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A01-2496-B944-ACCC-FD770F8B515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5C667-DC13-5B46-9FEE-D5B397DE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Create networks of synonyms for adjectives (e.g. “improve” </a:t>
            </a:r>
            <a:r>
              <a:rPr lang="en-US" baseline="0" dirty="0" smtClean="0">
                <a:sym typeface="Wingdings"/>
              </a:rPr>
              <a:t> “enhance”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networks of associations for strategies (e.g. “information inputs”</a:t>
            </a:r>
            <a:r>
              <a:rPr lang="en-US" baseline="0" dirty="0" smtClean="0">
                <a:sym typeface="Wingdings"/>
              </a:rPr>
              <a:t>  “farmer education”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C667-DC13-5B46-9FEE-D5B397DE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C667-DC13-5B46-9FEE-D5B397DE6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C667-DC13-5B46-9FEE-D5B397DE6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A017-794B-5841-9EA8-F1ECE4DBADB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D728-4BF1-E545-B9EA-73BE9AD1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40333"/>
            <a:ext cx="8229600" cy="965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 start with</a:t>
            </a:r>
            <a:r>
              <a:rPr lang="is-IS" dirty="0"/>
              <a:t> </a:t>
            </a:r>
            <a:r>
              <a:rPr lang="is-IS" dirty="0" smtClean="0"/>
              <a:t>an objective: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5053" y="756203"/>
            <a:ext cx="7877675" cy="21393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</a:t>
            </a:r>
            <a:r>
              <a:rPr lang="en-US" b="1" u="sng" dirty="0" smtClean="0"/>
              <a:t>Improve agricultural productivity</a:t>
            </a:r>
            <a:r>
              <a:rPr lang="en-US" dirty="0" smtClean="0"/>
              <a:t>: supporting </a:t>
            </a:r>
            <a:r>
              <a:rPr lang="en-US" dirty="0"/>
              <a:t>the </a:t>
            </a:r>
            <a:r>
              <a:rPr lang="en-US" dirty="0" smtClean="0"/>
              <a:t>construction of </a:t>
            </a:r>
            <a:r>
              <a:rPr lang="en-US" dirty="0"/>
              <a:t>feeder roads and small-scale irrigation; and supplying material and information inputs to support food </a:t>
            </a:r>
            <a:r>
              <a:rPr lang="en-US" dirty="0" smtClean="0"/>
              <a:t>production, marketing, and </a:t>
            </a:r>
            <a:r>
              <a:rPr lang="en-US" dirty="0"/>
              <a:t>water </a:t>
            </a:r>
            <a:r>
              <a:rPr lang="en-US" dirty="0" smtClean="0"/>
              <a:t>conservation.”</a:t>
            </a:r>
            <a:endParaRPr lang="en-US" dirty="0">
              <a:effectLst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5481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Then we pull out the </a:t>
            </a:r>
            <a:r>
              <a:rPr lang="en-US" dirty="0" smtClean="0"/>
              <a:t>associated strategies so we can </a:t>
            </a:r>
            <a:r>
              <a:rPr lang="en-US" dirty="0" smtClean="0"/>
              <a:t>classify projects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843474" y="3008524"/>
            <a:ext cx="953776" cy="1638923"/>
          </a:xfrm>
          <a:prstGeom prst="bentArrow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7884" y="3297202"/>
            <a:ext cx="17578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improve</a:t>
            </a:r>
            <a:endParaRPr lang="en-US" sz="3200" dirty="0" smtClean="0"/>
          </a:p>
          <a:p>
            <a:r>
              <a:rPr lang="en-US" sz="3200" dirty="0" smtClean="0"/>
              <a:t>support</a:t>
            </a:r>
            <a:endParaRPr lang="en-US" sz="3200" dirty="0" smtClean="0"/>
          </a:p>
          <a:p>
            <a:r>
              <a:rPr lang="en-US" sz="3200" dirty="0" smtClean="0"/>
              <a:t>construct</a:t>
            </a:r>
            <a:endParaRPr lang="en-US" sz="3200" dirty="0" smtClean="0"/>
          </a:p>
          <a:p>
            <a:r>
              <a:rPr lang="en-US" sz="3200" dirty="0" smtClean="0"/>
              <a:t>supply</a:t>
            </a:r>
            <a:endParaRPr lang="en-US" sz="3200" dirty="0"/>
          </a:p>
        </p:txBody>
      </p:sp>
      <p:sp>
        <p:nvSpPr>
          <p:cNvPr id="18" name="Right Arrow 17"/>
          <p:cNvSpPr/>
          <p:nvPr/>
        </p:nvSpPr>
        <p:spPr>
          <a:xfrm>
            <a:off x="3752735" y="4088077"/>
            <a:ext cx="1112738" cy="604726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4824" y="3297202"/>
            <a:ext cx="340790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feeder roads</a:t>
            </a:r>
            <a:endParaRPr lang="en-US" sz="3200" dirty="0" smtClean="0"/>
          </a:p>
          <a:p>
            <a:r>
              <a:rPr lang="en-US" sz="3200" dirty="0" smtClean="0"/>
              <a:t>irrigation</a:t>
            </a:r>
            <a:endParaRPr lang="en-US" sz="3200" dirty="0" smtClean="0"/>
          </a:p>
          <a:p>
            <a:r>
              <a:rPr lang="en-US" sz="3200" dirty="0" smtClean="0"/>
              <a:t>food production</a:t>
            </a:r>
            <a:endParaRPr lang="en-US" sz="3200" dirty="0" smtClean="0"/>
          </a:p>
          <a:p>
            <a:r>
              <a:rPr lang="en-US" sz="3200" dirty="0" smtClean="0"/>
              <a:t>water conservation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994382" y="2895534"/>
            <a:ext cx="2952051" cy="2769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example from IFAD project documentation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094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9"/>
            <a:ext cx="8229600" cy="1327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</a:t>
            </a:r>
            <a:r>
              <a:rPr lang="en-US" dirty="0" smtClean="0"/>
              <a:t>phrases are </a:t>
            </a:r>
            <a:r>
              <a:rPr lang="en-US" dirty="0" smtClean="0"/>
              <a:t>passed through all project documentation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068" y="1955911"/>
            <a:ext cx="43154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“construct feeder roads”</a:t>
            </a:r>
            <a:endParaRPr lang="en-US" sz="32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987378" y="1643156"/>
            <a:ext cx="2699422" cy="2645687"/>
            <a:chOff x="4506673" y="1643156"/>
            <a:chExt cx="2699422" cy="2645687"/>
          </a:xfrm>
        </p:grpSpPr>
        <p:sp>
          <p:nvSpPr>
            <p:cNvPr id="11" name="Rectangle 10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13" name="Rectangle 12"/>
          <p:cNvSpPr/>
          <p:nvPr/>
        </p:nvSpPr>
        <p:spPr>
          <a:xfrm>
            <a:off x="256068" y="2540687"/>
            <a:ext cx="353233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“improve irrigation”</a:t>
            </a:r>
            <a:endParaRPr lang="en-US" sz="3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56068" y="3125463"/>
            <a:ext cx="463199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“support food production”</a:t>
            </a:r>
            <a:endParaRPr lang="en-US" sz="3200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4581194" y="2500061"/>
            <a:ext cx="1112738" cy="8012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504061" y="5558782"/>
            <a:ext cx="1100191" cy="1078290"/>
            <a:chOff x="4506673" y="1643156"/>
            <a:chExt cx="2699422" cy="2645687"/>
          </a:xfrm>
        </p:grpSpPr>
        <p:sp>
          <p:nvSpPr>
            <p:cNvPr id="17" name="Rectangle 16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682901" y="4288843"/>
            <a:ext cx="8229600" cy="132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Such that </a:t>
            </a:r>
            <a:r>
              <a:rPr lang="en-US" dirty="0" smtClean="0"/>
              <a:t>each project is classified by its objective and development strategies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24994" y="5794960"/>
            <a:ext cx="1759754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feeder roads</a:t>
            </a:r>
            <a:r>
              <a:rPr lang="en-US" dirty="0" smtClean="0"/>
              <a:t> </a:t>
            </a:r>
            <a:r>
              <a:rPr lang="en-US" dirty="0" smtClean="0"/>
              <a:t>&amp; farmer trainings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49056" y="5548733"/>
            <a:ext cx="1100191" cy="1078290"/>
            <a:chOff x="4506673" y="1643156"/>
            <a:chExt cx="2699422" cy="2645687"/>
          </a:xfrm>
        </p:grpSpPr>
        <p:sp>
          <p:nvSpPr>
            <p:cNvPr id="25" name="Rectangle 24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7392294" y="5536663"/>
            <a:ext cx="1100191" cy="1078290"/>
            <a:chOff x="4506673" y="1643156"/>
            <a:chExt cx="2699422" cy="2645687"/>
          </a:xfrm>
        </p:grpSpPr>
        <p:sp>
          <p:nvSpPr>
            <p:cNvPr id="32" name="Rectangle 31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38" name="Rectangle 37"/>
          <p:cNvSpPr/>
          <p:nvPr/>
        </p:nvSpPr>
        <p:spPr>
          <a:xfrm>
            <a:off x="5108379" y="5803248"/>
            <a:ext cx="1759754" cy="5847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irrigation &amp; market development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15722" y="5803248"/>
            <a:ext cx="1759754" cy="5847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food production &amp; seed storehouses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5067" y="5515939"/>
            <a:ext cx="1759754" cy="120032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Improve agricultural productivity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063682" y="5816929"/>
            <a:ext cx="854535" cy="571095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then search project documentation for output information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3337" y="1417638"/>
            <a:ext cx="2699422" cy="2645687"/>
            <a:chOff x="4506673" y="1643156"/>
            <a:chExt cx="2699422" cy="2645687"/>
          </a:xfrm>
        </p:grpSpPr>
        <p:sp>
          <p:nvSpPr>
            <p:cNvPr id="5" name="Rectangle 4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10" name="Right Arrow 9"/>
          <p:cNvSpPr/>
          <p:nvPr/>
        </p:nvSpPr>
        <p:spPr>
          <a:xfrm>
            <a:off x="3647184" y="1626460"/>
            <a:ext cx="919146" cy="614372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1930" y="1515662"/>
            <a:ext cx="4420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“100 km of feeder </a:t>
            </a:r>
            <a:r>
              <a:rPr lang="en-US" sz="2400" u="sng" dirty="0" smtClean="0"/>
              <a:t>roads built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 smtClean="0"/>
              <a:t>“50 km of feeder </a:t>
            </a:r>
            <a:r>
              <a:rPr lang="en-US" sz="2400" u="sng" dirty="0" smtClean="0"/>
              <a:t>roads repaved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51279" y="1689767"/>
            <a:ext cx="238074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feeder roads</a:t>
            </a:r>
            <a:endParaRPr lang="en-US" sz="3200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92634" y="56537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And outputs </a:t>
            </a:r>
            <a:r>
              <a:rPr lang="en-US" dirty="0" smtClean="0"/>
              <a:t>receive strategy tags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rot="10800000">
            <a:off x="7590387" y="3995689"/>
            <a:ext cx="1239865" cy="950135"/>
          </a:xfrm>
          <a:prstGeom prst="bentArrow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214" y="4991994"/>
            <a:ext cx="2314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“100km built”</a:t>
            </a:r>
          </a:p>
          <a:p>
            <a:pPr algn="ctr"/>
            <a:r>
              <a:rPr lang="en-US" sz="2000" dirty="0" smtClean="0"/>
              <a:t>“50km repaved”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837940" y="5031438"/>
            <a:ext cx="228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“20 built”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325939" y="5031438"/>
            <a:ext cx="208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“14,000 farmers”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80214" y="4422607"/>
            <a:ext cx="2314603" cy="52322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Roads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837940" y="4422607"/>
            <a:ext cx="2284248" cy="52322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Storehouses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386419" y="4422607"/>
            <a:ext cx="1946926" cy="52322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Training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151279" y="3410914"/>
            <a:ext cx="28556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farmer trainings</a:t>
            </a:r>
            <a:endParaRPr lang="en-US" sz="32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5281141" y="3464835"/>
            <a:ext cx="3405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“14,000 </a:t>
            </a:r>
            <a:r>
              <a:rPr lang="en-US" sz="2400" u="sng" dirty="0" smtClean="0"/>
              <a:t>farmers trained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  <p:sp>
        <p:nvSpPr>
          <p:cNvPr id="28" name="Right Arrow 27"/>
          <p:cNvSpPr/>
          <p:nvPr/>
        </p:nvSpPr>
        <p:spPr>
          <a:xfrm>
            <a:off x="4203042" y="3381317"/>
            <a:ext cx="919146" cy="614372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1279" y="2580630"/>
            <a:ext cx="2220547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storehouses</a:t>
            </a:r>
            <a:endParaRPr lang="en-US" sz="3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641930" y="2634551"/>
            <a:ext cx="413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“20 seed </a:t>
            </a:r>
            <a:r>
              <a:rPr lang="en-US" sz="2400" u="sng" dirty="0" smtClean="0"/>
              <a:t>storehouses built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  <p:sp>
        <p:nvSpPr>
          <p:cNvPr id="31" name="Right Arrow 30"/>
          <p:cNvSpPr/>
          <p:nvPr/>
        </p:nvSpPr>
        <p:spPr>
          <a:xfrm>
            <a:off x="3532019" y="2551034"/>
            <a:ext cx="919146" cy="614372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82829" y="6441056"/>
            <a:ext cx="22342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1,000 cassava trainings</a:t>
            </a:r>
            <a:endParaRPr lang="en-US" sz="16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917527" y="6132562"/>
            <a:ext cx="22342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150km of roads built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</a:t>
            </a:r>
            <a:r>
              <a:rPr lang="en-US" dirty="0" smtClean="0"/>
              <a:t>then aggregate outputs </a:t>
            </a:r>
            <a:r>
              <a:rPr lang="en-US" dirty="0" smtClean="0"/>
              <a:t>to track progress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357" y="1498728"/>
            <a:ext cx="8628358" cy="3629225"/>
            <a:chOff x="351357" y="1662507"/>
            <a:chExt cx="8628358" cy="3629225"/>
          </a:xfrm>
        </p:grpSpPr>
        <p:sp>
          <p:nvSpPr>
            <p:cNvPr id="4" name="Rectangle 3"/>
            <p:cNvSpPr/>
            <p:nvPr/>
          </p:nvSpPr>
          <p:spPr>
            <a:xfrm>
              <a:off x="1330586" y="1662507"/>
              <a:ext cx="6320285" cy="830997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 smtClean="0"/>
                <a:t>Agricultural productivity</a:t>
              </a:r>
              <a:endParaRPr lang="en-US" sz="4800" dirty="0" smtClean="0"/>
            </a:p>
          </p:txBody>
        </p:sp>
        <p:sp>
          <p:nvSpPr>
            <p:cNvPr id="5" name="Right Arrow 4"/>
            <p:cNvSpPr/>
            <p:nvPr/>
          </p:nvSpPr>
          <p:spPr>
            <a:xfrm rot="7361905">
              <a:off x="874150" y="2777501"/>
              <a:ext cx="1112738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4238095" flipH="1">
              <a:off x="6564160" y="2750389"/>
              <a:ext cx="1112738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357" y="3783053"/>
              <a:ext cx="1463079" cy="830997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Feeder roads</a:t>
              </a:r>
              <a:endParaRPr lang="en-US" sz="24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82828" y="3783054"/>
              <a:ext cx="2331950" cy="830997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Trainings &amp; workshops</a:t>
              </a:r>
              <a:endParaRPr lang="en-US" sz="2400" dirty="0" smtClean="0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814824" y="4628029"/>
              <a:ext cx="526143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5400000">
              <a:off x="7332873" y="4579245"/>
              <a:ext cx="526143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1834" y="1664024"/>
              <a:ext cx="1207881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(in Ghana since 2000)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917526" y="5124167"/>
            <a:ext cx="22342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150km of roads built</a:t>
            </a:r>
            <a:endParaRPr lang="en-US" sz="16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917527" y="5462721"/>
            <a:ext cx="223421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50km of roads repaved</a:t>
            </a:r>
            <a:endParaRPr lang="en-US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917527" y="5794673"/>
            <a:ext cx="223421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500km of roads repaved</a:t>
            </a:r>
            <a:endParaRPr lang="en-US" sz="1600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482828" y="5127953"/>
            <a:ext cx="22342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14,000 farmers trained</a:t>
            </a:r>
            <a:endParaRPr lang="en-US" sz="1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6482829" y="5464318"/>
            <a:ext cx="22342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150 master workshops</a:t>
            </a:r>
            <a:endParaRPr lang="en-US" sz="16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482829" y="5798064"/>
            <a:ext cx="223421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1,300 volunteers trained</a:t>
            </a:r>
            <a:endParaRPr lang="en-US" sz="16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6482829" y="6130016"/>
            <a:ext cx="22342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200 advanced workshops</a:t>
            </a:r>
            <a:endParaRPr lang="en-US" sz="140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54715" y="5287614"/>
            <a:ext cx="2192442" cy="83099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850 km of roads improved</a:t>
            </a:r>
            <a:endParaRPr lang="en-US" sz="2400" dirty="0" smtClean="0"/>
          </a:p>
        </p:txBody>
      </p:sp>
      <p:sp>
        <p:nvSpPr>
          <p:cNvPr id="21" name="Left Brace 20"/>
          <p:cNvSpPr/>
          <p:nvPr/>
        </p:nvSpPr>
        <p:spPr>
          <a:xfrm>
            <a:off x="2436576" y="5124167"/>
            <a:ext cx="383774" cy="134695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97106" y="4214472"/>
            <a:ext cx="22342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200 storehouses</a:t>
            </a:r>
            <a:endParaRPr lang="en-US" sz="16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3397105" y="4553026"/>
            <a:ext cx="22342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200 storehouses</a:t>
            </a:r>
            <a:endParaRPr lang="en-US" sz="16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3589386" y="3059149"/>
            <a:ext cx="1844271" cy="4616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Storehouses</a:t>
            </a:r>
            <a:endParaRPr lang="en-US" sz="2400" dirty="0" smtClean="0"/>
          </a:p>
        </p:txBody>
      </p:sp>
      <p:sp>
        <p:nvSpPr>
          <p:cNvPr id="70" name="Right Arrow 69"/>
          <p:cNvSpPr/>
          <p:nvPr/>
        </p:nvSpPr>
        <p:spPr>
          <a:xfrm rot="5400000">
            <a:off x="4236082" y="3463065"/>
            <a:ext cx="526143" cy="8012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5400000">
            <a:off x="4236081" y="2304738"/>
            <a:ext cx="526143" cy="8012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46"/>
            <a:ext cx="8229600" cy="723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179" y="912435"/>
            <a:ext cx="8995792" cy="3926787"/>
            <a:chOff x="121179" y="1076214"/>
            <a:chExt cx="8995792" cy="3926787"/>
          </a:xfrm>
        </p:grpSpPr>
        <p:sp>
          <p:nvSpPr>
            <p:cNvPr id="4" name="Rectangle 3"/>
            <p:cNvSpPr/>
            <p:nvPr/>
          </p:nvSpPr>
          <p:spPr>
            <a:xfrm>
              <a:off x="1330586" y="1076214"/>
              <a:ext cx="6320285" cy="830997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 smtClean="0"/>
                <a:t>Agricultural productivity</a:t>
              </a:r>
              <a:endParaRPr lang="en-US" sz="4800" dirty="0" smtClean="0"/>
            </a:p>
          </p:txBody>
        </p:sp>
        <p:sp>
          <p:nvSpPr>
            <p:cNvPr id="5" name="Right Arrow 4"/>
            <p:cNvSpPr/>
            <p:nvPr/>
          </p:nvSpPr>
          <p:spPr>
            <a:xfrm rot="7361905">
              <a:off x="1640830" y="2055122"/>
              <a:ext cx="764063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4238095" flipH="1">
              <a:off x="7275152" y="2049810"/>
              <a:ext cx="751438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179" y="3122155"/>
              <a:ext cx="2551740" cy="1077218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Trainings &amp; workshops</a:t>
              </a:r>
              <a:endParaRPr lang="en-US" sz="32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0759" y="2874231"/>
              <a:ext cx="2006212" cy="1077218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Feeder roads</a:t>
              </a:r>
              <a:endParaRPr lang="en-US" sz="3200" dirty="0" smtClean="0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67514" y="4339298"/>
              <a:ext cx="526143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5400000">
              <a:off x="7833791" y="3938726"/>
              <a:ext cx="526143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1834" y="1077731"/>
              <a:ext cx="1207881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(in Ghana since 2000)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46915"/>
              </p:ext>
            </p:extLst>
          </p:nvPr>
        </p:nvGraphicFramePr>
        <p:xfrm>
          <a:off x="3289971" y="4155929"/>
          <a:ext cx="3432310" cy="2426272"/>
        </p:xfrm>
        <a:graphic>
          <a:graphicData uri="http://schemas.openxmlformats.org/drawingml/2006/table">
            <a:tbl>
              <a:tblPr/>
              <a:tblGrid>
                <a:gridCol w="2793928"/>
                <a:gridCol w="638382"/>
              </a:tblGrid>
              <a:tr h="9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(2) farmer orgs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(2) farmers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66930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RFSP staff trained in international microfinance good practices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REP-II clients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80452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3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REP-II number of apprentices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7481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REP-II number of master craftsmen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2889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RTIMP small-scale processors that received training in manufacturing practices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1503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(118) Staff of PFIs trained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427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(116) People trained in income-generating activities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12243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(116) NGO/CBOs Trained 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(115) On-farm demonstration farmer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2508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3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(115) Volunteers provided with basic livestock kits and training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54716" y="4999733"/>
            <a:ext cx="2551740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s-IS" dirty="0" smtClean="0"/>
              <a:t>174,617 people trained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4716" y="5369065"/>
            <a:ext cx="2551740" cy="4616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s-IS" sz="2400" dirty="0" smtClean="0"/>
              <a:t>1,247 orgs. trained</a:t>
            </a:r>
            <a:endParaRPr lang="en-US" sz="2400" dirty="0" smtClean="0"/>
          </a:p>
        </p:txBody>
      </p:sp>
      <p:sp>
        <p:nvSpPr>
          <p:cNvPr id="34" name="Left Brace 33"/>
          <p:cNvSpPr/>
          <p:nvPr/>
        </p:nvSpPr>
        <p:spPr>
          <a:xfrm>
            <a:off x="2672919" y="4155929"/>
            <a:ext cx="558764" cy="2426272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60028" y="2540506"/>
            <a:ext cx="2006212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Livestock</a:t>
            </a:r>
            <a:endParaRPr lang="en-US" sz="3200" dirty="0" smtClean="0"/>
          </a:p>
        </p:txBody>
      </p:sp>
      <p:sp>
        <p:nvSpPr>
          <p:cNvPr id="51" name="Right Arrow 50"/>
          <p:cNvSpPr/>
          <p:nvPr/>
        </p:nvSpPr>
        <p:spPr>
          <a:xfrm rot="5400000">
            <a:off x="3593799" y="1765444"/>
            <a:ext cx="526143" cy="8012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12222" y="2540504"/>
            <a:ext cx="2006212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Grants &amp; loans</a:t>
            </a:r>
            <a:endParaRPr lang="en-US" sz="3200" dirty="0" smtClean="0"/>
          </a:p>
        </p:txBody>
      </p:sp>
      <p:sp>
        <p:nvSpPr>
          <p:cNvPr id="53" name="Right Arrow 52"/>
          <p:cNvSpPr/>
          <p:nvPr/>
        </p:nvSpPr>
        <p:spPr>
          <a:xfrm rot="5400000">
            <a:off x="5745993" y="1765442"/>
            <a:ext cx="526143" cy="8012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0730"/>
              </p:ext>
            </p:extLst>
          </p:nvPr>
        </p:nvGraphicFramePr>
        <p:xfrm>
          <a:off x="7015819" y="5671885"/>
          <a:ext cx="1961282" cy="1046144"/>
        </p:xfrm>
        <a:graphic>
          <a:graphicData uri="http://schemas.openxmlformats.org/drawingml/2006/table">
            <a:tbl>
              <a:tblPr/>
              <a:tblGrid>
                <a:gridCol w="1418694"/>
                <a:gridCol w="542588"/>
              </a:tblGrid>
              <a:tr h="271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(1) km of feeder roads identified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(119) NRGP feeder roads constructed (km)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(115) Feeder roads (km)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7015819" y="4576151"/>
            <a:ext cx="2064602" cy="646331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s-IS" dirty="0" smtClean="0"/>
              <a:t>630km of roads improved</a:t>
            </a:r>
            <a:endParaRPr lang="en-US" dirty="0" smtClean="0"/>
          </a:p>
        </p:txBody>
      </p:sp>
      <p:sp>
        <p:nvSpPr>
          <p:cNvPr id="56" name="Left Brace 55"/>
          <p:cNvSpPr/>
          <p:nvPr/>
        </p:nvSpPr>
        <p:spPr>
          <a:xfrm rot="5400000">
            <a:off x="7895885" y="4491615"/>
            <a:ext cx="206380" cy="196128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416"/>
              </p:ext>
            </p:extLst>
          </p:nvPr>
        </p:nvGraphicFramePr>
        <p:xfrm>
          <a:off x="66100" y="6048992"/>
          <a:ext cx="863853" cy="754872"/>
        </p:xfrm>
        <a:graphic>
          <a:graphicData uri="http://schemas.openxmlformats.org/drawingml/2006/table">
            <a:tbl>
              <a:tblPr/>
              <a:tblGrid>
                <a:gridCol w="863853"/>
              </a:tblGrid>
              <a:tr h="12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World Bank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583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471</Words>
  <Application>Microsoft Macintosh PowerPoint</Application>
  <PresentationFormat>On-screen Show (4:3)</PresentationFormat>
  <Paragraphs>104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Strategy phrases are passed through all project documentation</vt:lpstr>
      <vt:lpstr>We then search project documentation for output information</vt:lpstr>
      <vt:lpstr>We can then aggregate outputs to track progress</vt:lpstr>
      <vt:lpstr>For example: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Charles</dc:creator>
  <cp:lastModifiedBy>Nick Charles</cp:lastModifiedBy>
  <cp:revision>64</cp:revision>
  <dcterms:created xsi:type="dcterms:W3CDTF">2015-11-03T21:22:20Z</dcterms:created>
  <dcterms:modified xsi:type="dcterms:W3CDTF">2015-11-12T20:41:05Z</dcterms:modified>
</cp:coreProperties>
</file>