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4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22" autoAdjust="0"/>
  </p:normalViewPr>
  <p:slideViewPr>
    <p:cSldViewPr>
      <p:cViewPr varScale="1">
        <p:scale>
          <a:sx n="126" d="100"/>
          <a:sy n="126" d="100"/>
        </p:scale>
        <p:origin x="-600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C5D0-4DBF-DA47-B1C9-531390DC8124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0303F-4C7F-294D-B320-2DE0FCE2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3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27218-367F-CA47-BBD3-BD63C3C1697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A6095-AB4A-A148-913E-0882ADAA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5C667-DC13-5B46-9FEE-D5B397DE6A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848600" cy="1445419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61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951559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04" y="4171950"/>
            <a:ext cx="2139696" cy="9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57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04" y="4171950"/>
            <a:ext cx="2139696" cy="9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5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2026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2026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04" y="4171950"/>
            <a:ext cx="2139696" cy="9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6289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6289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794" y="1325880"/>
            <a:ext cx="0" cy="31318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04" y="4171950"/>
            <a:ext cx="2139696" cy="9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3" y="4315326"/>
            <a:ext cx="2379333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3" y="4315326"/>
            <a:ext cx="2379333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38636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28597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679284"/>
            <a:ext cx="0" cy="372126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04" y="4171950"/>
            <a:ext cx="2139696" cy="9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2"/>
            <a:ext cx="5904390" cy="37718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2800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04" y="4171950"/>
            <a:ext cx="2139696" cy="9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2B14AC-8154-4AC5-BC4B-58D60B9D8251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1131"/>
            <a:ext cx="7848600" cy="1445419"/>
          </a:xfrm>
        </p:spPr>
        <p:txBody>
          <a:bodyPr/>
          <a:lstStyle/>
          <a:p>
            <a:r>
              <a:rPr lang="en-US" sz="3200" dirty="0"/>
              <a:t>Using Data Science to Understand and Improve Development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5150"/>
            <a:ext cx="6400800" cy="1314450"/>
          </a:xfrm>
        </p:spPr>
        <p:txBody>
          <a:bodyPr/>
          <a:lstStyle/>
          <a:p>
            <a:r>
              <a:rPr lang="en-US" dirty="0" smtClean="0"/>
              <a:t>Danny Walker, Data Analyst</a:t>
            </a:r>
          </a:p>
        </p:txBody>
      </p:sp>
    </p:spTree>
    <p:extLst>
      <p:ext uri="{BB962C8B-B14F-4D97-AF65-F5344CB8AC3E}">
        <p14:creationId xmlns:p14="http://schemas.microsoft.com/office/powerpoint/2010/main" val="402266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2296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We’ve found the needle in the haystack—so what?</a:t>
            </a:r>
          </a:p>
          <a:p>
            <a:r>
              <a:rPr lang="en-US" dirty="0" smtClean="0"/>
              <a:t>Applicable and useful to field workers, administrators, etc.</a:t>
            </a:r>
          </a:p>
          <a:p>
            <a:r>
              <a:rPr lang="en-US" dirty="0" smtClean="0"/>
              <a:t>Makes disparate data sources accessible to those that ordinary would not be able to interface with it</a:t>
            </a:r>
          </a:p>
          <a:p>
            <a:r>
              <a:rPr lang="en-US" dirty="0" smtClean="0"/>
              <a:t>Presents data in an intelligible way</a:t>
            </a:r>
          </a:p>
          <a:p>
            <a:r>
              <a:rPr lang="en-US" dirty="0" smtClean="0"/>
              <a:t>Data Science as a bridge between data and interdisciplinary interests and needs</a:t>
            </a:r>
          </a:p>
          <a:p>
            <a:r>
              <a:rPr lang="en-US" dirty="0" smtClean="0"/>
              <a:t>The way forward:</a:t>
            </a:r>
          </a:p>
          <a:p>
            <a:pPr lvl="1"/>
            <a:r>
              <a:rPr lang="en-US" dirty="0" smtClean="0"/>
              <a:t>More data!</a:t>
            </a:r>
          </a:p>
          <a:p>
            <a:pPr lvl="1"/>
            <a:r>
              <a:rPr lang="en-US" dirty="0" smtClean="0"/>
              <a:t>More interaction with stakeholders to assess data needs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44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got you down?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4815" b="14815"/>
          <a:stretch>
            <a:fillRect/>
          </a:stretch>
        </p:blipFill>
        <p:spPr>
          <a:xfrm>
            <a:off x="609600" y="1200150"/>
            <a:ext cx="7696200" cy="3046413"/>
          </a:xfrm>
        </p:spPr>
      </p:pic>
    </p:spTree>
    <p:extLst>
      <p:ext uri="{BB962C8B-B14F-4D97-AF65-F5344CB8AC3E}">
        <p14:creationId xmlns:p14="http://schemas.microsoft.com/office/powerpoint/2010/main" val="64873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Haystack in Ghana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216 </a:t>
            </a:r>
            <a:r>
              <a:rPr lang="en-US" dirty="0" smtClean="0"/>
              <a:t>Districts</a:t>
            </a:r>
          </a:p>
          <a:p>
            <a:r>
              <a:rPr lang="en-US" dirty="0" smtClean="0"/>
              <a:t>5521 indicators (MICS, DHS, WDI, and GHO only)</a:t>
            </a:r>
          </a:p>
          <a:p>
            <a:r>
              <a:rPr lang="en-US" dirty="0" smtClean="0"/>
              <a:t>360+ active and completed projects since 2000 (among the largest 10 donors only)</a:t>
            </a:r>
          </a:p>
          <a:p>
            <a:r>
              <a:rPr lang="en-US" dirty="0" smtClean="0"/>
              <a:t>1000+ outputs tracked for active and completed projects</a:t>
            </a:r>
          </a:p>
          <a:p>
            <a:r>
              <a:rPr lang="en-US" dirty="0" smtClean="0"/>
              <a:t>What if we have a simple question about, say, the number of HIV/AIDS trainings (across all organizations)</a:t>
            </a:r>
            <a:r>
              <a:rPr lang="is-I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730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458200" cy="742950"/>
          </a:xfrm>
        </p:spPr>
        <p:txBody>
          <a:bodyPr>
            <a:normAutofit/>
          </a:bodyPr>
          <a:lstStyle/>
          <a:p>
            <a:r>
              <a:rPr lang="en-US" dirty="0" smtClean="0"/>
              <a:t>Big Picture: Needle in the Haystack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at the core of our “HIV/AIDS trainings” question?</a:t>
            </a:r>
          </a:p>
          <a:p>
            <a:r>
              <a:rPr lang="en-US" dirty="0" smtClean="0"/>
              <a:t>Interdisciplinary interests and investments</a:t>
            </a:r>
          </a:p>
          <a:p>
            <a:r>
              <a:rPr lang="en-US" dirty="0" smtClean="0"/>
              <a:t>Need to make data:</a:t>
            </a:r>
          </a:p>
          <a:p>
            <a:pPr lvl="1"/>
            <a:r>
              <a:rPr lang="en-US" dirty="0" smtClean="0"/>
              <a:t>Applicable</a:t>
            </a:r>
          </a:p>
          <a:p>
            <a:pPr lvl="1"/>
            <a:r>
              <a:rPr lang="en-US" dirty="0" smtClean="0"/>
              <a:t>Useful</a:t>
            </a:r>
          </a:p>
          <a:p>
            <a:pPr lvl="1"/>
            <a:r>
              <a:rPr lang="en-US" dirty="0" smtClean="0"/>
              <a:t>Accessible</a:t>
            </a:r>
          </a:p>
          <a:p>
            <a:pPr lvl="1"/>
            <a:r>
              <a:rPr lang="en-US" dirty="0" smtClean="0"/>
              <a:t>Intelligible</a:t>
            </a:r>
          </a:p>
          <a:p>
            <a:r>
              <a:rPr lang="en-US" dirty="0" smtClean="0"/>
              <a:t>Where do we start with so much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7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814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First we need to track the sources of data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Different sampling techniques</a:t>
            </a:r>
          </a:p>
          <a:p>
            <a:pPr lvl="1"/>
            <a:r>
              <a:rPr lang="en-US" dirty="0" smtClean="0"/>
              <a:t>Different data storage platforms</a:t>
            </a:r>
          </a:p>
          <a:p>
            <a:pPr lvl="1"/>
            <a:r>
              <a:rPr lang="en-US" dirty="0" smtClean="0"/>
              <a:t>Different data formats/ levels of quality</a:t>
            </a:r>
          </a:p>
          <a:p>
            <a:pPr lvl="1"/>
            <a:r>
              <a:rPr lang="en-US" dirty="0" smtClean="0"/>
              <a:t>Not enough open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139" t="6964" r="9206" b="35848"/>
          <a:stretch/>
        </p:blipFill>
        <p:spPr>
          <a:xfrm>
            <a:off x="3962400" y="1504950"/>
            <a:ext cx="4800600" cy="2445217"/>
          </a:xfrm>
          <a:prstGeom prst="rect">
            <a:avLst/>
          </a:prstGeom>
          <a:ln>
            <a:solidFill>
              <a:srgbClr val="292934"/>
            </a:solidFill>
          </a:ln>
        </p:spPr>
      </p:pic>
    </p:spTree>
    <p:extLst>
      <p:ext uri="{BB962C8B-B14F-4D97-AF65-F5344CB8AC3E}">
        <p14:creationId xmlns:p14="http://schemas.microsoft.com/office/powerpoint/2010/main" val="113794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995920"/>
          </a:xfrm>
        </p:spPr>
        <p:txBody>
          <a:bodyPr>
            <a:normAutofit/>
          </a:bodyPr>
          <a:lstStyle/>
          <a:p>
            <a:r>
              <a:rPr lang="en-US" dirty="0" smtClean="0"/>
              <a:t>Data Categorizing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04950"/>
            <a:ext cx="3007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“Infectious diseases”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10200" y="1200150"/>
            <a:ext cx="2514600" cy="1848408"/>
            <a:chOff x="4506673" y="1643156"/>
            <a:chExt cx="2699422" cy="2645687"/>
          </a:xfrm>
        </p:grpSpPr>
        <p:sp>
          <p:nvSpPr>
            <p:cNvPr id="11" name="Rectangle 10"/>
            <p:cNvSpPr/>
            <p:nvPr/>
          </p:nvSpPr>
          <p:spPr>
            <a:xfrm>
              <a:off x="5134615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62678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9796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06673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73" y="1643156"/>
              <a:ext cx="2044395" cy="2645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13" name="Rectangle 12"/>
          <p:cNvSpPr/>
          <p:nvPr/>
        </p:nvSpPr>
        <p:spPr>
          <a:xfrm>
            <a:off x="1066800" y="1962150"/>
            <a:ext cx="1706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“HIV/AIDS”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2419350"/>
            <a:ext cx="251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“Maternal health”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886200" y="1885950"/>
            <a:ext cx="1112738" cy="600948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3714750"/>
            <a:ext cx="1554953" cy="1143000"/>
            <a:chOff x="4506673" y="1643156"/>
            <a:chExt cx="2699422" cy="2645687"/>
          </a:xfrm>
        </p:grpSpPr>
        <p:sp>
          <p:nvSpPr>
            <p:cNvPr id="17" name="Rectangle 16"/>
            <p:cNvSpPr/>
            <p:nvPr/>
          </p:nvSpPr>
          <p:spPr>
            <a:xfrm>
              <a:off x="5134615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62678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49796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06673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73" y="1643156"/>
              <a:ext cx="2044395" cy="2645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457200" y="3105150"/>
            <a:ext cx="8229600" cy="574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Each project is categorized based on keywords and themes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990600" y="3943350"/>
            <a:ext cx="1600200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HIV/AIDS &amp; Tuberculosis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52800" y="3714750"/>
            <a:ext cx="1554953" cy="1143000"/>
            <a:chOff x="4506673" y="1643156"/>
            <a:chExt cx="2699422" cy="2645687"/>
          </a:xfrm>
        </p:grpSpPr>
        <p:sp>
          <p:nvSpPr>
            <p:cNvPr id="25" name="Rectangle 24"/>
            <p:cNvSpPr/>
            <p:nvPr/>
          </p:nvSpPr>
          <p:spPr>
            <a:xfrm>
              <a:off x="5134615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62678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49796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06673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73" y="1643156"/>
              <a:ext cx="2044395" cy="2645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grpSp>
        <p:nvGrpSpPr>
          <p:cNvPr id="31" name="Group 30"/>
          <p:cNvGrpSpPr/>
          <p:nvPr/>
        </p:nvGrpSpPr>
        <p:grpSpPr>
          <a:xfrm>
            <a:off x="5638800" y="3714750"/>
            <a:ext cx="1554953" cy="1143000"/>
            <a:chOff x="4506673" y="1643156"/>
            <a:chExt cx="2699422" cy="2645687"/>
          </a:xfrm>
        </p:grpSpPr>
        <p:sp>
          <p:nvSpPr>
            <p:cNvPr id="32" name="Rectangle 31"/>
            <p:cNvSpPr/>
            <p:nvPr/>
          </p:nvSpPr>
          <p:spPr>
            <a:xfrm>
              <a:off x="5134615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62678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49796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06673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73" y="1643156"/>
              <a:ext cx="2044395" cy="2645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38" name="Rectangle 37"/>
          <p:cNvSpPr/>
          <p:nvPr/>
        </p:nvSpPr>
        <p:spPr>
          <a:xfrm>
            <a:off x="3200400" y="3943350"/>
            <a:ext cx="1828800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Maternal health &amp; Mortality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486400" y="3943350"/>
            <a:ext cx="1828800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Family planning &amp; HIV/AIDS</a:t>
            </a:r>
          </a:p>
        </p:txBody>
      </p:sp>
      <p:sp>
        <p:nvSpPr>
          <p:cNvPr id="3" name="Oval 2"/>
          <p:cNvSpPr/>
          <p:nvPr/>
        </p:nvSpPr>
        <p:spPr>
          <a:xfrm>
            <a:off x="762000" y="1962150"/>
            <a:ext cx="2286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800" y="3486150"/>
            <a:ext cx="2286000" cy="165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57800" y="3486150"/>
            <a:ext cx="2286000" cy="1657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0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31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Data Clustering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047750"/>
            <a:ext cx="2071480" cy="1984265"/>
            <a:chOff x="4506673" y="1643156"/>
            <a:chExt cx="2071480" cy="2645687"/>
          </a:xfrm>
        </p:grpSpPr>
        <p:sp>
          <p:nvSpPr>
            <p:cNvPr id="8" name="Rectangle 7"/>
            <p:cNvSpPr/>
            <p:nvPr/>
          </p:nvSpPr>
          <p:spPr>
            <a:xfrm>
              <a:off x="4506673" y="1643156"/>
              <a:ext cx="2071480" cy="2645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673" y="1643156"/>
              <a:ext cx="2044395" cy="2645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10" name="Right Arrow 9"/>
          <p:cNvSpPr/>
          <p:nvPr/>
        </p:nvSpPr>
        <p:spPr>
          <a:xfrm>
            <a:off x="3505200" y="1428750"/>
            <a:ext cx="919146" cy="460779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1047750"/>
            <a:ext cx="3352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“1,000 trainings conducted”</a:t>
            </a:r>
          </a:p>
          <a:p>
            <a:r>
              <a:rPr lang="en-US" sz="2000" dirty="0" smtClean="0"/>
              <a:t>“4,000 ARVs distributed”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1428750"/>
            <a:ext cx="1524000" cy="461665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HIV/AIDS</a:t>
            </a:r>
          </a:p>
        </p:txBody>
      </p:sp>
      <p:sp>
        <p:nvSpPr>
          <p:cNvPr id="16" name="Bent Arrow 15"/>
          <p:cNvSpPr/>
          <p:nvPr/>
        </p:nvSpPr>
        <p:spPr>
          <a:xfrm rot="10800000">
            <a:off x="7467600" y="2419350"/>
            <a:ext cx="563012" cy="1600201"/>
          </a:xfrm>
          <a:prstGeom prst="bentArrow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4095750"/>
            <a:ext cx="2895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“1,000 HIV/AIDS”</a:t>
            </a:r>
          </a:p>
          <a:p>
            <a:pPr algn="ctr"/>
            <a:r>
              <a:rPr lang="en-US" sz="2000" dirty="0" smtClean="0"/>
              <a:t>“800 Family planning”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2819400" y="4095750"/>
            <a:ext cx="2284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“4,000 ARVs”</a:t>
            </a:r>
          </a:p>
          <a:p>
            <a:pPr algn="ctr"/>
            <a:r>
              <a:rPr lang="en-US" sz="2000" dirty="0" smtClean="0"/>
              <a:t>“10,000 condoms”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5257800" y="4095750"/>
            <a:ext cx="20830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“500 children”</a:t>
            </a:r>
          </a:p>
          <a:p>
            <a:pPr algn="ctr"/>
            <a:r>
              <a:rPr lang="en-US" sz="2000" dirty="0" smtClean="0"/>
              <a:t>“1,000 tests”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80215" y="3545555"/>
            <a:ext cx="2314603" cy="461665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Trainings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819400" y="3562350"/>
            <a:ext cx="2284248" cy="461665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Resources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334000" y="3562350"/>
            <a:ext cx="1946926" cy="461665"/>
          </a:xfrm>
          <a:prstGeom prst="rect">
            <a:avLst/>
          </a:prstGeom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Treatments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800600" y="2419350"/>
            <a:ext cx="3200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“500 children treated”</a:t>
            </a:r>
          </a:p>
          <a:p>
            <a:r>
              <a:rPr lang="en-US" sz="2000" dirty="0" smtClean="0"/>
              <a:t>“1,000 tests conducted”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505200" y="2114550"/>
            <a:ext cx="919146" cy="460779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14400" y="2114550"/>
            <a:ext cx="2362200" cy="461665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Family planning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24400" y="1733550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“10,000 condoms distributed”</a:t>
            </a:r>
          </a:p>
          <a:p>
            <a:r>
              <a:rPr lang="en-US" sz="2000" dirty="0" smtClean="0"/>
              <a:t>“800 trainings conducted</a:t>
            </a:r>
          </a:p>
        </p:txBody>
      </p:sp>
      <p:sp>
        <p:nvSpPr>
          <p:cNvPr id="32" name="Oval 31"/>
          <p:cNvSpPr/>
          <p:nvPr/>
        </p:nvSpPr>
        <p:spPr>
          <a:xfrm>
            <a:off x="685800" y="1276350"/>
            <a:ext cx="19812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61525"/>
              </p:ext>
            </p:extLst>
          </p:nvPr>
        </p:nvGraphicFramePr>
        <p:xfrm>
          <a:off x="37415" y="2468107"/>
          <a:ext cx="3916877" cy="2667000"/>
        </p:xfrm>
        <a:graphic>
          <a:graphicData uri="http://schemas.openxmlformats.org/drawingml/2006/table">
            <a:tbl>
              <a:tblPr/>
              <a:tblGrid>
                <a:gridCol w="3563270"/>
                <a:gridCol w="353607"/>
              </a:tblGrid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WB: Health personnel receiving training (number) (Number, Core)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5,900.00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WB: Number (#) of health personnel receiving training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3,853.00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WHO: Health care workers trained in HIV/AIDS management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WHO: Peer educators trained in ART/OI management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 Fund: Service deliverers trained through SDAs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deliverers trained through PMTCT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People trained in home based care of PLWHA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 Fund: Community-based agents trained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4039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care workers trained in home-based malaria care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1454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Community agents trained in home-based malaria care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3828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 Fund: Health staff trained in malaria management 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11932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service deliverers trained in IPT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12813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service deliverers trained in correct case management of malaria based on new drug policy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7637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community based agents trained in correct case management of malaria based on new drug policy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9465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 Fund: Counselors trained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1548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counselors trained in VCT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1436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service deliverers trained in STI management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922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service deliverers trained in prophylaxis and treatment of opportunistic infections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1769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DOT service deliverers trained in HIV counseling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DFID: Volunteers trained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22063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DFID: Individuals trained- GHS/HCP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Individuals trained- GHS/Teachers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Individuals trained- Peer educators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DFATD: Nurses trained in topics including anthropometric measurements techniques and effective nutrition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counselling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volunteers trained in topics including anthropometric measurements techniques and effective nutrition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counselling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promotion assistants trained in topics including anthropometric measurements techniques and effective nutrition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counselling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DFATD: Girls trained in Menstrual Hygiene Management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17321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DFATD: Front-line health workers trained to provide nutrition services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15751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DFATD: Community-based volunteers trained to conduct two antenatal and three neonatal visits in the first week of a baby's life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 health professionals trained to support the community-based surveillance volunteers’ referral system</a:t>
                      </a:r>
                    </a:p>
                  </a:txBody>
                  <a:tcPr marL="7917" marR="7917" marT="7917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917" marR="7917" marT="7917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52400" y="1276350"/>
            <a:ext cx="2551740" cy="1309006"/>
            <a:chOff x="125371" y="2874231"/>
            <a:chExt cx="2551740" cy="1745343"/>
          </a:xfrm>
        </p:grpSpPr>
        <p:sp>
          <p:nvSpPr>
            <p:cNvPr id="8" name="Rectangle 7"/>
            <p:cNvSpPr/>
            <p:nvPr/>
          </p:nvSpPr>
          <p:spPr>
            <a:xfrm>
              <a:off x="125371" y="2874231"/>
              <a:ext cx="2551740" cy="779702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/>
                <a:t>Trainings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837732" y="3854271"/>
              <a:ext cx="729342" cy="801264"/>
            </a:xfrm>
            <a:prstGeom prst="rightArrow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400800" y="3028950"/>
            <a:ext cx="2362200" cy="369332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s-IS" dirty="0" smtClean="0"/>
              <a:t>17,141 total trainings</a:t>
            </a:r>
            <a:endParaRPr lang="en-US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05000"/>
              </p:ext>
            </p:extLst>
          </p:nvPr>
        </p:nvGraphicFramePr>
        <p:xfrm>
          <a:off x="2971800" y="1657350"/>
          <a:ext cx="863853" cy="707695"/>
        </p:xfrm>
        <a:graphic>
          <a:graphicData uri="http://schemas.openxmlformats.org/drawingml/2006/table">
            <a:tbl>
              <a:tblPr/>
              <a:tblGrid>
                <a:gridCol w="863853"/>
              </a:tblGrid>
              <a:tr h="141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World Bank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8" marR="5838" marT="437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41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8" marR="5838" marT="437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1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 Fund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8" marR="5838" marT="437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1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8" marR="5838" marT="437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41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DFATD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8" marR="5838" marT="4379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286"/>
                    </a:solidFill>
                  </a:tcPr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Identification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95800" y="2495550"/>
            <a:ext cx="1447800" cy="830997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HIV trainings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4038600" y="2495550"/>
            <a:ext cx="304800" cy="2647950"/>
          </a:xfrm>
          <a:prstGeom prst="rightBrace">
            <a:avLst>
              <a:gd name="adj1" fmla="val 8333"/>
              <a:gd name="adj2" fmla="val 589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5202"/>
              </p:ext>
            </p:extLst>
          </p:nvPr>
        </p:nvGraphicFramePr>
        <p:xfrm>
          <a:off x="4343400" y="3562350"/>
          <a:ext cx="3492500" cy="1480820"/>
        </p:xfrm>
        <a:graphic>
          <a:graphicData uri="http://schemas.openxmlformats.org/drawingml/2006/table">
            <a:tbl>
              <a:tblPr/>
              <a:tblGrid>
                <a:gridCol w="2916326"/>
                <a:gridCol w="576174"/>
              </a:tblGrid>
              <a:tr h="5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WB: Health personnel receiving training (number) (Number, Core)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5,900.00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11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WB: Number (#) of health personnel receiving training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3,853.00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11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WHO: Health care workers trained in HIV/AIDS management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1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WHO: Peer educators trained in ART/OI management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1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deliverers trained through PMTCT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Global Fund: Community-based agents trained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counselors trained in VCT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service deliverers trained in STI management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DOT service deliverers trained in HIV counseling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1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DFATD: Community-based volunteers trained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116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 health professionals trained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 rot="5400000">
            <a:off x="5010732" y="3199818"/>
            <a:ext cx="381000" cy="496464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Caveats: The Path to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data represents the minority of available data</a:t>
            </a:r>
          </a:p>
          <a:p>
            <a:r>
              <a:rPr lang="en-US" dirty="0" smtClean="0"/>
              <a:t>Better maps of in-country data flow systems</a:t>
            </a:r>
          </a:p>
          <a:p>
            <a:r>
              <a:rPr lang="en-US" dirty="0" smtClean="0"/>
              <a:t>Better geographic components</a:t>
            </a:r>
          </a:p>
          <a:p>
            <a:r>
              <a:rPr lang="en-US" dirty="0" smtClean="0"/>
              <a:t>Synthesis with other project-tracking systems such as IATI and </a:t>
            </a:r>
            <a:r>
              <a:rPr lang="en-US" dirty="0" err="1" smtClean="0"/>
              <a:t>AidData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00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DG FINAL">
      <a:dk1>
        <a:srgbClr val="292934"/>
      </a:dk1>
      <a:lt1>
        <a:srgbClr val="FFFFFF"/>
      </a:lt1>
      <a:dk2>
        <a:srgbClr val="236192"/>
      </a:dk2>
      <a:lt2>
        <a:srgbClr val="F3F2DC"/>
      </a:lt2>
      <a:accent1>
        <a:srgbClr val="007DBA"/>
      </a:accent1>
      <a:accent2>
        <a:srgbClr val="007DBA"/>
      </a:accent2>
      <a:accent3>
        <a:srgbClr val="FFD100"/>
      </a:accent3>
      <a:accent4>
        <a:srgbClr val="046A38"/>
      </a:accent4>
      <a:accent5>
        <a:srgbClr val="046A38"/>
      </a:accent5>
      <a:accent6>
        <a:srgbClr val="046A3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2291</TotalTime>
  <Words>836</Words>
  <Application>Microsoft Macintosh PowerPoint</Application>
  <PresentationFormat>On-screen Show (16:9)</PresentationFormat>
  <Paragraphs>157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Using Data Science to Understand and Improve Development Results</vt:lpstr>
      <vt:lpstr>Big Data got you down?</vt:lpstr>
      <vt:lpstr>The Data Haystack in Ghana</vt:lpstr>
      <vt:lpstr>Big Picture: Needle in the Haystack</vt:lpstr>
      <vt:lpstr>Data Sources</vt:lpstr>
      <vt:lpstr>Data Categorizing</vt:lpstr>
      <vt:lpstr>Data Clustering</vt:lpstr>
      <vt:lpstr>Output Identification</vt:lpstr>
      <vt:lpstr>Caveats: The Path to Big Data</vt:lpstr>
      <vt:lpstr>Full Circle</vt:lpstr>
    </vt:vector>
  </TitlesOfParts>
  <Company>Development Gateway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Gateway</dc:title>
  <dc:creator>Paige Kirby</dc:creator>
  <cp:lastModifiedBy>Beshad Talayminaei</cp:lastModifiedBy>
  <cp:revision>58</cp:revision>
  <dcterms:created xsi:type="dcterms:W3CDTF">2014-10-27T20:19:36Z</dcterms:created>
  <dcterms:modified xsi:type="dcterms:W3CDTF">2016-10-27T19:59:15Z</dcterms:modified>
</cp:coreProperties>
</file>