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6" r:id="rId7"/>
    <p:sldId id="268" r:id="rId8"/>
    <p:sldId id="269" r:id="rId9"/>
    <p:sldId id="270" r:id="rId10"/>
    <p:sldId id="275" r:id="rId11"/>
    <p:sldId id="276" r:id="rId12"/>
    <p:sldId id="278" r:id="rId13"/>
    <p:sldId id="279" r:id="rId14"/>
    <p:sldId id="280" r:id="rId15"/>
    <p:sldId id="281" r:id="rId16"/>
    <p:sldId id="283" r:id="rId17"/>
    <p:sldId id="282" r:id="rId18"/>
    <p:sldId id="28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spPr>
        <a:noFill/>
        <a:ln w="6350" cap="flat" cmpd="sng" algn="ctr">
          <a:solidFill>
            <a:schemeClr val="tx1">
              <a:tint val="75000"/>
            </a:schemeClr>
          </a:solidFill>
          <a:prstDash val="solid"/>
          <a:round/>
        </a:ln>
        <a:effectLst/>
        <a:sp3d contourW="6350">
          <a:contourClr>
            <a:schemeClr val="tx1">
              <a:tint val="75000"/>
            </a:schemeClr>
          </a:contourClr>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24"/>
          <c:dPt>
            <c:idx val="0"/>
            <c:bubble3D val="0"/>
            <c:spPr>
              <a:solidFill>
                <a:schemeClr val="accent6"/>
              </a:solidFill>
              <a:ln>
                <a:noFill/>
              </a:ln>
              <a:effectLst/>
              <a:sp3d/>
            </c:spPr>
          </c:dPt>
          <c:dPt>
            <c:idx val="1"/>
            <c:bubble3D val="0"/>
            <c:spPr>
              <a:solidFill>
                <a:schemeClr val="accent5"/>
              </a:solidFill>
              <a:ln>
                <a:noFill/>
              </a:ln>
              <a:effectLst/>
              <a:sp3d/>
            </c:spPr>
          </c:dPt>
          <c:dPt>
            <c:idx val="2"/>
            <c:bubble3D val="0"/>
            <c:spPr>
              <a:solidFill>
                <a:schemeClr val="accent4"/>
              </a:solidFill>
              <a:ln>
                <a:noFill/>
              </a:ln>
              <a:effectLst/>
              <a:sp3d/>
            </c:spPr>
          </c:dPt>
          <c:dLbls>
            <c:dLbl>
              <c:idx val="0"/>
              <c:layout/>
              <c:tx>
                <c:rich>
                  <a:bodyPr/>
                  <a:lstStyle/>
                  <a:p>
                    <a:r>
                      <a:rPr lang="en-US" sz="2400" dirty="0" smtClean="0"/>
                      <a:t>22.0%</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z="2400" dirty="0" smtClean="0"/>
                      <a:t>28.4%</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11840392430784862"/>
                  <c:y val="-8.2063242094738156E-2"/>
                </c:manualLayout>
              </c:layout>
              <c:tx>
                <c:rich>
                  <a:bodyPr/>
                  <a:lstStyle/>
                  <a:p>
                    <a:r>
                      <a:rPr lang="en-US" sz="2400" dirty="0" smtClean="0"/>
                      <a:t>49.6%</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'[1]Sheet1 (2)'!$A$22:$A$24</c:f>
              <c:strCache>
                <c:ptCount val="3"/>
                <c:pt idx="0">
                  <c:v>AGRICULTURE</c:v>
                </c:pt>
                <c:pt idx="1">
                  <c:v>INDUSTRY</c:v>
                </c:pt>
                <c:pt idx="2">
                  <c:v>SERVICES</c:v>
                </c:pt>
              </c:strCache>
            </c:strRef>
          </c:cat>
          <c:val>
            <c:numRef>
              <c:f>'[1]Sheet1 (2)'!$B$22:$B$24</c:f>
              <c:numCache>
                <c:formatCode>General</c:formatCode>
                <c:ptCount val="3"/>
                <c:pt idx="0">
                  <c:v>21.2</c:v>
                </c:pt>
                <c:pt idx="1">
                  <c:v>23.8</c:v>
                </c:pt>
                <c:pt idx="2">
                  <c:v>55</c:v>
                </c:pt>
              </c:numCache>
            </c:numRef>
          </c:val>
        </c:ser>
        <c:dLbls>
          <c:showLegendKey val="0"/>
          <c:showVal val="0"/>
          <c:showCatName val="0"/>
          <c:showSerName val="0"/>
          <c:showPercent val="1"/>
          <c:showBubbleSize val="0"/>
          <c:showLeaderLines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zero"/>
    <c:showDLblsOverMax val="0"/>
  </c:chart>
  <c:spPr>
    <a:solidFill>
      <a:schemeClr val="bg1"/>
    </a:solidFill>
    <a:ln w="6350" cap="flat" cmpd="sng" algn="ctr">
      <a:solidFill>
        <a:schemeClr val="tx1">
          <a:tint val="75000"/>
        </a:schemeClr>
      </a:solidFill>
      <a:prstDash val="solid"/>
      <a:round/>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1DC6A-6325-411B-AD96-B058799A9498}" type="doc">
      <dgm:prSet loTypeId="urn:microsoft.com/office/officeart/2005/8/layout/hList3" loCatId="list" qsTypeId="urn:microsoft.com/office/officeart/2005/8/quickstyle/simple1" qsCatId="simple" csTypeId="urn:microsoft.com/office/officeart/2005/8/colors/colorful1#1" csCatId="colorful" phldr="1"/>
      <dgm:spPr/>
      <dgm:t>
        <a:bodyPr/>
        <a:lstStyle/>
        <a:p>
          <a:endParaRPr lang="en-GB"/>
        </a:p>
      </dgm:t>
    </dgm:pt>
    <dgm:pt modelId="{B8D4F9A7-4899-4F4D-AD00-48820FA7CB1F}">
      <dgm:prSet phldrT="[Text]"/>
      <dgm:spPr>
        <a:scene3d>
          <a:camera prst="orthographicFront"/>
          <a:lightRig rig="threePt" dir="t"/>
        </a:scene3d>
        <a:sp3d>
          <a:bevelT/>
        </a:sp3d>
      </dgm:spPr>
      <dgm:t>
        <a:bodyPr/>
        <a:lstStyle/>
        <a:p>
          <a:r>
            <a:rPr lang="en-US" dirty="0" smtClean="0"/>
            <a:t>M &amp; E Framework</a:t>
          </a:r>
          <a:endParaRPr lang="en-GB" dirty="0"/>
        </a:p>
      </dgm:t>
    </dgm:pt>
    <dgm:pt modelId="{60CCAF6F-61B4-4765-B096-0D4C513E2BC1}" type="parTrans" cxnId="{60C9209B-1093-47F7-8B63-9D2DBBEFC03F}">
      <dgm:prSet/>
      <dgm:spPr/>
      <dgm:t>
        <a:bodyPr/>
        <a:lstStyle/>
        <a:p>
          <a:endParaRPr lang="en-GB"/>
        </a:p>
      </dgm:t>
    </dgm:pt>
    <dgm:pt modelId="{37F979EB-30D5-4B47-8965-697771E8ED68}" type="sibTrans" cxnId="{60C9209B-1093-47F7-8B63-9D2DBBEFC03F}">
      <dgm:prSet/>
      <dgm:spPr/>
      <dgm:t>
        <a:bodyPr/>
        <a:lstStyle/>
        <a:p>
          <a:endParaRPr lang="en-GB"/>
        </a:p>
      </dgm:t>
    </dgm:pt>
    <dgm:pt modelId="{31CB2739-C584-431F-8871-14FBEBE09229}">
      <dgm:prSet phldrT="[Text]"/>
      <dgm:spPr>
        <a:scene3d>
          <a:camera prst="orthographicFront"/>
          <a:lightRig rig="threePt" dir="t"/>
        </a:scene3d>
        <a:sp3d>
          <a:bevelT/>
        </a:sp3d>
      </dgm:spPr>
      <dgm:t>
        <a:bodyPr/>
        <a:lstStyle/>
        <a:p>
          <a:r>
            <a:rPr lang="en-US" dirty="0" smtClean="0"/>
            <a:t>NDPC</a:t>
          </a:r>
          <a:endParaRPr lang="en-GB" dirty="0"/>
        </a:p>
      </dgm:t>
    </dgm:pt>
    <dgm:pt modelId="{BD3912CF-7EDF-4B24-B9D0-1E197A48F08C}" type="parTrans" cxnId="{D3A87FF2-09CF-438E-876C-8E658D869B65}">
      <dgm:prSet/>
      <dgm:spPr/>
      <dgm:t>
        <a:bodyPr/>
        <a:lstStyle/>
        <a:p>
          <a:endParaRPr lang="en-GB"/>
        </a:p>
      </dgm:t>
    </dgm:pt>
    <dgm:pt modelId="{80718765-4640-475D-BCFD-6D5205384275}" type="sibTrans" cxnId="{D3A87FF2-09CF-438E-876C-8E658D869B65}">
      <dgm:prSet/>
      <dgm:spPr/>
      <dgm:t>
        <a:bodyPr/>
        <a:lstStyle/>
        <a:p>
          <a:endParaRPr lang="en-GB"/>
        </a:p>
      </dgm:t>
    </dgm:pt>
    <dgm:pt modelId="{830FD678-21C7-4F31-BF85-38956A5485B3}">
      <dgm:prSet phldrT="[Text]"/>
      <dgm:spPr>
        <a:scene3d>
          <a:camera prst="orthographicFront"/>
          <a:lightRig rig="threePt" dir="t"/>
        </a:scene3d>
        <a:sp3d>
          <a:bevelT/>
        </a:sp3d>
      </dgm:spPr>
      <dgm:t>
        <a:bodyPr/>
        <a:lstStyle/>
        <a:p>
          <a:r>
            <a:rPr lang="en-US" dirty="0" smtClean="0"/>
            <a:t>METASIP</a:t>
          </a:r>
          <a:endParaRPr lang="en-GB" dirty="0"/>
        </a:p>
      </dgm:t>
    </dgm:pt>
    <dgm:pt modelId="{FD4777D7-6919-4A5B-800E-73F9FA577AB4}" type="parTrans" cxnId="{FBB22426-E763-457C-B341-EE50B0914746}">
      <dgm:prSet/>
      <dgm:spPr/>
      <dgm:t>
        <a:bodyPr/>
        <a:lstStyle/>
        <a:p>
          <a:endParaRPr lang="en-GB"/>
        </a:p>
      </dgm:t>
    </dgm:pt>
    <dgm:pt modelId="{CBA14F11-C7A6-4D98-A397-AD46AAE0AC0F}" type="sibTrans" cxnId="{FBB22426-E763-457C-B341-EE50B0914746}">
      <dgm:prSet/>
      <dgm:spPr/>
      <dgm:t>
        <a:bodyPr/>
        <a:lstStyle/>
        <a:p>
          <a:endParaRPr lang="en-GB"/>
        </a:p>
      </dgm:t>
    </dgm:pt>
    <dgm:pt modelId="{E120A255-E96A-45C6-85B1-709D81C7D68A}">
      <dgm:prSet phldrT="[Text]"/>
      <dgm:spPr>
        <a:scene3d>
          <a:camera prst="orthographicFront"/>
          <a:lightRig rig="threePt" dir="t"/>
        </a:scene3d>
        <a:sp3d>
          <a:bevelT/>
        </a:sp3d>
      </dgm:spPr>
      <dgm:t>
        <a:bodyPr/>
        <a:lstStyle/>
        <a:p>
          <a:r>
            <a:rPr lang="en-US" dirty="0" smtClean="0"/>
            <a:t>MDGs </a:t>
          </a:r>
          <a:endParaRPr lang="en-GB" dirty="0"/>
        </a:p>
      </dgm:t>
    </dgm:pt>
    <dgm:pt modelId="{23316077-CD78-4CA0-B35D-4A8D36E6B208}" type="parTrans" cxnId="{EA71FA0B-F0A9-48B6-9034-6F5AE59BF0A1}">
      <dgm:prSet/>
      <dgm:spPr/>
      <dgm:t>
        <a:bodyPr/>
        <a:lstStyle/>
        <a:p>
          <a:endParaRPr lang="en-GB"/>
        </a:p>
      </dgm:t>
    </dgm:pt>
    <dgm:pt modelId="{83338640-6B5E-408F-8F4C-D970442006CB}" type="sibTrans" cxnId="{EA71FA0B-F0A9-48B6-9034-6F5AE59BF0A1}">
      <dgm:prSet/>
      <dgm:spPr/>
      <dgm:t>
        <a:bodyPr/>
        <a:lstStyle/>
        <a:p>
          <a:endParaRPr lang="en-GB"/>
        </a:p>
      </dgm:t>
    </dgm:pt>
    <dgm:pt modelId="{C5BD4936-C23E-48A4-B45B-9A32A6EA4353}">
      <dgm:prSet phldrT="[Text]"/>
      <dgm:spPr>
        <a:scene3d>
          <a:camera prst="orthographicFront"/>
          <a:lightRig rig="threePt" dir="t"/>
        </a:scene3d>
        <a:sp3d>
          <a:bevelT/>
        </a:sp3d>
      </dgm:spPr>
      <dgm:t>
        <a:bodyPr/>
        <a:lstStyle/>
        <a:p>
          <a:r>
            <a:rPr lang="en-US" dirty="0" smtClean="0"/>
            <a:t>CAADP</a:t>
          </a:r>
          <a:endParaRPr lang="en-GB" dirty="0"/>
        </a:p>
      </dgm:t>
    </dgm:pt>
    <dgm:pt modelId="{E1979579-03AE-48BE-9F38-6A885B5576E2}" type="parTrans" cxnId="{07138A58-18B2-4160-A67B-EC7B0D96263B}">
      <dgm:prSet/>
      <dgm:spPr/>
      <dgm:t>
        <a:bodyPr/>
        <a:lstStyle/>
        <a:p>
          <a:endParaRPr lang="en-GB"/>
        </a:p>
      </dgm:t>
    </dgm:pt>
    <dgm:pt modelId="{A0B7FB5F-14D1-4E1F-BB0F-4F36545885D9}" type="sibTrans" cxnId="{07138A58-18B2-4160-A67B-EC7B0D96263B}">
      <dgm:prSet/>
      <dgm:spPr/>
      <dgm:t>
        <a:bodyPr/>
        <a:lstStyle/>
        <a:p>
          <a:endParaRPr lang="en-GB"/>
        </a:p>
      </dgm:t>
    </dgm:pt>
    <dgm:pt modelId="{62B9B735-F223-4FA1-99D8-772CEC7A2D10}">
      <dgm:prSet phldrT="[Text]" custT="1"/>
      <dgm:spPr>
        <a:scene3d>
          <a:camera prst="orthographicFront"/>
          <a:lightRig rig="threePt" dir="t"/>
        </a:scene3d>
        <a:sp3d>
          <a:bevelT/>
        </a:sp3d>
      </dgm:spPr>
      <dgm:t>
        <a:bodyPr/>
        <a:lstStyle/>
        <a:p>
          <a:r>
            <a:rPr lang="en-GB" sz="2400" i="1" dirty="0" smtClean="0"/>
            <a:t>Aligned with</a:t>
          </a:r>
          <a:endParaRPr lang="en-GB" sz="2400" i="1" dirty="0"/>
        </a:p>
      </dgm:t>
    </dgm:pt>
    <dgm:pt modelId="{4F8B1AC4-81EA-4007-84C1-B5ED78506B58}" type="parTrans" cxnId="{004FF0A1-63E5-4A88-B472-4B4331590A52}">
      <dgm:prSet/>
      <dgm:spPr/>
      <dgm:t>
        <a:bodyPr/>
        <a:lstStyle/>
        <a:p>
          <a:endParaRPr lang="en-US"/>
        </a:p>
      </dgm:t>
    </dgm:pt>
    <dgm:pt modelId="{4B7B800C-41ED-4A7B-ABA6-76C70524DEA8}" type="sibTrans" cxnId="{004FF0A1-63E5-4A88-B472-4B4331590A52}">
      <dgm:prSet/>
      <dgm:spPr/>
      <dgm:t>
        <a:bodyPr/>
        <a:lstStyle/>
        <a:p>
          <a:endParaRPr lang="en-US"/>
        </a:p>
      </dgm:t>
    </dgm:pt>
    <dgm:pt modelId="{36802D15-8FDB-4157-979B-56291264990E}" type="pres">
      <dgm:prSet presAssocID="{56C1DC6A-6325-411B-AD96-B058799A9498}" presName="composite" presStyleCnt="0">
        <dgm:presLayoutVars>
          <dgm:chMax val="1"/>
          <dgm:dir/>
          <dgm:resizeHandles val="exact"/>
        </dgm:presLayoutVars>
      </dgm:prSet>
      <dgm:spPr/>
      <dgm:t>
        <a:bodyPr/>
        <a:lstStyle/>
        <a:p>
          <a:endParaRPr lang="en-US"/>
        </a:p>
      </dgm:t>
    </dgm:pt>
    <dgm:pt modelId="{85DE6821-55D7-4CA3-950C-B35D795C0D75}" type="pres">
      <dgm:prSet presAssocID="{B8D4F9A7-4899-4F4D-AD00-48820FA7CB1F}" presName="roof" presStyleLbl="dkBgShp" presStyleIdx="0" presStyleCnt="2"/>
      <dgm:spPr/>
      <dgm:t>
        <a:bodyPr/>
        <a:lstStyle/>
        <a:p>
          <a:endParaRPr lang="en-GB"/>
        </a:p>
      </dgm:t>
    </dgm:pt>
    <dgm:pt modelId="{DB14B93C-F602-4676-A67D-0983558CE9FC}" type="pres">
      <dgm:prSet presAssocID="{B8D4F9A7-4899-4F4D-AD00-48820FA7CB1F}" presName="pillars" presStyleCnt="0"/>
      <dgm:spPr>
        <a:scene3d>
          <a:camera prst="orthographicFront"/>
          <a:lightRig rig="threePt" dir="t"/>
        </a:scene3d>
        <a:sp3d>
          <a:bevelT/>
        </a:sp3d>
      </dgm:spPr>
    </dgm:pt>
    <dgm:pt modelId="{9B26C552-5A95-4B2E-B628-8064D432C6E6}" type="pres">
      <dgm:prSet presAssocID="{B8D4F9A7-4899-4F4D-AD00-48820FA7CB1F}" presName="pillar1" presStyleLbl="node1" presStyleIdx="0" presStyleCnt="5">
        <dgm:presLayoutVars>
          <dgm:bulletEnabled val="1"/>
        </dgm:presLayoutVars>
      </dgm:prSet>
      <dgm:spPr/>
      <dgm:t>
        <a:bodyPr/>
        <a:lstStyle/>
        <a:p>
          <a:endParaRPr lang="en-GB"/>
        </a:p>
      </dgm:t>
    </dgm:pt>
    <dgm:pt modelId="{10D30877-A785-4E26-AD66-9D82BEBD045F}" type="pres">
      <dgm:prSet presAssocID="{E120A255-E96A-45C6-85B1-709D81C7D68A}" presName="pillarX" presStyleLbl="node1" presStyleIdx="1" presStyleCnt="5">
        <dgm:presLayoutVars>
          <dgm:bulletEnabled val="1"/>
        </dgm:presLayoutVars>
      </dgm:prSet>
      <dgm:spPr/>
      <dgm:t>
        <a:bodyPr/>
        <a:lstStyle/>
        <a:p>
          <a:endParaRPr lang="en-US"/>
        </a:p>
      </dgm:t>
    </dgm:pt>
    <dgm:pt modelId="{699E283F-333A-4902-B70B-B3AE9DD2035B}" type="pres">
      <dgm:prSet presAssocID="{C5BD4936-C23E-48A4-B45B-9A32A6EA4353}" presName="pillarX" presStyleLbl="node1" presStyleIdx="2" presStyleCnt="5">
        <dgm:presLayoutVars>
          <dgm:bulletEnabled val="1"/>
        </dgm:presLayoutVars>
      </dgm:prSet>
      <dgm:spPr/>
      <dgm:t>
        <a:bodyPr/>
        <a:lstStyle/>
        <a:p>
          <a:endParaRPr lang="en-GB"/>
        </a:p>
      </dgm:t>
    </dgm:pt>
    <dgm:pt modelId="{8C12377D-CB0F-4717-A81D-B1DC13C111C9}" type="pres">
      <dgm:prSet presAssocID="{31CB2739-C584-431F-8871-14FBEBE09229}" presName="pillarX" presStyleLbl="node1" presStyleIdx="3" presStyleCnt="5" custLinFactNeighborX="-1934" custLinFactNeighborY="465">
        <dgm:presLayoutVars>
          <dgm:bulletEnabled val="1"/>
        </dgm:presLayoutVars>
      </dgm:prSet>
      <dgm:spPr/>
      <dgm:t>
        <a:bodyPr/>
        <a:lstStyle/>
        <a:p>
          <a:endParaRPr lang="en-US"/>
        </a:p>
      </dgm:t>
    </dgm:pt>
    <dgm:pt modelId="{B3C7E987-7A71-4F6C-A90D-8E63809D0430}" type="pres">
      <dgm:prSet presAssocID="{830FD678-21C7-4F31-BF85-38956A5485B3}" presName="pillarX" presStyleLbl="node1" presStyleIdx="4" presStyleCnt="5">
        <dgm:presLayoutVars>
          <dgm:bulletEnabled val="1"/>
        </dgm:presLayoutVars>
      </dgm:prSet>
      <dgm:spPr/>
      <dgm:t>
        <a:bodyPr/>
        <a:lstStyle/>
        <a:p>
          <a:endParaRPr lang="en-GB"/>
        </a:p>
      </dgm:t>
    </dgm:pt>
    <dgm:pt modelId="{A103EE4A-A0D2-42CA-99C9-C97F4BDA33F2}" type="pres">
      <dgm:prSet presAssocID="{B8D4F9A7-4899-4F4D-AD00-48820FA7CB1F}" presName="base" presStyleLbl="dkBgShp" presStyleIdx="1" presStyleCnt="2"/>
      <dgm:spPr>
        <a:scene3d>
          <a:camera prst="orthographicFront"/>
          <a:lightRig rig="threePt" dir="t"/>
        </a:scene3d>
        <a:sp3d>
          <a:bevelT/>
        </a:sp3d>
      </dgm:spPr>
    </dgm:pt>
  </dgm:ptLst>
  <dgm:cxnLst>
    <dgm:cxn modelId="{FBB22426-E763-457C-B341-EE50B0914746}" srcId="{B8D4F9A7-4899-4F4D-AD00-48820FA7CB1F}" destId="{830FD678-21C7-4F31-BF85-38956A5485B3}" srcOrd="4" destOrd="0" parTransId="{FD4777D7-6919-4A5B-800E-73F9FA577AB4}" sibTransId="{CBA14F11-C7A6-4D98-A397-AD46AAE0AC0F}"/>
    <dgm:cxn modelId="{07138A58-18B2-4160-A67B-EC7B0D96263B}" srcId="{B8D4F9A7-4899-4F4D-AD00-48820FA7CB1F}" destId="{C5BD4936-C23E-48A4-B45B-9A32A6EA4353}" srcOrd="2" destOrd="0" parTransId="{E1979579-03AE-48BE-9F38-6A885B5576E2}" sibTransId="{A0B7FB5F-14D1-4E1F-BB0F-4F36545885D9}"/>
    <dgm:cxn modelId="{D3A87FF2-09CF-438E-876C-8E658D869B65}" srcId="{B8D4F9A7-4899-4F4D-AD00-48820FA7CB1F}" destId="{31CB2739-C584-431F-8871-14FBEBE09229}" srcOrd="3" destOrd="0" parTransId="{BD3912CF-7EDF-4B24-B9D0-1E197A48F08C}" sibTransId="{80718765-4640-475D-BCFD-6D5205384275}"/>
    <dgm:cxn modelId="{DEC1A051-9BF5-4F88-93E6-6EB01836B993}" type="presOf" srcId="{B8D4F9A7-4899-4F4D-AD00-48820FA7CB1F}" destId="{85DE6821-55D7-4CA3-950C-B35D795C0D75}" srcOrd="0" destOrd="0" presId="urn:microsoft.com/office/officeart/2005/8/layout/hList3"/>
    <dgm:cxn modelId="{742D27C0-45C7-4E03-9871-53DBC965B025}" type="presOf" srcId="{31CB2739-C584-431F-8871-14FBEBE09229}" destId="{8C12377D-CB0F-4717-A81D-B1DC13C111C9}" srcOrd="0" destOrd="0" presId="urn:microsoft.com/office/officeart/2005/8/layout/hList3"/>
    <dgm:cxn modelId="{9E42BB3B-FB3E-4DA5-B874-DD4557E69703}" type="presOf" srcId="{830FD678-21C7-4F31-BF85-38956A5485B3}" destId="{B3C7E987-7A71-4F6C-A90D-8E63809D0430}" srcOrd="0" destOrd="0" presId="urn:microsoft.com/office/officeart/2005/8/layout/hList3"/>
    <dgm:cxn modelId="{EA71FA0B-F0A9-48B6-9034-6F5AE59BF0A1}" srcId="{B8D4F9A7-4899-4F4D-AD00-48820FA7CB1F}" destId="{E120A255-E96A-45C6-85B1-709D81C7D68A}" srcOrd="1" destOrd="0" parTransId="{23316077-CD78-4CA0-B35D-4A8D36E6B208}" sibTransId="{83338640-6B5E-408F-8F4C-D970442006CB}"/>
    <dgm:cxn modelId="{671661BC-43B6-44D8-8F5C-620BB59BE76B}" type="presOf" srcId="{C5BD4936-C23E-48A4-B45B-9A32A6EA4353}" destId="{699E283F-333A-4902-B70B-B3AE9DD2035B}" srcOrd="0" destOrd="0" presId="urn:microsoft.com/office/officeart/2005/8/layout/hList3"/>
    <dgm:cxn modelId="{34C1FBB6-7C0F-485B-8A11-062D447BCD5D}" type="presOf" srcId="{E120A255-E96A-45C6-85B1-709D81C7D68A}" destId="{10D30877-A785-4E26-AD66-9D82BEBD045F}" srcOrd="0" destOrd="0" presId="urn:microsoft.com/office/officeart/2005/8/layout/hList3"/>
    <dgm:cxn modelId="{E0AF1738-1004-499A-88A0-638C6BFB450B}" type="presOf" srcId="{56C1DC6A-6325-411B-AD96-B058799A9498}" destId="{36802D15-8FDB-4157-979B-56291264990E}" srcOrd="0" destOrd="0" presId="urn:microsoft.com/office/officeart/2005/8/layout/hList3"/>
    <dgm:cxn modelId="{5B885ABB-20FA-451A-BE0F-E42D5A028C22}" type="presOf" srcId="{62B9B735-F223-4FA1-99D8-772CEC7A2D10}" destId="{9B26C552-5A95-4B2E-B628-8064D432C6E6}" srcOrd="0" destOrd="0" presId="urn:microsoft.com/office/officeart/2005/8/layout/hList3"/>
    <dgm:cxn modelId="{004FF0A1-63E5-4A88-B472-4B4331590A52}" srcId="{B8D4F9A7-4899-4F4D-AD00-48820FA7CB1F}" destId="{62B9B735-F223-4FA1-99D8-772CEC7A2D10}" srcOrd="0" destOrd="0" parTransId="{4F8B1AC4-81EA-4007-84C1-B5ED78506B58}" sibTransId="{4B7B800C-41ED-4A7B-ABA6-76C70524DEA8}"/>
    <dgm:cxn modelId="{60C9209B-1093-47F7-8B63-9D2DBBEFC03F}" srcId="{56C1DC6A-6325-411B-AD96-B058799A9498}" destId="{B8D4F9A7-4899-4F4D-AD00-48820FA7CB1F}" srcOrd="0" destOrd="0" parTransId="{60CCAF6F-61B4-4765-B096-0D4C513E2BC1}" sibTransId="{37F979EB-30D5-4B47-8965-697771E8ED68}"/>
    <dgm:cxn modelId="{2E839421-C26C-45F9-A458-09EC08C08FCF}" type="presParOf" srcId="{36802D15-8FDB-4157-979B-56291264990E}" destId="{85DE6821-55D7-4CA3-950C-B35D795C0D75}" srcOrd="0" destOrd="0" presId="urn:microsoft.com/office/officeart/2005/8/layout/hList3"/>
    <dgm:cxn modelId="{35229842-F8B0-434D-B140-87BB7817813C}" type="presParOf" srcId="{36802D15-8FDB-4157-979B-56291264990E}" destId="{DB14B93C-F602-4676-A67D-0983558CE9FC}" srcOrd="1" destOrd="0" presId="urn:microsoft.com/office/officeart/2005/8/layout/hList3"/>
    <dgm:cxn modelId="{1B6EFD6A-616B-4FBD-B59F-117E024FBE83}" type="presParOf" srcId="{DB14B93C-F602-4676-A67D-0983558CE9FC}" destId="{9B26C552-5A95-4B2E-B628-8064D432C6E6}" srcOrd="0" destOrd="0" presId="urn:microsoft.com/office/officeart/2005/8/layout/hList3"/>
    <dgm:cxn modelId="{30E51EC7-FB19-4C9F-A7F2-C361A1728530}" type="presParOf" srcId="{DB14B93C-F602-4676-A67D-0983558CE9FC}" destId="{10D30877-A785-4E26-AD66-9D82BEBD045F}" srcOrd="1" destOrd="0" presId="urn:microsoft.com/office/officeart/2005/8/layout/hList3"/>
    <dgm:cxn modelId="{3B4C7B14-1F9F-4B6C-8F36-B2AED31F0A78}" type="presParOf" srcId="{DB14B93C-F602-4676-A67D-0983558CE9FC}" destId="{699E283F-333A-4902-B70B-B3AE9DD2035B}" srcOrd="2" destOrd="0" presId="urn:microsoft.com/office/officeart/2005/8/layout/hList3"/>
    <dgm:cxn modelId="{C7C18083-1CFF-46F4-9CEB-5E2CEA4BA66B}" type="presParOf" srcId="{DB14B93C-F602-4676-A67D-0983558CE9FC}" destId="{8C12377D-CB0F-4717-A81D-B1DC13C111C9}" srcOrd="3" destOrd="0" presId="urn:microsoft.com/office/officeart/2005/8/layout/hList3"/>
    <dgm:cxn modelId="{B76EC010-2FE6-4003-99A2-8E3F3B36CC49}" type="presParOf" srcId="{DB14B93C-F602-4676-A67D-0983558CE9FC}" destId="{B3C7E987-7A71-4F6C-A90D-8E63809D0430}" srcOrd="4" destOrd="0" presId="urn:microsoft.com/office/officeart/2005/8/layout/hList3"/>
    <dgm:cxn modelId="{CEBDB5BC-CAB5-4F23-A1C3-E4175A1A1F17}" type="presParOf" srcId="{36802D15-8FDB-4157-979B-56291264990E}" destId="{A103EE4A-A0D2-42CA-99C9-C97F4BDA33F2}"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DDCE9-1877-4419-9BAD-1AA91D3E0BFA}"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GB"/>
        </a:p>
      </dgm:t>
    </dgm:pt>
    <dgm:pt modelId="{41C7F695-4A1E-48AE-92B9-ECE18781806E}">
      <dgm:prSet phldrT="[Text]"/>
      <dgm:spPr>
        <a:scene3d>
          <a:camera prst="orthographicFront"/>
          <a:lightRig rig="threePt" dir="t"/>
        </a:scene3d>
        <a:sp3d>
          <a:bevelT/>
        </a:sp3d>
      </dgm:spPr>
      <dgm:t>
        <a:bodyPr/>
        <a:lstStyle/>
        <a:p>
          <a:r>
            <a:rPr lang="en-US" dirty="0" smtClean="0">
              <a:latin typeface="Garamond" panose="02020404030301010803" pitchFamily="18" charset="0"/>
            </a:rPr>
            <a:t>M&amp;ED</a:t>
          </a:r>
          <a:endParaRPr lang="en-GB" dirty="0">
            <a:latin typeface="Garamond" panose="02020404030301010803" pitchFamily="18" charset="0"/>
          </a:endParaRPr>
        </a:p>
      </dgm:t>
    </dgm:pt>
    <dgm:pt modelId="{7B25E119-8CC4-46A1-8B24-B1C7839725F9}" type="parTrans" cxnId="{07D98F21-4421-4192-8E1B-0D5C56B45CC7}">
      <dgm:prSet/>
      <dgm:spPr/>
      <dgm:t>
        <a:bodyPr/>
        <a:lstStyle/>
        <a:p>
          <a:endParaRPr lang="en-GB"/>
        </a:p>
      </dgm:t>
    </dgm:pt>
    <dgm:pt modelId="{49D0EDE7-FBCD-4565-B36F-EBCCFEEAD707}" type="sibTrans" cxnId="{07D98F21-4421-4192-8E1B-0D5C56B45CC7}">
      <dgm:prSet/>
      <dgm:spPr/>
      <dgm:t>
        <a:bodyPr/>
        <a:lstStyle/>
        <a:p>
          <a:endParaRPr lang="en-GB"/>
        </a:p>
      </dgm:t>
    </dgm:pt>
    <dgm:pt modelId="{98010E13-E0A0-4208-81D5-A120FAAD7BCF}">
      <dgm:prSet phldrT="[Text]"/>
      <dgm:spPr>
        <a:scene3d>
          <a:camera prst="orthographicFront"/>
          <a:lightRig rig="threePt" dir="t"/>
        </a:scene3d>
        <a:sp3d>
          <a:bevelT/>
        </a:sp3d>
      </dgm:spPr>
      <dgm:t>
        <a:bodyPr/>
        <a:lstStyle/>
        <a:p>
          <a:r>
            <a:rPr lang="en-US" dirty="0" smtClean="0">
              <a:latin typeface="Garamond" panose="02020404030301010803" pitchFamily="18" charset="0"/>
            </a:rPr>
            <a:t>Regional Directorates -10 </a:t>
          </a:r>
          <a:endParaRPr lang="en-GB" dirty="0">
            <a:latin typeface="Garamond" panose="02020404030301010803" pitchFamily="18" charset="0"/>
          </a:endParaRPr>
        </a:p>
      </dgm:t>
    </dgm:pt>
    <dgm:pt modelId="{793DAC08-E16F-4995-8E7E-79B512C6A3C0}" type="parTrans" cxnId="{6D8FA844-F652-487C-AC70-EA1F710CDD7B}">
      <dgm:prSet/>
      <dgm:spPr>
        <a:scene3d>
          <a:camera prst="orthographicFront"/>
          <a:lightRig rig="threePt" dir="t"/>
        </a:scene3d>
        <a:sp3d>
          <a:bevelT/>
        </a:sp3d>
      </dgm:spPr>
      <dgm:t>
        <a:bodyPr/>
        <a:lstStyle/>
        <a:p>
          <a:endParaRPr lang="en-GB"/>
        </a:p>
      </dgm:t>
    </dgm:pt>
    <dgm:pt modelId="{F3ECF6E9-D271-44D9-B3BF-8B72D1F8C594}" type="sibTrans" cxnId="{6D8FA844-F652-487C-AC70-EA1F710CDD7B}">
      <dgm:prSet/>
      <dgm:spPr/>
      <dgm:t>
        <a:bodyPr/>
        <a:lstStyle/>
        <a:p>
          <a:endParaRPr lang="en-GB"/>
        </a:p>
      </dgm:t>
    </dgm:pt>
    <dgm:pt modelId="{2538AF18-97E7-4FC0-BDFD-6266C6532A4C}">
      <dgm:prSet phldrT="[Text]"/>
      <dgm:spPr>
        <a:scene3d>
          <a:camera prst="orthographicFront"/>
          <a:lightRig rig="threePt" dir="t"/>
        </a:scene3d>
        <a:sp3d>
          <a:bevelT/>
        </a:sp3d>
      </dgm:spPr>
      <dgm:t>
        <a:bodyPr/>
        <a:lstStyle/>
        <a:p>
          <a:r>
            <a:rPr lang="en-US" dirty="0" smtClean="0">
              <a:latin typeface="Garamond" panose="02020404030301010803" pitchFamily="18" charset="0"/>
            </a:rPr>
            <a:t>National Directorates </a:t>
          </a:r>
          <a:endParaRPr lang="en-GB" dirty="0">
            <a:latin typeface="Garamond" panose="02020404030301010803" pitchFamily="18" charset="0"/>
          </a:endParaRPr>
        </a:p>
      </dgm:t>
    </dgm:pt>
    <dgm:pt modelId="{37D38816-E366-40B2-B5A5-3866E2B5725F}" type="parTrans" cxnId="{5371E6E0-8CFC-4E40-BD42-32E76367BBFE}">
      <dgm:prSet/>
      <dgm:spPr>
        <a:scene3d>
          <a:camera prst="orthographicFront"/>
          <a:lightRig rig="threePt" dir="t"/>
        </a:scene3d>
        <a:sp3d>
          <a:bevelT/>
        </a:sp3d>
      </dgm:spPr>
      <dgm:t>
        <a:bodyPr/>
        <a:lstStyle/>
        <a:p>
          <a:endParaRPr lang="en-GB"/>
        </a:p>
      </dgm:t>
    </dgm:pt>
    <dgm:pt modelId="{94472C97-5976-4138-BF7B-DF0D66318A4D}" type="sibTrans" cxnId="{5371E6E0-8CFC-4E40-BD42-32E76367BBFE}">
      <dgm:prSet/>
      <dgm:spPr/>
      <dgm:t>
        <a:bodyPr/>
        <a:lstStyle/>
        <a:p>
          <a:endParaRPr lang="en-GB"/>
        </a:p>
      </dgm:t>
    </dgm:pt>
    <dgm:pt modelId="{B1F2A730-32E0-4D13-8126-10521C94307B}">
      <dgm:prSet phldrT="[Text]"/>
      <dgm:spPr>
        <a:scene3d>
          <a:camera prst="orthographicFront"/>
          <a:lightRig rig="threePt" dir="t"/>
        </a:scene3d>
        <a:sp3d>
          <a:bevelT/>
        </a:sp3d>
      </dgm:spPr>
      <dgm:t>
        <a:bodyPr/>
        <a:lstStyle/>
        <a:p>
          <a:r>
            <a:rPr lang="en-US" dirty="0" smtClean="0">
              <a:latin typeface="Garamond" panose="02020404030301010803" pitchFamily="18" charset="0"/>
            </a:rPr>
            <a:t>Projects/ </a:t>
          </a:r>
          <a:r>
            <a:rPr lang="en-US" dirty="0" err="1" smtClean="0">
              <a:latin typeface="Garamond" panose="02020404030301010803" pitchFamily="18" charset="0"/>
            </a:rPr>
            <a:t>Programmes</a:t>
          </a:r>
          <a:r>
            <a:rPr lang="en-US" dirty="0" smtClean="0"/>
            <a:t> </a:t>
          </a:r>
          <a:endParaRPr lang="en-GB" dirty="0"/>
        </a:p>
      </dgm:t>
    </dgm:pt>
    <dgm:pt modelId="{DC8C5986-FE69-4B28-BC1A-DA8DDE5BABAF}" type="parTrans" cxnId="{61EB066D-F1DE-4236-B83D-9FEE3693087C}">
      <dgm:prSet/>
      <dgm:spPr>
        <a:scene3d>
          <a:camera prst="orthographicFront"/>
          <a:lightRig rig="threePt" dir="t"/>
        </a:scene3d>
        <a:sp3d>
          <a:bevelT/>
        </a:sp3d>
      </dgm:spPr>
      <dgm:t>
        <a:bodyPr/>
        <a:lstStyle/>
        <a:p>
          <a:endParaRPr lang="en-GB"/>
        </a:p>
      </dgm:t>
    </dgm:pt>
    <dgm:pt modelId="{DB8A2FDF-4429-4735-B878-5F74B9AEE111}" type="sibTrans" cxnId="{61EB066D-F1DE-4236-B83D-9FEE3693087C}">
      <dgm:prSet/>
      <dgm:spPr/>
      <dgm:t>
        <a:bodyPr/>
        <a:lstStyle/>
        <a:p>
          <a:endParaRPr lang="en-GB"/>
        </a:p>
      </dgm:t>
    </dgm:pt>
    <dgm:pt modelId="{DEF89985-1EAA-459C-8C67-543EA942EC1F}">
      <dgm:prSet phldrT="[Text]"/>
      <dgm:spPr>
        <a:scene3d>
          <a:camera prst="orthographicFront"/>
          <a:lightRig rig="threePt" dir="t"/>
        </a:scene3d>
        <a:sp3d>
          <a:bevelT/>
        </a:sp3d>
      </dgm:spPr>
      <dgm:t>
        <a:bodyPr/>
        <a:lstStyle/>
        <a:p>
          <a:r>
            <a:rPr lang="en-US" dirty="0" smtClean="0">
              <a:latin typeface="Garamond" panose="02020404030301010803" pitchFamily="18" charset="0"/>
            </a:rPr>
            <a:t>District Directorates - 216</a:t>
          </a:r>
          <a:endParaRPr lang="en-GB" dirty="0">
            <a:latin typeface="Garamond" panose="02020404030301010803" pitchFamily="18" charset="0"/>
          </a:endParaRPr>
        </a:p>
      </dgm:t>
    </dgm:pt>
    <dgm:pt modelId="{ABDA2E7B-E511-486D-BE29-5A48F68CE502}" type="parTrans" cxnId="{F13A78E7-DD71-4CBE-B62C-99A1414078E3}">
      <dgm:prSet/>
      <dgm:spPr>
        <a:scene3d>
          <a:camera prst="orthographicFront"/>
          <a:lightRig rig="threePt" dir="t"/>
        </a:scene3d>
        <a:sp3d>
          <a:bevelT/>
        </a:sp3d>
      </dgm:spPr>
      <dgm:t>
        <a:bodyPr/>
        <a:lstStyle/>
        <a:p>
          <a:endParaRPr lang="en-GB"/>
        </a:p>
      </dgm:t>
    </dgm:pt>
    <dgm:pt modelId="{1BE7C687-3020-401A-9B42-915DEAACA2C3}" type="sibTrans" cxnId="{F13A78E7-DD71-4CBE-B62C-99A1414078E3}">
      <dgm:prSet/>
      <dgm:spPr/>
      <dgm:t>
        <a:bodyPr/>
        <a:lstStyle/>
        <a:p>
          <a:endParaRPr lang="en-GB"/>
        </a:p>
      </dgm:t>
    </dgm:pt>
    <dgm:pt modelId="{A4C6AA33-0683-4EFB-AF9E-5FF2E53F4E79}" type="pres">
      <dgm:prSet presAssocID="{761DDCE9-1877-4419-9BAD-1AA91D3E0BFA}" presName="hierChild1" presStyleCnt="0">
        <dgm:presLayoutVars>
          <dgm:orgChart val="1"/>
          <dgm:chPref val="1"/>
          <dgm:dir/>
          <dgm:animOne val="branch"/>
          <dgm:animLvl val="lvl"/>
          <dgm:resizeHandles/>
        </dgm:presLayoutVars>
      </dgm:prSet>
      <dgm:spPr/>
      <dgm:t>
        <a:bodyPr/>
        <a:lstStyle/>
        <a:p>
          <a:endParaRPr lang="en-US"/>
        </a:p>
      </dgm:t>
    </dgm:pt>
    <dgm:pt modelId="{1BE2944C-6676-4EDC-A1CA-6441BD86FF24}" type="pres">
      <dgm:prSet presAssocID="{41C7F695-4A1E-48AE-92B9-ECE18781806E}" presName="hierRoot1" presStyleCnt="0">
        <dgm:presLayoutVars>
          <dgm:hierBranch val="init"/>
        </dgm:presLayoutVars>
      </dgm:prSet>
      <dgm:spPr>
        <a:scene3d>
          <a:camera prst="orthographicFront"/>
          <a:lightRig rig="threePt" dir="t"/>
        </a:scene3d>
        <a:sp3d>
          <a:bevelT/>
        </a:sp3d>
      </dgm:spPr>
    </dgm:pt>
    <dgm:pt modelId="{D598ABE5-F822-45A6-9FC6-5E4168C3530D}" type="pres">
      <dgm:prSet presAssocID="{41C7F695-4A1E-48AE-92B9-ECE18781806E}" presName="rootComposite1" presStyleCnt="0"/>
      <dgm:spPr>
        <a:scene3d>
          <a:camera prst="orthographicFront"/>
          <a:lightRig rig="threePt" dir="t"/>
        </a:scene3d>
        <a:sp3d>
          <a:bevelT/>
        </a:sp3d>
      </dgm:spPr>
    </dgm:pt>
    <dgm:pt modelId="{96FBA336-C54C-4829-AC57-92083E739688}" type="pres">
      <dgm:prSet presAssocID="{41C7F695-4A1E-48AE-92B9-ECE18781806E}" presName="rootText1" presStyleLbl="node0" presStyleIdx="0" presStyleCnt="1">
        <dgm:presLayoutVars>
          <dgm:chPref val="3"/>
        </dgm:presLayoutVars>
      </dgm:prSet>
      <dgm:spPr/>
      <dgm:t>
        <a:bodyPr/>
        <a:lstStyle/>
        <a:p>
          <a:endParaRPr lang="en-US"/>
        </a:p>
      </dgm:t>
    </dgm:pt>
    <dgm:pt modelId="{213D7E08-74CB-41B1-A560-EEF6934AC149}" type="pres">
      <dgm:prSet presAssocID="{41C7F695-4A1E-48AE-92B9-ECE18781806E}" presName="rootConnector1" presStyleLbl="node1" presStyleIdx="0" presStyleCnt="0"/>
      <dgm:spPr/>
      <dgm:t>
        <a:bodyPr/>
        <a:lstStyle/>
        <a:p>
          <a:endParaRPr lang="en-US"/>
        </a:p>
      </dgm:t>
    </dgm:pt>
    <dgm:pt modelId="{E069CE99-F49B-4796-B156-53B9CF7248D7}" type="pres">
      <dgm:prSet presAssocID="{41C7F695-4A1E-48AE-92B9-ECE18781806E}" presName="hierChild2" presStyleCnt="0"/>
      <dgm:spPr>
        <a:scene3d>
          <a:camera prst="orthographicFront"/>
          <a:lightRig rig="threePt" dir="t"/>
        </a:scene3d>
        <a:sp3d>
          <a:bevelT/>
        </a:sp3d>
      </dgm:spPr>
    </dgm:pt>
    <dgm:pt modelId="{B359EA9F-2B32-4052-8758-DEAAE180359C}" type="pres">
      <dgm:prSet presAssocID="{793DAC08-E16F-4995-8E7E-79B512C6A3C0}" presName="Name37" presStyleLbl="parChTrans1D2" presStyleIdx="0" presStyleCnt="3"/>
      <dgm:spPr/>
      <dgm:t>
        <a:bodyPr/>
        <a:lstStyle/>
        <a:p>
          <a:endParaRPr lang="en-US"/>
        </a:p>
      </dgm:t>
    </dgm:pt>
    <dgm:pt modelId="{8E458F3F-C3A0-413E-8E53-05FFDD627A2D}" type="pres">
      <dgm:prSet presAssocID="{98010E13-E0A0-4208-81D5-A120FAAD7BCF}" presName="hierRoot2" presStyleCnt="0">
        <dgm:presLayoutVars>
          <dgm:hierBranch val="init"/>
        </dgm:presLayoutVars>
      </dgm:prSet>
      <dgm:spPr>
        <a:scene3d>
          <a:camera prst="orthographicFront"/>
          <a:lightRig rig="threePt" dir="t"/>
        </a:scene3d>
        <a:sp3d>
          <a:bevelT/>
        </a:sp3d>
      </dgm:spPr>
    </dgm:pt>
    <dgm:pt modelId="{66897D59-D05D-47CB-A48B-9F9F5A1FFA11}" type="pres">
      <dgm:prSet presAssocID="{98010E13-E0A0-4208-81D5-A120FAAD7BCF}" presName="rootComposite" presStyleCnt="0"/>
      <dgm:spPr>
        <a:scene3d>
          <a:camera prst="orthographicFront"/>
          <a:lightRig rig="threePt" dir="t"/>
        </a:scene3d>
        <a:sp3d>
          <a:bevelT/>
        </a:sp3d>
      </dgm:spPr>
    </dgm:pt>
    <dgm:pt modelId="{464AD917-95B8-4DEA-AD50-59F08A4F44C4}" type="pres">
      <dgm:prSet presAssocID="{98010E13-E0A0-4208-81D5-A120FAAD7BCF}" presName="rootText" presStyleLbl="node2" presStyleIdx="0" presStyleCnt="3">
        <dgm:presLayoutVars>
          <dgm:chPref val="3"/>
        </dgm:presLayoutVars>
      </dgm:prSet>
      <dgm:spPr/>
      <dgm:t>
        <a:bodyPr/>
        <a:lstStyle/>
        <a:p>
          <a:endParaRPr lang="en-GB"/>
        </a:p>
      </dgm:t>
    </dgm:pt>
    <dgm:pt modelId="{9C0759F5-B00E-4EDC-A5CF-2B4CE5F1D365}" type="pres">
      <dgm:prSet presAssocID="{98010E13-E0A0-4208-81D5-A120FAAD7BCF}" presName="rootConnector" presStyleLbl="node2" presStyleIdx="0" presStyleCnt="3"/>
      <dgm:spPr/>
      <dgm:t>
        <a:bodyPr/>
        <a:lstStyle/>
        <a:p>
          <a:endParaRPr lang="en-US"/>
        </a:p>
      </dgm:t>
    </dgm:pt>
    <dgm:pt modelId="{CFEF2A74-3D23-4B65-A563-5D36C6C2C523}" type="pres">
      <dgm:prSet presAssocID="{98010E13-E0A0-4208-81D5-A120FAAD7BCF}" presName="hierChild4" presStyleCnt="0"/>
      <dgm:spPr>
        <a:scene3d>
          <a:camera prst="orthographicFront"/>
          <a:lightRig rig="threePt" dir="t"/>
        </a:scene3d>
        <a:sp3d>
          <a:bevelT/>
        </a:sp3d>
      </dgm:spPr>
    </dgm:pt>
    <dgm:pt modelId="{6C5E449E-4A80-4BCA-9D45-F86B8E19525C}" type="pres">
      <dgm:prSet presAssocID="{ABDA2E7B-E511-486D-BE29-5A48F68CE502}" presName="Name37" presStyleLbl="parChTrans1D3" presStyleIdx="0" presStyleCnt="1"/>
      <dgm:spPr/>
      <dgm:t>
        <a:bodyPr/>
        <a:lstStyle/>
        <a:p>
          <a:endParaRPr lang="en-US"/>
        </a:p>
      </dgm:t>
    </dgm:pt>
    <dgm:pt modelId="{23A9D2E0-94A6-48D3-A27D-8D19C34A3944}" type="pres">
      <dgm:prSet presAssocID="{DEF89985-1EAA-459C-8C67-543EA942EC1F}" presName="hierRoot2" presStyleCnt="0">
        <dgm:presLayoutVars>
          <dgm:hierBranch val="init"/>
        </dgm:presLayoutVars>
      </dgm:prSet>
      <dgm:spPr>
        <a:scene3d>
          <a:camera prst="orthographicFront"/>
          <a:lightRig rig="threePt" dir="t"/>
        </a:scene3d>
        <a:sp3d>
          <a:bevelT/>
        </a:sp3d>
      </dgm:spPr>
    </dgm:pt>
    <dgm:pt modelId="{9B9439B0-1D54-4A4D-9AFB-1828000459DD}" type="pres">
      <dgm:prSet presAssocID="{DEF89985-1EAA-459C-8C67-543EA942EC1F}" presName="rootComposite" presStyleCnt="0"/>
      <dgm:spPr>
        <a:scene3d>
          <a:camera prst="orthographicFront"/>
          <a:lightRig rig="threePt" dir="t"/>
        </a:scene3d>
        <a:sp3d>
          <a:bevelT/>
        </a:sp3d>
      </dgm:spPr>
    </dgm:pt>
    <dgm:pt modelId="{23C678B5-8249-47EE-93B0-DD9DF0363030}" type="pres">
      <dgm:prSet presAssocID="{DEF89985-1EAA-459C-8C67-543EA942EC1F}" presName="rootText" presStyleLbl="node3" presStyleIdx="0" presStyleCnt="1" custScaleY="111891" custLinFactNeighborX="-2171" custLinFactNeighborY="-11938">
        <dgm:presLayoutVars>
          <dgm:chPref val="3"/>
        </dgm:presLayoutVars>
      </dgm:prSet>
      <dgm:spPr/>
      <dgm:t>
        <a:bodyPr/>
        <a:lstStyle/>
        <a:p>
          <a:endParaRPr lang="en-GB"/>
        </a:p>
      </dgm:t>
    </dgm:pt>
    <dgm:pt modelId="{7ED0E7B0-662A-45B3-BF65-8A45EE5A8470}" type="pres">
      <dgm:prSet presAssocID="{DEF89985-1EAA-459C-8C67-543EA942EC1F}" presName="rootConnector" presStyleLbl="node3" presStyleIdx="0" presStyleCnt="1"/>
      <dgm:spPr/>
      <dgm:t>
        <a:bodyPr/>
        <a:lstStyle/>
        <a:p>
          <a:endParaRPr lang="en-US"/>
        </a:p>
      </dgm:t>
    </dgm:pt>
    <dgm:pt modelId="{C08D1524-9E7D-4CF8-ACAA-B0BBF47C2B5F}" type="pres">
      <dgm:prSet presAssocID="{DEF89985-1EAA-459C-8C67-543EA942EC1F}" presName="hierChild4" presStyleCnt="0"/>
      <dgm:spPr>
        <a:scene3d>
          <a:camera prst="orthographicFront"/>
          <a:lightRig rig="threePt" dir="t"/>
        </a:scene3d>
        <a:sp3d>
          <a:bevelT/>
        </a:sp3d>
      </dgm:spPr>
    </dgm:pt>
    <dgm:pt modelId="{172FAE91-74A6-4687-80BE-16C743675CAF}" type="pres">
      <dgm:prSet presAssocID="{DEF89985-1EAA-459C-8C67-543EA942EC1F}" presName="hierChild5" presStyleCnt="0"/>
      <dgm:spPr>
        <a:scene3d>
          <a:camera prst="orthographicFront"/>
          <a:lightRig rig="threePt" dir="t"/>
        </a:scene3d>
        <a:sp3d>
          <a:bevelT/>
        </a:sp3d>
      </dgm:spPr>
    </dgm:pt>
    <dgm:pt modelId="{2089397A-FDAC-444C-8B0B-ABD74F030FFC}" type="pres">
      <dgm:prSet presAssocID="{98010E13-E0A0-4208-81D5-A120FAAD7BCF}" presName="hierChild5" presStyleCnt="0"/>
      <dgm:spPr>
        <a:scene3d>
          <a:camera prst="orthographicFront"/>
          <a:lightRig rig="threePt" dir="t"/>
        </a:scene3d>
        <a:sp3d>
          <a:bevelT/>
        </a:sp3d>
      </dgm:spPr>
    </dgm:pt>
    <dgm:pt modelId="{EB168BA4-898A-4CCA-97D5-13566E3D7D17}" type="pres">
      <dgm:prSet presAssocID="{37D38816-E366-40B2-B5A5-3866E2B5725F}" presName="Name37" presStyleLbl="parChTrans1D2" presStyleIdx="1" presStyleCnt="3"/>
      <dgm:spPr/>
      <dgm:t>
        <a:bodyPr/>
        <a:lstStyle/>
        <a:p>
          <a:endParaRPr lang="en-US"/>
        </a:p>
      </dgm:t>
    </dgm:pt>
    <dgm:pt modelId="{85A7D060-F3DD-4026-971D-DD1FD2476CC4}" type="pres">
      <dgm:prSet presAssocID="{2538AF18-97E7-4FC0-BDFD-6266C6532A4C}" presName="hierRoot2" presStyleCnt="0">
        <dgm:presLayoutVars>
          <dgm:hierBranch val="init"/>
        </dgm:presLayoutVars>
      </dgm:prSet>
      <dgm:spPr>
        <a:scene3d>
          <a:camera prst="orthographicFront"/>
          <a:lightRig rig="threePt" dir="t"/>
        </a:scene3d>
        <a:sp3d>
          <a:bevelT/>
        </a:sp3d>
      </dgm:spPr>
    </dgm:pt>
    <dgm:pt modelId="{D35C0D0D-7CF5-4DAF-82BF-8CD78CBABD3A}" type="pres">
      <dgm:prSet presAssocID="{2538AF18-97E7-4FC0-BDFD-6266C6532A4C}" presName="rootComposite" presStyleCnt="0"/>
      <dgm:spPr>
        <a:scene3d>
          <a:camera prst="orthographicFront"/>
          <a:lightRig rig="threePt" dir="t"/>
        </a:scene3d>
        <a:sp3d>
          <a:bevelT/>
        </a:sp3d>
      </dgm:spPr>
    </dgm:pt>
    <dgm:pt modelId="{52FCBDE3-AD14-4724-B62F-9B5F569D8A9B}" type="pres">
      <dgm:prSet presAssocID="{2538AF18-97E7-4FC0-BDFD-6266C6532A4C}" presName="rootText" presStyleLbl="node2" presStyleIdx="1" presStyleCnt="3">
        <dgm:presLayoutVars>
          <dgm:chPref val="3"/>
        </dgm:presLayoutVars>
      </dgm:prSet>
      <dgm:spPr/>
      <dgm:t>
        <a:bodyPr/>
        <a:lstStyle/>
        <a:p>
          <a:endParaRPr lang="en-GB"/>
        </a:p>
      </dgm:t>
    </dgm:pt>
    <dgm:pt modelId="{E49D6D6B-6AA4-4A37-B442-2D3C889CCE0D}" type="pres">
      <dgm:prSet presAssocID="{2538AF18-97E7-4FC0-BDFD-6266C6532A4C}" presName="rootConnector" presStyleLbl="node2" presStyleIdx="1" presStyleCnt="3"/>
      <dgm:spPr/>
      <dgm:t>
        <a:bodyPr/>
        <a:lstStyle/>
        <a:p>
          <a:endParaRPr lang="en-US"/>
        </a:p>
      </dgm:t>
    </dgm:pt>
    <dgm:pt modelId="{6EA9A312-A7E6-4A02-BFCA-19C06B9BED32}" type="pres">
      <dgm:prSet presAssocID="{2538AF18-97E7-4FC0-BDFD-6266C6532A4C}" presName="hierChild4" presStyleCnt="0"/>
      <dgm:spPr>
        <a:scene3d>
          <a:camera prst="orthographicFront"/>
          <a:lightRig rig="threePt" dir="t"/>
        </a:scene3d>
        <a:sp3d>
          <a:bevelT/>
        </a:sp3d>
      </dgm:spPr>
    </dgm:pt>
    <dgm:pt modelId="{76C37234-4495-4AE2-833E-2FE2D45EC338}" type="pres">
      <dgm:prSet presAssocID="{2538AF18-97E7-4FC0-BDFD-6266C6532A4C}" presName="hierChild5" presStyleCnt="0"/>
      <dgm:spPr>
        <a:scene3d>
          <a:camera prst="orthographicFront"/>
          <a:lightRig rig="threePt" dir="t"/>
        </a:scene3d>
        <a:sp3d>
          <a:bevelT/>
        </a:sp3d>
      </dgm:spPr>
    </dgm:pt>
    <dgm:pt modelId="{9C97AB47-95D2-4F95-B699-443ACBF3FDBF}" type="pres">
      <dgm:prSet presAssocID="{DC8C5986-FE69-4B28-BC1A-DA8DDE5BABAF}" presName="Name37" presStyleLbl="parChTrans1D2" presStyleIdx="2" presStyleCnt="3"/>
      <dgm:spPr/>
      <dgm:t>
        <a:bodyPr/>
        <a:lstStyle/>
        <a:p>
          <a:endParaRPr lang="en-US"/>
        </a:p>
      </dgm:t>
    </dgm:pt>
    <dgm:pt modelId="{0D4C7F10-9F29-4BA0-8F8D-4CBB9BA30EED}" type="pres">
      <dgm:prSet presAssocID="{B1F2A730-32E0-4D13-8126-10521C94307B}" presName="hierRoot2" presStyleCnt="0">
        <dgm:presLayoutVars>
          <dgm:hierBranch val="init"/>
        </dgm:presLayoutVars>
      </dgm:prSet>
      <dgm:spPr>
        <a:scene3d>
          <a:camera prst="orthographicFront"/>
          <a:lightRig rig="threePt" dir="t"/>
        </a:scene3d>
        <a:sp3d>
          <a:bevelT/>
        </a:sp3d>
      </dgm:spPr>
    </dgm:pt>
    <dgm:pt modelId="{220EA175-86AD-43CE-BEFA-0F11253C713D}" type="pres">
      <dgm:prSet presAssocID="{B1F2A730-32E0-4D13-8126-10521C94307B}" presName="rootComposite" presStyleCnt="0"/>
      <dgm:spPr>
        <a:scene3d>
          <a:camera prst="orthographicFront"/>
          <a:lightRig rig="threePt" dir="t"/>
        </a:scene3d>
        <a:sp3d>
          <a:bevelT/>
        </a:sp3d>
      </dgm:spPr>
    </dgm:pt>
    <dgm:pt modelId="{2743C8D8-4B3B-4852-A403-32B9A8EBEB25}" type="pres">
      <dgm:prSet presAssocID="{B1F2A730-32E0-4D13-8126-10521C94307B}" presName="rootText" presStyleLbl="node2" presStyleIdx="2" presStyleCnt="3">
        <dgm:presLayoutVars>
          <dgm:chPref val="3"/>
        </dgm:presLayoutVars>
      </dgm:prSet>
      <dgm:spPr/>
      <dgm:t>
        <a:bodyPr/>
        <a:lstStyle/>
        <a:p>
          <a:endParaRPr lang="en-GB"/>
        </a:p>
      </dgm:t>
    </dgm:pt>
    <dgm:pt modelId="{547DE8D8-27E1-4474-AB6B-BC3F280360B1}" type="pres">
      <dgm:prSet presAssocID="{B1F2A730-32E0-4D13-8126-10521C94307B}" presName="rootConnector" presStyleLbl="node2" presStyleIdx="2" presStyleCnt="3"/>
      <dgm:spPr/>
      <dgm:t>
        <a:bodyPr/>
        <a:lstStyle/>
        <a:p>
          <a:endParaRPr lang="en-US"/>
        </a:p>
      </dgm:t>
    </dgm:pt>
    <dgm:pt modelId="{B3BC51F5-F672-435F-9753-D98BE66E6CED}" type="pres">
      <dgm:prSet presAssocID="{B1F2A730-32E0-4D13-8126-10521C94307B}" presName="hierChild4" presStyleCnt="0"/>
      <dgm:spPr>
        <a:scene3d>
          <a:camera prst="orthographicFront"/>
          <a:lightRig rig="threePt" dir="t"/>
        </a:scene3d>
        <a:sp3d>
          <a:bevelT/>
        </a:sp3d>
      </dgm:spPr>
    </dgm:pt>
    <dgm:pt modelId="{2BB87C01-A1A8-4F07-969D-03434A4331F3}" type="pres">
      <dgm:prSet presAssocID="{B1F2A730-32E0-4D13-8126-10521C94307B}" presName="hierChild5" presStyleCnt="0"/>
      <dgm:spPr>
        <a:scene3d>
          <a:camera prst="orthographicFront"/>
          <a:lightRig rig="threePt" dir="t"/>
        </a:scene3d>
        <a:sp3d>
          <a:bevelT/>
        </a:sp3d>
      </dgm:spPr>
    </dgm:pt>
    <dgm:pt modelId="{DCA97EBA-674E-4EB7-999E-55551CEAE6DD}" type="pres">
      <dgm:prSet presAssocID="{41C7F695-4A1E-48AE-92B9-ECE18781806E}" presName="hierChild3" presStyleCnt="0"/>
      <dgm:spPr>
        <a:scene3d>
          <a:camera prst="orthographicFront"/>
          <a:lightRig rig="threePt" dir="t"/>
        </a:scene3d>
        <a:sp3d>
          <a:bevelT/>
        </a:sp3d>
      </dgm:spPr>
    </dgm:pt>
  </dgm:ptLst>
  <dgm:cxnLst>
    <dgm:cxn modelId="{5371E6E0-8CFC-4E40-BD42-32E76367BBFE}" srcId="{41C7F695-4A1E-48AE-92B9-ECE18781806E}" destId="{2538AF18-97E7-4FC0-BDFD-6266C6532A4C}" srcOrd="1" destOrd="0" parTransId="{37D38816-E366-40B2-B5A5-3866E2B5725F}" sibTransId="{94472C97-5976-4138-BF7B-DF0D66318A4D}"/>
    <dgm:cxn modelId="{7E19AA59-B725-4C6C-A4CF-C8A66CA8B012}" type="presOf" srcId="{37D38816-E366-40B2-B5A5-3866E2B5725F}" destId="{EB168BA4-898A-4CCA-97D5-13566E3D7D17}" srcOrd="0" destOrd="0" presId="urn:microsoft.com/office/officeart/2005/8/layout/orgChart1"/>
    <dgm:cxn modelId="{7D26FDE9-3344-41C0-9909-DEC17D27AF0E}" type="presOf" srcId="{793DAC08-E16F-4995-8E7E-79B512C6A3C0}" destId="{B359EA9F-2B32-4052-8758-DEAAE180359C}" srcOrd="0" destOrd="0" presId="urn:microsoft.com/office/officeart/2005/8/layout/orgChart1"/>
    <dgm:cxn modelId="{F13A78E7-DD71-4CBE-B62C-99A1414078E3}" srcId="{98010E13-E0A0-4208-81D5-A120FAAD7BCF}" destId="{DEF89985-1EAA-459C-8C67-543EA942EC1F}" srcOrd="0" destOrd="0" parTransId="{ABDA2E7B-E511-486D-BE29-5A48F68CE502}" sibTransId="{1BE7C687-3020-401A-9B42-915DEAACA2C3}"/>
    <dgm:cxn modelId="{7A59C3C7-9423-4F89-AE1F-6616ECC6A17C}" type="presOf" srcId="{B1F2A730-32E0-4D13-8126-10521C94307B}" destId="{547DE8D8-27E1-4474-AB6B-BC3F280360B1}" srcOrd="1" destOrd="0" presId="urn:microsoft.com/office/officeart/2005/8/layout/orgChart1"/>
    <dgm:cxn modelId="{61EB066D-F1DE-4236-B83D-9FEE3693087C}" srcId="{41C7F695-4A1E-48AE-92B9-ECE18781806E}" destId="{B1F2A730-32E0-4D13-8126-10521C94307B}" srcOrd="2" destOrd="0" parTransId="{DC8C5986-FE69-4B28-BC1A-DA8DDE5BABAF}" sibTransId="{DB8A2FDF-4429-4735-B878-5F74B9AEE111}"/>
    <dgm:cxn modelId="{8F64966B-F4B0-4FBC-87EC-6797DF0E60C8}" type="presOf" srcId="{B1F2A730-32E0-4D13-8126-10521C94307B}" destId="{2743C8D8-4B3B-4852-A403-32B9A8EBEB25}" srcOrd="0" destOrd="0" presId="urn:microsoft.com/office/officeart/2005/8/layout/orgChart1"/>
    <dgm:cxn modelId="{12024656-3FAF-4382-9567-97E78F2FE435}" type="presOf" srcId="{761DDCE9-1877-4419-9BAD-1AA91D3E0BFA}" destId="{A4C6AA33-0683-4EFB-AF9E-5FF2E53F4E79}" srcOrd="0" destOrd="0" presId="urn:microsoft.com/office/officeart/2005/8/layout/orgChart1"/>
    <dgm:cxn modelId="{64042484-0D91-423E-BC28-281A4125F533}" type="presOf" srcId="{ABDA2E7B-E511-486D-BE29-5A48F68CE502}" destId="{6C5E449E-4A80-4BCA-9D45-F86B8E19525C}" srcOrd="0" destOrd="0" presId="urn:microsoft.com/office/officeart/2005/8/layout/orgChart1"/>
    <dgm:cxn modelId="{61513080-D6F3-44C6-955E-BDBFA6CFD1C5}" type="presOf" srcId="{98010E13-E0A0-4208-81D5-A120FAAD7BCF}" destId="{9C0759F5-B00E-4EDC-A5CF-2B4CE5F1D365}" srcOrd="1" destOrd="0" presId="urn:microsoft.com/office/officeart/2005/8/layout/orgChart1"/>
    <dgm:cxn modelId="{D629C840-F575-41EF-AC6E-96CBD44D7CCD}" type="presOf" srcId="{DC8C5986-FE69-4B28-BC1A-DA8DDE5BABAF}" destId="{9C97AB47-95D2-4F95-B699-443ACBF3FDBF}" srcOrd="0" destOrd="0" presId="urn:microsoft.com/office/officeart/2005/8/layout/orgChart1"/>
    <dgm:cxn modelId="{87F500D1-1824-485B-99B8-B0A24198AA7E}" type="presOf" srcId="{98010E13-E0A0-4208-81D5-A120FAAD7BCF}" destId="{464AD917-95B8-4DEA-AD50-59F08A4F44C4}" srcOrd="0" destOrd="0" presId="urn:microsoft.com/office/officeart/2005/8/layout/orgChart1"/>
    <dgm:cxn modelId="{B437D24C-F5D3-466D-A843-A61AEEC21738}" type="presOf" srcId="{2538AF18-97E7-4FC0-BDFD-6266C6532A4C}" destId="{52FCBDE3-AD14-4724-B62F-9B5F569D8A9B}" srcOrd="0" destOrd="0" presId="urn:microsoft.com/office/officeart/2005/8/layout/orgChart1"/>
    <dgm:cxn modelId="{7D119D38-C37F-41B0-80BB-BDA53C4078D9}" type="presOf" srcId="{DEF89985-1EAA-459C-8C67-543EA942EC1F}" destId="{7ED0E7B0-662A-45B3-BF65-8A45EE5A8470}" srcOrd="1" destOrd="0" presId="urn:microsoft.com/office/officeart/2005/8/layout/orgChart1"/>
    <dgm:cxn modelId="{E5E7BDAE-968C-4243-8BF0-A4D70D00A1D0}" type="presOf" srcId="{41C7F695-4A1E-48AE-92B9-ECE18781806E}" destId="{213D7E08-74CB-41B1-A560-EEF6934AC149}" srcOrd="1" destOrd="0" presId="urn:microsoft.com/office/officeart/2005/8/layout/orgChart1"/>
    <dgm:cxn modelId="{132E782B-481F-4886-A6FA-624C922D059B}" type="presOf" srcId="{DEF89985-1EAA-459C-8C67-543EA942EC1F}" destId="{23C678B5-8249-47EE-93B0-DD9DF0363030}" srcOrd="0" destOrd="0" presId="urn:microsoft.com/office/officeart/2005/8/layout/orgChart1"/>
    <dgm:cxn modelId="{79888D39-325A-4B67-A985-9EBC0517EFEE}" type="presOf" srcId="{41C7F695-4A1E-48AE-92B9-ECE18781806E}" destId="{96FBA336-C54C-4829-AC57-92083E739688}" srcOrd="0" destOrd="0" presId="urn:microsoft.com/office/officeart/2005/8/layout/orgChart1"/>
    <dgm:cxn modelId="{6D8FA844-F652-487C-AC70-EA1F710CDD7B}" srcId="{41C7F695-4A1E-48AE-92B9-ECE18781806E}" destId="{98010E13-E0A0-4208-81D5-A120FAAD7BCF}" srcOrd="0" destOrd="0" parTransId="{793DAC08-E16F-4995-8E7E-79B512C6A3C0}" sibTransId="{F3ECF6E9-D271-44D9-B3BF-8B72D1F8C594}"/>
    <dgm:cxn modelId="{07D98F21-4421-4192-8E1B-0D5C56B45CC7}" srcId="{761DDCE9-1877-4419-9BAD-1AA91D3E0BFA}" destId="{41C7F695-4A1E-48AE-92B9-ECE18781806E}" srcOrd="0" destOrd="0" parTransId="{7B25E119-8CC4-46A1-8B24-B1C7839725F9}" sibTransId="{49D0EDE7-FBCD-4565-B36F-EBCCFEEAD707}"/>
    <dgm:cxn modelId="{3E827164-B976-4035-B507-93ECD21EA3AC}" type="presOf" srcId="{2538AF18-97E7-4FC0-BDFD-6266C6532A4C}" destId="{E49D6D6B-6AA4-4A37-B442-2D3C889CCE0D}" srcOrd="1" destOrd="0" presId="urn:microsoft.com/office/officeart/2005/8/layout/orgChart1"/>
    <dgm:cxn modelId="{31463B54-8C7E-460C-89B0-E22F38FE0D77}" type="presParOf" srcId="{A4C6AA33-0683-4EFB-AF9E-5FF2E53F4E79}" destId="{1BE2944C-6676-4EDC-A1CA-6441BD86FF24}" srcOrd="0" destOrd="0" presId="urn:microsoft.com/office/officeart/2005/8/layout/orgChart1"/>
    <dgm:cxn modelId="{5CFD87B7-F2DB-4F39-A0C5-093D89D8ABCE}" type="presParOf" srcId="{1BE2944C-6676-4EDC-A1CA-6441BD86FF24}" destId="{D598ABE5-F822-45A6-9FC6-5E4168C3530D}" srcOrd="0" destOrd="0" presId="urn:microsoft.com/office/officeart/2005/8/layout/orgChart1"/>
    <dgm:cxn modelId="{795D70CA-AB0A-4FF7-8A39-0BF8850F8666}" type="presParOf" srcId="{D598ABE5-F822-45A6-9FC6-5E4168C3530D}" destId="{96FBA336-C54C-4829-AC57-92083E739688}" srcOrd="0" destOrd="0" presId="urn:microsoft.com/office/officeart/2005/8/layout/orgChart1"/>
    <dgm:cxn modelId="{19005FCB-C444-49DE-BC10-583134FF9692}" type="presParOf" srcId="{D598ABE5-F822-45A6-9FC6-5E4168C3530D}" destId="{213D7E08-74CB-41B1-A560-EEF6934AC149}" srcOrd="1" destOrd="0" presId="urn:microsoft.com/office/officeart/2005/8/layout/orgChart1"/>
    <dgm:cxn modelId="{2FF36FCE-64DD-4A57-AA96-820F6E7937BB}" type="presParOf" srcId="{1BE2944C-6676-4EDC-A1CA-6441BD86FF24}" destId="{E069CE99-F49B-4796-B156-53B9CF7248D7}" srcOrd="1" destOrd="0" presId="urn:microsoft.com/office/officeart/2005/8/layout/orgChart1"/>
    <dgm:cxn modelId="{AFCC8703-7CE6-429D-BC13-2EED0416BA3C}" type="presParOf" srcId="{E069CE99-F49B-4796-B156-53B9CF7248D7}" destId="{B359EA9F-2B32-4052-8758-DEAAE180359C}" srcOrd="0" destOrd="0" presId="urn:microsoft.com/office/officeart/2005/8/layout/orgChart1"/>
    <dgm:cxn modelId="{3023735B-6855-44E2-909E-2B67242CB4A5}" type="presParOf" srcId="{E069CE99-F49B-4796-B156-53B9CF7248D7}" destId="{8E458F3F-C3A0-413E-8E53-05FFDD627A2D}" srcOrd="1" destOrd="0" presId="urn:microsoft.com/office/officeart/2005/8/layout/orgChart1"/>
    <dgm:cxn modelId="{1BCF068C-038B-4C77-AF2E-3EC129E34BB4}" type="presParOf" srcId="{8E458F3F-C3A0-413E-8E53-05FFDD627A2D}" destId="{66897D59-D05D-47CB-A48B-9F9F5A1FFA11}" srcOrd="0" destOrd="0" presId="urn:microsoft.com/office/officeart/2005/8/layout/orgChart1"/>
    <dgm:cxn modelId="{E99BB709-33F8-4EC3-9259-215EAA4FA944}" type="presParOf" srcId="{66897D59-D05D-47CB-A48B-9F9F5A1FFA11}" destId="{464AD917-95B8-4DEA-AD50-59F08A4F44C4}" srcOrd="0" destOrd="0" presId="urn:microsoft.com/office/officeart/2005/8/layout/orgChart1"/>
    <dgm:cxn modelId="{2373FAAA-0954-4BAD-A6CA-16B7D9C01A54}" type="presParOf" srcId="{66897D59-D05D-47CB-A48B-9F9F5A1FFA11}" destId="{9C0759F5-B00E-4EDC-A5CF-2B4CE5F1D365}" srcOrd="1" destOrd="0" presId="urn:microsoft.com/office/officeart/2005/8/layout/orgChart1"/>
    <dgm:cxn modelId="{8CCCC25F-CC59-4D9F-8AEB-66FF0489CC29}" type="presParOf" srcId="{8E458F3F-C3A0-413E-8E53-05FFDD627A2D}" destId="{CFEF2A74-3D23-4B65-A563-5D36C6C2C523}" srcOrd="1" destOrd="0" presId="urn:microsoft.com/office/officeart/2005/8/layout/orgChart1"/>
    <dgm:cxn modelId="{CA717A1A-6C12-4FE0-B518-3FCD4C208D73}" type="presParOf" srcId="{CFEF2A74-3D23-4B65-A563-5D36C6C2C523}" destId="{6C5E449E-4A80-4BCA-9D45-F86B8E19525C}" srcOrd="0" destOrd="0" presId="urn:microsoft.com/office/officeart/2005/8/layout/orgChart1"/>
    <dgm:cxn modelId="{5E16CA80-AF87-428D-90F5-C4FC46488097}" type="presParOf" srcId="{CFEF2A74-3D23-4B65-A563-5D36C6C2C523}" destId="{23A9D2E0-94A6-48D3-A27D-8D19C34A3944}" srcOrd="1" destOrd="0" presId="urn:microsoft.com/office/officeart/2005/8/layout/orgChart1"/>
    <dgm:cxn modelId="{64E5102C-379B-4C53-A92A-234DF7E51FD7}" type="presParOf" srcId="{23A9D2E0-94A6-48D3-A27D-8D19C34A3944}" destId="{9B9439B0-1D54-4A4D-9AFB-1828000459DD}" srcOrd="0" destOrd="0" presId="urn:microsoft.com/office/officeart/2005/8/layout/orgChart1"/>
    <dgm:cxn modelId="{C498CE4F-36DE-44DA-B061-F6732BC03CDC}" type="presParOf" srcId="{9B9439B0-1D54-4A4D-9AFB-1828000459DD}" destId="{23C678B5-8249-47EE-93B0-DD9DF0363030}" srcOrd="0" destOrd="0" presId="urn:microsoft.com/office/officeart/2005/8/layout/orgChart1"/>
    <dgm:cxn modelId="{FBCCAC9E-6E71-498A-A46E-EC6E00B32948}" type="presParOf" srcId="{9B9439B0-1D54-4A4D-9AFB-1828000459DD}" destId="{7ED0E7B0-662A-45B3-BF65-8A45EE5A8470}" srcOrd="1" destOrd="0" presId="urn:microsoft.com/office/officeart/2005/8/layout/orgChart1"/>
    <dgm:cxn modelId="{0CC7CEE9-2C85-432A-88E4-45AF0C0EFB0A}" type="presParOf" srcId="{23A9D2E0-94A6-48D3-A27D-8D19C34A3944}" destId="{C08D1524-9E7D-4CF8-ACAA-B0BBF47C2B5F}" srcOrd="1" destOrd="0" presId="urn:microsoft.com/office/officeart/2005/8/layout/orgChart1"/>
    <dgm:cxn modelId="{E7576209-6FC2-4688-AA54-73A59166D68A}" type="presParOf" srcId="{23A9D2E0-94A6-48D3-A27D-8D19C34A3944}" destId="{172FAE91-74A6-4687-80BE-16C743675CAF}" srcOrd="2" destOrd="0" presId="urn:microsoft.com/office/officeart/2005/8/layout/orgChart1"/>
    <dgm:cxn modelId="{64A0E214-BFDF-477F-96DE-D6A6641F6140}" type="presParOf" srcId="{8E458F3F-C3A0-413E-8E53-05FFDD627A2D}" destId="{2089397A-FDAC-444C-8B0B-ABD74F030FFC}" srcOrd="2" destOrd="0" presId="urn:microsoft.com/office/officeart/2005/8/layout/orgChart1"/>
    <dgm:cxn modelId="{F1743F92-2E37-493B-B10C-17A6BA19FAE0}" type="presParOf" srcId="{E069CE99-F49B-4796-B156-53B9CF7248D7}" destId="{EB168BA4-898A-4CCA-97D5-13566E3D7D17}" srcOrd="2" destOrd="0" presId="urn:microsoft.com/office/officeart/2005/8/layout/orgChart1"/>
    <dgm:cxn modelId="{EDB1E003-A469-4728-8B87-318AE13B9388}" type="presParOf" srcId="{E069CE99-F49B-4796-B156-53B9CF7248D7}" destId="{85A7D060-F3DD-4026-971D-DD1FD2476CC4}" srcOrd="3" destOrd="0" presId="urn:microsoft.com/office/officeart/2005/8/layout/orgChart1"/>
    <dgm:cxn modelId="{8C5598B7-5C9C-4503-B572-F664C7A0D83C}" type="presParOf" srcId="{85A7D060-F3DD-4026-971D-DD1FD2476CC4}" destId="{D35C0D0D-7CF5-4DAF-82BF-8CD78CBABD3A}" srcOrd="0" destOrd="0" presId="urn:microsoft.com/office/officeart/2005/8/layout/orgChart1"/>
    <dgm:cxn modelId="{80ADE0E2-140E-4530-B06D-3CF5C51117FB}" type="presParOf" srcId="{D35C0D0D-7CF5-4DAF-82BF-8CD78CBABD3A}" destId="{52FCBDE3-AD14-4724-B62F-9B5F569D8A9B}" srcOrd="0" destOrd="0" presId="urn:microsoft.com/office/officeart/2005/8/layout/orgChart1"/>
    <dgm:cxn modelId="{6F5C8469-B0D6-487F-A666-101D4FC2144F}" type="presParOf" srcId="{D35C0D0D-7CF5-4DAF-82BF-8CD78CBABD3A}" destId="{E49D6D6B-6AA4-4A37-B442-2D3C889CCE0D}" srcOrd="1" destOrd="0" presId="urn:microsoft.com/office/officeart/2005/8/layout/orgChart1"/>
    <dgm:cxn modelId="{836B44B3-10AE-4721-832D-B0C7277D157C}" type="presParOf" srcId="{85A7D060-F3DD-4026-971D-DD1FD2476CC4}" destId="{6EA9A312-A7E6-4A02-BFCA-19C06B9BED32}" srcOrd="1" destOrd="0" presId="urn:microsoft.com/office/officeart/2005/8/layout/orgChart1"/>
    <dgm:cxn modelId="{09AB54B8-EEC5-4520-BB83-B7E90F13C7F4}" type="presParOf" srcId="{85A7D060-F3DD-4026-971D-DD1FD2476CC4}" destId="{76C37234-4495-4AE2-833E-2FE2D45EC338}" srcOrd="2" destOrd="0" presId="urn:microsoft.com/office/officeart/2005/8/layout/orgChart1"/>
    <dgm:cxn modelId="{B36D5A45-8612-4ADD-ABAA-158EEB667636}" type="presParOf" srcId="{E069CE99-F49B-4796-B156-53B9CF7248D7}" destId="{9C97AB47-95D2-4F95-B699-443ACBF3FDBF}" srcOrd="4" destOrd="0" presId="urn:microsoft.com/office/officeart/2005/8/layout/orgChart1"/>
    <dgm:cxn modelId="{FD41B410-5250-4D1A-AD64-35C03809E7F3}" type="presParOf" srcId="{E069CE99-F49B-4796-B156-53B9CF7248D7}" destId="{0D4C7F10-9F29-4BA0-8F8D-4CBB9BA30EED}" srcOrd="5" destOrd="0" presId="urn:microsoft.com/office/officeart/2005/8/layout/orgChart1"/>
    <dgm:cxn modelId="{562BD54F-F3BC-40DF-B822-71148A527886}" type="presParOf" srcId="{0D4C7F10-9F29-4BA0-8F8D-4CBB9BA30EED}" destId="{220EA175-86AD-43CE-BEFA-0F11253C713D}" srcOrd="0" destOrd="0" presId="urn:microsoft.com/office/officeart/2005/8/layout/orgChart1"/>
    <dgm:cxn modelId="{A7FE5170-0E65-468C-BB6E-3D1602376968}" type="presParOf" srcId="{220EA175-86AD-43CE-BEFA-0F11253C713D}" destId="{2743C8D8-4B3B-4852-A403-32B9A8EBEB25}" srcOrd="0" destOrd="0" presId="urn:microsoft.com/office/officeart/2005/8/layout/orgChart1"/>
    <dgm:cxn modelId="{F43B4A2F-8554-4D48-9010-36E784047688}" type="presParOf" srcId="{220EA175-86AD-43CE-BEFA-0F11253C713D}" destId="{547DE8D8-27E1-4474-AB6B-BC3F280360B1}" srcOrd="1" destOrd="0" presId="urn:microsoft.com/office/officeart/2005/8/layout/orgChart1"/>
    <dgm:cxn modelId="{5EE88903-6DC9-4370-9D46-25C2EF5716E9}" type="presParOf" srcId="{0D4C7F10-9F29-4BA0-8F8D-4CBB9BA30EED}" destId="{B3BC51F5-F672-435F-9753-D98BE66E6CED}" srcOrd="1" destOrd="0" presId="urn:microsoft.com/office/officeart/2005/8/layout/orgChart1"/>
    <dgm:cxn modelId="{6281A731-A177-4D2E-B06E-5CC88C88E1D7}" type="presParOf" srcId="{0D4C7F10-9F29-4BA0-8F8D-4CBB9BA30EED}" destId="{2BB87C01-A1A8-4F07-969D-03434A4331F3}" srcOrd="2" destOrd="0" presId="urn:microsoft.com/office/officeart/2005/8/layout/orgChart1"/>
    <dgm:cxn modelId="{97CF3160-6C23-43A2-96FE-CBF21A9740F1}" type="presParOf" srcId="{1BE2944C-6676-4EDC-A1CA-6441BD86FF24}" destId="{DCA97EBA-674E-4EB7-999E-55551CEAE6D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E6821-55D7-4CA3-950C-B35D795C0D75}">
      <dsp:nvSpPr>
        <dsp:cNvPr id="0" name=""/>
        <dsp:cNvSpPr/>
      </dsp:nvSpPr>
      <dsp:spPr>
        <a:xfrm>
          <a:off x="0" y="0"/>
          <a:ext cx="8504238" cy="1371600"/>
        </a:xfrm>
        <a:prstGeom prst="rect">
          <a:avLst/>
        </a:prstGeom>
        <a:solidFill>
          <a:schemeClr val="accent2">
            <a:shade val="9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M &amp; E Framework</a:t>
          </a:r>
          <a:endParaRPr lang="en-GB" sz="6500" kern="1200" dirty="0"/>
        </a:p>
      </dsp:txBody>
      <dsp:txXfrm>
        <a:off x="0" y="0"/>
        <a:ext cx="8504238" cy="1371600"/>
      </dsp:txXfrm>
    </dsp:sp>
    <dsp:sp modelId="{9B26C552-5A95-4B2E-B628-8064D432C6E6}">
      <dsp:nvSpPr>
        <dsp:cNvPr id="0" name=""/>
        <dsp:cNvSpPr/>
      </dsp:nvSpPr>
      <dsp:spPr>
        <a:xfrm>
          <a:off x="1038" y="1371600"/>
          <a:ext cx="1700432" cy="288036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i="1" kern="1200" dirty="0" smtClean="0"/>
            <a:t>Aligned with</a:t>
          </a:r>
          <a:endParaRPr lang="en-GB" sz="2400" i="1" kern="1200" dirty="0"/>
        </a:p>
      </dsp:txBody>
      <dsp:txXfrm>
        <a:off x="1038" y="1371600"/>
        <a:ext cx="1700432" cy="2880360"/>
      </dsp:txXfrm>
    </dsp:sp>
    <dsp:sp modelId="{10D30877-A785-4E26-AD66-9D82BEBD045F}">
      <dsp:nvSpPr>
        <dsp:cNvPr id="0" name=""/>
        <dsp:cNvSpPr/>
      </dsp:nvSpPr>
      <dsp:spPr>
        <a:xfrm>
          <a:off x="1701470" y="1371600"/>
          <a:ext cx="1700432" cy="288036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MDGs </a:t>
          </a:r>
          <a:endParaRPr lang="en-GB" sz="3100" kern="1200" dirty="0"/>
        </a:p>
      </dsp:txBody>
      <dsp:txXfrm>
        <a:off x="1701470" y="1371600"/>
        <a:ext cx="1700432" cy="2880360"/>
      </dsp:txXfrm>
    </dsp:sp>
    <dsp:sp modelId="{699E283F-333A-4902-B70B-B3AE9DD2035B}">
      <dsp:nvSpPr>
        <dsp:cNvPr id="0" name=""/>
        <dsp:cNvSpPr/>
      </dsp:nvSpPr>
      <dsp:spPr>
        <a:xfrm>
          <a:off x="3401902" y="1371600"/>
          <a:ext cx="1700432" cy="288036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CAADP</a:t>
          </a:r>
          <a:endParaRPr lang="en-GB" sz="3100" kern="1200" dirty="0"/>
        </a:p>
      </dsp:txBody>
      <dsp:txXfrm>
        <a:off x="3401902" y="1371600"/>
        <a:ext cx="1700432" cy="2880360"/>
      </dsp:txXfrm>
    </dsp:sp>
    <dsp:sp modelId="{8C12377D-CB0F-4717-A81D-B1DC13C111C9}">
      <dsp:nvSpPr>
        <dsp:cNvPr id="0" name=""/>
        <dsp:cNvSpPr/>
      </dsp:nvSpPr>
      <dsp:spPr>
        <a:xfrm>
          <a:off x="5069448" y="1384993"/>
          <a:ext cx="1700432" cy="288036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NDPC</a:t>
          </a:r>
          <a:endParaRPr lang="en-GB" sz="3100" kern="1200" dirty="0"/>
        </a:p>
      </dsp:txBody>
      <dsp:txXfrm>
        <a:off x="5069448" y="1384993"/>
        <a:ext cx="1700432" cy="2880360"/>
      </dsp:txXfrm>
    </dsp:sp>
    <dsp:sp modelId="{B3C7E987-7A71-4F6C-A90D-8E63809D0430}">
      <dsp:nvSpPr>
        <dsp:cNvPr id="0" name=""/>
        <dsp:cNvSpPr/>
      </dsp:nvSpPr>
      <dsp:spPr>
        <a:xfrm>
          <a:off x="6802767" y="1371600"/>
          <a:ext cx="1700432" cy="288036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METASIP</a:t>
          </a:r>
          <a:endParaRPr lang="en-GB" sz="3100" kern="1200" dirty="0"/>
        </a:p>
      </dsp:txBody>
      <dsp:txXfrm>
        <a:off x="6802767" y="1371600"/>
        <a:ext cx="1700432" cy="2880360"/>
      </dsp:txXfrm>
    </dsp:sp>
    <dsp:sp modelId="{A103EE4A-A0D2-42CA-99C9-C97F4BDA33F2}">
      <dsp:nvSpPr>
        <dsp:cNvPr id="0" name=""/>
        <dsp:cNvSpPr/>
      </dsp:nvSpPr>
      <dsp:spPr>
        <a:xfrm>
          <a:off x="0" y="4251960"/>
          <a:ext cx="8504238" cy="320040"/>
        </a:xfrm>
        <a:prstGeom prst="rect">
          <a:avLst/>
        </a:prstGeom>
        <a:solidFill>
          <a:schemeClr val="accent2">
            <a:shade val="9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7AB47-95D2-4F95-B699-443ACBF3FDBF}">
      <dsp:nvSpPr>
        <dsp:cNvPr id="0" name=""/>
        <dsp:cNvSpPr/>
      </dsp:nvSpPr>
      <dsp:spPr>
        <a:xfrm>
          <a:off x="4114800" y="1065525"/>
          <a:ext cx="2573934" cy="446715"/>
        </a:xfrm>
        <a:custGeom>
          <a:avLst/>
          <a:gdLst/>
          <a:ahLst/>
          <a:cxnLst/>
          <a:rect l="0" t="0" r="0" b="0"/>
          <a:pathLst>
            <a:path>
              <a:moveTo>
                <a:pt x="0" y="0"/>
              </a:moveTo>
              <a:lnTo>
                <a:pt x="0" y="223357"/>
              </a:lnTo>
              <a:lnTo>
                <a:pt x="2573934" y="223357"/>
              </a:lnTo>
              <a:lnTo>
                <a:pt x="2573934" y="446715"/>
              </a:lnTo>
            </a:path>
          </a:pathLst>
        </a:custGeom>
        <a:noFill/>
        <a:ln w="19050" cap="rnd" cmpd="sng" algn="ctr">
          <a:solidFill>
            <a:schemeClr val="accent3">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EB168BA4-898A-4CCA-97D5-13566E3D7D17}">
      <dsp:nvSpPr>
        <dsp:cNvPr id="0" name=""/>
        <dsp:cNvSpPr/>
      </dsp:nvSpPr>
      <dsp:spPr>
        <a:xfrm>
          <a:off x="4069080" y="1065525"/>
          <a:ext cx="91440" cy="446715"/>
        </a:xfrm>
        <a:custGeom>
          <a:avLst/>
          <a:gdLst/>
          <a:ahLst/>
          <a:cxnLst/>
          <a:rect l="0" t="0" r="0" b="0"/>
          <a:pathLst>
            <a:path>
              <a:moveTo>
                <a:pt x="45720" y="0"/>
              </a:moveTo>
              <a:lnTo>
                <a:pt x="45720" y="446715"/>
              </a:lnTo>
            </a:path>
          </a:pathLst>
        </a:custGeom>
        <a:noFill/>
        <a:ln w="19050" cap="rnd" cmpd="sng" algn="ctr">
          <a:solidFill>
            <a:schemeClr val="accent3">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6C5E449E-4A80-4BCA-9D45-F86B8E19525C}">
      <dsp:nvSpPr>
        <dsp:cNvPr id="0" name=""/>
        <dsp:cNvSpPr/>
      </dsp:nvSpPr>
      <dsp:spPr>
        <a:xfrm>
          <a:off x="689977" y="2575851"/>
          <a:ext cx="272900" cy="914783"/>
        </a:xfrm>
        <a:custGeom>
          <a:avLst/>
          <a:gdLst/>
          <a:ahLst/>
          <a:cxnLst/>
          <a:rect l="0" t="0" r="0" b="0"/>
          <a:pathLst>
            <a:path>
              <a:moveTo>
                <a:pt x="0" y="0"/>
              </a:moveTo>
              <a:lnTo>
                <a:pt x="0" y="914783"/>
              </a:lnTo>
              <a:lnTo>
                <a:pt x="272900" y="914783"/>
              </a:lnTo>
            </a:path>
          </a:pathLst>
        </a:custGeom>
        <a:noFill/>
        <a:ln w="19050" cap="rnd" cmpd="sng" algn="ctr">
          <a:solidFill>
            <a:schemeClr val="accent4">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B359EA9F-2B32-4052-8758-DEAAE180359C}">
      <dsp:nvSpPr>
        <dsp:cNvPr id="0" name=""/>
        <dsp:cNvSpPr/>
      </dsp:nvSpPr>
      <dsp:spPr>
        <a:xfrm>
          <a:off x="1540865" y="1065525"/>
          <a:ext cx="2573934" cy="446715"/>
        </a:xfrm>
        <a:custGeom>
          <a:avLst/>
          <a:gdLst/>
          <a:ahLst/>
          <a:cxnLst/>
          <a:rect l="0" t="0" r="0" b="0"/>
          <a:pathLst>
            <a:path>
              <a:moveTo>
                <a:pt x="2573934" y="0"/>
              </a:moveTo>
              <a:lnTo>
                <a:pt x="2573934" y="223357"/>
              </a:lnTo>
              <a:lnTo>
                <a:pt x="0" y="223357"/>
              </a:lnTo>
              <a:lnTo>
                <a:pt x="0" y="446715"/>
              </a:lnTo>
            </a:path>
          </a:pathLst>
        </a:custGeom>
        <a:noFill/>
        <a:ln w="19050" cap="rnd" cmpd="sng" algn="ctr">
          <a:solidFill>
            <a:schemeClr val="accent3">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96FBA336-C54C-4829-AC57-92083E739688}">
      <dsp:nvSpPr>
        <dsp:cNvPr id="0" name=""/>
        <dsp:cNvSpPr/>
      </dsp:nvSpPr>
      <dsp:spPr>
        <a:xfrm>
          <a:off x="3051190" y="1916"/>
          <a:ext cx="2127218" cy="10636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latin typeface="Garamond" panose="02020404030301010803" pitchFamily="18" charset="0"/>
            </a:rPr>
            <a:t>M&amp;ED</a:t>
          </a:r>
          <a:endParaRPr lang="en-GB" sz="2600" kern="1200" dirty="0">
            <a:latin typeface="Garamond" panose="02020404030301010803" pitchFamily="18" charset="0"/>
          </a:endParaRPr>
        </a:p>
      </dsp:txBody>
      <dsp:txXfrm>
        <a:off x="3051190" y="1916"/>
        <a:ext cx="2127218" cy="1063609"/>
      </dsp:txXfrm>
    </dsp:sp>
    <dsp:sp modelId="{464AD917-95B8-4DEA-AD50-59F08A4F44C4}">
      <dsp:nvSpPr>
        <dsp:cNvPr id="0" name=""/>
        <dsp:cNvSpPr/>
      </dsp:nvSpPr>
      <dsp:spPr>
        <a:xfrm>
          <a:off x="477255" y="1512241"/>
          <a:ext cx="2127218" cy="10636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latin typeface="Garamond" panose="02020404030301010803" pitchFamily="18" charset="0"/>
            </a:rPr>
            <a:t>Regional Directorates -10 </a:t>
          </a:r>
          <a:endParaRPr lang="en-GB" sz="2600" kern="1200" dirty="0">
            <a:latin typeface="Garamond" panose="02020404030301010803" pitchFamily="18" charset="0"/>
          </a:endParaRPr>
        </a:p>
      </dsp:txBody>
      <dsp:txXfrm>
        <a:off x="477255" y="1512241"/>
        <a:ext cx="2127218" cy="1063609"/>
      </dsp:txXfrm>
    </dsp:sp>
    <dsp:sp modelId="{23C678B5-8249-47EE-93B0-DD9DF0363030}">
      <dsp:nvSpPr>
        <dsp:cNvPr id="0" name=""/>
        <dsp:cNvSpPr/>
      </dsp:nvSpPr>
      <dsp:spPr>
        <a:xfrm>
          <a:off x="962878" y="2895593"/>
          <a:ext cx="2127218" cy="119008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latin typeface="Garamond" panose="02020404030301010803" pitchFamily="18" charset="0"/>
            </a:rPr>
            <a:t>District Directorates - 216</a:t>
          </a:r>
          <a:endParaRPr lang="en-GB" sz="2600" kern="1200" dirty="0">
            <a:latin typeface="Garamond" panose="02020404030301010803" pitchFamily="18" charset="0"/>
          </a:endParaRPr>
        </a:p>
      </dsp:txBody>
      <dsp:txXfrm>
        <a:off x="962878" y="2895593"/>
        <a:ext cx="2127218" cy="1190083"/>
      </dsp:txXfrm>
    </dsp:sp>
    <dsp:sp modelId="{52FCBDE3-AD14-4724-B62F-9B5F569D8A9B}">
      <dsp:nvSpPr>
        <dsp:cNvPr id="0" name=""/>
        <dsp:cNvSpPr/>
      </dsp:nvSpPr>
      <dsp:spPr>
        <a:xfrm>
          <a:off x="3051190" y="1512241"/>
          <a:ext cx="2127218" cy="10636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latin typeface="Garamond" panose="02020404030301010803" pitchFamily="18" charset="0"/>
            </a:rPr>
            <a:t>National Directorates </a:t>
          </a:r>
          <a:endParaRPr lang="en-GB" sz="2600" kern="1200" dirty="0">
            <a:latin typeface="Garamond" panose="02020404030301010803" pitchFamily="18" charset="0"/>
          </a:endParaRPr>
        </a:p>
      </dsp:txBody>
      <dsp:txXfrm>
        <a:off x="3051190" y="1512241"/>
        <a:ext cx="2127218" cy="1063609"/>
      </dsp:txXfrm>
    </dsp:sp>
    <dsp:sp modelId="{2743C8D8-4B3B-4852-A403-32B9A8EBEB25}">
      <dsp:nvSpPr>
        <dsp:cNvPr id="0" name=""/>
        <dsp:cNvSpPr/>
      </dsp:nvSpPr>
      <dsp:spPr>
        <a:xfrm>
          <a:off x="5625125" y="1512241"/>
          <a:ext cx="2127218" cy="10636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latin typeface="Garamond" panose="02020404030301010803" pitchFamily="18" charset="0"/>
            </a:rPr>
            <a:t>Projects/ </a:t>
          </a:r>
          <a:r>
            <a:rPr lang="en-US" sz="2600" kern="1200" dirty="0" err="1" smtClean="0">
              <a:latin typeface="Garamond" panose="02020404030301010803" pitchFamily="18" charset="0"/>
            </a:rPr>
            <a:t>Programmes</a:t>
          </a:r>
          <a:r>
            <a:rPr lang="en-US" sz="2600" kern="1200" dirty="0" smtClean="0"/>
            <a:t> </a:t>
          </a:r>
          <a:endParaRPr lang="en-GB" sz="2600" kern="1200" dirty="0"/>
        </a:p>
      </dsp:txBody>
      <dsp:txXfrm>
        <a:off x="5625125" y="1512241"/>
        <a:ext cx="2127218" cy="1063609"/>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283483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8468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670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63783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5522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143760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2750356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355916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299039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6D4BE-808C-4006-9AD1-CEBCCD86560D}"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166045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A6D4BE-808C-4006-9AD1-CEBCCD86560D}"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66400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A6D4BE-808C-4006-9AD1-CEBCCD86560D}"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225032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A6D4BE-808C-4006-9AD1-CEBCCD86560D}"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129133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6D4BE-808C-4006-9AD1-CEBCCD86560D}"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91370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6D4BE-808C-4006-9AD1-CEBCCD86560D}"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39799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6D4BE-808C-4006-9AD1-CEBCCD86560D}"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7EF6-D558-4C57-A84C-156F9FDBC93A}" type="slidenum">
              <a:rPr lang="en-US" smtClean="0"/>
              <a:t>‹#›</a:t>
            </a:fld>
            <a:endParaRPr lang="en-US"/>
          </a:p>
        </p:txBody>
      </p:sp>
    </p:spTree>
    <p:extLst>
      <p:ext uri="{BB962C8B-B14F-4D97-AF65-F5344CB8AC3E}">
        <p14:creationId xmlns:p14="http://schemas.microsoft.com/office/powerpoint/2010/main" val="202307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A6D4BE-808C-4006-9AD1-CEBCCD86560D}" type="datetimeFigureOut">
              <a:rPr lang="en-US" smtClean="0"/>
              <a:t>9/21/2015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4B7EF6-D558-4C57-A84C-156F9FDBC93A}" type="slidenum">
              <a:rPr lang="en-US" smtClean="0"/>
              <a:t>‹#›</a:t>
            </a:fld>
            <a:endParaRPr lang="en-US"/>
          </a:p>
        </p:txBody>
      </p:sp>
    </p:spTree>
    <p:extLst>
      <p:ext uri="{BB962C8B-B14F-4D97-AF65-F5344CB8AC3E}">
        <p14:creationId xmlns:p14="http://schemas.microsoft.com/office/powerpoint/2010/main" val="82420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aramond" panose="02020404030301010803" pitchFamily="18" charset="0"/>
              </a:rPr>
              <a:t>PRESENTATION AT OPENGOVHUB</a:t>
            </a:r>
            <a:endParaRPr lang="en-US" dirty="0">
              <a:latin typeface="Garamond" panose="02020404030301010803" pitchFamily="18" charset="0"/>
            </a:endParaRPr>
          </a:p>
        </p:txBody>
      </p:sp>
      <p:sp>
        <p:nvSpPr>
          <p:cNvPr id="3" name="Subtitle 2"/>
          <p:cNvSpPr>
            <a:spLocks noGrp="1"/>
          </p:cNvSpPr>
          <p:nvPr>
            <p:ph type="subTitle" idx="1"/>
          </p:nvPr>
        </p:nvSpPr>
        <p:spPr/>
        <p:txBody>
          <a:bodyPr/>
          <a:lstStyle/>
          <a:p>
            <a:endParaRPr lang="en-US" dirty="0" smtClean="0"/>
          </a:p>
          <a:p>
            <a:r>
              <a:rPr lang="en-US" dirty="0" smtClean="0">
                <a:latin typeface="Garamond" panose="02020404030301010803" pitchFamily="18" charset="0"/>
              </a:rPr>
              <a:t>PERSPECTIVES FROM GHAHA</a:t>
            </a:r>
            <a:endParaRPr lang="en-US" dirty="0">
              <a:latin typeface="Garamond" panose="02020404030301010803" pitchFamily="18" charset="0"/>
            </a:endParaRPr>
          </a:p>
        </p:txBody>
      </p:sp>
    </p:spTree>
    <p:extLst>
      <p:ext uri="{BB962C8B-B14F-4D97-AF65-F5344CB8AC3E}">
        <p14:creationId xmlns:p14="http://schemas.microsoft.com/office/powerpoint/2010/main" val="371757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Autofit/>
          </a:bodyPr>
          <a:lstStyle/>
          <a:p>
            <a:pPr lvl="2" algn="ctr" rtl="0">
              <a:spcBef>
                <a:spcPct val="0"/>
              </a:spcBef>
            </a:pPr>
            <a:r>
              <a:rPr lang="en-US" sz="3600" dirty="0" smtClean="0">
                <a:latin typeface="Garamond" panose="02020404030301010803" pitchFamily="18" charset="0"/>
              </a:rPr>
              <a:t>CHALLENGES OF REPORTING (1/2)</a:t>
            </a:r>
            <a:endParaRPr lang="en-US" sz="3600"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latin typeface="Garamond" panose="02020404030301010803" pitchFamily="18" charset="0"/>
              </a:rPr>
              <a:t>High staff attrition at district, regional and national levels</a:t>
            </a:r>
          </a:p>
          <a:p>
            <a:pPr marL="514350" indent="-514350">
              <a:buClr>
                <a:srgbClr val="C00000"/>
              </a:buClr>
              <a:buFont typeface="+mj-lt"/>
              <a:buAutoNum type="arabicPeriod"/>
            </a:pPr>
            <a:r>
              <a:rPr lang="en-US" dirty="0">
                <a:latin typeface="Garamond" panose="02020404030301010803" pitchFamily="18" charset="0"/>
              </a:rPr>
              <a:t>Inadequate computers and software for data </a:t>
            </a:r>
            <a:r>
              <a:rPr lang="en-US" dirty="0" smtClean="0">
                <a:latin typeface="Garamond" panose="02020404030301010803" pitchFamily="18" charset="0"/>
              </a:rPr>
              <a:t>capture, storage and retrieval</a:t>
            </a:r>
            <a:endParaRPr lang="en-US" dirty="0">
              <a:latin typeface="Garamond" panose="02020404030301010803" pitchFamily="18" charset="0"/>
            </a:endParaRPr>
          </a:p>
          <a:p>
            <a:pPr marL="514350" indent="-514350">
              <a:buClr>
                <a:srgbClr val="C00000"/>
              </a:buClr>
              <a:buFont typeface="+mj-lt"/>
              <a:buAutoNum type="arabicPeriod"/>
            </a:pPr>
            <a:r>
              <a:rPr lang="en-GB" dirty="0">
                <a:latin typeface="Garamond" panose="02020404030301010803" pitchFamily="18" charset="0"/>
              </a:rPr>
              <a:t>Limited M&amp;E skills at all levels</a:t>
            </a:r>
          </a:p>
          <a:p>
            <a:pPr marL="514350" indent="-514350">
              <a:buClr>
                <a:srgbClr val="C00000"/>
              </a:buClr>
              <a:buFont typeface="+mj-lt"/>
              <a:buAutoNum type="arabicPeriod"/>
            </a:pPr>
            <a:r>
              <a:rPr lang="en-GB" dirty="0">
                <a:latin typeface="Garamond" panose="02020404030301010803" pitchFamily="18" charset="0"/>
              </a:rPr>
              <a:t>Not many M&amp;E champions at strategic levels</a:t>
            </a:r>
          </a:p>
          <a:p>
            <a:pPr marL="514350" indent="-514350">
              <a:buFont typeface="+mj-lt"/>
              <a:buAutoNum type="arabicPeriod"/>
            </a:pPr>
            <a:r>
              <a:rPr lang="en-US" dirty="0" smtClean="0">
                <a:latin typeface="Garamond" panose="02020404030301010803" pitchFamily="18" charset="0"/>
              </a:rPr>
              <a:t>Frequent replacement </a:t>
            </a:r>
            <a:r>
              <a:rPr lang="en-US" dirty="0">
                <a:latin typeface="Garamond" panose="02020404030301010803" pitchFamily="18" charset="0"/>
              </a:rPr>
              <a:t>of M&amp;E staff </a:t>
            </a:r>
            <a:endParaRPr lang="en-US" dirty="0" smtClean="0">
              <a:latin typeface="Garamond" panose="02020404030301010803" pitchFamily="18" charset="0"/>
            </a:endParaRPr>
          </a:p>
          <a:p>
            <a:pPr marL="514350" indent="-514350">
              <a:buFont typeface="+mj-lt"/>
              <a:buAutoNum type="arabicPeriod"/>
            </a:pPr>
            <a:r>
              <a:rPr lang="en-US" dirty="0" smtClean="0">
                <a:latin typeface="Garamond" panose="02020404030301010803" pitchFamily="18" charset="0"/>
              </a:rPr>
              <a:t>Weak </a:t>
            </a:r>
            <a:r>
              <a:rPr lang="en-US" dirty="0">
                <a:latin typeface="Garamond" panose="02020404030301010803" pitchFamily="18" charset="0"/>
              </a:rPr>
              <a:t>capacity in M&amp;E reporting especially at the regional and district levels e.g. RBM</a:t>
            </a:r>
          </a:p>
          <a:p>
            <a:pPr marL="514350" indent="-514350">
              <a:buFont typeface="+mj-lt"/>
              <a:buAutoNum type="arabicPeriod"/>
            </a:pPr>
            <a:endParaRPr lang="de-DE" dirty="0"/>
          </a:p>
          <a:p>
            <a:pPr marL="514350" indent="-514350">
              <a:buFont typeface="+mj-lt"/>
              <a:buAutoNum type="arabicPeriod"/>
            </a:pPr>
            <a:endParaRPr lang="en-US" dirty="0"/>
          </a:p>
        </p:txBody>
      </p:sp>
    </p:spTree>
    <p:extLst>
      <p:ext uri="{BB962C8B-B14F-4D97-AF65-F5344CB8AC3E}">
        <p14:creationId xmlns:p14="http://schemas.microsoft.com/office/powerpoint/2010/main" val="2824864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Garamond" panose="02020404030301010803" pitchFamily="18" charset="0"/>
              </a:rPr>
              <a:t>CHALLENGES OF REPORTING  (2/2)</a:t>
            </a:r>
            <a:endParaRPr lang="en-US" sz="3600" dirty="0">
              <a:latin typeface="Garamond" panose="02020404030301010803" pitchFamily="18" charset="0"/>
            </a:endParaRPr>
          </a:p>
        </p:txBody>
      </p:sp>
      <p:sp>
        <p:nvSpPr>
          <p:cNvPr id="3" name="Content Placeholder 2"/>
          <p:cNvSpPr>
            <a:spLocks noGrp="1"/>
          </p:cNvSpPr>
          <p:nvPr>
            <p:ph idx="1"/>
          </p:nvPr>
        </p:nvSpPr>
        <p:spPr>
          <a:xfrm>
            <a:off x="1600200" y="1600200"/>
            <a:ext cx="8915400" cy="5105400"/>
          </a:xfrm>
        </p:spPr>
        <p:txBody>
          <a:bodyPr>
            <a:normAutofit/>
          </a:bodyPr>
          <a:lstStyle/>
          <a:p>
            <a:pPr marL="457200" indent="-457200">
              <a:buAutoNum type="arabicPeriod" startAt="7"/>
            </a:pPr>
            <a:r>
              <a:rPr lang="en-US" sz="2000" dirty="0" smtClean="0">
                <a:latin typeface="Garamond" panose="02020404030301010803" pitchFamily="18" charset="0"/>
              </a:rPr>
              <a:t>Inadequate </a:t>
            </a:r>
            <a:r>
              <a:rPr lang="en-US" sz="2000" dirty="0">
                <a:latin typeface="Garamond" panose="02020404030301010803" pitchFamily="18" charset="0"/>
              </a:rPr>
              <a:t>logistic for M&amp;E activities at all levels e.g</a:t>
            </a:r>
            <a:r>
              <a:rPr lang="en-US" sz="2000" dirty="0" smtClean="0">
                <a:latin typeface="Garamond" panose="02020404030301010803" pitchFamily="18" charset="0"/>
              </a:rPr>
              <a:t>. vehicles</a:t>
            </a:r>
            <a:r>
              <a:rPr lang="en-US" sz="2000" dirty="0">
                <a:latin typeface="Garamond" panose="02020404030301010803" pitchFamily="18" charset="0"/>
              </a:rPr>
              <a:t>, funds, computers, internet connectivity etc., </a:t>
            </a:r>
            <a:endParaRPr lang="en-US" sz="2000" dirty="0" smtClean="0">
              <a:latin typeface="Garamond" panose="02020404030301010803" pitchFamily="18" charset="0"/>
            </a:endParaRPr>
          </a:p>
          <a:p>
            <a:pPr marL="457200" indent="-457200">
              <a:buAutoNum type="arabicPeriod" startAt="8"/>
            </a:pPr>
            <a:r>
              <a:rPr lang="en-US" sz="2000" dirty="0" smtClean="0">
                <a:latin typeface="Garamond" panose="02020404030301010803" pitchFamily="18" charset="0"/>
              </a:rPr>
              <a:t>Inadequate </a:t>
            </a:r>
            <a:r>
              <a:rPr lang="en-US" sz="2000" dirty="0">
                <a:latin typeface="Garamond" panose="02020404030301010803" pitchFamily="18" charset="0"/>
              </a:rPr>
              <a:t>attention paid to M&amp;E reports by some cost center </a:t>
            </a:r>
            <a:r>
              <a:rPr lang="en-US" sz="2000" dirty="0" smtClean="0">
                <a:latin typeface="Garamond" panose="02020404030301010803" pitchFamily="18" charset="0"/>
              </a:rPr>
              <a:t>managers</a:t>
            </a:r>
          </a:p>
          <a:p>
            <a:pPr marL="457200" indent="-457200">
              <a:buAutoNum type="arabicPeriod" startAt="9"/>
            </a:pPr>
            <a:r>
              <a:rPr lang="en-US" sz="2000" dirty="0" smtClean="0">
                <a:latin typeface="Garamond" panose="02020404030301010803" pitchFamily="18" charset="0"/>
              </a:rPr>
              <a:t>Lack </a:t>
            </a:r>
            <a:r>
              <a:rPr lang="en-US" sz="2000" dirty="0">
                <a:latin typeface="Garamond" panose="02020404030301010803" pitchFamily="18" charset="0"/>
              </a:rPr>
              <a:t>of consistency in some data collected at </a:t>
            </a:r>
            <a:r>
              <a:rPr lang="en-US" sz="2000" dirty="0" smtClean="0">
                <a:latin typeface="Garamond" panose="02020404030301010803" pitchFamily="18" charset="0"/>
              </a:rPr>
              <a:t>the district level</a:t>
            </a:r>
          </a:p>
          <a:p>
            <a:pPr marL="457200" indent="-457200">
              <a:buAutoNum type="arabicPeriod" startAt="10"/>
            </a:pPr>
            <a:r>
              <a:rPr lang="en-US" sz="2000" dirty="0" smtClean="0">
                <a:latin typeface="Garamond" panose="02020404030301010803" pitchFamily="18" charset="0"/>
              </a:rPr>
              <a:t>Large </a:t>
            </a:r>
            <a:r>
              <a:rPr lang="en-US" sz="2000" dirty="0">
                <a:latin typeface="Garamond" panose="02020404030301010803" pitchFamily="18" charset="0"/>
              </a:rPr>
              <a:t>number of indicators. There are currently about 60 indicators, which makes </a:t>
            </a:r>
            <a:endParaRPr lang="en-US" sz="2000" dirty="0" smtClean="0">
              <a:latin typeface="Garamond" panose="02020404030301010803" pitchFamily="18" charset="0"/>
            </a:endParaRPr>
          </a:p>
          <a:p>
            <a:pPr marL="457200" indent="-457200">
              <a:buAutoNum type="arabicPeriod" startAt="10"/>
            </a:pPr>
            <a:r>
              <a:rPr lang="en-US" sz="2000" dirty="0" smtClean="0">
                <a:latin typeface="Garamond" panose="02020404030301010803" pitchFamily="18" charset="0"/>
              </a:rPr>
              <a:t>reporting </a:t>
            </a:r>
            <a:r>
              <a:rPr lang="en-US" sz="2000" dirty="0">
                <a:latin typeface="Garamond" panose="02020404030301010803" pitchFamily="18" charset="0"/>
              </a:rPr>
              <a:t>difficult, cumbersome and sometimes boring</a:t>
            </a:r>
          </a:p>
          <a:p>
            <a:pPr marL="457200" indent="-457200">
              <a:buAutoNum type="arabicPeriod" startAt="12"/>
            </a:pPr>
            <a:r>
              <a:rPr lang="en-US" sz="2000" dirty="0" smtClean="0">
                <a:latin typeface="Garamond" panose="02020404030301010803" pitchFamily="18" charset="0"/>
              </a:rPr>
              <a:t>Weak </a:t>
            </a:r>
            <a:r>
              <a:rPr lang="en-US" sz="2000" dirty="0">
                <a:latin typeface="Garamond" panose="02020404030301010803" pitchFamily="18" charset="0"/>
              </a:rPr>
              <a:t>capacity at all levels (especially at the regional </a:t>
            </a:r>
            <a:r>
              <a:rPr lang="en-US" sz="2000" dirty="0" smtClean="0">
                <a:latin typeface="Garamond" panose="02020404030301010803" pitchFamily="18" charset="0"/>
              </a:rPr>
              <a:t>and </a:t>
            </a:r>
            <a:r>
              <a:rPr lang="en-US" sz="2000" dirty="0">
                <a:latin typeface="Garamond" panose="02020404030301010803" pitchFamily="18" charset="0"/>
              </a:rPr>
              <a:t>district) with respect to data analysis </a:t>
            </a:r>
            <a:r>
              <a:rPr lang="en-US" sz="2000" dirty="0" smtClean="0">
                <a:latin typeface="Garamond" panose="02020404030301010803" pitchFamily="18" charset="0"/>
              </a:rPr>
              <a:t>and interpretation </a:t>
            </a:r>
            <a:r>
              <a:rPr lang="en-US" sz="2000" dirty="0">
                <a:latin typeface="Garamond" panose="02020404030301010803" pitchFamily="18" charset="0"/>
              </a:rPr>
              <a:t>of </a:t>
            </a:r>
            <a:r>
              <a:rPr lang="en-US" sz="2000" dirty="0" smtClean="0">
                <a:latin typeface="Garamond" panose="02020404030301010803" pitchFamily="18" charset="0"/>
              </a:rPr>
              <a:t>results</a:t>
            </a:r>
          </a:p>
          <a:p>
            <a:pPr marL="457200" indent="-457200">
              <a:buAutoNum type="arabicPeriod" startAt="13"/>
            </a:pPr>
            <a:r>
              <a:rPr lang="en-GB" sz="2000" dirty="0" smtClean="0">
                <a:latin typeface="Garamond" panose="02020404030301010803" pitchFamily="18" charset="0"/>
              </a:rPr>
              <a:t>Poor </a:t>
            </a:r>
            <a:r>
              <a:rPr lang="en-GB" sz="2000" dirty="0">
                <a:latin typeface="Garamond" panose="02020404030301010803" pitchFamily="18" charset="0"/>
              </a:rPr>
              <a:t>awareness of METASIP, national, regional and international  objectives and targets, and implication for data </a:t>
            </a:r>
            <a:r>
              <a:rPr lang="en-GB" sz="2000" dirty="0" smtClean="0">
                <a:latin typeface="Garamond" panose="02020404030301010803" pitchFamily="18" charset="0"/>
              </a:rPr>
              <a:t>collection</a:t>
            </a:r>
          </a:p>
          <a:p>
            <a:pPr marL="457200" indent="-457200">
              <a:buAutoNum type="arabicPeriod" startAt="13"/>
            </a:pPr>
            <a:endParaRPr lang="en-US" sz="2000" dirty="0">
              <a:latin typeface="Garamond" panose="02020404030301010803" pitchFamily="18" charset="0"/>
            </a:endParaRPr>
          </a:p>
          <a:p>
            <a:pPr marL="514350" indent="-514350">
              <a:buFont typeface="+mj-lt"/>
              <a:buAutoNum type="arabicPeriod"/>
            </a:pPr>
            <a:endParaRPr lang="de-DE"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279241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Garamond" panose="02020404030301010803" pitchFamily="18" charset="0"/>
                <a:ea typeface="Batang" panose="02030600000101010101" pitchFamily="18" charset="-127"/>
              </a:rPr>
              <a:t>RESPONSES TO QUESTIONS POSED, </a:t>
            </a:r>
            <a:r>
              <a:rPr lang="en-US" sz="3200" dirty="0" smtClean="0">
                <a:latin typeface="Garamond" panose="02020404030301010803" pitchFamily="18" charset="0"/>
              </a:rPr>
              <a:t>(1/6)</a:t>
            </a:r>
            <a:endParaRPr lang="en-US" sz="3200" dirty="0">
              <a:latin typeface="Garamond" panose="02020404030301010803" pitchFamily="18" charset="0"/>
            </a:endParaRPr>
          </a:p>
        </p:txBody>
      </p:sp>
      <p:sp>
        <p:nvSpPr>
          <p:cNvPr id="3" name="Content Placeholder 2"/>
          <p:cNvSpPr>
            <a:spLocks noGrp="1"/>
          </p:cNvSpPr>
          <p:nvPr>
            <p:ph idx="1"/>
          </p:nvPr>
        </p:nvSpPr>
        <p:spPr/>
        <p:txBody>
          <a:bodyPr>
            <a:normAutofit fontScale="92500" lnSpcReduction="10000"/>
          </a:bodyPr>
          <a:lstStyle/>
          <a:p>
            <a:pPr marL="0" lvl="0" indent="0">
              <a:buNone/>
            </a:pPr>
            <a:r>
              <a:rPr lang="en-US" b="1" dirty="0">
                <a:latin typeface="Garamond" panose="02020404030301010803" pitchFamily="18" charset="0"/>
              </a:rPr>
              <a:t>What will it take to make existing results data better and more useful for governments and donors? </a:t>
            </a:r>
            <a:endParaRPr lang="en-US" dirty="0">
              <a:latin typeface="Garamond" panose="02020404030301010803" pitchFamily="18" charset="0"/>
            </a:endParaRPr>
          </a:p>
          <a:p>
            <a:pPr marL="514350" indent="-514350">
              <a:buFont typeface="+mj-lt"/>
              <a:buAutoNum type="alphaLcPeriod"/>
            </a:pPr>
            <a:r>
              <a:rPr lang="en-US" dirty="0" smtClean="0">
                <a:latin typeface="Garamond" panose="02020404030301010803" pitchFamily="18" charset="0"/>
              </a:rPr>
              <a:t>It </a:t>
            </a:r>
            <a:r>
              <a:rPr lang="en-US" dirty="0">
                <a:latin typeface="Garamond" panose="02020404030301010803" pitchFamily="18" charset="0"/>
              </a:rPr>
              <a:t>will take resources to facilitate data collection, capacity building to enhance the quality of the data and commitment of supervisors to quality supervision.</a:t>
            </a:r>
          </a:p>
          <a:p>
            <a:pPr marL="514350" indent="-514350">
              <a:buFont typeface="+mj-lt"/>
              <a:buAutoNum type="alphaLcPeriod"/>
            </a:pPr>
            <a:r>
              <a:rPr lang="en-US" dirty="0" smtClean="0">
                <a:latin typeface="Garamond" panose="02020404030301010803" pitchFamily="18" charset="0"/>
              </a:rPr>
              <a:t>Individual donors trust their data but questions data from other donors and government.</a:t>
            </a:r>
          </a:p>
          <a:p>
            <a:pPr marL="514350" indent="-514350">
              <a:buFont typeface="+mj-lt"/>
              <a:buAutoNum type="alphaLcPeriod"/>
            </a:pPr>
            <a:r>
              <a:rPr lang="en-US" dirty="0" smtClean="0">
                <a:latin typeface="Garamond" panose="02020404030301010803" pitchFamily="18" charset="0"/>
              </a:rPr>
              <a:t>Efforts should be made to reduce setting up parallel systems in country. If there is the need to improve the country system for use, that can and should be done. Donors should see themselves as one unit and part of the system.</a:t>
            </a:r>
          </a:p>
          <a:p>
            <a:pPr marL="514350" indent="-514350">
              <a:buFont typeface="+mj-lt"/>
              <a:buAutoNum type="alphaLcPeriod"/>
            </a:pPr>
            <a:r>
              <a:rPr lang="en-US" dirty="0" smtClean="0">
                <a:latin typeface="Garamond" panose="02020404030301010803" pitchFamily="18" charset="0"/>
              </a:rPr>
              <a:t>It </a:t>
            </a:r>
            <a:r>
              <a:rPr lang="en-US" dirty="0">
                <a:latin typeface="Garamond" panose="02020404030301010803" pitchFamily="18" charset="0"/>
              </a:rPr>
              <a:t>is also important for both Government and donors to agree to commit resources to working with one results framework and ensuring that it is credible and sufficient to be used by all donors. This will reduce the duplicity of data and conflicting data in the agricultural sector which affects planning and decision making. </a:t>
            </a:r>
            <a:r>
              <a:rPr lang="en-US" dirty="0" smtClean="0">
                <a:latin typeface="Garamond" panose="02020404030301010803" pitchFamily="18" charset="0"/>
              </a:rPr>
              <a:t>Care should be taken not overload the system, since each donor would want certain specific indicators to be captured in the system</a:t>
            </a:r>
          </a:p>
          <a:p>
            <a:endParaRPr lang="en-US" dirty="0"/>
          </a:p>
        </p:txBody>
      </p:sp>
    </p:spTree>
    <p:extLst>
      <p:ext uri="{BB962C8B-B14F-4D97-AF65-F5344CB8AC3E}">
        <p14:creationId xmlns:p14="http://schemas.microsoft.com/office/powerpoint/2010/main" val="250348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Garamond" panose="02020404030301010803" pitchFamily="18" charset="0"/>
                <a:ea typeface="Batang" panose="02030600000101010101" pitchFamily="18" charset="-127"/>
              </a:rPr>
              <a:t>RESPONSES TO QUESTIONS POSED, </a:t>
            </a:r>
            <a:r>
              <a:rPr lang="en-US" sz="3600" dirty="0" smtClean="0">
                <a:latin typeface="Garamond" panose="02020404030301010803" pitchFamily="18" charset="0"/>
              </a:rPr>
              <a:t>(2/6)</a:t>
            </a:r>
            <a:endParaRPr lang="en-US"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latin typeface="Garamond" panose="02020404030301010803" pitchFamily="18" charset="0"/>
              </a:rPr>
              <a:t>How can existing results data be compared, shared, and used more effectively?</a:t>
            </a:r>
            <a:endParaRPr lang="en-US" dirty="0">
              <a:latin typeface="Garamond" panose="02020404030301010803" pitchFamily="18" charset="0"/>
            </a:endParaRPr>
          </a:p>
          <a:p>
            <a:pPr marL="0" indent="0">
              <a:buNone/>
            </a:pPr>
            <a:endParaRPr lang="en-US" dirty="0">
              <a:latin typeface="Garamond" panose="02020404030301010803" pitchFamily="18" charset="0"/>
            </a:endParaRPr>
          </a:p>
          <a:p>
            <a:pPr marL="514350" indent="-514350">
              <a:buFont typeface="+mj-lt"/>
              <a:buAutoNum type="alphaLcPeriod"/>
            </a:pPr>
            <a:r>
              <a:rPr lang="en-US" dirty="0" smtClean="0">
                <a:latin typeface="Garamond" panose="02020404030301010803" pitchFamily="18" charset="0"/>
              </a:rPr>
              <a:t>Existing results data can be compared when the collectors understand the methodologies used and iron out any inconsistencies that may exist. The data can then be shared with explanation for apparent differences if there are.  </a:t>
            </a:r>
          </a:p>
          <a:p>
            <a:pPr marL="514350" indent="-514350">
              <a:buFont typeface="+mj-lt"/>
              <a:buAutoNum type="alphaLcPeriod"/>
            </a:pPr>
            <a:r>
              <a:rPr lang="en-US" dirty="0" smtClean="0">
                <a:latin typeface="Garamond" panose="02020404030301010803" pitchFamily="18" charset="0"/>
              </a:rPr>
              <a:t>Agencies </a:t>
            </a:r>
            <a:r>
              <a:rPr lang="en-US" dirty="0">
                <a:latin typeface="Garamond" panose="02020404030301010803" pitchFamily="18" charset="0"/>
              </a:rPr>
              <a:t>that collect and use common data or in situations where data collected by one agency feeds into </a:t>
            </a:r>
            <a:r>
              <a:rPr lang="en-US" dirty="0" smtClean="0">
                <a:latin typeface="Garamond" panose="02020404030301010803" pitchFamily="18" charset="0"/>
              </a:rPr>
              <a:t>another </a:t>
            </a:r>
            <a:r>
              <a:rPr lang="en-US" dirty="0">
                <a:latin typeface="Garamond" panose="02020404030301010803" pitchFamily="18" charset="0"/>
              </a:rPr>
              <a:t>agency, there will be need for collectors and users of the data to meet regularly to share experiences and particularly address any data inconsistences</a:t>
            </a:r>
            <a:r>
              <a:rPr lang="en-US" dirty="0" smtClean="0">
                <a:latin typeface="Garamond" panose="02020404030301010803" pitchFamily="18" charset="0"/>
              </a:rPr>
              <a:t>.</a:t>
            </a:r>
          </a:p>
          <a:p>
            <a:pPr marL="514350" indent="-514350">
              <a:buFont typeface="+mj-lt"/>
              <a:buAutoNum type="alphaLcPeriod"/>
            </a:pPr>
            <a:r>
              <a:rPr lang="en-US" dirty="0" smtClean="0">
                <a:latin typeface="Garamond" panose="02020404030301010803" pitchFamily="18" charset="0"/>
              </a:rPr>
              <a:t>There </a:t>
            </a:r>
            <a:r>
              <a:rPr lang="en-US" dirty="0">
                <a:latin typeface="Garamond" panose="02020404030301010803" pitchFamily="18" charset="0"/>
              </a:rPr>
              <a:t>should be a data storage and retrieval system deliberately instituted together by all interest groups (DPs, </a:t>
            </a:r>
            <a:r>
              <a:rPr lang="en-US" dirty="0" smtClean="0">
                <a:latin typeface="Garamond" panose="02020404030301010803" pitchFamily="18" charset="0"/>
              </a:rPr>
              <a:t>government</a:t>
            </a:r>
            <a:r>
              <a:rPr lang="en-US" dirty="0">
                <a:latin typeface="Garamond" panose="02020404030301010803" pitchFamily="18" charset="0"/>
              </a:rPr>
              <a:t>, CSOs, NGOs </a:t>
            </a:r>
            <a:r>
              <a:rPr lang="en-US" dirty="0" smtClean="0">
                <a:latin typeface="Garamond" panose="02020404030301010803" pitchFamily="18" charset="0"/>
              </a:rPr>
              <a:t>etc.) and led </a:t>
            </a:r>
            <a:r>
              <a:rPr lang="en-US" dirty="0">
                <a:latin typeface="Garamond" panose="02020404030301010803" pitchFamily="18" charset="0"/>
              </a:rPr>
              <a:t>by </a:t>
            </a:r>
            <a:r>
              <a:rPr lang="en-US" dirty="0" smtClean="0">
                <a:latin typeface="Garamond" panose="02020404030301010803" pitchFamily="18" charset="0"/>
              </a:rPr>
              <a:t>host </a:t>
            </a:r>
            <a:r>
              <a:rPr lang="en-US" dirty="0">
                <a:latin typeface="Garamond" panose="02020404030301010803" pitchFamily="18" charset="0"/>
              </a:rPr>
              <a:t>countries. The system should be hosted by the sectors involved, but with much guidance and direction from all key players. It is very important for every potential user of the data to trust the system. The system must be made open and accessible to all interest groups. Opening of data is essential to increasing transparency in its management, eventually leading to greater effectiveness and </a:t>
            </a:r>
            <a:r>
              <a:rPr lang="en-US" dirty="0" smtClean="0">
                <a:latin typeface="Garamond" panose="02020404030301010803" pitchFamily="18" charset="0"/>
              </a:rPr>
              <a:t>efficiency </a:t>
            </a:r>
            <a:r>
              <a:rPr lang="en-US" dirty="0">
                <a:latin typeface="Garamond" panose="02020404030301010803" pitchFamily="18" charset="0"/>
              </a:rPr>
              <a:t>and also capable of improving development outcomes at lowest cost. </a:t>
            </a:r>
          </a:p>
          <a:p>
            <a:pPr marL="514350" indent="-514350">
              <a:buFont typeface="+mj-lt"/>
              <a:buAutoNum type="alphaLcPeriod"/>
            </a:pPr>
            <a:r>
              <a:rPr lang="en-US" dirty="0" smtClean="0">
                <a:latin typeface="Garamond" panose="02020404030301010803" pitchFamily="18" charset="0"/>
              </a:rPr>
              <a:t>More </a:t>
            </a:r>
            <a:r>
              <a:rPr lang="en-US" dirty="0">
                <a:latin typeface="Garamond" panose="02020404030301010803" pitchFamily="18" charset="0"/>
              </a:rPr>
              <a:t>specifically, among donors, this increased transparency is expected to improve coordination and minimize redundancies in donor funding, highlight gaps and inefficiencies in aid allocation and in service delivery. This will also improve monitoring and evaluation of programs, and ultimately increase donor accountability by empowering citizens and governments with information about aid in their countries.</a:t>
            </a:r>
          </a:p>
          <a:p>
            <a:pPr marL="514350" indent="-514350">
              <a:buFont typeface="+mj-lt"/>
              <a:buAutoNum type="alphaLcPeriod"/>
            </a:pPr>
            <a:endParaRPr lang="en-US" dirty="0">
              <a:latin typeface="Garamond" panose="02020404030301010803" pitchFamily="18" charset="0"/>
            </a:endParaRPr>
          </a:p>
          <a:p>
            <a:pPr marL="514350" indent="-514350">
              <a:buFont typeface="+mj-lt"/>
              <a:buAutoNum type="alphaLcPeriod"/>
            </a:pPr>
            <a:endParaRPr lang="en-US" dirty="0"/>
          </a:p>
        </p:txBody>
      </p:sp>
    </p:spTree>
    <p:extLst>
      <p:ext uri="{BB962C8B-B14F-4D97-AF65-F5344CB8AC3E}">
        <p14:creationId xmlns:p14="http://schemas.microsoft.com/office/powerpoint/2010/main" val="294658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Garamond" panose="02020404030301010803" pitchFamily="18" charset="0"/>
                <a:ea typeface="Batang" panose="02030600000101010101" pitchFamily="18" charset="-127"/>
              </a:rPr>
              <a:t>RESPONSES TO QUESTIONS POSED, </a:t>
            </a:r>
            <a:r>
              <a:rPr lang="en-US" sz="3600" dirty="0" smtClean="0">
                <a:latin typeface="Garamond" panose="02020404030301010803" pitchFamily="18" charset="0"/>
              </a:rPr>
              <a:t>(3/6)</a:t>
            </a:r>
            <a:endParaRPr lang="en-US" sz="3600" dirty="0"/>
          </a:p>
        </p:txBody>
      </p:sp>
      <p:sp>
        <p:nvSpPr>
          <p:cNvPr id="3" name="Content Placeholder 2"/>
          <p:cNvSpPr>
            <a:spLocks noGrp="1"/>
          </p:cNvSpPr>
          <p:nvPr>
            <p:ph idx="1"/>
          </p:nvPr>
        </p:nvSpPr>
        <p:spPr/>
        <p:txBody>
          <a:bodyPr>
            <a:normAutofit/>
          </a:bodyPr>
          <a:lstStyle/>
          <a:p>
            <a:pPr marL="0" indent="0">
              <a:buNone/>
            </a:pPr>
            <a:r>
              <a:rPr lang="en-US" b="1" dirty="0">
                <a:latin typeface="Garamond" panose="02020404030301010803" pitchFamily="18" charset="0"/>
              </a:rPr>
              <a:t>How do we make existing results data (as distinct from activity/output tracking) more useful for governments, donors and implementers?</a:t>
            </a:r>
            <a:endParaRPr lang="en-US" dirty="0">
              <a:latin typeface="Garamond" panose="02020404030301010803" pitchFamily="18" charset="0"/>
            </a:endParaRPr>
          </a:p>
          <a:p>
            <a:r>
              <a:rPr lang="en-US" dirty="0">
                <a:latin typeface="Garamond" panose="02020404030301010803" pitchFamily="18" charset="0"/>
              </a:rPr>
              <a:t>Officials implementing or collecting data to report on performance often focus on activities implemented and immediate outputs and not outcomes.  Although there is often a lag before outcome results show, creating the awareness and building capacity of officials to report on outcomes is important. </a:t>
            </a:r>
            <a:endParaRPr lang="en-US" dirty="0" smtClean="0">
              <a:latin typeface="Garamond" panose="02020404030301010803" pitchFamily="18" charset="0"/>
            </a:endParaRPr>
          </a:p>
          <a:p>
            <a:r>
              <a:rPr lang="en-US" dirty="0" smtClean="0">
                <a:latin typeface="Garamond" panose="02020404030301010803" pitchFamily="18" charset="0"/>
              </a:rPr>
              <a:t>Also </a:t>
            </a:r>
            <a:r>
              <a:rPr lang="en-US" dirty="0">
                <a:latin typeface="Garamond" panose="02020404030301010803" pitchFamily="18" charset="0"/>
              </a:rPr>
              <a:t>result data can </a:t>
            </a:r>
            <a:r>
              <a:rPr lang="en-US" dirty="0" smtClean="0">
                <a:latin typeface="Garamond" panose="02020404030301010803" pitchFamily="18" charset="0"/>
              </a:rPr>
              <a:t>be </a:t>
            </a:r>
            <a:r>
              <a:rPr lang="en-US" dirty="0">
                <a:latin typeface="Garamond" panose="02020404030301010803" pitchFamily="18" charset="0"/>
              </a:rPr>
              <a:t>made more useful by giving it very good publicity. Efforts should be made to cover all or at least majority of the </a:t>
            </a:r>
            <a:r>
              <a:rPr lang="en-US" dirty="0" smtClean="0">
                <a:latin typeface="Garamond" panose="02020404030301010803" pitchFamily="18" charset="0"/>
              </a:rPr>
              <a:t>citizens or those who have interest or affected by the results. </a:t>
            </a:r>
            <a:r>
              <a:rPr lang="en-US" dirty="0">
                <a:latin typeface="Garamond" panose="02020404030301010803" pitchFamily="18" charset="0"/>
              </a:rPr>
              <a:t>This way every institution will accept and use the data.</a:t>
            </a:r>
          </a:p>
          <a:p>
            <a:endParaRPr lang="en-US" dirty="0">
              <a:latin typeface="Garamond" panose="02020404030301010803" pitchFamily="18" charset="0"/>
            </a:endParaRPr>
          </a:p>
          <a:p>
            <a:endParaRPr lang="en-US" dirty="0"/>
          </a:p>
        </p:txBody>
      </p:sp>
    </p:spTree>
    <p:extLst>
      <p:ext uri="{BB962C8B-B14F-4D97-AF65-F5344CB8AC3E}">
        <p14:creationId xmlns:p14="http://schemas.microsoft.com/office/powerpoint/2010/main" val="428224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Garamond" panose="02020404030301010803" pitchFamily="18" charset="0"/>
                <a:ea typeface="Batang" panose="02030600000101010101" pitchFamily="18" charset="-127"/>
              </a:rPr>
              <a:t>RESPONSES TO QUESTIONS POSED, </a:t>
            </a:r>
            <a:r>
              <a:rPr lang="en-US" sz="3600" dirty="0" smtClean="0">
                <a:latin typeface="Garamond" panose="02020404030301010803" pitchFamily="18" charset="0"/>
              </a:rPr>
              <a:t>(4/6)</a:t>
            </a:r>
            <a:endParaRPr lang="en-US" sz="3600"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latin typeface="Garamond" panose="02020404030301010803" pitchFamily="18" charset="0"/>
              </a:rPr>
              <a:t>What </a:t>
            </a:r>
            <a:r>
              <a:rPr lang="en-US" b="1" dirty="0">
                <a:latin typeface="Garamond" panose="02020404030301010803" pitchFamily="18" charset="0"/>
              </a:rPr>
              <a:t>institutional (both at country and donor level) and technical barriers prevent results [output and outcome] data from being collected, analyzed and used to maximum effect? What will it take to address these challenges?</a:t>
            </a:r>
            <a:endParaRPr lang="en-US" dirty="0">
              <a:latin typeface="Garamond" panose="02020404030301010803" pitchFamily="18" charset="0"/>
            </a:endParaRPr>
          </a:p>
          <a:p>
            <a:pPr marL="0" indent="0">
              <a:buNone/>
            </a:pPr>
            <a:endParaRPr lang="en-US" dirty="0">
              <a:latin typeface="Garamond" panose="02020404030301010803" pitchFamily="18" charset="0"/>
            </a:endParaRPr>
          </a:p>
          <a:p>
            <a:r>
              <a:rPr lang="en-US" dirty="0">
                <a:latin typeface="Garamond" panose="02020404030301010803" pitchFamily="18" charset="0"/>
              </a:rPr>
              <a:t>Weak commitment by leadership.  In adequate resources.  Capacity to collect quality data, </a:t>
            </a:r>
            <a:r>
              <a:rPr lang="en-US" dirty="0" err="1">
                <a:latin typeface="Garamond" panose="02020404030301010803" pitchFamily="18" charset="0"/>
              </a:rPr>
              <a:t>analyse</a:t>
            </a:r>
            <a:r>
              <a:rPr lang="en-US" dirty="0">
                <a:latin typeface="Garamond" panose="02020404030301010803" pitchFamily="18" charset="0"/>
              </a:rPr>
              <a:t> and report. Uncoordinated efforts in arriving at a common results framework and relying on a clearly defined system of collecting data and reporting.</a:t>
            </a:r>
          </a:p>
          <a:p>
            <a:r>
              <a:rPr lang="en-US" dirty="0">
                <a:latin typeface="Garamond" panose="02020404030301010803" pitchFamily="18" charset="0"/>
              </a:rPr>
              <a:t>Prioritize data collection, analysis and reporting. Get national oversight that will ensure harmonization and that resources are mobilized to support it</a:t>
            </a:r>
            <a:r>
              <a:rPr lang="en-US" dirty="0"/>
              <a:t>. </a:t>
            </a:r>
            <a:endParaRPr lang="en-US" dirty="0" smtClean="0"/>
          </a:p>
          <a:p>
            <a:r>
              <a:rPr lang="en-US" dirty="0">
                <a:latin typeface="Garamond" panose="02020404030301010803" pitchFamily="18" charset="0"/>
              </a:rPr>
              <a:t>Limited institutional capacity to collect and </a:t>
            </a:r>
            <a:r>
              <a:rPr lang="en-US" dirty="0" err="1">
                <a:latin typeface="Garamond" panose="02020404030301010803" pitchFamily="18" charset="0"/>
              </a:rPr>
              <a:t>analyse</a:t>
            </a:r>
            <a:r>
              <a:rPr lang="en-US" dirty="0">
                <a:latin typeface="Garamond" panose="02020404030301010803" pitchFamily="18" charset="0"/>
              </a:rPr>
              <a:t> data. No single donor or government has the capacity to collect and </a:t>
            </a:r>
            <a:r>
              <a:rPr lang="en-US" dirty="0" err="1">
                <a:latin typeface="Garamond" panose="02020404030301010803" pitchFamily="18" charset="0"/>
              </a:rPr>
              <a:t>analyse</a:t>
            </a:r>
            <a:r>
              <a:rPr lang="en-US" dirty="0">
                <a:latin typeface="Garamond" panose="02020404030301010803" pitchFamily="18" charset="0"/>
              </a:rPr>
              <a:t> national data every time. </a:t>
            </a:r>
          </a:p>
          <a:p>
            <a:r>
              <a:rPr lang="en-US" dirty="0">
                <a:latin typeface="Garamond" panose="02020404030301010803" pitchFamily="18" charset="0"/>
              </a:rPr>
              <a:t>Player must learn to combine resources by all donors and </a:t>
            </a:r>
            <a:r>
              <a:rPr lang="en-US" dirty="0" smtClean="0">
                <a:latin typeface="Garamond" panose="02020404030301010803" pitchFamily="18" charset="0"/>
              </a:rPr>
              <a:t>governments </a:t>
            </a:r>
            <a:r>
              <a:rPr lang="en-US" dirty="0">
                <a:latin typeface="Garamond" panose="02020404030301010803" pitchFamily="18" charset="0"/>
              </a:rPr>
              <a:t>to together execute </a:t>
            </a:r>
            <a:r>
              <a:rPr lang="en-US" dirty="0" smtClean="0">
                <a:latin typeface="Garamond" panose="02020404030301010803" pitchFamily="18" charset="0"/>
              </a:rPr>
              <a:t>projects/</a:t>
            </a:r>
            <a:r>
              <a:rPr lang="en-US" dirty="0" err="1" smtClean="0">
                <a:latin typeface="Garamond" panose="02020404030301010803" pitchFamily="18" charset="0"/>
              </a:rPr>
              <a:t>programmes</a:t>
            </a:r>
            <a:r>
              <a:rPr lang="en-US" dirty="0">
                <a:latin typeface="Garamond" panose="02020404030301010803" pitchFamily="18" charset="0"/>
              </a:rPr>
              <a:t>. This will allow data to be collected country wide on targeted indicators periodically. Donors must be interested in the development of third world countries instead of pursuing </a:t>
            </a:r>
            <a:r>
              <a:rPr lang="en-US" dirty="0" smtClean="0">
                <a:latin typeface="Garamond" panose="02020404030301010803" pitchFamily="18" charset="0"/>
              </a:rPr>
              <a:t>largely </a:t>
            </a:r>
            <a:r>
              <a:rPr lang="en-US" dirty="0">
                <a:latin typeface="Garamond" panose="02020404030301010803" pitchFamily="18" charset="0"/>
              </a:rPr>
              <a:t>their own agenda. There should be practical commitment </a:t>
            </a:r>
            <a:r>
              <a:rPr lang="en-US" dirty="0" smtClean="0">
                <a:latin typeface="Garamond" panose="02020404030301010803" pitchFamily="18" charset="0"/>
              </a:rPr>
              <a:t>beyond </a:t>
            </a:r>
            <a:r>
              <a:rPr lang="en-US" dirty="0">
                <a:latin typeface="Garamond" panose="02020404030301010803" pitchFamily="18" charset="0"/>
              </a:rPr>
              <a:t>the verbal commitment.</a:t>
            </a:r>
          </a:p>
          <a:p>
            <a:endParaRPr lang="en-US" dirty="0"/>
          </a:p>
          <a:p>
            <a:endParaRPr lang="en-US" dirty="0"/>
          </a:p>
        </p:txBody>
      </p:sp>
    </p:spTree>
    <p:extLst>
      <p:ext uri="{BB962C8B-B14F-4D97-AF65-F5344CB8AC3E}">
        <p14:creationId xmlns:p14="http://schemas.microsoft.com/office/powerpoint/2010/main" val="113720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Garamond" panose="02020404030301010803" pitchFamily="18" charset="0"/>
                <a:ea typeface="Batang" panose="02030600000101010101" pitchFamily="18" charset="-127"/>
              </a:rPr>
              <a:t>RESPONSES TO QUESTIONS POSED, </a:t>
            </a:r>
            <a:r>
              <a:rPr lang="en-US" sz="3600" dirty="0" smtClean="0">
                <a:latin typeface="Garamond" panose="02020404030301010803" pitchFamily="18" charset="0"/>
              </a:rPr>
              <a:t>(5/6)</a:t>
            </a:r>
            <a:endParaRPr lang="en-US" sz="3600" dirty="0"/>
          </a:p>
        </p:txBody>
      </p:sp>
      <p:sp>
        <p:nvSpPr>
          <p:cNvPr id="3" name="Content Placeholder 2"/>
          <p:cNvSpPr>
            <a:spLocks noGrp="1"/>
          </p:cNvSpPr>
          <p:nvPr>
            <p:ph idx="1"/>
          </p:nvPr>
        </p:nvSpPr>
        <p:spPr/>
        <p:txBody>
          <a:bodyPr/>
          <a:lstStyle/>
          <a:p>
            <a:pPr marL="0" indent="0">
              <a:buNone/>
            </a:pPr>
            <a:r>
              <a:rPr lang="en-US" b="1" dirty="0">
                <a:latin typeface="Garamond" panose="02020404030301010803" pitchFamily="18" charset="0"/>
              </a:rPr>
              <a:t>How can existing results data be compared across agencies to inform better policy choices at donor and country level?</a:t>
            </a:r>
            <a:endParaRPr lang="en-US" dirty="0">
              <a:latin typeface="Garamond" panose="02020404030301010803" pitchFamily="18" charset="0"/>
            </a:endParaRPr>
          </a:p>
          <a:p>
            <a:r>
              <a:rPr lang="en-US" dirty="0" smtClean="0">
                <a:latin typeface="Garamond" panose="02020404030301010803" pitchFamily="18" charset="0"/>
              </a:rPr>
              <a:t>Ned for a </a:t>
            </a:r>
            <a:r>
              <a:rPr lang="en-US" dirty="0">
                <a:latin typeface="Garamond" panose="02020404030301010803" pitchFamily="18" charset="0"/>
              </a:rPr>
              <a:t>very high level of coordination among the development </a:t>
            </a:r>
            <a:r>
              <a:rPr lang="en-US" dirty="0" smtClean="0">
                <a:latin typeface="Garamond" panose="02020404030301010803" pitchFamily="18" charset="0"/>
              </a:rPr>
              <a:t>agencies themselves </a:t>
            </a:r>
            <a:r>
              <a:rPr lang="en-US" dirty="0">
                <a:latin typeface="Garamond" panose="02020404030301010803" pitchFamily="18" charset="0"/>
              </a:rPr>
              <a:t>and the beneficiaries. </a:t>
            </a:r>
            <a:r>
              <a:rPr lang="en-US" dirty="0" smtClean="0">
                <a:latin typeface="Garamond" panose="02020404030301010803" pitchFamily="18" charset="0"/>
              </a:rPr>
              <a:t>No </a:t>
            </a:r>
            <a:r>
              <a:rPr lang="en-US" dirty="0">
                <a:latin typeface="Garamond" panose="02020404030301010803" pitchFamily="18" charset="0"/>
              </a:rPr>
              <a:t>one seems to be regulating the  activities of </a:t>
            </a:r>
            <a:r>
              <a:rPr lang="en-US" dirty="0" smtClean="0">
                <a:latin typeface="Garamond" panose="02020404030301010803" pitchFamily="18" charset="0"/>
              </a:rPr>
              <a:t>donors </a:t>
            </a:r>
            <a:r>
              <a:rPr lang="en-US" dirty="0">
                <a:latin typeface="Garamond" panose="02020404030301010803" pitchFamily="18" charset="0"/>
              </a:rPr>
              <a:t>especially in the developing </a:t>
            </a:r>
            <a:r>
              <a:rPr lang="en-US" dirty="0" smtClean="0">
                <a:latin typeface="Garamond" panose="02020404030301010803" pitchFamily="18" charset="0"/>
              </a:rPr>
              <a:t>countries</a:t>
            </a:r>
            <a:r>
              <a:rPr lang="en-US" dirty="0">
                <a:latin typeface="Garamond" panose="02020404030301010803" pitchFamily="18" charset="0"/>
              </a:rPr>
              <a:t>. </a:t>
            </a:r>
            <a:endParaRPr lang="en-US" dirty="0" smtClean="0">
              <a:latin typeface="Garamond" panose="02020404030301010803" pitchFamily="18" charset="0"/>
            </a:endParaRPr>
          </a:p>
          <a:p>
            <a:r>
              <a:rPr lang="en-US" dirty="0" smtClean="0">
                <a:latin typeface="Garamond" panose="02020404030301010803" pitchFamily="18" charset="0"/>
              </a:rPr>
              <a:t>Every </a:t>
            </a:r>
            <a:r>
              <a:rPr lang="en-US" dirty="0">
                <a:latin typeface="Garamond" panose="02020404030301010803" pitchFamily="18" charset="0"/>
              </a:rPr>
              <a:t>donor </a:t>
            </a:r>
            <a:r>
              <a:rPr lang="en-US" dirty="0" smtClean="0">
                <a:latin typeface="Garamond" panose="02020404030301010803" pitchFamily="18" charset="0"/>
              </a:rPr>
              <a:t>agency has </a:t>
            </a:r>
            <a:r>
              <a:rPr lang="en-US" dirty="0">
                <a:latin typeface="Garamond" panose="02020404030301010803" pitchFamily="18" charset="0"/>
              </a:rPr>
              <a:t>his or her interest and therefore </a:t>
            </a:r>
            <a:r>
              <a:rPr lang="en-US" dirty="0" smtClean="0">
                <a:latin typeface="Garamond" panose="02020404030301010803" pitchFamily="18" charset="0"/>
              </a:rPr>
              <a:t>tries </a:t>
            </a:r>
            <a:r>
              <a:rPr lang="en-US" dirty="0">
                <a:latin typeface="Garamond" panose="02020404030301010803" pitchFamily="18" charset="0"/>
              </a:rPr>
              <a:t>to </a:t>
            </a:r>
            <a:r>
              <a:rPr lang="en-US" dirty="0" smtClean="0">
                <a:latin typeface="Garamond" panose="02020404030301010803" pitchFamily="18" charset="0"/>
              </a:rPr>
              <a:t>pursue </a:t>
            </a:r>
            <a:r>
              <a:rPr lang="en-US" dirty="0">
                <a:latin typeface="Garamond" panose="02020404030301010803" pitchFamily="18" charset="0"/>
              </a:rPr>
              <a:t>that. </a:t>
            </a:r>
          </a:p>
          <a:p>
            <a:endParaRPr lang="en-US" dirty="0"/>
          </a:p>
        </p:txBody>
      </p:sp>
    </p:spTree>
    <p:extLst>
      <p:ext uri="{BB962C8B-B14F-4D97-AF65-F5344CB8AC3E}">
        <p14:creationId xmlns:p14="http://schemas.microsoft.com/office/powerpoint/2010/main" val="208616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Garamond" panose="02020404030301010803" pitchFamily="18" charset="0"/>
                <a:ea typeface="Batang" panose="02030600000101010101" pitchFamily="18" charset="-127"/>
              </a:rPr>
              <a:t>RESPONSES TO QUESTIONS POSED, </a:t>
            </a:r>
            <a:r>
              <a:rPr lang="en-US" sz="3600" dirty="0" smtClean="0">
                <a:latin typeface="Garamond" panose="02020404030301010803" pitchFamily="18" charset="0"/>
              </a:rPr>
              <a:t>(6/6)</a:t>
            </a:r>
            <a:endParaRPr lang="en-US" sz="3600" dirty="0"/>
          </a:p>
        </p:txBody>
      </p:sp>
      <p:sp>
        <p:nvSpPr>
          <p:cNvPr id="3" name="Content Placeholder 2"/>
          <p:cNvSpPr>
            <a:spLocks noGrp="1"/>
          </p:cNvSpPr>
          <p:nvPr>
            <p:ph idx="1"/>
          </p:nvPr>
        </p:nvSpPr>
        <p:spPr/>
        <p:txBody>
          <a:bodyPr>
            <a:normAutofit/>
          </a:bodyPr>
          <a:lstStyle/>
          <a:p>
            <a:pPr marL="0" indent="0">
              <a:buNone/>
            </a:pPr>
            <a:r>
              <a:rPr lang="en-US" b="1" dirty="0">
                <a:latin typeface="Garamond" panose="02020404030301010803" pitchFamily="18" charset="0"/>
              </a:rPr>
              <a:t>Are we recognizing, reporting and learning from ‘bad’ results?</a:t>
            </a:r>
            <a:endParaRPr lang="en-US" dirty="0">
              <a:latin typeface="Garamond" panose="02020404030301010803" pitchFamily="18" charset="0"/>
            </a:endParaRPr>
          </a:p>
          <a:p>
            <a:r>
              <a:rPr lang="en-US" dirty="0">
                <a:latin typeface="Garamond" panose="02020404030301010803" pitchFamily="18" charset="0"/>
              </a:rPr>
              <a:t> No.  Analysis is weak, reports are not read and we are not learning from bad results and so we are repeating them all the time. </a:t>
            </a:r>
            <a:endParaRPr lang="en-US" dirty="0" smtClean="0">
              <a:latin typeface="Garamond" panose="02020404030301010803" pitchFamily="18" charset="0"/>
            </a:endParaRPr>
          </a:p>
          <a:p>
            <a:r>
              <a:rPr lang="en-US" dirty="0" smtClean="0">
                <a:latin typeface="Garamond" panose="02020404030301010803" pitchFamily="18" charset="0"/>
              </a:rPr>
              <a:t>Most often, bad results are not shared because of fear of criticism. It must be recognized by all the bad results are also results that need to be publicized so the same mistakes are not repeated by others and therefore saving scarce resources</a:t>
            </a:r>
          </a:p>
          <a:p>
            <a:r>
              <a:rPr lang="en-US" dirty="0" smtClean="0">
                <a:latin typeface="Garamond" panose="02020404030301010803" pitchFamily="18" charset="0"/>
              </a:rPr>
              <a:t>Most often there is exaggeration of “so called” successes because we want to be seen in a better light.</a:t>
            </a:r>
          </a:p>
          <a:p>
            <a:endParaRPr lang="en-US" dirty="0" smtClean="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30864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Garamond" panose="02020404030301010803" pitchFamily="18" charset="0"/>
              </a:rPr>
              <a:t>CONCLUSIONS</a:t>
            </a:r>
            <a:endParaRPr lang="en-US" dirty="0">
              <a:latin typeface="Garamond" panose="02020404030301010803" pitchFamily="18" charset="0"/>
            </a:endParaRPr>
          </a:p>
        </p:txBody>
      </p:sp>
      <p:sp>
        <p:nvSpPr>
          <p:cNvPr id="3" name="Content Placeholder 2"/>
          <p:cNvSpPr>
            <a:spLocks noGrp="1"/>
          </p:cNvSpPr>
          <p:nvPr>
            <p:ph idx="1"/>
          </p:nvPr>
        </p:nvSpPr>
        <p:spPr/>
        <p:txBody>
          <a:bodyPr/>
          <a:lstStyle/>
          <a:p>
            <a:r>
              <a:rPr lang="en-US" dirty="0" smtClean="0">
                <a:latin typeface="Garamond" panose="02020404030301010803" pitchFamily="18" charset="0"/>
              </a:rPr>
              <a:t>Results reporting is part of the development process and must be recognized as such. Therefore whatever results are achieved must be shared by all, whether good or bad</a:t>
            </a:r>
          </a:p>
          <a:p>
            <a:r>
              <a:rPr lang="en-US" dirty="0" smtClean="0">
                <a:latin typeface="Garamond" panose="02020404030301010803" pitchFamily="18" charset="0"/>
              </a:rPr>
              <a:t>Deficiencies in country systems must be identified and addressed instead of setting up parallel systems</a:t>
            </a:r>
          </a:p>
          <a:p>
            <a:r>
              <a:rPr lang="en-US" dirty="0" smtClean="0">
                <a:latin typeface="Garamond" panose="02020404030301010803" pitchFamily="18" charset="0"/>
              </a:rPr>
              <a:t>Government and donors must pool resources to set up transparent systems that can be trusted by all</a:t>
            </a:r>
          </a:p>
          <a:p>
            <a:r>
              <a:rPr lang="en-US" dirty="0" smtClean="0">
                <a:latin typeface="Garamond" panose="02020404030301010803" pitchFamily="18" charset="0"/>
              </a:rPr>
              <a:t>Governments must commit to own the process and commit resources to it.</a:t>
            </a:r>
            <a:endParaRPr lang="en-US" dirty="0">
              <a:latin typeface="Garamond" panose="02020404030301010803" pitchFamily="18" charset="0"/>
            </a:endParaRPr>
          </a:p>
        </p:txBody>
      </p:sp>
    </p:spTree>
    <p:extLst>
      <p:ext uri="{BB962C8B-B14F-4D97-AF65-F5344CB8AC3E}">
        <p14:creationId xmlns:p14="http://schemas.microsoft.com/office/powerpoint/2010/main" val="200831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274638"/>
            <a:ext cx="7514823" cy="2239962"/>
          </a:xfrm>
        </p:spPr>
        <p:txBody>
          <a:bodyPr>
            <a:noAutofit/>
          </a:bodyPr>
          <a:lstStyle/>
          <a:p>
            <a:pPr algn="ctr">
              <a:defRPr/>
            </a:pPr>
            <a:r>
              <a:rPr lang="en-US" sz="6600" b="1" dirty="0" smtClean="0">
                <a:solidFill>
                  <a:schemeClr val="tx1">
                    <a:lumMod val="75000"/>
                    <a:lumOff val="25000"/>
                  </a:schemeClr>
                </a:solidFill>
                <a:latin typeface="Boopee" pitchFamily="2" charset="0"/>
              </a:rPr>
              <a:t>THANK </a:t>
            </a:r>
            <a:r>
              <a:rPr lang="en-US" sz="6600" b="1" dirty="0">
                <a:solidFill>
                  <a:schemeClr val="tx1">
                    <a:lumMod val="75000"/>
                    <a:lumOff val="25000"/>
                  </a:schemeClr>
                </a:solidFill>
                <a:latin typeface="Boopee" pitchFamily="2" charset="0"/>
              </a:rPr>
              <a:t>YOU FOR YOUR ATTENTION</a:t>
            </a:r>
            <a:endParaRPr lang="en-US" sz="6600" dirty="0">
              <a:solidFill>
                <a:schemeClr val="tx1">
                  <a:lumMod val="75000"/>
                  <a:lumOff val="25000"/>
                </a:schemeClr>
              </a:solidFill>
            </a:endParaRPr>
          </a:p>
        </p:txBody>
      </p:sp>
      <p:pic>
        <p:nvPicPr>
          <p:cNvPr id="41987" name="Content Placeholder 5" descr="Ghana flag.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724400" y="2743200"/>
            <a:ext cx="2438400" cy="2438400"/>
          </a:xfrm>
        </p:spPr>
      </p:pic>
      <p:pic>
        <p:nvPicPr>
          <p:cNvPr id="41988" name="Content Placeholder 5" descr="Ghana flag.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7432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Content Placeholder 5" descr="Ghana flag.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75748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315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OUTLINE</a:t>
            </a:r>
            <a:br>
              <a:rPr lang="en-US" dirty="0" smtClean="0">
                <a:latin typeface="Garamond" panose="02020404030301010803" pitchFamily="18" charset="0"/>
              </a:rPr>
            </a:br>
            <a:endParaRPr lang="en-US" dirty="0">
              <a:latin typeface="Garamond" panose="02020404030301010803" pitchFamily="18" charset="0"/>
            </a:endParaRPr>
          </a:p>
        </p:txBody>
      </p:sp>
      <p:sp>
        <p:nvSpPr>
          <p:cNvPr id="3" name="Content Placeholder 2"/>
          <p:cNvSpPr>
            <a:spLocks noGrp="1"/>
          </p:cNvSpPr>
          <p:nvPr>
            <p:ph idx="1"/>
          </p:nvPr>
        </p:nvSpPr>
        <p:spPr/>
        <p:txBody>
          <a:bodyPr/>
          <a:lstStyle/>
          <a:p>
            <a:r>
              <a:rPr lang="en-US" dirty="0" smtClean="0">
                <a:latin typeface="Garamond" panose="02020404030301010803" pitchFamily="18" charset="0"/>
                <a:ea typeface="Batang" panose="02030600000101010101" pitchFamily="18" charset="-127"/>
              </a:rPr>
              <a:t>ABOUT GHANA</a:t>
            </a:r>
          </a:p>
          <a:p>
            <a:r>
              <a:rPr lang="en-US" dirty="0" smtClean="0">
                <a:latin typeface="Garamond" panose="02020404030301010803" pitchFamily="18" charset="0"/>
                <a:ea typeface="Batang" panose="02030600000101010101" pitchFamily="18" charset="-127"/>
              </a:rPr>
              <a:t>AGRICULTURAL REPORTING STRUCTURE IN GHANA </a:t>
            </a:r>
            <a:endParaRPr lang="en-US" dirty="0">
              <a:latin typeface="Garamond" panose="02020404030301010803" pitchFamily="18" charset="0"/>
              <a:ea typeface="Batang" panose="02030600000101010101" pitchFamily="18" charset="-127"/>
            </a:endParaRPr>
          </a:p>
          <a:p>
            <a:r>
              <a:rPr lang="en-US" dirty="0" smtClean="0">
                <a:latin typeface="Garamond" panose="02020404030301010803" pitchFamily="18" charset="0"/>
                <a:ea typeface="Batang" panose="02030600000101010101" pitchFamily="18" charset="-127"/>
              </a:rPr>
              <a:t>RESPONSIBILITY OF ACTORS</a:t>
            </a:r>
          </a:p>
          <a:p>
            <a:r>
              <a:rPr lang="en-US" dirty="0" smtClean="0">
                <a:latin typeface="Garamond" panose="02020404030301010803" pitchFamily="18" charset="0"/>
                <a:ea typeface="Batang" panose="02030600000101010101" pitchFamily="18" charset="-127"/>
              </a:rPr>
              <a:t>CHALLENGES OF REPORTING</a:t>
            </a:r>
          </a:p>
          <a:p>
            <a:r>
              <a:rPr lang="en-US" dirty="0" smtClean="0">
                <a:latin typeface="Garamond" panose="02020404030301010803" pitchFamily="18" charset="0"/>
                <a:ea typeface="Batang" panose="02030600000101010101" pitchFamily="18" charset="-127"/>
              </a:rPr>
              <a:t>RESPONSES TO QUESTIONS POSED</a:t>
            </a:r>
          </a:p>
          <a:p>
            <a:r>
              <a:rPr lang="en-US" dirty="0" smtClean="0">
                <a:latin typeface="Garamond" panose="02020404030301010803" pitchFamily="18" charset="0"/>
                <a:ea typeface="Batang" panose="02030600000101010101" pitchFamily="18" charset="-127"/>
              </a:rPr>
              <a:t>CONCLUSIONS</a:t>
            </a:r>
            <a:endParaRPr lang="en-US" dirty="0">
              <a:latin typeface="Garamond" panose="02020404030301010803" pitchFamily="18" charset="0"/>
              <a:ea typeface="Batang" panose="02030600000101010101" pitchFamily="18" charset="-127"/>
            </a:endParaRPr>
          </a:p>
        </p:txBody>
      </p:sp>
    </p:spTree>
    <p:extLst>
      <p:ext uri="{BB962C8B-B14F-4D97-AF65-F5344CB8AC3E}">
        <p14:creationId xmlns:p14="http://schemas.microsoft.com/office/powerpoint/2010/main" val="227623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Garamond" panose="02020404030301010803" pitchFamily="18" charset="0"/>
                <a:ea typeface="Batang" panose="02030600000101010101" pitchFamily="18" charset="-127"/>
              </a:rPr>
              <a:t/>
            </a:r>
            <a:br>
              <a:rPr lang="en-US" dirty="0" smtClean="0">
                <a:latin typeface="Garamond" panose="02020404030301010803" pitchFamily="18" charset="0"/>
                <a:ea typeface="Batang" panose="02030600000101010101" pitchFamily="18" charset="-127"/>
              </a:rPr>
            </a:br>
            <a:r>
              <a:rPr lang="en-US" dirty="0" smtClean="0">
                <a:latin typeface="Garamond" panose="02020404030301010803" pitchFamily="18" charset="0"/>
                <a:ea typeface="Batang" panose="02030600000101010101" pitchFamily="18" charset="-127"/>
              </a:rPr>
              <a:t>ABOUT GHANA</a:t>
            </a:r>
            <a:br>
              <a:rPr lang="en-US" dirty="0" smtClean="0">
                <a:latin typeface="Garamond" panose="02020404030301010803" pitchFamily="18" charset="0"/>
                <a:ea typeface="Batang" panose="02030600000101010101" pitchFamily="18" charset="-127"/>
              </a:rPr>
            </a:br>
            <a:endParaRPr lang="en-US" dirty="0"/>
          </a:p>
        </p:txBody>
      </p:sp>
      <p:sp>
        <p:nvSpPr>
          <p:cNvPr id="3" name="Content Placeholder 2"/>
          <p:cNvSpPr>
            <a:spLocks noGrp="1"/>
          </p:cNvSpPr>
          <p:nvPr>
            <p:ph idx="1"/>
          </p:nvPr>
        </p:nvSpPr>
        <p:spPr/>
        <p:txBody>
          <a:bodyPr>
            <a:normAutofit fontScale="25000" lnSpcReduction="20000"/>
          </a:bodyPr>
          <a:lstStyle/>
          <a:p>
            <a:r>
              <a:rPr lang="en-US" sz="7200" dirty="0">
                <a:latin typeface="Garamond" panose="02020404030301010803" pitchFamily="18" charset="0"/>
              </a:rPr>
              <a:t>The Country                          </a:t>
            </a:r>
            <a:r>
              <a:rPr lang="en-US" sz="7200" dirty="0" smtClean="0">
                <a:latin typeface="Garamond" panose="02020404030301010803" pitchFamily="18" charset="0"/>
              </a:rPr>
              <a:t>  </a:t>
            </a:r>
            <a:r>
              <a:rPr lang="en-US" sz="7200" dirty="0">
                <a:latin typeface="Garamond" panose="02020404030301010803" pitchFamily="18" charset="0"/>
              </a:rPr>
              <a:t>	</a:t>
            </a:r>
            <a:r>
              <a:rPr lang="en-US" sz="7200" dirty="0" smtClean="0">
                <a:latin typeface="Garamond" panose="02020404030301010803" pitchFamily="18" charset="0"/>
              </a:rPr>
              <a:t>:	</a:t>
            </a:r>
            <a:r>
              <a:rPr lang="en-US" sz="7200" dirty="0" smtClean="0">
                <a:latin typeface="Garamond" panose="02020404030301010803" pitchFamily="18" charset="0"/>
              </a:rPr>
              <a:t>Constitutional </a:t>
            </a:r>
            <a:r>
              <a:rPr lang="en-US" sz="7200" dirty="0" smtClean="0">
                <a:latin typeface="Garamond" panose="02020404030301010803" pitchFamily="18" charset="0"/>
              </a:rPr>
              <a:t>Republic</a:t>
            </a:r>
            <a:endParaRPr lang="en-US" sz="7200" dirty="0">
              <a:latin typeface="Garamond" panose="02020404030301010803" pitchFamily="18" charset="0"/>
            </a:endParaRPr>
          </a:p>
          <a:p>
            <a:r>
              <a:rPr lang="en-US" sz="7200" dirty="0" smtClean="0">
                <a:latin typeface="Garamond" panose="02020404030301010803" pitchFamily="18" charset="0"/>
              </a:rPr>
              <a:t>Capital                                       </a:t>
            </a:r>
            <a:r>
              <a:rPr lang="en-US" sz="7200" dirty="0">
                <a:latin typeface="Garamond" panose="02020404030301010803" pitchFamily="18" charset="0"/>
              </a:rPr>
              <a:t>	: </a:t>
            </a:r>
            <a:r>
              <a:rPr lang="en-US" sz="7200" dirty="0" smtClean="0">
                <a:latin typeface="Garamond" panose="02020404030301010803" pitchFamily="18" charset="0"/>
              </a:rPr>
              <a:t>	</a:t>
            </a:r>
            <a:r>
              <a:rPr lang="en-US" sz="7200" dirty="0">
                <a:latin typeface="Garamond" panose="02020404030301010803" pitchFamily="18" charset="0"/>
              </a:rPr>
              <a:t>A</a:t>
            </a:r>
            <a:r>
              <a:rPr lang="en-US" sz="7200" dirty="0" smtClean="0">
                <a:latin typeface="Garamond" panose="02020404030301010803" pitchFamily="18" charset="0"/>
              </a:rPr>
              <a:t>ccra</a:t>
            </a:r>
            <a:r>
              <a:rPr lang="en-US" sz="7200" dirty="0">
                <a:latin typeface="Garamond" panose="02020404030301010803" pitchFamily="18" charset="0"/>
              </a:rPr>
              <a:t>.</a:t>
            </a:r>
          </a:p>
          <a:p>
            <a:r>
              <a:rPr lang="en-US" sz="7200" dirty="0" smtClean="0">
                <a:latin typeface="Garamond" panose="02020404030301010803" pitchFamily="18" charset="0"/>
              </a:rPr>
              <a:t>Administrative structure		:	10 regions, with 216 districts</a:t>
            </a:r>
          </a:p>
          <a:p>
            <a:r>
              <a:rPr lang="en-US" sz="7200" dirty="0" smtClean="0">
                <a:latin typeface="Garamond" panose="02020404030301010803" pitchFamily="18" charset="0"/>
              </a:rPr>
              <a:t>Population </a:t>
            </a:r>
            <a:r>
              <a:rPr lang="en-US" sz="7200" dirty="0">
                <a:latin typeface="Garamond" panose="02020404030301010803" pitchFamily="18" charset="0"/>
              </a:rPr>
              <a:t>(2010)	</a:t>
            </a:r>
            <a:r>
              <a:rPr lang="en-US" sz="7200" dirty="0" smtClean="0">
                <a:latin typeface="Garamond" panose="02020404030301010803" pitchFamily="18" charset="0"/>
              </a:rPr>
              <a:t>		:	24,658,823 </a:t>
            </a:r>
            <a:endParaRPr lang="en-US" sz="7200" dirty="0">
              <a:latin typeface="Garamond" panose="02020404030301010803" pitchFamily="18" charset="0"/>
            </a:endParaRPr>
          </a:p>
          <a:p>
            <a:r>
              <a:rPr lang="en-US" sz="7200" dirty="0" smtClean="0">
                <a:latin typeface="Garamond" panose="02020404030301010803" pitchFamily="18" charset="0"/>
              </a:rPr>
              <a:t>Population </a:t>
            </a:r>
            <a:r>
              <a:rPr lang="en-US" sz="7200" dirty="0">
                <a:latin typeface="Garamond" panose="02020404030301010803" pitchFamily="18" charset="0"/>
              </a:rPr>
              <a:t>Growth </a:t>
            </a:r>
            <a:r>
              <a:rPr lang="en-US" sz="7200" dirty="0" smtClean="0">
                <a:latin typeface="Garamond" panose="02020404030301010803" pitchFamily="18" charset="0"/>
              </a:rPr>
              <a:t>Rate     </a:t>
            </a:r>
            <a:r>
              <a:rPr lang="en-US" sz="7200" dirty="0">
                <a:latin typeface="Garamond" panose="02020404030301010803" pitchFamily="18" charset="0"/>
              </a:rPr>
              <a:t>	</a:t>
            </a:r>
            <a:r>
              <a:rPr lang="en-US" sz="7200" dirty="0" smtClean="0">
                <a:latin typeface="Garamond" panose="02020404030301010803" pitchFamily="18" charset="0"/>
              </a:rPr>
              <a:t>:	2.5</a:t>
            </a:r>
            <a:r>
              <a:rPr lang="en-US" sz="7200" dirty="0">
                <a:latin typeface="Garamond" panose="02020404030301010803" pitchFamily="18" charset="0"/>
              </a:rPr>
              <a:t>% per annum</a:t>
            </a:r>
          </a:p>
          <a:p>
            <a:r>
              <a:rPr lang="en-US" sz="7200" dirty="0" smtClean="0">
                <a:latin typeface="Garamond" panose="02020404030301010803" pitchFamily="18" charset="0"/>
              </a:rPr>
              <a:t>Geographic </a:t>
            </a:r>
            <a:r>
              <a:rPr lang="en-US" sz="7200" dirty="0">
                <a:latin typeface="Garamond" panose="02020404030301010803" pitchFamily="18" charset="0"/>
              </a:rPr>
              <a:t>Location </a:t>
            </a:r>
            <a:r>
              <a:rPr lang="en-US" sz="7200" dirty="0" smtClean="0">
                <a:latin typeface="Garamond" panose="02020404030301010803" pitchFamily="18" charset="0"/>
              </a:rPr>
              <a:t>       </a:t>
            </a:r>
            <a:r>
              <a:rPr lang="en-US" sz="7200" dirty="0">
                <a:latin typeface="Garamond" panose="02020404030301010803" pitchFamily="18" charset="0"/>
              </a:rPr>
              <a:t>		: </a:t>
            </a:r>
            <a:r>
              <a:rPr lang="en-US" sz="7200" dirty="0" smtClean="0">
                <a:latin typeface="Garamond" panose="02020404030301010803" pitchFamily="18" charset="0"/>
              </a:rPr>
              <a:t>	Latitude </a:t>
            </a:r>
            <a:r>
              <a:rPr lang="en-US" sz="7200" dirty="0">
                <a:latin typeface="Garamond" panose="02020404030301010803" pitchFamily="18" charset="0"/>
              </a:rPr>
              <a:t>4</a:t>
            </a:r>
            <a:r>
              <a:rPr lang="en-US" sz="7200" baseline="30000" dirty="0">
                <a:latin typeface="Garamond" panose="02020404030301010803" pitchFamily="18" charset="0"/>
              </a:rPr>
              <a:t>o</a:t>
            </a:r>
            <a:r>
              <a:rPr lang="en-US" sz="7200" dirty="0">
                <a:latin typeface="Garamond" panose="02020404030301010803" pitchFamily="18" charset="0"/>
              </a:rPr>
              <a:t> 44’N and 11</a:t>
            </a:r>
            <a:r>
              <a:rPr lang="en-US" sz="7200" baseline="30000" dirty="0">
                <a:latin typeface="Garamond" panose="02020404030301010803" pitchFamily="18" charset="0"/>
              </a:rPr>
              <a:t>o</a:t>
            </a:r>
            <a:r>
              <a:rPr lang="en-US" sz="7200" dirty="0">
                <a:latin typeface="Garamond" panose="02020404030301010803" pitchFamily="18" charset="0"/>
              </a:rPr>
              <a:t> 11’N;</a:t>
            </a:r>
          </a:p>
          <a:p>
            <a:pPr marL="0" indent="0">
              <a:buNone/>
            </a:pPr>
            <a:r>
              <a:rPr lang="en-US" sz="7200" dirty="0" smtClean="0">
                <a:latin typeface="Garamond" panose="02020404030301010803" pitchFamily="18" charset="0"/>
              </a:rPr>
              <a:t>							:	Longitude </a:t>
            </a:r>
            <a:r>
              <a:rPr lang="en-US" sz="7200" dirty="0">
                <a:latin typeface="Garamond" panose="02020404030301010803" pitchFamily="18" charset="0"/>
              </a:rPr>
              <a:t>3</a:t>
            </a:r>
            <a:r>
              <a:rPr lang="en-US" sz="7200" baseline="30000" dirty="0">
                <a:latin typeface="Garamond" panose="02020404030301010803" pitchFamily="18" charset="0"/>
              </a:rPr>
              <a:t> o </a:t>
            </a:r>
            <a:r>
              <a:rPr lang="en-US" sz="7200" dirty="0">
                <a:latin typeface="Garamond" panose="02020404030301010803" pitchFamily="18" charset="0"/>
              </a:rPr>
              <a:t>11’ W and 1</a:t>
            </a:r>
            <a:r>
              <a:rPr lang="en-US" sz="7200" baseline="30000" dirty="0">
                <a:latin typeface="Garamond" panose="02020404030301010803" pitchFamily="18" charset="0"/>
              </a:rPr>
              <a:t>o </a:t>
            </a:r>
            <a:r>
              <a:rPr lang="en-US" sz="7200" dirty="0">
                <a:latin typeface="Garamond" panose="02020404030301010803" pitchFamily="18" charset="0"/>
              </a:rPr>
              <a:t>11’E</a:t>
            </a:r>
          </a:p>
          <a:p>
            <a:r>
              <a:rPr lang="en-US" sz="7200" dirty="0" smtClean="0">
                <a:latin typeface="Garamond" panose="02020404030301010803" pitchFamily="18" charset="0"/>
              </a:rPr>
              <a:t>Coastline                            </a:t>
            </a:r>
            <a:r>
              <a:rPr lang="en-US" sz="7200" dirty="0">
                <a:latin typeface="Garamond" panose="02020404030301010803" pitchFamily="18" charset="0"/>
              </a:rPr>
              <a:t>	</a:t>
            </a:r>
            <a:r>
              <a:rPr lang="en-US" sz="7200" dirty="0" smtClean="0">
                <a:latin typeface="Garamond" panose="02020404030301010803" pitchFamily="18" charset="0"/>
              </a:rPr>
              <a:t>: 	550 </a:t>
            </a:r>
            <a:r>
              <a:rPr lang="en-US" sz="7200" dirty="0">
                <a:latin typeface="Garamond" panose="02020404030301010803" pitchFamily="18" charset="0"/>
              </a:rPr>
              <a:t>km long</a:t>
            </a:r>
          </a:p>
          <a:p>
            <a:pPr marL="0" indent="0">
              <a:buNone/>
            </a:pPr>
            <a:r>
              <a:rPr lang="en-US" sz="7200" dirty="0">
                <a:latin typeface="Garamond" panose="02020404030301010803" pitchFamily="18" charset="0"/>
              </a:rPr>
              <a:t> </a:t>
            </a:r>
            <a:r>
              <a:rPr lang="en-US" sz="7200" dirty="0" smtClean="0">
                <a:latin typeface="Garamond" panose="02020404030301010803" pitchFamily="18" charset="0"/>
              </a:rPr>
              <a:t>Principal </a:t>
            </a:r>
            <a:r>
              <a:rPr lang="en-US" sz="7200" dirty="0">
                <a:latin typeface="Garamond" panose="02020404030301010803" pitchFamily="18" charset="0"/>
              </a:rPr>
              <a:t>Agricultural </a:t>
            </a:r>
            <a:r>
              <a:rPr lang="en-US" sz="7200" dirty="0" smtClean="0">
                <a:latin typeface="Garamond" panose="02020404030301010803" pitchFamily="18" charset="0"/>
              </a:rPr>
              <a:t>Exports</a:t>
            </a:r>
            <a:r>
              <a:rPr lang="en-US" sz="7200" dirty="0">
                <a:latin typeface="Garamond" panose="02020404030301010803" pitchFamily="18" charset="0"/>
              </a:rPr>
              <a:t>	:  </a:t>
            </a:r>
            <a:r>
              <a:rPr lang="en-US" sz="7200" dirty="0" smtClean="0">
                <a:latin typeface="Garamond" panose="02020404030301010803" pitchFamily="18" charset="0"/>
              </a:rPr>
              <a:t>	Cocoa</a:t>
            </a:r>
            <a:r>
              <a:rPr lang="en-US" sz="7200" dirty="0">
                <a:latin typeface="Garamond" panose="02020404030301010803" pitchFamily="18" charset="0"/>
              </a:rPr>
              <a:t>, Timber, Horticultural Products,</a:t>
            </a:r>
          </a:p>
          <a:p>
            <a:pPr marL="0" indent="0">
              <a:buNone/>
            </a:pPr>
            <a:r>
              <a:rPr lang="en-US" sz="7200" dirty="0" smtClean="0">
                <a:latin typeface="Garamond" panose="02020404030301010803" pitchFamily="18" charset="0"/>
              </a:rPr>
              <a:t>							:	Fish/Sea </a:t>
            </a:r>
            <a:r>
              <a:rPr lang="en-US" sz="7200" dirty="0">
                <a:latin typeface="Garamond" panose="02020404030301010803" pitchFamily="18" charset="0"/>
              </a:rPr>
              <a:t>Foods, Game &amp; Wildlife</a:t>
            </a:r>
          </a:p>
          <a:p>
            <a:r>
              <a:rPr lang="en-US" sz="7200" dirty="0" smtClean="0">
                <a:latin typeface="Garamond" panose="02020404030301010803" pitchFamily="18" charset="0"/>
              </a:rPr>
              <a:t>Principal </a:t>
            </a:r>
            <a:r>
              <a:rPr lang="en-US" sz="7200" dirty="0">
                <a:latin typeface="Garamond" panose="02020404030301010803" pitchFamily="18" charset="0"/>
              </a:rPr>
              <a:t>Mineral </a:t>
            </a:r>
            <a:r>
              <a:rPr lang="en-US" sz="7200" dirty="0" smtClean="0">
                <a:latin typeface="Garamond" panose="02020404030301010803" pitchFamily="18" charset="0"/>
              </a:rPr>
              <a:t>Resources	:	Petroleum</a:t>
            </a:r>
            <a:r>
              <a:rPr lang="en-US" sz="7200" dirty="0">
                <a:latin typeface="Garamond" panose="02020404030301010803" pitchFamily="18" charset="0"/>
              </a:rPr>
              <a:t>, Gold, Bauxite, Manganese </a:t>
            </a:r>
            <a:r>
              <a:rPr lang="en-US" sz="7200" dirty="0" smtClean="0">
                <a:latin typeface="Garamond" panose="02020404030301010803" pitchFamily="18" charset="0"/>
              </a:rPr>
              <a:t>and </a:t>
            </a:r>
            <a:r>
              <a:rPr lang="en-US" sz="7200" dirty="0">
                <a:latin typeface="Garamond" panose="02020404030301010803" pitchFamily="18" charset="0"/>
              </a:rPr>
              <a:t>Diamond.</a:t>
            </a:r>
          </a:p>
          <a:p>
            <a:pPr marL="0" indent="0">
              <a:buNone/>
            </a:pPr>
            <a:r>
              <a:rPr lang="en-US" sz="7200" dirty="0">
                <a:latin typeface="Garamond" panose="02020404030301010803" pitchFamily="18" charset="0"/>
              </a:rPr>
              <a:t>				</a:t>
            </a:r>
          </a:p>
          <a:p>
            <a:endParaRPr lang="en-US" dirty="0"/>
          </a:p>
        </p:txBody>
      </p:sp>
    </p:spTree>
    <p:extLst>
      <p:ext uri="{BB962C8B-B14F-4D97-AF65-F5344CB8AC3E}">
        <p14:creationId xmlns:p14="http://schemas.microsoft.com/office/powerpoint/2010/main" val="422926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721"/>
          </a:xfrm>
        </p:spPr>
        <p:txBody>
          <a:bodyPr/>
          <a:lstStyle/>
          <a:p>
            <a:pPr algn="ctr"/>
            <a:r>
              <a:rPr lang="en-US" dirty="0" smtClean="0">
                <a:latin typeface="Garamond" panose="02020404030301010803" pitchFamily="18" charset="0"/>
              </a:rPr>
              <a:t>LAND AREA BY REGIONS, %</a:t>
            </a:r>
            <a:endParaRPr lang="en-US" dirty="0">
              <a:latin typeface="Garamond" panose="02020404030301010803" pitchFamily="18" charset="0"/>
            </a:endParaRPr>
          </a:p>
        </p:txBody>
      </p:sp>
      <p:sp>
        <p:nvSpPr>
          <p:cNvPr id="3" name="Content Placeholder 2"/>
          <p:cNvSpPr>
            <a:spLocks noGrp="1"/>
          </p:cNvSpPr>
          <p:nvPr>
            <p:ph idx="1"/>
          </p:nvPr>
        </p:nvSpPr>
        <p:spPr>
          <a:xfrm>
            <a:off x="838200" y="1081825"/>
            <a:ext cx="10515600" cy="5095138"/>
          </a:xfrm>
        </p:spPr>
        <p:txBody>
          <a:bodyPr/>
          <a:lstStyle/>
          <a:p>
            <a:endParaRPr lang="en-US" dirty="0"/>
          </a:p>
        </p:txBody>
      </p:sp>
      <p:grpSp>
        <p:nvGrpSpPr>
          <p:cNvPr id="4" name="Canvas 193"/>
          <p:cNvGrpSpPr/>
          <p:nvPr/>
        </p:nvGrpSpPr>
        <p:grpSpPr>
          <a:xfrm>
            <a:off x="2034862" y="1931830"/>
            <a:ext cx="7714445" cy="4005331"/>
            <a:chOff x="-18400" y="0"/>
            <a:chExt cx="6143610" cy="3589020"/>
          </a:xfrm>
        </p:grpSpPr>
        <p:sp>
          <p:nvSpPr>
            <p:cNvPr id="5" name="Rectangle 4"/>
            <p:cNvSpPr/>
            <p:nvPr/>
          </p:nvSpPr>
          <p:spPr>
            <a:xfrm>
              <a:off x="0" y="0"/>
              <a:ext cx="6125210" cy="3589020"/>
            </a:xfrm>
            <a:prstGeom prst="rect">
              <a:avLst/>
            </a:prstGeom>
            <a:noFill/>
          </p:spPr>
        </p:sp>
        <p:sp>
          <p:nvSpPr>
            <p:cNvPr id="6" name="Freeform 5"/>
            <p:cNvSpPr>
              <a:spLocks/>
            </p:cNvSpPr>
            <p:nvPr/>
          </p:nvSpPr>
          <p:spPr bwMode="auto">
            <a:xfrm>
              <a:off x="3053705" y="942305"/>
              <a:ext cx="192400" cy="666704"/>
            </a:xfrm>
            <a:custGeom>
              <a:avLst/>
              <a:gdLst>
                <a:gd name="T0" fmla="*/ 0 w 303"/>
                <a:gd name="T1" fmla="*/ 0 h 1050"/>
                <a:gd name="T2" fmla="*/ 36195 w 303"/>
                <a:gd name="T3" fmla="*/ 0 h 1050"/>
                <a:gd name="T4" fmla="*/ 73025 w 303"/>
                <a:gd name="T5" fmla="*/ 0 h 1050"/>
                <a:gd name="T6" fmla="*/ 118745 w 303"/>
                <a:gd name="T7" fmla="*/ 0 h 1050"/>
                <a:gd name="T8" fmla="*/ 118745 w 303"/>
                <a:gd name="T9" fmla="*/ 0 h 1050"/>
                <a:gd name="T10" fmla="*/ 155575 w 303"/>
                <a:gd name="T11" fmla="*/ 0 h 1050"/>
                <a:gd name="T12" fmla="*/ 192405 w 303"/>
                <a:gd name="T13" fmla="*/ 0 h 1050"/>
                <a:gd name="T14" fmla="*/ 0 w 303"/>
                <a:gd name="T15" fmla="*/ 666750 h 1050"/>
                <a:gd name="T16" fmla="*/ 0 w 303"/>
                <a:gd name="T17" fmla="*/ 0 h 10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 h="1050">
                  <a:moveTo>
                    <a:pt x="0" y="0"/>
                  </a:moveTo>
                  <a:lnTo>
                    <a:pt x="57" y="0"/>
                  </a:lnTo>
                  <a:lnTo>
                    <a:pt x="115" y="0"/>
                  </a:lnTo>
                  <a:lnTo>
                    <a:pt x="187" y="0"/>
                  </a:lnTo>
                  <a:lnTo>
                    <a:pt x="245" y="0"/>
                  </a:lnTo>
                  <a:lnTo>
                    <a:pt x="303" y="0"/>
                  </a:lnTo>
                  <a:lnTo>
                    <a:pt x="0" y="1050"/>
                  </a:lnTo>
                  <a:lnTo>
                    <a:pt x="0" y="0"/>
                  </a:lnTo>
                  <a:close/>
                </a:path>
              </a:pathLst>
            </a:custGeom>
            <a:solidFill>
              <a:srgbClr val="8080FF"/>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Freeform 6"/>
            <p:cNvSpPr>
              <a:spLocks/>
            </p:cNvSpPr>
            <p:nvPr/>
          </p:nvSpPr>
          <p:spPr bwMode="auto">
            <a:xfrm>
              <a:off x="1109302" y="942305"/>
              <a:ext cx="1944403" cy="666704"/>
            </a:xfrm>
            <a:custGeom>
              <a:avLst/>
              <a:gdLst>
                <a:gd name="T0" fmla="*/ 0 w 3062"/>
                <a:gd name="T1" fmla="*/ 328295 h 1050"/>
                <a:gd name="T2" fmla="*/ 27940 w 3062"/>
                <a:gd name="T3" fmla="*/ 328295 h 1050"/>
                <a:gd name="T4" fmla="*/ 45720 w 3062"/>
                <a:gd name="T5" fmla="*/ 317500 h 1050"/>
                <a:gd name="T6" fmla="*/ 64135 w 3062"/>
                <a:gd name="T7" fmla="*/ 306705 h 1050"/>
                <a:gd name="T8" fmla="*/ 82550 w 3062"/>
                <a:gd name="T9" fmla="*/ 296545 h 1050"/>
                <a:gd name="T10" fmla="*/ 110490 w 3062"/>
                <a:gd name="T11" fmla="*/ 285750 h 1050"/>
                <a:gd name="T12" fmla="*/ 128270 w 3062"/>
                <a:gd name="T13" fmla="*/ 274955 h 1050"/>
                <a:gd name="T14" fmla="*/ 156210 w 3062"/>
                <a:gd name="T15" fmla="*/ 264795 h 1050"/>
                <a:gd name="T16" fmla="*/ 174625 w 3062"/>
                <a:gd name="T17" fmla="*/ 254000 h 1050"/>
                <a:gd name="T18" fmla="*/ 201930 w 3062"/>
                <a:gd name="T19" fmla="*/ 243205 h 1050"/>
                <a:gd name="T20" fmla="*/ 229235 w 3062"/>
                <a:gd name="T21" fmla="*/ 233045 h 1050"/>
                <a:gd name="T22" fmla="*/ 257175 w 3062"/>
                <a:gd name="T23" fmla="*/ 233045 h 1050"/>
                <a:gd name="T24" fmla="*/ 274955 w 3062"/>
                <a:gd name="T25" fmla="*/ 222250 h 1050"/>
                <a:gd name="T26" fmla="*/ 302895 w 3062"/>
                <a:gd name="T27" fmla="*/ 211455 h 1050"/>
                <a:gd name="T28" fmla="*/ 330200 w 3062"/>
                <a:gd name="T29" fmla="*/ 201295 h 1050"/>
                <a:gd name="T30" fmla="*/ 357505 w 3062"/>
                <a:gd name="T31" fmla="*/ 190500 h 1050"/>
                <a:gd name="T32" fmla="*/ 385445 w 3062"/>
                <a:gd name="T33" fmla="*/ 190500 h 1050"/>
                <a:gd name="T34" fmla="*/ 412750 w 3062"/>
                <a:gd name="T35" fmla="*/ 179705 h 1050"/>
                <a:gd name="T36" fmla="*/ 440055 w 3062"/>
                <a:gd name="T37" fmla="*/ 169545 h 1050"/>
                <a:gd name="T38" fmla="*/ 476885 w 3062"/>
                <a:gd name="T39" fmla="*/ 158750 h 1050"/>
                <a:gd name="T40" fmla="*/ 504190 w 3062"/>
                <a:gd name="T41" fmla="*/ 158750 h 1050"/>
                <a:gd name="T42" fmla="*/ 532130 w 3062"/>
                <a:gd name="T43" fmla="*/ 147955 h 1050"/>
                <a:gd name="T44" fmla="*/ 568960 w 3062"/>
                <a:gd name="T45" fmla="*/ 137795 h 1050"/>
                <a:gd name="T46" fmla="*/ 596265 w 3062"/>
                <a:gd name="T47" fmla="*/ 137795 h 1050"/>
                <a:gd name="T48" fmla="*/ 623570 w 3062"/>
                <a:gd name="T49" fmla="*/ 127000 h 1050"/>
                <a:gd name="T50" fmla="*/ 660400 w 3062"/>
                <a:gd name="T51" fmla="*/ 116205 h 1050"/>
                <a:gd name="T52" fmla="*/ 687705 w 3062"/>
                <a:gd name="T53" fmla="*/ 116205 h 1050"/>
                <a:gd name="T54" fmla="*/ 724535 w 3062"/>
                <a:gd name="T55" fmla="*/ 106045 h 1050"/>
                <a:gd name="T56" fmla="*/ 751840 w 3062"/>
                <a:gd name="T57" fmla="*/ 95250 h 1050"/>
                <a:gd name="T58" fmla="*/ 788670 w 3062"/>
                <a:gd name="T59" fmla="*/ 95250 h 1050"/>
                <a:gd name="T60" fmla="*/ 825500 w 3062"/>
                <a:gd name="T61" fmla="*/ 84455 h 1050"/>
                <a:gd name="T62" fmla="*/ 852805 w 3062"/>
                <a:gd name="T63" fmla="*/ 84455 h 1050"/>
                <a:gd name="T64" fmla="*/ 889635 w 3062"/>
                <a:gd name="T65" fmla="*/ 74295 h 1050"/>
                <a:gd name="T66" fmla="*/ 926465 w 3062"/>
                <a:gd name="T67" fmla="*/ 74295 h 1050"/>
                <a:gd name="T68" fmla="*/ 962660 w 3062"/>
                <a:gd name="T69" fmla="*/ 63500 h 1050"/>
                <a:gd name="T70" fmla="*/ 999490 w 3062"/>
                <a:gd name="T71" fmla="*/ 63500 h 1050"/>
                <a:gd name="T72" fmla="*/ 1036320 w 3062"/>
                <a:gd name="T73" fmla="*/ 52705 h 1050"/>
                <a:gd name="T74" fmla="*/ 1063625 w 3062"/>
                <a:gd name="T75" fmla="*/ 52705 h 1050"/>
                <a:gd name="T76" fmla="*/ 1100455 w 3062"/>
                <a:gd name="T77" fmla="*/ 42545 h 1050"/>
                <a:gd name="T78" fmla="*/ 1137285 w 3062"/>
                <a:gd name="T79" fmla="*/ 42545 h 1050"/>
                <a:gd name="T80" fmla="*/ 1174115 w 3062"/>
                <a:gd name="T81" fmla="*/ 42545 h 1050"/>
                <a:gd name="T82" fmla="*/ 1210310 w 3062"/>
                <a:gd name="T83" fmla="*/ 31750 h 1050"/>
                <a:gd name="T84" fmla="*/ 1247140 w 3062"/>
                <a:gd name="T85" fmla="*/ 31750 h 1050"/>
                <a:gd name="T86" fmla="*/ 1283970 w 3062"/>
                <a:gd name="T87" fmla="*/ 31750 h 1050"/>
                <a:gd name="T88" fmla="*/ 1320800 w 3062"/>
                <a:gd name="T89" fmla="*/ 20955 h 1050"/>
                <a:gd name="T90" fmla="*/ 1366520 w 3062"/>
                <a:gd name="T91" fmla="*/ 20955 h 1050"/>
                <a:gd name="T92" fmla="*/ 1403350 w 3062"/>
                <a:gd name="T93" fmla="*/ 20955 h 1050"/>
                <a:gd name="T94" fmla="*/ 1439545 w 3062"/>
                <a:gd name="T95" fmla="*/ 10795 h 1050"/>
                <a:gd name="T96" fmla="*/ 1476375 w 3062"/>
                <a:gd name="T97" fmla="*/ 10795 h 1050"/>
                <a:gd name="T98" fmla="*/ 1513205 w 3062"/>
                <a:gd name="T99" fmla="*/ 10795 h 1050"/>
                <a:gd name="T100" fmla="*/ 1550035 w 3062"/>
                <a:gd name="T101" fmla="*/ 10795 h 1050"/>
                <a:gd name="T102" fmla="*/ 1595755 w 3062"/>
                <a:gd name="T103" fmla="*/ 10795 h 1050"/>
                <a:gd name="T104" fmla="*/ 1632585 w 3062"/>
                <a:gd name="T105" fmla="*/ 0 h 1050"/>
                <a:gd name="T106" fmla="*/ 1668780 w 3062"/>
                <a:gd name="T107" fmla="*/ 0 h 1050"/>
                <a:gd name="T108" fmla="*/ 1705610 w 3062"/>
                <a:gd name="T109" fmla="*/ 0 h 1050"/>
                <a:gd name="T110" fmla="*/ 1742440 w 3062"/>
                <a:gd name="T111" fmla="*/ 0 h 1050"/>
                <a:gd name="T112" fmla="*/ 1788160 w 3062"/>
                <a:gd name="T113" fmla="*/ 0 h 1050"/>
                <a:gd name="T114" fmla="*/ 1824990 w 3062"/>
                <a:gd name="T115" fmla="*/ 0 h 1050"/>
                <a:gd name="T116" fmla="*/ 1861820 w 3062"/>
                <a:gd name="T117" fmla="*/ 0 h 1050"/>
                <a:gd name="T118" fmla="*/ 1898015 w 3062"/>
                <a:gd name="T119" fmla="*/ 0 h 1050"/>
                <a:gd name="T120" fmla="*/ 1944370 w 3062"/>
                <a:gd name="T121" fmla="*/ 0 h 1050"/>
                <a:gd name="T122" fmla="*/ 1944370 w 3062"/>
                <a:gd name="T123" fmla="*/ 666750 h 1050"/>
                <a:gd name="T124" fmla="*/ 0 w 3062"/>
                <a:gd name="T125" fmla="*/ 328295 h 10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62" h="1050">
                  <a:moveTo>
                    <a:pt x="0" y="517"/>
                  </a:moveTo>
                  <a:lnTo>
                    <a:pt x="44" y="517"/>
                  </a:lnTo>
                  <a:lnTo>
                    <a:pt x="72" y="500"/>
                  </a:lnTo>
                  <a:lnTo>
                    <a:pt x="101" y="483"/>
                  </a:lnTo>
                  <a:lnTo>
                    <a:pt x="130" y="467"/>
                  </a:lnTo>
                  <a:lnTo>
                    <a:pt x="174" y="450"/>
                  </a:lnTo>
                  <a:lnTo>
                    <a:pt x="202" y="433"/>
                  </a:lnTo>
                  <a:lnTo>
                    <a:pt x="246" y="417"/>
                  </a:lnTo>
                  <a:lnTo>
                    <a:pt x="275" y="400"/>
                  </a:lnTo>
                  <a:lnTo>
                    <a:pt x="318" y="383"/>
                  </a:lnTo>
                  <a:lnTo>
                    <a:pt x="361" y="367"/>
                  </a:lnTo>
                  <a:lnTo>
                    <a:pt x="405" y="367"/>
                  </a:lnTo>
                  <a:lnTo>
                    <a:pt x="433" y="350"/>
                  </a:lnTo>
                  <a:lnTo>
                    <a:pt x="477" y="333"/>
                  </a:lnTo>
                  <a:lnTo>
                    <a:pt x="520" y="317"/>
                  </a:lnTo>
                  <a:lnTo>
                    <a:pt x="563" y="300"/>
                  </a:lnTo>
                  <a:lnTo>
                    <a:pt x="607" y="300"/>
                  </a:lnTo>
                  <a:lnTo>
                    <a:pt x="650" y="283"/>
                  </a:lnTo>
                  <a:lnTo>
                    <a:pt x="693" y="267"/>
                  </a:lnTo>
                  <a:lnTo>
                    <a:pt x="751" y="250"/>
                  </a:lnTo>
                  <a:lnTo>
                    <a:pt x="794" y="250"/>
                  </a:lnTo>
                  <a:lnTo>
                    <a:pt x="838" y="233"/>
                  </a:lnTo>
                  <a:lnTo>
                    <a:pt x="896" y="217"/>
                  </a:lnTo>
                  <a:lnTo>
                    <a:pt x="939" y="217"/>
                  </a:lnTo>
                  <a:lnTo>
                    <a:pt x="982" y="200"/>
                  </a:lnTo>
                  <a:lnTo>
                    <a:pt x="1040" y="183"/>
                  </a:lnTo>
                  <a:lnTo>
                    <a:pt x="1083" y="183"/>
                  </a:lnTo>
                  <a:lnTo>
                    <a:pt x="1141" y="167"/>
                  </a:lnTo>
                  <a:lnTo>
                    <a:pt x="1184" y="150"/>
                  </a:lnTo>
                  <a:lnTo>
                    <a:pt x="1242" y="150"/>
                  </a:lnTo>
                  <a:lnTo>
                    <a:pt x="1300" y="133"/>
                  </a:lnTo>
                  <a:lnTo>
                    <a:pt x="1343" y="133"/>
                  </a:lnTo>
                  <a:lnTo>
                    <a:pt x="1401" y="117"/>
                  </a:lnTo>
                  <a:lnTo>
                    <a:pt x="1459" y="117"/>
                  </a:lnTo>
                  <a:lnTo>
                    <a:pt x="1516" y="100"/>
                  </a:lnTo>
                  <a:lnTo>
                    <a:pt x="1574" y="100"/>
                  </a:lnTo>
                  <a:lnTo>
                    <a:pt x="1632" y="83"/>
                  </a:lnTo>
                  <a:lnTo>
                    <a:pt x="1675" y="83"/>
                  </a:lnTo>
                  <a:lnTo>
                    <a:pt x="1733" y="67"/>
                  </a:lnTo>
                  <a:lnTo>
                    <a:pt x="1791" y="67"/>
                  </a:lnTo>
                  <a:lnTo>
                    <a:pt x="1849" y="67"/>
                  </a:lnTo>
                  <a:lnTo>
                    <a:pt x="1906" y="50"/>
                  </a:lnTo>
                  <a:lnTo>
                    <a:pt x="1964" y="50"/>
                  </a:lnTo>
                  <a:lnTo>
                    <a:pt x="2022" y="50"/>
                  </a:lnTo>
                  <a:lnTo>
                    <a:pt x="2080" y="33"/>
                  </a:lnTo>
                  <a:lnTo>
                    <a:pt x="2152" y="33"/>
                  </a:lnTo>
                  <a:lnTo>
                    <a:pt x="2210" y="33"/>
                  </a:lnTo>
                  <a:lnTo>
                    <a:pt x="2267" y="17"/>
                  </a:lnTo>
                  <a:lnTo>
                    <a:pt x="2325" y="17"/>
                  </a:lnTo>
                  <a:lnTo>
                    <a:pt x="2383" y="17"/>
                  </a:lnTo>
                  <a:lnTo>
                    <a:pt x="2441" y="17"/>
                  </a:lnTo>
                  <a:lnTo>
                    <a:pt x="2513" y="17"/>
                  </a:lnTo>
                  <a:lnTo>
                    <a:pt x="2571" y="0"/>
                  </a:lnTo>
                  <a:lnTo>
                    <a:pt x="2628" y="0"/>
                  </a:lnTo>
                  <a:lnTo>
                    <a:pt x="2686" y="0"/>
                  </a:lnTo>
                  <a:lnTo>
                    <a:pt x="2744" y="0"/>
                  </a:lnTo>
                  <a:lnTo>
                    <a:pt x="2816" y="0"/>
                  </a:lnTo>
                  <a:lnTo>
                    <a:pt x="2874" y="0"/>
                  </a:lnTo>
                  <a:lnTo>
                    <a:pt x="2932" y="0"/>
                  </a:lnTo>
                  <a:lnTo>
                    <a:pt x="2989" y="0"/>
                  </a:lnTo>
                  <a:lnTo>
                    <a:pt x="3062" y="0"/>
                  </a:lnTo>
                  <a:lnTo>
                    <a:pt x="3062" y="1050"/>
                  </a:lnTo>
                  <a:lnTo>
                    <a:pt x="0" y="517"/>
                  </a:lnTo>
                  <a:close/>
                </a:path>
              </a:pathLst>
            </a:custGeom>
            <a:solidFill>
              <a:srgbClr val="FF00FF"/>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Freeform 7"/>
            <p:cNvSpPr>
              <a:spLocks/>
            </p:cNvSpPr>
            <p:nvPr/>
          </p:nvSpPr>
          <p:spPr bwMode="auto">
            <a:xfrm>
              <a:off x="908001" y="1270607"/>
              <a:ext cx="2145704" cy="338402"/>
            </a:xfrm>
            <a:custGeom>
              <a:avLst/>
              <a:gdLst>
                <a:gd name="T0" fmla="*/ 0 w 3379"/>
                <a:gd name="T1" fmla="*/ 147955 h 533"/>
                <a:gd name="T2" fmla="*/ 17780 w 3379"/>
                <a:gd name="T3" fmla="*/ 137160 h 533"/>
                <a:gd name="T4" fmla="*/ 27305 w 3379"/>
                <a:gd name="T5" fmla="*/ 127000 h 533"/>
                <a:gd name="T6" fmla="*/ 36195 w 3379"/>
                <a:gd name="T7" fmla="*/ 116205 h 533"/>
                <a:gd name="T8" fmla="*/ 36195 w 3379"/>
                <a:gd name="T9" fmla="*/ 116205 h 533"/>
                <a:gd name="T10" fmla="*/ 54610 w 3379"/>
                <a:gd name="T11" fmla="*/ 95250 h 533"/>
                <a:gd name="T12" fmla="*/ 73025 w 3379"/>
                <a:gd name="T13" fmla="*/ 84455 h 533"/>
                <a:gd name="T14" fmla="*/ 82550 w 3379"/>
                <a:gd name="T15" fmla="*/ 73660 h 533"/>
                <a:gd name="T16" fmla="*/ 100330 w 3379"/>
                <a:gd name="T17" fmla="*/ 63500 h 533"/>
                <a:gd name="T18" fmla="*/ 118745 w 3379"/>
                <a:gd name="T19" fmla="*/ 52705 h 533"/>
                <a:gd name="T20" fmla="*/ 128270 w 3379"/>
                <a:gd name="T21" fmla="*/ 41910 h 533"/>
                <a:gd name="T22" fmla="*/ 146685 w 3379"/>
                <a:gd name="T23" fmla="*/ 31750 h 533"/>
                <a:gd name="T24" fmla="*/ 146685 w 3379"/>
                <a:gd name="T25" fmla="*/ 31750 h 533"/>
                <a:gd name="T26" fmla="*/ 164465 w 3379"/>
                <a:gd name="T27" fmla="*/ 20955 h 533"/>
                <a:gd name="T28" fmla="*/ 182880 w 3379"/>
                <a:gd name="T29" fmla="*/ 10160 h 533"/>
                <a:gd name="T30" fmla="*/ 201295 w 3379"/>
                <a:gd name="T31" fmla="*/ 0 h 533"/>
                <a:gd name="T32" fmla="*/ 2145665 w 3379"/>
                <a:gd name="T33" fmla="*/ 338455 h 533"/>
                <a:gd name="T34" fmla="*/ 0 w 3379"/>
                <a:gd name="T35" fmla="*/ 147955 h 5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79" h="533">
                  <a:moveTo>
                    <a:pt x="0" y="233"/>
                  </a:moveTo>
                  <a:lnTo>
                    <a:pt x="28" y="216"/>
                  </a:lnTo>
                  <a:lnTo>
                    <a:pt x="43" y="200"/>
                  </a:lnTo>
                  <a:lnTo>
                    <a:pt x="57" y="183"/>
                  </a:lnTo>
                  <a:lnTo>
                    <a:pt x="86" y="150"/>
                  </a:lnTo>
                  <a:lnTo>
                    <a:pt x="115" y="133"/>
                  </a:lnTo>
                  <a:lnTo>
                    <a:pt x="130" y="116"/>
                  </a:lnTo>
                  <a:lnTo>
                    <a:pt x="158" y="100"/>
                  </a:lnTo>
                  <a:lnTo>
                    <a:pt x="187" y="83"/>
                  </a:lnTo>
                  <a:lnTo>
                    <a:pt x="202" y="66"/>
                  </a:lnTo>
                  <a:lnTo>
                    <a:pt x="231" y="50"/>
                  </a:lnTo>
                  <a:lnTo>
                    <a:pt x="259" y="33"/>
                  </a:lnTo>
                  <a:lnTo>
                    <a:pt x="288" y="16"/>
                  </a:lnTo>
                  <a:lnTo>
                    <a:pt x="317" y="0"/>
                  </a:lnTo>
                  <a:lnTo>
                    <a:pt x="3379" y="533"/>
                  </a:lnTo>
                  <a:lnTo>
                    <a:pt x="0" y="233"/>
                  </a:lnTo>
                  <a:close/>
                </a:path>
              </a:pathLst>
            </a:custGeom>
            <a:solidFill>
              <a:srgbClr val="00008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Freeform 8"/>
            <p:cNvSpPr>
              <a:spLocks/>
            </p:cNvSpPr>
            <p:nvPr/>
          </p:nvSpPr>
          <p:spPr bwMode="auto">
            <a:xfrm>
              <a:off x="815901" y="1418508"/>
              <a:ext cx="2237804" cy="190501"/>
            </a:xfrm>
            <a:custGeom>
              <a:avLst/>
              <a:gdLst>
                <a:gd name="T0" fmla="*/ 0 w 3524"/>
                <a:gd name="T1" fmla="*/ 169545 h 300"/>
                <a:gd name="T2" fmla="*/ 0 w 3524"/>
                <a:gd name="T3" fmla="*/ 158750 h 300"/>
                <a:gd name="T4" fmla="*/ 0 w 3524"/>
                <a:gd name="T5" fmla="*/ 148590 h 300"/>
                <a:gd name="T6" fmla="*/ 9525 w 3524"/>
                <a:gd name="T7" fmla="*/ 137795 h 300"/>
                <a:gd name="T8" fmla="*/ 9525 w 3524"/>
                <a:gd name="T9" fmla="*/ 127000 h 300"/>
                <a:gd name="T10" fmla="*/ 18415 w 3524"/>
                <a:gd name="T11" fmla="*/ 116840 h 300"/>
                <a:gd name="T12" fmla="*/ 18415 w 3524"/>
                <a:gd name="T13" fmla="*/ 95250 h 300"/>
                <a:gd name="T14" fmla="*/ 27305 w 3524"/>
                <a:gd name="T15" fmla="*/ 85090 h 300"/>
                <a:gd name="T16" fmla="*/ 27305 w 3524"/>
                <a:gd name="T17" fmla="*/ 74295 h 300"/>
                <a:gd name="T18" fmla="*/ 36830 w 3524"/>
                <a:gd name="T19" fmla="*/ 63500 h 300"/>
                <a:gd name="T20" fmla="*/ 45720 w 3524"/>
                <a:gd name="T21" fmla="*/ 52705 h 300"/>
                <a:gd name="T22" fmla="*/ 55245 w 3524"/>
                <a:gd name="T23" fmla="*/ 42545 h 300"/>
                <a:gd name="T24" fmla="*/ 64135 w 3524"/>
                <a:gd name="T25" fmla="*/ 31750 h 300"/>
                <a:gd name="T26" fmla="*/ 73660 w 3524"/>
                <a:gd name="T27" fmla="*/ 20955 h 300"/>
                <a:gd name="T28" fmla="*/ 82550 w 3524"/>
                <a:gd name="T29" fmla="*/ 10795 h 300"/>
                <a:gd name="T30" fmla="*/ 92075 w 3524"/>
                <a:gd name="T31" fmla="*/ 0 h 300"/>
                <a:gd name="T32" fmla="*/ 2237740 w 3524"/>
                <a:gd name="T33" fmla="*/ 190500 h 300"/>
                <a:gd name="T34" fmla="*/ 0 w 3524"/>
                <a:gd name="T35" fmla="*/ 169545 h 3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24" h="300">
                  <a:moveTo>
                    <a:pt x="0" y="267"/>
                  </a:moveTo>
                  <a:lnTo>
                    <a:pt x="0" y="250"/>
                  </a:lnTo>
                  <a:lnTo>
                    <a:pt x="0" y="234"/>
                  </a:lnTo>
                  <a:lnTo>
                    <a:pt x="15" y="217"/>
                  </a:lnTo>
                  <a:lnTo>
                    <a:pt x="15" y="200"/>
                  </a:lnTo>
                  <a:lnTo>
                    <a:pt x="29" y="184"/>
                  </a:lnTo>
                  <a:lnTo>
                    <a:pt x="29" y="150"/>
                  </a:lnTo>
                  <a:lnTo>
                    <a:pt x="43" y="134"/>
                  </a:lnTo>
                  <a:lnTo>
                    <a:pt x="43" y="117"/>
                  </a:lnTo>
                  <a:lnTo>
                    <a:pt x="58" y="100"/>
                  </a:lnTo>
                  <a:lnTo>
                    <a:pt x="72" y="83"/>
                  </a:lnTo>
                  <a:lnTo>
                    <a:pt x="87" y="67"/>
                  </a:lnTo>
                  <a:lnTo>
                    <a:pt x="101" y="50"/>
                  </a:lnTo>
                  <a:lnTo>
                    <a:pt x="116" y="33"/>
                  </a:lnTo>
                  <a:lnTo>
                    <a:pt x="130" y="17"/>
                  </a:lnTo>
                  <a:lnTo>
                    <a:pt x="145" y="0"/>
                  </a:lnTo>
                  <a:lnTo>
                    <a:pt x="3524" y="300"/>
                  </a:lnTo>
                  <a:lnTo>
                    <a:pt x="0" y="267"/>
                  </a:lnTo>
                  <a:close/>
                </a:path>
              </a:pathLst>
            </a:custGeom>
            <a:solidFill>
              <a:srgbClr val="C0C0FF"/>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Freeform 9"/>
            <p:cNvSpPr>
              <a:spLocks/>
            </p:cNvSpPr>
            <p:nvPr/>
          </p:nvSpPr>
          <p:spPr bwMode="auto">
            <a:xfrm>
              <a:off x="5144108" y="1609009"/>
              <a:ext cx="146700" cy="963305"/>
            </a:xfrm>
            <a:custGeom>
              <a:avLst/>
              <a:gdLst>
                <a:gd name="T0" fmla="*/ 146685 w 231"/>
                <a:gd name="T1" fmla="*/ 0 h 1517"/>
                <a:gd name="T2" fmla="*/ 146685 w 231"/>
                <a:gd name="T3" fmla="*/ 10795 h 1517"/>
                <a:gd name="T4" fmla="*/ 146685 w 231"/>
                <a:gd name="T5" fmla="*/ 21590 h 1517"/>
                <a:gd name="T6" fmla="*/ 137795 w 231"/>
                <a:gd name="T7" fmla="*/ 42545 h 1517"/>
                <a:gd name="T8" fmla="*/ 137795 w 231"/>
                <a:gd name="T9" fmla="*/ 53340 h 1517"/>
                <a:gd name="T10" fmla="*/ 137795 w 231"/>
                <a:gd name="T11" fmla="*/ 63500 h 1517"/>
                <a:gd name="T12" fmla="*/ 128270 w 231"/>
                <a:gd name="T13" fmla="*/ 74295 h 1517"/>
                <a:gd name="T14" fmla="*/ 128270 w 231"/>
                <a:gd name="T15" fmla="*/ 85090 h 1517"/>
                <a:gd name="T16" fmla="*/ 119380 w 231"/>
                <a:gd name="T17" fmla="*/ 95250 h 1517"/>
                <a:gd name="T18" fmla="*/ 119380 w 231"/>
                <a:gd name="T19" fmla="*/ 106045 h 1517"/>
                <a:gd name="T20" fmla="*/ 109855 w 231"/>
                <a:gd name="T21" fmla="*/ 116840 h 1517"/>
                <a:gd name="T22" fmla="*/ 100965 w 231"/>
                <a:gd name="T23" fmla="*/ 127000 h 1517"/>
                <a:gd name="T24" fmla="*/ 91440 w 231"/>
                <a:gd name="T25" fmla="*/ 137795 h 1517"/>
                <a:gd name="T26" fmla="*/ 82550 w 231"/>
                <a:gd name="T27" fmla="*/ 158750 h 1517"/>
                <a:gd name="T28" fmla="*/ 82550 w 231"/>
                <a:gd name="T29" fmla="*/ 169545 h 1517"/>
                <a:gd name="T30" fmla="*/ 64135 w 231"/>
                <a:gd name="T31" fmla="*/ 180340 h 1517"/>
                <a:gd name="T32" fmla="*/ 55245 w 231"/>
                <a:gd name="T33" fmla="*/ 190500 h 1517"/>
                <a:gd name="T34" fmla="*/ 45720 w 231"/>
                <a:gd name="T35" fmla="*/ 201295 h 1517"/>
                <a:gd name="T36" fmla="*/ 36830 w 231"/>
                <a:gd name="T37" fmla="*/ 212090 h 1517"/>
                <a:gd name="T38" fmla="*/ 18415 w 231"/>
                <a:gd name="T39" fmla="*/ 222250 h 1517"/>
                <a:gd name="T40" fmla="*/ 8890 w 231"/>
                <a:gd name="T41" fmla="*/ 233045 h 1517"/>
                <a:gd name="T42" fmla="*/ 0 w 231"/>
                <a:gd name="T43" fmla="*/ 243840 h 1517"/>
                <a:gd name="T44" fmla="*/ 0 w 231"/>
                <a:gd name="T45" fmla="*/ 963295 h 1517"/>
                <a:gd name="T46" fmla="*/ 8890 w 231"/>
                <a:gd name="T47" fmla="*/ 953135 h 1517"/>
                <a:gd name="T48" fmla="*/ 18415 w 231"/>
                <a:gd name="T49" fmla="*/ 942340 h 1517"/>
                <a:gd name="T50" fmla="*/ 36830 w 231"/>
                <a:gd name="T51" fmla="*/ 931545 h 1517"/>
                <a:gd name="T52" fmla="*/ 45720 w 231"/>
                <a:gd name="T53" fmla="*/ 921385 h 1517"/>
                <a:gd name="T54" fmla="*/ 55245 w 231"/>
                <a:gd name="T55" fmla="*/ 910590 h 1517"/>
                <a:gd name="T56" fmla="*/ 64135 w 231"/>
                <a:gd name="T57" fmla="*/ 899795 h 1517"/>
                <a:gd name="T58" fmla="*/ 82550 w 231"/>
                <a:gd name="T59" fmla="*/ 889635 h 1517"/>
                <a:gd name="T60" fmla="*/ 82550 w 231"/>
                <a:gd name="T61" fmla="*/ 878840 h 1517"/>
                <a:gd name="T62" fmla="*/ 91440 w 231"/>
                <a:gd name="T63" fmla="*/ 857885 h 1517"/>
                <a:gd name="T64" fmla="*/ 100965 w 231"/>
                <a:gd name="T65" fmla="*/ 847090 h 1517"/>
                <a:gd name="T66" fmla="*/ 109855 w 231"/>
                <a:gd name="T67" fmla="*/ 836295 h 1517"/>
                <a:gd name="T68" fmla="*/ 119380 w 231"/>
                <a:gd name="T69" fmla="*/ 826135 h 1517"/>
                <a:gd name="T70" fmla="*/ 119380 w 231"/>
                <a:gd name="T71" fmla="*/ 815340 h 1517"/>
                <a:gd name="T72" fmla="*/ 128270 w 231"/>
                <a:gd name="T73" fmla="*/ 804545 h 1517"/>
                <a:gd name="T74" fmla="*/ 128270 w 231"/>
                <a:gd name="T75" fmla="*/ 794385 h 1517"/>
                <a:gd name="T76" fmla="*/ 137795 w 231"/>
                <a:gd name="T77" fmla="*/ 783590 h 1517"/>
                <a:gd name="T78" fmla="*/ 137795 w 231"/>
                <a:gd name="T79" fmla="*/ 772795 h 1517"/>
                <a:gd name="T80" fmla="*/ 137795 w 231"/>
                <a:gd name="T81" fmla="*/ 762635 h 1517"/>
                <a:gd name="T82" fmla="*/ 146685 w 231"/>
                <a:gd name="T83" fmla="*/ 741045 h 1517"/>
                <a:gd name="T84" fmla="*/ 146685 w 231"/>
                <a:gd name="T85" fmla="*/ 730885 h 1517"/>
                <a:gd name="T86" fmla="*/ 146685 w 231"/>
                <a:gd name="T87" fmla="*/ 720090 h 1517"/>
                <a:gd name="T88" fmla="*/ 146685 w 231"/>
                <a:gd name="T89" fmla="*/ 0 h 15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31" h="1517">
                  <a:moveTo>
                    <a:pt x="231" y="0"/>
                  </a:moveTo>
                  <a:lnTo>
                    <a:pt x="231" y="17"/>
                  </a:lnTo>
                  <a:lnTo>
                    <a:pt x="231" y="34"/>
                  </a:lnTo>
                  <a:lnTo>
                    <a:pt x="217" y="67"/>
                  </a:lnTo>
                  <a:lnTo>
                    <a:pt x="217" y="84"/>
                  </a:lnTo>
                  <a:lnTo>
                    <a:pt x="217" y="100"/>
                  </a:lnTo>
                  <a:lnTo>
                    <a:pt x="202" y="117"/>
                  </a:lnTo>
                  <a:lnTo>
                    <a:pt x="202" y="134"/>
                  </a:lnTo>
                  <a:lnTo>
                    <a:pt x="188" y="150"/>
                  </a:lnTo>
                  <a:lnTo>
                    <a:pt x="188" y="167"/>
                  </a:lnTo>
                  <a:lnTo>
                    <a:pt x="173" y="184"/>
                  </a:lnTo>
                  <a:lnTo>
                    <a:pt x="159" y="200"/>
                  </a:lnTo>
                  <a:lnTo>
                    <a:pt x="144" y="217"/>
                  </a:lnTo>
                  <a:lnTo>
                    <a:pt x="130" y="250"/>
                  </a:lnTo>
                  <a:lnTo>
                    <a:pt x="130" y="267"/>
                  </a:lnTo>
                  <a:lnTo>
                    <a:pt x="101" y="284"/>
                  </a:lnTo>
                  <a:lnTo>
                    <a:pt x="87" y="300"/>
                  </a:lnTo>
                  <a:lnTo>
                    <a:pt x="72" y="317"/>
                  </a:lnTo>
                  <a:lnTo>
                    <a:pt x="58" y="334"/>
                  </a:lnTo>
                  <a:lnTo>
                    <a:pt x="29" y="350"/>
                  </a:lnTo>
                  <a:lnTo>
                    <a:pt x="14" y="367"/>
                  </a:lnTo>
                  <a:lnTo>
                    <a:pt x="0" y="384"/>
                  </a:lnTo>
                  <a:lnTo>
                    <a:pt x="0" y="1517"/>
                  </a:lnTo>
                  <a:lnTo>
                    <a:pt x="14" y="1501"/>
                  </a:lnTo>
                  <a:lnTo>
                    <a:pt x="29" y="1484"/>
                  </a:lnTo>
                  <a:lnTo>
                    <a:pt x="58" y="1467"/>
                  </a:lnTo>
                  <a:lnTo>
                    <a:pt x="72" y="1451"/>
                  </a:lnTo>
                  <a:lnTo>
                    <a:pt x="87" y="1434"/>
                  </a:lnTo>
                  <a:lnTo>
                    <a:pt x="101" y="1417"/>
                  </a:lnTo>
                  <a:lnTo>
                    <a:pt x="130" y="1401"/>
                  </a:lnTo>
                  <a:lnTo>
                    <a:pt x="130" y="1384"/>
                  </a:lnTo>
                  <a:lnTo>
                    <a:pt x="144" y="1351"/>
                  </a:lnTo>
                  <a:lnTo>
                    <a:pt x="159" y="1334"/>
                  </a:lnTo>
                  <a:lnTo>
                    <a:pt x="173" y="1317"/>
                  </a:lnTo>
                  <a:lnTo>
                    <a:pt x="188" y="1301"/>
                  </a:lnTo>
                  <a:lnTo>
                    <a:pt x="188" y="1284"/>
                  </a:lnTo>
                  <a:lnTo>
                    <a:pt x="202" y="1267"/>
                  </a:lnTo>
                  <a:lnTo>
                    <a:pt x="202" y="1251"/>
                  </a:lnTo>
                  <a:lnTo>
                    <a:pt x="217" y="1234"/>
                  </a:lnTo>
                  <a:lnTo>
                    <a:pt x="217" y="1217"/>
                  </a:lnTo>
                  <a:lnTo>
                    <a:pt x="217" y="1201"/>
                  </a:lnTo>
                  <a:lnTo>
                    <a:pt x="231" y="1167"/>
                  </a:lnTo>
                  <a:lnTo>
                    <a:pt x="231" y="1151"/>
                  </a:lnTo>
                  <a:lnTo>
                    <a:pt x="231" y="1134"/>
                  </a:lnTo>
                  <a:lnTo>
                    <a:pt x="231" y="0"/>
                  </a:lnTo>
                  <a:close/>
                </a:path>
              </a:pathLst>
            </a:custGeom>
            <a:solidFill>
              <a:srgbClr val="40103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Freeform 10"/>
            <p:cNvSpPr>
              <a:spLocks/>
            </p:cNvSpPr>
            <p:nvPr/>
          </p:nvSpPr>
          <p:spPr bwMode="auto">
            <a:xfrm>
              <a:off x="3053705" y="942305"/>
              <a:ext cx="2237104" cy="910605"/>
            </a:xfrm>
            <a:custGeom>
              <a:avLst/>
              <a:gdLst>
                <a:gd name="T0" fmla="*/ 229235 w 3523"/>
                <a:gd name="T1" fmla="*/ 0 h 1434"/>
                <a:gd name="T2" fmla="*/ 311785 w 3523"/>
                <a:gd name="T3" fmla="*/ 0 h 1434"/>
                <a:gd name="T4" fmla="*/ 384810 w 3523"/>
                <a:gd name="T5" fmla="*/ 10795 h 1434"/>
                <a:gd name="T6" fmla="*/ 458470 w 3523"/>
                <a:gd name="T7" fmla="*/ 10795 h 1434"/>
                <a:gd name="T8" fmla="*/ 541020 w 3523"/>
                <a:gd name="T9" fmla="*/ 20955 h 1434"/>
                <a:gd name="T10" fmla="*/ 614045 w 3523"/>
                <a:gd name="T11" fmla="*/ 20955 h 1434"/>
                <a:gd name="T12" fmla="*/ 687705 w 3523"/>
                <a:gd name="T13" fmla="*/ 31750 h 1434"/>
                <a:gd name="T14" fmla="*/ 760730 w 3523"/>
                <a:gd name="T15" fmla="*/ 42545 h 1434"/>
                <a:gd name="T16" fmla="*/ 834390 w 3523"/>
                <a:gd name="T17" fmla="*/ 42545 h 1434"/>
                <a:gd name="T18" fmla="*/ 907415 w 3523"/>
                <a:gd name="T19" fmla="*/ 52705 h 1434"/>
                <a:gd name="T20" fmla="*/ 981075 w 3523"/>
                <a:gd name="T21" fmla="*/ 63500 h 1434"/>
                <a:gd name="T22" fmla="*/ 1045210 w 3523"/>
                <a:gd name="T23" fmla="*/ 74295 h 1434"/>
                <a:gd name="T24" fmla="*/ 1118235 w 3523"/>
                <a:gd name="T25" fmla="*/ 84455 h 1434"/>
                <a:gd name="T26" fmla="*/ 1182370 w 3523"/>
                <a:gd name="T27" fmla="*/ 95250 h 1434"/>
                <a:gd name="T28" fmla="*/ 1219200 w 3523"/>
                <a:gd name="T29" fmla="*/ 106045 h 1434"/>
                <a:gd name="T30" fmla="*/ 1283335 w 3523"/>
                <a:gd name="T31" fmla="*/ 116205 h 1434"/>
                <a:gd name="T32" fmla="*/ 1347470 w 3523"/>
                <a:gd name="T33" fmla="*/ 137795 h 1434"/>
                <a:gd name="T34" fmla="*/ 1402715 w 3523"/>
                <a:gd name="T35" fmla="*/ 147955 h 1434"/>
                <a:gd name="T36" fmla="*/ 1466850 w 3523"/>
                <a:gd name="T37" fmla="*/ 158750 h 1434"/>
                <a:gd name="T38" fmla="*/ 1522095 w 3523"/>
                <a:gd name="T39" fmla="*/ 179705 h 1434"/>
                <a:gd name="T40" fmla="*/ 1576705 w 3523"/>
                <a:gd name="T41" fmla="*/ 190500 h 1434"/>
                <a:gd name="T42" fmla="*/ 1631950 w 3523"/>
                <a:gd name="T43" fmla="*/ 211455 h 1434"/>
                <a:gd name="T44" fmla="*/ 1687195 w 3523"/>
                <a:gd name="T45" fmla="*/ 233045 h 1434"/>
                <a:gd name="T46" fmla="*/ 1732915 w 3523"/>
                <a:gd name="T47" fmla="*/ 243205 h 1434"/>
                <a:gd name="T48" fmla="*/ 1787525 w 3523"/>
                <a:gd name="T49" fmla="*/ 264795 h 1434"/>
                <a:gd name="T50" fmla="*/ 1833880 w 3523"/>
                <a:gd name="T51" fmla="*/ 285750 h 1434"/>
                <a:gd name="T52" fmla="*/ 1870075 w 3523"/>
                <a:gd name="T53" fmla="*/ 306705 h 1434"/>
                <a:gd name="T54" fmla="*/ 1916430 w 3523"/>
                <a:gd name="T55" fmla="*/ 328295 h 1434"/>
                <a:gd name="T56" fmla="*/ 1952625 w 3523"/>
                <a:gd name="T57" fmla="*/ 338455 h 1434"/>
                <a:gd name="T58" fmla="*/ 1989455 w 3523"/>
                <a:gd name="T59" fmla="*/ 360045 h 1434"/>
                <a:gd name="T60" fmla="*/ 2026285 w 3523"/>
                <a:gd name="T61" fmla="*/ 381000 h 1434"/>
                <a:gd name="T62" fmla="*/ 2053590 w 3523"/>
                <a:gd name="T63" fmla="*/ 401955 h 1434"/>
                <a:gd name="T64" fmla="*/ 2090420 w 3523"/>
                <a:gd name="T65" fmla="*/ 423545 h 1434"/>
                <a:gd name="T66" fmla="*/ 2108835 w 3523"/>
                <a:gd name="T67" fmla="*/ 455295 h 1434"/>
                <a:gd name="T68" fmla="*/ 2136140 w 3523"/>
                <a:gd name="T69" fmla="*/ 476250 h 1434"/>
                <a:gd name="T70" fmla="*/ 2154555 w 3523"/>
                <a:gd name="T71" fmla="*/ 497205 h 1434"/>
                <a:gd name="T72" fmla="*/ 2172970 w 3523"/>
                <a:gd name="T73" fmla="*/ 518795 h 1434"/>
                <a:gd name="T74" fmla="*/ 2191385 w 3523"/>
                <a:gd name="T75" fmla="*/ 539750 h 1434"/>
                <a:gd name="T76" fmla="*/ 2209800 w 3523"/>
                <a:gd name="T77" fmla="*/ 561340 h 1434"/>
                <a:gd name="T78" fmla="*/ 2218690 w 3523"/>
                <a:gd name="T79" fmla="*/ 593090 h 1434"/>
                <a:gd name="T80" fmla="*/ 2228215 w 3523"/>
                <a:gd name="T81" fmla="*/ 614045 h 1434"/>
                <a:gd name="T82" fmla="*/ 2228215 w 3523"/>
                <a:gd name="T83" fmla="*/ 624840 h 1434"/>
                <a:gd name="T84" fmla="*/ 2237105 w 3523"/>
                <a:gd name="T85" fmla="*/ 645795 h 1434"/>
                <a:gd name="T86" fmla="*/ 2237105 w 3523"/>
                <a:gd name="T87" fmla="*/ 666750 h 1434"/>
                <a:gd name="T88" fmla="*/ 2237105 w 3523"/>
                <a:gd name="T89" fmla="*/ 688340 h 1434"/>
                <a:gd name="T90" fmla="*/ 2228215 w 3523"/>
                <a:gd name="T91" fmla="*/ 720090 h 1434"/>
                <a:gd name="T92" fmla="*/ 2218690 w 3523"/>
                <a:gd name="T93" fmla="*/ 741045 h 1434"/>
                <a:gd name="T94" fmla="*/ 2209800 w 3523"/>
                <a:gd name="T95" fmla="*/ 762000 h 1434"/>
                <a:gd name="T96" fmla="*/ 2200275 w 3523"/>
                <a:gd name="T97" fmla="*/ 783590 h 1434"/>
                <a:gd name="T98" fmla="*/ 2181860 w 3523"/>
                <a:gd name="T99" fmla="*/ 804545 h 1434"/>
                <a:gd name="T100" fmla="*/ 2172970 w 3523"/>
                <a:gd name="T101" fmla="*/ 836295 h 1434"/>
                <a:gd name="T102" fmla="*/ 2145665 w 3523"/>
                <a:gd name="T103" fmla="*/ 857250 h 1434"/>
                <a:gd name="T104" fmla="*/ 2127250 w 3523"/>
                <a:gd name="T105" fmla="*/ 878840 h 1434"/>
                <a:gd name="T106" fmla="*/ 2099310 w 3523"/>
                <a:gd name="T107" fmla="*/ 899795 h 1434"/>
                <a:gd name="T108" fmla="*/ 0 w 3523"/>
                <a:gd name="T109" fmla="*/ 666750 h 1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3" h="1434">
                  <a:moveTo>
                    <a:pt x="303" y="0"/>
                  </a:moveTo>
                  <a:lnTo>
                    <a:pt x="361" y="0"/>
                  </a:lnTo>
                  <a:lnTo>
                    <a:pt x="418" y="0"/>
                  </a:lnTo>
                  <a:lnTo>
                    <a:pt x="491" y="0"/>
                  </a:lnTo>
                  <a:lnTo>
                    <a:pt x="548" y="17"/>
                  </a:lnTo>
                  <a:lnTo>
                    <a:pt x="606" y="17"/>
                  </a:lnTo>
                  <a:lnTo>
                    <a:pt x="664" y="17"/>
                  </a:lnTo>
                  <a:lnTo>
                    <a:pt x="722" y="17"/>
                  </a:lnTo>
                  <a:lnTo>
                    <a:pt x="794" y="17"/>
                  </a:lnTo>
                  <a:lnTo>
                    <a:pt x="852" y="33"/>
                  </a:lnTo>
                  <a:lnTo>
                    <a:pt x="909" y="33"/>
                  </a:lnTo>
                  <a:lnTo>
                    <a:pt x="967" y="33"/>
                  </a:lnTo>
                  <a:lnTo>
                    <a:pt x="1025" y="50"/>
                  </a:lnTo>
                  <a:lnTo>
                    <a:pt x="1083" y="50"/>
                  </a:lnTo>
                  <a:lnTo>
                    <a:pt x="1140" y="50"/>
                  </a:lnTo>
                  <a:lnTo>
                    <a:pt x="1198" y="67"/>
                  </a:lnTo>
                  <a:lnTo>
                    <a:pt x="1256" y="67"/>
                  </a:lnTo>
                  <a:lnTo>
                    <a:pt x="1314" y="67"/>
                  </a:lnTo>
                  <a:lnTo>
                    <a:pt x="1371" y="83"/>
                  </a:lnTo>
                  <a:lnTo>
                    <a:pt x="1429" y="83"/>
                  </a:lnTo>
                  <a:lnTo>
                    <a:pt x="1487" y="100"/>
                  </a:lnTo>
                  <a:lnTo>
                    <a:pt x="1545" y="100"/>
                  </a:lnTo>
                  <a:lnTo>
                    <a:pt x="1602" y="117"/>
                  </a:lnTo>
                  <a:lnTo>
                    <a:pt x="1646" y="117"/>
                  </a:lnTo>
                  <a:lnTo>
                    <a:pt x="1703" y="133"/>
                  </a:lnTo>
                  <a:lnTo>
                    <a:pt x="1761" y="133"/>
                  </a:lnTo>
                  <a:lnTo>
                    <a:pt x="1805" y="150"/>
                  </a:lnTo>
                  <a:lnTo>
                    <a:pt x="1862" y="150"/>
                  </a:lnTo>
                  <a:lnTo>
                    <a:pt x="1920" y="167"/>
                  </a:lnTo>
                  <a:lnTo>
                    <a:pt x="1963" y="183"/>
                  </a:lnTo>
                  <a:lnTo>
                    <a:pt x="2021" y="183"/>
                  </a:lnTo>
                  <a:lnTo>
                    <a:pt x="2064" y="200"/>
                  </a:lnTo>
                  <a:lnTo>
                    <a:pt x="2122" y="217"/>
                  </a:lnTo>
                  <a:lnTo>
                    <a:pt x="2166" y="217"/>
                  </a:lnTo>
                  <a:lnTo>
                    <a:pt x="2209" y="233"/>
                  </a:lnTo>
                  <a:lnTo>
                    <a:pt x="2267" y="250"/>
                  </a:lnTo>
                  <a:lnTo>
                    <a:pt x="2310" y="250"/>
                  </a:lnTo>
                  <a:lnTo>
                    <a:pt x="2353" y="267"/>
                  </a:lnTo>
                  <a:lnTo>
                    <a:pt x="2397" y="283"/>
                  </a:lnTo>
                  <a:lnTo>
                    <a:pt x="2440" y="300"/>
                  </a:lnTo>
                  <a:lnTo>
                    <a:pt x="2483" y="300"/>
                  </a:lnTo>
                  <a:lnTo>
                    <a:pt x="2527" y="317"/>
                  </a:lnTo>
                  <a:lnTo>
                    <a:pt x="2570" y="333"/>
                  </a:lnTo>
                  <a:lnTo>
                    <a:pt x="2613" y="350"/>
                  </a:lnTo>
                  <a:lnTo>
                    <a:pt x="2657" y="367"/>
                  </a:lnTo>
                  <a:lnTo>
                    <a:pt x="2700" y="367"/>
                  </a:lnTo>
                  <a:lnTo>
                    <a:pt x="2729" y="383"/>
                  </a:lnTo>
                  <a:lnTo>
                    <a:pt x="2772" y="400"/>
                  </a:lnTo>
                  <a:lnTo>
                    <a:pt x="2815" y="417"/>
                  </a:lnTo>
                  <a:lnTo>
                    <a:pt x="2844" y="433"/>
                  </a:lnTo>
                  <a:lnTo>
                    <a:pt x="2888" y="450"/>
                  </a:lnTo>
                  <a:lnTo>
                    <a:pt x="2916" y="467"/>
                  </a:lnTo>
                  <a:lnTo>
                    <a:pt x="2945" y="483"/>
                  </a:lnTo>
                  <a:lnTo>
                    <a:pt x="2989" y="500"/>
                  </a:lnTo>
                  <a:lnTo>
                    <a:pt x="3018" y="517"/>
                  </a:lnTo>
                  <a:lnTo>
                    <a:pt x="3046" y="517"/>
                  </a:lnTo>
                  <a:lnTo>
                    <a:pt x="3075" y="533"/>
                  </a:lnTo>
                  <a:lnTo>
                    <a:pt x="3104" y="550"/>
                  </a:lnTo>
                  <a:lnTo>
                    <a:pt x="3133" y="567"/>
                  </a:lnTo>
                  <a:lnTo>
                    <a:pt x="3162" y="583"/>
                  </a:lnTo>
                  <a:lnTo>
                    <a:pt x="3191" y="600"/>
                  </a:lnTo>
                  <a:lnTo>
                    <a:pt x="3220" y="617"/>
                  </a:lnTo>
                  <a:lnTo>
                    <a:pt x="3234" y="633"/>
                  </a:lnTo>
                  <a:lnTo>
                    <a:pt x="3263" y="650"/>
                  </a:lnTo>
                  <a:lnTo>
                    <a:pt x="3292" y="667"/>
                  </a:lnTo>
                  <a:lnTo>
                    <a:pt x="3306" y="700"/>
                  </a:lnTo>
                  <a:lnTo>
                    <a:pt x="3321" y="717"/>
                  </a:lnTo>
                  <a:lnTo>
                    <a:pt x="3350" y="733"/>
                  </a:lnTo>
                  <a:lnTo>
                    <a:pt x="3364" y="750"/>
                  </a:lnTo>
                  <a:lnTo>
                    <a:pt x="3379" y="767"/>
                  </a:lnTo>
                  <a:lnTo>
                    <a:pt x="3393" y="783"/>
                  </a:lnTo>
                  <a:lnTo>
                    <a:pt x="3422" y="800"/>
                  </a:lnTo>
                  <a:lnTo>
                    <a:pt x="3422" y="817"/>
                  </a:lnTo>
                  <a:lnTo>
                    <a:pt x="3436" y="833"/>
                  </a:lnTo>
                  <a:lnTo>
                    <a:pt x="3451" y="850"/>
                  </a:lnTo>
                  <a:lnTo>
                    <a:pt x="3465" y="867"/>
                  </a:lnTo>
                  <a:lnTo>
                    <a:pt x="3480" y="884"/>
                  </a:lnTo>
                  <a:lnTo>
                    <a:pt x="3480" y="900"/>
                  </a:lnTo>
                  <a:lnTo>
                    <a:pt x="3494" y="934"/>
                  </a:lnTo>
                  <a:lnTo>
                    <a:pt x="3494" y="950"/>
                  </a:lnTo>
                  <a:lnTo>
                    <a:pt x="3509" y="967"/>
                  </a:lnTo>
                  <a:lnTo>
                    <a:pt x="3509" y="984"/>
                  </a:lnTo>
                  <a:lnTo>
                    <a:pt x="3509" y="1000"/>
                  </a:lnTo>
                  <a:lnTo>
                    <a:pt x="3523" y="1017"/>
                  </a:lnTo>
                  <a:lnTo>
                    <a:pt x="3523" y="1034"/>
                  </a:lnTo>
                  <a:lnTo>
                    <a:pt x="3523" y="1050"/>
                  </a:lnTo>
                  <a:lnTo>
                    <a:pt x="3523" y="1067"/>
                  </a:lnTo>
                  <a:lnTo>
                    <a:pt x="3523" y="1084"/>
                  </a:lnTo>
                  <a:lnTo>
                    <a:pt x="3509" y="1117"/>
                  </a:lnTo>
                  <a:lnTo>
                    <a:pt x="3509" y="1134"/>
                  </a:lnTo>
                  <a:lnTo>
                    <a:pt x="3509" y="1150"/>
                  </a:lnTo>
                  <a:lnTo>
                    <a:pt x="3494" y="1167"/>
                  </a:lnTo>
                  <a:lnTo>
                    <a:pt x="3494" y="1184"/>
                  </a:lnTo>
                  <a:lnTo>
                    <a:pt x="3480" y="1200"/>
                  </a:lnTo>
                  <a:lnTo>
                    <a:pt x="3480" y="1217"/>
                  </a:lnTo>
                  <a:lnTo>
                    <a:pt x="3465" y="1234"/>
                  </a:lnTo>
                  <a:lnTo>
                    <a:pt x="3451" y="1250"/>
                  </a:lnTo>
                  <a:lnTo>
                    <a:pt x="3436" y="1267"/>
                  </a:lnTo>
                  <a:lnTo>
                    <a:pt x="3422" y="1300"/>
                  </a:lnTo>
                  <a:lnTo>
                    <a:pt x="3422" y="1317"/>
                  </a:lnTo>
                  <a:lnTo>
                    <a:pt x="3393" y="1334"/>
                  </a:lnTo>
                  <a:lnTo>
                    <a:pt x="3379" y="1350"/>
                  </a:lnTo>
                  <a:lnTo>
                    <a:pt x="3364" y="1367"/>
                  </a:lnTo>
                  <a:lnTo>
                    <a:pt x="3350" y="1384"/>
                  </a:lnTo>
                  <a:lnTo>
                    <a:pt x="3321" y="1400"/>
                  </a:lnTo>
                  <a:lnTo>
                    <a:pt x="3306" y="1417"/>
                  </a:lnTo>
                  <a:lnTo>
                    <a:pt x="3292" y="1434"/>
                  </a:lnTo>
                  <a:lnTo>
                    <a:pt x="0" y="1050"/>
                  </a:lnTo>
                  <a:lnTo>
                    <a:pt x="303" y="0"/>
                  </a:lnTo>
                  <a:close/>
                </a:path>
              </a:pathLst>
            </a:custGeom>
            <a:solidFill>
              <a:srgbClr val="80206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Freeform 11"/>
            <p:cNvSpPr>
              <a:spLocks/>
            </p:cNvSpPr>
            <p:nvPr/>
          </p:nvSpPr>
          <p:spPr bwMode="auto">
            <a:xfrm>
              <a:off x="815901" y="1609009"/>
              <a:ext cx="220400" cy="1016706"/>
            </a:xfrm>
            <a:custGeom>
              <a:avLst/>
              <a:gdLst>
                <a:gd name="T0" fmla="*/ 220345 w 347"/>
                <a:gd name="T1" fmla="*/ 296545 h 1601"/>
                <a:gd name="T2" fmla="*/ 210820 w 347"/>
                <a:gd name="T3" fmla="*/ 285750 h 1601"/>
                <a:gd name="T4" fmla="*/ 192405 w 347"/>
                <a:gd name="T5" fmla="*/ 275590 h 1601"/>
                <a:gd name="T6" fmla="*/ 174625 w 347"/>
                <a:gd name="T7" fmla="*/ 264795 h 1601"/>
                <a:gd name="T8" fmla="*/ 165100 w 347"/>
                <a:gd name="T9" fmla="*/ 254000 h 1601"/>
                <a:gd name="T10" fmla="*/ 146685 w 347"/>
                <a:gd name="T11" fmla="*/ 243840 h 1601"/>
                <a:gd name="T12" fmla="*/ 128270 w 347"/>
                <a:gd name="T13" fmla="*/ 233045 h 1601"/>
                <a:gd name="T14" fmla="*/ 119380 w 347"/>
                <a:gd name="T15" fmla="*/ 222250 h 1601"/>
                <a:gd name="T16" fmla="*/ 109855 w 347"/>
                <a:gd name="T17" fmla="*/ 212090 h 1601"/>
                <a:gd name="T18" fmla="*/ 92075 w 347"/>
                <a:gd name="T19" fmla="*/ 201295 h 1601"/>
                <a:gd name="T20" fmla="*/ 82550 w 347"/>
                <a:gd name="T21" fmla="*/ 190500 h 1601"/>
                <a:gd name="T22" fmla="*/ 73660 w 347"/>
                <a:gd name="T23" fmla="*/ 180340 h 1601"/>
                <a:gd name="T24" fmla="*/ 64135 w 347"/>
                <a:gd name="T25" fmla="*/ 169545 h 1601"/>
                <a:gd name="T26" fmla="*/ 55245 w 347"/>
                <a:gd name="T27" fmla="*/ 158750 h 1601"/>
                <a:gd name="T28" fmla="*/ 55245 w 347"/>
                <a:gd name="T29" fmla="*/ 158750 h 1601"/>
                <a:gd name="T30" fmla="*/ 45720 w 347"/>
                <a:gd name="T31" fmla="*/ 137795 h 1601"/>
                <a:gd name="T32" fmla="*/ 36830 w 347"/>
                <a:gd name="T33" fmla="*/ 127000 h 1601"/>
                <a:gd name="T34" fmla="*/ 27305 w 347"/>
                <a:gd name="T35" fmla="*/ 116840 h 1601"/>
                <a:gd name="T36" fmla="*/ 27305 w 347"/>
                <a:gd name="T37" fmla="*/ 106045 h 1601"/>
                <a:gd name="T38" fmla="*/ 18415 w 347"/>
                <a:gd name="T39" fmla="*/ 95250 h 1601"/>
                <a:gd name="T40" fmla="*/ 18415 w 347"/>
                <a:gd name="T41" fmla="*/ 85090 h 1601"/>
                <a:gd name="T42" fmla="*/ 9525 w 347"/>
                <a:gd name="T43" fmla="*/ 74295 h 1601"/>
                <a:gd name="T44" fmla="*/ 9525 w 347"/>
                <a:gd name="T45" fmla="*/ 63500 h 1601"/>
                <a:gd name="T46" fmla="*/ 0 w 347"/>
                <a:gd name="T47" fmla="*/ 53340 h 1601"/>
                <a:gd name="T48" fmla="*/ 0 w 347"/>
                <a:gd name="T49" fmla="*/ 42545 h 1601"/>
                <a:gd name="T50" fmla="*/ 0 w 347"/>
                <a:gd name="T51" fmla="*/ 21590 h 1601"/>
                <a:gd name="T52" fmla="*/ 0 w 347"/>
                <a:gd name="T53" fmla="*/ 10795 h 1601"/>
                <a:gd name="T54" fmla="*/ 0 w 347"/>
                <a:gd name="T55" fmla="*/ 0 h 1601"/>
                <a:gd name="T56" fmla="*/ 0 w 347"/>
                <a:gd name="T57" fmla="*/ 720090 h 1601"/>
                <a:gd name="T58" fmla="*/ 0 w 347"/>
                <a:gd name="T59" fmla="*/ 730885 h 1601"/>
                <a:gd name="T60" fmla="*/ 0 w 347"/>
                <a:gd name="T61" fmla="*/ 741045 h 1601"/>
                <a:gd name="T62" fmla="*/ 0 w 347"/>
                <a:gd name="T63" fmla="*/ 762635 h 1601"/>
                <a:gd name="T64" fmla="*/ 0 w 347"/>
                <a:gd name="T65" fmla="*/ 772795 h 1601"/>
                <a:gd name="T66" fmla="*/ 9525 w 347"/>
                <a:gd name="T67" fmla="*/ 783590 h 1601"/>
                <a:gd name="T68" fmla="*/ 9525 w 347"/>
                <a:gd name="T69" fmla="*/ 794385 h 1601"/>
                <a:gd name="T70" fmla="*/ 18415 w 347"/>
                <a:gd name="T71" fmla="*/ 804545 h 1601"/>
                <a:gd name="T72" fmla="*/ 18415 w 347"/>
                <a:gd name="T73" fmla="*/ 815340 h 1601"/>
                <a:gd name="T74" fmla="*/ 27305 w 347"/>
                <a:gd name="T75" fmla="*/ 826135 h 1601"/>
                <a:gd name="T76" fmla="*/ 27305 w 347"/>
                <a:gd name="T77" fmla="*/ 836295 h 1601"/>
                <a:gd name="T78" fmla="*/ 36830 w 347"/>
                <a:gd name="T79" fmla="*/ 847090 h 1601"/>
                <a:gd name="T80" fmla="*/ 45720 w 347"/>
                <a:gd name="T81" fmla="*/ 857885 h 1601"/>
                <a:gd name="T82" fmla="*/ 55245 w 347"/>
                <a:gd name="T83" fmla="*/ 878840 h 1601"/>
                <a:gd name="T84" fmla="*/ 55245 w 347"/>
                <a:gd name="T85" fmla="*/ 878840 h 1601"/>
                <a:gd name="T86" fmla="*/ 64135 w 347"/>
                <a:gd name="T87" fmla="*/ 889635 h 1601"/>
                <a:gd name="T88" fmla="*/ 73660 w 347"/>
                <a:gd name="T89" fmla="*/ 899795 h 1601"/>
                <a:gd name="T90" fmla="*/ 82550 w 347"/>
                <a:gd name="T91" fmla="*/ 910590 h 1601"/>
                <a:gd name="T92" fmla="*/ 92075 w 347"/>
                <a:gd name="T93" fmla="*/ 921385 h 1601"/>
                <a:gd name="T94" fmla="*/ 109855 w 347"/>
                <a:gd name="T95" fmla="*/ 931545 h 1601"/>
                <a:gd name="T96" fmla="*/ 119380 w 347"/>
                <a:gd name="T97" fmla="*/ 942340 h 1601"/>
                <a:gd name="T98" fmla="*/ 128270 w 347"/>
                <a:gd name="T99" fmla="*/ 953135 h 1601"/>
                <a:gd name="T100" fmla="*/ 146685 w 347"/>
                <a:gd name="T101" fmla="*/ 963295 h 1601"/>
                <a:gd name="T102" fmla="*/ 165100 w 347"/>
                <a:gd name="T103" fmla="*/ 974090 h 1601"/>
                <a:gd name="T104" fmla="*/ 174625 w 347"/>
                <a:gd name="T105" fmla="*/ 984885 h 1601"/>
                <a:gd name="T106" fmla="*/ 192405 w 347"/>
                <a:gd name="T107" fmla="*/ 995045 h 1601"/>
                <a:gd name="T108" fmla="*/ 210820 w 347"/>
                <a:gd name="T109" fmla="*/ 1005840 h 1601"/>
                <a:gd name="T110" fmla="*/ 220345 w 347"/>
                <a:gd name="T111" fmla="*/ 1016635 h 1601"/>
                <a:gd name="T112" fmla="*/ 220345 w 347"/>
                <a:gd name="T113" fmla="*/ 296545 h 16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7" h="1601">
                  <a:moveTo>
                    <a:pt x="347" y="467"/>
                  </a:moveTo>
                  <a:lnTo>
                    <a:pt x="332" y="450"/>
                  </a:lnTo>
                  <a:lnTo>
                    <a:pt x="303" y="434"/>
                  </a:lnTo>
                  <a:lnTo>
                    <a:pt x="275" y="417"/>
                  </a:lnTo>
                  <a:lnTo>
                    <a:pt x="260" y="400"/>
                  </a:lnTo>
                  <a:lnTo>
                    <a:pt x="231" y="384"/>
                  </a:lnTo>
                  <a:lnTo>
                    <a:pt x="202" y="367"/>
                  </a:lnTo>
                  <a:lnTo>
                    <a:pt x="188" y="350"/>
                  </a:lnTo>
                  <a:lnTo>
                    <a:pt x="173" y="334"/>
                  </a:lnTo>
                  <a:lnTo>
                    <a:pt x="145" y="317"/>
                  </a:lnTo>
                  <a:lnTo>
                    <a:pt x="130" y="300"/>
                  </a:lnTo>
                  <a:lnTo>
                    <a:pt x="116" y="284"/>
                  </a:lnTo>
                  <a:lnTo>
                    <a:pt x="101" y="267"/>
                  </a:lnTo>
                  <a:lnTo>
                    <a:pt x="87" y="250"/>
                  </a:lnTo>
                  <a:lnTo>
                    <a:pt x="72" y="217"/>
                  </a:lnTo>
                  <a:lnTo>
                    <a:pt x="58" y="200"/>
                  </a:lnTo>
                  <a:lnTo>
                    <a:pt x="43" y="184"/>
                  </a:lnTo>
                  <a:lnTo>
                    <a:pt x="43" y="167"/>
                  </a:lnTo>
                  <a:lnTo>
                    <a:pt x="29" y="150"/>
                  </a:lnTo>
                  <a:lnTo>
                    <a:pt x="29" y="134"/>
                  </a:lnTo>
                  <a:lnTo>
                    <a:pt x="15" y="117"/>
                  </a:lnTo>
                  <a:lnTo>
                    <a:pt x="15" y="100"/>
                  </a:lnTo>
                  <a:lnTo>
                    <a:pt x="0" y="84"/>
                  </a:lnTo>
                  <a:lnTo>
                    <a:pt x="0" y="67"/>
                  </a:lnTo>
                  <a:lnTo>
                    <a:pt x="0" y="34"/>
                  </a:lnTo>
                  <a:lnTo>
                    <a:pt x="0" y="17"/>
                  </a:lnTo>
                  <a:lnTo>
                    <a:pt x="0" y="0"/>
                  </a:lnTo>
                  <a:lnTo>
                    <a:pt x="0" y="1134"/>
                  </a:lnTo>
                  <a:lnTo>
                    <a:pt x="0" y="1151"/>
                  </a:lnTo>
                  <a:lnTo>
                    <a:pt x="0" y="1167"/>
                  </a:lnTo>
                  <a:lnTo>
                    <a:pt x="0" y="1201"/>
                  </a:lnTo>
                  <a:lnTo>
                    <a:pt x="0" y="1217"/>
                  </a:lnTo>
                  <a:lnTo>
                    <a:pt x="15" y="1234"/>
                  </a:lnTo>
                  <a:lnTo>
                    <a:pt x="15" y="1251"/>
                  </a:lnTo>
                  <a:lnTo>
                    <a:pt x="29" y="1267"/>
                  </a:lnTo>
                  <a:lnTo>
                    <a:pt x="29" y="1284"/>
                  </a:lnTo>
                  <a:lnTo>
                    <a:pt x="43" y="1301"/>
                  </a:lnTo>
                  <a:lnTo>
                    <a:pt x="43" y="1317"/>
                  </a:lnTo>
                  <a:lnTo>
                    <a:pt x="58" y="1334"/>
                  </a:lnTo>
                  <a:lnTo>
                    <a:pt x="72" y="1351"/>
                  </a:lnTo>
                  <a:lnTo>
                    <a:pt x="87" y="1384"/>
                  </a:lnTo>
                  <a:lnTo>
                    <a:pt x="101" y="1401"/>
                  </a:lnTo>
                  <a:lnTo>
                    <a:pt x="116" y="1417"/>
                  </a:lnTo>
                  <a:lnTo>
                    <a:pt x="130" y="1434"/>
                  </a:lnTo>
                  <a:lnTo>
                    <a:pt x="145" y="1451"/>
                  </a:lnTo>
                  <a:lnTo>
                    <a:pt x="173" y="1467"/>
                  </a:lnTo>
                  <a:lnTo>
                    <a:pt x="188" y="1484"/>
                  </a:lnTo>
                  <a:lnTo>
                    <a:pt x="202" y="1501"/>
                  </a:lnTo>
                  <a:lnTo>
                    <a:pt x="231" y="1517"/>
                  </a:lnTo>
                  <a:lnTo>
                    <a:pt x="260" y="1534"/>
                  </a:lnTo>
                  <a:lnTo>
                    <a:pt x="275" y="1551"/>
                  </a:lnTo>
                  <a:lnTo>
                    <a:pt x="303" y="1567"/>
                  </a:lnTo>
                  <a:lnTo>
                    <a:pt x="332" y="1584"/>
                  </a:lnTo>
                  <a:lnTo>
                    <a:pt x="347" y="1601"/>
                  </a:lnTo>
                  <a:lnTo>
                    <a:pt x="347" y="467"/>
                  </a:lnTo>
                  <a:close/>
                </a:path>
              </a:pathLst>
            </a:custGeom>
            <a:solidFill>
              <a:srgbClr val="00406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Freeform 12"/>
            <p:cNvSpPr>
              <a:spLocks/>
            </p:cNvSpPr>
            <p:nvPr/>
          </p:nvSpPr>
          <p:spPr bwMode="auto">
            <a:xfrm>
              <a:off x="815901" y="1588109"/>
              <a:ext cx="2237804" cy="317502"/>
            </a:xfrm>
            <a:custGeom>
              <a:avLst/>
              <a:gdLst>
                <a:gd name="T0" fmla="*/ 220345 w 3524"/>
                <a:gd name="T1" fmla="*/ 317500 h 500"/>
                <a:gd name="T2" fmla="*/ 210820 w 3524"/>
                <a:gd name="T3" fmla="*/ 306705 h 500"/>
                <a:gd name="T4" fmla="*/ 192405 w 3524"/>
                <a:gd name="T5" fmla="*/ 296545 h 500"/>
                <a:gd name="T6" fmla="*/ 174625 w 3524"/>
                <a:gd name="T7" fmla="*/ 285750 h 500"/>
                <a:gd name="T8" fmla="*/ 165100 w 3524"/>
                <a:gd name="T9" fmla="*/ 274955 h 500"/>
                <a:gd name="T10" fmla="*/ 146685 w 3524"/>
                <a:gd name="T11" fmla="*/ 264795 h 500"/>
                <a:gd name="T12" fmla="*/ 128270 w 3524"/>
                <a:gd name="T13" fmla="*/ 254000 h 500"/>
                <a:gd name="T14" fmla="*/ 119380 w 3524"/>
                <a:gd name="T15" fmla="*/ 243205 h 500"/>
                <a:gd name="T16" fmla="*/ 119380 w 3524"/>
                <a:gd name="T17" fmla="*/ 243205 h 500"/>
                <a:gd name="T18" fmla="*/ 109855 w 3524"/>
                <a:gd name="T19" fmla="*/ 233045 h 500"/>
                <a:gd name="T20" fmla="*/ 92075 w 3524"/>
                <a:gd name="T21" fmla="*/ 222250 h 500"/>
                <a:gd name="T22" fmla="*/ 82550 w 3524"/>
                <a:gd name="T23" fmla="*/ 211455 h 500"/>
                <a:gd name="T24" fmla="*/ 73660 w 3524"/>
                <a:gd name="T25" fmla="*/ 201295 h 500"/>
                <a:gd name="T26" fmla="*/ 64135 w 3524"/>
                <a:gd name="T27" fmla="*/ 190500 h 500"/>
                <a:gd name="T28" fmla="*/ 55245 w 3524"/>
                <a:gd name="T29" fmla="*/ 179705 h 500"/>
                <a:gd name="T30" fmla="*/ 45720 w 3524"/>
                <a:gd name="T31" fmla="*/ 158750 h 500"/>
                <a:gd name="T32" fmla="*/ 36830 w 3524"/>
                <a:gd name="T33" fmla="*/ 147955 h 500"/>
                <a:gd name="T34" fmla="*/ 27305 w 3524"/>
                <a:gd name="T35" fmla="*/ 137795 h 500"/>
                <a:gd name="T36" fmla="*/ 27305 w 3524"/>
                <a:gd name="T37" fmla="*/ 127000 h 500"/>
                <a:gd name="T38" fmla="*/ 18415 w 3524"/>
                <a:gd name="T39" fmla="*/ 116205 h 500"/>
                <a:gd name="T40" fmla="*/ 18415 w 3524"/>
                <a:gd name="T41" fmla="*/ 106045 h 500"/>
                <a:gd name="T42" fmla="*/ 9525 w 3524"/>
                <a:gd name="T43" fmla="*/ 95250 h 500"/>
                <a:gd name="T44" fmla="*/ 9525 w 3524"/>
                <a:gd name="T45" fmla="*/ 84455 h 500"/>
                <a:gd name="T46" fmla="*/ 9525 w 3524"/>
                <a:gd name="T47" fmla="*/ 84455 h 500"/>
                <a:gd name="T48" fmla="*/ 0 w 3524"/>
                <a:gd name="T49" fmla="*/ 74295 h 500"/>
                <a:gd name="T50" fmla="*/ 0 w 3524"/>
                <a:gd name="T51" fmla="*/ 63500 h 500"/>
                <a:gd name="T52" fmla="*/ 0 w 3524"/>
                <a:gd name="T53" fmla="*/ 42545 h 500"/>
                <a:gd name="T54" fmla="*/ 0 w 3524"/>
                <a:gd name="T55" fmla="*/ 31750 h 500"/>
                <a:gd name="T56" fmla="*/ 0 w 3524"/>
                <a:gd name="T57" fmla="*/ 20955 h 500"/>
                <a:gd name="T58" fmla="*/ 0 w 3524"/>
                <a:gd name="T59" fmla="*/ 10795 h 500"/>
                <a:gd name="T60" fmla="*/ 0 w 3524"/>
                <a:gd name="T61" fmla="*/ 0 h 500"/>
                <a:gd name="T62" fmla="*/ 2237740 w 3524"/>
                <a:gd name="T63" fmla="*/ 20955 h 500"/>
                <a:gd name="T64" fmla="*/ 220345 w 3524"/>
                <a:gd name="T65" fmla="*/ 317500 h 5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24" h="500">
                  <a:moveTo>
                    <a:pt x="347" y="500"/>
                  </a:moveTo>
                  <a:lnTo>
                    <a:pt x="332" y="483"/>
                  </a:lnTo>
                  <a:lnTo>
                    <a:pt x="303" y="467"/>
                  </a:lnTo>
                  <a:lnTo>
                    <a:pt x="275" y="450"/>
                  </a:lnTo>
                  <a:lnTo>
                    <a:pt x="260" y="433"/>
                  </a:lnTo>
                  <a:lnTo>
                    <a:pt x="231" y="417"/>
                  </a:lnTo>
                  <a:lnTo>
                    <a:pt x="202" y="400"/>
                  </a:lnTo>
                  <a:lnTo>
                    <a:pt x="188" y="383"/>
                  </a:lnTo>
                  <a:lnTo>
                    <a:pt x="173" y="367"/>
                  </a:lnTo>
                  <a:lnTo>
                    <a:pt x="145" y="350"/>
                  </a:lnTo>
                  <a:lnTo>
                    <a:pt x="130" y="333"/>
                  </a:lnTo>
                  <a:lnTo>
                    <a:pt x="116" y="317"/>
                  </a:lnTo>
                  <a:lnTo>
                    <a:pt x="101" y="300"/>
                  </a:lnTo>
                  <a:lnTo>
                    <a:pt x="87" y="283"/>
                  </a:lnTo>
                  <a:lnTo>
                    <a:pt x="72" y="250"/>
                  </a:lnTo>
                  <a:lnTo>
                    <a:pt x="58" y="233"/>
                  </a:lnTo>
                  <a:lnTo>
                    <a:pt x="43" y="217"/>
                  </a:lnTo>
                  <a:lnTo>
                    <a:pt x="43" y="200"/>
                  </a:lnTo>
                  <a:lnTo>
                    <a:pt x="29" y="183"/>
                  </a:lnTo>
                  <a:lnTo>
                    <a:pt x="29" y="167"/>
                  </a:lnTo>
                  <a:lnTo>
                    <a:pt x="15" y="150"/>
                  </a:lnTo>
                  <a:lnTo>
                    <a:pt x="15" y="133"/>
                  </a:lnTo>
                  <a:lnTo>
                    <a:pt x="0" y="117"/>
                  </a:lnTo>
                  <a:lnTo>
                    <a:pt x="0" y="100"/>
                  </a:lnTo>
                  <a:lnTo>
                    <a:pt x="0" y="67"/>
                  </a:lnTo>
                  <a:lnTo>
                    <a:pt x="0" y="50"/>
                  </a:lnTo>
                  <a:lnTo>
                    <a:pt x="0" y="33"/>
                  </a:lnTo>
                  <a:lnTo>
                    <a:pt x="0" y="17"/>
                  </a:lnTo>
                  <a:lnTo>
                    <a:pt x="0" y="0"/>
                  </a:lnTo>
                  <a:lnTo>
                    <a:pt x="3524" y="33"/>
                  </a:lnTo>
                  <a:lnTo>
                    <a:pt x="347" y="500"/>
                  </a:lnTo>
                  <a:close/>
                </a:path>
              </a:pathLst>
            </a:custGeom>
            <a:solidFill>
              <a:srgbClr val="0080C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Freeform 13"/>
            <p:cNvSpPr>
              <a:spLocks/>
            </p:cNvSpPr>
            <p:nvPr/>
          </p:nvSpPr>
          <p:spPr bwMode="auto">
            <a:xfrm>
              <a:off x="1036302" y="1905611"/>
              <a:ext cx="733401" cy="974105"/>
            </a:xfrm>
            <a:custGeom>
              <a:avLst/>
              <a:gdLst>
                <a:gd name="T0" fmla="*/ 733425 w 1155"/>
                <a:gd name="T1" fmla="*/ 254000 h 1534"/>
                <a:gd name="T2" fmla="*/ 696595 w 1155"/>
                <a:gd name="T3" fmla="*/ 254000 h 1534"/>
                <a:gd name="T4" fmla="*/ 669290 w 1155"/>
                <a:gd name="T5" fmla="*/ 243840 h 1534"/>
                <a:gd name="T6" fmla="*/ 641985 w 1155"/>
                <a:gd name="T7" fmla="*/ 233045 h 1534"/>
                <a:gd name="T8" fmla="*/ 605155 w 1155"/>
                <a:gd name="T9" fmla="*/ 233045 h 1534"/>
                <a:gd name="T10" fmla="*/ 577215 w 1155"/>
                <a:gd name="T11" fmla="*/ 222250 h 1534"/>
                <a:gd name="T12" fmla="*/ 549910 w 1155"/>
                <a:gd name="T13" fmla="*/ 212090 h 1534"/>
                <a:gd name="T14" fmla="*/ 513080 w 1155"/>
                <a:gd name="T15" fmla="*/ 201295 h 1534"/>
                <a:gd name="T16" fmla="*/ 485775 w 1155"/>
                <a:gd name="T17" fmla="*/ 201295 h 1534"/>
                <a:gd name="T18" fmla="*/ 458470 w 1155"/>
                <a:gd name="T19" fmla="*/ 190500 h 1534"/>
                <a:gd name="T20" fmla="*/ 430530 w 1155"/>
                <a:gd name="T21" fmla="*/ 179705 h 1534"/>
                <a:gd name="T22" fmla="*/ 403225 w 1155"/>
                <a:gd name="T23" fmla="*/ 169545 h 1534"/>
                <a:gd name="T24" fmla="*/ 375920 w 1155"/>
                <a:gd name="T25" fmla="*/ 169545 h 1534"/>
                <a:gd name="T26" fmla="*/ 347980 w 1155"/>
                <a:gd name="T27" fmla="*/ 158750 h 1534"/>
                <a:gd name="T28" fmla="*/ 330200 w 1155"/>
                <a:gd name="T29" fmla="*/ 147955 h 1534"/>
                <a:gd name="T30" fmla="*/ 302260 w 1155"/>
                <a:gd name="T31" fmla="*/ 137795 h 1534"/>
                <a:gd name="T32" fmla="*/ 302260 w 1155"/>
                <a:gd name="T33" fmla="*/ 137795 h 1534"/>
                <a:gd name="T34" fmla="*/ 274955 w 1155"/>
                <a:gd name="T35" fmla="*/ 127000 h 1534"/>
                <a:gd name="T36" fmla="*/ 247650 w 1155"/>
                <a:gd name="T37" fmla="*/ 116205 h 1534"/>
                <a:gd name="T38" fmla="*/ 229235 w 1155"/>
                <a:gd name="T39" fmla="*/ 106045 h 1534"/>
                <a:gd name="T40" fmla="*/ 201295 w 1155"/>
                <a:gd name="T41" fmla="*/ 106045 h 1534"/>
                <a:gd name="T42" fmla="*/ 183515 w 1155"/>
                <a:gd name="T43" fmla="*/ 95250 h 1534"/>
                <a:gd name="T44" fmla="*/ 155575 w 1155"/>
                <a:gd name="T45" fmla="*/ 84455 h 1534"/>
                <a:gd name="T46" fmla="*/ 137160 w 1155"/>
                <a:gd name="T47" fmla="*/ 74295 h 1534"/>
                <a:gd name="T48" fmla="*/ 118745 w 1155"/>
                <a:gd name="T49" fmla="*/ 63500 h 1534"/>
                <a:gd name="T50" fmla="*/ 100965 w 1155"/>
                <a:gd name="T51" fmla="*/ 52705 h 1534"/>
                <a:gd name="T52" fmla="*/ 73025 w 1155"/>
                <a:gd name="T53" fmla="*/ 42545 h 1534"/>
                <a:gd name="T54" fmla="*/ 54610 w 1155"/>
                <a:gd name="T55" fmla="*/ 31750 h 1534"/>
                <a:gd name="T56" fmla="*/ 36195 w 1155"/>
                <a:gd name="T57" fmla="*/ 20955 h 1534"/>
                <a:gd name="T58" fmla="*/ 18415 w 1155"/>
                <a:gd name="T59" fmla="*/ 10795 h 1534"/>
                <a:gd name="T60" fmla="*/ 0 w 1155"/>
                <a:gd name="T61" fmla="*/ 0 h 1534"/>
                <a:gd name="T62" fmla="*/ 0 w 1155"/>
                <a:gd name="T63" fmla="*/ 720090 h 1534"/>
                <a:gd name="T64" fmla="*/ 18415 w 1155"/>
                <a:gd name="T65" fmla="*/ 730250 h 1534"/>
                <a:gd name="T66" fmla="*/ 36195 w 1155"/>
                <a:gd name="T67" fmla="*/ 741045 h 1534"/>
                <a:gd name="T68" fmla="*/ 54610 w 1155"/>
                <a:gd name="T69" fmla="*/ 751840 h 1534"/>
                <a:gd name="T70" fmla="*/ 73025 w 1155"/>
                <a:gd name="T71" fmla="*/ 762000 h 1534"/>
                <a:gd name="T72" fmla="*/ 100965 w 1155"/>
                <a:gd name="T73" fmla="*/ 772795 h 1534"/>
                <a:gd name="T74" fmla="*/ 118745 w 1155"/>
                <a:gd name="T75" fmla="*/ 783590 h 1534"/>
                <a:gd name="T76" fmla="*/ 137160 w 1155"/>
                <a:gd name="T77" fmla="*/ 794385 h 1534"/>
                <a:gd name="T78" fmla="*/ 155575 w 1155"/>
                <a:gd name="T79" fmla="*/ 804545 h 1534"/>
                <a:gd name="T80" fmla="*/ 183515 w 1155"/>
                <a:gd name="T81" fmla="*/ 815340 h 1534"/>
                <a:gd name="T82" fmla="*/ 201295 w 1155"/>
                <a:gd name="T83" fmla="*/ 826135 h 1534"/>
                <a:gd name="T84" fmla="*/ 229235 w 1155"/>
                <a:gd name="T85" fmla="*/ 826135 h 1534"/>
                <a:gd name="T86" fmla="*/ 247650 w 1155"/>
                <a:gd name="T87" fmla="*/ 836295 h 1534"/>
                <a:gd name="T88" fmla="*/ 274955 w 1155"/>
                <a:gd name="T89" fmla="*/ 847090 h 1534"/>
                <a:gd name="T90" fmla="*/ 302260 w 1155"/>
                <a:gd name="T91" fmla="*/ 857885 h 1534"/>
                <a:gd name="T92" fmla="*/ 302260 w 1155"/>
                <a:gd name="T93" fmla="*/ 857885 h 1534"/>
                <a:gd name="T94" fmla="*/ 330200 w 1155"/>
                <a:gd name="T95" fmla="*/ 868045 h 1534"/>
                <a:gd name="T96" fmla="*/ 347980 w 1155"/>
                <a:gd name="T97" fmla="*/ 878840 h 1534"/>
                <a:gd name="T98" fmla="*/ 375920 w 1155"/>
                <a:gd name="T99" fmla="*/ 889635 h 1534"/>
                <a:gd name="T100" fmla="*/ 403225 w 1155"/>
                <a:gd name="T101" fmla="*/ 889635 h 1534"/>
                <a:gd name="T102" fmla="*/ 430530 w 1155"/>
                <a:gd name="T103" fmla="*/ 899795 h 1534"/>
                <a:gd name="T104" fmla="*/ 458470 w 1155"/>
                <a:gd name="T105" fmla="*/ 910590 h 1534"/>
                <a:gd name="T106" fmla="*/ 485775 w 1155"/>
                <a:gd name="T107" fmla="*/ 921385 h 1534"/>
                <a:gd name="T108" fmla="*/ 513080 w 1155"/>
                <a:gd name="T109" fmla="*/ 921385 h 1534"/>
                <a:gd name="T110" fmla="*/ 549910 w 1155"/>
                <a:gd name="T111" fmla="*/ 931545 h 1534"/>
                <a:gd name="T112" fmla="*/ 577215 w 1155"/>
                <a:gd name="T113" fmla="*/ 942340 h 1534"/>
                <a:gd name="T114" fmla="*/ 605155 w 1155"/>
                <a:gd name="T115" fmla="*/ 953135 h 1534"/>
                <a:gd name="T116" fmla="*/ 641985 w 1155"/>
                <a:gd name="T117" fmla="*/ 953135 h 1534"/>
                <a:gd name="T118" fmla="*/ 669290 w 1155"/>
                <a:gd name="T119" fmla="*/ 963295 h 1534"/>
                <a:gd name="T120" fmla="*/ 696595 w 1155"/>
                <a:gd name="T121" fmla="*/ 974090 h 1534"/>
                <a:gd name="T122" fmla="*/ 733425 w 1155"/>
                <a:gd name="T123" fmla="*/ 974090 h 1534"/>
                <a:gd name="T124" fmla="*/ 733425 w 1155"/>
                <a:gd name="T125" fmla="*/ 254000 h 15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55" h="1534">
                  <a:moveTo>
                    <a:pt x="1155" y="400"/>
                  </a:moveTo>
                  <a:lnTo>
                    <a:pt x="1097" y="400"/>
                  </a:lnTo>
                  <a:lnTo>
                    <a:pt x="1054" y="384"/>
                  </a:lnTo>
                  <a:lnTo>
                    <a:pt x="1011" y="367"/>
                  </a:lnTo>
                  <a:lnTo>
                    <a:pt x="953" y="367"/>
                  </a:lnTo>
                  <a:lnTo>
                    <a:pt x="909" y="350"/>
                  </a:lnTo>
                  <a:lnTo>
                    <a:pt x="866" y="334"/>
                  </a:lnTo>
                  <a:lnTo>
                    <a:pt x="808" y="317"/>
                  </a:lnTo>
                  <a:lnTo>
                    <a:pt x="765" y="317"/>
                  </a:lnTo>
                  <a:lnTo>
                    <a:pt x="722" y="300"/>
                  </a:lnTo>
                  <a:lnTo>
                    <a:pt x="678" y="283"/>
                  </a:lnTo>
                  <a:lnTo>
                    <a:pt x="635" y="267"/>
                  </a:lnTo>
                  <a:lnTo>
                    <a:pt x="592" y="267"/>
                  </a:lnTo>
                  <a:lnTo>
                    <a:pt x="548" y="250"/>
                  </a:lnTo>
                  <a:lnTo>
                    <a:pt x="520" y="233"/>
                  </a:lnTo>
                  <a:lnTo>
                    <a:pt x="476" y="217"/>
                  </a:lnTo>
                  <a:lnTo>
                    <a:pt x="433" y="200"/>
                  </a:lnTo>
                  <a:lnTo>
                    <a:pt x="390" y="183"/>
                  </a:lnTo>
                  <a:lnTo>
                    <a:pt x="361" y="167"/>
                  </a:lnTo>
                  <a:lnTo>
                    <a:pt x="317" y="167"/>
                  </a:lnTo>
                  <a:lnTo>
                    <a:pt x="289" y="150"/>
                  </a:lnTo>
                  <a:lnTo>
                    <a:pt x="245" y="133"/>
                  </a:lnTo>
                  <a:lnTo>
                    <a:pt x="216" y="117"/>
                  </a:lnTo>
                  <a:lnTo>
                    <a:pt x="187" y="100"/>
                  </a:lnTo>
                  <a:lnTo>
                    <a:pt x="159" y="83"/>
                  </a:lnTo>
                  <a:lnTo>
                    <a:pt x="115" y="67"/>
                  </a:lnTo>
                  <a:lnTo>
                    <a:pt x="86" y="50"/>
                  </a:lnTo>
                  <a:lnTo>
                    <a:pt x="57" y="33"/>
                  </a:lnTo>
                  <a:lnTo>
                    <a:pt x="29" y="17"/>
                  </a:lnTo>
                  <a:lnTo>
                    <a:pt x="0" y="0"/>
                  </a:lnTo>
                  <a:lnTo>
                    <a:pt x="0" y="1134"/>
                  </a:lnTo>
                  <a:lnTo>
                    <a:pt x="29" y="1150"/>
                  </a:lnTo>
                  <a:lnTo>
                    <a:pt x="57" y="1167"/>
                  </a:lnTo>
                  <a:lnTo>
                    <a:pt x="86" y="1184"/>
                  </a:lnTo>
                  <a:lnTo>
                    <a:pt x="115" y="1200"/>
                  </a:lnTo>
                  <a:lnTo>
                    <a:pt x="159" y="1217"/>
                  </a:lnTo>
                  <a:lnTo>
                    <a:pt x="187" y="1234"/>
                  </a:lnTo>
                  <a:lnTo>
                    <a:pt x="216" y="1251"/>
                  </a:lnTo>
                  <a:lnTo>
                    <a:pt x="245" y="1267"/>
                  </a:lnTo>
                  <a:lnTo>
                    <a:pt x="289" y="1284"/>
                  </a:lnTo>
                  <a:lnTo>
                    <a:pt x="317" y="1301"/>
                  </a:lnTo>
                  <a:lnTo>
                    <a:pt x="361" y="1301"/>
                  </a:lnTo>
                  <a:lnTo>
                    <a:pt x="390" y="1317"/>
                  </a:lnTo>
                  <a:lnTo>
                    <a:pt x="433" y="1334"/>
                  </a:lnTo>
                  <a:lnTo>
                    <a:pt x="476" y="1351"/>
                  </a:lnTo>
                  <a:lnTo>
                    <a:pt x="520" y="1367"/>
                  </a:lnTo>
                  <a:lnTo>
                    <a:pt x="548" y="1384"/>
                  </a:lnTo>
                  <a:lnTo>
                    <a:pt x="592" y="1401"/>
                  </a:lnTo>
                  <a:lnTo>
                    <a:pt x="635" y="1401"/>
                  </a:lnTo>
                  <a:lnTo>
                    <a:pt x="678" y="1417"/>
                  </a:lnTo>
                  <a:lnTo>
                    <a:pt x="722" y="1434"/>
                  </a:lnTo>
                  <a:lnTo>
                    <a:pt x="765" y="1451"/>
                  </a:lnTo>
                  <a:lnTo>
                    <a:pt x="808" y="1451"/>
                  </a:lnTo>
                  <a:lnTo>
                    <a:pt x="866" y="1467"/>
                  </a:lnTo>
                  <a:lnTo>
                    <a:pt x="909" y="1484"/>
                  </a:lnTo>
                  <a:lnTo>
                    <a:pt x="953" y="1501"/>
                  </a:lnTo>
                  <a:lnTo>
                    <a:pt x="1011" y="1501"/>
                  </a:lnTo>
                  <a:lnTo>
                    <a:pt x="1054" y="1517"/>
                  </a:lnTo>
                  <a:lnTo>
                    <a:pt x="1097" y="1534"/>
                  </a:lnTo>
                  <a:lnTo>
                    <a:pt x="1155" y="1534"/>
                  </a:lnTo>
                  <a:lnTo>
                    <a:pt x="1155" y="400"/>
                  </a:lnTo>
                  <a:close/>
                </a:path>
              </a:pathLst>
            </a:custGeom>
            <a:solidFill>
              <a:srgbClr val="80404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Freeform 14"/>
            <p:cNvSpPr>
              <a:spLocks/>
            </p:cNvSpPr>
            <p:nvPr/>
          </p:nvSpPr>
          <p:spPr bwMode="auto">
            <a:xfrm>
              <a:off x="1036302" y="1609009"/>
              <a:ext cx="2017403" cy="550603"/>
            </a:xfrm>
            <a:custGeom>
              <a:avLst/>
              <a:gdLst>
                <a:gd name="T0" fmla="*/ 733425 w 3177"/>
                <a:gd name="T1" fmla="*/ 550545 h 867"/>
                <a:gd name="T2" fmla="*/ 696595 w 3177"/>
                <a:gd name="T3" fmla="*/ 550545 h 867"/>
                <a:gd name="T4" fmla="*/ 669290 w 3177"/>
                <a:gd name="T5" fmla="*/ 540385 h 867"/>
                <a:gd name="T6" fmla="*/ 641985 w 3177"/>
                <a:gd name="T7" fmla="*/ 529590 h 867"/>
                <a:gd name="T8" fmla="*/ 605155 w 3177"/>
                <a:gd name="T9" fmla="*/ 529590 h 867"/>
                <a:gd name="T10" fmla="*/ 577215 w 3177"/>
                <a:gd name="T11" fmla="*/ 518795 h 867"/>
                <a:gd name="T12" fmla="*/ 549910 w 3177"/>
                <a:gd name="T13" fmla="*/ 508635 h 867"/>
                <a:gd name="T14" fmla="*/ 513080 w 3177"/>
                <a:gd name="T15" fmla="*/ 497840 h 867"/>
                <a:gd name="T16" fmla="*/ 485775 w 3177"/>
                <a:gd name="T17" fmla="*/ 497840 h 867"/>
                <a:gd name="T18" fmla="*/ 458470 w 3177"/>
                <a:gd name="T19" fmla="*/ 487045 h 867"/>
                <a:gd name="T20" fmla="*/ 430530 w 3177"/>
                <a:gd name="T21" fmla="*/ 476250 h 867"/>
                <a:gd name="T22" fmla="*/ 403225 w 3177"/>
                <a:gd name="T23" fmla="*/ 466090 h 867"/>
                <a:gd name="T24" fmla="*/ 375920 w 3177"/>
                <a:gd name="T25" fmla="*/ 466090 h 867"/>
                <a:gd name="T26" fmla="*/ 347980 w 3177"/>
                <a:gd name="T27" fmla="*/ 455295 h 867"/>
                <a:gd name="T28" fmla="*/ 330200 w 3177"/>
                <a:gd name="T29" fmla="*/ 444500 h 867"/>
                <a:gd name="T30" fmla="*/ 302260 w 3177"/>
                <a:gd name="T31" fmla="*/ 434340 h 867"/>
                <a:gd name="T32" fmla="*/ 302260 w 3177"/>
                <a:gd name="T33" fmla="*/ 434340 h 867"/>
                <a:gd name="T34" fmla="*/ 274955 w 3177"/>
                <a:gd name="T35" fmla="*/ 423545 h 867"/>
                <a:gd name="T36" fmla="*/ 247650 w 3177"/>
                <a:gd name="T37" fmla="*/ 412750 h 867"/>
                <a:gd name="T38" fmla="*/ 229235 w 3177"/>
                <a:gd name="T39" fmla="*/ 402590 h 867"/>
                <a:gd name="T40" fmla="*/ 201295 w 3177"/>
                <a:gd name="T41" fmla="*/ 402590 h 867"/>
                <a:gd name="T42" fmla="*/ 183515 w 3177"/>
                <a:gd name="T43" fmla="*/ 391795 h 867"/>
                <a:gd name="T44" fmla="*/ 155575 w 3177"/>
                <a:gd name="T45" fmla="*/ 381000 h 867"/>
                <a:gd name="T46" fmla="*/ 137160 w 3177"/>
                <a:gd name="T47" fmla="*/ 370840 h 867"/>
                <a:gd name="T48" fmla="*/ 118745 w 3177"/>
                <a:gd name="T49" fmla="*/ 360045 h 867"/>
                <a:gd name="T50" fmla="*/ 100965 w 3177"/>
                <a:gd name="T51" fmla="*/ 349250 h 867"/>
                <a:gd name="T52" fmla="*/ 73025 w 3177"/>
                <a:gd name="T53" fmla="*/ 339090 h 867"/>
                <a:gd name="T54" fmla="*/ 54610 w 3177"/>
                <a:gd name="T55" fmla="*/ 328295 h 867"/>
                <a:gd name="T56" fmla="*/ 36195 w 3177"/>
                <a:gd name="T57" fmla="*/ 317500 h 867"/>
                <a:gd name="T58" fmla="*/ 18415 w 3177"/>
                <a:gd name="T59" fmla="*/ 307340 h 867"/>
                <a:gd name="T60" fmla="*/ 0 w 3177"/>
                <a:gd name="T61" fmla="*/ 296545 h 867"/>
                <a:gd name="T62" fmla="*/ 2017395 w 3177"/>
                <a:gd name="T63" fmla="*/ 0 h 867"/>
                <a:gd name="T64" fmla="*/ 733425 w 3177"/>
                <a:gd name="T65" fmla="*/ 550545 h 8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77" h="867">
                  <a:moveTo>
                    <a:pt x="1155" y="867"/>
                  </a:moveTo>
                  <a:lnTo>
                    <a:pt x="1097" y="867"/>
                  </a:lnTo>
                  <a:lnTo>
                    <a:pt x="1054" y="851"/>
                  </a:lnTo>
                  <a:lnTo>
                    <a:pt x="1011" y="834"/>
                  </a:lnTo>
                  <a:lnTo>
                    <a:pt x="953" y="834"/>
                  </a:lnTo>
                  <a:lnTo>
                    <a:pt x="909" y="817"/>
                  </a:lnTo>
                  <a:lnTo>
                    <a:pt x="866" y="801"/>
                  </a:lnTo>
                  <a:lnTo>
                    <a:pt x="808" y="784"/>
                  </a:lnTo>
                  <a:lnTo>
                    <a:pt x="765" y="784"/>
                  </a:lnTo>
                  <a:lnTo>
                    <a:pt x="722" y="767"/>
                  </a:lnTo>
                  <a:lnTo>
                    <a:pt x="678" y="750"/>
                  </a:lnTo>
                  <a:lnTo>
                    <a:pt x="635" y="734"/>
                  </a:lnTo>
                  <a:lnTo>
                    <a:pt x="592" y="734"/>
                  </a:lnTo>
                  <a:lnTo>
                    <a:pt x="548" y="717"/>
                  </a:lnTo>
                  <a:lnTo>
                    <a:pt x="520" y="700"/>
                  </a:lnTo>
                  <a:lnTo>
                    <a:pt x="476" y="684"/>
                  </a:lnTo>
                  <a:lnTo>
                    <a:pt x="433" y="667"/>
                  </a:lnTo>
                  <a:lnTo>
                    <a:pt x="390" y="650"/>
                  </a:lnTo>
                  <a:lnTo>
                    <a:pt x="361" y="634"/>
                  </a:lnTo>
                  <a:lnTo>
                    <a:pt x="317" y="634"/>
                  </a:lnTo>
                  <a:lnTo>
                    <a:pt x="289" y="617"/>
                  </a:lnTo>
                  <a:lnTo>
                    <a:pt x="245" y="600"/>
                  </a:lnTo>
                  <a:lnTo>
                    <a:pt x="216" y="584"/>
                  </a:lnTo>
                  <a:lnTo>
                    <a:pt x="187" y="567"/>
                  </a:lnTo>
                  <a:lnTo>
                    <a:pt x="159" y="550"/>
                  </a:lnTo>
                  <a:lnTo>
                    <a:pt x="115" y="534"/>
                  </a:lnTo>
                  <a:lnTo>
                    <a:pt x="86" y="517"/>
                  </a:lnTo>
                  <a:lnTo>
                    <a:pt x="57" y="500"/>
                  </a:lnTo>
                  <a:lnTo>
                    <a:pt x="29" y="484"/>
                  </a:lnTo>
                  <a:lnTo>
                    <a:pt x="0" y="467"/>
                  </a:lnTo>
                  <a:lnTo>
                    <a:pt x="3177" y="0"/>
                  </a:lnTo>
                  <a:lnTo>
                    <a:pt x="1155" y="867"/>
                  </a:lnTo>
                  <a:close/>
                </a:path>
              </a:pathLst>
            </a:custGeom>
            <a:solidFill>
              <a:srgbClr val="FF808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Freeform 15"/>
            <p:cNvSpPr>
              <a:spLocks/>
            </p:cNvSpPr>
            <p:nvPr/>
          </p:nvSpPr>
          <p:spPr bwMode="auto">
            <a:xfrm>
              <a:off x="4236007" y="1852910"/>
              <a:ext cx="908101" cy="1047706"/>
            </a:xfrm>
            <a:custGeom>
              <a:avLst/>
              <a:gdLst>
                <a:gd name="T0" fmla="*/ 889635 w 1430"/>
                <a:gd name="T1" fmla="*/ 10160 h 1650"/>
                <a:gd name="T2" fmla="*/ 862330 w 1430"/>
                <a:gd name="T3" fmla="*/ 31750 h 1650"/>
                <a:gd name="T4" fmla="*/ 825500 w 1430"/>
                <a:gd name="T5" fmla="*/ 52705 h 1650"/>
                <a:gd name="T6" fmla="*/ 788670 w 1430"/>
                <a:gd name="T7" fmla="*/ 73660 h 1650"/>
                <a:gd name="T8" fmla="*/ 751840 w 1430"/>
                <a:gd name="T9" fmla="*/ 95250 h 1650"/>
                <a:gd name="T10" fmla="*/ 734060 w 1430"/>
                <a:gd name="T11" fmla="*/ 105410 h 1650"/>
                <a:gd name="T12" fmla="*/ 687705 w 1430"/>
                <a:gd name="T13" fmla="*/ 127000 h 1650"/>
                <a:gd name="T14" fmla="*/ 651510 w 1430"/>
                <a:gd name="T15" fmla="*/ 147955 h 1650"/>
                <a:gd name="T16" fmla="*/ 605155 w 1430"/>
                <a:gd name="T17" fmla="*/ 158750 h 1650"/>
                <a:gd name="T18" fmla="*/ 550545 w 1430"/>
                <a:gd name="T19" fmla="*/ 179705 h 1650"/>
                <a:gd name="T20" fmla="*/ 504825 w 1430"/>
                <a:gd name="T21" fmla="*/ 200660 h 1650"/>
                <a:gd name="T22" fmla="*/ 449580 w 1430"/>
                <a:gd name="T23" fmla="*/ 222250 h 1650"/>
                <a:gd name="T24" fmla="*/ 394335 w 1430"/>
                <a:gd name="T25" fmla="*/ 232410 h 1650"/>
                <a:gd name="T26" fmla="*/ 339725 w 1430"/>
                <a:gd name="T27" fmla="*/ 254000 h 1650"/>
                <a:gd name="T28" fmla="*/ 284480 w 1430"/>
                <a:gd name="T29" fmla="*/ 264795 h 1650"/>
                <a:gd name="T30" fmla="*/ 257175 w 1430"/>
                <a:gd name="T31" fmla="*/ 274955 h 1650"/>
                <a:gd name="T32" fmla="*/ 193040 w 1430"/>
                <a:gd name="T33" fmla="*/ 285750 h 1650"/>
                <a:gd name="T34" fmla="*/ 128270 w 1430"/>
                <a:gd name="T35" fmla="*/ 306705 h 1650"/>
                <a:gd name="T36" fmla="*/ 64135 w 1430"/>
                <a:gd name="T37" fmla="*/ 317500 h 1650"/>
                <a:gd name="T38" fmla="*/ 0 w 1430"/>
                <a:gd name="T39" fmla="*/ 328295 h 1650"/>
                <a:gd name="T40" fmla="*/ 36830 w 1430"/>
                <a:gd name="T41" fmla="*/ 1047750 h 1650"/>
                <a:gd name="T42" fmla="*/ 100965 w 1430"/>
                <a:gd name="T43" fmla="*/ 1026795 h 1650"/>
                <a:gd name="T44" fmla="*/ 165100 w 1430"/>
                <a:gd name="T45" fmla="*/ 1016000 h 1650"/>
                <a:gd name="T46" fmla="*/ 220345 w 1430"/>
                <a:gd name="T47" fmla="*/ 1005840 h 1650"/>
                <a:gd name="T48" fmla="*/ 284480 w 1430"/>
                <a:gd name="T49" fmla="*/ 984250 h 1650"/>
                <a:gd name="T50" fmla="*/ 311785 w 1430"/>
                <a:gd name="T51" fmla="*/ 974090 h 1650"/>
                <a:gd name="T52" fmla="*/ 367030 w 1430"/>
                <a:gd name="T53" fmla="*/ 963295 h 1650"/>
                <a:gd name="T54" fmla="*/ 422275 w 1430"/>
                <a:gd name="T55" fmla="*/ 942340 h 1650"/>
                <a:gd name="T56" fmla="*/ 476885 w 1430"/>
                <a:gd name="T57" fmla="*/ 931545 h 1650"/>
                <a:gd name="T58" fmla="*/ 532130 w 1430"/>
                <a:gd name="T59" fmla="*/ 910590 h 1650"/>
                <a:gd name="T60" fmla="*/ 577850 w 1430"/>
                <a:gd name="T61" fmla="*/ 889000 h 1650"/>
                <a:gd name="T62" fmla="*/ 623570 w 1430"/>
                <a:gd name="T63" fmla="*/ 878840 h 1650"/>
                <a:gd name="T64" fmla="*/ 669290 w 1430"/>
                <a:gd name="T65" fmla="*/ 857250 h 1650"/>
                <a:gd name="T66" fmla="*/ 715645 w 1430"/>
                <a:gd name="T67" fmla="*/ 836295 h 1650"/>
                <a:gd name="T68" fmla="*/ 751840 w 1430"/>
                <a:gd name="T69" fmla="*/ 814705 h 1650"/>
                <a:gd name="T70" fmla="*/ 770255 w 1430"/>
                <a:gd name="T71" fmla="*/ 804545 h 1650"/>
                <a:gd name="T72" fmla="*/ 807085 w 1430"/>
                <a:gd name="T73" fmla="*/ 782955 h 1650"/>
                <a:gd name="T74" fmla="*/ 843915 w 1430"/>
                <a:gd name="T75" fmla="*/ 762000 h 1650"/>
                <a:gd name="T76" fmla="*/ 871220 w 1430"/>
                <a:gd name="T77" fmla="*/ 741045 h 1650"/>
                <a:gd name="T78" fmla="*/ 908050 w 1430"/>
                <a:gd name="T79" fmla="*/ 719455 h 1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30" h="1650">
                  <a:moveTo>
                    <a:pt x="1430" y="0"/>
                  </a:moveTo>
                  <a:lnTo>
                    <a:pt x="1401" y="16"/>
                  </a:lnTo>
                  <a:lnTo>
                    <a:pt x="1372" y="33"/>
                  </a:lnTo>
                  <a:lnTo>
                    <a:pt x="1358" y="50"/>
                  </a:lnTo>
                  <a:lnTo>
                    <a:pt x="1329" y="66"/>
                  </a:lnTo>
                  <a:lnTo>
                    <a:pt x="1300" y="83"/>
                  </a:lnTo>
                  <a:lnTo>
                    <a:pt x="1271" y="100"/>
                  </a:lnTo>
                  <a:lnTo>
                    <a:pt x="1242" y="116"/>
                  </a:lnTo>
                  <a:lnTo>
                    <a:pt x="1213" y="133"/>
                  </a:lnTo>
                  <a:lnTo>
                    <a:pt x="1184" y="150"/>
                  </a:lnTo>
                  <a:lnTo>
                    <a:pt x="1156" y="166"/>
                  </a:lnTo>
                  <a:lnTo>
                    <a:pt x="1127" y="183"/>
                  </a:lnTo>
                  <a:lnTo>
                    <a:pt x="1083" y="200"/>
                  </a:lnTo>
                  <a:lnTo>
                    <a:pt x="1054" y="216"/>
                  </a:lnTo>
                  <a:lnTo>
                    <a:pt x="1026" y="233"/>
                  </a:lnTo>
                  <a:lnTo>
                    <a:pt x="982" y="250"/>
                  </a:lnTo>
                  <a:lnTo>
                    <a:pt x="953" y="250"/>
                  </a:lnTo>
                  <a:lnTo>
                    <a:pt x="910" y="266"/>
                  </a:lnTo>
                  <a:lnTo>
                    <a:pt x="867" y="283"/>
                  </a:lnTo>
                  <a:lnTo>
                    <a:pt x="838" y="300"/>
                  </a:lnTo>
                  <a:lnTo>
                    <a:pt x="795" y="316"/>
                  </a:lnTo>
                  <a:lnTo>
                    <a:pt x="751" y="333"/>
                  </a:lnTo>
                  <a:lnTo>
                    <a:pt x="708" y="350"/>
                  </a:lnTo>
                  <a:lnTo>
                    <a:pt x="665" y="350"/>
                  </a:lnTo>
                  <a:lnTo>
                    <a:pt x="621" y="366"/>
                  </a:lnTo>
                  <a:lnTo>
                    <a:pt x="578" y="383"/>
                  </a:lnTo>
                  <a:lnTo>
                    <a:pt x="535" y="400"/>
                  </a:lnTo>
                  <a:lnTo>
                    <a:pt x="491" y="400"/>
                  </a:lnTo>
                  <a:lnTo>
                    <a:pt x="448" y="417"/>
                  </a:lnTo>
                  <a:lnTo>
                    <a:pt x="405" y="433"/>
                  </a:lnTo>
                  <a:lnTo>
                    <a:pt x="347" y="450"/>
                  </a:lnTo>
                  <a:lnTo>
                    <a:pt x="304" y="450"/>
                  </a:lnTo>
                  <a:lnTo>
                    <a:pt x="260" y="467"/>
                  </a:lnTo>
                  <a:lnTo>
                    <a:pt x="202" y="483"/>
                  </a:lnTo>
                  <a:lnTo>
                    <a:pt x="159" y="483"/>
                  </a:lnTo>
                  <a:lnTo>
                    <a:pt x="101" y="500"/>
                  </a:lnTo>
                  <a:lnTo>
                    <a:pt x="58" y="517"/>
                  </a:lnTo>
                  <a:lnTo>
                    <a:pt x="0" y="517"/>
                  </a:lnTo>
                  <a:lnTo>
                    <a:pt x="0" y="1650"/>
                  </a:lnTo>
                  <a:lnTo>
                    <a:pt x="58" y="1650"/>
                  </a:lnTo>
                  <a:lnTo>
                    <a:pt x="101" y="1634"/>
                  </a:lnTo>
                  <a:lnTo>
                    <a:pt x="159" y="1617"/>
                  </a:lnTo>
                  <a:lnTo>
                    <a:pt x="202" y="1617"/>
                  </a:lnTo>
                  <a:lnTo>
                    <a:pt x="260" y="1600"/>
                  </a:lnTo>
                  <a:lnTo>
                    <a:pt x="304" y="1584"/>
                  </a:lnTo>
                  <a:lnTo>
                    <a:pt x="347" y="1584"/>
                  </a:lnTo>
                  <a:lnTo>
                    <a:pt x="405" y="1567"/>
                  </a:lnTo>
                  <a:lnTo>
                    <a:pt x="448" y="1550"/>
                  </a:lnTo>
                  <a:lnTo>
                    <a:pt x="491" y="1534"/>
                  </a:lnTo>
                  <a:lnTo>
                    <a:pt x="535" y="1534"/>
                  </a:lnTo>
                  <a:lnTo>
                    <a:pt x="578" y="1517"/>
                  </a:lnTo>
                  <a:lnTo>
                    <a:pt x="621" y="1500"/>
                  </a:lnTo>
                  <a:lnTo>
                    <a:pt x="665" y="1484"/>
                  </a:lnTo>
                  <a:lnTo>
                    <a:pt x="708" y="1484"/>
                  </a:lnTo>
                  <a:lnTo>
                    <a:pt x="751" y="1467"/>
                  </a:lnTo>
                  <a:lnTo>
                    <a:pt x="795" y="1450"/>
                  </a:lnTo>
                  <a:lnTo>
                    <a:pt x="838" y="1434"/>
                  </a:lnTo>
                  <a:lnTo>
                    <a:pt x="867" y="1417"/>
                  </a:lnTo>
                  <a:lnTo>
                    <a:pt x="910" y="1400"/>
                  </a:lnTo>
                  <a:lnTo>
                    <a:pt x="953" y="1384"/>
                  </a:lnTo>
                  <a:lnTo>
                    <a:pt x="982" y="1384"/>
                  </a:lnTo>
                  <a:lnTo>
                    <a:pt x="1026" y="1367"/>
                  </a:lnTo>
                  <a:lnTo>
                    <a:pt x="1054" y="1350"/>
                  </a:lnTo>
                  <a:lnTo>
                    <a:pt x="1083" y="1334"/>
                  </a:lnTo>
                  <a:lnTo>
                    <a:pt x="1127" y="1317"/>
                  </a:lnTo>
                  <a:lnTo>
                    <a:pt x="1156" y="1300"/>
                  </a:lnTo>
                  <a:lnTo>
                    <a:pt x="1184" y="1283"/>
                  </a:lnTo>
                  <a:lnTo>
                    <a:pt x="1213" y="1267"/>
                  </a:lnTo>
                  <a:lnTo>
                    <a:pt x="1242" y="1250"/>
                  </a:lnTo>
                  <a:lnTo>
                    <a:pt x="1271" y="1233"/>
                  </a:lnTo>
                  <a:lnTo>
                    <a:pt x="1300" y="1217"/>
                  </a:lnTo>
                  <a:lnTo>
                    <a:pt x="1329" y="1200"/>
                  </a:lnTo>
                  <a:lnTo>
                    <a:pt x="1358" y="1183"/>
                  </a:lnTo>
                  <a:lnTo>
                    <a:pt x="1372" y="1167"/>
                  </a:lnTo>
                  <a:lnTo>
                    <a:pt x="1401" y="1150"/>
                  </a:lnTo>
                  <a:lnTo>
                    <a:pt x="1430" y="1133"/>
                  </a:lnTo>
                  <a:lnTo>
                    <a:pt x="1430" y="0"/>
                  </a:lnTo>
                  <a:close/>
                </a:path>
              </a:pathLst>
            </a:custGeom>
            <a:solidFill>
              <a:srgbClr val="80806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Freeform 16"/>
            <p:cNvSpPr>
              <a:spLocks/>
            </p:cNvSpPr>
            <p:nvPr/>
          </p:nvSpPr>
          <p:spPr bwMode="auto">
            <a:xfrm>
              <a:off x="3053705" y="1609009"/>
              <a:ext cx="2090403" cy="572203"/>
            </a:xfrm>
            <a:custGeom>
              <a:avLst/>
              <a:gdLst>
                <a:gd name="T0" fmla="*/ 2090420 w 3292"/>
                <a:gd name="T1" fmla="*/ 243840 h 901"/>
                <a:gd name="T2" fmla="*/ 2072005 w 3292"/>
                <a:gd name="T3" fmla="*/ 254000 h 901"/>
                <a:gd name="T4" fmla="*/ 2053590 w 3292"/>
                <a:gd name="T5" fmla="*/ 264795 h 901"/>
                <a:gd name="T6" fmla="*/ 2044700 w 3292"/>
                <a:gd name="T7" fmla="*/ 275590 h 901"/>
                <a:gd name="T8" fmla="*/ 2026285 w 3292"/>
                <a:gd name="T9" fmla="*/ 285750 h 901"/>
                <a:gd name="T10" fmla="*/ 2007870 w 3292"/>
                <a:gd name="T11" fmla="*/ 296545 h 901"/>
                <a:gd name="T12" fmla="*/ 1989455 w 3292"/>
                <a:gd name="T13" fmla="*/ 307340 h 901"/>
                <a:gd name="T14" fmla="*/ 1971040 w 3292"/>
                <a:gd name="T15" fmla="*/ 317500 h 901"/>
                <a:gd name="T16" fmla="*/ 1952625 w 3292"/>
                <a:gd name="T17" fmla="*/ 328295 h 901"/>
                <a:gd name="T18" fmla="*/ 1934210 w 3292"/>
                <a:gd name="T19" fmla="*/ 339090 h 901"/>
                <a:gd name="T20" fmla="*/ 1934210 w 3292"/>
                <a:gd name="T21" fmla="*/ 339090 h 901"/>
                <a:gd name="T22" fmla="*/ 1916430 w 3292"/>
                <a:gd name="T23" fmla="*/ 349250 h 901"/>
                <a:gd name="T24" fmla="*/ 1898015 w 3292"/>
                <a:gd name="T25" fmla="*/ 360045 h 901"/>
                <a:gd name="T26" fmla="*/ 1870075 w 3292"/>
                <a:gd name="T27" fmla="*/ 370840 h 901"/>
                <a:gd name="T28" fmla="*/ 1851660 w 3292"/>
                <a:gd name="T29" fmla="*/ 381000 h 901"/>
                <a:gd name="T30" fmla="*/ 1833880 w 3292"/>
                <a:gd name="T31" fmla="*/ 391795 h 901"/>
                <a:gd name="T32" fmla="*/ 1805940 w 3292"/>
                <a:gd name="T33" fmla="*/ 402590 h 901"/>
                <a:gd name="T34" fmla="*/ 1787525 w 3292"/>
                <a:gd name="T35" fmla="*/ 402590 h 901"/>
                <a:gd name="T36" fmla="*/ 1760220 w 3292"/>
                <a:gd name="T37" fmla="*/ 412750 h 901"/>
                <a:gd name="T38" fmla="*/ 1732915 w 3292"/>
                <a:gd name="T39" fmla="*/ 423545 h 901"/>
                <a:gd name="T40" fmla="*/ 1714500 w 3292"/>
                <a:gd name="T41" fmla="*/ 434340 h 901"/>
                <a:gd name="T42" fmla="*/ 1687195 w 3292"/>
                <a:gd name="T43" fmla="*/ 444500 h 901"/>
                <a:gd name="T44" fmla="*/ 1659255 w 3292"/>
                <a:gd name="T45" fmla="*/ 455295 h 901"/>
                <a:gd name="T46" fmla="*/ 1631950 w 3292"/>
                <a:gd name="T47" fmla="*/ 466090 h 901"/>
                <a:gd name="T48" fmla="*/ 1604645 w 3292"/>
                <a:gd name="T49" fmla="*/ 466090 h 901"/>
                <a:gd name="T50" fmla="*/ 1576705 w 3292"/>
                <a:gd name="T51" fmla="*/ 476250 h 901"/>
                <a:gd name="T52" fmla="*/ 1549400 w 3292"/>
                <a:gd name="T53" fmla="*/ 487045 h 901"/>
                <a:gd name="T54" fmla="*/ 1522095 w 3292"/>
                <a:gd name="T55" fmla="*/ 497840 h 901"/>
                <a:gd name="T56" fmla="*/ 1494155 w 3292"/>
                <a:gd name="T57" fmla="*/ 497840 h 901"/>
                <a:gd name="T58" fmla="*/ 1466850 w 3292"/>
                <a:gd name="T59" fmla="*/ 508635 h 901"/>
                <a:gd name="T60" fmla="*/ 1466850 w 3292"/>
                <a:gd name="T61" fmla="*/ 508635 h 901"/>
                <a:gd name="T62" fmla="*/ 1439545 w 3292"/>
                <a:gd name="T63" fmla="*/ 518795 h 901"/>
                <a:gd name="T64" fmla="*/ 1402715 w 3292"/>
                <a:gd name="T65" fmla="*/ 529590 h 901"/>
                <a:gd name="T66" fmla="*/ 1375410 w 3292"/>
                <a:gd name="T67" fmla="*/ 529590 h 901"/>
                <a:gd name="T68" fmla="*/ 1347470 w 3292"/>
                <a:gd name="T69" fmla="*/ 540385 h 901"/>
                <a:gd name="T70" fmla="*/ 1310640 w 3292"/>
                <a:gd name="T71" fmla="*/ 550545 h 901"/>
                <a:gd name="T72" fmla="*/ 1283335 w 3292"/>
                <a:gd name="T73" fmla="*/ 550545 h 901"/>
                <a:gd name="T74" fmla="*/ 1246505 w 3292"/>
                <a:gd name="T75" fmla="*/ 561340 h 901"/>
                <a:gd name="T76" fmla="*/ 1219200 w 3292"/>
                <a:gd name="T77" fmla="*/ 572135 h 901"/>
                <a:gd name="T78" fmla="*/ 1182370 w 3292"/>
                <a:gd name="T79" fmla="*/ 572135 h 901"/>
                <a:gd name="T80" fmla="*/ 0 w 3292"/>
                <a:gd name="T81" fmla="*/ 0 h 901"/>
                <a:gd name="T82" fmla="*/ 2090420 w 3292"/>
                <a:gd name="T83" fmla="*/ 243840 h 9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92" h="901">
                  <a:moveTo>
                    <a:pt x="3292" y="384"/>
                  </a:moveTo>
                  <a:lnTo>
                    <a:pt x="3263" y="400"/>
                  </a:lnTo>
                  <a:lnTo>
                    <a:pt x="3234" y="417"/>
                  </a:lnTo>
                  <a:lnTo>
                    <a:pt x="3220" y="434"/>
                  </a:lnTo>
                  <a:lnTo>
                    <a:pt x="3191" y="450"/>
                  </a:lnTo>
                  <a:lnTo>
                    <a:pt x="3162" y="467"/>
                  </a:lnTo>
                  <a:lnTo>
                    <a:pt x="3133" y="484"/>
                  </a:lnTo>
                  <a:lnTo>
                    <a:pt x="3104" y="500"/>
                  </a:lnTo>
                  <a:lnTo>
                    <a:pt x="3075" y="517"/>
                  </a:lnTo>
                  <a:lnTo>
                    <a:pt x="3046" y="534"/>
                  </a:lnTo>
                  <a:lnTo>
                    <a:pt x="3018" y="550"/>
                  </a:lnTo>
                  <a:lnTo>
                    <a:pt x="2989" y="567"/>
                  </a:lnTo>
                  <a:lnTo>
                    <a:pt x="2945" y="584"/>
                  </a:lnTo>
                  <a:lnTo>
                    <a:pt x="2916" y="600"/>
                  </a:lnTo>
                  <a:lnTo>
                    <a:pt x="2888" y="617"/>
                  </a:lnTo>
                  <a:lnTo>
                    <a:pt x="2844" y="634"/>
                  </a:lnTo>
                  <a:lnTo>
                    <a:pt x="2815" y="634"/>
                  </a:lnTo>
                  <a:lnTo>
                    <a:pt x="2772" y="650"/>
                  </a:lnTo>
                  <a:lnTo>
                    <a:pt x="2729" y="667"/>
                  </a:lnTo>
                  <a:lnTo>
                    <a:pt x="2700" y="684"/>
                  </a:lnTo>
                  <a:lnTo>
                    <a:pt x="2657" y="700"/>
                  </a:lnTo>
                  <a:lnTo>
                    <a:pt x="2613" y="717"/>
                  </a:lnTo>
                  <a:lnTo>
                    <a:pt x="2570" y="734"/>
                  </a:lnTo>
                  <a:lnTo>
                    <a:pt x="2527" y="734"/>
                  </a:lnTo>
                  <a:lnTo>
                    <a:pt x="2483" y="750"/>
                  </a:lnTo>
                  <a:lnTo>
                    <a:pt x="2440" y="767"/>
                  </a:lnTo>
                  <a:lnTo>
                    <a:pt x="2397" y="784"/>
                  </a:lnTo>
                  <a:lnTo>
                    <a:pt x="2353" y="784"/>
                  </a:lnTo>
                  <a:lnTo>
                    <a:pt x="2310" y="801"/>
                  </a:lnTo>
                  <a:lnTo>
                    <a:pt x="2267" y="817"/>
                  </a:lnTo>
                  <a:lnTo>
                    <a:pt x="2209" y="834"/>
                  </a:lnTo>
                  <a:lnTo>
                    <a:pt x="2166" y="834"/>
                  </a:lnTo>
                  <a:lnTo>
                    <a:pt x="2122" y="851"/>
                  </a:lnTo>
                  <a:lnTo>
                    <a:pt x="2064" y="867"/>
                  </a:lnTo>
                  <a:lnTo>
                    <a:pt x="2021" y="867"/>
                  </a:lnTo>
                  <a:lnTo>
                    <a:pt x="1963" y="884"/>
                  </a:lnTo>
                  <a:lnTo>
                    <a:pt x="1920" y="901"/>
                  </a:lnTo>
                  <a:lnTo>
                    <a:pt x="1862" y="901"/>
                  </a:lnTo>
                  <a:lnTo>
                    <a:pt x="0" y="0"/>
                  </a:lnTo>
                  <a:lnTo>
                    <a:pt x="3292" y="384"/>
                  </a:lnTo>
                  <a:close/>
                </a:path>
              </a:pathLst>
            </a:custGeom>
            <a:solidFill>
              <a:srgbClr val="FFFFC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Freeform 17"/>
            <p:cNvSpPr>
              <a:spLocks/>
            </p:cNvSpPr>
            <p:nvPr/>
          </p:nvSpPr>
          <p:spPr bwMode="auto">
            <a:xfrm>
              <a:off x="1769703" y="2159612"/>
              <a:ext cx="1127802" cy="847105"/>
            </a:xfrm>
            <a:custGeom>
              <a:avLst/>
              <a:gdLst>
                <a:gd name="T0" fmla="*/ 1082040 w 1776"/>
                <a:gd name="T1" fmla="*/ 127000 h 1334"/>
                <a:gd name="T2" fmla="*/ 1008380 w 1776"/>
                <a:gd name="T3" fmla="*/ 116840 h 1334"/>
                <a:gd name="T4" fmla="*/ 935355 w 1776"/>
                <a:gd name="T5" fmla="*/ 116840 h 1334"/>
                <a:gd name="T6" fmla="*/ 852805 w 1776"/>
                <a:gd name="T7" fmla="*/ 116840 h 1334"/>
                <a:gd name="T8" fmla="*/ 815975 w 1776"/>
                <a:gd name="T9" fmla="*/ 106045 h 1334"/>
                <a:gd name="T10" fmla="*/ 742950 w 1776"/>
                <a:gd name="T11" fmla="*/ 106045 h 1334"/>
                <a:gd name="T12" fmla="*/ 660400 w 1776"/>
                <a:gd name="T13" fmla="*/ 95250 h 1334"/>
                <a:gd name="T14" fmla="*/ 586740 w 1776"/>
                <a:gd name="T15" fmla="*/ 95250 h 1334"/>
                <a:gd name="T16" fmla="*/ 513715 w 1776"/>
                <a:gd name="T17" fmla="*/ 85090 h 1334"/>
                <a:gd name="T18" fmla="*/ 440055 w 1776"/>
                <a:gd name="T19" fmla="*/ 74295 h 1334"/>
                <a:gd name="T20" fmla="*/ 375920 w 1776"/>
                <a:gd name="T21" fmla="*/ 63500 h 1334"/>
                <a:gd name="T22" fmla="*/ 302260 w 1776"/>
                <a:gd name="T23" fmla="*/ 53340 h 1334"/>
                <a:gd name="T24" fmla="*/ 266065 w 1776"/>
                <a:gd name="T25" fmla="*/ 53340 h 1334"/>
                <a:gd name="T26" fmla="*/ 192405 w 1776"/>
                <a:gd name="T27" fmla="*/ 42545 h 1334"/>
                <a:gd name="T28" fmla="*/ 128270 w 1776"/>
                <a:gd name="T29" fmla="*/ 31750 h 1334"/>
                <a:gd name="T30" fmla="*/ 64135 w 1776"/>
                <a:gd name="T31" fmla="*/ 21590 h 1334"/>
                <a:gd name="T32" fmla="*/ 0 w 1776"/>
                <a:gd name="T33" fmla="*/ 0 h 1334"/>
                <a:gd name="T34" fmla="*/ 27305 w 1776"/>
                <a:gd name="T35" fmla="*/ 730885 h 1334"/>
                <a:gd name="T36" fmla="*/ 91440 w 1776"/>
                <a:gd name="T37" fmla="*/ 741045 h 1334"/>
                <a:gd name="T38" fmla="*/ 165100 w 1776"/>
                <a:gd name="T39" fmla="*/ 751840 h 1334"/>
                <a:gd name="T40" fmla="*/ 229235 w 1776"/>
                <a:gd name="T41" fmla="*/ 762635 h 1334"/>
                <a:gd name="T42" fmla="*/ 266065 w 1776"/>
                <a:gd name="T43" fmla="*/ 772795 h 1334"/>
                <a:gd name="T44" fmla="*/ 339090 w 1776"/>
                <a:gd name="T45" fmla="*/ 783590 h 1334"/>
                <a:gd name="T46" fmla="*/ 403225 w 1776"/>
                <a:gd name="T47" fmla="*/ 794385 h 1334"/>
                <a:gd name="T48" fmla="*/ 476885 w 1776"/>
                <a:gd name="T49" fmla="*/ 804545 h 1334"/>
                <a:gd name="T50" fmla="*/ 549910 w 1776"/>
                <a:gd name="T51" fmla="*/ 804545 h 1334"/>
                <a:gd name="T52" fmla="*/ 623570 w 1776"/>
                <a:gd name="T53" fmla="*/ 815340 h 1334"/>
                <a:gd name="T54" fmla="*/ 706120 w 1776"/>
                <a:gd name="T55" fmla="*/ 826135 h 1334"/>
                <a:gd name="T56" fmla="*/ 779145 w 1776"/>
                <a:gd name="T57" fmla="*/ 826135 h 1334"/>
                <a:gd name="T58" fmla="*/ 815975 w 1776"/>
                <a:gd name="T59" fmla="*/ 826135 h 1334"/>
                <a:gd name="T60" fmla="*/ 889635 w 1776"/>
                <a:gd name="T61" fmla="*/ 836295 h 1334"/>
                <a:gd name="T62" fmla="*/ 972185 w 1776"/>
                <a:gd name="T63" fmla="*/ 836295 h 1334"/>
                <a:gd name="T64" fmla="*/ 1045210 w 1776"/>
                <a:gd name="T65" fmla="*/ 836295 h 1334"/>
                <a:gd name="T66" fmla="*/ 1127760 w 1776"/>
                <a:gd name="T67" fmla="*/ 847090 h 13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76" h="1334">
                  <a:moveTo>
                    <a:pt x="1776" y="200"/>
                  </a:moveTo>
                  <a:lnTo>
                    <a:pt x="1704" y="200"/>
                  </a:lnTo>
                  <a:lnTo>
                    <a:pt x="1646" y="184"/>
                  </a:lnTo>
                  <a:lnTo>
                    <a:pt x="1588" y="184"/>
                  </a:lnTo>
                  <a:lnTo>
                    <a:pt x="1531" y="184"/>
                  </a:lnTo>
                  <a:lnTo>
                    <a:pt x="1473" y="184"/>
                  </a:lnTo>
                  <a:lnTo>
                    <a:pt x="1401" y="184"/>
                  </a:lnTo>
                  <a:lnTo>
                    <a:pt x="1343" y="184"/>
                  </a:lnTo>
                  <a:lnTo>
                    <a:pt x="1285" y="167"/>
                  </a:lnTo>
                  <a:lnTo>
                    <a:pt x="1227" y="167"/>
                  </a:lnTo>
                  <a:lnTo>
                    <a:pt x="1170" y="167"/>
                  </a:lnTo>
                  <a:lnTo>
                    <a:pt x="1112" y="167"/>
                  </a:lnTo>
                  <a:lnTo>
                    <a:pt x="1040" y="150"/>
                  </a:lnTo>
                  <a:lnTo>
                    <a:pt x="982" y="150"/>
                  </a:lnTo>
                  <a:lnTo>
                    <a:pt x="924" y="150"/>
                  </a:lnTo>
                  <a:lnTo>
                    <a:pt x="866" y="134"/>
                  </a:lnTo>
                  <a:lnTo>
                    <a:pt x="809" y="134"/>
                  </a:lnTo>
                  <a:lnTo>
                    <a:pt x="751" y="134"/>
                  </a:lnTo>
                  <a:lnTo>
                    <a:pt x="693" y="117"/>
                  </a:lnTo>
                  <a:lnTo>
                    <a:pt x="635" y="117"/>
                  </a:lnTo>
                  <a:lnTo>
                    <a:pt x="592" y="100"/>
                  </a:lnTo>
                  <a:lnTo>
                    <a:pt x="534" y="100"/>
                  </a:lnTo>
                  <a:lnTo>
                    <a:pt x="476" y="84"/>
                  </a:lnTo>
                  <a:lnTo>
                    <a:pt x="419" y="84"/>
                  </a:lnTo>
                  <a:lnTo>
                    <a:pt x="361" y="67"/>
                  </a:lnTo>
                  <a:lnTo>
                    <a:pt x="303" y="67"/>
                  </a:lnTo>
                  <a:lnTo>
                    <a:pt x="260" y="50"/>
                  </a:lnTo>
                  <a:lnTo>
                    <a:pt x="202" y="50"/>
                  </a:lnTo>
                  <a:lnTo>
                    <a:pt x="144" y="34"/>
                  </a:lnTo>
                  <a:lnTo>
                    <a:pt x="101" y="34"/>
                  </a:lnTo>
                  <a:lnTo>
                    <a:pt x="43" y="17"/>
                  </a:lnTo>
                  <a:lnTo>
                    <a:pt x="0" y="0"/>
                  </a:lnTo>
                  <a:lnTo>
                    <a:pt x="0" y="1134"/>
                  </a:lnTo>
                  <a:lnTo>
                    <a:pt x="43" y="1151"/>
                  </a:lnTo>
                  <a:lnTo>
                    <a:pt x="101" y="1167"/>
                  </a:lnTo>
                  <a:lnTo>
                    <a:pt x="144" y="1167"/>
                  </a:lnTo>
                  <a:lnTo>
                    <a:pt x="202" y="1184"/>
                  </a:lnTo>
                  <a:lnTo>
                    <a:pt x="260" y="1184"/>
                  </a:lnTo>
                  <a:lnTo>
                    <a:pt x="303" y="1201"/>
                  </a:lnTo>
                  <a:lnTo>
                    <a:pt x="361" y="1201"/>
                  </a:lnTo>
                  <a:lnTo>
                    <a:pt x="419" y="1217"/>
                  </a:lnTo>
                  <a:lnTo>
                    <a:pt x="476" y="1217"/>
                  </a:lnTo>
                  <a:lnTo>
                    <a:pt x="534" y="1234"/>
                  </a:lnTo>
                  <a:lnTo>
                    <a:pt x="592" y="1234"/>
                  </a:lnTo>
                  <a:lnTo>
                    <a:pt x="635" y="1251"/>
                  </a:lnTo>
                  <a:lnTo>
                    <a:pt x="693" y="1251"/>
                  </a:lnTo>
                  <a:lnTo>
                    <a:pt x="751" y="1267"/>
                  </a:lnTo>
                  <a:lnTo>
                    <a:pt x="809" y="1267"/>
                  </a:lnTo>
                  <a:lnTo>
                    <a:pt x="866" y="1267"/>
                  </a:lnTo>
                  <a:lnTo>
                    <a:pt x="924" y="1284"/>
                  </a:lnTo>
                  <a:lnTo>
                    <a:pt x="982" y="1284"/>
                  </a:lnTo>
                  <a:lnTo>
                    <a:pt x="1040" y="1284"/>
                  </a:lnTo>
                  <a:lnTo>
                    <a:pt x="1112" y="1301"/>
                  </a:lnTo>
                  <a:lnTo>
                    <a:pt x="1170" y="1301"/>
                  </a:lnTo>
                  <a:lnTo>
                    <a:pt x="1227" y="1301"/>
                  </a:lnTo>
                  <a:lnTo>
                    <a:pt x="1285" y="1301"/>
                  </a:lnTo>
                  <a:lnTo>
                    <a:pt x="1343" y="1317"/>
                  </a:lnTo>
                  <a:lnTo>
                    <a:pt x="1401" y="1317"/>
                  </a:lnTo>
                  <a:lnTo>
                    <a:pt x="1473" y="1317"/>
                  </a:lnTo>
                  <a:lnTo>
                    <a:pt x="1531" y="1317"/>
                  </a:lnTo>
                  <a:lnTo>
                    <a:pt x="1588" y="1317"/>
                  </a:lnTo>
                  <a:lnTo>
                    <a:pt x="1646" y="1317"/>
                  </a:lnTo>
                  <a:lnTo>
                    <a:pt x="1704" y="1334"/>
                  </a:lnTo>
                  <a:lnTo>
                    <a:pt x="1776" y="1334"/>
                  </a:lnTo>
                  <a:lnTo>
                    <a:pt x="1776" y="200"/>
                  </a:lnTo>
                  <a:close/>
                </a:path>
              </a:pathLst>
            </a:custGeom>
            <a:solidFill>
              <a:srgbClr val="30004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1769703" y="1609009"/>
              <a:ext cx="1284002" cy="677604"/>
            </a:xfrm>
            <a:custGeom>
              <a:avLst/>
              <a:gdLst>
                <a:gd name="T0" fmla="*/ 1127760 w 2022"/>
                <a:gd name="T1" fmla="*/ 677545 h 1067"/>
                <a:gd name="T2" fmla="*/ 1082040 w 2022"/>
                <a:gd name="T3" fmla="*/ 677545 h 1067"/>
                <a:gd name="T4" fmla="*/ 1045210 w 2022"/>
                <a:gd name="T5" fmla="*/ 667385 h 1067"/>
                <a:gd name="T6" fmla="*/ 1008380 w 2022"/>
                <a:gd name="T7" fmla="*/ 667385 h 1067"/>
                <a:gd name="T8" fmla="*/ 972185 w 2022"/>
                <a:gd name="T9" fmla="*/ 667385 h 1067"/>
                <a:gd name="T10" fmla="*/ 935355 w 2022"/>
                <a:gd name="T11" fmla="*/ 667385 h 1067"/>
                <a:gd name="T12" fmla="*/ 889635 w 2022"/>
                <a:gd name="T13" fmla="*/ 667385 h 1067"/>
                <a:gd name="T14" fmla="*/ 852805 w 2022"/>
                <a:gd name="T15" fmla="*/ 667385 h 1067"/>
                <a:gd name="T16" fmla="*/ 815975 w 2022"/>
                <a:gd name="T17" fmla="*/ 656590 h 1067"/>
                <a:gd name="T18" fmla="*/ 815975 w 2022"/>
                <a:gd name="T19" fmla="*/ 656590 h 1067"/>
                <a:gd name="T20" fmla="*/ 779145 w 2022"/>
                <a:gd name="T21" fmla="*/ 656590 h 1067"/>
                <a:gd name="T22" fmla="*/ 742950 w 2022"/>
                <a:gd name="T23" fmla="*/ 656590 h 1067"/>
                <a:gd name="T24" fmla="*/ 706120 w 2022"/>
                <a:gd name="T25" fmla="*/ 656590 h 1067"/>
                <a:gd name="T26" fmla="*/ 660400 w 2022"/>
                <a:gd name="T27" fmla="*/ 645795 h 1067"/>
                <a:gd name="T28" fmla="*/ 623570 w 2022"/>
                <a:gd name="T29" fmla="*/ 645795 h 1067"/>
                <a:gd name="T30" fmla="*/ 586740 w 2022"/>
                <a:gd name="T31" fmla="*/ 645795 h 1067"/>
                <a:gd name="T32" fmla="*/ 549910 w 2022"/>
                <a:gd name="T33" fmla="*/ 635635 h 1067"/>
                <a:gd name="T34" fmla="*/ 513715 w 2022"/>
                <a:gd name="T35" fmla="*/ 635635 h 1067"/>
                <a:gd name="T36" fmla="*/ 476885 w 2022"/>
                <a:gd name="T37" fmla="*/ 635635 h 1067"/>
                <a:gd name="T38" fmla="*/ 440055 w 2022"/>
                <a:gd name="T39" fmla="*/ 624840 h 1067"/>
                <a:gd name="T40" fmla="*/ 403225 w 2022"/>
                <a:gd name="T41" fmla="*/ 624840 h 1067"/>
                <a:gd name="T42" fmla="*/ 375920 w 2022"/>
                <a:gd name="T43" fmla="*/ 614045 h 1067"/>
                <a:gd name="T44" fmla="*/ 339090 w 2022"/>
                <a:gd name="T45" fmla="*/ 614045 h 1067"/>
                <a:gd name="T46" fmla="*/ 302260 w 2022"/>
                <a:gd name="T47" fmla="*/ 603885 h 1067"/>
                <a:gd name="T48" fmla="*/ 266065 w 2022"/>
                <a:gd name="T49" fmla="*/ 603885 h 1067"/>
                <a:gd name="T50" fmla="*/ 266065 w 2022"/>
                <a:gd name="T51" fmla="*/ 603885 h 1067"/>
                <a:gd name="T52" fmla="*/ 229235 w 2022"/>
                <a:gd name="T53" fmla="*/ 593090 h 1067"/>
                <a:gd name="T54" fmla="*/ 192405 w 2022"/>
                <a:gd name="T55" fmla="*/ 593090 h 1067"/>
                <a:gd name="T56" fmla="*/ 165100 w 2022"/>
                <a:gd name="T57" fmla="*/ 582295 h 1067"/>
                <a:gd name="T58" fmla="*/ 128270 w 2022"/>
                <a:gd name="T59" fmla="*/ 582295 h 1067"/>
                <a:gd name="T60" fmla="*/ 91440 w 2022"/>
                <a:gd name="T61" fmla="*/ 572135 h 1067"/>
                <a:gd name="T62" fmla="*/ 64135 w 2022"/>
                <a:gd name="T63" fmla="*/ 572135 h 1067"/>
                <a:gd name="T64" fmla="*/ 27305 w 2022"/>
                <a:gd name="T65" fmla="*/ 561340 h 1067"/>
                <a:gd name="T66" fmla="*/ 0 w 2022"/>
                <a:gd name="T67" fmla="*/ 550545 h 1067"/>
                <a:gd name="T68" fmla="*/ 1283970 w 2022"/>
                <a:gd name="T69" fmla="*/ 0 h 1067"/>
                <a:gd name="T70" fmla="*/ 1127760 w 2022"/>
                <a:gd name="T71" fmla="*/ 677545 h 10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22" h="1067">
                  <a:moveTo>
                    <a:pt x="1776" y="1067"/>
                  </a:moveTo>
                  <a:lnTo>
                    <a:pt x="1704" y="1067"/>
                  </a:lnTo>
                  <a:lnTo>
                    <a:pt x="1646" y="1051"/>
                  </a:lnTo>
                  <a:lnTo>
                    <a:pt x="1588" y="1051"/>
                  </a:lnTo>
                  <a:lnTo>
                    <a:pt x="1531" y="1051"/>
                  </a:lnTo>
                  <a:lnTo>
                    <a:pt x="1473" y="1051"/>
                  </a:lnTo>
                  <a:lnTo>
                    <a:pt x="1401" y="1051"/>
                  </a:lnTo>
                  <a:lnTo>
                    <a:pt x="1343" y="1051"/>
                  </a:lnTo>
                  <a:lnTo>
                    <a:pt x="1285" y="1034"/>
                  </a:lnTo>
                  <a:lnTo>
                    <a:pt x="1227" y="1034"/>
                  </a:lnTo>
                  <a:lnTo>
                    <a:pt x="1170" y="1034"/>
                  </a:lnTo>
                  <a:lnTo>
                    <a:pt x="1112" y="1034"/>
                  </a:lnTo>
                  <a:lnTo>
                    <a:pt x="1040" y="1017"/>
                  </a:lnTo>
                  <a:lnTo>
                    <a:pt x="982" y="1017"/>
                  </a:lnTo>
                  <a:lnTo>
                    <a:pt x="924" y="1017"/>
                  </a:lnTo>
                  <a:lnTo>
                    <a:pt x="866" y="1001"/>
                  </a:lnTo>
                  <a:lnTo>
                    <a:pt x="809" y="1001"/>
                  </a:lnTo>
                  <a:lnTo>
                    <a:pt x="751" y="1001"/>
                  </a:lnTo>
                  <a:lnTo>
                    <a:pt x="693" y="984"/>
                  </a:lnTo>
                  <a:lnTo>
                    <a:pt x="635" y="984"/>
                  </a:lnTo>
                  <a:lnTo>
                    <a:pt x="592" y="967"/>
                  </a:lnTo>
                  <a:lnTo>
                    <a:pt x="534" y="967"/>
                  </a:lnTo>
                  <a:lnTo>
                    <a:pt x="476" y="951"/>
                  </a:lnTo>
                  <a:lnTo>
                    <a:pt x="419" y="951"/>
                  </a:lnTo>
                  <a:lnTo>
                    <a:pt x="361" y="934"/>
                  </a:lnTo>
                  <a:lnTo>
                    <a:pt x="303" y="934"/>
                  </a:lnTo>
                  <a:lnTo>
                    <a:pt x="260" y="917"/>
                  </a:lnTo>
                  <a:lnTo>
                    <a:pt x="202" y="917"/>
                  </a:lnTo>
                  <a:lnTo>
                    <a:pt x="144" y="901"/>
                  </a:lnTo>
                  <a:lnTo>
                    <a:pt x="101" y="901"/>
                  </a:lnTo>
                  <a:lnTo>
                    <a:pt x="43" y="884"/>
                  </a:lnTo>
                  <a:lnTo>
                    <a:pt x="0" y="867"/>
                  </a:lnTo>
                  <a:lnTo>
                    <a:pt x="2022" y="0"/>
                  </a:lnTo>
                  <a:lnTo>
                    <a:pt x="1776" y="1067"/>
                  </a:lnTo>
                  <a:close/>
                </a:path>
              </a:pathLst>
            </a:custGeom>
            <a:solidFill>
              <a:srgbClr val="60008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2897505" y="2181212"/>
              <a:ext cx="1338502" cy="825505"/>
            </a:xfrm>
            <a:custGeom>
              <a:avLst/>
              <a:gdLst>
                <a:gd name="T0" fmla="*/ 1302385 w 2108"/>
                <a:gd name="T1" fmla="*/ 10160 h 1300"/>
                <a:gd name="T2" fmla="*/ 1237615 w 2108"/>
                <a:gd name="T3" fmla="*/ 20955 h 1300"/>
                <a:gd name="T4" fmla="*/ 1173480 w 2108"/>
                <a:gd name="T5" fmla="*/ 31750 h 1300"/>
                <a:gd name="T6" fmla="*/ 1100455 w 2108"/>
                <a:gd name="T7" fmla="*/ 41910 h 1300"/>
                <a:gd name="T8" fmla="*/ 1026795 w 2108"/>
                <a:gd name="T9" fmla="*/ 52705 h 1300"/>
                <a:gd name="T10" fmla="*/ 953770 w 2108"/>
                <a:gd name="T11" fmla="*/ 63500 h 1300"/>
                <a:gd name="T12" fmla="*/ 880110 w 2108"/>
                <a:gd name="T13" fmla="*/ 63500 h 1300"/>
                <a:gd name="T14" fmla="*/ 807085 w 2108"/>
                <a:gd name="T15" fmla="*/ 73660 h 1300"/>
                <a:gd name="T16" fmla="*/ 733425 w 2108"/>
                <a:gd name="T17" fmla="*/ 84455 h 1300"/>
                <a:gd name="T18" fmla="*/ 660400 w 2108"/>
                <a:gd name="T19" fmla="*/ 84455 h 1300"/>
                <a:gd name="T20" fmla="*/ 577850 w 2108"/>
                <a:gd name="T21" fmla="*/ 95250 h 1300"/>
                <a:gd name="T22" fmla="*/ 504190 w 2108"/>
                <a:gd name="T23" fmla="*/ 95250 h 1300"/>
                <a:gd name="T24" fmla="*/ 421640 w 2108"/>
                <a:gd name="T25" fmla="*/ 95250 h 1300"/>
                <a:gd name="T26" fmla="*/ 348615 w 2108"/>
                <a:gd name="T27" fmla="*/ 105410 h 1300"/>
                <a:gd name="T28" fmla="*/ 274955 w 2108"/>
                <a:gd name="T29" fmla="*/ 105410 h 1300"/>
                <a:gd name="T30" fmla="*/ 192405 w 2108"/>
                <a:gd name="T31" fmla="*/ 105410 h 1300"/>
                <a:gd name="T32" fmla="*/ 109855 w 2108"/>
                <a:gd name="T33" fmla="*/ 105410 h 1300"/>
                <a:gd name="T34" fmla="*/ 36830 w 2108"/>
                <a:gd name="T35" fmla="*/ 105410 h 1300"/>
                <a:gd name="T36" fmla="*/ 0 w 2108"/>
                <a:gd name="T37" fmla="*/ 825500 h 1300"/>
                <a:gd name="T38" fmla="*/ 73660 w 2108"/>
                <a:gd name="T39" fmla="*/ 825500 h 1300"/>
                <a:gd name="T40" fmla="*/ 156210 w 2108"/>
                <a:gd name="T41" fmla="*/ 825500 h 1300"/>
                <a:gd name="T42" fmla="*/ 229235 w 2108"/>
                <a:gd name="T43" fmla="*/ 825500 h 1300"/>
                <a:gd name="T44" fmla="*/ 311785 w 2108"/>
                <a:gd name="T45" fmla="*/ 825500 h 1300"/>
                <a:gd name="T46" fmla="*/ 385445 w 2108"/>
                <a:gd name="T47" fmla="*/ 814705 h 1300"/>
                <a:gd name="T48" fmla="*/ 467995 w 2108"/>
                <a:gd name="T49" fmla="*/ 814705 h 1300"/>
                <a:gd name="T50" fmla="*/ 541020 w 2108"/>
                <a:gd name="T51" fmla="*/ 814705 h 1300"/>
                <a:gd name="T52" fmla="*/ 614680 w 2108"/>
                <a:gd name="T53" fmla="*/ 804545 h 1300"/>
                <a:gd name="T54" fmla="*/ 697230 w 2108"/>
                <a:gd name="T55" fmla="*/ 804545 h 1300"/>
                <a:gd name="T56" fmla="*/ 770255 w 2108"/>
                <a:gd name="T57" fmla="*/ 793750 h 1300"/>
                <a:gd name="T58" fmla="*/ 843915 w 2108"/>
                <a:gd name="T59" fmla="*/ 793750 h 1300"/>
                <a:gd name="T60" fmla="*/ 916940 w 2108"/>
                <a:gd name="T61" fmla="*/ 782955 h 1300"/>
                <a:gd name="T62" fmla="*/ 990600 w 2108"/>
                <a:gd name="T63" fmla="*/ 772795 h 1300"/>
                <a:gd name="T64" fmla="*/ 1063625 w 2108"/>
                <a:gd name="T65" fmla="*/ 762000 h 1300"/>
                <a:gd name="T66" fmla="*/ 1137285 w 2108"/>
                <a:gd name="T67" fmla="*/ 751205 h 1300"/>
                <a:gd name="T68" fmla="*/ 1201420 w 2108"/>
                <a:gd name="T69" fmla="*/ 741045 h 1300"/>
                <a:gd name="T70" fmla="*/ 1274445 w 2108"/>
                <a:gd name="T71" fmla="*/ 730250 h 1300"/>
                <a:gd name="T72" fmla="*/ 1338580 w 2108"/>
                <a:gd name="T73" fmla="*/ 719455 h 1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08" h="1300">
                  <a:moveTo>
                    <a:pt x="2108" y="0"/>
                  </a:moveTo>
                  <a:lnTo>
                    <a:pt x="2051" y="16"/>
                  </a:lnTo>
                  <a:lnTo>
                    <a:pt x="2007" y="16"/>
                  </a:lnTo>
                  <a:lnTo>
                    <a:pt x="1949" y="33"/>
                  </a:lnTo>
                  <a:lnTo>
                    <a:pt x="1892" y="33"/>
                  </a:lnTo>
                  <a:lnTo>
                    <a:pt x="1848" y="50"/>
                  </a:lnTo>
                  <a:lnTo>
                    <a:pt x="1791" y="50"/>
                  </a:lnTo>
                  <a:lnTo>
                    <a:pt x="1733" y="66"/>
                  </a:lnTo>
                  <a:lnTo>
                    <a:pt x="1675" y="66"/>
                  </a:lnTo>
                  <a:lnTo>
                    <a:pt x="1617" y="83"/>
                  </a:lnTo>
                  <a:lnTo>
                    <a:pt x="1560" y="83"/>
                  </a:lnTo>
                  <a:lnTo>
                    <a:pt x="1502" y="100"/>
                  </a:lnTo>
                  <a:lnTo>
                    <a:pt x="1444" y="100"/>
                  </a:lnTo>
                  <a:lnTo>
                    <a:pt x="1386" y="100"/>
                  </a:lnTo>
                  <a:lnTo>
                    <a:pt x="1329" y="116"/>
                  </a:lnTo>
                  <a:lnTo>
                    <a:pt x="1271" y="116"/>
                  </a:lnTo>
                  <a:lnTo>
                    <a:pt x="1213" y="116"/>
                  </a:lnTo>
                  <a:lnTo>
                    <a:pt x="1155" y="133"/>
                  </a:lnTo>
                  <a:lnTo>
                    <a:pt x="1098" y="133"/>
                  </a:lnTo>
                  <a:lnTo>
                    <a:pt x="1040" y="133"/>
                  </a:lnTo>
                  <a:lnTo>
                    <a:pt x="968" y="133"/>
                  </a:lnTo>
                  <a:lnTo>
                    <a:pt x="910" y="150"/>
                  </a:lnTo>
                  <a:lnTo>
                    <a:pt x="852" y="150"/>
                  </a:lnTo>
                  <a:lnTo>
                    <a:pt x="794" y="150"/>
                  </a:lnTo>
                  <a:lnTo>
                    <a:pt x="737" y="150"/>
                  </a:lnTo>
                  <a:lnTo>
                    <a:pt x="664" y="150"/>
                  </a:lnTo>
                  <a:lnTo>
                    <a:pt x="607" y="150"/>
                  </a:lnTo>
                  <a:lnTo>
                    <a:pt x="549" y="166"/>
                  </a:lnTo>
                  <a:lnTo>
                    <a:pt x="491" y="166"/>
                  </a:lnTo>
                  <a:lnTo>
                    <a:pt x="433" y="166"/>
                  </a:lnTo>
                  <a:lnTo>
                    <a:pt x="361" y="166"/>
                  </a:lnTo>
                  <a:lnTo>
                    <a:pt x="303" y="166"/>
                  </a:lnTo>
                  <a:lnTo>
                    <a:pt x="246" y="166"/>
                  </a:lnTo>
                  <a:lnTo>
                    <a:pt x="173" y="166"/>
                  </a:lnTo>
                  <a:lnTo>
                    <a:pt x="116" y="166"/>
                  </a:lnTo>
                  <a:lnTo>
                    <a:pt x="58" y="166"/>
                  </a:lnTo>
                  <a:lnTo>
                    <a:pt x="0" y="166"/>
                  </a:lnTo>
                  <a:lnTo>
                    <a:pt x="0" y="1300"/>
                  </a:lnTo>
                  <a:lnTo>
                    <a:pt x="58" y="1300"/>
                  </a:lnTo>
                  <a:lnTo>
                    <a:pt x="116" y="1300"/>
                  </a:lnTo>
                  <a:lnTo>
                    <a:pt x="173" y="1300"/>
                  </a:lnTo>
                  <a:lnTo>
                    <a:pt x="246" y="1300"/>
                  </a:lnTo>
                  <a:lnTo>
                    <a:pt x="303" y="1300"/>
                  </a:lnTo>
                  <a:lnTo>
                    <a:pt x="361" y="1300"/>
                  </a:lnTo>
                  <a:lnTo>
                    <a:pt x="433" y="1300"/>
                  </a:lnTo>
                  <a:lnTo>
                    <a:pt x="491" y="1300"/>
                  </a:lnTo>
                  <a:lnTo>
                    <a:pt x="549" y="1300"/>
                  </a:lnTo>
                  <a:lnTo>
                    <a:pt x="607" y="1283"/>
                  </a:lnTo>
                  <a:lnTo>
                    <a:pt x="664" y="1283"/>
                  </a:lnTo>
                  <a:lnTo>
                    <a:pt x="737" y="1283"/>
                  </a:lnTo>
                  <a:lnTo>
                    <a:pt x="794" y="1283"/>
                  </a:lnTo>
                  <a:lnTo>
                    <a:pt x="852" y="1283"/>
                  </a:lnTo>
                  <a:lnTo>
                    <a:pt x="910" y="1283"/>
                  </a:lnTo>
                  <a:lnTo>
                    <a:pt x="968" y="1267"/>
                  </a:lnTo>
                  <a:lnTo>
                    <a:pt x="1040" y="1267"/>
                  </a:lnTo>
                  <a:lnTo>
                    <a:pt x="1098" y="1267"/>
                  </a:lnTo>
                  <a:lnTo>
                    <a:pt x="1155" y="1267"/>
                  </a:lnTo>
                  <a:lnTo>
                    <a:pt x="1213" y="1250"/>
                  </a:lnTo>
                  <a:lnTo>
                    <a:pt x="1271" y="1250"/>
                  </a:lnTo>
                  <a:lnTo>
                    <a:pt x="1329" y="1250"/>
                  </a:lnTo>
                  <a:lnTo>
                    <a:pt x="1386" y="1233"/>
                  </a:lnTo>
                  <a:lnTo>
                    <a:pt x="1444" y="1233"/>
                  </a:lnTo>
                  <a:lnTo>
                    <a:pt x="1502" y="1233"/>
                  </a:lnTo>
                  <a:lnTo>
                    <a:pt x="1560" y="1217"/>
                  </a:lnTo>
                  <a:lnTo>
                    <a:pt x="1617" y="1217"/>
                  </a:lnTo>
                  <a:lnTo>
                    <a:pt x="1675" y="1200"/>
                  </a:lnTo>
                  <a:lnTo>
                    <a:pt x="1733" y="1200"/>
                  </a:lnTo>
                  <a:lnTo>
                    <a:pt x="1791" y="1183"/>
                  </a:lnTo>
                  <a:lnTo>
                    <a:pt x="1848" y="1183"/>
                  </a:lnTo>
                  <a:lnTo>
                    <a:pt x="1892" y="1167"/>
                  </a:lnTo>
                  <a:lnTo>
                    <a:pt x="1949" y="1167"/>
                  </a:lnTo>
                  <a:lnTo>
                    <a:pt x="2007" y="1150"/>
                  </a:lnTo>
                  <a:lnTo>
                    <a:pt x="2051" y="1150"/>
                  </a:lnTo>
                  <a:lnTo>
                    <a:pt x="2108" y="1133"/>
                  </a:lnTo>
                  <a:lnTo>
                    <a:pt x="2108" y="0"/>
                  </a:lnTo>
                  <a:close/>
                </a:path>
              </a:pathLst>
            </a:custGeom>
            <a:solidFill>
              <a:srgbClr val="50707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2897505" y="1609009"/>
              <a:ext cx="1338502" cy="677604"/>
            </a:xfrm>
            <a:custGeom>
              <a:avLst/>
              <a:gdLst>
                <a:gd name="T0" fmla="*/ 1338580 w 2108"/>
                <a:gd name="T1" fmla="*/ 572135 h 1067"/>
                <a:gd name="T2" fmla="*/ 1302385 w 2108"/>
                <a:gd name="T3" fmla="*/ 582295 h 1067"/>
                <a:gd name="T4" fmla="*/ 1274445 w 2108"/>
                <a:gd name="T5" fmla="*/ 582295 h 1067"/>
                <a:gd name="T6" fmla="*/ 1237615 w 2108"/>
                <a:gd name="T7" fmla="*/ 593090 h 1067"/>
                <a:gd name="T8" fmla="*/ 1201420 w 2108"/>
                <a:gd name="T9" fmla="*/ 593090 h 1067"/>
                <a:gd name="T10" fmla="*/ 1173480 w 2108"/>
                <a:gd name="T11" fmla="*/ 603885 h 1067"/>
                <a:gd name="T12" fmla="*/ 1137285 w 2108"/>
                <a:gd name="T13" fmla="*/ 603885 h 1067"/>
                <a:gd name="T14" fmla="*/ 1100455 w 2108"/>
                <a:gd name="T15" fmla="*/ 614045 h 1067"/>
                <a:gd name="T16" fmla="*/ 1063625 w 2108"/>
                <a:gd name="T17" fmla="*/ 614045 h 1067"/>
                <a:gd name="T18" fmla="*/ 1026795 w 2108"/>
                <a:gd name="T19" fmla="*/ 624840 h 1067"/>
                <a:gd name="T20" fmla="*/ 990600 w 2108"/>
                <a:gd name="T21" fmla="*/ 624840 h 1067"/>
                <a:gd name="T22" fmla="*/ 953770 w 2108"/>
                <a:gd name="T23" fmla="*/ 635635 h 1067"/>
                <a:gd name="T24" fmla="*/ 916940 w 2108"/>
                <a:gd name="T25" fmla="*/ 635635 h 1067"/>
                <a:gd name="T26" fmla="*/ 880110 w 2108"/>
                <a:gd name="T27" fmla="*/ 635635 h 1067"/>
                <a:gd name="T28" fmla="*/ 843915 w 2108"/>
                <a:gd name="T29" fmla="*/ 645795 h 1067"/>
                <a:gd name="T30" fmla="*/ 807085 w 2108"/>
                <a:gd name="T31" fmla="*/ 645795 h 1067"/>
                <a:gd name="T32" fmla="*/ 770255 w 2108"/>
                <a:gd name="T33" fmla="*/ 645795 h 1067"/>
                <a:gd name="T34" fmla="*/ 733425 w 2108"/>
                <a:gd name="T35" fmla="*/ 656590 h 1067"/>
                <a:gd name="T36" fmla="*/ 697230 w 2108"/>
                <a:gd name="T37" fmla="*/ 656590 h 1067"/>
                <a:gd name="T38" fmla="*/ 660400 w 2108"/>
                <a:gd name="T39" fmla="*/ 656590 h 1067"/>
                <a:gd name="T40" fmla="*/ 614680 w 2108"/>
                <a:gd name="T41" fmla="*/ 656590 h 1067"/>
                <a:gd name="T42" fmla="*/ 577850 w 2108"/>
                <a:gd name="T43" fmla="*/ 667385 h 1067"/>
                <a:gd name="T44" fmla="*/ 541020 w 2108"/>
                <a:gd name="T45" fmla="*/ 667385 h 1067"/>
                <a:gd name="T46" fmla="*/ 504190 w 2108"/>
                <a:gd name="T47" fmla="*/ 667385 h 1067"/>
                <a:gd name="T48" fmla="*/ 467995 w 2108"/>
                <a:gd name="T49" fmla="*/ 667385 h 1067"/>
                <a:gd name="T50" fmla="*/ 421640 w 2108"/>
                <a:gd name="T51" fmla="*/ 667385 h 1067"/>
                <a:gd name="T52" fmla="*/ 385445 w 2108"/>
                <a:gd name="T53" fmla="*/ 667385 h 1067"/>
                <a:gd name="T54" fmla="*/ 348615 w 2108"/>
                <a:gd name="T55" fmla="*/ 677545 h 1067"/>
                <a:gd name="T56" fmla="*/ 311785 w 2108"/>
                <a:gd name="T57" fmla="*/ 677545 h 1067"/>
                <a:gd name="T58" fmla="*/ 274955 w 2108"/>
                <a:gd name="T59" fmla="*/ 677545 h 1067"/>
                <a:gd name="T60" fmla="*/ 229235 w 2108"/>
                <a:gd name="T61" fmla="*/ 677545 h 1067"/>
                <a:gd name="T62" fmla="*/ 192405 w 2108"/>
                <a:gd name="T63" fmla="*/ 677545 h 1067"/>
                <a:gd name="T64" fmla="*/ 156210 w 2108"/>
                <a:gd name="T65" fmla="*/ 677545 h 1067"/>
                <a:gd name="T66" fmla="*/ 109855 w 2108"/>
                <a:gd name="T67" fmla="*/ 677545 h 1067"/>
                <a:gd name="T68" fmla="*/ 73660 w 2108"/>
                <a:gd name="T69" fmla="*/ 677545 h 1067"/>
                <a:gd name="T70" fmla="*/ 36830 w 2108"/>
                <a:gd name="T71" fmla="*/ 677545 h 1067"/>
                <a:gd name="T72" fmla="*/ 0 w 2108"/>
                <a:gd name="T73" fmla="*/ 677545 h 1067"/>
                <a:gd name="T74" fmla="*/ 156210 w 2108"/>
                <a:gd name="T75" fmla="*/ 0 h 1067"/>
                <a:gd name="T76" fmla="*/ 1338580 w 2108"/>
                <a:gd name="T77" fmla="*/ 572135 h 106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08" h="1067">
                  <a:moveTo>
                    <a:pt x="2108" y="901"/>
                  </a:moveTo>
                  <a:lnTo>
                    <a:pt x="2051" y="917"/>
                  </a:lnTo>
                  <a:lnTo>
                    <a:pt x="2007" y="917"/>
                  </a:lnTo>
                  <a:lnTo>
                    <a:pt x="1949" y="934"/>
                  </a:lnTo>
                  <a:lnTo>
                    <a:pt x="1892" y="934"/>
                  </a:lnTo>
                  <a:lnTo>
                    <a:pt x="1848" y="951"/>
                  </a:lnTo>
                  <a:lnTo>
                    <a:pt x="1791" y="951"/>
                  </a:lnTo>
                  <a:lnTo>
                    <a:pt x="1733" y="967"/>
                  </a:lnTo>
                  <a:lnTo>
                    <a:pt x="1675" y="967"/>
                  </a:lnTo>
                  <a:lnTo>
                    <a:pt x="1617" y="984"/>
                  </a:lnTo>
                  <a:lnTo>
                    <a:pt x="1560" y="984"/>
                  </a:lnTo>
                  <a:lnTo>
                    <a:pt x="1502" y="1001"/>
                  </a:lnTo>
                  <a:lnTo>
                    <a:pt x="1444" y="1001"/>
                  </a:lnTo>
                  <a:lnTo>
                    <a:pt x="1386" y="1001"/>
                  </a:lnTo>
                  <a:lnTo>
                    <a:pt x="1329" y="1017"/>
                  </a:lnTo>
                  <a:lnTo>
                    <a:pt x="1271" y="1017"/>
                  </a:lnTo>
                  <a:lnTo>
                    <a:pt x="1213" y="1017"/>
                  </a:lnTo>
                  <a:lnTo>
                    <a:pt x="1155" y="1034"/>
                  </a:lnTo>
                  <a:lnTo>
                    <a:pt x="1098" y="1034"/>
                  </a:lnTo>
                  <a:lnTo>
                    <a:pt x="1040" y="1034"/>
                  </a:lnTo>
                  <a:lnTo>
                    <a:pt x="968" y="1034"/>
                  </a:lnTo>
                  <a:lnTo>
                    <a:pt x="910" y="1051"/>
                  </a:lnTo>
                  <a:lnTo>
                    <a:pt x="852" y="1051"/>
                  </a:lnTo>
                  <a:lnTo>
                    <a:pt x="794" y="1051"/>
                  </a:lnTo>
                  <a:lnTo>
                    <a:pt x="737" y="1051"/>
                  </a:lnTo>
                  <a:lnTo>
                    <a:pt x="664" y="1051"/>
                  </a:lnTo>
                  <a:lnTo>
                    <a:pt x="607" y="1051"/>
                  </a:lnTo>
                  <a:lnTo>
                    <a:pt x="549" y="1067"/>
                  </a:lnTo>
                  <a:lnTo>
                    <a:pt x="491" y="1067"/>
                  </a:lnTo>
                  <a:lnTo>
                    <a:pt x="433" y="1067"/>
                  </a:lnTo>
                  <a:lnTo>
                    <a:pt x="361" y="1067"/>
                  </a:lnTo>
                  <a:lnTo>
                    <a:pt x="303" y="1067"/>
                  </a:lnTo>
                  <a:lnTo>
                    <a:pt x="246" y="1067"/>
                  </a:lnTo>
                  <a:lnTo>
                    <a:pt x="173" y="1067"/>
                  </a:lnTo>
                  <a:lnTo>
                    <a:pt x="116" y="1067"/>
                  </a:lnTo>
                  <a:lnTo>
                    <a:pt x="58" y="1067"/>
                  </a:lnTo>
                  <a:lnTo>
                    <a:pt x="0" y="1067"/>
                  </a:lnTo>
                  <a:lnTo>
                    <a:pt x="246" y="0"/>
                  </a:lnTo>
                  <a:lnTo>
                    <a:pt x="2108" y="901"/>
                  </a:lnTo>
                  <a:close/>
                </a:path>
              </a:pathLst>
            </a:custGeom>
            <a:solidFill>
              <a:srgbClr val="A0E0E0"/>
            </a:solidFill>
            <a:ln w="14">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Rectangle 21"/>
            <p:cNvSpPr>
              <a:spLocks noChangeArrowheads="1"/>
            </p:cNvSpPr>
            <p:nvPr/>
          </p:nvSpPr>
          <p:spPr bwMode="auto">
            <a:xfrm>
              <a:off x="2273904" y="158701"/>
              <a:ext cx="52" cy="16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3" name="Rectangle 22"/>
            <p:cNvSpPr>
              <a:spLocks noChangeArrowheads="1"/>
            </p:cNvSpPr>
            <p:nvPr/>
          </p:nvSpPr>
          <p:spPr bwMode="auto">
            <a:xfrm>
              <a:off x="1402702" y="645704"/>
              <a:ext cx="5931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AHAFO</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4" name="Rectangle 23"/>
            <p:cNvSpPr>
              <a:spLocks noChangeArrowheads="1"/>
            </p:cNvSpPr>
            <p:nvPr/>
          </p:nvSpPr>
          <p:spPr bwMode="auto">
            <a:xfrm>
              <a:off x="1586203" y="815305"/>
              <a:ext cx="247600"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16.6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5" name="Rectangle 24"/>
            <p:cNvSpPr>
              <a:spLocks noChangeArrowheads="1"/>
            </p:cNvSpPr>
            <p:nvPr/>
          </p:nvSpPr>
          <p:spPr bwMode="auto">
            <a:xfrm>
              <a:off x="-18400" y="899705"/>
              <a:ext cx="8045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UPPER EAST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6" name="Rectangle 25"/>
            <p:cNvSpPr>
              <a:spLocks noChangeArrowheads="1"/>
            </p:cNvSpPr>
            <p:nvPr/>
          </p:nvSpPr>
          <p:spPr bwMode="auto">
            <a:xfrm>
              <a:off x="137600" y="1069306"/>
              <a:ext cx="3277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a:off x="0" y="1323307"/>
              <a:ext cx="5930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CENTRAL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229200" y="1492808"/>
              <a:ext cx="177200"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9" name="Rectangle 28"/>
            <p:cNvSpPr>
              <a:spLocks noChangeArrowheads="1"/>
            </p:cNvSpPr>
            <p:nvPr/>
          </p:nvSpPr>
          <p:spPr bwMode="auto">
            <a:xfrm>
              <a:off x="64100" y="2339913"/>
              <a:ext cx="8401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UPPER WEST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394301" y="2508814"/>
              <a:ext cx="198700"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7.7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1" name="Rectangle 30"/>
            <p:cNvSpPr>
              <a:spLocks noChangeArrowheads="1"/>
            </p:cNvSpPr>
            <p:nvPr/>
          </p:nvSpPr>
          <p:spPr bwMode="auto">
            <a:xfrm>
              <a:off x="797501" y="2773615"/>
              <a:ext cx="6001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EASTERN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2" name="Rectangle 31"/>
            <p:cNvSpPr>
              <a:spLocks noChangeArrowheads="1"/>
            </p:cNvSpPr>
            <p:nvPr/>
          </p:nvSpPr>
          <p:spPr bwMode="auto">
            <a:xfrm>
              <a:off x="1026702" y="2943216"/>
              <a:ext cx="177200"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8.1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3" name="Rectangle 32"/>
            <p:cNvSpPr>
              <a:spLocks noChangeArrowheads="1"/>
            </p:cNvSpPr>
            <p:nvPr/>
          </p:nvSpPr>
          <p:spPr bwMode="auto">
            <a:xfrm>
              <a:off x="1962103" y="3006717"/>
              <a:ext cx="4166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VOLTA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4" name="Rectangle 33"/>
            <p:cNvSpPr>
              <a:spLocks noChangeArrowheads="1"/>
            </p:cNvSpPr>
            <p:nvPr/>
          </p:nvSpPr>
          <p:spPr bwMode="auto">
            <a:xfrm>
              <a:off x="2099903" y="3176218"/>
              <a:ext cx="177200"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8.6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5" name="Rectangle 34"/>
            <p:cNvSpPr>
              <a:spLocks noChangeArrowheads="1"/>
            </p:cNvSpPr>
            <p:nvPr/>
          </p:nvSpPr>
          <p:spPr bwMode="auto">
            <a:xfrm>
              <a:off x="4850708" y="2752715"/>
              <a:ext cx="5506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ASHANTI</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6" name="Rectangle 35"/>
            <p:cNvSpPr>
              <a:spLocks noChangeArrowheads="1"/>
            </p:cNvSpPr>
            <p:nvPr/>
          </p:nvSpPr>
          <p:spPr bwMode="auto">
            <a:xfrm>
              <a:off x="5015808" y="2922216"/>
              <a:ext cx="3328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7" name="Rectangle 36"/>
            <p:cNvSpPr>
              <a:spLocks noChangeArrowheads="1"/>
            </p:cNvSpPr>
            <p:nvPr/>
          </p:nvSpPr>
          <p:spPr bwMode="auto">
            <a:xfrm>
              <a:off x="3557906" y="3017517"/>
              <a:ext cx="6356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WESTERN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8" name="Rectangle 37"/>
            <p:cNvSpPr>
              <a:spLocks noChangeArrowheads="1"/>
            </p:cNvSpPr>
            <p:nvPr/>
          </p:nvSpPr>
          <p:spPr bwMode="auto">
            <a:xfrm>
              <a:off x="3768706" y="3186418"/>
              <a:ext cx="247600"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9" name="Rectangle 38"/>
            <p:cNvSpPr>
              <a:spLocks noChangeArrowheads="1"/>
            </p:cNvSpPr>
            <p:nvPr/>
          </p:nvSpPr>
          <p:spPr bwMode="auto">
            <a:xfrm>
              <a:off x="3025705" y="402502"/>
              <a:ext cx="6566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GT.ACCRA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0" name="Rectangle 39"/>
            <p:cNvSpPr>
              <a:spLocks noChangeArrowheads="1"/>
            </p:cNvSpPr>
            <p:nvPr/>
          </p:nvSpPr>
          <p:spPr bwMode="auto">
            <a:xfrm>
              <a:off x="3300705" y="571503"/>
              <a:ext cx="396201"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1" name="Rectangle 40"/>
            <p:cNvSpPr>
              <a:spLocks noChangeArrowheads="1"/>
            </p:cNvSpPr>
            <p:nvPr/>
          </p:nvSpPr>
          <p:spPr bwMode="auto">
            <a:xfrm>
              <a:off x="5024708" y="963205"/>
              <a:ext cx="720101" cy="1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NORTHERN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2" name="Rectangle 41"/>
            <p:cNvSpPr>
              <a:spLocks noChangeArrowheads="1"/>
            </p:cNvSpPr>
            <p:nvPr/>
          </p:nvSpPr>
          <p:spPr bwMode="auto">
            <a:xfrm>
              <a:off x="5281909" y="1132806"/>
              <a:ext cx="283200" cy="14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a:spcBef>
                  <a:spcPts val="0"/>
                </a:spcBef>
                <a:spcAft>
                  <a:spcPts val="0"/>
                </a:spcAft>
              </a:pPr>
              <a:r>
                <a:rPr lang="en-US"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29.5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1410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182"/>
            <a:ext cx="10515600" cy="1325563"/>
          </a:xfrm>
        </p:spPr>
        <p:txBody>
          <a:bodyPr/>
          <a:lstStyle/>
          <a:p>
            <a:pPr algn="ctr"/>
            <a:r>
              <a:rPr lang="en-US" dirty="0" smtClean="0">
                <a:latin typeface="Garamond" panose="02020404030301010803" pitchFamily="18" charset="0"/>
              </a:rPr>
              <a:t/>
            </a:r>
            <a:br>
              <a:rPr lang="en-US" dirty="0" smtClean="0">
                <a:latin typeface="Garamond" panose="02020404030301010803" pitchFamily="18" charset="0"/>
              </a:rPr>
            </a:br>
            <a:r>
              <a:rPr lang="en-US" dirty="0" smtClean="0">
                <a:latin typeface="Garamond" panose="02020404030301010803" pitchFamily="18" charset="0"/>
              </a:rPr>
              <a:t>SHARE OF GDP BY SECTORS, 2014</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0842981"/>
              </p:ext>
            </p:extLst>
          </p:nvPr>
        </p:nvGraphicFramePr>
        <p:xfrm>
          <a:off x="1300766" y="1223493"/>
          <a:ext cx="9138634" cy="4533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7455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884238"/>
          </a:xfrm>
        </p:spPr>
        <p:txBody>
          <a:bodyPr>
            <a:noAutofit/>
          </a:bodyPr>
          <a:lstStyle/>
          <a:p>
            <a:pPr algn="ctr"/>
            <a:r>
              <a:rPr lang="en-US" sz="2400" dirty="0" smtClean="0">
                <a:latin typeface="Garamond" panose="02020404030301010803" pitchFamily="18" charset="0"/>
                <a:ea typeface="Batang" panose="02030600000101010101" pitchFamily="18" charset="-127"/>
              </a:rPr>
              <a:t>AGRICULTURAL SECTOR REPORTING SYSTEM (1/4)</a:t>
            </a:r>
            <a:endParaRPr lang="en-US" sz="2400" dirty="0">
              <a:latin typeface="Garamond" panose="02020404030301010803" pitchFamily="18" charset="0"/>
            </a:endParaRPr>
          </a:p>
        </p:txBody>
      </p:sp>
      <p:sp>
        <p:nvSpPr>
          <p:cNvPr id="3" name="Content Placeholder 2"/>
          <p:cNvSpPr>
            <a:spLocks noGrp="1"/>
          </p:cNvSpPr>
          <p:nvPr>
            <p:ph idx="1"/>
          </p:nvPr>
        </p:nvSpPr>
        <p:spPr>
          <a:xfrm>
            <a:off x="1981200" y="1600201"/>
            <a:ext cx="8229600" cy="4191000"/>
          </a:xfrm>
        </p:spPr>
        <p:txBody>
          <a:bodyPr>
            <a:normAutofit/>
          </a:bodyPr>
          <a:lstStyle/>
          <a:p>
            <a:pPr marL="514350" indent="-514350">
              <a:buFont typeface="+mj-lt"/>
              <a:buAutoNum type="arabicPeriod"/>
            </a:pPr>
            <a:r>
              <a:rPr lang="en-GB" dirty="0">
                <a:latin typeface="Garamond" panose="02020404030301010803" pitchFamily="18" charset="0"/>
              </a:rPr>
              <a:t>The Ministry of Food and Agriculture (MoFA) is the lead ministry responsible for </a:t>
            </a:r>
            <a:r>
              <a:rPr lang="en-GB" dirty="0" smtClean="0">
                <a:latin typeface="Garamond" panose="02020404030301010803" pitchFamily="18" charset="0"/>
              </a:rPr>
              <a:t>policy formulation and planning</a:t>
            </a:r>
            <a:r>
              <a:rPr lang="en-GB" dirty="0">
                <a:latin typeface="Garamond" panose="02020404030301010803" pitchFamily="18" charset="0"/>
              </a:rPr>
              <a:t>, </a:t>
            </a:r>
            <a:r>
              <a:rPr lang="en-GB" dirty="0" smtClean="0">
                <a:latin typeface="Garamond" panose="02020404030301010803" pitchFamily="18" charset="0"/>
              </a:rPr>
              <a:t>monitoring </a:t>
            </a:r>
            <a:r>
              <a:rPr lang="en-GB" dirty="0">
                <a:latin typeface="Garamond" panose="02020404030301010803" pitchFamily="18" charset="0"/>
              </a:rPr>
              <a:t>and </a:t>
            </a:r>
            <a:r>
              <a:rPr lang="en-GB" dirty="0" smtClean="0">
                <a:latin typeface="Garamond" panose="02020404030301010803" pitchFamily="18" charset="0"/>
              </a:rPr>
              <a:t>evaluation </a:t>
            </a:r>
            <a:r>
              <a:rPr lang="en-GB" dirty="0">
                <a:latin typeface="Garamond" panose="02020404030301010803" pitchFamily="18" charset="0"/>
              </a:rPr>
              <a:t>in the agricultural </a:t>
            </a:r>
            <a:r>
              <a:rPr lang="en-GB" dirty="0" smtClean="0">
                <a:latin typeface="Garamond" panose="02020404030301010803" pitchFamily="18" charset="0"/>
              </a:rPr>
              <a:t>sector. The agriculture sector extends beyond the Ministry to include fisheries, forestry and logging and cocoa</a:t>
            </a:r>
            <a:endParaRPr lang="en-GB" dirty="0">
              <a:latin typeface="Garamond" panose="02020404030301010803" pitchFamily="18" charset="0"/>
            </a:endParaRPr>
          </a:p>
          <a:p>
            <a:pPr marL="514350" indent="-514350">
              <a:buFont typeface="+mj-lt"/>
              <a:buAutoNum type="arabicPeriod"/>
            </a:pPr>
            <a:r>
              <a:rPr lang="en-GB" dirty="0">
                <a:latin typeface="Garamond" panose="02020404030301010803" pitchFamily="18" charset="0"/>
              </a:rPr>
              <a:t>MoFA responds to the national development initiatives with policies and strategies that address the national goals</a:t>
            </a:r>
          </a:p>
          <a:p>
            <a:pPr marL="514350" indent="-514350">
              <a:buFont typeface="+mj-lt"/>
              <a:buAutoNum type="arabicPeriod"/>
            </a:pPr>
            <a:r>
              <a:rPr lang="en-GB" dirty="0" smtClean="0">
                <a:latin typeface="Garamond" panose="02020404030301010803" pitchFamily="18" charset="0"/>
              </a:rPr>
              <a:t>To achieve international, regional and national objectives/policies, the ministry has developed a </a:t>
            </a:r>
            <a:r>
              <a:rPr lang="en-GB" dirty="0">
                <a:latin typeface="Garamond" panose="02020404030301010803" pitchFamily="18" charset="0"/>
              </a:rPr>
              <a:t>sector plan </a:t>
            </a:r>
            <a:r>
              <a:rPr lang="en-GB" dirty="0" smtClean="0">
                <a:latin typeface="Garamond" panose="02020404030301010803" pitchFamily="18" charset="0"/>
              </a:rPr>
              <a:t>called Medium Term Agricultural Sector Investment Plan (METASIP)for </a:t>
            </a:r>
            <a:r>
              <a:rPr lang="en-GB" dirty="0">
                <a:latin typeface="Garamond" panose="02020404030301010803" pitchFamily="18" charset="0"/>
              </a:rPr>
              <a:t>the implementation of the broad strategies specified in the </a:t>
            </a:r>
            <a:r>
              <a:rPr lang="en-GB" dirty="0" smtClean="0">
                <a:latin typeface="Garamond" panose="02020404030301010803" pitchFamily="18" charset="0"/>
              </a:rPr>
              <a:t>various policy documents.</a:t>
            </a:r>
            <a:endParaRPr lang="en-US" dirty="0">
              <a:latin typeface="Garamond" panose="02020404030301010803" pitchFamily="18"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1471198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latin typeface="Garamond" panose="02020404030301010803" pitchFamily="18" charset="0"/>
                <a:ea typeface="Batang" panose="02030600000101010101" pitchFamily="18" charset="-127"/>
              </a:rPr>
              <a:t>AGRICULTURAL SECTOR REPORTING SYSTEM (2/4)</a:t>
            </a:r>
            <a:endParaRPr lang="en-US" sz="2400" dirty="0">
              <a:latin typeface="Garamond" panose="02020404030301010803" pitchFamily="18" charset="0"/>
            </a:endParaRPr>
          </a:p>
        </p:txBody>
      </p:sp>
      <p:graphicFrame>
        <p:nvGraphicFramePr>
          <p:cNvPr id="4" name="Content Placeholder 3"/>
          <p:cNvGraphicFramePr>
            <a:graphicFrameLocks noGrp="1"/>
          </p:cNvGraphicFramePr>
          <p:nvPr>
            <p:ph idx="1"/>
          </p:nvPr>
        </p:nvGraphicFramePr>
        <p:xfrm>
          <a:off x="1825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721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91"/>
          </a:xfrm>
        </p:spPr>
        <p:txBody>
          <a:bodyPr>
            <a:normAutofit/>
          </a:bodyPr>
          <a:lstStyle/>
          <a:p>
            <a:pPr algn="ctr"/>
            <a:r>
              <a:rPr lang="en-US" sz="3200" dirty="0" smtClean="0">
                <a:latin typeface="Garamond" panose="02020404030301010803" pitchFamily="18" charset="0"/>
                <a:ea typeface="Batang" panose="02030600000101010101" pitchFamily="18" charset="-127"/>
              </a:rPr>
              <a:t>AGRICULTURAL SECTOR REPORTING SYSTEM (3/4)</a:t>
            </a:r>
            <a:endParaRPr lang="en-US" sz="3200"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014033779"/>
              </p:ext>
            </p:extLst>
          </p:nvPr>
        </p:nvGraphicFramePr>
        <p:xfrm>
          <a:off x="1981200" y="1825625"/>
          <a:ext cx="8229600" cy="4214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38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Garamond" panose="02020404030301010803" pitchFamily="18" charset="0"/>
              </a:rPr>
              <a:t>M&amp;E system for performance measurement </a:t>
            </a:r>
            <a:r>
              <a:rPr lang="en-US" sz="3200" dirty="0" smtClean="0">
                <a:latin typeface="Garamond" panose="02020404030301010803" pitchFamily="18" charset="0"/>
              </a:rPr>
              <a:t>(4/4)</a:t>
            </a:r>
            <a:endParaRPr lang="en-US" sz="3200" dirty="0">
              <a:latin typeface="Garamond" panose="02020404030301010803" pitchFamily="18" charset="0"/>
            </a:endParaRPr>
          </a:p>
        </p:txBody>
      </p:sp>
      <p:sp>
        <p:nvSpPr>
          <p:cNvPr id="3" name="Content Placeholder 2"/>
          <p:cNvSpPr>
            <a:spLocks noGrp="1"/>
          </p:cNvSpPr>
          <p:nvPr>
            <p:ph idx="1"/>
          </p:nvPr>
        </p:nvSpPr>
        <p:spPr/>
        <p:txBody>
          <a:bodyPr>
            <a:normAutofit/>
          </a:bodyPr>
          <a:lstStyle/>
          <a:p>
            <a:r>
              <a:rPr lang="en-US" dirty="0" smtClean="0">
                <a:latin typeface="Garamond" panose="02020404030301010803" pitchFamily="18" charset="0"/>
              </a:rPr>
              <a:t>Monitoring and evaluation, as a management function, should be carried out at all three levels</a:t>
            </a:r>
          </a:p>
          <a:p>
            <a:pPr lvl="1"/>
            <a:r>
              <a:rPr lang="en-US" dirty="0" smtClean="0">
                <a:latin typeface="Garamond" panose="02020404030301010803" pitchFamily="18" charset="0"/>
              </a:rPr>
              <a:t>National; </a:t>
            </a:r>
            <a:r>
              <a:rPr lang="en-US" i="1" dirty="0" smtClean="0">
                <a:latin typeface="Garamond" panose="02020404030301010803" pitchFamily="18" charset="0"/>
              </a:rPr>
              <a:t>Coordinated </a:t>
            </a:r>
            <a:r>
              <a:rPr lang="en-US" i="1" dirty="0">
                <a:latin typeface="Garamond" panose="02020404030301010803" pitchFamily="18" charset="0"/>
              </a:rPr>
              <a:t>by </a:t>
            </a:r>
            <a:r>
              <a:rPr lang="en-US" i="1" dirty="0" smtClean="0">
                <a:latin typeface="Garamond" panose="02020404030301010803" pitchFamily="18" charset="0"/>
              </a:rPr>
              <a:t>M&amp;E Directorate</a:t>
            </a:r>
            <a:endParaRPr lang="en-US" dirty="0" smtClean="0">
              <a:latin typeface="Garamond" panose="02020404030301010803" pitchFamily="18" charset="0"/>
            </a:endParaRPr>
          </a:p>
          <a:p>
            <a:pPr lvl="1"/>
            <a:r>
              <a:rPr lang="en-US" dirty="0" smtClean="0">
                <a:latin typeface="Garamond" panose="02020404030301010803" pitchFamily="18" charset="0"/>
              </a:rPr>
              <a:t>Regional; </a:t>
            </a:r>
            <a:r>
              <a:rPr lang="en-US" i="1" dirty="0" smtClean="0">
                <a:latin typeface="Garamond" panose="02020404030301010803" pitchFamily="18" charset="0"/>
              </a:rPr>
              <a:t>Coordinated </a:t>
            </a:r>
            <a:r>
              <a:rPr lang="en-US" i="1" dirty="0">
                <a:latin typeface="Garamond" panose="02020404030301010803" pitchFamily="18" charset="0"/>
              </a:rPr>
              <a:t>by RDA, supported by M&amp;E </a:t>
            </a:r>
            <a:r>
              <a:rPr lang="en-US" i="1" dirty="0" smtClean="0">
                <a:latin typeface="Garamond" panose="02020404030301010803" pitchFamily="18" charset="0"/>
              </a:rPr>
              <a:t>Unit </a:t>
            </a:r>
            <a:r>
              <a:rPr lang="en-US" dirty="0" smtClean="0">
                <a:latin typeface="Garamond" panose="02020404030301010803" pitchFamily="18" charset="0"/>
              </a:rPr>
              <a:t>and </a:t>
            </a:r>
          </a:p>
          <a:p>
            <a:pPr lvl="1"/>
            <a:r>
              <a:rPr lang="en-US" dirty="0" smtClean="0">
                <a:latin typeface="Garamond" panose="02020404030301010803" pitchFamily="18" charset="0"/>
              </a:rPr>
              <a:t>MMDA; </a:t>
            </a:r>
            <a:r>
              <a:rPr lang="en-US" i="1" dirty="0" smtClean="0">
                <a:latin typeface="Garamond" panose="02020404030301010803" pitchFamily="18" charset="0"/>
              </a:rPr>
              <a:t>Coordinated </a:t>
            </a:r>
            <a:r>
              <a:rPr lang="en-US" i="1" dirty="0">
                <a:latin typeface="Garamond" panose="02020404030301010803" pitchFamily="18" charset="0"/>
              </a:rPr>
              <a:t>by DDA, supported by </a:t>
            </a:r>
            <a:r>
              <a:rPr lang="en-US" i="1" dirty="0" smtClean="0">
                <a:latin typeface="Garamond" panose="02020404030301010803" pitchFamily="18" charset="0"/>
              </a:rPr>
              <a:t>MISO </a:t>
            </a:r>
          </a:p>
          <a:p>
            <a:r>
              <a:rPr lang="en-US" dirty="0" smtClean="0">
                <a:latin typeface="Garamond" panose="02020404030301010803" pitchFamily="18" charset="0"/>
              </a:rPr>
              <a:t>Level of effort in agricultural development is not the same at all levels, hence each level perform similar but unique </a:t>
            </a:r>
            <a:r>
              <a:rPr lang="en-US" dirty="0" smtClean="0">
                <a:latin typeface="Garamond" panose="02020404030301010803" pitchFamily="18" charset="0"/>
              </a:rPr>
              <a:t>roles</a:t>
            </a:r>
          </a:p>
          <a:p>
            <a:pPr algn="just"/>
            <a:r>
              <a:rPr lang="en-US" dirty="0" smtClean="0">
                <a:latin typeface="Garamond" panose="02020404030301010803" pitchFamily="18" charset="0"/>
              </a:rPr>
              <a:t>Efforts at all the levels culminate in the preparation of an Annual Performance Report, which form the basis of the annual Joint Sector Review. </a:t>
            </a:r>
            <a:endParaRPr lang="en-US" dirty="0">
              <a:latin typeface="Garamond" panose="02020404030301010803" pitchFamily="18" charset="0"/>
            </a:endParaRPr>
          </a:p>
        </p:txBody>
      </p:sp>
    </p:spTree>
    <p:extLst>
      <p:ext uri="{BB962C8B-B14F-4D97-AF65-F5344CB8AC3E}">
        <p14:creationId xmlns:p14="http://schemas.microsoft.com/office/powerpoint/2010/main" val="241265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363</TotalTime>
  <Words>1450</Words>
  <Application>Microsoft Office PowerPoint</Application>
  <PresentationFormat>Custom</PresentationFormat>
  <Paragraphs>128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PRESENTATION AT OPENGOVHUB</vt:lpstr>
      <vt:lpstr>OUTLINE </vt:lpstr>
      <vt:lpstr> ABOUT GHANA </vt:lpstr>
      <vt:lpstr>LAND AREA BY REGIONS, %</vt:lpstr>
      <vt:lpstr> SHARE OF GDP BY SECTORS, 2014</vt:lpstr>
      <vt:lpstr>AGRICULTURAL SECTOR REPORTING SYSTEM (1/4)</vt:lpstr>
      <vt:lpstr>AGRICULTURAL SECTOR REPORTING SYSTEM (2/4)</vt:lpstr>
      <vt:lpstr>AGRICULTURAL SECTOR REPORTING SYSTEM (3/4)</vt:lpstr>
      <vt:lpstr>M&amp;E system for performance measurement (4/4)</vt:lpstr>
      <vt:lpstr>CHALLENGES OF REPORTING (1/2)</vt:lpstr>
      <vt:lpstr>CHALLENGES OF REPORTING  (2/2)</vt:lpstr>
      <vt:lpstr>RESPONSES TO QUESTIONS POSED, (1/6)</vt:lpstr>
      <vt:lpstr>RESPONSES TO QUESTIONS POSED, (2/6)</vt:lpstr>
      <vt:lpstr>RESPONSES TO QUESTIONS POSED, (3/6)</vt:lpstr>
      <vt:lpstr>RESPONSES TO QUESTIONS POSED, (4/6)</vt:lpstr>
      <vt:lpstr>RESPONSES TO QUESTIONS POSED, (5/6)</vt:lpstr>
      <vt:lpstr>RESPONSES TO QUESTIONS POSED, (6/6)</vt:lpstr>
      <vt:lpstr>CONCLUSIONS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AT OPENGOVHUB</dc:title>
  <dc:creator>LAMBERT ABUSAH</dc:creator>
  <cp:lastModifiedBy>HP</cp:lastModifiedBy>
  <cp:revision>20</cp:revision>
  <dcterms:created xsi:type="dcterms:W3CDTF">2015-09-16T09:56:02Z</dcterms:created>
  <dcterms:modified xsi:type="dcterms:W3CDTF">2015-09-21T13:26:45Z</dcterms:modified>
</cp:coreProperties>
</file>