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C87F62-7AD4-4D09-8990-E40A39E4646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1322D4F-118F-4174-B51F-CE27DAB81533}">
      <dgm:prSet>
        <dgm:style>
          <a:lnRef idx="3">
            <a:schemeClr val="lt1"/>
          </a:lnRef>
          <a:fillRef idx="1">
            <a:schemeClr val="accent2"/>
          </a:fillRef>
          <a:effectRef idx="1">
            <a:schemeClr val="accent2"/>
          </a:effectRef>
          <a:fontRef idx="minor">
            <a:schemeClr val="lt1"/>
          </a:fontRef>
        </dgm:style>
      </dgm:prSet>
      <dgm:spPr/>
      <dgm:t>
        <a:bodyPr/>
        <a:lstStyle/>
        <a:p>
          <a:pPr algn="l" rtl="0"/>
          <a:r>
            <a:rPr lang="en-IN" baseline="0" dirty="0" smtClean="0"/>
            <a:t>LOG SETTER</a:t>
          </a:r>
          <a:endParaRPr lang="en-IN" dirty="0"/>
        </a:p>
      </dgm:t>
    </dgm:pt>
    <dgm:pt modelId="{83779D61-1DD4-49F8-90A8-FF49A57278BF}" type="parTrans" cxnId="{599B90D4-1B8D-41D4-921F-BB37E352D80E}">
      <dgm:prSet/>
      <dgm:spPr/>
      <dgm:t>
        <a:bodyPr/>
        <a:lstStyle/>
        <a:p>
          <a:endParaRPr lang="en-IN"/>
        </a:p>
      </dgm:t>
    </dgm:pt>
    <dgm:pt modelId="{180745C4-3B1E-469C-A44B-10C63702D839}" type="sibTrans" cxnId="{599B90D4-1B8D-41D4-921F-BB37E352D80E}">
      <dgm:prSet/>
      <dgm:spPr/>
      <dgm:t>
        <a:bodyPr/>
        <a:lstStyle/>
        <a:p>
          <a:endParaRPr lang="en-IN"/>
        </a:p>
      </dgm:t>
    </dgm:pt>
    <dgm:pt modelId="{6672F669-2EDE-4A3E-AEFD-2E0471233ACC}" type="pres">
      <dgm:prSet presAssocID="{9AC87F62-7AD4-4D09-8990-E40A39E46464}" presName="linear" presStyleCnt="0">
        <dgm:presLayoutVars>
          <dgm:animLvl val="lvl"/>
          <dgm:resizeHandles val="exact"/>
        </dgm:presLayoutVars>
      </dgm:prSet>
      <dgm:spPr/>
      <dgm:t>
        <a:bodyPr/>
        <a:lstStyle/>
        <a:p>
          <a:endParaRPr lang="en-IN"/>
        </a:p>
      </dgm:t>
    </dgm:pt>
    <dgm:pt modelId="{3E07CD57-F103-47BD-B74F-BE52A24DB6B5}" type="pres">
      <dgm:prSet presAssocID="{91322D4F-118F-4174-B51F-CE27DAB81533}" presName="parentText" presStyleLbl="node1" presStyleIdx="0" presStyleCnt="1" custAng="19185248" custLinFactNeighborX="-1921" custLinFactNeighborY="-5887">
        <dgm:presLayoutVars>
          <dgm:chMax val="0"/>
          <dgm:bulletEnabled val="1"/>
        </dgm:presLayoutVars>
      </dgm:prSet>
      <dgm:spPr/>
      <dgm:t>
        <a:bodyPr/>
        <a:lstStyle/>
        <a:p>
          <a:endParaRPr lang="en-IN"/>
        </a:p>
      </dgm:t>
    </dgm:pt>
  </dgm:ptLst>
  <dgm:cxnLst>
    <dgm:cxn modelId="{C8973AF6-91F5-4A63-9C01-8782E5344A17}" type="presOf" srcId="{91322D4F-118F-4174-B51F-CE27DAB81533}" destId="{3E07CD57-F103-47BD-B74F-BE52A24DB6B5}" srcOrd="0" destOrd="0" presId="urn:microsoft.com/office/officeart/2005/8/layout/vList2"/>
    <dgm:cxn modelId="{599B90D4-1B8D-41D4-921F-BB37E352D80E}" srcId="{9AC87F62-7AD4-4D09-8990-E40A39E46464}" destId="{91322D4F-118F-4174-B51F-CE27DAB81533}" srcOrd="0" destOrd="0" parTransId="{83779D61-1DD4-49F8-90A8-FF49A57278BF}" sibTransId="{180745C4-3B1E-469C-A44B-10C63702D839}"/>
    <dgm:cxn modelId="{9E056DE4-E1D3-4559-AE0C-F4814FED6005}" type="presOf" srcId="{9AC87F62-7AD4-4D09-8990-E40A39E46464}" destId="{6672F669-2EDE-4A3E-AEFD-2E0471233ACC}" srcOrd="0" destOrd="0" presId="urn:microsoft.com/office/officeart/2005/8/layout/vList2"/>
    <dgm:cxn modelId="{640786C9-6181-4B2F-B071-0054D6FE5C3A}" type="presParOf" srcId="{6672F669-2EDE-4A3E-AEFD-2E0471233ACC}" destId="{3E07CD57-F103-47BD-B74F-BE52A24DB6B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7CD57-F103-47BD-B74F-BE52A24DB6B5}">
      <dsp:nvSpPr>
        <dsp:cNvPr id="0" name=""/>
        <dsp:cNvSpPr/>
      </dsp:nvSpPr>
      <dsp:spPr>
        <a:xfrm rot="19185248">
          <a:off x="-108510" y="8962"/>
          <a:ext cx="5648623" cy="1186380"/>
        </a:xfrm>
        <a:prstGeom prst="round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98120" tIns="198120" rIns="198120" bIns="198120" numCol="1" spcCol="1270" anchor="ctr" anchorCtr="0">
          <a:noAutofit/>
        </a:bodyPr>
        <a:lstStyle/>
        <a:p>
          <a:pPr lvl="0" algn="l" defTabSz="2311400" rtl="0">
            <a:lnSpc>
              <a:spcPct val="90000"/>
            </a:lnSpc>
            <a:spcBef>
              <a:spcPct val="0"/>
            </a:spcBef>
            <a:spcAft>
              <a:spcPct val="35000"/>
            </a:spcAft>
          </a:pPr>
          <a:r>
            <a:rPr lang="en-IN" sz="5200" kern="1200" baseline="0" dirty="0" smtClean="0"/>
            <a:t>LOG SETTER</a:t>
          </a:r>
          <a:endParaRPr lang="en-IN" sz="5200" kern="1200" dirty="0"/>
        </a:p>
      </dsp:txBody>
      <dsp:txXfrm>
        <a:off x="-50596" y="66876"/>
        <a:ext cx="5532795" cy="10705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621ABB-6F1B-48F3-919E-5EC5EF3AB6DE}"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3D8C-6EF1-4E05-8456-755019B1769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21ABB-6F1B-48F3-919E-5EC5EF3AB6DE}"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3D8C-6EF1-4E05-8456-755019B1769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21ABB-6F1B-48F3-919E-5EC5EF3AB6DE}"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3D8C-6EF1-4E05-8456-755019B1769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621ABB-6F1B-48F3-919E-5EC5EF3AB6DE}"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3D8C-6EF1-4E05-8456-755019B1769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F4621ABB-6F1B-48F3-919E-5EC5EF3AB6DE}"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3D8C-6EF1-4E05-8456-755019B1769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621ABB-6F1B-48F3-919E-5EC5EF3AB6DE}"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63D8C-6EF1-4E05-8456-755019B17693}"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621ABB-6F1B-48F3-919E-5EC5EF3AB6DE}" type="datetimeFigureOut">
              <a:rPr lang="en-IN" smtClean="0"/>
              <a:t>17-10-2019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A63D8C-6EF1-4E05-8456-755019B1769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621ABB-6F1B-48F3-919E-5EC5EF3AB6DE}" type="datetimeFigureOut">
              <a:rPr lang="en-IN" smtClean="0"/>
              <a:t>17-10-2019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A63D8C-6EF1-4E05-8456-755019B1769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621ABB-6F1B-48F3-919E-5EC5EF3AB6DE}" type="datetimeFigureOut">
              <a:rPr lang="en-IN" smtClean="0"/>
              <a:t>17-10-2019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A63D8C-6EF1-4E05-8456-755019B1769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F4621ABB-6F1B-48F3-919E-5EC5EF3AB6DE}" type="datetimeFigureOut">
              <a:rPr lang="en-IN" smtClean="0"/>
              <a:t>17-10-2019</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FA63D8C-6EF1-4E05-8456-755019B1769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621ABB-6F1B-48F3-919E-5EC5EF3AB6DE}"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63D8C-6EF1-4E05-8456-755019B1769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F4621ABB-6F1B-48F3-919E-5EC5EF3AB6DE}" type="datetimeFigureOut">
              <a:rPr lang="en-IN" smtClean="0"/>
              <a:t>17-10-2019</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FA63D8C-6EF1-4E05-8456-755019B1769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38357980"/>
              </p:ext>
            </p:extLst>
          </p:nvPr>
        </p:nvGraphicFramePr>
        <p:xfrm>
          <a:off x="817112" y="1730403"/>
          <a:ext cx="5648623" cy="1204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p:cNvSpPr>
            <a:spLocks noGrp="1"/>
          </p:cNvSpPr>
          <p:nvPr>
            <p:ph type="subTitle" idx="1"/>
          </p:nvPr>
        </p:nvSpPr>
        <p:spPr/>
        <p:style>
          <a:lnRef idx="0">
            <a:schemeClr val="accent2"/>
          </a:lnRef>
          <a:fillRef idx="3">
            <a:schemeClr val="accent2"/>
          </a:fillRef>
          <a:effectRef idx="3">
            <a:schemeClr val="accent2"/>
          </a:effectRef>
          <a:fontRef idx="minor">
            <a:schemeClr val="lt1"/>
          </a:fontRef>
        </p:style>
        <p:txBody>
          <a:bodyPr/>
          <a:lstStyle/>
          <a:p>
            <a:r>
              <a:rPr lang="en-IN" dirty="0" smtClean="0"/>
              <a:t>Easy way to arrange logs</a:t>
            </a:r>
            <a:endParaRPr lang="en-IN" dirty="0"/>
          </a:p>
        </p:txBody>
      </p:sp>
    </p:spTree>
    <p:extLst>
      <p:ext uri="{BB962C8B-B14F-4D97-AF65-F5344CB8AC3E}">
        <p14:creationId xmlns:p14="http://schemas.microsoft.com/office/powerpoint/2010/main" val="601233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Thank you</a:t>
            </a:r>
            <a:endParaRPr lang="en-IN" dirty="0"/>
          </a:p>
        </p:txBody>
      </p:sp>
      <p:sp>
        <p:nvSpPr>
          <p:cNvPr id="3" name="TextBox 2"/>
          <p:cNvSpPr txBox="1"/>
          <p:nvPr/>
        </p:nvSpPr>
        <p:spPr>
          <a:xfrm>
            <a:off x="5076056" y="5373216"/>
            <a:ext cx="4067944" cy="923330"/>
          </a:xfrm>
          <a:prstGeom prst="rect">
            <a:avLst/>
          </a:prstGeom>
          <a:noFill/>
        </p:spPr>
        <p:txBody>
          <a:bodyPr wrap="square" rtlCol="0">
            <a:spAutoFit/>
          </a:bodyPr>
          <a:lstStyle/>
          <a:p>
            <a:r>
              <a:rPr lang="en-IN" dirty="0" smtClean="0"/>
              <a:t>By </a:t>
            </a:r>
            <a:r>
              <a:rPr lang="en-IN" dirty="0" err="1" smtClean="0"/>
              <a:t>Dev</a:t>
            </a:r>
            <a:r>
              <a:rPr lang="en-IN" dirty="0" smtClean="0"/>
              <a:t> Gaur </a:t>
            </a:r>
          </a:p>
          <a:p>
            <a:r>
              <a:rPr lang="en-IN" dirty="0" smtClean="0"/>
              <a:t>     </a:t>
            </a:r>
            <a:r>
              <a:rPr lang="en-IN" dirty="0" err="1" smtClean="0"/>
              <a:t>Cse</a:t>
            </a:r>
            <a:r>
              <a:rPr lang="en-IN" dirty="0" smtClean="0"/>
              <a:t> – b 3</a:t>
            </a:r>
            <a:r>
              <a:rPr lang="en-IN" baseline="30000" dirty="0" smtClean="0"/>
              <a:t>rd</a:t>
            </a:r>
            <a:r>
              <a:rPr lang="en-IN" dirty="0" smtClean="0"/>
              <a:t> Year</a:t>
            </a:r>
          </a:p>
          <a:p>
            <a:r>
              <a:rPr lang="en-IN" dirty="0" smtClean="0"/>
              <a:t>     Roll no. 114</a:t>
            </a:r>
            <a:endParaRPr lang="en-IN" dirty="0"/>
          </a:p>
        </p:txBody>
      </p:sp>
    </p:spTree>
    <p:extLst>
      <p:ext uri="{BB962C8B-B14F-4D97-AF65-F5344CB8AC3E}">
        <p14:creationId xmlns:p14="http://schemas.microsoft.com/office/powerpoint/2010/main" val="2481160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 are logs?</a:t>
            </a:r>
            <a:endParaRPr lang="en-IN" dirty="0"/>
          </a:p>
        </p:txBody>
      </p:sp>
      <p:sp>
        <p:nvSpPr>
          <p:cNvPr id="3" name="Content Placeholder 2"/>
          <p:cNvSpPr>
            <a:spLocks noGrp="1"/>
          </p:cNvSpPr>
          <p:nvPr>
            <p:ph idx="1"/>
          </p:nvPr>
        </p:nvSpPr>
        <p:spPr/>
        <p:txBody>
          <a:bodyPr/>
          <a:lstStyle/>
          <a:p>
            <a:pPr algn="just"/>
            <a:r>
              <a:rPr lang="en-US" b="0" dirty="0" smtClean="0"/>
              <a:t>	</a:t>
            </a:r>
            <a:r>
              <a:rPr lang="en-US" b="0" dirty="0" smtClean="0">
                <a:latin typeface="Times New Roman" pitchFamily="18" charset="0"/>
                <a:cs typeface="Times New Roman" pitchFamily="18" charset="0"/>
              </a:rPr>
              <a:t>A </a:t>
            </a:r>
            <a:r>
              <a:rPr lang="en-US" b="0" dirty="0">
                <a:latin typeface="Times New Roman" pitchFamily="18" charset="0"/>
                <a:cs typeface="Times New Roman" pitchFamily="18" charset="0"/>
              </a:rPr>
              <a:t>log file is a file that keeps a registry of events, processes, messages </a:t>
            </a:r>
            <a:r>
              <a:rPr lang="en-US" b="0" dirty="0" smtClean="0">
                <a:latin typeface="Times New Roman" pitchFamily="18" charset="0"/>
                <a:cs typeface="Times New Roman" pitchFamily="18" charset="0"/>
              </a:rPr>
              <a:t>and communication </a:t>
            </a:r>
            <a:r>
              <a:rPr lang="en-US" b="0" dirty="0">
                <a:latin typeface="Times New Roman" pitchFamily="18" charset="0"/>
                <a:cs typeface="Times New Roman" pitchFamily="18" charset="0"/>
              </a:rPr>
              <a:t>between various communicating software applications and the operating system</a:t>
            </a:r>
            <a:r>
              <a:rPr lang="en-US" b="0" dirty="0" smtClean="0">
                <a:latin typeface="Times New Roman" pitchFamily="18" charset="0"/>
                <a:cs typeface="Times New Roman" pitchFamily="18" charset="0"/>
              </a:rPr>
              <a:t>.</a:t>
            </a:r>
            <a:r>
              <a:rPr lang="en-US" b="0" dirty="0">
                <a:latin typeface="Times New Roman" pitchFamily="18" charset="0"/>
                <a:cs typeface="Times New Roman" pitchFamily="18" charset="0"/>
              </a:rPr>
              <a:t> </a:t>
            </a:r>
            <a:r>
              <a:rPr lang="en-US" b="0" dirty="0" smtClean="0">
                <a:latin typeface="Times New Roman" pitchFamily="18" charset="0"/>
                <a:cs typeface="Times New Roman" pitchFamily="18" charset="0"/>
              </a:rPr>
              <a:t>Every </a:t>
            </a:r>
            <a:r>
              <a:rPr lang="en-US" b="0" dirty="0">
                <a:latin typeface="Times New Roman" pitchFamily="18" charset="0"/>
                <a:cs typeface="Times New Roman" pitchFamily="18" charset="0"/>
              </a:rPr>
              <a:t>executable file produces a log file where all activities are noted</a:t>
            </a:r>
            <a:r>
              <a:rPr lang="en-US" b="0" dirty="0" smtClean="0">
                <a:latin typeface="Times New Roman" pitchFamily="18" charset="0"/>
                <a:cs typeface="Times New Roman" pitchFamily="18" charset="0"/>
              </a:rPr>
              <a:t>.</a:t>
            </a:r>
            <a:r>
              <a:rPr lang="en-IN" dirty="0">
                <a:latin typeface="Times New Roman" pitchFamily="18" charset="0"/>
                <a:cs typeface="Times New Roman" pitchFamily="18" charset="0"/>
              </a:rPr>
              <a:t> </a:t>
            </a:r>
            <a:r>
              <a:rPr lang="en-IN" b="0" dirty="0">
                <a:latin typeface="Times New Roman" pitchFamily="18" charset="0"/>
                <a:cs typeface="Times New Roman" pitchFamily="18" charset="0"/>
              </a:rPr>
              <a:t>To look after every single activity done by client is a very difficult job</a:t>
            </a:r>
            <a:r>
              <a:rPr lang="en-IN" b="0" dirty="0" smtClean="0">
                <a:latin typeface="Times New Roman" pitchFamily="18" charset="0"/>
                <a:cs typeface="Times New Roman" pitchFamily="18" charset="0"/>
              </a:rPr>
              <a:t>.</a:t>
            </a:r>
          </a:p>
          <a:p>
            <a:pPr algn="just"/>
            <a:r>
              <a:rPr lang="en-IN" b="0" dirty="0">
                <a:latin typeface="Times New Roman" pitchFamily="18" charset="0"/>
                <a:cs typeface="Times New Roman" pitchFamily="18" charset="0"/>
              </a:rPr>
              <a:t>	</a:t>
            </a:r>
            <a:r>
              <a:rPr lang="en-IN" b="0" dirty="0" smtClean="0">
                <a:latin typeface="Times New Roman" pitchFamily="18" charset="0"/>
                <a:cs typeface="Times New Roman" pitchFamily="18" charset="0"/>
              </a:rPr>
              <a:t> </a:t>
            </a:r>
            <a:r>
              <a:rPr lang="en-IN" b="0" dirty="0">
                <a:latin typeface="Times New Roman" pitchFamily="18" charset="0"/>
                <a:cs typeface="Times New Roman" pitchFamily="18" charset="0"/>
              </a:rPr>
              <a:t>Just like in any </a:t>
            </a:r>
            <a:r>
              <a:rPr lang="en-IN" b="0" dirty="0" smtClean="0">
                <a:latin typeface="Times New Roman" pitchFamily="18" charset="0"/>
                <a:cs typeface="Times New Roman" pitchFamily="18" charset="0"/>
              </a:rPr>
              <a:t>other </a:t>
            </a:r>
            <a:r>
              <a:rPr lang="en-IN" b="0" dirty="0">
                <a:latin typeface="Times New Roman" pitchFamily="18" charset="0"/>
                <a:cs typeface="Times New Roman" pitchFamily="18" charset="0"/>
              </a:rPr>
              <a:t>programming language software requires logs so that if that software crashes at some point we can track by the help of logs. Similarly, in cloud computing the companies have to keep tracks on the logs. They usually write it in an excel sheet manually. I have made this software to solve this problem and reduce the working time. To make this software I have used only java language which would make it work on any platform. It is an offline application.  Regex played very important role in this project and also apache poi for making an excel sheet. </a:t>
            </a:r>
          </a:p>
          <a:p>
            <a:pPr algn="just"/>
            <a:endParaRPr lang="en-IN" dirty="0">
              <a:latin typeface="Times New Roman" pitchFamily="18" charset="0"/>
              <a:cs typeface="Times New Roman" pitchFamily="18" charset="0"/>
            </a:endParaRPr>
          </a:p>
        </p:txBody>
      </p:sp>
      <p:pic>
        <p:nvPicPr>
          <p:cNvPr id="2050" name="Picture 2" descr="C:\Users\DEV\Desktop\tee_log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437112"/>
            <a:ext cx="7344816"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886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Log file analysis</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b="0" dirty="0" smtClean="0"/>
              <a:t>	</a:t>
            </a:r>
            <a:r>
              <a:rPr lang="en-US" b="0" dirty="0" smtClean="0">
                <a:latin typeface="Times New Roman" pitchFamily="18" charset="0"/>
                <a:cs typeface="Times New Roman" pitchFamily="18" charset="0"/>
              </a:rPr>
              <a:t>A </a:t>
            </a:r>
            <a:r>
              <a:rPr lang="en-US" b="0" dirty="0">
                <a:latin typeface="Times New Roman" pitchFamily="18" charset="0"/>
                <a:cs typeface="Times New Roman" pitchFamily="18" charset="0"/>
              </a:rPr>
              <a:t>log file analysis often involves processing large amounts of data, particularly for larger websites. For small projects with few page views, log files could be read and analyzed manually</a:t>
            </a:r>
            <a:r>
              <a:rPr lang="en-US" b="0" dirty="0" smtClean="0">
                <a:latin typeface="Times New Roman" pitchFamily="18" charset="0"/>
                <a:cs typeface="Times New Roman" pitchFamily="18" charset="0"/>
              </a:rPr>
              <a:t>.</a:t>
            </a:r>
          </a:p>
          <a:p>
            <a:pPr algn="just"/>
            <a:r>
              <a:rPr lang="en-US" b="0" dirty="0" smtClean="0"/>
              <a:t>	</a:t>
            </a:r>
            <a:r>
              <a:rPr lang="en-US" i="1" dirty="0" smtClean="0">
                <a:latin typeface="Times New Roman" pitchFamily="18" charset="0"/>
                <a:cs typeface="Times New Roman" pitchFamily="18" charset="0"/>
              </a:rPr>
              <a:t>Aspects </a:t>
            </a:r>
            <a:r>
              <a:rPr lang="en-US" i="1" dirty="0">
                <a:latin typeface="Times New Roman" pitchFamily="18" charset="0"/>
                <a:cs typeface="Times New Roman" pitchFamily="18" charset="0"/>
              </a:rPr>
              <a:t>of a log file </a:t>
            </a:r>
            <a:r>
              <a:rPr lang="en-US" i="1" dirty="0" smtClean="0">
                <a:latin typeface="Times New Roman" pitchFamily="18" charset="0"/>
                <a:cs typeface="Times New Roman" pitchFamily="18" charset="0"/>
              </a:rPr>
              <a:t>analysis :-</a:t>
            </a:r>
          </a:p>
          <a:p>
            <a:pPr algn="just">
              <a:buFont typeface="Wingdings" pitchFamily="2" charset="2"/>
              <a:buChar char="Ø"/>
            </a:pPr>
            <a:r>
              <a:rPr lang="en-US" i="1" dirty="0">
                <a:latin typeface="Times New Roman" pitchFamily="18" charset="0"/>
                <a:cs typeface="Times New Roman" pitchFamily="18" charset="0"/>
              </a:rPr>
              <a:t>	</a:t>
            </a:r>
            <a:r>
              <a:rPr lang="en-US" b="0" dirty="0">
                <a:latin typeface="Times New Roman" pitchFamily="18" charset="0"/>
                <a:cs typeface="Times New Roman" pitchFamily="18" charset="0"/>
              </a:rPr>
              <a:t>IP Address and host name</a:t>
            </a:r>
          </a:p>
          <a:p>
            <a:pPr algn="just">
              <a:buFont typeface="Wingdings" pitchFamily="2" charset="2"/>
              <a:buChar char="Ø"/>
            </a:pPr>
            <a:r>
              <a:rPr lang="en-US" b="0" dirty="0" smtClean="0">
                <a:latin typeface="Times New Roman" pitchFamily="18" charset="0"/>
                <a:cs typeface="Times New Roman" pitchFamily="18" charset="0"/>
              </a:rPr>
              <a:t>	Country </a:t>
            </a:r>
            <a:r>
              <a:rPr lang="en-US" b="0" dirty="0">
                <a:latin typeface="Times New Roman" pitchFamily="18" charset="0"/>
                <a:cs typeface="Times New Roman" pitchFamily="18" charset="0"/>
              </a:rPr>
              <a:t>or region of origin</a:t>
            </a:r>
          </a:p>
          <a:p>
            <a:pPr algn="just">
              <a:buFont typeface="Wingdings" pitchFamily="2" charset="2"/>
              <a:buChar char="Ø"/>
            </a:pPr>
            <a:r>
              <a:rPr lang="en-US" b="0" dirty="0" smtClean="0">
                <a:latin typeface="Times New Roman" pitchFamily="18" charset="0"/>
                <a:cs typeface="Times New Roman" pitchFamily="18" charset="0"/>
              </a:rPr>
              <a:t>	Browser </a:t>
            </a:r>
            <a:r>
              <a:rPr lang="en-US" b="0" dirty="0">
                <a:latin typeface="Times New Roman" pitchFamily="18" charset="0"/>
                <a:cs typeface="Times New Roman" pitchFamily="18" charset="0"/>
              </a:rPr>
              <a:t>and operating system used</a:t>
            </a:r>
          </a:p>
          <a:p>
            <a:pPr algn="just">
              <a:buFont typeface="Wingdings" pitchFamily="2" charset="2"/>
              <a:buChar char="Ø"/>
            </a:pPr>
            <a:r>
              <a:rPr lang="en-US" b="0" dirty="0" smtClean="0">
                <a:latin typeface="Times New Roman" pitchFamily="18" charset="0"/>
                <a:cs typeface="Times New Roman" pitchFamily="18" charset="0"/>
              </a:rPr>
              <a:t>	Direct </a:t>
            </a:r>
            <a:r>
              <a:rPr lang="en-US" b="0" dirty="0">
                <a:latin typeface="Times New Roman" pitchFamily="18" charset="0"/>
                <a:cs typeface="Times New Roman" pitchFamily="18" charset="0"/>
              </a:rPr>
              <a:t>access by the user or reference from another website or advertising measure</a:t>
            </a:r>
          </a:p>
          <a:p>
            <a:pPr algn="just">
              <a:buFont typeface="Wingdings" pitchFamily="2" charset="2"/>
              <a:buChar char="Ø"/>
            </a:pPr>
            <a:r>
              <a:rPr lang="en-US" b="0" dirty="0" smtClean="0">
                <a:latin typeface="Times New Roman" pitchFamily="18" charset="0"/>
                <a:cs typeface="Times New Roman" pitchFamily="18" charset="0"/>
              </a:rPr>
              <a:t>	The user status (that is password accepted or rejected).</a:t>
            </a:r>
            <a:endParaRPr lang="en-US" b="0" dirty="0">
              <a:latin typeface="Times New Roman" pitchFamily="18" charset="0"/>
              <a:cs typeface="Times New Roman" pitchFamily="18" charset="0"/>
            </a:endParaRPr>
          </a:p>
          <a:p>
            <a:pPr algn="just">
              <a:buFont typeface="Wingdings" pitchFamily="2" charset="2"/>
              <a:buChar char="Ø"/>
            </a:pPr>
            <a:r>
              <a:rPr lang="en-US" b="0" dirty="0" smtClean="0">
                <a:latin typeface="Times New Roman" pitchFamily="18" charset="0"/>
                <a:cs typeface="Times New Roman" pitchFamily="18" charset="0"/>
              </a:rPr>
              <a:t>	Duration </a:t>
            </a:r>
            <a:r>
              <a:rPr lang="en-US" b="0" dirty="0">
                <a:latin typeface="Times New Roman" pitchFamily="18" charset="0"/>
                <a:cs typeface="Times New Roman" pitchFamily="18" charset="0"/>
              </a:rPr>
              <a:t>and number of pages visited by the user</a:t>
            </a:r>
          </a:p>
          <a:p>
            <a:pPr algn="just">
              <a:buFont typeface="Wingdings" pitchFamily="2" charset="2"/>
              <a:buChar char="Ø"/>
            </a:pPr>
            <a:r>
              <a:rPr lang="en-US" b="0" dirty="0" smtClean="0">
                <a:latin typeface="Times New Roman" pitchFamily="18" charset="0"/>
                <a:cs typeface="Times New Roman" pitchFamily="18" charset="0"/>
              </a:rPr>
              <a:t>	Page </a:t>
            </a:r>
            <a:r>
              <a:rPr lang="en-US" b="0" dirty="0">
                <a:latin typeface="Times New Roman" pitchFamily="18" charset="0"/>
                <a:cs typeface="Times New Roman" pitchFamily="18" charset="0"/>
              </a:rPr>
              <a:t>on which the user has left the website again</a:t>
            </a:r>
          </a:p>
          <a:p>
            <a:pPr algn="just">
              <a:buFont typeface="Wingdings" pitchFamily="2" charset="2"/>
              <a:buChar char="Ø"/>
            </a:pPr>
            <a:endParaRPr lang="en-US" i="1" dirty="0" smtClean="0">
              <a:latin typeface="Times New Roman" pitchFamily="18" charset="0"/>
              <a:cs typeface="Times New Roman" pitchFamily="18" charset="0"/>
            </a:endParaRPr>
          </a:p>
          <a:p>
            <a:pPr algn="just"/>
            <a:r>
              <a:rPr lang="en-US" i="1" dirty="0"/>
              <a:t>	</a:t>
            </a:r>
          </a:p>
          <a:p>
            <a:pPr algn="just"/>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11878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Advantages of log analysis</a:t>
            </a:r>
            <a:endParaRPr lang="en-IN" dirty="0"/>
          </a:p>
        </p:txBody>
      </p:sp>
      <p:sp>
        <p:nvSpPr>
          <p:cNvPr id="3" name="Content Placeholder 2"/>
          <p:cNvSpPr>
            <a:spLocks noGrp="1"/>
          </p:cNvSpPr>
          <p:nvPr>
            <p:ph idx="1"/>
          </p:nvPr>
        </p:nvSpPr>
        <p:spPr/>
        <p:txBody>
          <a:bodyPr/>
          <a:lstStyle/>
          <a:p>
            <a:pPr algn="just">
              <a:buFont typeface="Arial" pitchFamily="34" charset="0"/>
              <a:buChar char="•"/>
            </a:pPr>
            <a:r>
              <a:rPr lang="en-US" b="0" dirty="0">
                <a:latin typeface="Times New Roman" pitchFamily="18" charset="0"/>
                <a:cs typeface="Times New Roman" pitchFamily="18" charset="0"/>
              </a:rPr>
              <a:t>Automatic logging of crawlers: Log files record every visit to the web server automatically. This also includes search engine bots. This provides valuable insights regarding bot behavior on websites.</a:t>
            </a:r>
          </a:p>
          <a:p>
            <a:pPr algn="just">
              <a:buFont typeface="Arial" pitchFamily="34" charset="0"/>
              <a:buChar char="•"/>
            </a:pPr>
            <a:r>
              <a:rPr lang="en-US" b="0" dirty="0">
                <a:latin typeface="Times New Roman" pitchFamily="18" charset="0"/>
                <a:cs typeface="Times New Roman" pitchFamily="18" charset="0"/>
              </a:rPr>
              <a:t>No JavaScript or cookies required: Unlike web analysis tools, no JavaScript codes or cookies are required for log file analysis. This makes the analysis less susceptible to technical problems. Log files can also be recorded even when users block web analytics tools.</a:t>
            </a:r>
          </a:p>
          <a:p>
            <a:pPr algn="just">
              <a:buFont typeface="Arial" pitchFamily="34" charset="0"/>
              <a:buChar char="•"/>
            </a:pPr>
            <a:r>
              <a:rPr lang="en-US" b="0" dirty="0">
                <a:latin typeface="Times New Roman" pitchFamily="18" charset="0"/>
                <a:cs typeface="Times New Roman" pitchFamily="18" charset="0"/>
              </a:rPr>
              <a:t>Realignment of historical data: web servers continuously record log files. If the files are saved again and again, they can be evaluated flexibly.</a:t>
            </a:r>
          </a:p>
          <a:p>
            <a:pPr algn="just">
              <a:buFont typeface="Arial" pitchFamily="34" charset="0"/>
              <a:buChar char="•"/>
            </a:pPr>
            <a:r>
              <a:rPr lang="en-US" b="0" dirty="0">
                <a:latin typeface="Times New Roman" pitchFamily="18" charset="0"/>
                <a:cs typeface="Times New Roman" pitchFamily="18" charset="0"/>
              </a:rPr>
              <a:t>Data regarding website usage remain within your own network: if the log file analysis is carried out internally, and is not outsourced to an external provider, the data remains in your own network.</a:t>
            </a:r>
          </a:p>
          <a:p>
            <a:endParaRPr lang="en-IN" dirty="0"/>
          </a:p>
        </p:txBody>
      </p:sp>
    </p:spTree>
    <p:extLst>
      <p:ext uri="{BB962C8B-B14F-4D97-AF65-F5344CB8AC3E}">
        <p14:creationId xmlns:p14="http://schemas.microsoft.com/office/powerpoint/2010/main" val="553025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Disadvantages of log analysis</a:t>
            </a:r>
            <a:endParaRPr lang="en-IN" dirty="0"/>
          </a:p>
        </p:txBody>
      </p:sp>
      <p:sp>
        <p:nvSpPr>
          <p:cNvPr id="3" name="Content Placeholder 2"/>
          <p:cNvSpPr>
            <a:spLocks noGrp="1"/>
          </p:cNvSpPr>
          <p:nvPr>
            <p:ph idx="1"/>
          </p:nvPr>
        </p:nvSpPr>
        <p:spPr/>
        <p:txBody>
          <a:bodyPr/>
          <a:lstStyle/>
          <a:p>
            <a:pPr>
              <a:buFont typeface="Arial" pitchFamily="34" charset="0"/>
              <a:buChar char="•"/>
            </a:pPr>
            <a:r>
              <a:rPr lang="en-US" b="0" dirty="0">
                <a:latin typeface="Times New Roman" pitchFamily="18" charset="0"/>
                <a:cs typeface="Times New Roman" pitchFamily="18" charset="0"/>
              </a:rPr>
              <a:t>Caching and proxies: since a log file can only record data that is created by direct server access, all accesses that occur via the cache memory of the browser and via proxy servers are not included in the protocol.</a:t>
            </a:r>
          </a:p>
          <a:p>
            <a:pPr>
              <a:buFont typeface="Arial" pitchFamily="34" charset="0"/>
              <a:buChar char="•"/>
            </a:pPr>
            <a:r>
              <a:rPr lang="en-US" b="0" dirty="0">
                <a:latin typeface="Times New Roman" pitchFamily="18" charset="0"/>
                <a:cs typeface="Times New Roman" pitchFamily="18" charset="0"/>
              </a:rPr>
              <a:t>Regular updates necessary: To ensure that log files always deliver correct figures, the webmaster has to continuously update the software used for collecting the data. This results in additional maintenance costs.</a:t>
            </a:r>
          </a:p>
          <a:p>
            <a:pPr>
              <a:buFont typeface="Arial" pitchFamily="34" charset="0"/>
              <a:buChar char="•"/>
            </a:pPr>
            <a:r>
              <a:rPr lang="en-US" b="0" dirty="0">
                <a:latin typeface="Times New Roman" pitchFamily="18" charset="0"/>
                <a:cs typeface="Times New Roman" pitchFamily="18" charset="0"/>
              </a:rPr>
              <a:t>Additional storage requirements: The amount of data required for log files can quickly increase in case of high visitor traffic, as every access to the server is logged automatically. Regular log file analyses of large websites therefore requires additional storage resources.</a:t>
            </a:r>
          </a:p>
          <a:p>
            <a:pPr>
              <a:buFont typeface="Arial" pitchFamily="34" charset="0"/>
              <a:buChar char="•"/>
            </a:pPr>
            <a:r>
              <a:rPr lang="en-US" b="0" dirty="0">
                <a:latin typeface="Times New Roman" pitchFamily="18" charset="0"/>
                <a:cs typeface="Times New Roman" pitchFamily="18" charset="0"/>
              </a:rPr>
              <a:t>Complex data preparation for large amounts of data: for log file analysis, the individual log files must first be entered into a data preparation program. This means extra work, especially for many data sets.</a:t>
            </a:r>
          </a:p>
          <a:p>
            <a:endParaRPr lang="en-IN" dirty="0"/>
          </a:p>
        </p:txBody>
      </p:sp>
    </p:spTree>
    <p:extLst>
      <p:ext uri="{BB962C8B-B14F-4D97-AF65-F5344CB8AC3E}">
        <p14:creationId xmlns:p14="http://schemas.microsoft.com/office/powerpoint/2010/main" val="2125089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  is Regex ?</a:t>
            </a:r>
            <a:endParaRPr lang="en-IN" dirty="0"/>
          </a:p>
        </p:txBody>
      </p:sp>
      <p:sp>
        <p:nvSpPr>
          <p:cNvPr id="3" name="Content Placeholder 2"/>
          <p:cNvSpPr>
            <a:spLocks noGrp="1"/>
          </p:cNvSpPr>
          <p:nvPr>
            <p:ph idx="1"/>
          </p:nvPr>
        </p:nvSpPr>
        <p:spPr>
          <a:xfrm>
            <a:off x="822960" y="1100628"/>
            <a:ext cx="7520940" cy="4704636"/>
          </a:xfrm>
        </p:spPr>
        <p:txBody>
          <a:bodyPr>
            <a:normAutofit fontScale="92500" lnSpcReduction="10000"/>
          </a:bodyPr>
          <a:lstStyle/>
          <a:p>
            <a:r>
              <a:rPr lang="en-US" sz="1700" b="0" dirty="0" smtClean="0">
                <a:latin typeface="Times New Roman" pitchFamily="18" charset="0"/>
                <a:cs typeface="Times New Roman" pitchFamily="18" charset="0"/>
              </a:rPr>
              <a:t>	A </a:t>
            </a:r>
            <a:r>
              <a:rPr lang="en-US" sz="1700" b="0" dirty="0">
                <a:latin typeface="Times New Roman" pitchFamily="18" charset="0"/>
                <a:cs typeface="Times New Roman" pitchFamily="18" charset="0"/>
              </a:rPr>
              <a:t>regular expression (sometimes called a rational expression) is a sequence of characters that define a search pattern, mainly for use in pattern matching with strings, or string matching, i.e. “find and replace”-like </a:t>
            </a:r>
            <a:r>
              <a:rPr lang="en-US" sz="1700" b="0" dirty="0" smtClean="0">
                <a:latin typeface="Times New Roman" pitchFamily="18" charset="0"/>
                <a:cs typeface="Times New Roman" pitchFamily="18" charset="0"/>
              </a:rPr>
              <a:t>operations.</a:t>
            </a:r>
          </a:p>
          <a:p>
            <a:r>
              <a:rPr lang="en-US" sz="1700" b="0" dirty="0" smtClean="0">
                <a:latin typeface="Times New Roman" pitchFamily="18" charset="0"/>
                <a:cs typeface="Times New Roman" pitchFamily="18" charset="0"/>
              </a:rPr>
              <a:t>	Regular </a:t>
            </a:r>
            <a:r>
              <a:rPr lang="en-US" sz="1700" b="0" dirty="0">
                <a:latin typeface="Times New Roman" pitchFamily="18" charset="0"/>
                <a:cs typeface="Times New Roman" pitchFamily="18" charset="0"/>
              </a:rPr>
              <a:t>expressions are a generalized way to match patterns with sequences of characters. It is used in every programming language like C++, Java and Python</a:t>
            </a:r>
            <a:r>
              <a:rPr lang="en-US" sz="1700" b="0" dirty="0" smtClean="0">
                <a:latin typeface="Times New Roman" pitchFamily="18" charset="0"/>
                <a:cs typeface="Times New Roman" pitchFamily="18" charset="0"/>
              </a:rPr>
              <a:t>.</a:t>
            </a:r>
          </a:p>
          <a:p>
            <a:endParaRPr lang="en-US" sz="1700" b="0" dirty="0">
              <a:latin typeface="Times New Roman" pitchFamily="18" charset="0"/>
              <a:cs typeface="Times New Roman" pitchFamily="18" charset="0"/>
            </a:endParaRPr>
          </a:p>
          <a:p>
            <a:endParaRPr lang="en-US" sz="1700" b="0" dirty="0" smtClean="0">
              <a:latin typeface="Times New Roman" pitchFamily="18" charset="0"/>
              <a:cs typeface="Times New Roman" pitchFamily="18" charset="0"/>
            </a:endParaRPr>
          </a:p>
          <a:p>
            <a:pPr marL="285750" indent="-285750">
              <a:buFont typeface="Wingdings" pitchFamily="2" charset="2"/>
              <a:buChar char="v"/>
            </a:pPr>
            <a:r>
              <a:rPr lang="en-US" sz="1700" dirty="0"/>
              <a:t>Character Classes</a:t>
            </a:r>
            <a:br>
              <a:rPr lang="en-US" sz="1700" dirty="0"/>
            </a:br>
            <a:r>
              <a:rPr lang="en-US" sz="1700" b="0" dirty="0"/>
              <a:t>A character class matches any one of a set of characters. It is used to match the most basic element of a language like a letter, a digit, space, a symbol etc.</a:t>
            </a:r>
            <a:r>
              <a:rPr lang="en-US" sz="1700" dirty="0"/>
              <a:t>/s</a:t>
            </a:r>
            <a:r>
              <a:rPr lang="en-US" sz="1700" b="0" dirty="0"/>
              <a:t> : matches any whitespace characters such as space and tab</a:t>
            </a:r>
            <a:br>
              <a:rPr lang="en-US" sz="1700" b="0" dirty="0"/>
            </a:br>
            <a:r>
              <a:rPr lang="en-US" sz="1700" dirty="0">
                <a:latin typeface="Times New Roman" pitchFamily="18" charset="0"/>
                <a:cs typeface="Times New Roman" pitchFamily="18" charset="0"/>
              </a:rPr>
              <a:t>/S</a:t>
            </a:r>
            <a:r>
              <a:rPr lang="en-US" sz="1700" b="0" dirty="0">
                <a:latin typeface="Times New Roman" pitchFamily="18" charset="0"/>
                <a:cs typeface="Times New Roman" pitchFamily="18" charset="0"/>
              </a:rPr>
              <a:t> : matches any non-whitespace characters</a:t>
            </a:r>
            <a:br>
              <a:rPr lang="en-US" sz="1700" b="0" dirty="0">
                <a:latin typeface="Times New Roman" pitchFamily="18" charset="0"/>
                <a:cs typeface="Times New Roman" pitchFamily="18" charset="0"/>
              </a:rPr>
            </a:br>
            <a:r>
              <a:rPr lang="en-US" sz="1700" dirty="0">
                <a:latin typeface="Times New Roman" pitchFamily="18" charset="0"/>
                <a:cs typeface="Times New Roman" pitchFamily="18" charset="0"/>
              </a:rPr>
              <a:t>/d</a:t>
            </a:r>
            <a:r>
              <a:rPr lang="en-US" sz="1700" b="0" dirty="0">
                <a:latin typeface="Times New Roman" pitchFamily="18" charset="0"/>
                <a:cs typeface="Times New Roman" pitchFamily="18" charset="0"/>
              </a:rPr>
              <a:t> : matches any digit character</a:t>
            </a:r>
            <a:br>
              <a:rPr lang="en-US" sz="1700" b="0" dirty="0">
                <a:latin typeface="Times New Roman" pitchFamily="18" charset="0"/>
                <a:cs typeface="Times New Roman" pitchFamily="18" charset="0"/>
              </a:rPr>
            </a:br>
            <a:r>
              <a:rPr lang="en-US" sz="1700" dirty="0">
                <a:latin typeface="Times New Roman" pitchFamily="18" charset="0"/>
                <a:cs typeface="Times New Roman" pitchFamily="18" charset="0"/>
              </a:rPr>
              <a:t>/D</a:t>
            </a:r>
            <a:r>
              <a:rPr lang="en-US" sz="1700" b="0" dirty="0">
                <a:latin typeface="Times New Roman" pitchFamily="18" charset="0"/>
                <a:cs typeface="Times New Roman" pitchFamily="18" charset="0"/>
              </a:rPr>
              <a:t> : matches any non-digit characters</a:t>
            </a:r>
            <a:br>
              <a:rPr lang="en-US" sz="1700" b="0" dirty="0">
                <a:latin typeface="Times New Roman" pitchFamily="18" charset="0"/>
                <a:cs typeface="Times New Roman" pitchFamily="18" charset="0"/>
              </a:rPr>
            </a:br>
            <a:r>
              <a:rPr lang="en-US" sz="1700" dirty="0">
                <a:latin typeface="Times New Roman" pitchFamily="18" charset="0"/>
                <a:cs typeface="Times New Roman" pitchFamily="18" charset="0"/>
              </a:rPr>
              <a:t>/w</a:t>
            </a:r>
            <a:r>
              <a:rPr lang="en-US" sz="1700" b="0" dirty="0">
                <a:latin typeface="Times New Roman" pitchFamily="18" charset="0"/>
                <a:cs typeface="Times New Roman" pitchFamily="18" charset="0"/>
              </a:rPr>
              <a:t> : matches any word character (basically alpha-numeric)</a:t>
            </a:r>
            <a:br>
              <a:rPr lang="en-US" sz="1700" b="0" dirty="0">
                <a:latin typeface="Times New Roman" pitchFamily="18" charset="0"/>
                <a:cs typeface="Times New Roman" pitchFamily="18" charset="0"/>
              </a:rPr>
            </a:br>
            <a:r>
              <a:rPr lang="en-US" sz="1700" dirty="0">
                <a:latin typeface="Times New Roman" pitchFamily="18" charset="0"/>
                <a:cs typeface="Times New Roman" pitchFamily="18" charset="0"/>
              </a:rPr>
              <a:t>/W</a:t>
            </a:r>
            <a:r>
              <a:rPr lang="en-US" sz="1700" b="0" dirty="0">
                <a:latin typeface="Times New Roman" pitchFamily="18" charset="0"/>
                <a:cs typeface="Times New Roman" pitchFamily="18" charset="0"/>
              </a:rPr>
              <a:t> : matches any non-word character</a:t>
            </a:r>
            <a:br>
              <a:rPr lang="en-US" sz="1700" b="0" dirty="0">
                <a:latin typeface="Times New Roman" pitchFamily="18" charset="0"/>
                <a:cs typeface="Times New Roman" pitchFamily="18" charset="0"/>
              </a:rPr>
            </a:br>
            <a:r>
              <a:rPr lang="en-US" sz="1700" dirty="0">
                <a:latin typeface="Times New Roman" pitchFamily="18" charset="0"/>
                <a:cs typeface="Times New Roman" pitchFamily="18" charset="0"/>
              </a:rPr>
              <a:t>/b</a:t>
            </a:r>
            <a:r>
              <a:rPr lang="en-US" sz="1700" b="0" dirty="0">
                <a:latin typeface="Times New Roman" pitchFamily="18" charset="0"/>
                <a:cs typeface="Times New Roman" pitchFamily="18" charset="0"/>
              </a:rPr>
              <a:t> : matches any word boundary (this would include spaces, dashes, commas, semi-colons, </a:t>
            </a:r>
            <a:r>
              <a:rPr lang="en-US" sz="1700" b="0" dirty="0" err="1">
                <a:latin typeface="Times New Roman" pitchFamily="18" charset="0"/>
                <a:cs typeface="Times New Roman" pitchFamily="18" charset="0"/>
              </a:rPr>
              <a:t>etc</a:t>
            </a:r>
            <a:r>
              <a:rPr lang="en-US" sz="1700" b="0" dirty="0">
                <a:latin typeface="Times New Roman" pitchFamily="18" charset="0"/>
                <a:cs typeface="Times New Roman" pitchFamily="18" charset="0"/>
              </a:rPr>
              <a:t>)</a:t>
            </a:r>
          </a:p>
          <a:p>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407385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Regex pattern used in project</a:t>
            </a:r>
            <a:endParaRPr lang="en-IN" dirty="0"/>
          </a:p>
        </p:txBody>
      </p:sp>
      <p:sp>
        <p:nvSpPr>
          <p:cNvPr id="3" name="Content Placeholder 2"/>
          <p:cNvSpPr>
            <a:spLocks noGrp="1"/>
          </p:cNvSpPr>
          <p:nvPr>
            <p:ph idx="1"/>
          </p:nvPr>
        </p:nvSpPr>
        <p:spPr>
          <a:xfrm>
            <a:off x="822960" y="1100628"/>
            <a:ext cx="7520940" cy="4560620"/>
          </a:xfrm>
        </p:spPr>
        <p:txBody>
          <a:bodyPr/>
          <a:lstStyle/>
          <a:p>
            <a:r>
              <a:rPr lang="en-IN" b="0" dirty="0" smtClean="0">
                <a:latin typeface="Times New Roman" pitchFamily="18" charset="0"/>
                <a:cs typeface="Times New Roman" pitchFamily="18" charset="0"/>
              </a:rPr>
              <a:t>These are some of the pattern used in the project to select certain important part:-</a:t>
            </a:r>
          </a:p>
          <a:p>
            <a:endParaRPr lang="en-IN" b="0" dirty="0">
              <a:latin typeface="Times New Roman" pitchFamily="18" charset="0"/>
              <a:cs typeface="Times New Roman" pitchFamily="18" charset="0"/>
            </a:endParaRPr>
          </a:p>
          <a:p>
            <a:pPr>
              <a:buFont typeface="Wingdings" pitchFamily="2" charset="2"/>
              <a:buChar char="q"/>
            </a:pPr>
            <a:r>
              <a:rPr lang="en-IN" b="0" dirty="0" smtClean="0">
                <a:latin typeface="Times New Roman" pitchFamily="18" charset="0"/>
                <a:cs typeface="Times New Roman" pitchFamily="18" charset="0"/>
              </a:rPr>
              <a:t>	</a:t>
            </a:r>
            <a:r>
              <a:rPr lang="pl-PL" b="0" dirty="0" smtClean="0">
                <a:latin typeface="Times New Roman" pitchFamily="18" charset="0"/>
                <a:cs typeface="Times New Roman" pitchFamily="18" charset="0"/>
              </a:rPr>
              <a:t>([</a:t>
            </a:r>
            <a:r>
              <a:rPr lang="pl-PL" b="0" dirty="0">
                <a:latin typeface="Times New Roman" pitchFamily="18" charset="0"/>
                <a:cs typeface="Times New Roman" pitchFamily="18" charset="0"/>
              </a:rPr>
              <a:t>a-zA-Z0-9\\s\\:]+)\\sip-([0-9\\-]+)\\ssshd\\[([0-9]+)\\]\\:\\s([a-zA-Z\\s]+)\\sfor\\s([a-zA-Z0-9\\s\\.]+)\\sfrom\\s([0-9\\.]+)\\sport\\s([0-9]+)\\</a:t>
            </a:r>
            <a:r>
              <a:rPr lang="pl-PL" b="0" dirty="0" smtClean="0">
                <a:latin typeface="Times New Roman" pitchFamily="18" charset="0"/>
                <a:cs typeface="Times New Roman" pitchFamily="18" charset="0"/>
              </a:rPr>
              <a:t>sssh2</a:t>
            </a:r>
            <a:endParaRPr lang="en-IN" b="0" dirty="0" smtClean="0">
              <a:latin typeface="Times New Roman" pitchFamily="18" charset="0"/>
              <a:cs typeface="Times New Roman" pitchFamily="18" charset="0"/>
            </a:endParaRPr>
          </a:p>
          <a:p>
            <a:pPr>
              <a:buFont typeface="Wingdings" pitchFamily="2" charset="2"/>
              <a:buChar char="q"/>
            </a:pPr>
            <a:r>
              <a:rPr lang="en-IN" b="0" dirty="0" smtClean="0">
                <a:latin typeface="Times New Roman" pitchFamily="18" charset="0"/>
                <a:cs typeface="Times New Roman" pitchFamily="18" charset="0"/>
              </a:rPr>
              <a:t>The java compiler will only select the certain type of file that is in the brackets.</a:t>
            </a:r>
          </a:p>
          <a:p>
            <a:pPr>
              <a:buFont typeface="Wingdings" pitchFamily="2" charset="2"/>
              <a:buChar char="q"/>
            </a:pPr>
            <a:r>
              <a:rPr lang="en-IN" b="0" dirty="0" smtClean="0">
                <a:latin typeface="Times New Roman" pitchFamily="18" charset="0"/>
                <a:cs typeface="Times New Roman" pitchFamily="18" charset="0"/>
              </a:rPr>
              <a:t>	([</a:t>
            </a:r>
            <a:r>
              <a:rPr lang="en-IN" b="0" dirty="0">
                <a:latin typeface="Times New Roman" pitchFamily="18" charset="0"/>
                <a:cs typeface="Times New Roman" pitchFamily="18" charset="0"/>
              </a:rPr>
              <a:t>a-zA-Z0-9\\s\\:]+)\\sip\\-([0-9\\-]+)\\</a:t>
            </a:r>
            <a:r>
              <a:rPr lang="en-IN" b="0" dirty="0" err="1">
                <a:latin typeface="Times New Roman" pitchFamily="18" charset="0"/>
                <a:cs typeface="Times New Roman" pitchFamily="18" charset="0"/>
              </a:rPr>
              <a:t>ssshd</a:t>
            </a:r>
            <a:r>
              <a:rPr lang="en-IN" b="0" dirty="0">
                <a:latin typeface="Times New Roman" pitchFamily="18" charset="0"/>
                <a:cs typeface="Times New Roman" pitchFamily="18" charset="0"/>
              </a:rPr>
              <a:t>\\[([0-9]+)\\]\\:\\s([a-</a:t>
            </a:r>
            <a:r>
              <a:rPr lang="en-IN" b="0" dirty="0" err="1">
                <a:latin typeface="Times New Roman" pitchFamily="18" charset="0"/>
                <a:cs typeface="Times New Roman" pitchFamily="18" charset="0"/>
              </a:rPr>
              <a:t>zA</a:t>
            </a:r>
            <a:r>
              <a:rPr lang="en-IN" b="0" dirty="0">
                <a:latin typeface="Times New Roman" pitchFamily="18" charset="0"/>
                <a:cs typeface="Times New Roman" pitchFamily="18" charset="0"/>
              </a:rPr>
              <a:t>-Z\\_\\&amp;]+)\\(</a:t>
            </a:r>
            <a:r>
              <a:rPr lang="en-IN" b="0" dirty="0" err="1">
                <a:latin typeface="Times New Roman" pitchFamily="18" charset="0"/>
                <a:cs typeface="Times New Roman" pitchFamily="18" charset="0"/>
              </a:rPr>
              <a:t>sshd:session</a:t>
            </a:r>
            <a:r>
              <a:rPr lang="en-IN" b="0" dirty="0">
                <a:latin typeface="Times New Roman" pitchFamily="18" charset="0"/>
                <a:cs typeface="Times New Roman" pitchFamily="18" charset="0"/>
              </a:rPr>
              <a:t>\\)\\:\\</a:t>
            </a:r>
            <a:r>
              <a:rPr lang="en-IN" b="0" dirty="0" err="1">
                <a:latin typeface="Times New Roman" pitchFamily="18" charset="0"/>
                <a:cs typeface="Times New Roman" pitchFamily="18" charset="0"/>
              </a:rPr>
              <a:t>ssession</a:t>
            </a:r>
            <a:r>
              <a:rPr lang="en-IN" b="0" dirty="0">
                <a:latin typeface="Times New Roman" pitchFamily="18" charset="0"/>
                <a:cs typeface="Times New Roman" pitchFamily="18" charset="0"/>
              </a:rPr>
              <a:t>\\s([a-</a:t>
            </a:r>
            <a:r>
              <a:rPr lang="en-IN" b="0" dirty="0" err="1">
                <a:latin typeface="Times New Roman" pitchFamily="18" charset="0"/>
                <a:cs typeface="Times New Roman" pitchFamily="18" charset="0"/>
              </a:rPr>
              <a:t>zA</a:t>
            </a:r>
            <a:r>
              <a:rPr lang="en-IN" b="0" dirty="0">
                <a:latin typeface="Times New Roman" pitchFamily="18" charset="0"/>
                <a:cs typeface="Times New Roman" pitchFamily="18" charset="0"/>
              </a:rPr>
              <a:t>-Z]+)\\</a:t>
            </a:r>
            <a:r>
              <a:rPr lang="en-IN" b="0" dirty="0" err="1">
                <a:latin typeface="Times New Roman" pitchFamily="18" charset="0"/>
                <a:cs typeface="Times New Roman" pitchFamily="18" charset="0"/>
              </a:rPr>
              <a:t>sfor</a:t>
            </a:r>
            <a:r>
              <a:rPr lang="en-IN" b="0" dirty="0">
                <a:latin typeface="Times New Roman" pitchFamily="18" charset="0"/>
                <a:cs typeface="Times New Roman" pitchFamily="18" charset="0"/>
              </a:rPr>
              <a:t>\\</a:t>
            </a:r>
            <a:r>
              <a:rPr lang="en-IN" b="0" dirty="0" err="1">
                <a:latin typeface="Times New Roman" pitchFamily="18" charset="0"/>
                <a:cs typeface="Times New Roman" pitchFamily="18" charset="0"/>
              </a:rPr>
              <a:t>suser</a:t>
            </a:r>
            <a:r>
              <a:rPr lang="en-IN" b="0" dirty="0">
                <a:latin typeface="Times New Roman" pitchFamily="18" charset="0"/>
                <a:cs typeface="Times New Roman" pitchFamily="18" charset="0"/>
              </a:rPr>
              <a:t>\\s([a-zA-Z0-9\\-\\*\\^\\&amp;\\@]+)</a:t>
            </a:r>
          </a:p>
          <a:p>
            <a:endParaRPr lang="pl-PL" b="0" dirty="0"/>
          </a:p>
          <a:p>
            <a:endParaRPr lang="en-IN" dirty="0"/>
          </a:p>
        </p:txBody>
      </p:sp>
    </p:spTree>
    <p:extLst>
      <p:ext uri="{BB962C8B-B14F-4D97-AF65-F5344CB8AC3E}">
        <p14:creationId xmlns:p14="http://schemas.microsoft.com/office/powerpoint/2010/main" val="207848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Apache poi</a:t>
            </a:r>
            <a:endParaRPr lang="en-IN" dirty="0"/>
          </a:p>
        </p:txBody>
      </p:sp>
      <p:sp>
        <p:nvSpPr>
          <p:cNvPr id="3" name="Content Placeholder 2"/>
          <p:cNvSpPr>
            <a:spLocks noGrp="1"/>
          </p:cNvSpPr>
          <p:nvPr>
            <p:ph idx="1"/>
          </p:nvPr>
        </p:nvSpPr>
        <p:spPr/>
        <p:txBody>
          <a:bodyPr/>
          <a:lstStyle/>
          <a:p>
            <a:r>
              <a:rPr lang="en-US" b="0" dirty="0" smtClean="0">
                <a:latin typeface="Times New Roman" pitchFamily="18" charset="0"/>
                <a:cs typeface="Times New Roman" pitchFamily="18" charset="0"/>
              </a:rPr>
              <a:t>	Apache </a:t>
            </a:r>
            <a:r>
              <a:rPr lang="en-US" b="0" dirty="0">
                <a:latin typeface="Times New Roman" pitchFamily="18" charset="0"/>
                <a:cs typeface="Times New Roman" pitchFamily="18" charset="0"/>
              </a:rPr>
              <a:t>POI is a popular API that allows programmers to create, modify, and display MS Office files using Java programs. It is an open source library developed and distributed by Apache Software Foundation to design or modify Microsoft Office files using Java program. It contains classes and methods to decode the user </a:t>
            </a:r>
            <a:r>
              <a:rPr lang="en-US" b="0" dirty="0" smtClean="0">
                <a:latin typeface="Times New Roman" pitchFamily="18" charset="0"/>
                <a:cs typeface="Times New Roman" pitchFamily="18" charset="0"/>
              </a:rPr>
              <a:t>input data </a:t>
            </a:r>
            <a:r>
              <a:rPr lang="en-US" b="0" dirty="0">
                <a:latin typeface="Times New Roman" pitchFamily="18" charset="0"/>
                <a:cs typeface="Times New Roman" pitchFamily="18" charset="0"/>
              </a:rPr>
              <a:t>or a file into MS Office documents</a:t>
            </a:r>
            <a:r>
              <a:rPr lang="en-US" b="0" dirty="0" smtClean="0">
                <a:latin typeface="Times New Roman" pitchFamily="18" charset="0"/>
                <a:cs typeface="Times New Roman" pitchFamily="18" charset="0"/>
              </a:rPr>
              <a:t>.</a:t>
            </a:r>
          </a:p>
          <a:p>
            <a:endParaRPr lang="en-IN" sz="1400" dirty="0">
              <a:latin typeface="Times New Roman" pitchFamily="18" charset="0"/>
              <a:cs typeface="Times New Roman" pitchFamily="18" charset="0"/>
            </a:endParaRPr>
          </a:p>
        </p:txBody>
      </p:sp>
      <p:pic>
        <p:nvPicPr>
          <p:cNvPr id="1026" name="Picture 2" descr="C:\Users\DEV\Desktop\circle.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636912"/>
            <a:ext cx="7560840"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082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Some of the screenshots</a:t>
            </a:r>
            <a:endParaRPr lang="en-IN" dirty="0"/>
          </a:p>
        </p:txBody>
      </p:sp>
      <p:pic>
        <p:nvPicPr>
          <p:cNvPr id="3074" name="Picture 2" descr="C:\Users\DEV\Pictures\Screenshots\Screenshot (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04" y="980728"/>
            <a:ext cx="5248583" cy="295232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DEV\Pictures\Screenshots\Screenshot (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5937" y="980728"/>
            <a:ext cx="5148064" cy="29523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DEV\Pictures\Screenshots\Screenshot (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69" y="3861048"/>
            <a:ext cx="4631839" cy="2736304"/>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DEV\Pictures\Screenshots\Screenshot (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9953" y="3920472"/>
            <a:ext cx="5004048" cy="267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7222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157</TotalTime>
  <Words>359</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Angles</vt:lpstr>
      <vt:lpstr>PowerPoint Presentation</vt:lpstr>
      <vt:lpstr>What are logs?</vt:lpstr>
      <vt:lpstr>  Log file analysis</vt:lpstr>
      <vt:lpstr> Advantages of log analysis</vt:lpstr>
      <vt:lpstr> Disadvantages of log analysis</vt:lpstr>
      <vt:lpstr>what  is Regex ?</vt:lpstr>
      <vt:lpstr>           Regex pattern used in project</vt:lpstr>
      <vt:lpstr>   Apache poi</vt:lpstr>
      <vt:lpstr>        Some of the screenshots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dc:creator>
  <cp:lastModifiedBy>DEV</cp:lastModifiedBy>
  <cp:revision>16</cp:revision>
  <dcterms:created xsi:type="dcterms:W3CDTF">2019-10-16T16:50:21Z</dcterms:created>
  <dcterms:modified xsi:type="dcterms:W3CDTF">2019-10-16T19:34:33Z</dcterms:modified>
</cp:coreProperties>
</file>