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Dev Kumar Singh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050" dirty="0"/>
              <a:t>Based on the data it is clear that USA is the prime place to make investment, going by the number and volume of investments, 50% of the amount can be invested in the top 2 companies on the top 2 sectors shared equally among all 4 companies</a:t>
            </a:r>
          </a:p>
          <a:p>
            <a:endParaRPr lang="en-US" sz="1050" dirty="0"/>
          </a:p>
          <a:p>
            <a:r>
              <a:rPr lang="en-US" sz="1050" dirty="0"/>
              <a:t>Virtustream </a:t>
            </a:r>
          </a:p>
          <a:p>
            <a:r>
              <a:rPr lang="en-US" sz="1050" dirty="0"/>
              <a:t>Capella</a:t>
            </a:r>
          </a:p>
          <a:p>
            <a:r>
              <a:rPr lang="en-US" sz="1050" dirty="0" err="1"/>
              <a:t>Shotspotter</a:t>
            </a:r>
            <a:endParaRPr lang="en-US" sz="1050" dirty="0"/>
          </a:p>
          <a:p>
            <a:r>
              <a:rPr lang="en-US" sz="1050" dirty="0" err="1"/>
              <a:t>Demandbase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Next set of investment 25% each can be made at the top company of the top 2 sector in GBR and India respectively</a:t>
            </a:r>
          </a:p>
          <a:p>
            <a:endParaRPr lang="en-US" sz="1050" dirty="0"/>
          </a:p>
          <a:p>
            <a:r>
              <a:rPr lang="en-US" sz="1050" dirty="0"/>
              <a:t>electric-cloud</a:t>
            </a:r>
          </a:p>
          <a:p>
            <a:r>
              <a:rPr lang="en-US" sz="1050" dirty="0" err="1"/>
              <a:t>celltick</a:t>
            </a:r>
            <a:r>
              <a:rPr lang="en-US" sz="1050" dirty="0"/>
              <a:t>-technologies</a:t>
            </a:r>
          </a:p>
          <a:p>
            <a:r>
              <a:rPr lang="en-US" sz="1050" dirty="0" err="1"/>
              <a:t>manthan</a:t>
            </a:r>
            <a:r>
              <a:rPr lang="en-US" sz="1050" dirty="0"/>
              <a:t>-systems</a:t>
            </a:r>
          </a:p>
          <a:p>
            <a:r>
              <a:rPr lang="en-US" sz="1050" dirty="0" err="1"/>
              <a:t>firstcry</a:t>
            </a:r>
            <a:r>
              <a:rPr lang="en-US" sz="1050" dirty="0"/>
              <a:t>-com </a:t>
            </a:r>
          </a:p>
          <a:p>
            <a:endParaRPr lang="en-US" sz="1050" dirty="0"/>
          </a:p>
          <a:p>
            <a:r>
              <a:rPr lang="en-US" sz="1050" dirty="0"/>
              <a:t>Which makes an even share of 12.5% across all the identified 8 companies.</a:t>
            </a:r>
          </a:p>
          <a:p>
            <a:pPr>
              <a:defRPr sz="1400"/>
            </a:pPr>
            <a:r>
              <a:rPr lang="en-US" sz="900"/>
              <a:t>Average total investment across the 8 identified companies as per the data is around 40 million with median between 5-15 million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Spark Funds wants to make investments in a few companies.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Spark Funds wants to understand the global trends in investments so that she can take the investment decisions effectively.</a:t>
            </a:r>
          </a:p>
          <a:p>
            <a:pPr>
              <a:defRPr b="1"/>
            </a:pPr>
            <a:endParaRPr lang="en-US" sz="1800" dirty="0"/>
          </a:p>
          <a:p>
            <a:pPr>
              <a:defRPr b="1"/>
            </a:pPr>
            <a:r>
              <a:rPr lang="en-US" sz="1800" dirty="0"/>
              <a:t>Spark Funds has two minor constraints for investments:</a:t>
            </a:r>
          </a:p>
          <a:p>
            <a:pPr>
              <a:defRPr b="1"/>
            </a:pPr>
            <a:endParaRPr lang="en-US" sz="1800" dirty="0"/>
          </a:p>
          <a:p>
            <a:pPr algn="just">
              <a:buSzPct val="100000"/>
              <a:buFont typeface="Arial"/>
              <a:buChar char="•"/>
            </a:pPr>
            <a:r>
              <a:rPr lang="en-US" sz="1800" dirty="0"/>
              <a:t> It wants to invest between 5 to 15 million USD per round of investment</a:t>
            </a:r>
          </a:p>
          <a:p>
            <a:pPr algn="just">
              <a:buSzPct val="100000"/>
              <a:buFont typeface="Arial"/>
              <a:buChar char="•"/>
            </a:pPr>
            <a:endParaRPr lang="en-US" sz="1800" dirty="0"/>
          </a:p>
          <a:p>
            <a:pPr algn="just">
              <a:buSzPct val="100000"/>
              <a:buFont typeface="Arial"/>
              <a:buChar char="•"/>
            </a:pPr>
            <a:r>
              <a:rPr lang="en-US" sz="1800" dirty="0"/>
              <a:t> It wants to invest only in English-speaking countries because of the ease of communication with the companies it would invest 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4800" b="1" u="sng" dirty="0">
                <a:latin typeface="+mj-lt"/>
                <a:ea typeface="+mj-ea"/>
                <a:cs typeface="+mj-cs"/>
                <a:sym typeface="Arial"/>
              </a:rPr>
              <a:t>Spark Funds Investment Case Study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Problem Solving Methodology</a:t>
            </a:r>
            <a:endParaRPr lang="en-IN" sz="2800" dirty="0"/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1C99D4E0-B9B5-425E-8F3C-A1B5666B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784" y="1496218"/>
            <a:ext cx="8362766" cy="51620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Data For Analysis Source of Data for analysis is real investment data from crunchbase.com. </a:t>
            </a:r>
          </a:p>
          <a:p>
            <a:pPr marL="342900" indent="-342900">
              <a:buAutoNum type="arabicPeriod"/>
            </a:pPr>
            <a:r>
              <a:rPr lang="en-US" sz="1800" dirty="0"/>
              <a:t>Company Data, A file with basic data of companies </a:t>
            </a:r>
          </a:p>
          <a:p>
            <a:pPr marL="0" indent="0">
              <a:buNone/>
            </a:pPr>
            <a:r>
              <a:rPr lang="en-US" sz="1800" dirty="0"/>
              <a:t>2. Investment Rounds Data, companies past investment round details </a:t>
            </a:r>
          </a:p>
          <a:p>
            <a:pPr marL="0" indent="0">
              <a:buNone/>
            </a:pPr>
            <a:r>
              <a:rPr lang="en-US" sz="1800" dirty="0"/>
              <a:t>3. Mapping File, category to main sector mapping </a:t>
            </a:r>
          </a:p>
          <a:p>
            <a:pPr marL="0" indent="0">
              <a:buNone/>
            </a:pPr>
            <a:r>
              <a:rPr lang="en-US" sz="1800" dirty="0"/>
              <a:t>4. English-speaking countries reference document.</a:t>
            </a:r>
          </a:p>
          <a:p>
            <a:pPr marL="0" indent="0">
              <a:buNone/>
            </a:pPr>
            <a:r>
              <a:rPr lang="en-US" sz="1800" dirty="0"/>
              <a:t> Assumptions: </a:t>
            </a:r>
          </a:p>
          <a:p>
            <a:pPr marL="0" indent="0">
              <a:buNone/>
            </a:pPr>
            <a:r>
              <a:rPr lang="en-US" sz="1800" dirty="0"/>
              <a:t>• All the information provided within the 3 files is a trusted source for analysis. Data cleaning performed: </a:t>
            </a:r>
          </a:p>
          <a:p>
            <a:pPr marL="0" indent="0">
              <a:buNone/>
            </a:pPr>
            <a:r>
              <a:rPr lang="en-US" sz="1800" dirty="0"/>
              <a:t>• Removing columns having null values which are not required for the current analysis. </a:t>
            </a:r>
          </a:p>
          <a:p>
            <a:pPr marL="0" indent="0">
              <a:buNone/>
            </a:pPr>
            <a:r>
              <a:rPr lang="en-US" sz="1800" dirty="0"/>
              <a:t>• Removing rows having null value in the required analysis fields. </a:t>
            </a:r>
          </a:p>
          <a:p>
            <a:pPr marL="0" indent="0">
              <a:buNone/>
            </a:pPr>
            <a:r>
              <a:rPr lang="en-US" sz="1800" dirty="0"/>
              <a:t>• Correcting incorrect or missing data wherever required to make data clean for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Funding Type Analysis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4D773-E0E5-40A5-B27B-184C7DE36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9" y="1925857"/>
            <a:ext cx="7606349" cy="429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Country Analysis</a:t>
            </a:r>
            <a:endParaRPr lang="en-IN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103A-59FE-448F-8E9F-8251096E7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27" y="1887011"/>
            <a:ext cx="7822222" cy="42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712883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14DAF8-C2E5-48F8-AC35-FD77BA8C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1677232"/>
            <a:ext cx="57054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5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9167F4-AA10-475C-99E7-3209B318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824037"/>
            <a:ext cx="5867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636C39-088B-4554-94AF-15371456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795338"/>
            <a:ext cx="771525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365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INVESTMENT ASSIGNMENT  SUBMISSION </vt:lpstr>
      <vt:lpstr> Spark Funds Investment Case Study</vt:lpstr>
      <vt:lpstr> Problem Solving Methodology</vt:lpstr>
      <vt:lpstr> Analysis</vt:lpstr>
      <vt:lpstr>Funding Type Analysis</vt:lpstr>
      <vt:lpstr> Country Analysis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dev kumar</cp:lastModifiedBy>
  <cp:revision>26</cp:revision>
  <dcterms:created xsi:type="dcterms:W3CDTF">2016-06-09T08:16:28Z</dcterms:created>
  <dcterms:modified xsi:type="dcterms:W3CDTF">2021-04-28T18:28:12Z</dcterms:modified>
</cp:coreProperties>
</file>