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0" r:id="rId3"/>
    <p:sldId id="258" r:id="rId4"/>
    <p:sldId id="259" r:id="rId5"/>
    <p:sldId id="275" r:id="rId6"/>
    <p:sldId id="274" r:id="rId7"/>
    <p:sldId id="276" r:id="rId8"/>
    <p:sldId id="257" r:id="rId9"/>
    <p:sldId id="261" r:id="rId10"/>
    <p:sldId id="262" r:id="rId11"/>
    <p:sldId id="264" r:id="rId12"/>
    <p:sldId id="268" r:id="rId13"/>
    <p:sldId id="265" r:id="rId14"/>
    <p:sldId id="263" r:id="rId15"/>
    <p:sldId id="267" r:id="rId16"/>
    <p:sldId id="278" r:id="rId17"/>
    <p:sldId id="272" r:id="rId18"/>
    <p:sldId id="270" r:id="rId19"/>
    <p:sldId id="271" r:id="rId20"/>
    <p:sldId id="277" r:id="rId21"/>
    <p:sldId id="269" r:id="rId22"/>
    <p:sldId id="279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D9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1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67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3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4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D2C3-4FCD-4411-9E59-DEEAB3C2707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8A2F-868C-4513-A49F-E2AF1966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gc/EventMonke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gc/GcLinkPars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dcowen@g-cpartners.com" TargetMode="External"/><Relationship Id="rId2" Type="http://schemas.openxmlformats.org/officeDocument/2006/relationships/hyperlink" Target="mailto:mseyer@g-cpartner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 me all of your artifact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SQLite JSON objects to store all of the artifact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 in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all the artifact</a:t>
            </a:r>
          </a:p>
          <a:p>
            <a:r>
              <a:rPr lang="en-US" dirty="0"/>
              <a:t>You can do better filtering</a:t>
            </a:r>
          </a:p>
          <a:p>
            <a:r>
              <a:rPr lang="en-US" dirty="0"/>
              <a:t>You decide how you output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1413" y="4156364"/>
            <a:ext cx="5010005" cy="2475345"/>
          </a:xfrm>
          <a:prstGeom prst="rect">
            <a:avLst/>
          </a:prstGeom>
          <a:solidFill>
            <a:schemeClr val="accent5">
              <a:alpha val="5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4472" y="1542473"/>
            <a:ext cx="6394699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&lt;Event </a:t>
            </a:r>
            <a:r>
              <a:rPr lang="en-US" sz="1000" dirty="0" err="1"/>
              <a:t>xmlns</a:t>
            </a:r>
            <a:r>
              <a:rPr lang="en-US" sz="1000" dirty="0"/>
              <a:t>="http://schemas.microsoft.com/win/2004/08/events/event"&gt;</a:t>
            </a:r>
          </a:p>
          <a:p>
            <a:r>
              <a:rPr lang="en-US" sz="1000" dirty="0"/>
              <a:t>  &lt;System&gt;</a:t>
            </a:r>
          </a:p>
          <a:p>
            <a:r>
              <a:rPr lang="en-US" sz="1000" dirty="0"/>
              <a:t>    &lt;Provider Name="Microsoft-Windows-Security-Auditing" </a:t>
            </a:r>
            <a:r>
              <a:rPr lang="en-US" sz="1000" dirty="0" err="1"/>
              <a:t>Guid</a:t>
            </a:r>
            <a:r>
              <a:rPr lang="en-US" sz="1000" dirty="0"/>
              <a:t>="{54849625-5478-4994-A5BA-3E3B0328C30D}"/&gt;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EventID</a:t>
            </a:r>
            <a:r>
              <a:rPr lang="en-US" sz="1000" dirty="0"/>
              <a:t>&gt;4648&lt;/</a:t>
            </a:r>
            <a:r>
              <a:rPr lang="en-US" sz="1000" dirty="0" err="1"/>
              <a:t>EventID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&lt;Version&gt;0&lt;/Version&gt;</a:t>
            </a:r>
          </a:p>
          <a:p>
            <a:r>
              <a:rPr lang="en-US" sz="1000" dirty="0"/>
              <a:t>    &lt;Level&gt;0&lt;/Level&gt;</a:t>
            </a:r>
          </a:p>
          <a:p>
            <a:r>
              <a:rPr lang="en-US" sz="1000" dirty="0"/>
              <a:t>    &lt;Task&gt;12544&lt;/Task&gt;</a:t>
            </a:r>
          </a:p>
          <a:p>
            <a:r>
              <a:rPr lang="en-US" sz="1000" dirty="0"/>
              <a:t>    &lt;Opcode&gt;0&lt;/Opcode&gt;</a:t>
            </a:r>
          </a:p>
          <a:p>
            <a:r>
              <a:rPr lang="en-US" sz="1000" dirty="0"/>
              <a:t>    &lt;Keywords&gt;0x8020000000000000&lt;/Keywords&gt;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TimeCreated</a:t>
            </a:r>
            <a:r>
              <a:rPr lang="en-US" sz="1000" dirty="0"/>
              <a:t> </a:t>
            </a:r>
            <a:r>
              <a:rPr lang="en-US" sz="1000" dirty="0" err="1"/>
              <a:t>SystemTime</a:t>
            </a:r>
            <a:r>
              <a:rPr lang="en-US" sz="1000" dirty="0"/>
              <a:t>="2013-09-20T20:32:40.903544000Z"/&gt;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EventRecordID</a:t>
            </a:r>
            <a:r>
              <a:rPr lang="en-US" sz="1000" dirty="0"/>
              <a:t>&gt;1206752&lt;/</a:t>
            </a:r>
            <a:r>
              <a:rPr lang="en-US" sz="1000" dirty="0" err="1"/>
              <a:t>EventRecordID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&lt;Correlation/&gt;</a:t>
            </a:r>
          </a:p>
          <a:p>
            <a:r>
              <a:rPr lang="en-US" sz="1000" dirty="0"/>
              <a:t>    &lt;Execution </a:t>
            </a:r>
            <a:r>
              <a:rPr lang="en-US" sz="1000" dirty="0" err="1"/>
              <a:t>ProcessID</a:t>
            </a:r>
            <a:r>
              <a:rPr lang="en-US" sz="1000" dirty="0"/>
              <a:t>="732" </a:t>
            </a:r>
            <a:r>
              <a:rPr lang="en-US" sz="1000" dirty="0" err="1"/>
              <a:t>ThreadID</a:t>
            </a:r>
            <a:r>
              <a:rPr lang="en-US" sz="1000" dirty="0"/>
              <a:t>="9668"/&gt;</a:t>
            </a:r>
          </a:p>
          <a:p>
            <a:r>
              <a:rPr lang="en-US" sz="1000" dirty="0"/>
              <a:t>    &lt;Channel&gt;Security&lt;/Channel&gt;</a:t>
            </a:r>
          </a:p>
          <a:p>
            <a:r>
              <a:rPr lang="en-US" sz="1000" dirty="0"/>
              <a:t>    &lt;Computer&gt;</a:t>
            </a:r>
            <a:r>
              <a:rPr lang="en-US" sz="1000" dirty="0" err="1"/>
              <a:t>Bifrost</a:t>
            </a:r>
            <a:r>
              <a:rPr lang="en-US" sz="1000" dirty="0"/>
              <a:t>&lt;/Computer&gt;</a:t>
            </a:r>
          </a:p>
          <a:p>
            <a:r>
              <a:rPr lang="en-US" sz="1000" dirty="0"/>
              <a:t>    &lt;Security/&gt;</a:t>
            </a:r>
          </a:p>
          <a:p>
            <a:r>
              <a:rPr lang="en-US" sz="1000" dirty="0"/>
              <a:t>  &lt;/System&gt;</a:t>
            </a:r>
          </a:p>
          <a:p>
            <a:r>
              <a:rPr lang="en-US" sz="1000" dirty="0"/>
              <a:t>  &lt;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SubjectUserSid</a:t>
            </a:r>
            <a:r>
              <a:rPr lang="en-US" sz="1000" dirty="0"/>
              <a:t>"&gt;S-1-5-18&lt;/Data&gt;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SubjectUserName</a:t>
            </a:r>
            <a:r>
              <a:rPr lang="en-US" sz="1000" dirty="0"/>
              <a:t>"&gt;BIFROST$&lt;/Data&gt;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SubjectDomainName</a:t>
            </a:r>
            <a:r>
              <a:rPr lang="en-US" sz="1000" dirty="0"/>
              <a:t>"&gt;ASGARD&lt;/Data&gt;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SubjectLogonId</a:t>
            </a:r>
            <a:r>
              <a:rPr lang="en-US" sz="1000" dirty="0"/>
              <a:t>"&gt;0x00000000000003e7&lt;/Data&gt;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LogonGuid</a:t>
            </a:r>
            <a:r>
              <a:rPr lang="en-US" sz="1000" dirty="0"/>
              <a:t>"&gt;{00000000-0000-0000-0000-000000000000}&lt;/Data&gt;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TargetUserName</a:t>
            </a:r>
            <a:r>
              <a:rPr lang="en-US" sz="1000" dirty="0"/>
              <a:t>"&gt;dblake@asgard-venture-capital.com&lt;/Data&gt;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TargetDomainName</a:t>
            </a:r>
            <a:r>
              <a:rPr lang="en-US" sz="1000" dirty="0"/>
              <a:t>"&gt;</a:t>
            </a:r>
            <a:r>
              <a:rPr lang="en-US" sz="1000" dirty="0" err="1"/>
              <a:t>MicrosoftAccount</a:t>
            </a:r>
            <a:r>
              <a:rPr lang="en-US" sz="1000" dirty="0"/>
              <a:t>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TargetLogonGuid</a:t>
            </a:r>
            <a:r>
              <a:rPr lang="en-US" sz="1000" dirty="0"/>
              <a:t>"&gt;{00000000-0000-0000-0000-000000000000}&lt;/Data&gt;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TargetServerName</a:t>
            </a:r>
            <a:r>
              <a:rPr lang="en-US" sz="1000" dirty="0"/>
              <a:t>"&gt;localhost&lt;/Data&gt;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TargetInfo</a:t>
            </a:r>
            <a:r>
              <a:rPr lang="en-US" sz="1000" dirty="0"/>
              <a:t>"&gt;localhost&lt;/Data&gt;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ProcessId</a:t>
            </a:r>
            <a:r>
              <a:rPr lang="en-US" sz="1000" dirty="0"/>
              <a:t>"&gt;0x00000000000002a8&lt;/Data&gt;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ProcessName</a:t>
            </a:r>
            <a:r>
              <a:rPr lang="en-US" sz="1000" dirty="0"/>
              <a:t>"&gt;C:\Windows\System32\winlogon.exe&lt;/Data&gt;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IpAddress</a:t>
            </a:r>
            <a:r>
              <a:rPr lang="en-US" sz="1000" dirty="0"/>
              <a:t>"&gt;127.0.0.1&lt;/Data&gt;</a:t>
            </a:r>
          </a:p>
          <a:p>
            <a:r>
              <a:rPr lang="en-US" sz="1000" dirty="0"/>
              <a:t>    &lt;Data Name="</a:t>
            </a:r>
            <a:r>
              <a:rPr lang="en-US" sz="1000" dirty="0" err="1"/>
              <a:t>IpPort</a:t>
            </a:r>
            <a:r>
              <a:rPr lang="en-US" sz="1000" dirty="0"/>
              <a:t>"&gt;0&lt;/Data&gt;</a:t>
            </a:r>
          </a:p>
          <a:p>
            <a:r>
              <a:rPr lang="en-US" sz="1000" dirty="0"/>
              <a:t>  &lt;/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&lt;/Event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Event Structure - XML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22619" y="4189660"/>
            <a:ext cx="589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*The problem is this data is dynamic and can contain anything.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9964" y="231912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 &lt;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&lt;Data/&gt;</a:t>
            </a:r>
          </a:p>
          <a:p>
            <a:r>
              <a:rPr lang="en-US" sz="1000" dirty="0"/>
              <a:t>   </a:t>
            </a:r>
            <a:r>
              <a:rPr lang="en-US" sz="1000" dirty="0" smtClean="0"/>
              <a:t>&lt;</a:t>
            </a:r>
            <a:r>
              <a:rPr lang="en-US" sz="1000" dirty="0"/>
              <a:t>Binary&gt;00000800010000000000000012000540000000000000000000000000000000000000000000000000E000000000000000&lt;/Binary&gt;</a:t>
            </a:r>
          </a:p>
          <a:p>
            <a:r>
              <a:rPr lang="en-US" sz="1000" dirty="0"/>
              <a:t>  &lt;/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9818" y="3955923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 &lt;</a:t>
            </a:r>
            <a:r>
              <a:rPr lang="en-US" sz="1000" dirty="0" err="1"/>
              <a:t>UserData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AddServiceID</a:t>
            </a:r>
            <a:r>
              <a:rPr lang="en-US" sz="1000" dirty="0"/>
              <a:t> </a:t>
            </a:r>
            <a:r>
              <a:rPr lang="en-US" sz="1000" dirty="0" err="1"/>
              <a:t>xmlns</a:t>
            </a:r>
            <a:r>
              <a:rPr lang="en-US" sz="1000" dirty="0"/>
              <a:t>="http://manifests.microsoft.com/win/2004/08/windows/</a:t>
            </a:r>
            <a:r>
              <a:rPr lang="en-US" sz="1000" dirty="0" err="1"/>
              <a:t>userpnp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ServiceName</a:t>
            </a:r>
            <a:r>
              <a:rPr lang="en-US" sz="1000" dirty="0"/>
              <a:t>&gt;</a:t>
            </a:r>
            <a:r>
              <a:rPr lang="en-US" sz="1000" dirty="0" err="1"/>
              <a:t>WUDFWpdFs</a:t>
            </a:r>
            <a:r>
              <a:rPr lang="en-US" sz="1000" dirty="0"/>
              <a:t>&lt;/</a:t>
            </a:r>
            <a:r>
              <a:rPr lang="en-US" sz="1000" dirty="0" err="1"/>
              <a:t>ServiceName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DriverFileName</a:t>
            </a:r>
            <a:r>
              <a:rPr lang="en-US" sz="1000" dirty="0"/>
              <a:t>&gt;\</a:t>
            </a:r>
            <a:r>
              <a:rPr lang="en-US" sz="1000" dirty="0" err="1"/>
              <a:t>SystemRoot</a:t>
            </a:r>
            <a:r>
              <a:rPr lang="en-US" sz="1000" dirty="0"/>
              <a:t>\system32\DRIVERS\WUDFRd.sys&lt;/</a:t>
            </a:r>
            <a:r>
              <a:rPr lang="en-US" sz="1000" dirty="0" err="1"/>
              <a:t>DriverFileName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DeviceInstanceID</a:t>
            </a:r>
            <a:r>
              <a:rPr lang="en-US" sz="1000" dirty="0"/>
              <a:t>&gt;SWD\WPDBUSENUM\{ABCD082A-3B8E-11E3-BE8D-24FD52566EDE}#0000000000007E00&lt;/</a:t>
            </a:r>
            <a:r>
              <a:rPr lang="en-US" sz="1000" dirty="0" err="1"/>
              <a:t>DeviceInstanceID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PrimaryService</a:t>
            </a:r>
            <a:r>
              <a:rPr lang="en-US" sz="1000" dirty="0"/>
              <a:t>&gt;true&lt;/</a:t>
            </a:r>
            <a:r>
              <a:rPr lang="en-US" sz="1000" dirty="0" err="1"/>
              <a:t>PrimaryService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UpdateService</a:t>
            </a:r>
            <a:r>
              <a:rPr lang="en-US" sz="1000" dirty="0"/>
              <a:t>&gt;true&lt;/</a:t>
            </a:r>
            <a:r>
              <a:rPr lang="en-US" sz="1000" dirty="0" err="1"/>
              <a:t>UpdateService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&lt;</a:t>
            </a:r>
            <a:r>
              <a:rPr lang="en-US" sz="1000" dirty="0" err="1"/>
              <a:t>AddServiceStatus</a:t>
            </a:r>
            <a:r>
              <a:rPr lang="en-US" sz="1000" dirty="0"/>
              <a:t>&gt;0&lt;/</a:t>
            </a:r>
            <a:r>
              <a:rPr lang="en-US" sz="1000" dirty="0" err="1"/>
              <a:t>AddServiceStatus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AddServiceID</a:t>
            </a:r>
            <a:r>
              <a:rPr lang="en-US" sz="1000" dirty="0"/>
              <a:t>&gt;</a:t>
            </a:r>
          </a:p>
          <a:p>
            <a:r>
              <a:rPr lang="en-US" sz="1000" dirty="0"/>
              <a:t>  &lt;/</a:t>
            </a:r>
            <a:r>
              <a:rPr lang="en-US" sz="1000" dirty="0" err="1"/>
              <a:t>UserData</a:t>
            </a:r>
            <a:r>
              <a:rPr lang="en-US" sz="1000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47709" y="2496929"/>
            <a:ext cx="27709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&lt;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&lt;Data&gt;</a:t>
            </a:r>
            <a:r>
              <a:rPr lang="en-US" sz="1000" dirty="0" err="1"/>
              <a:t>msiexec</a:t>
            </a:r>
            <a:r>
              <a:rPr lang="en-US" sz="1000" dirty="0"/>
              <a:t>&lt;/Data&gt;</a:t>
            </a:r>
          </a:p>
          <a:p>
            <a:r>
              <a:rPr lang="en-US" sz="1000" dirty="0"/>
              <a:t>    &lt;Data&gt;3636&lt;/Data&gt;</a:t>
            </a:r>
          </a:p>
          <a:p>
            <a:r>
              <a:rPr lang="en-US" sz="1000" dirty="0"/>
              <a:t>    &lt;Data&gt;Instance: &lt;/Data&gt;</a:t>
            </a:r>
          </a:p>
          <a:p>
            <a:r>
              <a:rPr lang="en-US" sz="1000" dirty="0"/>
              <a:t>    &lt;Data&gt;0&lt;/Data&gt;</a:t>
            </a:r>
          </a:p>
          <a:p>
            <a:r>
              <a:rPr lang="en-US" sz="1000" dirty="0"/>
              <a:t>    &lt;Data&gt;6&lt;/Data&gt;</a:t>
            </a:r>
          </a:p>
          <a:p>
            <a:r>
              <a:rPr lang="en-US" sz="1000" dirty="0"/>
              <a:t>    &lt;Data&gt;02&lt;/Data&gt;</a:t>
            </a:r>
          </a:p>
          <a:p>
            <a:r>
              <a:rPr lang="en-US" sz="1000" dirty="0"/>
              <a:t>    &lt;Data&gt;9200&lt;/Data&gt;</a:t>
            </a:r>
          </a:p>
          <a:p>
            <a:r>
              <a:rPr lang="en-US" sz="1000" dirty="0"/>
              <a:t>    &lt;Data&gt;0000&lt;/Data&gt;</a:t>
            </a:r>
          </a:p>
          <a:p>
            <a:r>
              <a:rPr lang="en-US" sz="1000" dirty="0"/>
              <a:t>  &lt;/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8690" y="5568805"/>
            <a:ext cx="297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&lt;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&lt;Data&gt;Service started successfully.&lt;/Data&gt;</a:t>
            </a:r>
          </a:p>
          <a:p>
            <a:r>
              <a:rPr lang="en-US" sz="1000" dirty="0"/>
              <a:t>  &lt;/</a:t>
            </a:r>
            <a:r>
              <a:rPr lang="en-US" sz="1000" dirty="0" err="1"/>
              <a:t>EventData</a:t>
            </a:r>
            <a:r>
              <a:rPr lang="en-US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550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Event Structure - JSON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54285"/>
              </p:ext>
            </p:extLst>
          </p:nvPr>
        </p:nvGraphicFramePr>
        <p:xfrm>
          <a:off x="1432936" y="1834572"/>
          <a:ext cx="9614474" cy="4820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355"/>
                <a:gridCol w="3029527"/>
                <a:gridCol w="2032000"/>
                <a:gridCol w="1949592"/>
              </a:tblGrid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"TimeCreated":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"Channel":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"EventData":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"localhost",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"SystemTime": "2013-09-20T20:32:40.903544000Z"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"Security"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"Data": [{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"TargetServerName"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"S-1-5-18",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"Level":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}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"SubjectUserSid"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"0"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}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"localhost",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"TargetInfo"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"Correlation":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"BIFROST$",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"SubjectUserName"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"0x00000000000002a8",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"Version":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"ProcessId"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"0"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"ASGARD",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"SubjectDomainName"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"Opcode":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"C:\\Windows\\System32\\winlogon.exe",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"0"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"ProcessName"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"0x00000000000003e7",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"EventRecordID":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"SubjectLogonId"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"1206752"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"127.0.0.1",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"IpAddress"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"Provider":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"{00000000-0000-0000-0000-000000000000}",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"Guid": "{54849625-5478-4994-A5BA-3E3B0328C30D}",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"LogonGuid"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"Microsoft-Windows-Security-Auditing"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"0",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"IpPort"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"Keywords":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"dblake@asgard-venture-capital.com",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"0x8020000000000000"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  "Name": "</a:t>
                      </a:r>
                      <a:r>
                        <a:rPr lang="en-US" sz="800" u="none" strike="noStrike" dirty="0" err="1">
                          <a:effectLst/>
                        </a:rPr>
                        <a:t>TargetUserName</a:t>
                      </a:r>
                      <a:r>
                        <a:rPr lang="en-US" sz="800" u="none" strike="noStrike" dirty="0">
                          <a:effectLst/>
                        </a:rPr>
                        <a:t>"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},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14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   },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"xmlns": "http://schemas.microsoft.com/win/2004/08/events/event",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"Security":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"System":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"MicrosoftAccount",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"EventID":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"TargetDomainName"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"4648"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"Execution":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"ProcessID": "732",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"Task":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"ThreadID": "9668"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"{00000000-0000-0000-0000-000000000000}",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"12544"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"Name": "TargetLogonGuid"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"Computer": {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 "#text": "Bifrost"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  <a:tr h="9653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},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27" marR="4827" marT="482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3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Logon Activity in Windows Events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535" y="1720159"/>
            <a:ext cx="7917552" cy="4832092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winevent.written_time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"Time",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winevent.event_identifier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winevent.we_description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"Description",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event_identifier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4624 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(we_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EventData.Data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[5].#text')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4634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(we_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EventData.Data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[1].#text')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4648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(we_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EventData.Data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[5].#text') || ' -&gt; ' ||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(we_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jrec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EventData.Data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[1].#text')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'&lt;Not Handled&gt;'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AS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LogonID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winevent.computer_name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"Computer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winevent.source_name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"Channel",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winevent.we_source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"Source"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winevent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 == 'Microsoft-Windows-Security-Auditing' AND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(4624,4625,4634,4648)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written_time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1" y="2225962"/>
            <a:ext cx="11777104" cy="26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Templates for Windows Events with </a:t>
            </a:r>
            <a:r>
              <a:rPr lang="en-US" dirty="0" err="1" smtClean="0"/>
              <a:t>EventMonkey</a:t>
            </a:r>
            <a:endParaRPr lang="en-US" dirty="0" smtClean="0"/>
          </a:p>
          <a:p>
            <a:r>
              <a:rPr lang="en-US" dirty="0" smtClean="0"/>
              <a:t>Templates and the tool can </a:t>
            </a:r>
            <a:r>
              <a:rPr lang="en-US" dirty="0"/>
              <a:t>be found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github.com/devgc/EventMonkey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Lnk</a:t>
            </a:r>
            <a:r>
              <a:rPr lang="en-US" dirty="0" smtClean="0"/>
              <a:t> File Structure - </a:t>
            </a:r>
            <a:r>
              <a:rPr lang="en-US" dirty="0" err="1" smtClean="0"/>
              <a:t>Json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13768"/>
              </p:ext>
            </p:extLst>
          </p:nvPr>
        </p:nvGraphicFramePr>
        <p:xfrm>
          <a:off x="1235255" y="1641521"/>
          <a:ext cx="9058275" cy="4896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3225"/>
                <a:gridCol w="2171114"/>
                <a:gridCol w="2103531"/>
                <a:gridCol w="2610405"/>
              </a:tblGrid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{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"FileSize": 0,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7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LongName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": "business_plan1.doc",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"ParentLongName": "Templates",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"VolumeLabel": "USB",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"ExtentionBlocks": [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"ExtentionBlockSize": 86,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"ParentEntryNum": 253312,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"BaseName": "business_plan1.doc",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"LocalizedName":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"DistinctTypesStr": "volume;root_folder;file_entry",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"WorkingDir":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7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LongName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": "Templates",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7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SeqNum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": 0,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"ExtentionListing": "0xbeef0004L;0xbeef0004L",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"LocalPath": "F:\\Templates\\business_plan1.doc",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"ExtentionBlockSize": 68,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   "</a:t>
                      </a:r>
                      <a:r>
                        <a:rPr lang="en-US" sz="7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EntryNum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": 2494848,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"ItemCount": 5,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2294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"ModificationDateTime": "10/21/2013 19:47:30.000000",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"LocalizedName":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"</a:t>
                      </a:r>
                      <a:r>
                        <a:rPr lang="en-US" sz="700" u="none" strike="noStrike" dirty="0" err="1">
                          <a:effectLst/>
                        </a:rPr>
                        <a:t>FileReferenceInt</a:t>
                      </a:r>
                      <a:r>
                        <a:rPr lang="en-US" sz="700" u="none" strike="noStrike" dirty="0">
                          <a:effectLst/>
                        </a:rPr>
                        <a:t>": 2494848,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"RootFolder": [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"CmdArgs":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          "</a:t>
                      </a:r>
                      <a:r>
                        <a:rPr lang="en-US" sz="700" b="1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SeqNum</a:t>
                      </a:r>
                      <a:r>
                        <a:rPr lang="en-US" sz="7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": 0,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"AccessTime": "10/21/2013 04:00:00.000000",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3409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"Source": "f:\\SANS408\\Donald_Blake_Evidence\\C-Drive\\Extracts\\SANS408\\p1-sys\\link-files\\48409.Donald.business_plan1.LNK",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</a:t>
                      </a:r>
                      <a:r>
                        <a:rPr lang="en-US" sz="7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EntryNum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": 253312,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            "</a:t>
                      </a:r>
                      <a:r>
                        <a:rPr lang="en-US" sz="700" u="none" strike="noStrike" dirty="0" err="1">
                          <a:effectLst/>
                        </a:rPr>
                        <a:t>CreationTime</a:t>
                      </a:r>
                      <a:r>
                        <a:rPr lang="en-US" sz="700" u="none" strike="noStrike" dirty="0">
                          <a:effectLst/>
                        </a:rPr>
                        <a:t>": "10/21/2013 20:16:26.000000",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"ShellFolderId": "20d04fe0-3aea-1069-a2d8-08002b30309d",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"Flags": "Archive;",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"FileReferenceInt": 253312,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"Signature": "0xbeef0004L",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"ShellItemTypeHex": "0x1fL",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"DriveType": "DRIVE_REMOVABLE;",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"AccessTime": "10/21/2013 04:00:00.000000",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"RefNum": "2494848-0"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"Identifier":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"AccessDateTime": "10/21/2013 04:00:00.000000",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"CreationTime": "10/21/2013 20:16:24.000000",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"Name":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"DriveSerialNumber": "39c7-1beb",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"Signature": "0xbeef0004L",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"Location":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"AppIdCode":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  "RefNum": "253312-0"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"Comments":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"LnkTrgData":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],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"ModificationTime":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"DistinctTypesHex": "0x32L;0x2fL;0x1fL;0x31L",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"Volume": [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"ShellItemTypeStr": "root_folder",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"ParentSeqNum": 0,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},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"ExtentionBlockCount": 0,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2294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"ParentRefStr": "253312-0",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"ShellFolderId": "00000000-0000-0000-0000-000000000000",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"Description":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"FileEntries": [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"ShellFolderId":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"ShellItemTypeHex": "0x2fL",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"FileSize":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2294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"ShellItemTypeHex": "0x32L",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"Identifier": "00000000-0000-0000-0000-000000000000",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"ExtentionBlocks": []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"ShellFolderId":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"Identifier":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"Name": "F:\\",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"ShellItemTypeHex": "0x31L",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"Name": "BUSINE~3.DOC",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"Location":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"Identifier":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"Location":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"Comments":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},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"Name": "TEMPLA~1",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"Comments":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"ModificationTime":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"Description":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2294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"Location":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"ModificationTime": "10/21/2013 19:47:30.000000",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"ShellItemTypeStr": "volume",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"RelativePath":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"Comments":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"ShellItemTypeStr": "file_entry",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"ExtentionBlockCount": 0,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"Codepage": "cp1252",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2294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"ModificationTime": "10/21/2013 20:04:18.000000",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"ExtentionBlockCount": 1,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"Description":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"IconLoc":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"ShellItemTypeStr": "file_entry",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"Description":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"FileSize":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"AppIdName":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"ExtentionBlockCount": 1,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"FileSize": 153600,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"ExtentionBlocks": []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"FileExt": "doc",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"Description":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"ExtentionBlocks": [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}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"NetworkPath": null,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"FileSize": 0, A52A30:A63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      {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  ],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"FileSize": 153600,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"CreationDateTime": "10/21/2013 20:16:24.870000",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  "EnvVarLoc": null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  <a:tr h="126749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}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7" marR="6337" marT="633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File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535" y="1720159"/>
            <a:ext cx="9098966" cy="4401205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linkfiles.DriveType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linkfiles.VolumeLabel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linkfiles.DriveSerialNumber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(entry_item.value,'$.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ExtentionBlocks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(entry_item.value,'$.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ExtentionBlocks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(entry_item.value,'$.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ExtentionBlocks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linkfiles.LocalPath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(entry_item.value,'$.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ExtentionBlocks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CreationTime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(entry_item.value,'$.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ExtentionBlocks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AccessTime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linkfiles.FileSize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linkfiles.Source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LnkTrgData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FileEntries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LnkTrgData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linkfiles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json_each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LnkTrgData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,'$.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FileEntries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entry_item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'DRIVE_REMOVABLE;'</a:t>
            </a:r>
          </a:p>
        </p:txBody>
      </p:sp>
    </p:spTree>
    <p:extLst>
      <p:ext uri="{BB962C8B-B14F-4D97-AF65-F5344CB8AC3E}">
        <p14:creationId xmlns:p14="http://schemas.microsoft.com/office/powerpoint/2010/main" val="3936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8" y="2557880"/>
            <a:ext cx="11121408" cy="19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8" y="1342734"/>
            <a:ext cx="6868484" cy="4172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2D98B4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Connector 5"/>
          <p:cNvCxnSpPr/>
          <p:nvPr/>
        </p:nvCxnSpPr>
        <p:spPr>
          <a:xfrm>
            <a:off x="5830432" y="4508626"/>
            <a:ext cx="16205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72396" y="4780230"/>
            <a:ext cx="657846" cy="9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61758" y="5024673"/>
            <a:ext cx="1068270" cy="18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62115" y="5042780"/>
            <a:ext cx="1602463" cy="90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03834" y="4139294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Albertus" panose="020E0702040304020204" pitchFamily="34" charset="0"/>
              </a:rPr>
              <a:t>Artifact</a:t>
            </a:r>
            <a:endParaRPr lang="en-US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Albertus" panose="020E07020403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8277" y="5024673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Albertus" panose="020E0702040304020204" pitchFamily="34" charset="0"/>
              </a:rPr>
              <a:t>Artifact</a:t>
            </a:r>
            <a:endParaRPr lang="en-US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Albertus" panose="020E07020403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6675" y="5089907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Albertus" panose="020E0702040304020204" pitchFamily="34" charset="0"/>
              </a:rPr>
              <a:t>Artifact</a:t>
            </a:r>
            <a:endParaRPr lang="en-US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Albertus" panose="020E07020403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of Links and </a:t>
            </a:r>
            <a:r>
              <a:rPr lang="en-US" dirty="0" err="1" smtClean="0"/>
              <a:t>Shellbags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GcLinkParser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github.com/devgc/GcLinkParser</a:t>
            </a:r>
            <a:endParaRPr lang="en-US" dirty="0" smtClean="0"/>
          </a:p>
          <a:p>
            <a:pPr lvl="1"/>
            <a:r>
              <a:rPr lang="en-US" dirty="0" smtClean="0"/>
              <a:t>It will output into SQLite for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Example – JSON Columns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23140"/>
              </p:ext>
            </p:extLst>
          </p:nvPr>
        </p:nvGraphicFramePr>
        <p:xfrm>
          <a:off x="229320" y="2212543"/>
          <a:ext cx="11730183" cy="37136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1128"/>
                <a:gridCol w="665018"/>
                <a:gridCol w="461818"/>
                <a:gridCol w="526473"/>
                <a:gridCol w="683491"/>
                <a:gridCol w="554181"/>
                <a:gridCol w="766619"/>
                <a:gridCol w="1151698"/>
                <a:gridCol w="1734624"/>
                <a:gridCol w="3477532"/>
                <a:gridCol w="1117601"/>
              </a:tblGrid>
              <a:tr h="756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effectLst/>
                        </a:rPr>
                        <a:t>mfth_magic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mfth_lsn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mfth_seq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mfth_flags_str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mfth_allocation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mfth_entry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mfth_entry_ref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mft_headers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attr_standardinformation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attr_filename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attr_data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</a:tr>
              <a:tr h="346605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FILE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24578749660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Folder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Allocated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200-3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[{"</a:t>
                      </a:r>
                      <a:r>
                        <a:rPr lang="en-US" sz="800" u="none" strike="noStrike" dirty="0" err="1">
                          <a:effectLst/>
                        </a:rPr>
                        <a:t>mfth_alloc_size</a:t>
                      </a:r>
                      <a:r>
                        <a:rPr lang="en-US" sz="800" u="none" strike="noStrike" dirty="0">
                          <a:effectLst/>
                        </a:rPr>
                        <a:t>": 1024, "</a:t>
                      </a:r>
                      <a:r>
                        <a:rPr lang="en-US" sz="800" u="none" strike="noStrike" dirty="0" err="1">
                          <a:effectLst/>
                        </a:rPr>
                        <a:t>mfth_allocation</a:t>
                      </a:r>
                      <a:r>
                        <a:rPr lang="en-US" sz="800" u="none" strike="noStrike" dirty="0">
                          <a:effectLst/>
                        </a:rPr>
                        <a:t>": "Allocated", "</a:t>
                      </a:r>
                      <a:r>
                        <a:rPr lang="en-US" sz="800" u="none" strike="noStrike" dirty="0" err="1">
                          <a:effectLst/>
                        </a:rPr>
                        <a:t>mfth_attr_ofs</a:t>
                      </a:r>
                      <a:r>
                        <a:rPr lang="en-US" sz="800" u="none" strike="noStrike" dirty="0">
                          <a:effectLst/>
                        </a:rPr>
                        <a:t>": 56, "</a:t>
                      </a:r>
                      <a:r>
                        <a:rPr lang="en-US" sz="800" u="none" strike="noStrike" dirty="0" err="1">
                          <a:effectLst/>
                        </a:rPr>
                        <a:t>mfth_base_rec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mfth_base_ref</a:t>
                      </a:r>
                      <a:r>
                        <a:rPr lang="en-US" sz="800" u="none" strike="noStrike" dirty="0">
                          <a:effectLst/>
                        </a:rPr>
                        <a:t>": "0-0", "</a:t>
                      </a:r>
                      <a:r>
                        <a:rPr lang="en-US" sz="800" u="none" strike="noStrike" dirty="0" err="1">
                          <a:effectLst/>
                        </a:rPr>
                        <a:t>mfth_base_seq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mfth_entry</a:t>
                      </a:r>
                      <a:r>
                        <a:rPr lang="en-US" sz="800" u="none" strike="noStrike" dirty="0">
                          <a:effectLst/>
                        </a:rPr>
                        <a:t>": 200, "</a:t>
                      </a:r>
                      <a:r>
                        <a:rPr lang="en-US" sz="800" u="none" strike="noStrike" dirty="0" err="1">
                          <a:effectLst/>
                        </a:rPr>
                        <a:t>mfth_entry_ref</a:t>
                      </a:r>
                      <a:r>
                        <a:rPr lang="en-US" sz="800" u="none" strike="noStrike" dirty="0">
                          <a:effectLst/>
                        </a:rPr>
                        <a:t>": "200-3", "</a:t>
                      </a:r>
                      <a:r>
                        <a:rPr lang="en-US" sz="800" u="none" strike="noStrike" dirty="0" err="1">
                          <a:effectLst/>
                        </a:rPr>
                        <a:t>mfth_flags</a:t>
                      </a:r>
                      <a:r>
                        <a:rPr lang="en-US" sz="800" u="none" strike="noStrike" dirty="0">
                          <a:effectLst/>
                        </a:rPr>
                        <a:t>": 3, "</a:t>
                      </a:r>
                      <a:r>
                        <a:rPr lang="en-US" sz="800" u="none" strike="noStrike" dirty="0" err="1">
                          <a:effectLst/>
                        </a:rPr>
                        <a:t>mfth_flags_str</a:t>
                      </a:r>
                      <a:r>
                        <a:rPr lang="en-US" sz="800" u="none" strike="noStrike" dirty="0">
                          <a:effectLst/>
                        </a:rPr>
                        <a:t>": "Folder", "</a:t>
                      </a:r>
                      <a:r>
                        <a:rPr lang="en-US" sz="800" u="none" strike="noStrike" dirty="0" err="1">
                          <a:effectLst/>
                        </a:rPr>
                        <a:t>mfth_link_cnt</a:t>
                      </a:r>
                      <a:r>
                        <a:rPr lang="en-US" sz="800" u="none" strike="noStrike" dirty="0">
                          <a:effectLst/>
                        </a:rPr>
                        <a:t>": 2, "</a:t>
                      </a:r>
                      <a:r>
                        <a:rPr lang="en-US" sz="800" u="none" strike="noStrike" dirty="0" err="1">
                          <a:effectLst/>
                        </a:rPr>
                        <a:t>mfth_lsn</a:t>
                      </a:r>
                      <a:r>
                        <a:rPr lang="en-US" sz="800" u="none" strike="noStrike" dirty="0">
                          <a:effectLst/>
                        </a:rPr>
                        <a:t>": 24578749660, "</a:t>
                      </a:r>
                      <a:r>
                        <a:rPr lang="en-US" sz="800" u="none" strike="noStrike" dirty="0" err="1">
                          <a:effectLst/>
                        </a:rPr>
                        <a:t>mfth_magic</a:t>
                      </a:r>
                      <a:r>
                        <a:rPr lang="en-US" sz="800" u="none" strike="noStrike" dirty="0">
                          <a:effectLst/>
                        </a:rPr>
                        <a:t>": "FILE", "</a:t>
                      </a:r>
                      <a:r>
                        <a:rPr lang="en-US" sz="800" u="none" strike="noStrike" dirty="0" err="1">
                          <a:effectLst/>
                        </a:rPr>
                        <a:t>mfth_next_attrid</a:t>
                      </a:r>
                      <a:r>
                        <a:rPr lang="en-US" sz="800" u="none" strike="noStrike" dirty="0">
                          <a:effectLst/>
                        </a:rPr>
                        <a:t>": 4, "mfth_padding1": "0000", "</a:t>
                      </a:r>
                      <a:r>
                        <a:rPr lang="en-US" sz="800" u="none" strike="noStrike" dirty="0" err="1">
                          <a:effectLst/>
                        </a:rPr>
                        <a:t>mfth_seq</a:t>
                      </a:r>
                      <a:r>
                        <a:rPr lang="en-US" sz="800" u="none" strike="noStrike" dirty="0">
                          <a:effectLst/>
                        </a:rPr>
                        <a:t>": 3, "</a:t>
                      </a:r>
                      <a:r>
                        <a:rPr lang="en-US" sz="800" u="none" strike="noStrike" dirty="0" err="1">
                          <a:effectLst/>
                        </a:rPr>
                        <a:t>mfth_update_cnt</a:t>
                      </a:r>
                      <a:r>
                        <a:rPr lang="en-US" sz="800" u="none" strike="noStrike" dirty="0">
                          <a:effectLst/>
                        </a:rPr>
                        <a:t>": 3, "</a:t>
                      </a:r>
                      <a:r>
                        <a:rPr lang="en-US" sz="800" u="none" strike="noStrike" dirty="0" err="1">
                          <a:effectLst/>
                        </a:rPr>
                        <a:t>mfth_update_ofs</a:t>
                      </a:r>
                      <a:r>
                        <a:rPr lang="en-US" sz="800" u="none" strike="noStrike" dirty="0">
                          <a:effectLst/>
                        </a:rPr>
                        <a:t>": 48, "</a:t>
                      </a:r>
                      <a:r>
                        <a:rPr lang="en-US" sz="800" u="none" strike="noStrike" dirty="0" err="1">
                          <a:effectLst/>
                        </a:rPr>
                        <a:t>mfth_us_array</a:t>
                      </a:r>
                      <a:r>
                        <a:rPr lang="en-US" sz="800" u="none" strike="noStrike" dirty="0">
                          <a:effectLst/>
                        </a:rPr>
                        <a:t>": ["0300", "0000", "0000"], "</a:t>
                      </a:r>
                      <a:r>
                        <a:rPr lang="en-US" sz="800" u="none" strike="noStrike" dirty="0" err="1">
                          <a:effectLst/>
                        </a:rPr>
                        <a:t>mfth_us_val</a:t>
                      </a:r>
                      <a:r>
                        <a:rPr lang="en-US" sz="800" u="none" strike="noStrike" dirty="0">
                          <a:effectLst/>
                        </a:rPr>
                        <a:t>": "0900", "</a:t>
                      </a:r>
                      <a:r>
                        <a:rPr lang="en-US" sz="800" u="none" strike="noStrike" dirty="0" err="1">
                          <a:effectLst/>
                        </a:rPr>
                        <a:t>mfth_used_size</a:t>
                      </a:r>
                      <a:r>
                        <a:rPr lang="en-US" sz="800" u="none" strike="noStrike" dirty="0">
                          <a:effectLst/>
                        </a:rPr>
                        <a:t>": 776}]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[{"contents": {"</a:t>
                      </a:r>
                      <a:r>
                        <a:rPr lang="en-US" sz="800" u="none" strike="noStrike" dirty="0" err="1">
                          <a:effectLst/>
                        </a:rPr>
                        <a:t>siattr_atime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siattr_attr_num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siattr_class_id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siattr_ctime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siattr_dos</a:t>
                      </a:r>
                      <a:r>
                        <a:rPr lang="en-US" sz="800" u="none" strike="noStrike" dirty="0">
                          <a:effectLst/>
                        </a:rPr>
                        <a:t>": "", "</a:t>
                      </a:r>
                      <a:r>
                        <a:rPr lang="en-US" sz="800" u="none" strike="noStrike" dirty="0" err="1">
                          <a:effectLst/>
                        </a:rPr>
                        <a:t>siattr_maxver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siattr_mftmtime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siattr_mtime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siattr_own_id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siattr_quota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siattr_sec_id</a:t>
                      </a:r>
                      <a:r>
                        <a:rPr lang="en-US" sz="800" u="none" strike="noStrike" dirty="0">
                          <a:effectLst/>
                        </a:rPr>
                        <a:t>": 269, "</a:t>
                      </a:r>
                      <a:r>
                        <a:rPr lang="en-US" sz="800" u="none" strike="noStrike" dirty="0" err="1">
                          <a:effectLst/>
                        </a:rPr>
                        <a:t>siattr_usn</a:t>
                      </a:r>
                      <a:r>
                        <a:rPr lang="en-US" sz="800" u="none" strike="noStrike" dirty="0">
                          <a:effectLst/>
                        </a:rPr>
                        <a:t>": 9172738280, "</a:t>
                      </a:r>
                      <a:r>
                        <a:rPr lang="en-US" sz="800" u="none" strike="noStrike" dirty="0" err="1">
                          <a:effectLst/>
                        </a:rPr>
                        <a:t>siattr_ver</a:t>
                      </a:r>
                      <a:r>
                        <a:rPr lang="en-US" sz="800" u="none" strike="noStrike" dirty="0">
                          <a:effectLst/>
                        </a:rPr>
                        <a:t>": 0}, "header": {"</a:t>
                      </a:r>
                      <a:r>
                        <a:rPr lang="en-US" sz="800" u="none" strike="noStrike" dirty="0" err="1">
                          <a:effectLst/>
                        </a:rPr>
                        <a:t>attr_alloc_size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attr_compress_size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attr_content_ofs</a:t>
                      </a:r>
                      <a:r>
                        <a:rPr lang="en-US" sz="800" u="none" strike="noStrike" dirty="0">
                          <a:effectLst/>
                        </a:rPr>
                        <a:t>": 24, "</a:t>
                      </a:r>
                      <a:r>
                        <a:rPr lang="en-US" sz="800" u="none" strike="noStrike" dirty="0" err="1">
                          <a:effectLst/>
                        </a:rPr>
                        <a:t>attr_content_size</a:t>
                      </a:r>
                      <a:r>
                        <a:rPr lang="en-US" sz="800" u="none" strike="noStrike" dirty="0">
                          <a:effectLst/>
                        </a:rPr>
                        <a:t>": 72, "</a:t>
                      </a:r>
                      <a:r>
                        <a:rPr lang="en-US" sz="800" u="none" strike="noStrike" dirty="0" err="1">
                          <a:effectLst/>
                        </a:rPr>
                        <a:t>attr_flags</a:t>
                      </a:r>
                      <a:r>
                        <a:rPr lang="en-US" sz="800" u="none" strike="noStrike" dirty="0">
                          <a:effectLst/>
                        </a:rPr>
                        <a:t>": "", "</a:t>
                      </a:r>
                      <a:r>
                        <a:rPr lang="en-US" sz="800" u="none" strike="noStrike" dirty="0" err="1">
                          <a:effectLst/>
                        </a:rPr>
                        <a:t>attr_id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attr_index_flag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attr_init_size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attr_last_vcn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attr_len</a:t>
                      </a:r>
                      <a:r>
                        <a:rPr lang="en-US" sz="800" u="none" strike="noStrike" dirty="0">
                          <a:effectLst/>
                        </a:rPr>
                        <a:t>": 96, "</a:t>
                      </a:r>
                      <a:r>
                        <a:rPr lang="en-US" sz="800" u="none" strike="noStrike" dirty="0" err="1">
                          <a:effectLst/>
                        </a:rPr>
                        <a:t>attr_name_len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attr_name_ofs</a:t>
                      </a:r>
                      <a:r>
                        <a:rPr lang="en-US" sz="800" u="none" strike="noStrike" dirty="0">
                          <a:effectLst/>
                        </a:rPr>
                        <a:t>": 0, "attr_padding1": 0, "attr_padding2":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attr_real_size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attr_res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attr_run_ofs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attr_start_vcn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attr_type</a:t>
                      </a:r>
                      <a:r>
                        <a:rPr lang="en-US" sz="800" u="none" strike="noStrike" dirty="0">
                          <a:effectLst/>
                        </a:rPr>
                        <a:t>": 16}}]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[{"contents": {"</a:t>
                      </a:r>
                      <a:r>
                        <a:rPr lang="en-US" sz="800" u="none" strike="noStrike" dirty="0" err="1">
                          <a:effectLst/>
                        </a:rPr>
                        <a:t>fnattr_alloc_fsize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fnattr_atime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fnattr_ctime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fnattr_flags</a:t>
                      </a:r>
                      <a:r>
                        <a:rPr lang="en-US" sz="800" u="none" strike="noStrike" dirty="0">
                          <a:effectLst/>
                        </a:rPr>
                        <a:t>": "Directory;", "</a:t>
                      </a:r>
                      <a:r>
                        <a:rPr lang="en-US" sz="800" u="none" strike="noStrike" dirty="0" err="1">
                          <a:effectLst/>
                        </a:rPr>
                        <a:t>fnattr_fullname</a:t>
                      </a:r>
                      <a:r>
                        <a:rPr lang="en-US" sz="800" u="none" strike="noStrike" dirty="0">
                          <a:effectLst/>
                        </a:rPr>
                        <a:t>": "000C0C~1", "</a:t>
                      </a:r>
                      <a:r>
                        <a:rPr lang="en-US" sz="800" u="none" strike="noStrike" dirty="0" err="1">
                          <a:effectLst/>
                        </a:rPr>
                        <a:t>fnattr_len_name</a:t>
                      </a:r>
                      <a:r>
                        <a:rPr lang="en-US" sz="800" u="none" strike="noStrike" dirty="0">
                          <a:effectLst/>
                        </a:rPr>
                        <a:t>": 8, "</a:t>
                      </a:r>
                      <a:r>
                        <a:rPr lang="en-US" sz="800" u="none" strike="noStrike" dirty="0" err="1">
                          <a:effectLst/>
                        </a:rPr>
                        <a:t>fnattr_mftmtime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fnattr_mtime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fnattr_name</a:t>
                      </a:r>
                      <a:r>
                        <a:rPr lang="en-US" sz="800" u="none" strike="noStrike" dirty="0">
                          <a:effectLst/>
                        </a:rPr>
                        <a:t>": "000C0C~1", "</a:t>
                      </a:r>
                      <a:r>
                        <a:rPr lang="en-US" sz="800" u="none" strike="noStrike" dirty="0" err="1">
                          <a:effectLst/>
                        </a:rPr>
                        <a:t>fnattr_namespace</a:t>
                      </a:r>
                      <a:r>
                        <a:rPr lang="en-US" sz="800" u="none" strike="noStrike" dirty="0">
                          <a:effectLst/>
                        </a:rPr>
                        <a:t>": 2, "</a:t>
                      </a:r>
                      <a:r>
                        <a:rPr lang="en-US" sz="800" u="none" strike="noStrike" dirty="0" err="1">
                          <a:effectLst/>
                        </a:rPr>
                        <a:t>fnattr_parent_rec</a:t>
                      </a:r>
                      <a:r>
                        <a:rPr lang="en-US" sz="800" u="none" strike="noStrike" dirty="0">
                          <a:effectLst/>
                        </a:rPr>
                        <a:t>": 192, "</a:t>
                      </a:r>
                      <a:r>
                        <a:rPr lang="en-US" sz="800" u="none" strike="noStrike" dirty="0" err="1">
                          <a:effectLst/>
                        </a:rPr>
                        <a:t>fnattr_parent_ref</a:t>
                      </a:r>
                      <a:r>
                        <a:rPr lang="en-US" sz="800" u="none" strike="noStrike" dirty="0">
                          <a:effectLst/>
                        </a:rPr>
                        <a:t>": "192-4", "</a:t>
                      </a:r>
                      <a:r>
                        <a:rPr lang="en-US" sz="800" u="none" strike="noStrike" dirty="0" err="1">
                          <a:effectLst/>
                        </a:rPr>
                        <a:t>fnattr_parent_seq</a:t>
                      </a:r>
                      <a:r>
                        <a:rPr lang="en-US" sz="800" u="none" strike="noStrike" dirty="0">
                          <a:effectLst/>
                        </a:rPr>
                        <a:t>": 4, "</a:t>
                      </a:r>
                      <a:r>
                        <a:rPr lang="en-US" sz="800" u="none" strike="noStrike" dirty="0" err="1">
                          <a:effectLst/>
                        </a:rPr>
                        <a:t>fnattr_real_fsize</a:t>
                      </a:r>
                      <a:r>
                        <a:rPr lang="en-US" sz="800" u="none" strike="noStrike" dirty="0">
                          <a:effectLst/>
                        </a:rPr>
                        <a:t>": 0}, "</a:t>
                      </a:r>
                      <a:r>
                        <a:rPr lang="en-US" sz="800" u="none" strike="noStrike" dirty="0" err="1">
                          <a:effectLst/>
                        </a:rPr>
                        <a:t>fullname</a:t>
                      </a:r>
                      <a:r>
                        <a:rPr lang="en-US" sz="800" u="none" strike="noStrike" dirty="0">
                          <a:effectLst/>
                        </a:rPr>
                        <a:t>": "\\Windows\\assembly\\NativeImages_v2.0.50727_32\\System.Configuratio#\\", "header": {"</a:t>
                      </a:r>
                      <a:r>
                        <a:rPr lang="en-US" sz="800" u="none" strike="noStrike" dirty="0" err="1">
                          <a:effectLst/>
                        </a:rPr>
                        <a:t>attr_alloc_size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attr_compress_size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attr_content_ofs</a:t>
                      </a:r>
                      <a:r>
                        <a:rPr lang="en-US" sz="800" u="none" strike="noStrike" dirty="0">
                          <a:effectLst/>
                        </a:rPr>
                        <a:t>": 24, "</a:t>
                      </a:r>
                      <a:r>
                        <a:rPr lang="en-US" sz="800" u="none" strike="noStrike" dirty="0" err="1">
                          <a:effectLst/>
                        </a:rPr>
                        <a:t>attr_content_size</a:t>
                      </a:r>
                      <a:r>
                        <a:rPr lang="en-US" sz="800" u="none" strike="noStrike" dirty="0">
                          <a:effectLst/>
                        </a:rPr>
                        <a:t>": 82, "</a:t>
                      </a:r>
                      <a:r>
                        <a:rPr lang="en-US" sz="800" u="none" strike="noStrike" dirty="0" err="1">
                          <a:effectLst/>
                        </a:rPr>
                        <a:t>attr_flags</a:t>
                      </a:r>
                      <a:r>
                        <a:rPr lang="en-US" sz="800" u="none" strike="noStrike" dirty="0">
                          <a:effectLst/>
                        </a:rPr>
                        <a:t>": "", "</a:t>
                      </a:r>
                      <a:r>
                        <a:rPr lang="en-US" sz="800" u="none" strike="noStrike" dirty="0" err="1">
                          <a:effectLst/>
                        </a:rPr>
                        <a:t>attr_id</a:t>
                      </a:r>
                      <a:r>
                        <a:rPr lang="en-US" sz="800" u="none" strike="noStrike" dirty="0">
                          <a:effectLst/>
                        </a:rPr>
                        <a:t>": 3, "</a:t>
                      </a:r>
                      <a:r>
                        <a:rPr lang="en-US" sz="800" u="none" strike="noStrike" dirty="0" err="1">
                          <a:effectLst/>
                        </a:rPr>
                        <a:t>attr_index_flag</a:t>
                      </a:r>
                      <a:r>
                        <a:rPr lang="en-US" sz="800" u="none" strike="noStrike" dirty="0">
                          <a:effectLst/>
                        </a:rPr>
                        <a:t>": 1, "</a:t>
                      </a:r>
                      <a:r>
                        <a:rPr lang="en-US" sz="800" u="none" strike="noStrike" dirty="0" err="1">
                          <a:effectLst/>
                        </a:rPr>
                        <a:t>attr_init_size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attr_last_vcn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attr_len</a:t>
                      </a:r>
                      <a:r>
                        <a:rPr lang="en-US" sz="800" u="none" strike="noStrike" dirty="0">
                          <a:effectLst/>
                        </a:rPr>
                        <a:t>": 112, "</a:t>
                      </a:r>
                      <a:r>
                        <a:rPr lang="en-US" sz="800" u="none" strike="noStrike" dirty="0" err="1">
                          <a:effectLst/>
                        </a:rPr>
                        <a:t>attr_name_len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attr_name_ofs</a:t>
                      </a:r>
                      <a:r>
                        <a:rPr lang="en-US" sz="800" u="none" strike="noStrike" dirty="0">
                          <a:effectLst/>
                        </a:rPr>
                        <a:t>": 0, "attr_padding1": 0, "attr_padding2":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attr_real_size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attr_res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attr_run_ofs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attr_start_vcn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attr_type</a:t>
                      </a:r>
                      <a:r>
                        <a:rPr lang="en-US" sz="800" u="none" strike="noStrike" dirty="0">
                          <a:effectLst/>
                        </a:rPr>
                        <a:t>": 48}}, {"contents": {"</a:t>
                      </a:r>
                      <a:r>
                        <a:rPr lang="en-US" sz="800" u="none" strike="noStrike" dirty="0" err="1">
                          <a:effectLst/>
                        </a:rPr>
                        <a:t>fnattr_alloc_fsize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fnattr_atime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fnattr_ctime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fnattr_flags</a:t>
                      </a:r>
                      <a:r>
                        <a:rPr lang="en-US" sz="800" u="none" strike="noStrike" dirty="0">
                          <a:effectLst/>
                        </a:rPr>
                        <a:t>": "Directory;", "</a:t>
                      </a:r>
                      <a:r>
                        <a:rPr lang="en-US" sz="800" u="none" strike="noStrike" dirty="0" err="1">
                          <a:effectLst/>
                        </a:rPr>
                        <a:t>fnattr_fullname</a:t>
                      </a:r>
                      <a:r>
                        <a:rPr lang="en-US" sz="800" u="none" strike="noStrike" dirty="0">
                          <a:effectLst/>
                        </a:rPr>
                        <a:t>": "000c0cc1624e7bef48ab396be286c2bf", "</a:t>
                      </a:r>
                      <a:r>
                        <a:rPr lang="en-US" sz="800" u="none" strike="noStrike" dirty="0" err="1">
                          <a:effectLst/>
                        </a:rPr>
                        <a:t>fnattr_len_name</a:t>
                      </a:r>
                      <a:r>
                        <a:rPr lang="en-US" sz="800" u="none" strike="noStrike" dirty="0">
                          <a:effectLst/>
                        </a:rPr>
                        <a:t>": 32, "</a:t>
                      </a:r>
                      <a:r>
                        <a:rPr lang="en-US" sz="800" u="none" strike="noStrike" dirty="0" err="1">
                          <a:effectLst/>
                        </a:rPr>
                        <a:t>fnattr_mftmtime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fnattr_mtime</a:t>
                      </a:r>
                      <a:r>
                        <a:rPr lang="en-US" sz="800" u="none" strike="noStrike" dirty="0">
                          <a:effectLst/>
                        </a:rPr>
                        <a:t>": "2013-09-26T18:26:42.956691", "</a:t>
                      </a:r>
                      <a:r>
                        <a:rPr lang="en-US" sz="800" u="none" strike="noStrike" dirty="0" err="1">
                          <a:effectLst/>
                        </a:rPr>
                        <a:t>fnattr_name</a:t>
                      </a:r>
                      <a:r>
                        <a:rPr lang="en-US" sz="800" u="none" strike="noStrike" dirty="0">
                          <a:effectLst/>
                        </a:rPr>
                        <a:t>": "000c0cc1624e7bef48ab396be286c2bf", "</a:t>
                      </a:r>
                      <a:r>
                        <a:rPr lang="en-US" sz="800" u="none" strike="noStrike" dirty="0" err="1">
                          <a:effectLst/>
                        </a:rPr>
                        <a:t>fnattr_namespace</a:t>
                      </a:r>
                      <a:r>
                        <a:rPr lang="en-US" sz="800" u="none" strike="noStrike" dirty="0">
                          <a:effectLst/>
                        </a:rPr>
                        <a:t>": 1, "</a:t>
                      </a:r>
                      <a:r>
                        <a:rPr lang="en-US" sz="800" u="none" strike="noStrike" dirty="0" err="1">
                          <a:effectLst/>
                        </a:rPr>
                        <a:t>fnattr_parent_rec</a:t>
                      </a:r>
                      <a:r>
                        <a:rPr lang="en-US" sz="800" u="none" strike="noStrike" dirty="0">
                          <a:effectLst/>
                        </a:rPr>
                        <a:t>": 192, "</a:t>
                      </a:r>
                      <a:r>
                        <a:rPr lang="en-US" sz="800" u="none" strike="noStrike" dirty="0" err="1">
                          <a:effectLst/>
                        </a:rPr>
                        <a:t>fnattr_parent_ref</a:t>
                      </a:r>
                      <a:r>
                        <a:rPr lang="en-US" sz="800" u="none" strike="noStrike" dirty="0">
                          <a:effectLst/>
                        </a:rPr>
                        <a:t>": "192-4", "</a:t>
                      </a:r>
                      <a:r>
                        <a:rPr lang="en-US" sz="800" u="none" strike="noStrike" dirty="0" err="1">
                          <a:effectLst/>
                        </a:rPr>
                        <a:t>fnattr_parent_seq</a:t>
                      </a:r>
                      <a:r>
                        <a:rPr lang="en-US" sz="800" u="none" strike="noStrike" dirty="0">
                          <a:effectLst/>
                        </a:rPr>
                        <a:t>": 4, "</a:t>
                      </a:r>
                      <a:r>
                        <a:rPr lang="en-US" sz="800" u="none" strike="noStrike" dirty="0" err="1">
                          <a:effectLst/>
                        </a:rPr>
                        <a:t>fnattr_real_fsize</a:t>
                      </a:r>
                      <a:r>
                        <a:rPr lang="en-US" sz="800" u="none" strike="noStrike" dirty="0">
                          <a:effectLst/>
                        </a:rPr>
                        <a:t>": 0}, "</a:t>
                      </a:r>
                      <a:r>
                        <a:rPr lang="en-US" sz="800" u="none" strike="noStrike" dirty="0" err="1">
                          <a:effectLst/>
                        </a:rPr>
                        <a:t>fullname</a:t>
                      </a:r>
                      <a:r>
                        <a:rPr lang="en-US" sz="800" u="none" strike="noStrike" dirty="0">
                          <a:effectLst/>
                        </a:rPr>
                        <a:t>": "\\Windows\\assembly\\NativeImages_v2.0.50727_32\\System.Configuratio#\\", "header": {"</a:t>
                      </a:r>
                      <a:r>
                        <a:rPr lang="en-US" sz="800" u="none" strike="noStrike" dirty="0" err="1">
                          <a:effectLst/>
                        </a:rPr>
                        <a:t>attr_alloc_size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attr_compress_size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attr_content_ofs</a:t>
                      </a:r>
                      <a:r>
                        <a:rPr lang="en-US" sz="800" u="none" strike="noStrike" dirty="0">
                          <a:effectLst/>
                        </a:rPr>
                        <a:t>": 24, "</a:t>
                      </a:r>
                      <a:r>
                        <a:rPr lang="en-US" sz="800" u="none" strike="noStrike" dirty="0" err="1">
                          <a:effectLst/>
                        </a:rPr>
                        <a:t>attr_content_size</a:t>
                      </a:r>
                      <a:r>
                        <a:rPr lang="en-US" sz="800" u="none" strike="noStrike" dirty="0">
                          <a:effectLst/>
                        </a:rPr>
                        <a:t>": 130, "</a:t>
                      </a:r>
                      <a:r>
                        <a:rPr lang="en-US" sz="800" u="none" strike="noStrike" dirty="0" err="1">
                          <a:effectLst/>
                        </a:rPr>
                        <a:t>attr_flags</a:t>
                      </a:r>
                      <a:r>
                        <a:rPr lang="en-US" sz="800" u="none" strike="noStrike" dirty="0">
                          <a:effectLst/>
                        </a:rPr>
                        <a:t>": "", "</a:t>
                      </a:r>
                      <a:r>
                        <a:rPr lang="en-US" sz="800" u="none" strike="noStrike" dirty="0" err="1">
                          <a:effectLst/>
                        </a:rPr>
                        <a:t>attr_id</a:t>
                      </a:r>
                      <a:r>
                        <a:rPr lang="en-US" sz="800" u="none" strike="noStrike" dirty="0">
                          <a:effectLst/>
                        </a:rPr>
                        <a:t>": 2, "</a:t>
                      </a:r>
                      <a:r>
                        <a:rPr lang="en-US" sz="800" u="none" strike="noStrike" dirty="0" err="1">
                          <a:effectLst/>
                        </a:rPr>
                        <a:t>attr_index_flag</a:t>
                      </a:r>
                      <a:r>
                        <a:rPr lang="en-US" sz="800" u="none" strike="noStrike" dirty="0">
                          <a:effectLst/>
                        </a:rPr>
                        <a:t>": 1, "</a:t>
                      </a:r>
                      <a:r>
                        <a:rPr lang="en-US" sz="800" u="none" strike="noStrike" dirty="0" err="1">
                          <a:effectLst/>
                        </a:rPr>
                        <a:t>attr_init_size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attr_last_vcn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attr_len</a:t>
                      </a:r>
                      <a:r>
                        <a:rPr lang="en-US" sz="800" u="none" strike="noStrike" dirty="0">
                          <a:effectLst/>
                        </a:rPr>
                        <a:t>": 160, "</a:t>
                      </a:r>
                      <a:r>
                        <a:rPr lang="en-US" sz="800" u="none" strike="noStrike" dirty="0" err="1">
                          <a:effectLst/>
                        </a:rPr>
                        <a:t>attr_name_len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attr_name_ofs</a:t>
                      </a:r>
                      <a:r>
                        <a:rPr lang="en-US" sz="800" u="none" strike="noStrike" dirty="0">
                          <a:effectLst/>
                        </a:rPr>
                        <a:t>": 0, "attr_padding1": 0, "attr_padding2":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attr_real_size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attr_res</a:t>
                      </a:r>
                      <a:r>
                        <a:rPr lang="en-US" sz="800" u="none" strike="noStrike" dirty="0">
                          <a:effectLst/>
                        </a:rPr>
                        <a:t>": 0, "</a:t>
                      </a:r>
                      <a:r>
                        <a:rPr lang="en-US" sz="800" u="none" strike="noStrike" dirty="0" err="1">
                          <a:effectLst/>
                        </a:rPr>
                        <a:t>attr_run_ofs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attr_start_vcn</a:t>
                      </a:r>
                      <a:r>
                        <a:rPr lang="en-US" sz="800" u="none" strike="noStrike" dirty="0">
                          <a:effectLst/>
                        </a:rPr>
                        <a:t>": null, "</a:t>
                      </a:r>
                      <a:r>
                        <a:rPr lang="en-US" sz="800" u="none" strike="noStrike" dirty="0" err="1">
                          <a:effectLst/>
                        </a:rPr>
                        <a:t>attr_type</a:t>
                      </a:r>
                      <a:r>
                        <a:rPr lang="en-US" sz="800" u="none" strike="noStrike" dirty="0">
                          <a:effectLst/>
                        </a:rPr>
                        <a:t>": 48}}]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/>
              <a:t>MFT </a:t>
            </a:r>
            <a:r>
              <a:rPr lang="en-US" dirty="0" err="1" smtClean="0"/>
              <a:t>Filelist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535" y="1545988"/>
            <a:ext cx="5836854" cy="5216813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coalesce(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'),'') ||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||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coalesce(':' ||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contents.daattr_stream_name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'),'')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AS filename,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mft_records.mfth_entry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mft_records.mfth_seq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mft_records.mfth_allocation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contents.daattr_resident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IS 0)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THEN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header.attr_content_size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contents.daattr_real_size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daattr_real_size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contents.daattr_stream_name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daattr_stream_name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contents.daattr_resident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daattr_resident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contents.siattr_ctime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siattr_ctime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contents.siattr_mtime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siattr_mtime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contents.siattr_mftmtime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siattr_mftmtime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contents.siattr_atime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siattr_atime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contents.fnattr_ctime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fnattr_ctime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contents.fnattr_mftmtime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fnattr_mftmtime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contents.fnattr_atime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fnattr_atime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contents.fnattr_flags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fnattr_flags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contents.fnattr_namespace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fnattr_namespace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contents.fnattr_parent_rec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fnattr_parent_rec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(fnattr.value,'$.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contents.fnattr_parent_seq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fnattr_parent_seq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contents.daattr_name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daattr_name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json_extract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(dtattr.value,'$.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contents.daattr_real_size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daattr_real_size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mft_records.info_source_file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json_each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mft_records.attr_filename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fnattr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json_each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mft_records.attr_standardinformation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siattr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json_each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mft_records.attr_data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dtattr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107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704975"/>
            <a:ext cx="10325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works, but is probably not the best solution</a:t>
            </a:r>
          </a:p>
          <a:p>
            <a:r>
              <a:rPr lang="en-US" dirty="0" smtClean="0"/>
              <a:t>Need something like an embeddable MongoDB</a:t>
            </a:r>
          </a:p>
          <a:p>
            <a:r>
              <a:rPr lang="en-US" dirty="0" smtClean="0"/>
              <a:t>Technologies to look into</a:t>
            </a:r>
          </a:p>
          <a:p>
            <a:pPr lvl="1"/>
            <a:r>
              <a:rPr lang="en-US" dirty="0" err="1" smtClean="0"/>
              <a:t>RocksDB</a:t>
            </a:r>
            <a:r>
              <a:rPr lang="en-US" dirty="0" smtClean="0"/>
              <a:t> (key value store database) </a:t>
            </a:r>
            <a:r>
              <a:rPr lang="en-US" dirty="0"/>
              <a:t>[http://rocksdb.org/]</a:t>
            </a:r>
            <a:endParaRPr lang="en-US" dirty="0" smtClean="0"/>
          </a:p>
          <a:p>
            <a:pPr lvl="1"/>
            <a:r>
              <a:rPr lang="en-US" dirty="0" err="1" smtClean="0"/>
              <a:t>ObjectPath</a:t>
            </a:r>
            <a:r>
              <a:rPr lang="en-US" dirty="0" smtClean="0"/>
              <a:t> (query </a:t>
            </a:r>
            <a:r>
              <a:rPr lang="en-US" dirty="0"/>
              <a:t>language for semi-structured </a:t>
            </a:r>
            <a:r>
              <a:rPr lang="en-US" dirty="0" smtClean="0"/>
              <a:t>data) [http</a:t>
            </a:r>
            <a:r>
              <a:rPr lang="en-US" dirty="0"/>
              <a:t>://objectpath.org</a:t>
            </a:r>
            <a:r>
              <a:rPr lang="en-US" dirty="0" smtClean="0"/>
              <a:t>/]</a:t>
            </a:r>
          </a:p>
          <a:p>
            <a:pPr lvl="1"/>
            <a:r>
              <a:rPr lang="en-US" smtClean="0"/>
              <a:t>Zorba (</a:t>
            </a:r>
            <a:r>
              <a:rPr lang="en-US"/>
              <a:t>Zorba is a query processor designed for flexible data:</a:t>
            </a:r>
            <a:br>
              <a:rPr lang="en-US"/>
            </a:br>
            <a:r>
              <a:rPr lang="en-US"/>
              <a:t>from the simplicity of JSON to the completeness of </a:t>
            </a:r>
            <a:r>
              <a:rPr lang="en-US"/>
              <a:t>XML</a:t>
            </a:r>
            <a:r>
              <a:rPr lang="en-US"/>
              <a:t>.) [http://www.zorba.io/home]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30287" y="8382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030287" y="23706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 us: </a:t>
            </a:r>
          </a:p>
          <a:p>
            <a:pPr lvl="1"/>
            <a:r>
              <a:rPr lang="en-US" dirty="0" smtClean="0"/>
              <a:t>Matt: </a:t>
            </a:r>
            <a:r>
              <a:rPr lang="en-US" dirty="0" smtClean="0">
                <a:hlinkClick r:id="rId2"/>
              </a:rPr>
              <a:t>mseyer@g-cpartners.com</a:t>
            </a:r>
            <a:endParaRPr lang="en-US" dirty="0" smtClean="0"/>
          </a:p>
          <a:p>
            <a:pPr lvl="1"/>
            <a:r>
              <a:rPr lang="en-US" dirty="0" smtClean="0"/>
              <a:t>Dave: </a:t>
            </a:r>
            <a:r>
              <a:rPr lang="en-US" dirty="0" smtClean="0">
                <a:hlinkClick r:id="rId3"/>
              </a:rPr>
              <a:t>dcowen@g-cpartners.com</a:t>
            </a:r>
            <a:endParaRPr lang="en-US" dirty="0" smtClean="0"/>
          </a:p>
          <a:p>
            <a:r>
              <a:rPr lang="en-US" dirty="0" smtClean="0"/>
              <a:t>Tweet us: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forensic_matt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hecfblog</a:t>
            </a:r>
            <a:endParaRPr lang="en-US" dirty="0" smtClean="0"/>
          </a:p>
          <a:p>
            <a:r>
              <a:rPr lang="en-US" dirty="0" smtClean="0"/>
              <a:t>Get the code!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github.com/devgc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different types of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for Analysis</a:t>
            </a:r>
          </a:p>
          <a:p>
            <a:r>
              <a:rPr lang="en-US" dirty="0" smtClean="0"/>
              <a:t>Output for People</a:t>
            </a:r>
          </a:p>
          <a:p>
            <a:pPr lvl="1"/>
            <a:r>
              <a:rPr lang="en-US" dirty="0" smtClean="0"/>
              <a:t>Sometimes the output for people takes valuable information away from the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Can’t correlate artifacts if the correlation point is not present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IDLists</a:t>
            </a:r>
            <a:r>
              <a:rPr lang="en-US" dirty="0" smtClean="0"/>
              <a:t> in </a:t>
            </a:r>
            <a:r>
              <a:rPr lang="en-US" dirty="0" err="1" smtClean="0"/>
              <a:t>linkfiles</a:t>
            </a:r>
            <a:r>
              <a:rPr lang="en-US" dirty="0"/>
              <a:t> </a:t>
            </a:r>
            <a:r>
              <a:rPr lang="en-US" dirty="0" smtClean="0"/>
              <a:t>can correlate to </a:t>
            </a:r>
            <a:r>
              <a:rPr lang="en-US" dirty="0" err="1" smtClean="0"/>
              <a:t>Shellbags</a:t>
            </a:r>
            <a:r>
              <a:rPr lang="en-US" dirty="0" smtClean="0"/>
              <a:t> for external device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43791" y="70321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THAT’S A LOT OF ARTIFACTS!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452550" y="264522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MFT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751613" y="2159072"/>
            <a:ext cx="140208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Shell Bag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124595" y="5109753"/>
            <a:ext cx="1402080" cy="775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Shim Cache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9785168" y="4256313"/>
            <a:ext cx="1463040" cy="6183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Link File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255121" y="4450950"/>
            <a:ext cx="1458686" cy="6588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Jump List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7917179" y="2914223"/>
            <a:ext cx="1389017" cy="856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Prefetch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7603669" y="5344885"/>
            <a:ext cx="1598024" cy="8098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Event Logs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935978" y="3664130"/>
            <a:ext cx="1184365" cy="77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USN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9306196" y="1574074"/>
            <a:ext cx="1410788" cy="93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LogFile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89240" y="70321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THAT’S A LOT OF CORRELATION!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497999" y="264522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MFT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797062" y="2159072"/>
            <a:ext cx="140208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Shell Bag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170044" y="5109753"/>
            <a:ext cx="1402080" cy="775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Shim Cache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9830617" y="4256313"/>
            <a:ext cx="1463040" cy="6183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Link File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300570" y="4450950"/>
            <a:ext cx="1458686" cy="6588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Jump List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7962628" y="2914223"/>
            <a:ext cx="1389017" cy="856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Prefetch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7649118" y="5344885"/>
            <a:ext cx="1598024" cy="8098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Event Logs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981427" y="3664130"/>
            <a:ext cx="1184365" cy="77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USN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9351645" y="1574074"/>
            <a:ext cx="1410788" cy="93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LogFile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633378" y="3891778"/>
            <a:ext cx="1073331" cy="44657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Timestamps</a:t>
            </a:r>
            <a:endParaRPr lang="en-US" sz="1400" dirty="0"/>
          </a:p>
        </p:txBody>
      </p:sp>
      <p:sp>
        <p:nvSpPr>
          <p:cNvPr id="15" name="Flowchart: Process 14"/>
          <p:cNvSpPr/>
          <p:nvPr/>
        </p:nvSpPr>
        <p:spPr>
          <a:xfrm>
            <a:off x="7522844" y="4338351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Entry Reference Numbers</a:t>
            </a:r>
            <a:endParaRPr lang="en-US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6727099" y="1761227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Parent Reference Numbers</a:t>
            </a:r>
            <a:endParaRPr lang="en-US" sz="1400" dirty="0"/>
          </a:p>
        </p:txBody>
      </p:sp>
      <p:sp>
        <p:nvSpPr>
          <p:cNvPr id="17" name="Flowchart: Process 16"/>
          <p:cNvSpPr/>
          <p:nvPr/>
        </p:nvSpPr>
        <p:spPr>
          <a:xfrm>
            <a:off x="9944372" y="2996451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Update Sequence Number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1412148" y="5415993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Object IDs</a:t>
            </a:r>
            <a:endParaRPr lang="en-US" sz="1400" dirty="0"/>
          </a:p>
        </p:txBody>
      </p:sp>
      <p:sp>
        <p:nvSpPr>
          <p:cNvPr id="19" name="Flowchart: Process 18"/>
          <p:cNvSpPr/>
          <p:nvPr/>
        </p:nvSpPr>
        <p:spPr>
          <a:xfrm>
            <a:off x="898342" y="3385507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File Names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9" idx="0"/>
            <a:endCxn id="19" idx="2"/>
          </p:cNvCxnSpPr>
          <p:nvPr/>
        </p:nvCxnSpPr>
        <p:spPr>
          <a:xfrm flipH="1" flipV="1">
            <a:off x="1516107" y="4053186"/>
            <a:ext cx="513806" cy="3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8" idx="0"/>
          </p:cNvCxnSpPr>
          <p:nvPr/>
        </p:nvCxnSpPr>
        <p:spPr>
          <a:xfrm>
            <a:off x="2029913" y="5109753"/>
            <a:ext cx="0" cy="30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4" idx="1"/>
          </p:cNvCxnSpPr>
          <p:nvPr/>
        </p:nvCxnSpPr>
        <p:spPr>
          <a:xfrm flipV="1">
            <a:off x="2759256" y="4115065"/>
            <a:ext cx="874122" cy="66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6" idx="1"/>
          </p:cNvCxnSpPr>
          <p:nvPr/>
        </p:nvCxnSpPr>
        <p:spPr>
          <a:xfrm flipV="1">
            <a:off x="2759256" y="2095067"/>
            <a:ext cx="3967843" cy="268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5" idx="1"/>
          </p:cNvCxnSpPr>
          <p:nvPr/>
        </p:nvCxnSpPr>
        <p:spPr>
          <a:xfrm flipV="1">
            <a:off x="2759256" y="4672191"/>
            <a:ext cx="4763588" cy="1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7" idx="1"/>
          </p:cNvCxnSpPr>
          <p:nvPr/>
        </p:nvCxnSpPr>
        <p:spPr>
          <a:xfrm>
            <a:off x="3412399" y="2951552"/>
            <a:ext cx="6531973" cy="37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5" idx="1"/>
          </p:cNvCxnSpPr>
          <p:nvPr/>
        </p:nvCxnSpPr>
        <p:spPr>
          <a:xfrm>
            <a:off x="3412399" y="2951552"/>
            <a:ext cx="4110445" cy="172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14" idx="0"/>
          </p:cNvCxnSpPr>
          <p:nvPr/>
        </p:nvCxnSpPr>
        <p:spPr>
          <a:xfrm>
            <a:off x="3412399" y="2951552"/>
            <a:ext cx="757645" cy="9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19" idx="0"/>
          </p:cNvCxnSpPr>
          <p:nvPr/>
        </p:nvCxnSpPr>
        <p:spPr>
          <a:xfrm flipH="1">
            <a:off x="1516107" y="2951552"/>
            <a:ext cx="981892" cy="43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8" idx="0"/>
          </p:cNvCxnSpPr>
          <p:nvPr/>
        </p:nvCxnSpPr>
        <p:spPr>
          <a:xfrm flipH="1">
            <a:off x="2029913" y="3257876"/>
            <a:ext cx="925286" cy="215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 flipV="1">
            <a:off x="3412399" y="2095067"/>
            <a:ext cx="3314700" cy="85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  <a:endCxn id="19" idx="3"/>
          </p:cNvCxnSpPr>
          <p:nvPr/>
        </p:nvCxnSpPr>
        <p:spPr>
          <a:xfrm flipH="1">
            <a:off x="2133871" y="2041507"/>
            <a:ext cx="7217774" cy="167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1"/>
            <a:endCxn id="16" idx="3"/>
          </p:cNvCxnSpPr>
          <p:nvPr/>
        </p:nvCxnSpPr>
        <p:spPr>
          <a:xfrm flipH="1">
            <a:off x="7962628" y="2041507"/>
            <a:ext cx="1389017" cy="5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7" idx="0"/>
          </p:cNvCxnSpPr>
          <p:nvPr/>
        </p:nvCxnSpPr>
        <p:spPr>
          <a:xfrm>
            <a:off x="10057039" y="2508939"/>
            <a:ext cx="505098" cy="48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5" idx="0"/>
          </p:cNvCxnSpPr>
          <p:nvPr/>
        </p:nvCxnSpPr>
        <p:spPr>
          <a:xfrm flipH="1">
            <a:off x="8140609" y="2508939"/>
            <a:ext cx="1916430" cy="182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1"/>
            <a:endCxn id="15" idx="3"/>
          </p:cNvCxnSpPr>
          <p:nvPr/>
        </p:nvCxnSpPr>
        <p:spPr>
          <a:xfrm flipH="1">
            <a:off x="8758373" y="4565468"/>
            <a:ext cx="1072244" cy="10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6" idx="2"/>
          </p:cNvCxnSpPr>
          <p:nvPr/>
        </p:nvCxnSpPr>
        <p:spPr>
          <a:xfrm flipH="1" flipV="1">
            <a:off x="7344864" y="2428906"/>
            <a:ext cx="2485753" cy="213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14" idx="3"/>
          </p:cNvCxnSpPr>
          <p:nvPr/>
        </p:nvCxnSpPr>
        <p:spPr>
          <a:xfrm flipH="1" flipV="1">
            <a:off x="4706709" y="4115065"/>
            <a:ext cx="5123908" cy="45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1"/>
            <a:endCxn id="18" idx="3"/>
          </p:cNvCxnSpPr>
          <p:nvPr/>
        </p:nvCxnSpPr>
        <p:spPr>
          <a:xfrm flipH="1">
            <a:off x="2647677" y="4565468"/>
            <a:ext cx="7182940" cy="11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1"/>
            <a:endCxn id="19" idx="3"/>
          </p:cNvCxnSpPr>
          <p:nvPr/>
        </p:nvCxnSpPr>
        <p:spPr>
          <a:xfrm flipH="1" flipV="1">
            <a:off x="2133871" y="3719347"/>
            <a:ext cx="7696746" cy="84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7" idx="1"/>
          </p:cNvCxnSpPr>
          <p:nvPr/>
        </p:nvCxnSpPr>
        <p:spPr>
          <a:xfrm flipV="1">
            <a:off x="7165792" y="3330291"/>
            <a:ext cx="2778580" cy="72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  <a:endCxn id="16" idx="2"/>
          </p:cNvCxnSpPr>
          <p:nvPr/>
        </p:nvCxnSpPr>
        <p:spPr>
          <a:xfrm flipV="1">
            <a:off x="6573610" y="2428906"/>
            <a:ext cx="771254" cy="12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15" idx="1"/>
          </p:cNvCxnSpPr>
          <p:nvPr/>
        </p:nvCxnSpPr>
        <p:spPr>
          <a:xfrm>
            <a:off x="7165792" y="4053186"/>
            <a:ext cx="357052" cy="61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1"/>
          </p:cNvCxnSpPr>
          <p:nvPr/>
        </p:nvCxnSpPr>
        <p:spPr>
          <a:xfrm flipH="1" flipV="1">
            <a:off x="4766582" y="4051529"/>
            <a:ext cx="1214845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1"/>
            <a:endCxn id="19" idx="3"/>
          </p:cNvCxnSpPr>
          <p:nvPr/>
        </p:nvCxnSpPr>
        <p:spPr>
          <a:xfrm flipH="1" flipV="1">
            <a:off x="2133871" y="3719347"/>
            <a:ext cx="3847556" cy="33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  <a:endCxn id="19" idx="3"/>
          </p:cNvCxnSpPr>
          <p:nvPr/>
        </p:nvCxnSpPr>
        <p:spPr>
          <a:xfrm flipH="1">
            <a:off x="2133871" y="2555312"/>
            <a:ext cx="2663191" cy="116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15" idx="0"/>
          </p:cNvCxnSpPr>
          <p:nvPr/>
        </p:nvCxnSpPr>
        <p:spPr>
          <a:xfrm>
            <a:off x="6199142" y="2555312"/>
            <a:ext cx="1941467" cy="178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16" idx="1"/>
          </p:cNvCxnSpPr>
          <p:nvPr/>
        </p:nvCxnSpPr>
        <p:spPr>
          <a:xfrm flipV="1">
            <a:off x="6199142" y="2095067"/>
            <a:ext cx="527957" cy="4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1"/>
            <a:endCxn id="14" idx="0"/>
          </p:cNvCxnSpPr>
          <p:nvPr/>
        </p:nvCxnSpPr>
        <p:spPr>
          <a:xfrm flipH="1">
            <a:off x="4170044" y="2555312"/>
            <a:ext cx="627018" cy="133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1"/>
            <a:endCxn id="19" idx="3"/>
          </p:cNvCxnSpPr>
          <p:nvPr/>
        </p:nvCxnSpPr>
        <p:spPr>
          <a:xfrm flipH="1" flipV="1">
            <a:off x="2133871" y="3719347"/>
            <a:ext cx="5515247" cy="203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1"/>
            <a:endCxn id="14" idx="2"/>
          </p:cNvCxnSpPr>
          <p:nvPr/>
        </p:nvCxnSpPr>
        <p:spPr>
          <a:xfrm flipH="1" flipV="1">
            <a:off x="4170044" y="4338351"/>
            <a:ext cx="3479074" cy="141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0"/>
            <a:endCxn id="19" idx="2"/>
          </p:cNvCxnSpPr>
          <p:nvPr/>
        </p:nvCxnSpPr>
        <p:spPr>
          <a:xfrm flipH="1" flipV="1">
            <a:off x="1516107" y="4053186"/>
            <a:ext cx="3354977" cy="105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2"/>
          </p:cNvCxnSpPr>
          <p:nvPr/>
        </p:nvCxnSpPr>
        <p:spPr>
          <a:xfrm flipH="1" flipV="1">
            <a:off x="4170044" y="4338351"/>
            <a:ext cx="701040" cy="7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15" idx="0"/>
          </p:cNvCxnSpPr>
          <p:nvPr/>
        </p:nvCxnSpPr>
        <p:spPr>
          <a:xfrm flipH="1">
            <a:off x="8140609" y="3770711"/>
            <a:ext cx="516528" cy="5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  <a:endCxn id="19" idx="3"/>
          </p:cNvCxnSpPr>
          <p:nvPr/>
        </p:nvCxnSpPr>
        <p:spPr>
          <a:xfrm flipH="1">
            <a:off x="2133871" y="3342467"/>
            <a:ext cx="5828757" cy="3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" idx="1"/>
            <a:endCxn id="14" idx="3"/>
          </p:cNvCxnSpPr>
          <p:nvPr/>
        </p:nvCxnSpPr>
        <p:spPr>
          <a:xfrm flipH="1">
            <a:off x="4706709" y="3342467"/>
            <a:ext cx="3255919" cy="77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/>
        </p:nvSpPr>
        <p:spPr>
          <a:xfrm>
            <a:off x="1140233" y="116598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Stolen Data?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725884" y="2247072"/>
            <a:ext cx="1715588" cy="52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72055" y="2247073"/>
            <a:ext cx="1524000" cy="52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20341" y="3505672"/>
            <a:ext cx="1375954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Jumplists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186158" y="2916408"/>
            <a:ext cx="1175657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MFT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553403" y="2916408"/>
            <a:ext cx="1280160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FAT Entries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20341" y="4110918"/>
            <a:ext cx="1375954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Link Files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904409" y="2915161"/>
            <a:ext cx="1166949" cy="40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MFT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252855" y="3613729"/>
            <a:ext cx="914400" cy="605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File Reference Numbers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5252855" y="4419272"/>
            <a:ext cx="914400" cy="200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5252855" y="4819866"/>
            <a:ext cx="914400" cy="200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Size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5252855" y="2852364"/>
            <a:ext cx="914400" cy="6052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Parent Reference Numbers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904409" y="5290174"/>
            <a:ext cx="1166949" cy="40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USB Info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21483" y="1863987"/>
            <a:ext cx="914400" cy="383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Device Serial Info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920341" y="4661485"/>
            <a:ext cx="1375954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Shell Bags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9" idx="3"/>
            <a:endCxn id="60" idx="2"/>
          </p:cNvCxnSpPr>
          <p:nvPr/>
        </p:nvCxnSpPr>
        <p:spPr>
          <a:xfrm flipV="1">
            <a:off x="3071358" y="2247072"/>
            <a:ext cx="2007325" cy="324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3"/>
            <a:endCxn id="49" idx="1"/>
          </p:cNvCxnSpPr>
          <p:nvPr/>
        </p:nvCxnSpPr>
        <p:spPr>
          <a:xfrm>
            <a:off x="5535883" y="2055530"/>
            <a:ext cx="936172" cy="45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51" idx="1"/>
          </p:cNvCxnSpPr>
          <p:nvPr/>
        </p:nvCxnSpPr>
        <p:spPr>
          <a:xfrm flipV="1">
            <a:off x="6167255" y="3116705"/>
            <a:ext cx="1018903" cy="3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3"/>
            <a:endCxn id="51" idx="1"/>
          </p:cNvCxnSpPr>
          <p:nvPr/>
        </p:nvCxnSpPr>
        <p:spPr>
          <a:xfrm flipV="1">
            <a:off x="6167255" y="3116705"/>
            <a:ext cx="1018903" cy="79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51" idx="1"/>
          </p:cNvCxnSpPr>
          <p:nvPr/>
        </p:nvCxnSpPr>
        <p:spPr>
          <a:xfrm flipV="1">
            <a:off x="6167255" y="3116705"/>
            <a:ext cx="1018903" cy="140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1" idx="1"/>
          </p:cNvCxnSpPr>
          <p:nvPr/>
        </p:nvCxnSpPr>
        <p:spPr>
          <a:xfrm flipV="1">
            <a:off x="6167255" y="3116705"/>
            <a:ext cx="1018903" cy="180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86157" y="3506443"/>
            <a:ext cx="1175657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USN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58" idx="3"/>
            <a:endCxn id="68" idx="1"/>
          </p:cNvCxnSpPr>
          <p:nvPr/>
        </p:nvCxnSpPr>
        <p:spPr>
          <a:xfrm>
            <a:off x="6167255" y="3154987"/>
            <a:ext cx="1018902" cy="55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3"/>
            <a:endCxn id="68" idx="1"/>
          </p:cNvCxnSpPr>
          <p:nvPr/>
        </p:nvCxnSpPr>
        <p:spPr>
          <a:xfrm flipV="1">
            <a:off x="6167255" y="3706740"/>
            <a:ext cx="1018902" cy="2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3"/>
            <a:endCxn id="68" idx="1"/>
          </p:cNvCxnSpPr>
          <p:nvPr/>
        </p:nvCxnSpPr>
        <p:spPr>
          <a:xfrm flipV="1">
            <a:off x="6167255" y="3706740"/>
            <a:ext cx="1018902" cy="81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222375" y="5197009"/>
            <a:ext cx="975360" cy="186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Timestamps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 flipV="1">
            <a:off x="6197735" y="3706740"/>
            <a:ext cx="988422" cy="158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470467" y="4110918"/>
            <a:ext cx="1227907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Shell Items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53" idx="3"/>
            <a:endCxn id="74" idx="1"/>
          </p:cNvCxnSpPr>
          <p:nvPr/>
        </p:nvCxnSpPr>
        <p:spPr>
          <a:xfrm>
            <a:off x="2296295" y="4311215"/>
            <a:ext cx="17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74" idx="1"/>
          </p:cNvCxnSpPr>
          <p:nvPr/>
        </p:nvCxnSpPr>
        <p:spPr>
          <a:xfrm flipV="1">
            <a:off x="2296295" y="4311215"/>
            <a:ext cx="174172" cy="55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0" idx="3"/>
            <a:endCxn id="74" idx="1"/>
          </p:cNvCxnSpPr>
          <p:nvPr/>
        </p:nvCxnSpPr>
        <p:spPr>
          <a:xfrm>
            <a:off x="2296295" y="3705969"/>
            <a:ext cx="174172" cy="60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58" idx="1"/>
          </p:cNvCxnSpPr>
          <p:nvPr/>
        </p:nvCxnSpPr>
        <p:spPr>
          <a:xfrm flipV="1">
            <a:off x="3698374" y="3154987"/>
            <a:ext cx="1554481" cy="115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55" idx="1"/>
          </p:cNvCxnSpPr>
          <p:nvPr/>
        </p:nvCxnSpPr>
        <p:spPr>
          <a:xfrm flipV="1">
            <a:off x="3698374" y="3916352"/>
            <a:ext cx="1554481" cy="39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  <a:endCxn id="56" idx="1"/>
          </p:cNvCxnSpPr>
          <p:nvPr/>
        </p:nvCxnSpPr>
        <p:spPr>
          <a:xfrm>
            <a:off x="3698374" y="4311215"/>
            <a:ext cx="1554481" cy="2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3"/>
            <a:endCxn id="72" idx="1"/>
          </p:cNvCxnSpPr>
          <p:nvPr/>
        </p:nvCxnSpPr>
        <p:spPr>
          <a:xfrm>
            <a:off x="3698374" y="4311215"/>
            <a:ext cx="1524001" cy="97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0" idx="3"/>
            <a:endCxn id="57" idx="1"/>
          </p:cNvCxnSpPr>
          <p:nvPr/>
        </p:nvCxnSpPr>
        <p:spPr>
          <a:xfrm>
            <a:off x="2296295" y="3705969"/>
            <a:ext cx="2956560" cy="121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3" idx="3"/>
            <a:endCxn id="57" idx="1"/>
          </p:cNvCxnSpPr>
          <p:nvPr/>
        </p:nvCxnSpPr>
        <p:spPr>
          <a:xfrm>
            <a:off x="2296295" y="4311215"/>
            <a:ext cx="2956560" cy="6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1" idx="3"/>
            <a:endCxn id="57" idx="1"/>
          </p:cNvCxnSpPr>
          <p:nvPr/>
        </p:nvCxnSpPr>
        <p:spPr>
          <a:xfrm>
            <a:off x="2296295" y="4861782"/>
            <a:ext cx="2956560" cy="5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4" idx="3"/>
            <a:endCxn id="56" idx="1"/>
          </p:cNvCxnSpPr>
          <p:nvPr/>
        </p:nvCxnSpPr>
        <p:spPr>
          <a:xfrm>
            <a:off x="3071358" y="3116082"/>
            <a:ext cx="2181497" cy="14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4" idx="3"/>
            <a:endCxn id="57" idx="1"/>
          </p:cNvCxnSpPr>
          <p:nvPr/>
        </p:nvCxnSpPr>
        <p:spPr>
          <a:xfrm>
            <a:off x="3071358" y="3116082"/>
            <a:ext cx="2181497" cy="18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4" idx="3"/>
            <a:endCxn id="72" idx="1"/>
          </p:cNvCxnSpPr>
          <p:nvPr/>
        </p:nvCxnSpPr>
        <p:spPr>
          <a:xfrm>
            <a:off x="3071358" y="3116082"/>
            <a:ext cx="2151017" cy="217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3" idx="3"/>
            <a:endCxn id="60" idx="1"/>
          </p:cNvCxnSpPr>
          <p:nvPr/>
        </p:nvCxnSpPr>
        <p:spPr>
          <a:xfrm flipV="1">
            <a:off x="2296295" y="2055530"/>
            <a:ext cx="2325188" cy="225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3"/>
            <a:endCxn id="60" idx="1"/>
          </p:cNvCxnSpPr>
          <p:nvPr/>
        </p:nvCxnSpPr>
        <p:spPr>
          <a:xfrm flipV="1">
            <a:off x="2296295" y="2055530"/>
            <a:ext cx="2325188" cy="165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for review</a:t>
            </a:r>
          </a:p>
          <a:p>
            <a:r>
              <a:rPr lang="en-US" dirty="0"/>
              <a:t>Easy to stick into excel, make pretty, and send off to client</a:t>
            </a:r>
          </a:p>
          <a:p>
            <a:r>
              <a:rPr lang="en-US" dirty="0"/>
              <a:t>Easy to sort and </a:t>
            </a:r>
            <a:r>
              <a:rPr lang="en-US" dirty="0" smtClean="0"/>
              <a:t>filter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872568"/>
            <a:ext cx="11734367" cy="1194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5170086"/>
            <a:ext cx="11734367" cy="15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data that does not have room in flat output</a:t>
            </a:r>
          </a:p>
          <a:p>
            <a:pPr lvl="1"/>
            <a:r>
              <a:rPr lang="en-US" dirty="0"/>
              <a:t>Can lead to more correlation points</a:t>
            </a:r>
          </a:p>
          <a:p>
            <a:r>
              <a:rPr lang="en-US" dirty="0"/>
              <a:t>Can show the proper structure of an artifact</a:t>
            </a:r>
          </a:p>
          <a:p>
            <a:r>
              <a:rPr lang="en-US" dirty="0"/>
              <a:t>Can </a:t>
            </a:r>
            <a:r>
              <a:rPr lang="en-US" dirty="0" smtClean="0"/>
              <a:t>contain </a:t>
            </a:r>
            <a:r>
              <a:rPr lang="en-US" dirty="0"/>
              <a:t>unstructured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Common formats – JSON, XML, YAML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97" y="2692545"/>
            <a:ext cx="4339504" cy="40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2812</TotalTime>
  <Words>2964</Words>
  <Application>Microsoft Office PowerPoint</Application>
  <PresentationFormat>Widescreen</PresentationFormat>
  <Paragraphs>497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Albertus</vt:lpstr>
      <vt:lpstr>Arial</vt:lpstr>
      <vt:lpstr>Calibri</vt:lpstr>
      <vt:lpstr>Courier New</vt:lpstr>
      <vt:lpstr>Trebuchet MS</vt:lpstr>
      <vt:lpstr>Tw Cen MT</vt:lpstr>
      <vt:lpstr>Circuit</vt:lpstr>
      <vt:lpstr>Show me all of your artifact!</vt:lpstr>
      <vt:lpstr>PowerPoint Presentation</vt:lpstr>
      <vt:lpstr>Why have different types of Output?</vt:lpstr>
      <vt:lpstr>Correlation Points</vt:lpstr>
      <vt:lpstr>PowerPoint Presentation</vt:lpstr>
      <vt:lpstr>PowerPoint Presentation</vt:lpstr>
      <vt:lpstr>PowerPoint Presentation</vt:lpstr>
      <vt:lpstr>Flat Output</vt:lpstr>
      <vt:lpstr>Nested Output</vt:lpstr>
      <vt:lpstr>JSON objects in SQLite</vt:lpstr>
      <vt:lpstr>Windows Event Structure - XML</vt:lpstr>
      <vt:lpstr>Dynamic Examples</vt:lpstr>
      <vt:lpstr>Windows Event Structure - JSON</vt:lpstr>
      <vt:lpstr>Logon Activity in Windows Events</vt:lpstr>
      <vt:lpstr>Result</vt:lpstr>
      <vt:lpstr>Demo</vt:lpstr>
      <vt:lpstr>Lnk File Structure - Json</vt:lpstr>
      <vt:lpstr>Link File Example</vt:lpstr>
      <vt:lpstr>Result</vt:lpstr>
      <vt:lpstr>Demo</vt:lpstr>
      <vt:lpstr>MFT Example – JSON Columns</vt:lpstr>
      <vt:lpstr>MFT Filelist Example</vt:lpstr>
      <vt:lpstr>Result</vt:lpstr>
      <vt:lpstr>More Thoughts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all of your artifact!</dc:title>
  <dc:creator>Matthew Seyer</dc:creator>
  <cp:lastModifiedBy>matthew seyer</cp:lastModifiedBy>
  <cp:revision>48</cp:revision>
  <dcterms:created xsi:type="dcterms:W3CDTF">2016-09-13T14:13:33Z</dcterms:created>
  <dcterms:modified xsi:type="dcterms:W3CDTF">2016-10-25T17:45:05Z</dcterms:modified>
</cp:coreProperties>
</file>