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33" r:id="rId1"/>
  </p:sldMasterIdLst>
  <p:sldIdLst>
    <p:sldId id="256" r:id="rId2"/>
    <p:sldId id="273" r:id="rId3"/>
    <p:sldId id="274" r:id="rId4"/>
    <p:sldId id="275" r:id="rId5"/>
    <p:sldId id="260" r:id="rId6"/>
    <p:sldId id="276" r:id="rId7"/>
    <p:sldId id="277" r:id="rId8"/>
    <p:sldId id="257" r:id="rId9"/>
    <p:sldId id="258" r:id="rId10"/>
    <p:sldId id="259" r:id="rId11"/>
    <p:sldId id="278" r:id="rId12"/>
    <p:sldId id="266" r:id="rId13"/>
    <p:sldId id="267" r:id="rId14"/>
    <p:sldId id="262" r:id="rId15"/>
    <p:sldId id="263" r:id="rId16"/>
    <p:sldId id="264" r:id="rId17"/>
    <p:sldId id="265" r:id="rId18"/>
    <p:sldId id="268" r:id="rId19"/>
    <p:sldId id="269" r:id="rId20"/>
    <p:sldId id="27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5086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19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4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30980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55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0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55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50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C35637D-50D2-46D5-BD5A-36D40F3ED829}" type="datetimeFigureOut">
              <a:rPr lang="en-US" smtClean="0"/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4C37C67-9310-465D-8A0E-D91E1F2345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533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gc/ElasticHandler/blob/master/scripts/ExternalDeviceExample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gc" TargetMode="External"/><Relationship Id="rId2" Type="http://schemas.openxmlformats.org/officeDocument/2006/relationships/hyperlink" Target="http://www.hecfblog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orensicmat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46B5-96D0-4D95-B552-F098A1B14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for Forensics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500874-46B2-4C23-984B-DF195ACE5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7032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Artifact Correlation with ArangoDB</a:t>
            </a:r>
          </a:p>
          <a:p>
            <a:endParaRPr lang="en-US" b="1" dirty="0"/>
          </a:p>
          <a:p>
            <a:r>
              <a:rPr lang="en-US" sz="1700" dirty="0"/>
              <a:t>David Cowen &amp; Matthew Seyer</a:t>
            </a:r>
          </a:p>
          <a:p>
            <a:r>
              <a:rPr lang="en-US" sz="1700" dirty="0"/>
              <a:t>G-C Partners, LLC</a:t>
            </a:r>
          </a:p>
        </p:txBody>
      </p:sp>
    </p:spTree>
    <p:extLst>
      <p:ext uri="{BB962C8B-B14F-4D97-AF65-F5344CB8AC3E}">
        <p14:creationId xmlns:p14="http://schemas.microsoft.com/office/powerpoint/2010/main" val="209222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9BD6-995A-4F58-B622-92B0FDA0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8FB-A011-4E25-8F93-41C6B538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Elasticsearch [Search Engine] - OSDFCON 2015</a:t>
            </a:r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Built for nested data (JSON Documents)</a:t>
            </a:r>
          </a:p>
          <a:p>
            <a:pPr lvl="2"/>
            <a:r>
              <a:rPr lang="en-US" dirty="0"/>
              <a:t>Super fast querying</a:t>
            </a:r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Not a database</a:t>
            </a:r>
          </a:p>
          <a:p>
            <a:pPr lvl="2"/>
            <a:r>
              <a:rPr lang="en-US" dirty="0"/>
              <a:t>Not relational</a:t>
            </a:r>
          </a:p>
          <a:p>
            <a:pPr lvl="2"/>
            <a:r>
              <a:rPr lang="en-US" dirty="0"/>
              <a:t>Server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0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8D82-A2E1-43CC-93FB-7FB68519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ArangoDB</a:t>
            </a:r>
            <a:r>
              <a:rPr lang="en-US" dirty="0"/>
              <a:t> to the Rescue!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F7AD-0B01-46A8-8711-3B7282C5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Multi-Model Database</a:t>
            </a:r>
          </a:p>
          <a:p>
            <a:pPr lvl="1"/>
            <a:r>
              <a:rPr lang="en-US" dirty="0"/>
              <a:t>Document Store (JSON)</a:t>
            </a:r>
          </a:p>
          <a:p>
            <a:pPr lvl="1"/>
            <a:r>
              <a:rPr lang="en-US" dirty="0"/>
              <a:t>Graph Database</a:t>
            </a:r>
          </a:p>
          <a:p>
            <a:pPr lvl="1"/>
            <a:r>
              <a:rPr lang="en-US" dirty="0"/>
              <a:t>Key-Value store</a:t>
            </a:r>
          </a:p>
          <a:p>
            <a:r>
              <a:rPr lang="en-US" dirty="0"/>
              <a:t>A great query language [AQL]</a:t>
            </a:r>
          </a:p>
          <a:p>
            <a:r>
              <a:rPr lang="en-US" dirty="0"/>
              <a:t>Efficient relational queries on nested documents</a:t>
            </a:r>
          </a:p>
          <a:p>
            <a:pPr lvl="0"/>
            <a:r>
              <a:rPr lang="en-US" dirty="0"/>
              <a:t>Written in C! AKA NO JAVA!</a:t>
            </a:r>
          </a:p>
          <a:p>
            <a:pPr lvl="0"/>
            <a:r>
              <a:rPr lang="en-US" dirty="0"/>
              <a:t>Maintains a scalable environment</a:t>
            </a:r>
          </a:p>
          <a:p>
            <a:pPr lvl="0"/>
            <a:r>
              <a:rPr lang="en-US" dirty="0"/>
              <a:t>JavaScript microservices</a:t>
            </a:r>
          </a:p>
          <a:p>
            <a:pPr lvl="0"/>
            <a:r>
              <a:rPr lang="en-US" dirty="0"/>
              <a:t>Ships with a great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C6A1-851C-4792-81CE-2B96E715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2015 Rewind Example</a:t>
            </a:r>
            <a:br>
              <a:rPr lang="en-US" dirty="0"/>
            </a:br>
            <a:r>
              <a:rPr lang="en-US" dirty="0"/>
              <a:t>Device History in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DA57-EFB0-44F8-9C49-171EE5D3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156 lines of python script to stich things together.</a:t>
            </a:r>
          </a:p>
          <a:p>
            <a:r>
              <a:rPr lang="en-US" dirty="0"/>
              <a:t>To much code to display. See it here: </a:t>
            </a:r>
            <a:r>
              <a:rPr lang="en-US" dirty="0">
                <a:hlinkClick r:id="rId2"/>
              </a:rPr>
              <a:t>https://github.com/devgc/ElasticHandler/blob/master/scripts/ExternalDeviceExample.py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2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9A27-2F1E-4B71-83E1-2440010F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History in Elasticsearch</a:t>
            </a:r>
            <a:br>
              <a:rPr lang="en-US" dirty="0"/>
            </a:b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E2D66-0497-4BE2-A9C5-83EA662AB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85" y="1854978"/>
            <a:ext cx="10473430" cy="500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5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6934-50E0-4AC0-90F7-C1C34AB3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dirty="0"/>
              <a:t>2016 Rewind Example</a:t>
            </a:r>
            <a:br>
              <a:rPr lang="en-US" dirty="0"/>
            </a:br>
            <a:r>
              <a:rPr lang="en-US" dirty="0"/>
              <a:t>SBAGS and LNKS in SQLite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1B8BA-06F4-42A4-9E7D-6D361867855A}"/>
              </a:ext>
            </a:extLst>
          </p:cNvPr>
          <p:cNvSpPr txBox="1"/>
          <p:nvPr/>
        </p:nvSpPr>
        <p:spPr>
          <a:xfrm>
            <a:off x="7643673" y="2076440"/>
            <a:ext cx="3696846" cy="4778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SELECT DISTINCT</a:t>
            </a:r>
          </a:p>
          <a:p>
            <a:r>
              <a:rPr lang="en-US" sz="1050" b="1" dirty="0"/>
              <a:t>	sbags.AbsolutePath,</a:t>
            </a:r>
          </a:p>
          <a:p>
            <a:r>
              <a:rPr lang="en-US" sz="1050" b="1" dirty="0"/>
              <a:t>	linkpaths.LocalPath AS "Lnk Local Path",</a:t>
            </a:r>
          </a:p>
          <a:p>
            <a:r>
              <a:rPr lang="en-US" sz="1050" b="1" dirty="0"/>
              <a:t>	linkpaths.DriveType,</a:t>
            </a:r>
          </a:p>
          <a:p>
            <a:r>
              <a:rPr lang="en-US" sz="1050" b="1" dirty="0"/>
              <a:t>	linkpaths.DriveSerialNumber,</a:t>
            </a:r>
          </a:p>
          <a:p>
            <a:r>
              <a:rPr lang="en-US" sz="1050" b="1" dirty="0"/>
              <a:t>	linkpaths.VolumeLabel,</a:t>
            </a:r>
          </a:p>
          <a:p>
            <a:r>
              <a:rPr lang="en-US" sz="1050" b="1" dirty="0"/>
              <a:t>	sbags.MFTEntry,</a:t>
            </a:r>
          </a:p>
          <a:p>
            <a:r>
              <a:rPr lang="en-US" sz="1050" b="1" dirty="0"/>
              <a:t>	CASE</a:t>
            </a:r>
          </a:p>
          <a:p>
            <a:r>
              <a:rPr lang="en-US" sz="1050" b="1" dirty="0"/>
              <a:t>		WHEN (sbags.MFTSequenceNumber IS NULL)</a:t>
            </a:r>
          </a:p>
          <a:p>
            <a:r>
              <a:rPr lang="en-US" sz="1050" b="1" dirty="0"/>
              <a:t>			THEN 0</a:t>
            </a:r>
          </a:p>
          <a:p>
            <a:r>
              <a:rPr lang="en-US" sz="1050" b="1" dirty="0"/>
              <a:t>		ELSE</a:t>
            </a:r>
          </a:p>
          <a:p>
            <a:r>
              <a:rPr lang="en-US" sz="1050" b="1" dirty="0"/>
              <a:t>			sbags.MFTSequenceNumber</a:t>
            </a:r>
          </a:p>
          <a:p>
            <a:r>
              <a:rPr lang="en-US" sz="1050" b="1" dirty="0"/>
              <a:t>		END AS MFTSeqNumber,</a:t>
            </a:r>
          </a:p>
          <a:p>
            <a:r>
              <a:rPr lang="en-US" sz="1050" b="1" dirty="0"/>
              <a:t>	sbags.MFTSequenceNumber,</a:t>
            </a:r>
          </a:p>
          <a:p>
            <a:r>
              <a:rPr lang="en-US" sz="1050" b="1" dirty="0"/>
              <a:t>	linkpaths.EntryNum,</a:t>
            </a:r>
          </a:p>
          <a:p>
            <a:r>
              <a:rPr lang="en-US" sz="1050" b="1" dirty="0"/>
              <a:t>	linkpaths.SeqNum,</a:t>
            </a:r>
          </a:p>
          <a:p>
            <a:r>
              <a:rPr lang="en-US" sz="1050" b="1" dirty="0"/>
              <a:t>	RTRIM(sbags.Value) AS SbagDirName,</a:t>
            </a:r>
          </a:p>
          <a:p>
            <a:r>
              <a:rPr lang="en-US" sz="1050" b="1" dirty="0"/>
              <a:t>	linkpaths.LongName AS LnkDirName,</a:t>
            </a:r>
          </a:p>
          <a:p>
            <a:r>
              <a:rPr lang="en-US" sz="1050" b="1" dirty="0"/>
              <a:t>	linkpaths.LnkTrgData,</a:t>
            </a:r>
          </a:p>
          <a:p>
            <a:r>
              <a:rPr lang="en-US" sz="1050" b="1" dirty="0"/>
              <a:t>	linkpaths.Source</a:t>
            </a:r>
          </a:p>
          <a:p>
            <a:r>
              <a:rPr lang="en-US" sz="1050" b="1" dirty="0"/>
              <a:t>FROM</a:t>
            </a:r>
          </a:p>
          <a:p>
            <a:r>
              <a:rPr lang="en-US" sz="1050" b="1" dirty="0"/>
              <a:t>	sbags</a:t>
            </a:r>
          </a:p>
          <a:p>
            <a:r>
              <a:rPr lang="en-US" sz="1050" b="1" dirty="0"/>
              <a:t>LEFT JOIN linkpaths ON (</a:t>
            </a:r>
          </a:p>
          <a:p>
            <a:r>
              <a:rPr lang="en-US" sz="1050" b="1" dirty="0"/>
              <a:t>	(sbags.MFTEntry = linkpaths.EntryNum) AND </a:t>
            </a:r>
          </a:p>
          <a:p>
            <a:r>
              <a:rPr lang="en-US" sz="1050" b="1" dirty="0"/>
              <a:t>	(MFTSeqNumber = linkpaths.SeqNum) AND </a:t>
            </a:r>
          </a:p>
          <a:p>
            <a:r>
              <a:rPr lang="en-US" sz="1050" b="1" dirty="0"/>
              <a:t>	(SbagDirName = linkpaths.LongName)</a:t>
            </a:r>
          </a:p>
          <a:p>
            <a:r>
              <a:rPr lang="en-US" sz="1050" b="1" dirty="0"/>
              <a:t>)</a:t>
            </a:r>
          </a:p>
          <a:p>
            <a:r>
              <a:rPr lang="en-US" sz="1050" b="1" dirty="0"/>
              <a:t>WHERE AbsolutePath NOT LIKE '%C:%'</a:t>
            </a:r>
          </a:p>
          <a:p>
            <a:r>
              <a:rPr lang="en-US" sz="1050" b="1" dirty="0"/>
              <a:t>ORDER BY "Lnk Local Path"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EAE8C-06E6-4F4C-9395-C39E4BD8512F}"/>
              </a:ext>
            </a:extLst>
          </p:cNvPr>
          <p:cNvSpPr txBox="1"/>
          <p:nvPr/>
        </p:nvSpPr>
        <p:spPr>
          <a:xfrm>
            <a:off x="696897" y="1967514"/>
            <a:ext cx="65630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CREATE TEMP TABLE </a:t>
            </a:r>
            <a:r>
              <a:rPr lang="en-US" sz="1200" b="1" dirty="0" err="1"/>
              <a:t>linkpaths</a:t>
            </a:r>
            <a:r>
              <a:rPr lang="en-US" sz="1200" b="1" dirty="0"/>
              <a:t> AS </a:t>
            </a:r>
          </a:p>
          <a:p>
            <a:r>
              <a:rPr lang="en-US" sz="1200" b="1" dirty="0"/>
              <a:t>	SELECT DISTINCT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linkfiles.DriveType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linkfiles.VolumeLabel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linkfiles.DriveSerialNumber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json_extract</a:t>
            </a:r>
            <a:r>
              <a:rPr lang="en-US" sz="1200" b="1" dirty="0"/>
              <a:t>(entry_item.value,'$.</a:t>
            </a:r>
            <a:r>
              <a:rPr lang="en-US" sz="1200" b="1" dirty="0" err="1"/>
              <a:t>ExtentionBlocks</a:t>
            </a:r>
            <a:r>
              <a:rPr lang="en-US" sz="1200" b="1" dirty="0"/>
              <a:t>[0].</a:t>
            </a:r>
            <a:r>
              <a:rPr lang="en-US" sz="1200" b="1" dirty="0" err="1"/>
              <a:t>LongName</a:t>
            </a:r>
            <a:r>
              <a:rPr lang="en-US" sz="1200" b="1" dirty="0"/>
              <a:t>') AS </a:t>
            </a:r>
            <a:r>
              <a:rPr lang="en-US" sz="1200" b="1" dirty="0" err="1"/>
              <a:t>LongName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json_extract</a:t>
            </a:r>
            <a:r>
              <a:rPr lang="en-US" sz="1200" b="1" dirty="0"/>
              <a:t>(entry_item.value,'$.</a:t>
            </a:r>
            <a:r>
              <a:rPr lang="en-US" sz="1200" b="1" dirty="0" err="1"/>
              <a:t>ExtentionBlocks</a:t>
            </a:r>
            <a:r>
              <a:rPr lang="en-US" sz="1200" b="1" dirty="0"/>
              <a:t>[0].</a:t>
            </a:r>
            <a:r>
              <a:rPr lang="en-US" sz="1200" b="1" dirty="0" err="1"/>
              <a:t>EntryNum</a:t>
            </a:r>
            <a:r>
              <a:rPr lang="en-US" sz="1200" b="1" dirty="0"/>
              <a:t>') AS </a:t>
            </a:r>
            <a:r>
              <a:rPr lang="en-US" sz="1200" b="1" dirty="0" err="1"/>
              <a:t>EntryNum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json_extract</a:t>
            </a:r>
            <a:r>
              <a:rPr lang="en-US" sz="1200" b="1" dirty="0"/>
              <a:t>(entry_item.value,'$.</a:t>
            </a:r>
            <a:r>
              <a:rPr lang="en-US" sz="1200" b="1" dirty="0" err="1"/>
              <a:t>ExtentionBlocks</a:t>
            </a:r>
            <a:r>
              <a:rPr lang="en-US" sz="1200" b="1" dirty="0"/>
              <a:t>[0].</a:t>
            </a:r>
            <a:r>
              <a:rPr lang="en-US" sz="1200" b="1" dirty="0" err="1"/>
              <a:t>SeqNum</a:t>
            </a:r>
            <a:r>
              <a:rPr lang="en-US" sz="1200" b="1" dirty="0"/>
              <a:t>') AS </a:t>
            </a:r>
            <a:r>
              <a:rPr lang="en-US" sz="1200" b="1" dirty="0" err="1"/>
              <a:t>SeqNum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linkfiles.LocalPath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json_extract</a:t>
            </a:r>
            <a:r>
              <a:rPr lang="en-US" sz="1200" b="1" dirty="0"/>
              <a:t>(entry_item.value,'$.</a:t>
            </a:r>
            <a:r>
              <a:rPr lang="en-US" sz="1200" b="1" dirty="0" err="1"/>
              <a:t>ExtentionBlocks</a:t>
            </a:r>
            <a:r>
              <a:rPr lang="en-US" sz="1200" b="1" dirty="0"/>
              <a:t>[0].</a:t>
            </a:r>
            <a:r>
              <a:rPr lang="en-US" sz="1200" b="1" dirty="0" err="1"/>
              <a:t>CreationTime</a:t>
            </a:r>
            <a:r>
              <a:rPr lang="en-US" sz="1200" b="1" dirty="0"/>
              <a:t>') AS </a:t>
            </a:r>
            <a:r>
              <a:rPr lang="en-US" sz="1200" b="1" dirty="0" err="1"/>
              <a:t>CreationTime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json_extract</a:t>
            </a:r>
            <a:r>
              <a:rPr lang="en-US" sz="1200" b="1" dirty="0"/>
              <a:t>(entry_item.value,'$.</a:t>
            </a:r>
            <a:r>
              <a:rPr lang="en-US" sz="1200" b="1" dirty="0" err="1"/>
              <a:t>ExtentionBlocks</a:t>
            </a:r>
            <a:r>
              <a:rPr lang="en-US" sz="1200" b="1" dirty="0"/>
              <a:t>[0].</a:t>
            </a:r>
            <a:r>
              <a:rPr lang="en-US" sz="1200" b="1" dirty="0" err="1"/>
              <a:t>AccessTime</a:t>
            </a:r>
            <a:r>
              <a:rPr lang="en-US" sz="1200" b="1" dirty="0"/>
              <a:t>') AS </a:t>
            </a:r>
            <a:r>
              <a:rPr lang="en-US" sz="1200" b="1" dirty="0" err="1"/>
              <a:t>AccessTime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linkfiles.FileSize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linkfiles.Source</a:t>
            </a:r>
            <a:r>
              <a:rPr lang="en-US" sz="1200" b="1" dirty="0"/>
              <a:t>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json_extract</a:t>
            </a:r>
            <a:r>
              <a:rPr lang="en-US" sz="1200" b="1" dirty="0"/>
              <a:t>(</a:t>
            </a:r>
            <a:r>
              <a:rPr lang="en-US" sz="1200" b="1" dirty="0" err="1"/>
              <a:t>LnkTrgData</a:t>
            </a:r>
            <a:r>
              <a:rPr lang="en-US" sz="1200" b="1" dirty="0"/>
              <a:t>,'$.</a:t>
            </a:r>
            <a:r>
              <a:rPr lang="en-US" sz="1200" b="1" dirty="0" err="1"/>
              <a:t>FileEntries</a:t>
            </a:r>
            <a:r>
              <a:rPr lang="en-US" sz="1200" b="1" dirty="0"/>
              <a:t>') AS </a:t>
            </a:r>
            <a:r>
              <a:rPr lang="en-US" sz="1200" b="1" dirty="0" err="1"/>
              <a:t>LnkTrgData</a:t>
            </a:r>
            <a:endParaRPr lang="en-US" sz="1200" b="1" dirty="0"/>
          </a:p>
          <a:p>
            <a:r>
              <a:rPr lang="en-US" sz="1200" b="1" dirty="0"/>
              <a:t>	FROM </a:t>
            </a:r>
          </a:p>
          <a:p>
            <a:r>
              <a:rPr lang="en-US" sz="1200" b="1" dirty="0"/>
              <a:t>		"</a:t>
            </a:r>
            <a:r>
              <a:rPr lang="en-US" sz="1200" b="1" dirty="0" err="1"/>
              <a:t>linkfiles</a:t>
            </a:r>
            <a:r>
              <a:rPr lang="en-US" sz="1200" b="1" dirty="0"/>
              <a:t>",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json_each</a:t>
            </a:r>
            <a:r>
              <a:rPr lang="en-US" sz="1200" b="1" dirty="0"/>
              <a:t>(</a:t>
            </a:r>
          </a:p>
          <a:p>
            <a:r>
              <a:rPr lang="en-US" sz="1200" b="1" dirty="0"/>
              <a:t>			</a:t>
            </a:r>
            <a:r>
              <a:rPr lang="en-US" sz="1200" b="1" dirty="0" err="1"/>
              <a:t>json_extract</a:t>
            </a:r>
            <a:r>
              <a:rPr lang="en-US" sz="1200" b="1" dirty="0"/>
              <a:t>(</a:t>
            </a:r>
            <a:r>
              <a:rPr lang="en-US" sz="1200" b="1" dirty="0" err="1"/>
              <a:t>LnkTrgData</a:t>
            </a:r>
            <a:r>
              <a:rPr lang="en-US" sz="1200" b="1" dirty="0"/>
              <a:t>,'$.</a:t>
            </a:r>
            <a:r>
              <a:rPr lang="en-US" sz="1200" b="1" dirty="0" err="1"/>
              <a:t>FileEntries</a:t>
            </a:r>
            <a:r>
              <a:rPr lang="en-US" sz="1200" b="1" dirty="0"/>
              <a:t>')</a:t>
            </a:r>
          </a:p>
          <a:p>
            <a:r>
              <a:rPr lang="en-US" sz="1200" b="1" dirty="0"/>
              <a:t>		) AS </a:t>
            </a:r>
            <a:r>
              <a:rPr lang="en-US" sz="1200" b="1" dirty="0" err="1"/>
              <a:t>entry_item</a:t>
            </a:r>
            <a:endParaRPr lang="en-US" sz="1200" b="1" dirty="0"/>
          </a:p>
          <a:p>
            <a:r>
              <a:rPr lang="en-US" sz="1200" b="1" dirty="0"/>
              <a:t>	WHERE</a:t>
            </a:r>
          </a:p>
          <a:p>
            <a:r>
              <a:rPr lang="en-US" sz="1200" b="1" dirty="0"/>
              <a:t>		</a:t>
            </a:r>
            <a:r>
              <a:rPr lang="en-US" sz="1200" b="1" dirty="0" err="1"/>
              <a:t>DriveType</a:t>
            </a:r>
            <a:r>
              <a:rPr lang="en-US" sz="1200" b="1" dirty="0"/>
              <a:t> == 'DRIVE_REMOVABLE;';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6454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2D9B-6EA7-4CBA-BA35-CA6175C0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SBAGS and LNKS in SQLite</a:t>
            </a:r>
            <a:br>
              <a:rPr lang="en-US" dirty="0"/>
            </a:b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90103-F715-4504-95BB-D167DA3B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673"/>
            <a:ext cx="12192000" cy="35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0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3DF4-BAF7-4DFE-8842-C20078D2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 Example</a:t>
            </a:r>
            <a:br>
              <a:rPr lang="en-US" dirty="0"/>
            </a:br>
            <a:r>
              <a:rPr lang="en-US" dirty="0"/>
              <a:t>SBAGS and LNKS in ArangoDB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3F232-D31F-4F32-84E4-237DA6DDE39F}"/>
              </a:ext>
            </a:extLst>
          </p:cNvPr>
          <p:cNvSpPr txBox="1"/>
          <p:nvPr/>
        </p:nvSpPr>
        <p:spPr>
          <a:xfrm>
            <a:off x="1873188" y="2171700"/>
            <a:ext cx="714900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 </a:t>
            </a:r>
            <a:r>
              <a:rPr lang="en-US" sz="1600" dirty="0" err="1"/>
              <a:t>lnk</a:t>
            </a:r>
            <a:r>
              <a:rPr lang="en-US" sz="1600" dirty="0"/>
              <a:t> IN </a:t>
            </a:r>
            <a:r>
              <a:rPr lang="en-US" sz="1600" dirty="0" err="1"/>
              <a:t>lnks</a:t>
            </a:r>
            <a:endParaRPr lang="en-US" sz="1600" dirty="0"/>
          </a:p>
          <a:p>
            <a:r>
              <a:rPr lang="en-US" sz="1600" dirty="0"/>
              <a:t>  FILTER </a:t>
            </a:r>
            <a:r>
              <a:rPr lang="en-US" sz="1600" dirty="0" err="1"/>
              <a:t>lnk.LnkTrgData.FileEntries</a:t>
            </a:r>
            <a:r>
              <a:rPr lang="en-US" sz="1600" dirty="0"/>
              <a:t> != null</a:t>
            </a:r>
          </a:p>
          <a:p>
            <a:r>
              <a:rPr lang="en-US" sz="1600" dirty="0"/>
              <a:t>  FILTER </a:t>
            </a:r>
            <a:r>
              <a:rPr lang="en-US" sz="1600" dirty="0" err="1"/>
              <a:t>lnk.DriveType</a:t>
            </a:r>
            <a:r>
              <a:rPr lang="en-US" sz="1600" dirty="0"/>
              <a:t> == "DRIVE_REMOVABLE;"</a:t>
            </a:r>
          </a:p>
          <a:p>
            <a:r>
              <a:rPr lang="en-US" sz="1600" dirty="0"/>
              <a:t>  FOR entry IN </a:t>
            </a:r>
            <a:r>
              <a:rPr lang="en-US" sz="1600" dirty="0" err="1"/>
              <a:t>lnk.LnkTrgData.FileEntries</a:t>
            </a:r>
            <a:endParaRPr lang="en-US" sz="1600" dirty="0"/>
          </a:p>
          <a:p>
            <a:r>
              <a:rPr lang="en-US" sz="1600" dirty="0"/>
              <a:t>    FOR </a:t>
            </a:r>
            <a:r>
              <a:rPr lang="en-US" sz="1600" dirty="0" err="1"/>
              <a:t>extention</a:t>
            </a:r>
            <a:r>
              <a:rPr lang="en-US" sz="1600" dirty="0"/>
              <a:t> IN </a:t>
            </a:r>
            <a:r>
              <a:rPr lang="en-US" sz="1600" dirty="0" err="1"/>
              <a:t>entry.ExtentionBlocks</a:t>
            </a:r>
            <a:endParaRPr lang="en-US" sz="1600" dirty="0"/>
          </a:p>
          <a:p>
            <a:r>
              <a:rPr lang="en-US" sz="1600" dirty="0"/>
              <a:t>      FILTER </a:t>
            </a:r>
            <a:r>
              <a:rPr lang="en-US" sz="1600" dirty="0" err="1"/>
              <a:t>extention.LongName</a:t>
            </a:r>
            <a:r>
              <a:rPr lang="en-US" sz="1600" dirty="0"/>
              <a:t> != null</a:t>
            </a:r>
          </a:p>
          <a:p>
            <a:r>
              <a:rPr lang="en-US" sz="1600" dirty="0"/>
              <a:t>      FOR </a:t>
            </a:r>
            <a:r>
              <a:rPr lang="en-US" sz="1600" dirty="0" err="1"/>
              <a:t>shellbag</a:t>
            </a:r>
            <a:r>
              <a:rPr lang="en-US" sz="1600" dirty="0"/>
              <a:t> IN </a:t>
            </a:r>
            <a:r>
              <a:rPr lang="en-US" sz="1600" dirty="0" err="1"/>
              <a:t>sbags</a:t>
            </a:r>
            <a:endParaRPr lang="en-US" sz="1600" dirty="0"/>
          </a:p>
          <a:p>
            <a:r>
              <a:rPr lang="en-US" sz="1600" dirty="0"/>
              <a:t>        FILTER (</a:t>
            </a:r>
            <a:r>
              <a:rPr lang="en-US" sz="1600" dirty="0" err="1"/>
              <a:t>shellbag.Value</a:t>
            </a:r>
            <a:r>
              <a:rPr lang="en-US" sz="1600" dirty="0"/>
              <a:t> == </a:t>
            </a:r>
            <a:r>
              <a:rPr lang="en-US" sz="1600" dirty="0" err="1"/>
              <a:t>extention.LongName</a:t>
            </a:r>
            <a:r>
              <a:rPr lang="en-US" sz="1600" dirty="0"/>
              <a:t> &amp;&amp; </a:t>
            </a:r>
          </a:p>
          <a:p>
            <a:r>
              <a:rPr lang="en-US" sz="1600" dirty="0"/>
              <a:t>		  TO_NUMBER(</a:t>
            </a:r>
            <a:r>
              <a:rPr lang="en-US" sz="1600" dirty="0" err="1"/>
              <a:t>shellbag.MFTEntry</a:t>
            </a:r>
            <a:r>
              <a:rPr lang="en-US" sz="1600" dirty="0"/>
              <a:t>) == </a:t>
            </a:r>
            <a:r>
              <a:rPr lang="en-US" sz="1600" dirty="0" err="1"/>
              <a:t>extention.EntryNum</a:t>
            </a:r>
            <a:r>
              <a:rPr lang="en-US" sz="1600" dirty="0"/>
              <a:t> &amp;&amp; </a:t>
            </a:r>
          </a:p>
          <a:p>
            <a:r>
              <a:rPr lang="en-US" sz="1600" dirty="0"/>
              <a:t>		  TO_NUMBER(</a:t>
            </a:r>
            <a:r>
              <a:rPr lang="en-US" sz="1600" dirty="0" err="1"/>
              <a:t>shellbag.MFTSequenceNumber</a:t>
            </a:r>
            <a:r>
              <a:rPr lang="en-US" sz="1600" dirty="0"/>
              <a:t>) == </a:t>
            </a:r>
            <a:r>
              <a:rPr lang="en-US" sz="1600" dirty="0" err="1"/>
              <a:t>extention.SeqNum</a:t>
            </a:r>
            <a:r>
              <a:rPr lang="en-US" sz="1600" dirty="0"/>
              <a:t>)</a:t>
            </a:r>
          </a:p>
          <a:p>
            <a:r>
              <a:rPr lang="en-US" sz="1600" dirty="0"/>
              <a:t>		  </a:t>
            </a:r>
          </a:p>
          <a:p>
            <a:r>
              <a:rPr lang="en-US" sz="1600" dirty="0"/>
              <a:t>        RETURN DISTINCT {</a:t>
            </a:r>
          </a:p>
          <a:p>
            <a:r>
              <a:rPr lang="en-US" sz="1600" dirty="0"/>
              <a:t>          "</a:t>
            </a:r>
            <a:r>
              <a:rPr lang="en-US" sz="1600" dirty="0" err="1"/>
              <a:t>lnk.VolumeLabel</a:t>
            </a:r>
            <a:r>
              <a:rPr lang="en-US" sz="1600" dirty="0"/>
              <a:t>": </a:t>
            </a:r>
            <a:r>
              <a:rPr lang="en-US" sz="1600" dirty="0" err="1"/>
              <a:t>lnk.VolumeLabel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"</a:t>
            </a:r>
            <a:r>
              <a:rPr lang="en-US" sz="1600" dirty="0" err="1"/>
              <a:t>lnk.DriveSerialNumber</a:t>
            </a:r>
            <a:r>
              <a:rPr lang="en-US" sz="1600" dirty="0"/>
              <a:t>": </a:t>
            </a:r>
            <a:r>
              <a:rPr lang="en-US" sz="1600" dirty="0" err="1"/>
              <a:t>lnk.DriveSerialNumber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"</a:t>
            </a:r>
            <a:r>
              <a:rPr lang="en-US" sz="1600" dirty="0" err="1"/>
              <a:t>shellbag.AbsolutePath</a:t>
            </a:r>
            <a:r>
              <a:rPr lang="en-US" sz="1600" dirty="0"/>
              <a:t>": </a:t>
            </a:r>
            <a:r>
              <a:rPr lang="en-US" sz="1600" dirty="0" err="1"/>
              <a:t>shellbag.AbsolutePath</a:t>
            </a:r>
            <a:r>
              <a:rPr lang="en-US" sz="1600" dirty="0"/>
              <a:t>,</a:t>
            </a:r>
          </a:p>
          <a:p>
            <a:r>
              <a:rPr lang="en-US" sz="1600" dirty="0"/>
              <a:t>          "</a:t>
            </a:r>
            <a:r>
              <a:rPr lang="en-US" sz="1600" dirty="0" err="1"/>
              <a:t>extention.LongName</a:t>
            </a:r>
            <a:r>
              <a:rPr lang="en-US" sz="1600" dirty="0"/>
              <a:t>": </a:t>
            </a:r>
            <a:r>
              <a:rPr lang="en-US" sz="1600" dirty="0" err="1"/>
              <a:t>extention.LongName</a:t>
            </a:r>
            <a:r>
              <a:rPr lang="en-US" sz="1600" dirty="0"/>
              <a:t>, </a:t>
            </a:r>
          </a:p>
          <a:p>
            <a:r>
              <a:rPr lang="en-US" sz="1600" dirty="0"/>
              <a:t>          "</a:t>
            </a:r>
            <a:r>
              <a:rPr lang="en-US" sz="1600" dirty="0" err="1"/>
              <a:t>extention.RefNum</a:t>
            </a:r>
            <a:r>
              <a:rPr lang="en-US" sz="1600" dirty="0"/>
              <a:t>": </a:t>
            </a:r>
            <a:r>
              <a:rPr lang="en-US" sz="1600" dirty="0" err="1"/>
              <a:t>extention.RefNum</a:t>
            </a:r>
            <a:endParaRPr lang="en-US" sz="1600" dirty="0"/>
          </a:p>
          <a:p>
            <a:r>
              <a:rPr lang="en-US" sz="16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3413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8FA9-83E3-4D00-A8FA-C7B3C381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SBAGS and LNKS in ArangoDB</a:t>
            </a:r>
            <a:br>
              <a:rPr lang="en-US" dirty="0"/>
            </a:b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2E8E8-55B8-49AB-BE4A-C6C369A1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2383096"/>
            <a:ext cx="11744325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686C3-6150-465A-AF78-0D8F75B593E9}"/>
              </a:ext>
            </a:extLst>
          </p:cNvPr>
          <p:cNvSpPr txBox="1"/>
          <p:nvPr/>
        </p:nvSpPr>
        <p:spPr>
          <a:xfrm>
            <a:off x="752791" y="4892049"/>
            <a:ext cx="728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*Shows us that Shell Bags “D:\stuff” is a different volume than “E:\stuff”</a:t>
            </a:r>
          </a:p>
        </p:txBody>
      </p:sp>
    </p:spTree>
    <p:extLst>
      <p:ext uri="{BB962C8B-B14F-4D97-AF65-F5344CB8AC3E}">
        <p14:creationId xmlns:p14="http://schemas.microsoft.com/office/powerpoint/2010/main" val="354457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A2CF-A0D1-4A7C-9ECD-E65333D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ArangoDB Query Example #2</a:t>
            </a:r>
            <a:br>
              <a:rPr lang="en-US" dirty="0"/>
            </a:br>
            <a:r>
              <a:rPr lang="en-US" dirty="0"/>
              <a:t>Device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0C555-9635-45C9-B197-E88145599540}"/>
              </a:ext>
            </a:extLst>
          </p:cNvPr>
          <p:cNvSpPr txBox="1"/>
          <p:nvPr/>
        </p:nvSpPr>
        <p:spPr>
          <a:xfrm>
            <a:off x="1504765" y="2171700"/>
            <a:ext cx="93457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FOR device IN </a:t>
            </a:r>
            <a:r>
              <a:rPr lang="en-US" sz="1600" b="1" dirty="0" err="1"/>
              <a:t>usp</a:t>
            </a:r>
            <a:endParaRPr lang="en-US" sz="1600" b="1" dirty="0"/>
          </a:p>
          <a:p>
            <a:r>
              <a:rPr lang="en-US" sz="1600" b="1" dirty="0"/>
              <a:t>    FILTER </a:t>
            </a:r>
            <a:r>
              <a:rPr lang="en-US" sz="1600" b="1" dirty="0" err="1"/>
              <a:t>device.`instance</a:t>
            </a:r>
            <a:r>
              <a:rPr lang="en-US" sz="1600" b="1" dirty="0"/>
              <a:t> id/serial #` != "00000000"</a:t>
            </a:r>
          </a:p>
          <a:p>
            <a:r>
              <a:rPr lang="en-US" sz="1600" b="1" dirty="0"/>
              <a:t>    FOR event IN events</a:t>
            </a:r>
          </a:p>
          <a:p>
            <a:r>
              <a:rPr lang="en-US" sz="1600" b="1" dirty="0"/>
              <a:t>        // We need to make both the same CASE to insure contains match</a:t>
            </a:r>
          </a:p>
          <a:p>
            <a:r>
              <a:rPr lang="en-US" sz="1600" b="1" dirty="0"/>
              <a:t>        FILTER CONTAINS(UPPER(</a:t>
            </a:r>
            <a:r>
              <a:rPr lang="en-US" sz="1600" b="1" dirty="0" err="1"/>
              <a:t>event.UserData</a:t>
            </a:r>
            <a:r>
              <a:rPr lang="en-US" sz="1600" b="1" dirty="0"/>
              <a:t>),UPPER(</a:t>
            </a:r>
            <a:r>
              <a:rPr lang="en-US" sz="1600" b="1" dirty="0" err="1"/>
              <a:t>device.`instance</a:t>
            </a:r>
            <a:r>
              <a:rPr lang="en-US" sz="1600" b="1" dirty="0"/>
              <a:t> id/serial #`))</a:t>
            </a:r>
          </a:p>
          <a:p>
            <a:r>
              <a:rPr lang="en-US" sz="1600" b="1" dirty="0"/>
              <a:t>        // Sort by event time</a:t>
            </a:r>
          </a:p>
          <a:p>
            <a:r>
              <a:rPr lang="en-US" sz="1600" b="1" dirty="0"/>
              <a:t>        SORT </a:t>
            </a:r>
            <a:r>
              <a:rPr lang="en-US" sz="1600" b="1" dirty="0" err="1"/>
              <a:t>event.System.TimeCreated.SystemTime</a:t>
            </a:r>
            <a:endParaRPr lang="en-US" sz="1600" b="1" dirty="0"/>
          </a:p>
          <a:p>
            <a:r>
              <a:rPr lang="en-US" sz="1600" b="1" dirty="0"/>
              <a:t>        RETURN {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time":DATE_FORMAT</a:t>
            </a:r>
            <a:r>
              <a:rPr lang="en-US" sz="1600" b="1" dirty="0"/>
              <a:t>(event.System.TimeCreated.</a:t>
            </a:r>
            <a:r>
              <a:rPr lang="en-US" sz="1600" b="1" dirty="0" err="1"/>
              <a:t>SystemTime</a:t>
            </a:r>
            <a:r>
              <a:rPr lang="en-US" sz="1600" b="1" dirty="0"/>
              <a:t>,'%mm/%</a:t>
            </a:r>
            <a:r>
              <a:rPr lang="en-US" sz="1600" b="1" dirty="0" err="1"/>
              <a:t>dd</a:t>
            </a:r>
            <a:r>
              <a:rPr lang="en-US" sz="1600" b="1" dirty="0"/>
              <a:t>/%</a:t>
            </a:r>
            <a:r>
              <a:rPr lang="en-US" sz="1600" b="1" dirty="0" err="1"/>
              <a:t>yyyy</a:t>
            </a:r>
            <a:r>
              <a:rPr lang="en-US" sz="1600" b="1" dirty="0"/>
              <a:t> %</a:t>
            </a:r>
            <a:r>
              <a:rPr lang="en-US" sz="1600" b="1" dirty="0" err="1"/>
              <a:t>hh</a:t>
            </a:r>
            <a:r>
              <a:rPr lang="en-US" sz="1600" b="1" dirty="0"/>
              <a:t>:%ii:%</a:t>
            </a:r>
            <a:r>
              <a:rPr lang="en-US" sz="1600" b="1" dirty="0" err="1"/>
              <a:t>ss</a:t>
            </a:r>
            <a:r>
              <a:rPr lang="en-US" sz="1600" b="1" dirty="0"/>
              <a:t>.%</a:t>
            </a:r>
            <a:r>
              <a:rPr lang="en-US" sz="1600" b="1" dirty="0" err="1"/>
              <a:t>fff</a:t>
            </a:r>
            <a:r>
              <a:rPr lang="en-US" sz="1600" b="1" dirty="0"/>
              <a:t>'),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device":device.`device</a:t>
            </a:r>
            <a:r>
              <a:rPr lang="en-US" sz="1600" b="1" dirty="0"/>
              <a:t> name`,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serial":device.`instance</a:t>
            </a:r>
            <a:r>
              <a:rPr lang="en-US" sz="1600" b="1" dirty="0"/>
              <a:t> id/serial #`,</a:t>
            </a:r>
          </a:p>
          <a:p>
            <a:r>
              <a:rPr lang="en-US" sz="1600" b="1" dirty="0"/>
              <a:t>            "vid":</a:t>
            </a:r>
            <a:r>
              <a:rPr lang="en-US" sz="1600" b="1" dirty="0" err="1"/>
              <a:t>device.vid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pid</a:t>
            </a:r>
            <a:r>
              <a:rPr lang="en-US" sz="1600" b="1" dirty="0"/>
              <a:t>":</a:t>
            </a:r>
            <a:r>
              <a:rPr lang="en-US" sz="1600" b="1" dirty="0" err="1"/>
              <a:t>device.pid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        "provider":</a:t>
            </a:r>
            <a:r>
              <a:rPr lang="en-US" sz="1600" b="1" dirty="0" err="1"/>
              <a:t>event.System.Provider.Name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event_id</a:t>
            </a:r>
            <a:r>
              <a:rPr lang="en-US" sz="1600" b="1" dirty="0"/>
              <a:t>": </a:t>
            </a:r>
            <a:r>
              <a:rPr lang="en-US" sz="1600" b="1" dirty="0" err="1"/>
              <a:t>event.System.EventID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record_id</a:t>
            </a:r>
            <a:r>
              <a:rPr lang="en-US" sz="1600" b="1" dirty="0"/>
              <a:t>": </a:t>
            </a:r>
            <a:r>
              <a:rPr lang="en-US" sz="1600" b="1" dirty="0" err="1"/>
              <a:t>event.System.EventRecordID</a:t>
            </a:r>
            <a:r>
              <a:rPr lang="en-US" sz="1600" b="1" dirty="0"/>
              <a:t>,</a:t>
            </a:r>
          </a:p>
          <a:p>
            <a:r>
              <a:rPr lang="en-US" sz="1600" b="1" dirty="0"/>
              <a:t>            "</a:t>
            </a:r>
            <a:r>
              <a:rPr lang="en-US" sz="1600" b="1" dirty="0" err="1"/>
              <a:t>event":event</a:t>
            </a:r>
            <a:endParaRPr lang="en-US" sz="1600" b="1" dirty="0"/>
          </a:p>
          <a:p>
            <a:r>
              <a:rPr lang="en-US" sz="1600" b="1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75234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8C0E-DE2F-4618-B351-544649F7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History</a:t>
            </a:r>
            <a:br>
              <a:rPr lang="en-US" dirty="0"/>
            </a:b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56F52-017D-4DF0-AF41-880EE12CA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02" y="2171700"/>
            <a:ext cx="97536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AB33-4EE5-4EF3-837E-4EC4775D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Artifacts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AE9C714-1F31-4FA0-ADC9-8325CD12234B}"/>
              </a:ext>
            </a:extLst>
          </p:cNvPr>
          <p:cNvSpPr/>
          <p:nvPr/>
        </p:nvSpPr>
        <p:spPr>
          <a:xfrm>
            <a:off x="2452550" y="264522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MFT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AFA41EB-C90D-497C-9312-EB8AEEFC4A4B}"/>
              </a:ext>
            </a:extLst>
          </p:cNvPr>
          <p:cNvSpPr/>
          <p:nvPr/>
        </p:nvSpPr>
        <p:spPr>
          <a:xfrm>
            <a:off x="4751613" y="2159072"/>
            <a:ext cx="140208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Shell Bag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F9E818C3-56EA-4795-8462-1CE6EF1446BA}"/>
              </a:ext>
            </a:extLst>
          </p:cNvPr>
          <p:cNvSpPr/>
          <p:nvPr/>
        </p:nvSpPr>
        <p:spPr>
          <a:xfrm>
            <a:off x="4124595" y="5109753"/>
            <a:ext cx="1402080" cy="775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Shim Cache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F1D38B0-D615-4604-B2EC-0461CD6002F4}"/>
              </a:ext>
            </a:extLst>
          </p:cNvPr>
          <p:cNvSpPr/>
          <p:nvPr/>
        </p:nvSpPr>
        <p:spPr>
          <a:xfrm>
            <a:off x="9785168" y="4256313"/>
            <a:ext cx="1463040" cy="6183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Link File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8A14F25-0E7F-4027-8E8D-210B79194D77}"/>
              </a:ext>
            </a:extLst>
          </p:cNvPr>
          <p:cNvSpPr/>
          <p:nvPr/>
        </p:nvSpPr>
        <p:spPr>
          <a:xfrm>
            <a:off x="1255121" y="4450950"/>
            <a:ext cx="1458686" cy="6588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Jump List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AC4045A-ED93-4B72-8717-18CE33D2F497}"/>
              </a:ext>
            </a:extLst>
          </p:cNvPr>
          <p:cNvSpPr/>
          <p:nvPr/>
        </p:nvSpPr>
        <p:spPr>
          <a:xfrm>
            <a:off x="7917179" y="2914223"/>
            <a:ext cx="1389017" cy="856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695F937-5E3D-4BE6-9036-DBEE4D2A6CA5}"/>
              </a:ext>
            </a:extLst>
          </p:cNvPr>
          <p:cNvSpPr/>
          <p:nvPr/>
        </p:nvSpPr>
        <p:spPr>
          <a:xfrm>
            <a:off x="7603669" y="5344885"/>
            <a:ext cx="1598024" cy="809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Event Logs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941236C-4C71-4648-92DF-C8141A715F03}"/>
              </a:ext>
            </a:extLst>
          </p:cNvPr>
          <p:cNvSpPr/>
          <p:nvPr/>
        </p:nvSpPr>
        <p:spPr>
          <a:xfrm>
            <a:off x="5935978" y="3664130"/>
            <a:ext cx="1184365" cy="77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38D6EFB-675F-4352-92E7-D14D4CCF75EE}"/>
              </a:ext>
            </a:extLst>
          </p:cNvPr>
          <p:cNvSpPr/>
          <p:nvPr/>
        </p:nvSpPr>
        <p:spPr>
          <a:xfrm>
            <a:off x="9306196" y="1574074"/>
            <a:ext cx="1410788" cy="93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LogFile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79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BB99-3A30-4586-8524-C2E87A7D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</p:spTree>
    <p:extLst>
      <p:ext uri="{BB962C8B-B14F-4D97-AF65-F5344CB8AC3E}">
        <p14:creationId xmlns:p14="http://schemas.microsoft.com/office/powerpoint/2010/main" val="3100054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54D6-ECBF-4504-AE77-7752F456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ABECF-DFC6-4C3D-9357-EDDFEBF0D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hecfblog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forensic_matt</a:t>
            </a:r>
            <a:endParaRPr lang="en-US" dirty="0"/>
          </a:p>
          <a:p>
            <a:r>
              <a:rPr lang="en-US" dirty="0"/>
              <a:t>Blog</a:t>
            </a:r>
          </a:p>
          <a:p>
            <a:pPr lvl="1"/>
            <a:r>
              <a:rPr lang="en-US" dirty="0">
                <a:hlinkClick r:id="rId2"/>
              </a:rPr>
              <a:t>http://www.hecfblog.com/</a:t>
            </a:r>
            <a:endParaRPr lang="en-US" dirty="0"/>
          </a:p>
          <a:p>
            <a:r>
              <a:rPr lang="en-US" dirty="0"/>
              <a:t>Code</a:t>
            </a:r>
          </a:p>
          <a:p>
            <a:pPr lvl="1"/>
            <a:r>
              <a:rPr lang="en-US" dirty="0">
                <a:hlinkClick r:id="rId3"/>
              </a:rPr>
              <a:t>https://github.com/devgc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https://github.com/forensicmatt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05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7E152E2-4F72-442D-A9FF-79B12E43C7A6}"/>
              </a:ext>
            </a:extLst>
          </p:cNvPr>
          <p:cNvSpPr/>
          <p:nvPr/>
        </p:nvSpPr>
        <p:spPr>
          <a:xfrm>
            <a:off x="2453609" y="2645228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MFT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269F8CB-1DC5-4D3B-A840-9CF73446DC87}"/>
              </a:ext>
            </a:extLst>
          </p:cNvPr>
          <p:cNvSpPr/>
          <p:nvPr/>
        </p:nvSpPr>
        <p:spPr>
          <a:xfrm>
            <a:off x="4752672" y="2159072"/>
            <a:ext cx="1402080" cy="79248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Shell Bag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118F96E-587A-4408-B9EC-C0F274605D9E}"/>
              </a:ext>
            </a:extLst>
          </p:cNvPr>
          <p:cNvSpPr/>
          <p:nvPr/>
        </p:nvSpPr>
        <p:spPr>
          <a:xfrm>
            <a:off x="4125654" y="5109753"/>
            <a:ext cx="1402080" cy="77506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Shim Cache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F264006-8497-4320-A9C3-C9D9E77CC409}"/>
              </a:ext>
            </a:extLst>
          </p:cNvPr>
          <p:cNvSpPr/>
          <p:nvPr/>
        </p:nvSpPr>
        <p:spPr>
          <a:xfrm>
            <a:off x="9786227" y="4256313"/>
            <a:ext cx="1463040" cy="6183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Link File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16B82DE-EAB3-436B-8A8C-79621B8778D6}"/>
              </a:ext>
            </a:extLst>
          </p:cNvPr>
          <p:cNvSpPr/>
          <p:nvPr/>
        </p:nvSpPr>
        <p:spPr>
          <a:xfrm>
            <a:off x="1256180" y="4450950"/>
            <a:ext cx="1458686" cy="6588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Jump List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88160A3-1D57-4B15-9903-E84F64616C54}"/>
              </a:ext>
            </a:extLst>
          </p:cNvPr>
          <p:cNvSpPr/>
          <p:nvPr/>
        </p:nvSpPr>
        <p:spPr>
          <a:xfrm>
            <a:off x="7918238" y="2914223"/>
            <a:ext cx="1389017" cy="8564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Prefetch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73BB6C7-0598-4478-8B76-DCED8CFB841E}"/>
              </a:ext>
            </a:extLst>
          </p:cNvPr>
          <p:cNvSpPr/>
          <p:nvPr/>
        </p:nvSpPr>
        <p:spPr>
          <a:xfrm>
            <a:off x="7604728" y="5344885"/>
            <a:ext cx="1598024" cy="8098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Event Logs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16269-1DB0-4FC3-A5CF-41E9FC15A97A}"/>
              </a:ext>
            </a:extLst>
          </p:cNvPr>
          <p:cNvSpPr/>
          <p:nvPr/>
        </p:nvSpPr>
        <p:spPr>
          <a:xfrm>
            <a:off x="5937037" y="3664130"/>
            <a:ext cx="1184365" cy="77811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USN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A1D15B1-FD63-425A-9DBF-69C3D695CB20}"/>
              </a:ext>
            </a:extLst>
          </p:cNvPr>
          <p:cNvSpPr/>
          <p:nvPr/>
        </p:nvSpPr>
        <p:spPr>
          <a:xfrm>
            <a:off x="9307255" y="1574074"/>
            <a:ext cx="1410788" cy="93486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LogFile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9E0B19C-36B0-40A7-9F73-01A4C78570D1}"/>
              </a:ext>
            </a:extLst>
          </p:cNvPr>
          <p:cNvSpPr/>
          <p:nvPr/>
        </p:nvSpPr>
        <p:spPr>
          <a:xfrm>
            <a:off x="3588988" y="3891778"/>
            <a:ext cx="1073331" cy="446573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Timestamps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66C84FF5-45F7-4B9E-AD17-0A7BC39E47F9}"/>
              </a:ext>
            </a:extLst>
          </p:cNvPr>
          <p:cNvSpPr/>
          <p:nvPr/>
        </p:nvSpPr>
        <p:spPr>
          <a:xfrm>
            <a:off x="7478454" y="4338351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Entry Reference Numbers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C4089F2A-0177-4165-802F-78EBFC95F359}"/>
              </a:ext>
            </a:extLst>
          </p:cNvPr>
          <p:cNvSpPr/>
          <p:nvPr/>
        </p:nvSpPr>
        <p:spPr>
          <a:xfrm>
            <a:off x="6682709" y="1761227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Parent Reference Numbers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C21D5CD-9A3E-499C-9E50-75393BB2343A}"/>
              </a:ext>
            </a:extLst>
          </p:cNvPr>
          <p:cNvSpPr/>
          <p:nvPr/>
        </p:nvSpPr>
        <p:spPr>
          <a:xfrm>
            <a:off x="9899982" y="2996451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Update Sequence Number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2D332BB-4299-4C20-AF96-FD6C445E827F}"/>
              </a:ext>
            </a:extLst>
          </p:cNvPr>
          <p:cNvSpPr/>
          <p:nvPr/>
        </p:nvSpPr>
        <p:spPr>
          <a:xfrm>
            <a:off x="1367758" y="5415993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Object IDs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791C1B93-9DE5-4B7D-8AF2-3A5BB30C1137}"/>
              </a:ext>
            </a:extLst>
          </p:cNvPr>
          <p:cNvSpPr/>
          <p:nvPr/>
        </p:nvSpPr>
        <p:spPr>
          <a:xfrm>
            <a:off x="853952" y="3385507"/>
            <a:ext cx="1235529" cy="66767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File Names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290DB-6588-4AF1-98BE-C5D71CFBE503}"/>
              </a:ext>
            </a:extLst>
          </p:cNvPr>
          <p:cNvCxnSpPr>
            <a:stCxn id="8" idx="0"/>
            <a:endCxn id="18" idx="2"/>
          </p:cNvCxnSpPr>
          <p:nvPr/>
        </p:nvCxnSpPr>
        <p:spPr>
          <a:xfrm flipH="1" flipV="1">
            <a:off x="1471717" y="4053186"/>
            <a:ext cx="513806" cy="39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3D1BEB-51DE-438E-AA1C-D9A4C742CFB5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1985523" y="5109753"/>
            <a:ext cx="0" cy="30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5EF44B-0202-40B5-A525-F3F507D614E9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2714866" y="4115065"/>
            <a:ext cx="874122" cy="66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A4DE75-D1F5-4991-91A4-44C752B517CA}"/>
              </a:ext>
            </a:extLst>
          </p:cNvPr>
          <p:cNvCxnSpPr>
            <a:stCxn id="8" idx="3"/>
            <a:endCxn id="15" idx="1"/>
          </p:cNvCxnSpPr>
          <p:nvPr/>
        </p:nvCxnSpPr>
        <p:spPr>
          <a:xfrm flipV="1">
            <a:off x="2714866" y="2095067"/>
            <a:ext cx="3967843" cy="2685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C5708A-D1E7-4B2B-92C4-97D3462A976D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2714866" y="4672191"/>
            <a:ext cx="4763588" cy="1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C05645-6438-4935-9AA5-E26E4B5E5943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3368009" y="2951552"/>
            <a:ext cx="6531973" cy="378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D18EAB-17A0-4CE6-B951-395F4C3B4E9A}"/>
              </a:ext>
            </a:extLst>
          </p:cNvPr>
          <p:cNvCxnSpPr>
            <a:stCxn id="4" idx="3"/>
            <a:endCxn id="14" idx="1"/>
          </p:cNvCxnSpPr>
          <p:nvPr/>
        </p:nvCxnSpPr>
        <p:spPr>
          <a:xfrm>
            <a:off x="3368009" y="2951552"/>
            <a:ext cx="4110445" cy="172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CEBBFB-D4EF-45A4-BE59-E6E0EFCAC47D}"/>
              </a:ext>
            </a:extLst>
          </p:cNvPr>
          <p:cNvCxnSpPr>
            <a:stCxn id="4" idx="3"/>
            <a:endCxn id="13" idx="0"/>
          </p:cNvCxnSpPr>
          <p:nvPr/>
        </p:nvCxnSpPr>
        <p:spPr>
          <a:xfrm>
            <a:off x="3368009" y="2951552"/>
            <a:ext cx="757645" cy="94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AE7E08-3A27-4EF9-BA1E-636ECBEC9483}"/>
              </a:ext>
            </a:extLst>
          </p:cNvPr>
          <p:cNvCxnSpPr>
            <a:stCxn id="4" idx="1"/>
            <a:endCxn id="18" idx="0"/>
          </p:cNvCxnSpPr>
          <p:nvPr/>
        </p:nvCxnSpPr>
        <p:spPr>
          <a:xfrm flipH="1">
            <a:off x="1471717" y="2951552"/>
            <a:ext cx="981892" cy="43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EEB3D-A423-4205-9C80-EE3DF56A219A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flipH="1">
            <a:off x="1985523" y="3257876"/>
            <a:ext cx="925286" cy="215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60B881-DF4A-40F6-9751-1500E707484B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3368009" y="2095067"/>
            <a:ext cx="3314700" cy="85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E9DFD6-2434-4859-971F-668C6523540E}"/>
              </a:ext>
            </a:extLst>
          </p:cNvPr>
          <p:cNvCxnSpPr>
            <a:stCxn id="12" idx="1"/>
            <a:endCxn id="18" idx="3"/>
          </p:cNvCxnSpPr>
          <p:nvPr/>
        </p:nvCxnSpPr>
        <p:spPr>
          <a:xfrm flipH="1">
            <a:off x="2089481" y="2041507"/>
            <a:ext cx="7217774" cy="167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7E8EB-E130-4EFB-A3C0-13436FA5AC47}"/>
              </a:ext>
            </a:extLst>
          </p:cNvPr>
          <p:cNvCxnSpPr>
            <a:stCxn id="12" idx="1"/>
            <a:endCxn id="15" idx="3"/>
          </p:cNvCxnSpPr>
          <p:nvPr/>
        </p:nvCxnSpPr>
        <p:spPr>
          <a:xfrm flipH="1">
            <a:off x="7918238" y="2041507"/>
            <a:ext cx="1389017" cy="5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416AD6-454F-4359-89AC-D0AF5F1A8F98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10012649" y="2508939"/>
            <a:ext cx="505098" cy="48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CE7C0F-4191-431A-B7EF-34A8739633C6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8096219" y="2508939"/>
            <a:ext cx="1916430" cy="182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B1E9C26-32D0-4108-9319-061568F12EDA}"/>
              </a:ext>
            </a:extLst>
          </p:cNvPr>
          <p:cNvCxnSpPr>
            <a:stCxn id="7" idx="1"/>
            <a:endCxn id="14" idx="3"/>
          </p:cNvCxnSpPr>
          <p:nvPr/>
        </p:nvCxnSpPr>
        <p:spPr>
          <a:xfrm flipH="1">
            <a:off x="8713983" y="4565468"/>
            <a:ext cx="1072244" cy="10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36AF1DB-4AB6-47BB-828A-447C41BFD125}"/>
              </a:ext>
            </a:extLst>
          </p:cNvPr>
          <p:cNvCxnSpPr>
            <a:stCxn id="7" idx="1"/>
            <a:endCxn id="15" idx="2"/>
          </p:cNvCxnSpPr>
          <p:nvPr/>
        </p:nvCxnSpPr>
        <p:spPr>
          <a:xfrm flipH="1" flipV="1">
            <a:off x="7300474" y="2428906"/>
            <a:ext cx="2485753" cy="213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5B094A-9421-4C98-A6CD-1B1C17BAE802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 flipV="1">
            <a:off x="4662319" y="4115065"/>
            <a:ext cx="5123908" cy="45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DD509D-50E1-4583-AF4C-23B54CD8AF2C}"/>
              </a:ext>
            </a:extLst>
          </p:cNvPr>
          <p:cNvCxnSpPr>
            <a:stCxn id="7" idx="1"/>
            <a:endCxn id="17" idx="3"/>
          </p:cNvCxnSpPr>
          <p:nvPr/>
        </p:nvCxnSpPr>
        <p:spPr>
          <a:xfrm flipH="1">
            <a:off x="2603287" y="4565468"/>
            <a:ext cx="7182940" cy="118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B7BAD9-04EE-4D70-B714-A9E453B40F5C}"/>
              </a:ext>
            </a:extLst>
          </p:cNvPr>
          <p:cNvCxnSpPr>
            <a:stCxn id="7" idx="1"/>
            <a:endCxn id="18" idx="3"/>
          </p:cNvCxnSpPr>
          <p:nvPr/>
        </p:nvCxnSpPr>
        <p:spPr>
          <a:xfrm flipH="1" flipV="1">
            <a:off x="2089481" y="3719347"/>
            <a:ext cx="7696746" cy="84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602145-E541-4F85-B023-A7068B15BD2A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7121402" y="3330291"/>
            <a:ext cx="2778580" cy="72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F6F294-230D-47BC-87C8-DEDA3BACEF2A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529220" y="2428906"/>
            <a:ext cx="771254" cy="12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500515-8AB3-4204-B7F1-6636CACD80AE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7121402" y="4053186"/>
            <a:ext cx="357052" cy="619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ED48E2-2103-40F5-BA26-906CDCBBCD1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4722192" y="4051529"/>
            <a:ext cx="1214845" cy="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FEFBB6-D6BB-4798-B04D-1428F28723F3}"/>
              </a:ext>
            </a:extLst>
          </p:cNvPr>
          <p:cNvCxnSpPr>
            <a:stCxn id="11" idx="1"/>
            <a:endCxn id="18" idx="3"/>
          </p:cNvCxnSpPr>
          <p:nvPr/>
        </p:nvCxnSpPr>
        <p:spPr>
          <a:xfrm flipH="1" flipV="1">
            <a:off x="2089481" y="3719347"/>
            <a:ext cx="3847556" cy="333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296471-29AB-49DA-8E2A-005A92CD660D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>
            <a:off x="2089481" y="2555312"/>
            <a:ext cx="2663191" cy="116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C03DB9-BBCD-485F-A01E-81EF025EB929}"/>
              </a:ext>
            </a:extLst>
          </p:cNvPr>
          <p:cNvCxnSpPr>
            <a:stCxn id="5" idx="3"/>
            <a:endCxn id="14" idx="0"/>
          </p:cNvCxnSpPr>
          <p:nvPr/>
        </p:nvCxnSpPr>
        <p:spPr>
          <a:xfrm>
            <a:off x="6154752" y="2555312"/>
            <a:ext cx="1941467" cy="178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A3E133-A07F-47A1-A29E-10C0CF858613}"/>
              </a:ext>
            </a:extLst>
          </p:cNvPr>
          <p:cNvCxnSpPr>
            <a:stCxn id="5" idx="3"/>
            <a:endCxn id="15" idx="1"/>
          </p:cNvCxnSpPr>
          <p:nvPr/>
        </p:nvCxnSpPr>
        <p:spPr>
          <a:xfrm flipV="1">
            <a:off x="6154752" y="2095067"/>
            <a:ext cx="527957" cy="460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85DA9F0-4DDF-4C41-B35E-9D7E773D6E4B}"/>
              </a:ext>
            </a:extLst>
          </p:cNvPr>
          <p:cNvCxnSpPr>
            <a:stCxn id="5" idx="1"/>
            <a:endCxn id="13" idx="0"/>
          </p:cNvCxnSpPr>
          <p:nvPr/>
        </p:nvCxnSpPr>
        <p:spPr>
          <a:xfrm flipH="1">
            <a:off x="4125654" y="2555312"/>
            <a:ext cx="627018" cy="133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D71360-C224-4937-BE83-BF022E86A932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 flipV="1">
            <a:off x="2089481" y="3719347"/>
            <a:ext cx="5515247" cy="203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ECE8A9-5312-484F-93E4-412B560E8E23}"/>
              </a:ext>
            </a:extLst>
          </p:cNvPr>
          <p:cNvCxnSpPr>
            <a:stCxn id="10" idx="1"/>
            <a:endCxn id="13" idx="2"/>
          </p:cNvCxnSpPr>
          <p:nvPr/>
        </p:nvCxnSpPr>
        <p:spPr>
          <a:xfrm flipH="1" flipV="1">
            <a:off x="4125654" y="4338351"/>
            <a:ext cx="3479074" cy="141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7BAD44-2430-42D8-B797-64FC0F7F9B89}"/>
              </a:ext>
            </a:extLst>
          </p:cNvPr>
          <p:cNvCxnSpPr>
            <a:stCxn id="6" idx="0"/>
            <a:endCxn id="18" idx="2"/>
          </p:cNvCxnSpPr>
          <p:nvPr/>
        </p:nvCxnSpPr>
        <p:spPr>
          <a:xfrm flipH="1" flipV="1">
            <a:off x="1471717" y="4053186"/>
            <a:ext cx="3354977" cy="105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FD2216-E3FE-4250-B0FD-B12922D013DB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H="1" flipV="1">
            <a:off x="4125654" y="4338351"/>
            <a:ext cx="701040" cy="7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4BB7C3-E90F-49CA-BB89-9CD329FCAB6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8096219" y="3770711"/>
            <a:ext cx="516528" cy="56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E5CF92-28D8-46C2-8B8F-409790B25FD9}"/>
              </a:ext>
            </a:extLst>
          </p:cNvPr>
          <p:cNvCxnSpPr>
            <a:stCxn id="9" idx="1"/>
            <a:endCxn id="18" idx="3"/>
          </p:cNvCxnSpPr>
          <p:nvPr/>
        </p:nvCxnSpPr>
        <p:spPr>
          <a:xfrm flipH="1">
            <a:off x="2089481" y="3342467"/>
            <a:ext cx="5828757" cy="3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124E4D-CC80-4F6B-BCB2-95239B2B79D5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>
            <a:off x="4662319" y="3342467"/>
            <a:ext cx="3255919" cy="772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itle 54">
            <a:extLst>
              <a:ext uri="{FF2B5EF4-FFF2-40B4-BE49-F238E27FC236}">
                <a16:creationId xmlns:a16="http://schemas.microsoft.com/office/drawing/2014/main" id="{335E4A2C-7EF4-44B5-B639-B4197B95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48892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A6FB-006A-4DC6-B026-DF5BA425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AD0A12E-69F8-4EA2-A99B-D02623B6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better the tool output, the better the analysis</a:t>
            </a:r>
          </a:p>
          <a:p>
            <a:r>
              <a:rPr lang="en-US" dirty="0"/>
              <a:t>The better the analysis, the better the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B30287-0E1F-44E2-9E9E-D9E01FBEB571}"/>
              </a:ext>
            </a:extLst>
          </p:cNvPr>
          <p:cNvSpPr/>
          <p:nvPr/>
        </p:nvSpPr>
        <p:spPr>
          <a:xfrm>
            <a:off x="1371600" y="2171700"/>
            <a:ext cx="13671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3741D-96CB-4F63-A701-CC55187F8605}"/>
              </a:ext>
            </a:extLst>
          </p:cNvPr>
          <p:cNvSpPr/>
          <p:nvPr/>
        </p:nvSpPr>
        <p:spPr>
          <a:xfrm>
            <a:off x="3102745" y="2171700"/>
            <a:ext cx="1367161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E9115-D8D5-4F5C-8ACF-D4F9FBBCA3A2}"/>
              </a:ext>
            </a:extLst>
          </p:cNvPr>
          <p:cNvSpPr/>
          <p:nvPr/>
        </p:nvSpPr>
        <p:spPr>
          <a:xfrm>
            <a:off x="4833890" y="2171700"/>
            <a:ext cx="13671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F7391-3B7B-4142-8B09-1DC3878223C0}"/>
              </a:ext>
            </a:extLst>
          </p:cNvPr>
          <p:cNvSpPr/>
          <p:nvPr/>
        </p:nvSpPr>
        <p:spPr>
          <a:xfrm>
            <a:off x="6565035" y="2171700"/>
            <a:ext cx="1367161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E42CC-3FFE-4E72-A852-B5F1DF5FEC55}"/>
              </a:ext>
            </a:extLst>
          </p:cNvPr>
          <p:cNvSpPr/>
          <p:nvPr/>
        </p:nvSpPr>
        <p:spPr>
          <a:xfrm>
            <a:off x="8296180" y="2171700"/>
            <a:ext cx="136716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A27110-87EE-46C7-AD2E-C0CD2FC977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738761" y="2628900"/>
            <a:ext cx="36398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19F2E9-0D3A-4822-9184-323B22C89482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469906" y="2628900"/>
            <a:ext cx="36398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99D58A-4D85-47E0-920B-F34A4701777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201051" y="2628900"/>
            <a:ext cx="36398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17D58B-8C38-4DCC-9A35-6F90768A71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932196" y="2628900"/>
            <a:ext cx="363984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7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FF42-68F1-4EA6-AA06-85707DDF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and Output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B189-2D77-4A85-9426-F1B13FAA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Forensic tool has to give us all the artifact!</a:t>
            </a:r>
          </a:p>
          <a:p>
            <a:r>
              <a:rPr lang="en-US" dirty="0"/>
              <a:t>Output for People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Easy to read</a:t>
            </a:r>
          </a:p>
          <a:p>
            <a:r>
              <a:rPr lang="en-US" dirty="0"/>
              <a:t>Output for Analysis</a:t>
            </a:r>
          </a:p>
          <a:p>
            <a:pPr lvl="1"/>
            <a:r>
              <a:rPr lang="en-US" dirty="0"/>
              <a:t>Nested</a:t>
            </a:r>
          </a:p>
          <a:p>
            <a:pPr lvl="1"/>
            <a:r>
              <a:rPr lang="en-US" dirty="0"/>
              <a:t>Difficult to read with the human eye</a:t>
            </a:r>
          </a:p>
          <a:p>
            <a:pPr lvl="1"/>
            <a:r>
              <a:rPr lang="en-US" dirty="0"/>
              <a:t>More data for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3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76C6-5EC9-4385-9E27-7C78EC35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Human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839A8-85E3-4E23-BDCA-8C62A55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497"/>
            <a:ext cx="12192000" cy="6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7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CC4D-E258-4B4C-BC27-B61F0FF3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A52D-71C4-4F3A-91EE-0A41E966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2F4C-E7FE-4BA0-87CC-30D87457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753"/>
            <a:ext cx="12192000" cy="5807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9CAC21-123E-4D36-956C-399998D9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09" y="93306"/>
            <a:ext cx="29310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4BB96-4B4E-408D-B13A-465A84081782}"/>
              </a:ext>
            </a:extLst>
          </p:cNvPr>
          <p:cNvSpPr txBox="1"/>
          <p:nvPr/>
        </p:nvSpPr>
        <p:spPr>
          <a:xfrm>
            <a:off x="10823511" y="6224687"/>
            <a:ext cx="109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281 lines</a:t>
            </a:r>
          </a:p>
        </p:txBody>
      </p:sp>
    </p:spTree>
    <p:extLst>
      <p:ext uri="{BB962C8B-B14F-4D97-AF65-F5344CB8AC3E}">
        <p14:creationId xmlns:p14="http://schemas.microsoft.com/office/powerpoint/2010/main" val="145289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0AE-1DEF-4EC1-BD43-220928C9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AB34-D1AB-490A-B639-255D19F88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the data</a:t>
            </a:r>
          </a:p>
          <a:p>
            <a:r>
              <a:rPr lang="en-US" dirty="0"/>
              <a:t>Searching the data</a:t>
            </a:r>
          </a:p>
          <a:p>
            <a:r>
              <a:rPr lang="en-US" dirty="0"/>
              <a:t>Correlating the data</a:t>
            </a:r>
          </a:p>
          <a:p>
            <a:r>
              <a:rPr lang="en-US" dirty="0"/>
              <a:t>Formatting the data</a:t>
            </a:r>
          </a:p>
          <a:p>
            <a:r>
              <a:rPr lang="en-US" dirty="0"/>
              <a:t>Automation of it all</a:t>
            </a:r>
          </a:p>
        </p:txBody>
      </p:sp>
    </p:spTree>
    <p:extLst>
      <p:ext uri="{BB962C8B-B14F-4D97-AF65-F5344CB8AC3E}">
        <p14:creationId xmlns:p14="http://schemas.microsoft.com/office/powerpoint/2010/main" val="2384819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9BD6-995A-4F58-B622-92B0FDA0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88FB-A011-4E25-8F93-41C6B538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SQLite [SQL] – OSDFCON 2016</a:t>
            </a:r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Fast and local</a:t>
            </a:r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Not built for nested data (but possible to store)</a:t>
            </a:r>
          </a:p>
          <a:p>
            <a:pPr lvl="2"/>
            <a:r>
              <a:rPr lang="en-US" dirty="0"/>
              <a:t>Not efficient for joining on nested data (correlation)</a:t>
            </a:r>
          </a:p>
          <a:p>
            <a:pPr lvl="2"/>
            <a:r>
              <a:rPr lang="en-US" dirty="0"/>
              <a:t>Does not scale</a:t>
            </a:r>
          </a:p>
          <a:p>
            <a:r>
              <a:rPr lang="en-US" dirty="0"/>
              <a:t>MongoDB [NoSQL]</a:t>
            </a:r>
          </a:p>
          <a:p>
            <a:pPr lvl="1"/>
            <a:r>
              <a:rPr lang="en-US" dirty="0"/>
              <a:t>Advantages</a:t>
            </a:r>
          </a:p>
          <a:p>
            <a:pPr lvl="2"/>
            <a:r>
              <a:rPr lang="en-US" dirty="0"/>
              <a:t>Built for nested data (JSON Documents)</a:t>
            </a:r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Server needed</a:t>
            </a:r>
          </a:p>
          <a:p>
            <a:pPr lvl="2"/>
            <a:r>
              <a:rPr lang="en-US" dirty="0"/>
              <a:t>Not relational</a:t>
            </a:r>
          </a:p>
        </p:txBody>
      </p:sp>
    </p:spTree>
    <p:extLst>
      <p:ext uri="{BB962C8B-B14F-4D97-AF65-F5344CB8AC3E}">
        <p14:creationId xmlns:p14="http://schemas.microsoft.com/office/powerpoint/2010/main" val="5052833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663</Words>
  <Application>Microsoft Office PowerPoint</Application>
  <PresentationFormat>Widescreen</PresentationFormat>
  <Paragraphs>201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Franklin Gothic Book</vt:lpstr>
      <vt:lpstr>Crop</vt:lpstr>
      <vt:lpstr>A Database for Forensics</vt:lpstr>
      <vt:lpstr>Lots of Artifacts</vt:lpstr>
      <vt:lpstr>Lots of Correlation</vt:lpstr>
      <vt:lpstr>The Process</vt:lpstr>
      <vt:lpstr>Tool and Output Challenge</vt:lpstr>
      <vt:lpstr>Output for Human</vt:lpstr>
      <vt:lpstr>Output for Analysis</vt:lpstr>
      <vt:lpstr>Analysis Challenges</vt:lpstr>
      <vt:lpstr>Some History</vt:lpstr>
      <vt:lpstr>Some History</vt:lpstr>
      <vt:lpstr>ArangoDB to the Rescue!</vt:lpstr>
      <vt:lpstr>2015 Rewind Example Device History in Elasticsearch</vt:lpstr>
      <vt:lpstr>Device History in Elasticsearch Result</vt:lpstr>
      <vt:lpstr>2016 Rewind Example SBAGS and LNKS in SQLite</vt:lpstr>
      <vt:lpstr>SBAGS and LNKS in SQLite Result</vt:lpstr>
      <vt:lpstr>2017 Example SBAGS and LNKS in ArangoDB</vt:lpstr>
      <vt:lpstr>SBAGS and LNKS in ArangoDB Result</vt:lpstr>
      <vt:lpstr>ArangoDB Query Example #2 Device History</vt:lpstr>
      <vt:lpstr>Device History Result</vt:lpstr>
      <vt:lpstr>DEMOS!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2017-10-23T21:02:03Z</dcterms:created>
  <dcterms:modified xsi:type="dcterms:W3CDTF">2017-10-23T21:02:15Z</dcterms:modified>
</cp:coreProperties>
</file>