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E7"/>
          </a:solidFill>
        </a:fill>
      </a:tcStyle>
    </a:wholeTbl>
    <a:band2H>
      <a:tcTxStyle b="def" i="def"/>
      <a:tcStyle>
        <a:tcBdr/>
        <a:fill>
          <a:solidFill>
            <a:srgbClr val="EFEF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header.png" descr="head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82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titlefooter.png" descr="titlefooter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15087"/>
            <a:ext cx="91440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SASlogo.pdf" descr="ISAS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1625" y="1319212"/>
            <a:ext cx="8539163" cy="421957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3462337" y="6416675"/>
            <a:ext cx="5681663" cy="472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algn="r">
              <a:defRPr sz="1400"/>
            </a:pPr>
            <a:r>
              <a:t>Institut für Anthropomatik</a:t>
            </a:r>
          </a:p>
          <a:p>
            <a:pPr algn="r">
              <a:defRPr sz="1400"/>
            </a:pPr>
            <a:r>
              <a:t>  Lehrstuhl für Intelligente Sensor-Aktor-Systeme (ISAS)</a:t>
            </a:r>
          </a:p>
        </p:txBody>
      </p:sp>
      <p:pic>
        <p:nvPicPr>
          <p:cNvPr id="25" name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5" y="6429375"/>
            <a:ext cx="901700" cy="41592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xfrm>
            <a:off x="4419600" y="6356350"/>
            <a:ext cx="2133600" cy="3708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1 Kopie.png" descr="Bild1 Kopi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88100"/>
            <a:ext cx="91440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header.png" descr="header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82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75" y="6429375"/>
            <a:ext cx="901700" cy="4159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7823239" y="6405562"/>
            <a:ext cx="39524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b="1" sz="1800">
                <a:solidFill>
                  <a:srgbClr val="6562A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–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-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–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idx="4294967295"/>
          </p:nvPr>
        </p:nvSpPr>
        <p:spPr>
          <a:xfrm>
            <a:off x="685800" y="1193800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130000"/>
              </a:lnSpc>
              <a:defRPr>
                <a:solidFill>
                  <a:srgbClr val="010000"/>
                </a:solidFill>
              </a:defRPr>
            </a:lvl1pPr>
          </a:lstStyle>
          <a:p>
            <a:pPr/>
            <a:r>
              <a:t>RoboCup</a:t>
            </a:r>
          </a:p>
        </p:txBody>
      </p:sp>
      <p:sp>
        <p:nvSpPr>
          <p:cNvPr id="36" name="Shape 36"/>
          <p:cNvSpPr/>
          <p:nvPr>
            <p:ph type="body" sz="quarter" idx="4294967295"/>
          </p:nvPr>
        </p:nvSpPr>
        <p:spPr>
          <a:xfrm>
            <a:off x="1371600" y="4291012"/>
            <a:ext cx="6400800" cy="14700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Andreas Mikolajewski</a:t>
            </a:r>
          </a:p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Daniela Grimm</a:t>
            </a:r>
          </a:p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Florian Gauger</a:t>
            </a:r>
          </a:p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Marcus Krug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idx="4294967295"/>
          </p:nvPr>
        </p:nvSpPr>
        <p:spPr>
          <a:xfrm>
            <a:off x="-1" y="188912"/>
            <a:ext cx="9144002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RoboCup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7968793" y="6405562"/>
            <a:ext cx="249695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RoboCup_2009_TeenSize_Final_NimbRo_vs_CIT-Brai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7748" y="2102085"/>
            <a:ext cx="4237850" cy="2653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RoboCup-2D-Soccer-Simulation-Fiel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654" y="2102085"/>
            <a:ext cx="3957891" cy="2653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xfrm>
            <a:off x="7968793" y="6405562"/>
            <a:ext cx="249695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Shape 44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buChar char="▪"/>
            </a:pPr>
            <a:r>
              <a:t>Server - Client</a:t>
            </a:r>
          </a:p>
          <a:p>
            <a:pPr>
              <a:buChar char="▪"/>
            </a:pPr>
            <a:r>
              <a:t>Echtzeit</a:t>
            </a:r>
          </a:p>
          <a:p>
            <a:pPr>
              <a:buChar char="▪"/>
            </a:pPr>
            <a:r>
              <a:t>6000 Zyklen</a:t>
            </a:r>
          </a:p>
          <a:p>
            <a:pPr>
              <a:buChar char="▪"/>
            </a:pPr>
            <a:r>
              <a:t>Fussballregeln</a:t>
            </a:r>
          </a:p>
          <a:p>
            <a:pPr>
              <a:buChar char="▪"/>
            </a:pPr>
            <a:r>
              <a:t>Reale Sensoren simuliert (Rauschen)</a:t>
            </a:r>
          </a:p>
        </p:txBody>
      </p:sp>
      <p:sp>
        <p:nvSpPr>
          <p:cNvPr id="45" name="Shape 45"/>
          <p:cNvSpPr/>
          <p:nvPr>
            <p:ph type="title" idx="4294967295"/>
          </p:nvPr>
        </p:nvSpPr>
        <p:spPr>
          <a:xfrm>
            <a:off x="-1" y="188912"/>
            <a:ext cx="9144002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Architektur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2"/>
          </p:nvPr>
        </p:nvSpPr>
        <p:spPr>
          <a:xfrm>
            <a:off x="7968793" y="6405562"/>
            <a:ext cx="249695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" name="w5bypxgm-13686151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042" y="1357332"/>
            <a:ext cx="6215916" cy="443861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 idx="4294967295"/>
          </p:nvPr>
        </p:nvSpPr>
        <p:spPr>
          <a:xfrm>
            <a:off x="-1" y="188912"/>
            <a:ext cx="9144002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Komplexität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sas">
  <a:themeElements>
    <a:clrScheme name="is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9ABC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sa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s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sas">
  <a:themeElements>
    <a:clrScheme name="is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9ABC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sa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s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