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E7"/>
          </a:solidFill>
        </a:fill>
      </a:tcStyle>
    </a:wholeTbl>
    <a:band2H>
      <a:tcTxStyle b="def" i="def"/>
      <a:tcStyle>
        <a:tcBdr/>
        <a:fill>
          <a:solidFill>
            <a:srgbClr val="EFEF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header.png" descr="head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8207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titlefooter.png" descr="titlefooter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15087"/>
            <a:ext cx="9144000" cy="46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ISASlogo.pdf" descr="ISASlogo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1625" y="1319212"/>
            <a:ext cx="8539163" cy="4219576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Shape 24"/>
          <p:cNvSpPr/>
          <p:nvPr/>
        </p:nvSpPr>
        <p:spPr>
          <a:xfrm>
            <a:off x="3462337" y="6416675"/>
            <a:ext cx="5681663" cy="472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/>
          <a:p>
            <a:pPr algn="r">
              <a:defRPr sz="1400"/>
            </a:pPr>
            <a:r>
              <a:t>Institut für Anthropomatik</a:t>
            </a:r>
          </a:p>
          <a:p>
            <a:pPr algn="r">
              <a:defRPr sz="1400"/>
            </a:pPr>
            <a:r>
              <a:t>  Lehrstuhl für Intelligente Sensor-Aktor-Systeme (ISAS)</a:t>
            </a:r>
          </a:p>
        </p:txBody>
      </p:sp>
      <p:pic>
        <p:nvPicPr>
          <p:cNvPr id="25" name="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2875" y="6429375"/>
            <a:ext cx="901700" cy="415925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6"/>
          <p:cNvSpPr/>
          <p:nvPr>
            <p:ph type="sldNum" sz="quarter" idx="2"/>
          </p:nvPr>
        </p:nvSpPr>
        <p:spPr>
          <a:xfrm>
            <a:off x="4419600" y="6356350"/>
            <a:ext cx="2133600" cy="37084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1 Kopie.png" descr="Bild1 Kopi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388100"/>
            <a:ext cx="9144000" cy="469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header.png" descr="header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820738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2875" y="6429375"/>
            <a:ext cx="901700" cy="41592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/>
          <p:nvPr>
            <p:ph type="sldNum" sz="quarter" idx="2"/>
          </p:nvPr>
        </p:nvSpPr>
        <p:spPr>
          <a:xfrm>
            <a:off x="7823239" y="6405562"/>
            <a:ext cx="395249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b="1" sz="1800">
                <a:solidFill>
                  <a:srgbClr val="6562A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Shape 6"/>
          <p:cNvSpPr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6562AC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ctr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6562AC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ctr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6562AC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ctr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6562AC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ctr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6562AC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457200" algn="ctr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6562AC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914400" algn="ctr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6562AC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1371600" algn="ctr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6562AC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1828800" algn="ctr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6562AC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10000"/>
        </a:buClr>
        <a:buSzPct val="100000"/>
        <a:buFont typeface="Wingdings"/>
        <a:buChar char="–"/>
        <a:tabLst/>
        <a:defRPr b="0" baseline="0" cap="none" i="0" spc="0" strike="noStrike" sz="2400" u="none">
          <a:ln>
            <a:noFill/>
          </a:ln>
          <a:solidFill>
            <a:srgbClr val="010000"/>
          </a:solidFill>
          <a:uFillTx/>
          <a:latin typeface="+mj-lt"/>
          <a:ea typeface="+mj-ea"/>
          <a:cs typeface="+mj-cs"/>
          <a:sym typeface="Arial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10000"/>
        </a:buClr>
        <a:buSzPct val="100000"/>
        <a:buFont typeface="Wingdings"/>
        <a:buChar char="•"/>
        <a:tabLst/>
        <a:defRPr b="0" baseline="0" cap="none" i="0" spc="0" strike="noStrike" sz="2400" u="none">
          <a:ln>
            <a:noFill/>
          </a:ln>
          <a:solidFill>
            <a:srgbClr val="010000"/>
          </a:solidFill>
          <a:uFillTx/>
          <a:latin typeface="+mj-lt"/>
          <a:ea typeface="+mj-ea"/>
          <a:cs typeface="+mj-cs"/>
          <a:sym typeface="Arial"/>
        </a:defRPr>
      </a:lvl2pPr>
      <a:lvl3pPr marL="1143000" marR="0" indent="-228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10000"/>
        </a:buClr>
        <a:buSzPct val="100000"/>
        <a:buFont typeface="Wingdings"/>
        <a:buChar char="-"/>
        <a:tabLst/>
        <a:defRPr b="0" baseline="0" cap="none" i="0" spc="0" strike="noStrike" sz="2400" u="none">
          <a:ln>
            <a:noFill/>
          </a:ln>
          <a:solidFill>
            <a:srgbClr val="010000"/>
          </a:solidFill>
          <a:uFillTx/>
          <a:latin typeface="+mj-lt"/>
          <a:ea typeface="+mj-ea"/>
          <a:cs typeface="+mj-cs"/>
          <a:sym typeface="Arial"/>
        </a:defRPr>
      </a:lvl3pPr>
      <a:lvl4pPr marL="1645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10000"/>
        </a:buClr>
        <a:buSzPct val="100000"/>
        <a:buFont typeface="Wingdings"/>
        <a:buChar char="•"/>
        <a:tabLst/>
        <a:defRPr b="0" baseline="0" cap="none" i="0" spc="0" strike="noStrike" sz="2400" u="none">
          <a:ln>
            <a:noFill/>
          </a:ln>
          <a:solidFill>
            <a:srgbClr val="010000"/>
          </a:solidFill>
          <a:uFillTx/>
          <a:latin typeface="+mj-lt"/>
          <a:ea typeface="+mj-ea"/>
          <a:cs typeface="+mj-cs"/>
          <a:sym typeface="Arial"/>
        </a:defRPr>
      </a:lvl4pPr>
      <a:lvl5pPr marL="21336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10000"/>
        </a:buClr>
        <a:buSzPct val="100000"/>
        <a:buFont typeface="Wingdings"/>
        <a:buChar char="–"/>
        <a:tabLst/>
        <a:defRPr b="0" baseline="0" cap="none" i="0" spc="0" strike="noStrike" sz="2400" u="none">
          <a:ln>
            <a:noFill/>
          </a:ln>
          <a:solidFill>
            <a:srgbClr val="010000"/>
          </a:solidFill>
          <a:uFillTx/>
          <a:latin typeface="+mj-lt"/>
          <a:ea typeface="+mj-ea"/>
          <a:cs typeface="+mj-cs"/>
          <a:sym typeface="Arial"/>
        </a:defRPr>
      </a:lvl5pPr>
      <a:lvl6pPr marL="25908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10000"/>
        </a:buClr>
        <a:buSzPct val="100000"/>
        <a:buFont typeface="Wingdings"/>
        <a:buChar char="•"/>
        <a:tabLst/>
        <a:defRPr b="0" baseline="0" cap="none" i="0" spc="0" strike="noStrike" sz="2400" u="none">
          <a:ln>
            <a:noFill/>
          </a:ln>
          <a:solidFill>
            <a:srgbClr val="010000"/>
          </a:solidFill>
          <a:uFillTx/>
          <a:latin typeface="+mj-lt"/>
          <a:ea typeface="+mj-ea"/>
          <a:cs typeface="+mj-cs"/>
          <a:sym typeface="Arial"/>
        </a:defRPr>
      </a:lvl6pPr>
      <a:lvl7pPr marL="30480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10000"/>
        </a:buClr>
        <a:buSzPct val="100000"/>
        <a:buFont typeface="Wingdings"/>
        <a:buChar char="•"/>
        <a:tabLst/>
        <a:defRPr b="0" baseline="0" cap="none" i="0" spc="0" strike="noStrike" sz="2400" u="none">
          <a:ln>
            <a:noFill/>
          </a:ln>
          <a:solidFill>
            <a:srgbClr val="010000"/>
          </a:solidFill>
          <a:uFillTx/>
          <a:latin typeface="+mj-lt"/>
          <a:ea typeface="+mj-ea"/>
          <a:cs typeface="+mj-cs"/>
          <a:sym typeface="Arial"/>
        </a:defRPr>
      </a:lvl7pPr>
      <a:lvl8pPr marL="3505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10000"/>
        </a:buClr>
        <a:buSzPct val="100000"/>
        <a:buFont typeface="Wingdings"/>
        <a:buChar char="•"/>
        <a:tabLst/>
        <a:defRPr b="0" baseline="0" cap="none" i="0" spc="0" strike="noStrike" sz="2400" u="none">
          <a:ln>
            <a:noFill/>
          </a:ln>
          <a:solidFill>
            <a:srgbClr val="010000"/>
          </a:solidFill>
          <a:uFillTx/>
          <a:latin typeface="+mj-lt"/>
          <a:ea typeface="+mj-ea"/>
          <a:cs typeface="+mj-cs"/>
          <a:sym typeface="Arial"/>
        </a:defRPr>
      </a:lvl8pPr>
      <a:lvl9pPr marL="39624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10000"/>
        </a:buClr>
        <a:buSzPct val="100000"/>
        <a:buFont typeface="Wingdings"/>
        <a:buChar char="•"/>
        <a:tabLst/>
        <a:defRPr b="0" baseline="0" cap="none" i="0" spc="0" strike="noStrike" sz="2400" u="none">
          <a:ln>
            <a:noFill/>
          </a:ln>
          <a:solidFill>
            <a:srgbClr val="01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 idx="4294967295"/>
          </p:nvPr>
        </p:nvSpPr>
        <p:spPr>
          <a:xfrm>
            <a:off x="685800" y="1193800"/>
            <a:ext cx="7772400" cy="147002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130000"/>
              </a:lnSpc>
              <a:defRPr>
                <a:solidFill>
                  <a:srgbClr val="010000"/>
                </a:solidFill>
              </a:defRPr>
            </a:lvl1pPr>
          </a:lstStyle>
          <a:p>
            <a:pPr/>
            <a:r>
              <a:t>RoboCup Simulation League</a:t>
            </a:r>
          </a:p>
        </p:txBody>
      </p:sp>
      <p:sp>
        <p:nvSpPr>
          <p:cNvPr id="36" name="Shape 36"/>
          <p:cNvSpPr/>
          <p:nvPr>
            <p:ph type="body" sz="quarter" idx="4294967295"/>
          </p:nvPr>
        </p:nvSpPr>
        <p:spPr>
          <a:xfrm>
            <a:off x="1371600" y="4291012"/>
            <a:ext cx="6400800" cy="14700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algn="ctr" defTabSz="850391">
              <a:lnSpc>
                <a:spcPct val="80000"/>
              </a:lnSpc>
              <a:buSzTx/>
              <a:buNone/>
              <a:defRPr b="1" sz="2232">
                <a:solidFill>
                  <a:srgbClr val="666699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Andreas Mikolajewski</a:t>
            </a:r>
          </a:p>
          <a:p>
            <a:pPr marL="0" indent="0" algn="ctr" defTabSz="850391">
              <a:lnSpc>
                <a:spcPct val="80000"/>
              </a:lnSpc>
              <a:buSzTx/>
              <a:buNone/>
              <a:defRPr b="1" sz="2232">
                <a:solidFill>
                  <a:srgbClr val="666699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Daniela Grimm</a:t>
            </a:r>
          </a:p>
          <a:p>
            <a:pPr marL="0" indent="0" algn="ctr" defTabSz="850391">
              <a:lnSpc>
                <a:spcPct val="80000"/>
              </a:lnSpc>
              <a:buSzTx/>
              <a:buNone/>
              <a:defRPr b="1" sz="2232">
                <a:solidFill>
                  <a:srgbClr val="666699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Florian Gauger</a:t>
            </a:r>
          </a:p>
          <a:p>
            <a:pPr marL="0" indent="0" algn="ctr" defTabSz="850391">
              <a:lnSpc>
                <a:spcPct val="80000"/>
              </a:lnSpc>
              <a:buSzTx/>
              <a:buNone/>
              <a:defRPr b="1" sz="2232">
                <a:solidFill>
                  <a:srgbClr val="666699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Marcus Krug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 idx="4294967295"/>
          </p:nvPr>
        </p:nvSpPr>
        <p:spPr>
          <a:xfrm>
            <a:off x="-1" y="188912"/>
            <a:ext cx="9144002" cy="5762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RoboCup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xfrm>
            <a:off x="7968793" y="6405562"/>
            <a:ext cx="249695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0" name="RoboCup_2009_TeenSize_Final_NimbRo_vs_CIT-Brain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348" y="1505185"/>
            <a:ext cx="4237850" cy="265383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RoboCup-2D-Soccer-Simulation-Field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68954" y="1505185"/>
            <a:ext cx="3957891" cy="265383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/>
          <p:nvPr>
            <p:ph type="body" idx="4294967295"/>
          </p:nvPr>
        </p:nvSpPr>
        <p:spPr>
          <a:xfrm>
            <a:off x="457200" y="4741862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▪"/>
            </a:pPr>
            <a:r>
              <a:t>Jährlich ausgetragen</a:t>
            </a:r>
          </a:p>
          <a:p>
            <a:pPr>
              <a:buChar char="▪"/>
            </a:pPr>
            <a:r>
              <a:t>Verschiedene Ligen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sldNum" sz="quarter" idx="2"/>
          </p:nvPr>
        </p:nvSpPr>
        <p:spPr>
          <a:xfrm>
            <a:off x="7968793" y="6405562"/>
            <a:ext cx="249695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" name="Shape 45"/>
          <p:cNvSpPr/>
          <p:nvPr>
            <p:ph type="body" idx="4294967295"/>
          </p:nvPr>
        </p:nvSpPr>
        <p:spPr>
          <a:xfrm>
            <a:off x="457200" y="38608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▪"/>
            </a:pPr>
            <a:r>
              <a:t>Server - Client</a:t>
            </a:r>
          </a:p>
          <a:p>
            <a:pPr>
              <a:buChar char="▪"/>
            </a:pPr>
            <a:r>
              <a:t>Echtzeit</a:t>
            </a:r>
          </a:p>
          <a:p>
            <a:pPr>
              <a:buChar char="▪"/>
            </a:pPr>
            <a:r>
              <a:t>6000 Zyklen</a:t>
            </a:r>
          </a:p>
          <a:p>
            <a:pPr>
              <a:buChar char="▪"/>
            </a:pPr>
            <a:r>
              <a:t>Fussballregeln</a:t>
            </a:r>
          </a:p>
          <a:p>
            <a:pPr>
              <a:buChar char="▪"/>
            </a:pPr>
            <a:r>
              <a:t>Reale Sensoren simuliert (Rauschen)</a:t>
            </a:r>
          </a:p>
        </p:txBody>
      </p:sp>
      <p:sp>
        <p:nvSpPr>
          <p:cNvPr id="46" name="Shape 46"/>
          <p:cNvSpPr/>
          <p:nvPr>
            <p:ph type="title" idx="4294967295"/>
          </p:nvPr>
        </p:nvSpPr>
        <p:spPr>
          <a:xfrm>
            <a:off x="-1" y="188912"/>
            <a:ext cx="9144002" cy="5762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Architektur</a:t>
            </a:r>
          </a:p>
        </p:txBody>
      </p:sp>
      <p:grpSp>
        <p:nvGrpSpPr>
          <p:cNvPr id="53" name="Group 53"/>
          <p:cNvGrpSpPr/>
          <p:nvPr/>
        </p:nvGrpSpPr>
        <p:grpSpPr>
          <a:xfrm>
            <a:off x="1351025" y="986641"/>
            <a:ext cx="6441950" cy="2606410"/>
            <a:chOff x="0" y="0"/>
            <a:chExt cx="6441948" cy="2606408"/>
          </a:xfrm>
        </p:grpSpPr>
        <p:sp>
          <p:nvSpPr>
            <p:cNvPr id="47" name="Shape 47"/>
            <p:cNvSpPr/>
            <p:nvPr/>
          </p:nvSpPr>
          <p:spPr>
            <a:xfrm>
              <a:off x="4564580" y="768510"/>
              <a:ext cx="1877369" cy="729182"/>
            </a:xfrm>
            <a:prstGeom prst="rect">
              <a:avLst/>
            </a:prstGeom>
            <a:gradFill flip="none" rotWithShape="1">
              <a:gsLst>
                <a:gs pos="0">
                  <a:srgbClr val="DCE3F6"/>
                </a:gs>
                <a:gs pos="35000">
                  <a:srgbClr val="CFD9EF"/>
                </a:gs>
                <a:gs pos="100000">
                  <a:srgbClr val="9EAFD6"/>
                </a:gs>
              </a:gsLst>
              <a:lin ang="5400000" scaled="0"/>
            </a:gradFill>
            <a:ln w="9525" cap="flat">
              <a:solidFill>
                <a:srgbClr val="39639D"/>
              </a:solidFill>
              <a:prstDash val="solid"/>
              <a:round/>
            </a:ln>
            <a:effectLst>
              <a:outerShdw sx="100000" sy="100000" kx="0" ky="0" algn="b" rotWithShape="0" blurRad="50800" dist="38100" dir="5400000">
                <a:srgbClr val="000000">
                  <a:alpha val="34999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latin typeface="Georgia"/>
                  <a:ea typeface="Georgia"/>
                  <a:cs typeface="Georgia"/>
                  <a:sym typeface="Georgia"/>
                </a:defRPr>
              </a:pPr>
              <a:r>
                <a:t>Server</a:t>
              </a:r>
            </a:p>
            <a:p>
              <a:pPr>
                <a:defRPr sz="1200">
                  <a:latin typeface="Georgia"/>
                  <a:ea typeface="Georgia"/>
                  <a:cs typeface="Georgia"/>
                  <a:sym typeface="Georgia"/>
                </a:defRPr>
              </a:pPr>
              <a:r>
                <a:t>Updating environment based on  new commands</a:t>
              </a:r>
            </a:p>
          </p:txBody>
        </p:sp>
        <p:sp>
          <p:nvSpPr>
            <p:cNvPr id="48" name="Shape 48"/>
            <p:cNvSpPr/>
            <p:nvPr/>
          </p:nvSpPr>
          <p:spPr>
            <a:xfrm>
              <a:off x="0" y="768510"/>
              <a:ext cx="1875768" cy="908436"/>
            </a:xfrm>
            <a:prstGeom prst="rect">
              <a:avLst/>
            </a:prstGeom>
            <a:gradFill flip="none" rotWithShape="1">
              <a:gsLst>
                <a:gs pos="0">
                  <a:srgbClr val="DCE3F6"/>
                </a:gs>
                <a:gs pos="35000">
                  <a:srgbClr val="CFD9EF"/>
                </a:gs>
                <a:gs pos="100000">
                  <a:srgbClr val="9EAFD6"/>
                </a:gs>
              </a:gsLst>
              <a:lin ang="5400000" scaled="0"/>
            </a:gradFill>
            <a:ln w="9525" cap="flat">
              <a:solidFill>
                <a:srgbClr val="39639D"/>
              </a:solidFill>
              <a:prstDash val="solid"/>
              <a:round/>
            </a:ln>
            <a:effectLst>
              <a:outerShdw sx="100000" sy="100000" kx="0" ky="0" algn="b" rotWithShape="0" blurRad="50800" dist="38100" dir="5400000">
                <a:srgbClr val="000000">
                  <a:alpha val="34999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latin typeface="Georgia"/>
                  <a:ea typeface="Georgia"/>
                  <a:cs typeface="Georgia"/>
                  <a:sym typeface="Georgia"/>
                </a:defRPr>
              </a:pPr>
              <a:r>
                <a:t>Client</a:t>
              </a:r>
            </a:p>
            <a:p>
              <a:pPr>
                <a:defRPr sz="1200">
                  <a:latin typeface="Georgia"/>
                  <a:ea typeface="Georgia"/>
                  <a:cs typeface="Georgia"/>
                  <a:sym typeface="Georgia"/>
                </a:defRPr>
              </a:pPr>
              <a:r>
                <a:t>Parsing new information and sending new command</a:t>
              </a:r>
            </a:p>
          </p:txBody>
        </p:sp>
        <p:sp>
          <p:nvSpPr>
            <p:cNvPr id="49" name="Shape 49"/>
            <p:cNvSpPr/>
            <p:nvPr/>
          </p:nvSpPr>
          <p:spPr>
            <a:xfrm>
              <a:off x="800242" y="1980077"/>
              <a:ext cx="4724630" cy="626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9" fill="norm" stroke="1" extrusionOk="0">
                  <a:moveTo>
                    <a:pt x="0" y="0"/>
                  </a:moveTo>
                  <a:cubicBezTo>
                    <a:pt x="3878" y="10708"/>
                    <a:pt x="7756" y="21416"/>
                    <a:pt x="11356" y="21508"/>
                  </a:cubicBezTo>
                  <a:cubicBezTo>
                    <a:pt x="14956" y="21600"/>
                    <a:pt x="18278" y="11076"/>
                    <a:pt x="21600" y="551"/>
                  </a:cubicBezTo>
                </a:path>
              </a:pathLst>
            </a:custGeom>
            <a:noFill/>
            <a:ln w="9525" cap="flat">
              <a:solidFill>
                <a:srgbClr val="474B78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5612">
                <a:defRPr sz="32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0" name="Shape 50"/>
            <p:cNvSpPr/>
            <p:nvPr/>
          </p:nvSpPr>
          <p:spPr>
            <a:xfrm rot="10800000">
              <a:off x="902673" y="-1"/>
              <a:ext cx="4724630" cy="688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9" fill="norm" stroke="1" extrusionOk="0">
                  <a:moveTo>
                    <a:pt x="0" y="0"/>
                  </a:moveTo>
                  <a:cubicBezTo>
                    <a:pt x="3878" y="10708"/>
                    <a:pt x="7756" y="21416"/>
                    <a:pt x="11356" y="21508"/>
                  </a:cubicBezTo>
                  <a:cubicBezTo>
                    <a:pt x="14956" y="21600"/>
                    <a:pt x="18278" y="11076"/>
                    <a:pt x="21600" y="551"/>
                  </a:cubicBezTo>
                </a:path>
              </a:pathLst>
            </a:custGeom>
            <a:noFill/>
            <a:ln w="9525" cap="flat">
              <a:solidFill>
                <a:srgbClr val="474B78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5612">
                <a:defRPr sz="32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1" name="Shape 51"/>
            <p:cNvSpPr/>
            <p:nvPr/>
          </p:nvSpPr>
          <p:spPr>
            <a:xfrm>
              <a:off x="2016610" y="192336"/>
              <a:ext cx="2415091" cy="3354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600">
                  <a:solidFill>
                    <a:srgbClr val="3F1E25"/>
                  </a:solidFill>
                  <a:latin typeface="Georgia"/>
                  <a:ea typeface="Georgia"/>
                  <a:cs typeface="Georgia"/>
                  <a:sym typeface="Georgia"/>
                </a:defRPr>
              </a:lvl1pPr>
            </a:lstStyle>
            <a:p>
              <a:pPr/>
              <a:r>
                <a:t>Surrounding Information</a:t>
              </a:r>
            </a:p>
          </p:txBody>
        </p:sp>
        <p:sp>
          <p:nvSpPr>
            <p:cNvPr id="52" name="Shape 52"/>
            <p:cNvSpPr/>
            <p:nvPr/>
          </p:nvSpPr>
          <p:spPr>
            <a:xfrm>
              <a:off x="2391123" y="2036093"/>
              <a:ext cx="1648559" cy="3654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3F1E25"/>
                  </a:solidFill>
                  <a:latin typeface="Georgia"/>
                  <a:ea typeface="Georgia"/>
                  <a:cs typeface="Georgia"/>
                  <a:sym typeface="Georgia"/>
                </a:defRPr>
              </a:pPr>
              <a:r>
                <a:t>New</a:t>
              </a:r>
              <a:r>
                <a:rPr>
                  <a:solidFill>
                    <a:srgbClr val="000000"/>
                  </a:solidFill>
                  <a:latin typeface="Lucida Sans Unicode"/>
                  <a:ea typeface="Lucida Sans Unicode"/>
                  <a:cs typeface="Lucida Sans Unicode"/>
                  <a:sym typeface="Lucida Sans Unicode"/>
                </a:rPr>
                <a:t> </a:t>
              </a:r>
              <a:r>
                <a:t>Commands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sldNum" sz="quarter" idx="2"/>
          </p:nvPr>
        </p:nvSpPr>
        <p:spPr>
          <a:xfrm>
            <a:off x="7968793" y="6405562"/>
            <a:ext cx="249695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6" name="w5bypxgm-136861515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8764" y="1001732"/>
            <a:ext cx="4906472" cy="3503574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hape 57"/>
          <p:cNvSpPr/>
          <p:nvPr>
            <p:ph type="title" idx="4294967295"/>
          </p:nvPr>
        </p:nvSpPr>
        <p:spPr>
          <a:xfrm>
            <a:off x="-1" y="188912"/>
            <a:ext cx="9144002" cy="5762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Spielregeln</a:t>
            </a:r>
          </a:p>
        </p:txBody>
      </p:sp>
      <p:sp>
        <p:nvSpPr>
          <p:cNvPr id="58" name="Shape 58"/>
          <p:cNvSpPr/>
          <p:nvPr>
            <p:ph type="body" idx="4294967295"/>
          </p:nvPr>
        </p:nvSpPr>
        <p:spPr>
          <a:xfrm>
            <a:off x="457200" y="4932362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▪"/>
            </a:pPr>
            <a:r>
              <a:t>Reduktion der Komplexität</a:t>
            </a:r>
          </a:p>
          <a:p>
            <a:pPr>
              <a:buChar char="▪"/>
            </a:pPr>
            <a:r>
              <a:t>Komplett beobachtbar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isas">
  <a:themeElements>
    <a:clrScheme name="isa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A9ABC"/>
      </a:accent1>
      <a:accent2>
        <a:srgbClr val="FF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isa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isa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sas">
  <a:themeElements>
    <a:clrScheme name="isa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A9ABC"/>
      </a:accent1>
      <a:accent2>
        <a:srgbClr val="FF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isa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isa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