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4.png" ContentType="image/png"/>
  <Override PartName="/ppt/media/image12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1.jpeg" ContentType="image/jpe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3.jpeg" ContentType="image/jpeg"/>
  <Override PartName="/ppt/media/image2.png" ContentType="image/png"/>
  <Override PartName="/ppt/media/image15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Bild1 Kopi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88200"/>
            <a:ext cx="9143640" cy="469440"/>
          </a:xfrm>
          <a:prstGeom prst="rect">
            <a:avLst/>
          </a:prstGeom>
        </p:spPr>
      </p:pic>
      <p:pic>
        <p:nvPicPr>
          <p:cNvPr descr="" id="1" name="header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820440"/>
          </a:xfrm>
          <a:prstGeom prst="rect">
            <a:avLst/>
          </a:prstGeom>
        </p:spPr>
      </p:pic>
      <p:pic>
        <p:nvPicPr>
          <p:cNvPr descr="" id="2" name="image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142920" y="6429240"/>
            <a:ext cx="901440" cy="415440"/>
          </a:xfrm>
          <a:prstGeom prst="rect">
            <a:avLst/>
          </a:prstGeom>
        </p:spPr>
      </p:pic>
      <p:pic>
        <p:nvPicPr>
          <p:cNvPr descr="" id="3" name="header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3640" cy="820440"/>
          </a:xfrm>
          <a:prstGeom prst="rect">
            <a:avLst/>
          </a:prstGeom>
        </p:spPr>
      </p:pic>
      <p:pic>
        <p:nvPicPr>
          <p:cNvPr descr="" id="4" name="titlefooter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6415200"/>
            <a:ext cx="9143640" cy="469440"/>
          </a:xfrm>
          <a:prstGeom prst="rect">
            <a:avLst/>
          </a:prstGeom>
        </p:spPr>
      </p:pic>
      <p:pic>
        <p:nvPicPr>
          <p:cNvPr descr="" id="5" name="ISASlogo.pdf"/>
          <p:cNvPicPr/>
          <p:nvPr/>
        </p:nvPicPr>
        <p:blipFill>
          <a:blip r:embed="rId7"/>
          <a:stretch>
            <a:fillRect/>
          </a:stretch>
        </p:blipFill>
        <p:spPr>
          <a:xfrm>
            <a:off x="301680" y="1319040"/>
            <a:ext cx="8538840" cy="4219200"/>
          </a:xfrm>
          <a:prstGeom prst="rect">
            <a:avLst/>
          </a:prstGeom>
        </p:spPr>
      </p:pic>
      <p:sp>
        <p:nvSpPr>
          <p:cNvPr id="6" name="CustomShape 1"/>
          <p:cNvSpPr/>
          <p:nvPr/>
        </p:nvSpPr>
        <p:spPr>
          <a:xfrm>
            <a:off x="3462480" y="6416640"/>
            <a:ext cx="5681160" cy="497880"/>
          </a:xfrm>
          <a:prstGeom prst="rect">
            <a:avLst/>
          </a:prstGeom>
        </p:spPr>
        <p:txBody>
          <a:bodyPr bIns="36000" lIns="36000" rIns="36000" tIns="36000"/>
          <a:p>
            <a:pPr algn="r"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</a:rPr>
              <a:t>Institut für Anthropomatik</a:t>
            </a:r>
            <a:endParaRPr/>
          </a:p>
          <a:p>
            <a:pPr algn="r"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de-DE" sz="1400">
                <a:solidFill>
                  <a:srgbClr val="000000"/>
                </a:solidFill>
                <a:latin typeface="Arial"/>
                <a:ea typeface="Arial"/>
              </a:rPr>
              <a:t>Lehrstuhl für Intelligente Sensor-Aktor-Systeme (ISAS)</a:t>
            </a:r>
            <a:endParaRPr/>
          </a:p>
        </p:txBody>
      </p:sp>
      <p:pic>
        <p:nvPicPr>
          <p:cNvPr descr="" id="7" name="image.pdf"/>
          <p:cNvPicPr/>
          <p:nvPr/>
        </p:nvPicPr>
        <p:blipFill>
          <a:blip r:embed="rId8"/>
          <a:stretch>
            <a:fillRect/>
          </a:stretch>
        </p:blipFill>
        <p:spPr>
          <a:xfrm>
            <a:off x="142920" y="6429240"/>
            <a:ext cx="901440" cy="415440"/>
          </a:xfrm>
          <a:prstGeom prst="rect">
            <a:avLst/>
          </a:prstGeom>
        </p:spPr>
      </p:pic>
      <p:sp>
        <p:nvSpPr>
          <p:cNvPr id="8" name="PlaceHolder 2"/>
          <p:cNvSpPr>
            <a:spLocks noGrp="1"/>
          </p:cNvSpPr>
          <p:nvPr>
            <p:ph type="sldNum"/>
          </p:nvPr>
        </p:nvSpPr>
        <p:spPr>
          <a:xfrm>
            <a:off x="4419720" y="6356520"/>
            <a:ext cx="2133360" cy="4067640"/>
          </a:xfrm>
          <a:prstGeom prst="rect">
            <a:avLst/>
          </a:prstGeom>
        </p:spPr>
        <p:txBody>
          <a:bodyPr bIns="45000" lIns="45720" rIns="45720" tIns="45000"/>
          <a:p>
            <a:pPr algn="r">
              <a:lnSpc>
                <a:spcPct val="100000"/>
              </a:lnSpc>
            </a:pPr>
            <a:fld id="{00715131-01D1-4131-9141-9171B171A181}" type="slidenum">
              <a:rPr b="1" lang="de-DE">
                <a:solidFill>
                  <a:srgbClr val="6562ac"/>
                </a:solidFill>
                <a:latin typeface="Tahoma"/>
                <a:ea typeface="Tahoma"/>
              </a:rPr>
              <a:t>&lt;Nummer&gt;</a:t>
            </a:fld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1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3" name="Bild1 Kopi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88200"/>
            <a:ext cx="9143640" cy="469440"/>
          </a:xfrm>
          <a:prstGeom prst="rect">
            <a:avLst/>
          </a:prstGeom>
        </p:spPr>
      </p:pic>
      <p:pic>
        <p:nvPicPr>
          <p:cNvPr descr="" id="44" name="header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820440"/>
          </a:xfrm>
          <a:prstGeom prst="rect">
            <a:avLst/>
          </a:prstGeom>
        </p:spPr>
      </p:pic>
      <p:pic>
        <p:nvPicPr>
          <p:cNvPr descr="" id="45" name="image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142920" y="6429240"/>
            <a:ext cx="901440" cy="415440"/>
          </a:xfrm>
          <a:prstGeom prst="rect">
            <a:avLst/>
          </a:prstGeom>
        </p:spPr>
      </p:pic>
      <p:sp>
        <p:nvSpPr>
          <p:cNvPr id="46" name="PlaceHolder 1"/>
          <p:cNvSpPr>
            <a:spLocks noGrp="1"/>
          </p:cNvSpPr>
          <p:nvPr>
            <p:ph type="sldNum"/>
          </p:nvPr>
        </p:nvSpPr>
        <p:spPr>
          <a:xfrm>
            <a:off x="7823160" y="6405480"/>
            <a:ext cx="394920" cy="4067640"/>
          </a:xfrm>
          <a:prstGeom prst="rect">
            <a:avLst/>
          </a:prstGeom>
        </p:spPr>
        <p:txBody>
          <a:bodyPr bIns="45000" lIns="45720" rIns="45720" tIns="45000"/>
          <a:p>
            <a:pPr algn="r">
              <a:lnSpc>
                <a:spcPct val="100000"/>
              </a:lnSpc>
            </a:pPr>
            <a:fld id="{51D13181-A181-41A1-B121-A1B1511191A1}" type="slidenum">
              <a:rPr b="1" lang="de-DE">
                <a:solidFill>
                  <a:srgbClr val="6562ac"/>
                </a:solidFill>
                <a:latin typeface="Tahoma"/>
                <a:ea typeface="Tahoma"/>
              </a:rPr>
              <a:t>&lt;Nummer&gt;</a:t>
            </a:fld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1193760"/>
            <a:ext cx="7772040" cy="146952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b="1" lang="de-DE" sz="2800">
                <a:solidFill>
                  <a:srgbClr val="010000"/>
                </a:solidFill>
                <a:latin typeface="Tahoma"/>
                <a:ea typeface="Tahoma"/>
              </a:rPr>
              <a:t>RoboCup Simulation League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1371600" y="4290840"/>
            <a:ext cx="6400440" cy="1469520"/>
          </a:xfrm>
          <a:prstGeom prst="rect">
            <a:avLst/>
          </a:prstGeom>
        </p:spPr>
        <p:txBody>
          <a:bodyPr bIns="45000" lIns="45720" rIns="45720" tIns="45000"/>
          <a:p>
            <a:pPr algn="ctr">
              <a:lnSpc>
                <a:spcPct val="80000"/>
              </a:lnSpc>
            </a:pPr>
            <a:r>
              <a:rPr b="1" lang="de-DE" sz="2230">
                <a:solidFill>
                  <a:srgbClr val="666699"/>
                </a:solidFill>
                <a:latin typeface="Tahoma"/>
                <a:ea typeface="Tahoma"/>
              </a:rPr>
              <a:t>Andreas Mikolajewski</a:t>
            </a:r>
            <a:endParaRPr/>
          </a:p>
          <a:p>
            <a:pPr algn="ctr">
              <a:lnSpc>
                <a:spcPct val="80000"/>
              </a:lnSpc>
            </a:pPr>
            <a:r>
              <a:rPr b="1" lang="de-DE" sz="2230">
                <a:solidFill>
                  <a:srgbClr val="666699"/>
                </a:solidFill>
                <a:latin typeface="Tahoma"/>
                <a:ea typeface="Tahoma"/>
              </a:rPr>
              <a:t>Daniela Grimm</a:t>
            </a:r>
            <a:endParaRPr/>
          </a:p>
          <a:p>
            <a:pPr algn="ctr">
              <a:lnSpc>
                <a:spcPct val="80000"/>
              </a:lnSpc>
            </a:pPr>
            <a:r>
              <a:rPr b="1" lang="de-DE" sz="2230">
                <a:solidFill>
                  <a:srgbClr val="666699"/>
                </a:solidFill>
                <a:latin typeface="Tahoma"/>
                <a:ea typeface="Tahoma"/>
              </a:rPr>
              <a:t>Florian Gauger</a:t>
            </a:r>
            <a:endParaRPr/>
          </a:p>
          <a:p>
            <a:pPr algn="ctr">
              <a:lnSpc>
                <a:spcPct val="80000"/>
              </a:lnSpc>
            </a:pPr>
            <a:r>
              <a:rPr b="1" lang="de-DE" sz="2230">
                <a:solidFill>
                  <a:srgbClr val="666699"/>
                </a:solidFill>
                <a:latin typeface="Tahoma"/>
                <a:ea typeface="Tahoma"/>
              </a:rPr>
              <a:t>Marcus Krug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0" y="189000"/>
            <a:ext cx="9143640" cy="576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b="1" lang="de-DE" sz="2800">
                <a:solidFill>
                  <a:srgbClr val="6562ac"/>
                </a:solidFill>
                <a:latin typeface="Tahoma"/>
                <a:ea typeface="Tahoma"/>
              </a:rPr>
              <a:t>RoboCup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7968960" y="6405480"/>
            <a:ext cx="249480" cy="4067640"/>
          </a:xfrm>
          <a:prstGeom prst="rect">
            <a:avLst/>
          </a:prstGeom>
        </p:spPr>
        <p:txBody>
          <a:bodyPr bIns="45000" lIns="45720" rIns="45720" tIns="45000"/>
          <a:p>
            <a:pPr algn="r">
              <a:lnSpc>
                <a:spcPct val="100000"/>
              </a:lnSpc>
            </a:pPr>
            <a:fld id="{61B19171-C131-41D1-9121-C1F1C1214151}" type="slidenum">
              <a:rPr b="1" lang="de-DE">
                <a:solidFill>
                  <a:srgbClr val="6562ac"/>
                </a:solidFill>
                <a:latin typeface="Tahoma"/>
                <a:ea typeface="Tahoma"/>
              </a:rPr>
              <a:t>&lt;Nummer&gt;</a:t>
            </a:fld>
            <a:endParaRPr/>
          </a:p>
        </p:txBody>
      </p:sp>
      <p:pic>
        <p:nvPicPr>
          <p:cNvPr descr="" id="85" name="RoboCup_2009_TeenSize_Final_NimbRo_vs_CIT-Brains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314280" y="1505160"/>
            <a:ext cx="4237560" cy="2653560"/>
          </a:xfrm>
          <a:prstGeom prst="rect">
            <a:avLst/>
          </a:prstGeom>
        </p:spPr>
      </p:pic>
      <p:pic>
        <p:nvPicPr>
          <p:cNvPr descr="" id="86" name="RoboCup-2D-Soccer-Simulation-Fiel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9000" y="1505160"/>
            <a:ext cx="3957480" cy="2653560"/>
          </a:xfrm>
          <a:prstGeom prst="rect">
            <a:avLst/>
          </a:prstGeom>
        </p:spPr>
      </p:pic>
      <p:sp>
        <p:nvSpPr>
          <p:cNvPr id="87" name="TextShape 3"/>
          <p:cNvSpPr txBox="1"/>
          <p:nvPr/>
        </p:nvSpPr>
        <p:spPr>
          <a:xfrm>
            <a:off x="457200" y="4741920"/>
            <a:ext cx="8229240" cy="452556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Jährlich ausgetragen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Verschiedene Ligen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968960" y="6405480"/>
            <a:ext cx="249480" cy="4067640"/>
          </a:xfrm>
          <a:prstGeom prst="rect">
            <a:avLst/>
          </a:prstGeom>
        </p:spPr>
        <p:txBody>
          <a:bodyPr bIns="45000" lIns="45720" rIns="45720" tIns="45000"/>
          <a:p>
            <a:pPr algn="r">
              <a:lnSpc>
                <a:spcPct val="100000"/>
              </a:lnSpc>
            </a:pPr>
            <a:fld id="{11D111A1-1121-4111-A1D1-B18121B11181}" type="slidenum">
              <a:rPr b="1" lang="de-DE">
                <a:solidFill>
                  <a:srgbClr val="6562ac"/>
                </a:solidFill>
                <a:latin typeface="Tahoma"/>
                <a:ea typeface="Tahoma"/>
              </a:rPr>
              <a:t>&lt;Nummer&gt;</a:t>
            </a:fld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3860640"/>
            <a:ext cx="8229240" cy="452556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Server - Client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Echtzeit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6000 Zyklen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Fussballregeln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Reale Sensoren simuliert (Rauschen)</a:t>
            </a:r>
            <a:endParaRPr/>
          </a:p>
        </p:txBody>
      </p:sp>
      <p:sp>
        <p:nvSpPr>
          <p:cNvPr id="90" name="TextShape 3"/>
          <p:cNvSpPr txBox="1"/>
          <p:nvPr/>
        </p:nvSpPr>
        <p:spPr>
          <a:xfrm>
            <a:off x="0" y="189000"/>
            <a:ext cx="9143640" cy="576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b="1" lang="de-DE" sz="2800">
                <a:solidFill>
                  <a:srgbClr val="6562ac"/>
                </a:solidFill>
                <a:latin typeface="Tahoma"/>
                <a:ea typeface="Tahoma"/>
              </a:rPr>
              <a:t>Architektur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5915520" y="1755000"/>
            <a:ext cx="1877040" cy="729000"/>
          </a:xfrm>
          <a:prstGeom prst="rect">
            <a:avLst/>
          </a:prstGeom>
          <a:gradFill>
            <a:gsLst>
              <a:gs pos="0">
                <a:srgbClr val="9eafd6"/>
              </a:gs>
              <a:gs pos="50000">
                <a:srgbClr val="dce3f6"/>
              </a:gs>
              <a:gs pos="100000">
                <a:srgbClr val="9eafd6"/>
              </a:gs>
            </a:gsLst>
            <a:lin ang="5400000"/>
          </a:gradFill>
          <a:ln w="9360">
            <a:solidFill>
              <a:srgbClr val="39639d"/>
            </a:solidFill>
            <a:round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lang="de-DE">
                <a:latin typeface="Georgia"/>
                <a:ea typeface="Georgia"/>
              </a:rPr>
              <a:t>Server</a:t>
            </a:r>
            <a:endParaRPr/>
          </a:p>
          <a:p>
            <a:pPr>
              <a:lnSpc>
                <a:spcPct val="100000"/>
              </a:lnSpc>
            </a:pPr>
            <a:r>
              <a:rPr lang="de-DE" sz="1200">
                <a:latin typeface="Georgia"/>
                <a:ea typeface="Georgia"/>
              </a:rPr>
              <a:t>Updating environment based on  new commands</a:t>
            </a:r>
            <a:endParaRPr/>
          </a:p>
        </p:txBody>
      </p:sp>
      <p:sp>
        <p:nvSpPr>
          <p:cNvPr id="92" name="CustomShape 5"/>
          <p:cNvSpPr/>
          <p:nvPr/>
        </p:nvSpPr>
        <p:spPr>
          <a:xfrm>
            <a:off x="1351080" y="1755000"/>
            <a:ext cx="1875240" cy="907920"/>
          </a:xfrm>
          <a:prstGeom prst="rect">
            <a:avLst/>
          </a:prstGeom>
          <a:gradFill>
            <a:gsLst>
              <a:gs pos="0">
                <a:srgbClr val="9eafd6"/>
              </a:gs>
              <a:gs pos="50000">
                <a:srgbClr val="dce3f6"/>
              </a:gs>
              <a:gs pos="100000">
                <a:srgbClr val="9eafd6"/>
              </a:gs>
            </a:gsLst>
            <a:lin ang="5400000"/>
          </a:gradFill>
          <a:ln w="9360">
            <a:solidFill>
              <a:srgbClr val="39639d"/>
            </a:solidFill>
            <a:round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lang="de-DE">
                <a:latin typeface="Georgia"/>
                <a:ea typeface="Georgia"/>
              </a:rPr>
              <a:t>Client</a:t>
            </a:r>
            <a:endParaRPr/>
          </a:p>
          <a:p>
            <a:pPr>
              <a:lnSpc>
                <a:spcPct val="100000"/>
              </a:lnSpc>
            </a:pPr>
            <a:r>
              <a:rPr lang="de-DE" sz="1200">
                <a:latin typeface="Georgia"/>
                <a:ea typeface="Georgia"/>
              </a:rPr>
              <a:t>Parsing new information and sending new command</a:t>
            </a:r>
            <a:endParaRPr/>
          </a:p>
        </p:txBody>
      </p:sp>
      <p:sp>
        <p:nvSpPr>
          <p:cNvPr id="93" name="CustomShape 6"/>
          <p:cNvSpPr/>
          <p:nvPr/>
        </p:nvSpPr>
        <p:spPr>
          <a:xfrm>
            <a:off x="2151360" y="2966760"/>
            <a:ext cx="4724280" cy="626040"/>
          </a:xfrm>
          <a:prstGeom prst="rect">
            <a:avLst/>
          </a:prstGeom>
          <a:ln w="9360">
            <a:solidFill>
              <a:srgbClr val="474b78"/>
            </a:solidFill>
            <a:round/>
            <a:tailEnd len="med" type="triangle" w="med"/>
          </a:ln>
        </p:spPr>
      </p:sp>
      <p:sp>
        <p:nvSpPr>
          <p:cNvPr id="94" name="CustomShape 7"/>
          <p:cNvSpPr/>
          <p:nvPr/>
        </p:nvSpPr>
        <p:spPr>
          <a:xfrm>
            <a:off x="6978240" y="1675080"/>
            <a:ext cx="4724280" cy="687960"/>
          </a:xfrm>
          <a:prstGeom prst="rect">
            <a:avLst/>
          </a:prstGeom>
          <a:ln w="9360">
            <a:solidFill>
              <a:srgbClr val="474b78"/>
            </a:solidFill>
            <a:round/>
            <a:tailEnd len="med" type="triangle" w="med"/>
          </a:ln>
        </p:spPr>
      </p:sp>
      <p:sp>
        <p:nvSpPr>
          <p:cNvPr id="95" name="CustomShape 8"/>
          <p:cNvSpPr/>
          <p:nvPr/>
        </p:nvSpPr>
        <p:spPr>
          <a:xfrm>
            <a:off x="3367800" y="1179000"/>
            <a:ext cx="2414880" cy="335160"/>
          </a:xfrm>
          <a:prstGeom prst="rect">
            <a:avLst/>
          </a:prstGeom>
        </p:spPr>
        <p:txBody>
          <a:bodyPr lIns="45720" rIns="45720"/>
          <a:p>
            <a:pPr>
              <a:lnSpc>
                <a:spcPct val="100000"/>
              </a:lnSpc>
            </a:pPr>
            <a:r>
              <a:rPr lang="de-DE" sz="1600">
                <a:solidFill>
                  <a:srgbClr val="3f1e25"/>
                </a:solidFill>
                <a:latin typeface="Georgia"/>
                <a:ea typeface="Georgia"/>
              </a:rPr>
              <a:t>Surrounding Information</a:t>
            </a:r>
            <a:endParaRPr/>
          </a:p>
        </p:txBody>
      </p:sp>
      <p:sp>
        <p:nvSpPr>
          <p:cNvPr id="96" name="CustomShape 9"/>
          <p:cNvSpPr/>
          <p:nvPr/>
        </p:nvSpPr>
        <p:spPr>
          <a:xfrm>
            <a:off x="3742200" y="3022560"/>
            <a:ext cx="1648080" cy="365040"/>
          </a:xfrm>
          <a:prstGeom prst="rect">
            <a:avLst/>
          </a:prstGeom>
        </p:spPr>
        <p:txBody>
          <a:bodyPr lIns="45720" rIns="45720"/>
          <a:p>
            <a:pPr>
              <a:lnSpc>
                <a:spcPct val="100000"/>
              </a:lnSpc>
            </a:pPr>
            <a:r>
              <a:rPr lang="de-DE" sz="1600">
                <a:solidFill>
                  <a:srgbClr val="3f1e25"/>
                </a:solidFill>
                <a:latin typeface="Georgia"/>
                <a:ea typeface="Georgia"/>
              </a:rPr>
              <a:t>New</a:t>
            </a:r>
            <a:r>
              <a:rPr lang="de-DE" sz="1600">
                <a:solidFill>
                  <a:srgbClr val="000000"/>
                </a:solidFill>
                <a:latin typeface="Lucida Sans Unicode"/>
                <a:ea typeface="Lucida Sans Unicode"/>
              </a:rPr>
              <a:t> </a:t>
            </a:r>
            <a:r>
              <a:rPr lang="de-DE" sz="1600">
                <a:solidFill>
                  <a:srgbClr val="3f1e25"/>
                </a:solidFill>
                <a:latin typeface="Georgia"/>
                <a:ea typeface="Georgia"/>
              </a:rPr>
              <a:t>Commands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968960" y="6405480"/>
            <a:ext cx="249480" cy="4067640"/>
          </a:xfrm>
          <a:prstGeom prst="rect">
            <a:avLst/>
          </a:prstGeom>
        </p:spPr>
        <p:txBody>
          <a:bodyPr bIns="45000" lIns="45720" rIns="45720" tIns="45000"/>
          <a:p>
            <a:pPr algn="r">
              <a:lnSpc>
                <a:spcPct val="100000"/>
              </a:lnSpc>
            </a:pPr>
            <a:fld id="{71A171A1-E171-4141-81B1-5111A17101D1}" type="slidenum">
              <a:rPr b="1" lang="de-DE">
                <a:solidFill>
                  <a:srgbClr val="6562ac"/>
                </a:solidFill>
                <a:latin typeface="Tahoma"/>
                <a:ea typeface="Tahoma"/>
              </a:rPr>
              <a:t>&lt;Nummer&gt;</a:t>
            </a:fld>
            <a:endParaRPr/>
          </a:p>
        </p:txBody>
      </p:sp>
      <p:pic>
        <p:nvPicPr>
          <p:cNvPr descr="" id="98" name="w5bypxgm-1368615153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2118600" y="1001880"/>
            <a:ext cx="4906080" cy="3503160"/>
          </a:xfrm>
          <a:prstGeom prst="rect">
            <a:avLst/>
          </a:prstGeom>
        </p:spPr>
      </p:pic>
      <p:sp>
        <p:nvSpPr>
          <p:cNvPr id="99" name="TextShape 2"/>
          <p:cNvSpPr txBox="1"/>
          <p:nvPr/>
        </p:nvSpPr>
        <p:spPr>
          <a:xfrm>
            <a:off x="0" y="189000"/>
            <a:ext cx="9143640" cy="576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b="1" lang="de-DE" sz="2800">
                <a:solidFill>
                  <a:srgbClr val="6562ac"/>
                </a:solidFill>
                <a:latin typeface="Tahoma"/>
                <a:ea typeface="Tahoma"/>
              </a:rPr>
              <a:t>Spielregeln</a:t>
            </a:r>
            <a:endParaRPr/>
          </a:p>
        </p:txBody>
      </p:sp>
      <p:sp>
        <p:nvSpPr>
          <p:cNvPr id="100" name="TextShape 3"/>
          <p:cNvSpPr txBox="1"/>
          <p:nvPr/>
        </p:nvSpPr>
        <p:spPr>
          <a:xfrm>
            <a:off x="457200" y="4932360"/>
            <a:ext cx="8229240" cy="452556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Reduktion der Komplexität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Komplett beobachtbar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968960" y="6405480"/>
            <a:ext cx="249480" cy="4067640"/>
          </a:xfrm>
          <a:prstGeom prst="rect">
            <a:avLst/>
          </a:prstGeom>
        </p:spPr>
        <p:txBody>
          <a:bodyPr bIns="45000" lIns="45720" rIns="45720" tIns="45000"/>
          <a:p>
            <a:pPr algn="r">
              <a:lnSpc>
                <a:spcPct val="100000"/>
              </a:lnSpc>
            </a:pPr>
            <a:fld id="{116121B1-F131-4181-A1E1-E151013121A1}" type="slidenum">
              <a:rPr b="1" lang="de-DE">
                <a:solidFill>
                  <a:srgbClr val="6562ac"/>
                </a:solidFill>
                <a:latin typeface="Tahoma"/>
                <a:ea typeface="Tahoma"/>
              </a:rPr>
              <a:t>&lt;Nummer&gt;</a:t>
            </a:fld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560" y="1306440"/>
            <a:ext cx="8229240" cy="452556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  <a:buFont charset="2" typeface="Wingdings"/>
              <a:buChar char="▪"/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Markow-Entscheidungsprozess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10000"/>
                </a:solidFill>
                <a:latin typeface="Arial"/>
                <a:ea typeface="Arial"/>
              </a:rPr>
              <a:t>S: Menge von Zuständen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10000"/>
                </a:solidFill>
                <a:latin typeface="Arial"/>
                <a:ea typeface="Arial"/>
              </a:rPr>
              <a:t>A: Menge von Aktionen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10000"/>
                </a:solidFill>
                <a:latin typeface="Arial"/>
                <a:ea typeface="Arial"/>
              </a:rPr>
              <a:t>T: Aktionsmodell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10000"/>
                </a:solidFill>
                <a:latin typeface="Arial"/>
                <a:ea typeface="Arial"/>
              </a:rPr>
              <a:t>R: Belohnungsfunktion für Übergang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10000"/>
                </a:solidFill>
                <a:latin typeface="Arial"/>
                <a:ea typeface="Arial"/>
              </a:rPr>
              <a:t>     </a:t>
            </a:r>
            <a:r>
              <a:rPr lang="de-DE" sz="2000">
                <a:solidFill>
                  <a:srgbClr val="010000"/>
                </a:solidFill>
                <a:latin typeface="Arial"/>
                <a:ea typeface="Arial"/>
              </a:rPr>
              <a:t>vom letzten zum aktuellen Zustand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Eine Lösung des Problems wird Strategie </a:t>
            </a:r>
            <a:r>
              <a:rPr lang="de-DE" sz="2400">
                <a:solidFill>
                  <a:srgbClr val="010000"/>
                </a:solidFill>
                <a:latin typeface="DejaVu Sans"/>
                <a:ea typeface="DejaVu Sans"/>
              </a:rPr>
              <a:t>π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genannt, die die Belohnung maximiert.</a:t>
            </a:r>
            <a:endParaRPr/>
          </a:p>
        </p:txBody>
      </p:sp>
      <p:sp>
        <p:nvSpPr>
          <p:cNvPr id="103" name="TextShape 3"/>
          <p:cNvSpPr txBox="1"/>
          <p:nvPr/>
        </p:nvSpPr>
        <p:spPr>
          <a:xfrm>
            <a:off x="0" y="189000"/>
            <a:ext cx="9143640" cy="576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b="1" lang="de-DE" sz="2800">
                <a:solidFill>
                  <a:srgbClr val="6562ac"/>
                </a:solidFill>
                <a:latin typeface="Tahoma"/>
                <a:ea typeface="Tahoma"/>
              </a:rPr>
              <a:t>Modellierung</a:t>
            </a:r>
            <a:endParaRPr/>
          </a:p>
        </p:txBody>
      </p:sp>
      <p:pic>
        <p:nvPicPr>
          <p:cNvPr descr="" id="10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61720" y="2060280"/>
            <a:ext cx="3651120" cy="292248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89000"/>
            <a:ext cx="9144000" cy="576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10000"/>
              </a:lnSpc>
              <a:buFont typeface="Tahoma"/>
              <a:buChar char="•"/>
            </a:pPr>
            <a:r>
              <a:rPr b="1" lang="de-DE" sz="2800">
                <a:solidFill>
                  <a:srgbClr val="6562ac"/>
                </a:solidFill>
                <a:latin typeface="Tahoma"/>
              </a:rPr>
              <a:t>Modellierung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charset="2" typeface="Wingdings"/>
              <a:buChar char=""/>
            </a:pPr>
            <a:endParaRPr/>
          </a:p>
          <a:p>
            <a:pPr>
              <a:buFont charset="2" typeface="Wingdings"/>
              <a:buChar char=""/>
            </a:pPr>
            <a:r>
              <a:rPr lang="de-DE" sz="2400"/>
              <a:t>Zustand: aktuelle Spielsituation (Ballposition,…)</a:t>
            </a:r>
            <a:endParaRPr/>
          </a:p>
          <a:p>
            <a:pPr>
              <a:buFont typeface="Arial"/>
              <a:buChar char=""/>
            </a:pPr>
            <a:endParaRPr/>
          </a:p>
          <a:p>
            <a:pPr>
              <a:buFont charset="2" typeface="Wingdings"/>
              <a:buChar char=""/>
            </a:pPr>
            <a:r>
              <a:rPr lang="de-DE" sz="2400"/>
              <a:t>Aktionen: Schießen, rennen, warten,…</a:t>
            </a:r>
            <a:endParaRPr/>
          </a:p>
          <a:p>
            <a:pPr>
              <a:buFont typeface="Arial"/>
              <a:buChar char=""/>
            </a:pPr>
            <a:endParaRPr/>
          </a:p>
          <a:p>
            <a:pPr>
              <a:buFont charset="2" typeface="Wingdings"/>
              <a:buChar char=""/>
            </a:pPr>
            <a:r>
              <a:rPr lang="de-DE" sz="2400"/>
              <a:t>Belohnungsfunktion:</a:t>
            </a:r>
            <a:endParaRPr/>
          </a:p>
          <a:p>
            <a:pPr lvl="1">
              <a:buFont typeface="Times New Roman"/>
              <a:buChar char="–"/>
            </a:pPr>
            <a:r>
              <a:rPr lang="de-DE" sz="2000"/>
              <a:t>Belohnung bei Tor</a:t>
            </a:r>
            <a:endParaRPr/>
          </a:p>
          <a:p>
            <a:pPr lvl="1">
              <a:buFont typeface="Times New Roman"/>
              <a:buChar char="–"/>
            </a:pPr>
            <a:r>
              <a:rPr lang="de-DE" sz="2000"/>
              <a:t>Bestrafung bei Eigentor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7451640" y="6405480"/>
            <a:ext cx="766800" cy="47628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  <a:buFont typeface="Tahoma"/>
              <a:buChar char="•"/>
            </a:pPr>
            <a:fld id="{112191D1-3171-41E1-A1C1-E11191018181}" type="slidenum">
              <a:rPr b="1" lang="de-DE">
                <a:solidFill>
                  <a:srgbClr val="6562ac"/>
                </a:solidFill>
                <a:latin typeface="Tahoma"/>
              </a:rPr>
              <a:t>&lt;Nummer&gt;</a:t>
            </a:fld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dur="indefinite"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189000"/>
            <a:ext cx="9144000" cy="576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10000"/>
              </a:lnSpc>
              <a:buFont typeface="Tahoma"/>
              <a:buChar char="•"/>
            </a:pPr>
            <a:r>
              <a:rPr b="1" lang="de-DE" sz="2800">
                <a:solidFill>
                  <a:srgbClr val="6562ac"/>
                </a:solidFill>
                <a:latin typeface="Tahoma"/>
              </a:rPr>
              <a:t>Lösungsverfahren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204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endParaRPr/>
          </a:p>
          <a:p>
            <a:pPr>
              <a:buFont charset="2" typeface="Wingdings"/>
              <a:buChar char=""/>
            </a:pPr>
            <a:r>
              <a:rPr lang="de-DE" sz="2400"/>
              <a:t>Value iteration:</a:t>
            </a:r>
            <a:endParaRPr/>
          </a:p>
          <a:p>
            <a:pPr lvl="1">
              <a:buFont typeface="Times New Roman"/>
              <a:buChar char="–"/>
            </a:pPr>
            <a:r>
              <a:rPr lang="de-DE" sz="2000"/>
              <a:t>Startet am Ende und</a:t>
            </a:r>
            <a:endParaRPr/>
          </a:p>
          <a:p>
            <a:pPr lvl="1">
              <a:buFont typeface="Times New Roman"/>
              <a:buChar char="–"/>
            </a:pPr>
            <a:r>
              <a:rPr lang="de-DE" sz="2000"/>
              <a:t>arbeitet rückwärts</a:t>
            </a:r>
            <a:endParaRPr/>
          </a:p>
          <a:p>
            <a:pPr lvl="1">
              <a:buFont typeface="Times New Roman"/>
              <a:buChar char="–"/>
            </a:pPr>
            <a:r>
              <a:rPr lang="de-DE" sz="2000"/>
              <a:t>Schrittweise Berechnung</a:t>
            </a:r>
            <a:endParaRPr/>
          </a:p>
          <a:p>
            <a:pPr lvl="1">
              <a:buFont typeface="Times New Roman"/>
              <a:buChar char="–"/>
            </a:pPr>
            <a:r>
              <a:rPr lang="de-DE" sz="2000"/>
              <a:t>wie hoch erwartete Belohnung</a:t>
            </a:r>
            <a:endParaRPr/>
          </a:p>
          <a:p>
            <a:pPr lvl="1">
              <a:buFont typeface="Times New Roman"/>
              <a:buChar char="–"/>
            </a:pPr>
            <a:r>
              <a:rPr lang="de-DE" sz="2000"/>
              <a:t>bei Zustand ist</a:t>
            </a:r>
            <a:endParaRPr/>
          </a:p>
          <a:p>
            <a:pPr lvl="1">
              <a:buFont typeface="Times New Roman"/>
              <a:buChar char="–"/>
            </a:pPr>
            <a:endParaRPr/>
          </a:p>
          <a:p>
            <a:pPr>
              <a:buFont typeface="Arial"/>
              <a:buChar char=""/>
            </a:pPr>
            <a:endParaRPr/>
          </a:p>
          <a:p>
            <a:pPr>
              <a:buFont charset="2" typeface="Wingdings"/>
              <a:buChar char=""/>
            </a:pPr>
            <a:r>
              <a:rPr lang="de-DE" sz="2400"/>
              <a:t>Policy iteration</a:t>
            </a:r>
            <a:endParaRPr/>
          </a:p>
          <a:p>
            <a:pPr lvl="1">
              <a:buFont typeface="Times New Roman"/>
              <a:buChar char="–"/>
            </a:pPr>
            <a:r>
              <a:rPr lang="de-DE" sz="2000"/>
              <a:t>Bewerte Policy</a:t>
            </a:r>
            <a:endParaRPr/>
          </a:p>
          <a:p>
            <a:pPr lvl="1">
              <a:buFont typeface="Times New Roman"/>
              <a:buChar char="–"/>
            </a:pPr>
            <a:r>
              <a:rPr lang="de-DE" sz="2000"/>
              <a:t>Verbessere Policy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7451640" y="6405480"/>
            <a:ext cx="766800" cy="47628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  <a:buFont typeface="Tahoma"/>
              <a:buChar char="•"/>
            </a:pPr>
            <a:fld id="{F1C1A131-8131-41F1-8131-D16191215111}" type="slidenum">
              <a:rPr b="1" lang="de-DE">
                <a:solidFill>
                  <a:srgbClr val="6562ac"/>
                </a:solidFill>
                <a:latin typeface="Tahoma"/>
              </a:rPr>
              <a:t>&lt;Nummer&gt;</a:t>
            </a:fld>
            <a:endParaRPr/>
          </a:p>
        </p:txBody>
      </p:sp>
      <p:pic>
        <p:nvPicPr>
          <p:cNvPr descr="" id="11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32000" y="1296000"/>
            <a:ext cx="3917520" cy="334224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dur="indefinite"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