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4.png" ContentType="image/png"/>
  <Override PartName="/ppt/media/image12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1.jpeg" ContentType="image/jpe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13.jpeg" ContentType="image/jpeg"/>
  <Override PartName="/ppt/media/image2.png" ContentType="image/png"/>
  <Override PartName="/ppt/media/image15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Bild1 Kopi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8200"/>
            <a:ext cx="9143640" cy="469440"/>
          </a:xfrm>
          <a:prstGeom prst="rect">
            <a:avLst/>
          </a:prstGeom>
        </p:spPr>
      </p:pic>
      <p:pic>
        <p:nvPicPr>
          <p:cNvPr descr="" id="1" name="head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2" name="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pic>
        <p:nvPicPr>
          <p:cNvPr descr="" id="3" name="header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4" name="titlefooter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6415200"/>
            <a:ext cx="9143640" cy="469440"/>
          </a:xfrm>
          <a:prstGeom prst="rect">
            <a:avLst/>
          </a:prstGeom>
        </p:spPr>
      </p:pic>
      <p:pic>
        <p:nvPicPr>
          <p:cNvPr descr="" id="5" name="ISASlogo.pdf"/>
          <p:cNvPicPr/>
          <p:nvPr/>
        </p:nvPicPr>
        <p:blipFill>
          <a:blip r:embed="rId7"/>
          <a:stretch>
            <a:fillRect/>
          </a:stretch>
        </p:blipFill>
        <p:spPr>
          <a:xfrm>
            <a:off x="301680" y="1319040"/>
            <a:ext cx="8538840" cy="4219200"/>
          </a:xfrm>
          <a:prstGeom prst="rect">
            <a:avLst/>
          </a:prstGeom>
        </p:spPr>
      </p:pic>
      <p:sp>
        <p:nvSpPr>
          <p:cNvPr id="6" name="CustomShape 1"/>
          <p:cNvSpPr/>
          <p:nvPr/>
        </p:nvSpPr>
        <p:spPr>
          <a:xfrm>
            <a:off x="3462480" y="6416640"/>
            <a:ext cx="5681160" cy="497880"/>
          </a:xfrm>
          <a:prstGeom prst="rect">
            <a:avLst/>
          </a:prstGeom>
        </p:spPr>
        <p:txBody>
          <a:bodyPr bIns="36000" lIns="36000" rIns="36000" tIns="36000"/>
          <a:p>
            <a:pPr algn="r"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Institut für Anthropomatik</a:t>
            </a:r>
            <a:endParaRPr/>
          </a:p>
          <a:p>
            <a:pPr algn="r">
              <a:lnSpc>
                <a:spcPct val="100000"/>
              </a:lnSpc>
            </a:pP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de-DE" sz="1400">
                <a:solidFill>
                  <a:srgbClr val="000000"/>
                </a:solidFill>
                <a:latin typeface="Arial"/>
                <a:ea typeface="Arial"/>
              </a:rPr>
              <a:t>Lehrstuhl für Intelligente Sensor-Aktor-Systeme (ISAS)</a:t>
            </a:r>
            <a:endParaRPr/>
          </a:p>
        </p:txBody>
      </p:sp>
      <p:pic>
        <p:nvPicPr>
          <p:cNvPr descr="" id="7" name="image.pdf"/>
          <p:cNvPicPr/>
          <p:nvPr/>
        </p:nvPicPr>
        <p:blipFill>
          <a:blip r:embed="rId8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sp>
        <p:nvSpPr>
          <p:cNvPr id="8" name="PlaceHolder 2"/>
          <p:cNvSpPr>
            <a:spLocks noGrp="1"/>
          </p:cNvSpPr>
          <p:nvPr>
            <p:ph type="sldNum"/>
          </p:nvPr>
        </p:nvSpPr>
        <p:spPr>
          <a:xfrm>
            <a:off x="4419720" y="6356520"/>
            <a:ext cx="213336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5151D1F1-1171-41B1-B141-31416111216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Bild1 Kopi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88200"/>
            <a:ext cx="9143640" cy="469440"/>
          </a:xfrm>
          <a:prstGeom prst="rect">
            <a:avLst/>
          </a:prstGeom>
        </p:spPr>
      </p:pic>
      <p:pic>
        <p:nvPicPr>
          <p:cNvPr descr="" id="44" name="head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820440"/>
          </a:xfrm>
          <a:prstGeom prst="rect">
            <a:avLst/>
          </a:prstGeom>
        </p:spPr>
      </p:pic>
      <p:pic>
        <p:nvPicPr>
          <p:cNvPr descr="" id="45" name="image.pdf"/>
          <p:cNvPicPr/>
          <p:nvPr/>
        </p:nvPicPr>
        <p:blipFill>
          <a:blip r:embed="rId4"/>
          <a:stretch>
            <a:fillRect/>
          </a:stretch>
        </p:blipFill>
        <p:spPr>
          <a:xfrm>
            <a:off x="142920" y="6429240"/>
            <a:ext cx="901440" cy="415440"/>
          </a:xfrm>
          <a:prstGeom prst="rect">
            <a:avLst/>
          </a:prstGeom>
        </p:spPr>
      </p:pic>
      <p:sp>
        <p:nvSpPr>
          <p:cNvPr id="46" name="PlaceHolder 1"/>
          <p:cNvSpPr>
            <a:spLocks noGrp="1"/>
          </p:cNvSpPr>
          <p:nvPr>
            <p:ph type="sldNum"/>
          </p:nvPr>
        </p:nvSpPr>
        <p:spPr>
          <a:xfrm>
            <a:off x="7823160" y="6405480"/>
            <a:ext cx="39492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21116141-D1A1-4101-81F1-41C1F191F1C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1193760"/>
            <a:ext cx="7772040" cy="146952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010000"/>
                </a:solidFill>
                <a:latin typeface="Tahoma"/>
                <a:ea typeface="Tahoma"/>
              </a:rPr>
              <a:t>RoboCup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1371600" y="4290840"/>
            <a:ext cx="6400440" cy="1469520"/>
          </a:xfrm>
          <a:prstGeom prst="rect">
            <a:avLst/>
          </a:prstGeom>
        </p:spPr>
        <p:txBody>
          <a:bodyPr bIns="45000" lIns="45720" rIns="45720" tIns="45000"/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Andreas Mikolajewski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Daniela Grimm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Florian Gauger</a:t>
            </a:r>
            <a:endParaRPr/>
          </a:p>
          <a:p>
            <a:pPr algn="ctr">
              <a:lnSpc>
                <a:spcPct val="80000"/>
              </a:lnSpc>
            </a:pPr>
            <a:r>
              <a:rPr b="1" lang="de-DE" sz="2230">
                <a:solidFill>
                  <a:srgbClr val="666699"/>
                </a:solidFill>
                <a:latin typeface="Tahoma"/>
                <a:ea typeface="Tahoma"/>
              </a:rPr>
              <a:t>Marcus Krug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RoboCup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91E1D1F1-D161-4121-B191-D101B131517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pic>
        <p:nvPicPr>
          <p:cNvPr descr="" id="85" name="RoboCup_2009_TeenSize_Final_NimbRo_vs_CIT-Brains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4657680" y="2102040"/>
            <a:ext cx="4237560" cy="2653560"/>
          </a:xfrm>
          <a:prstGeom prst="rect">
            <a:avLst/>
          </a:prstGeom>
        </p:spPr>
      </p:pic>
      <p:pic>
        <p:nvPicPr>
          <p:cNvPr descr="" id="86" name="RoboCup-2D-Soccer-Simulation-Fiel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36680" y="2102040"/>
            <a:ext cx="3957480" cy="26535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21C1E171-2101-4111-A131-31B1A14121F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Server - Client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Echtzeit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6000 Zyklen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Fussballregeln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Reale Sensoren simuliert (Rauschen)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Architektur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B111C1D1-6101-4161-9181-31619111C11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pic>
        <p:nvPicPr>
          <p:cNvPr descr="" id="91" name="w5bypxgm-1368615153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1464120" y="1357200"/>
            <a:ext cx="6215400" cy="4438080"/>
          </a:xfrm>
          <a:prstGeom prst="rect">
            <a:avLst/>
          </a:prstGeom>
        </p:spPr>
      </p:pic>
      <p:sp>
        <p:nvSpPr>
          <p:cNvPr id="92" name="TextShape 2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Komplexität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C1810071-0131-4161-81A1-513141C1310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Modellierung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26080" y="2060640"/>
            <a:ext cx="3651120" cy="2922480"/>
          </a:xfrm>
          <a:prstGeom prst="rect">
            <a:avLst/>
          </a:prstGeom>
        </p:spPr>
      </p:pic>
      <p:pic>
        <p:nvPicPr>
          <p:cNvPr descr="" id="9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8360" y="1603440"/>
            <a:ext cx="8305560" cy="4519440"/>
          </a:xfrm>
          <a:prstGeom prst="rect">
            <a:avLst/>
          </a:prstGeom>
        </p:spPr>
      </p:pic>
      <p:sp>
        <p:nvSpPr>
          <p:cNvPr id="97" name="CustomShape 3"/>
          <p:cNvSpPr/>
          <p:nvPr/>
        </p:nvSpPr>
        <p:spPr>
          <a:xfrm>
            <a:off x="378360" y="1603440"/>
            <a:ext cx="8305560" cy="4519440"/>
          </a:xfrm>
          <a:prstGeom prst="rect">
            <a:avLst/>
          </a:prstGeom>
        </p:spPr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71917111-5131-41D1-8131-B1810161513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Pro Spieler ein dezentralisiertes Modell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Zustand: ein Zeitschritt, der mit der aktuellen Spielsituation beschrieben wird (Ballposition,...)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Aktionen: Schießen, rennen, warten,...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Belohnungsfunktion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Belohnung bei Tor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Bestrafung bei Eigentor</a:t>
            </a:r>
            <a:endParaRPr/>
          </a:p>
        </p:txBody>
      </p:sp>
      <p:sp>
        <p:nvSpPr>
          <p:cNvPr id="100" name="TextShape 3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Modellierung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968960" y="6405480"/>
            <a:ext cx="249480" cy="4067640"/>
          </a:xfrm>
          <a:prstGeom prst="rect">
            <a:avLst/>
          </a:prstGeom>
        </p:spPr>
        <p:txBody>
          <a:bodyPr bIns="45000" lIns="45720" rIns="45720" tIns="45000"/>
          <a:p>
            <a:pPr algn="r">
              <a:lnSpc>
                <a:spcPct val="100000"/>
              </a:lnSpc>
            </a:pPr>
            <a:fld id="{D1C1F1C1-3161-4161-B1E1-31416181A191}" type="slidenum">
              <a:rPr b="1" lang="de-DE">
                <a:solidFill>
                  <a:srgbClr val="6562ac"/>
                </a:solidFill>
                <a:latin typeface="Tahoma"/>
                <a:ea typeface="Tahoma"/>
              </a:rPr>
              <a:t>&lt;Nummer&gt;</a:t>
            </a:fld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45720" rIns="45720" tIns="45000"/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Q-Value-iteration</a:t>
            </a: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endParaRPr/>
          </a:p>
          <a:p>
            <a:pPr>
              <a:lnSpc>
                <a:spcPct val="100000"/>
              </a:lnSpc>
              <a:buFont charset="2" typeface="Wingdings"/>
              <a:buChar char="▪"/>
            </a:pPr>
            <a:r>
              <a:rPr lang="de-DE" sz="2400">
                <a:solidFill>
                  <a:srgbClr val="010000"/>
                </a:solidFill>
                <a:latin typeface="Arial"/>
                <a:ea typeface="Arial"/>
              </a:rPr>
              <a:t>Policy-iteration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Bewerte Policy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10000"/>
                </a:solidFill>
                <a:latin typeface="Arial"/>
                <a:ea typeface="Arial"/>
              </a:rPr>
              <a:t>Verbessere Policy</a:t>
            </a:r>
            <a:endParaRPr/>
          </a:p>
        </p:txBody>
      </p:sp>
      <p:sp>
        <p:nvSpPr>
          <p:cNvPr id="103" name="TextShape 3"/>
          <p:cNvSpPr txBox="1"/>
          <p:nvPr/>
        </p:nvSpPr>
        <p:spPr>
          <a:xfrm>
            <a:off x="0" y="189000"/>
            <a:ext cx="9143640" cy="576000"/>
          </a:xfrm>
          <a:prstGeom prst="rect">
            <a:avLst/>
          </a:prstGeom>
        </p:spPr>
        <p:txBody>
          <a:bodyPr anchor="ctr" bIns="45000" lIns="45720" rIns="45720" tIns="45000"/>
          <a:p>
            <a:pPr algn="ctr">
              <a:lnSpc>
                <a:spcPct val="100000"/>
              </a:lnSpc>
            </a:pPr>
            <a:r>
              <a:rPr b="1" lang="de-DE" sz="2800">
                <a:solidFill>
                  <a:srgbClr val="6562ac"/>
                </a:solidFill>
                <a:latin typeface="Tahoma"/>
                <a:ea typeface="Tahoma"/>
              </a:rPr>
              <a:t>Lösungsverfahren</a:t>
            </a:r>
            <a:endParaRPr/>
          </a:p>
        </p:txBody>
      </p:sp>
      <p:pic>
        <p:nvPicPr>
          <p:cNvPr descr="" id="10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32360" y="1191960"/>
            <a:ext cx="4413240" cy="37735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