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7" r:id="rId4"/>
    <p:sldId id="260" r:id="rId5"/>
    <p:sldId id="272" r:id="rId6"/>
    <p:sldId id="273" r:id="rId7"/>
    <p:sldId id="275" r:id="rId8"/>
    <p:sldId id="274" r:id="rId9"/>
    <p:sldId id="261" r:id="rId10"/>
    <p:sldId id="262" r:id="rId11"/>
    <p:sldId id="263" r:id="rId12"/>
    <p:sldId id="264" r:id="rId13"/>
    <p:sldId id="267" r:id="rId14"/>
    <p:sldId id="266" r:id="rId15"/>
    <p:sldId id="268" r:id="rId16"/>
    <p:sldId id="269" r:id="rId17"/>
    <p:sldId id="270" r:id="rId18"/>
    <p:sldId id="271" r:id="rId19"/>
    <p:sldId id="25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5580" autoAdjust="0"/>
    <p:restoredTop sz="94660"/>
  </p:normalViewPr>
  <p:slideViewPr>
    <p:cSldViewPr snapToGrid="0">
      <p:cViewPr varScale="1">
        <p:scale>
          <a:sx n="74" d="100"/>
          <a:sy n="74" d="100"/>
        </p:scale>
        <p:origin x="96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8/9/2015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8/9/2015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8/9/2015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Font typeface="Courier New" panose="02070309020205020404" pitchFamily="49" charset="0"/>
              <a:buChar char="o"/>
              <a:defRPr/>
            </a:lvl1pPr>
          </a:lstStyle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8/9/2015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8/9/2015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8/9/2015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8/9/2015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8/9/2015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8/9/2015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8/9/2015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8/9/2015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8/9/2015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devhammer.net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hielectronics.com/support/gadgeteer" TargetMode="External"/><Relationship Id="rId7" Type="http://schemas.openxmlformats.org/officeDocument/2006/relationships/hyperlink" Target="https://github.com/msopentech/connectthedots" TargetMode="External"/><Relationship Id="rId2" Type="http://schemas.openxmlformats.org/officeDocument/2006/relationships/hyperlink" Target="https://www.ghielectronics.com/catalog/category/50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2mqtt.wordpress.com/" TargetMode="External"/><Relationship Id="rId5" Type="http://schemas.openxmlformats.org/officeDocument/2006/relationships/hyperlink" Target="https://www.ghielectronics.com/community/codeshare" TargetMode="External"/><Relationship Id="rId4" Type="http://schemas.openxmlformats.org/officeDocument/2006/relationships/hyperlink" Target="https://www.ghielectronics.com/community/forum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communitymegaphone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Sensors and </a:t>
            </a:r>
            <a:r>
              <a:rPr lang="en-US" dirty="0" smtClean="0"/>
              <a:t>the Internet of Things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53966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G. Andrew Duthie</a:t>
            </a:r>
          </a:p>
          <a:p>
            <a:r>
              <a:rPr lang="en-US" dirty="0" smtClean="0"/>
              <a:t>Chief Consultant – </a:t>
            </a:r>
            <a:r>
              <a:rPr lang="en-US" dirty="0" err="1" smtClean="0"/>
              <a:t>Devhammer</a:t>
            </a:r>
            <a:r>
              <a:rPr lang="en-US" dirty="0" smtClean="0"/>
              <a:t> Enterprises LLC</a:t>
            </a:r>
          </a:p>
          <a:p>
            <a:r>
              <a:rPr lang="en-US" dirty="0" smtClean="0">
                <a:hlinkClick r:id="rId2"/>
              </a:rPr>
              <a:t>http://devhammer.net</a:t>
            </a:r>
            <a:endParaRPr lang="en-US" dirty="0" smtClean="0"/>
          </a:p>
          <a:p>
            <a:r>
              <a:rPr lang="en-US" dirty="0" smtClean="0"/>
              <a:t>devhammer@live.com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23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Kinds of systems:</a:t>
            </a:r>
          </a:p>
          <a:p>
            <a:pPr lvl="1"/>
            <a:r>
              <a:rPr lang="en-US" dirty="0" smtClean="0"/>
              <a:t>Every device connected (expensive, security implications)</a:t>
            </a:r>
          </a:p>
          <a:p>
            <a:pPr lvl="1"/>
            <a:r>
              <a:rPr lang="en-US" dirty="0" smtClean="0"/>
              <a:t>Gateway pattern (cheaper devices, fewer connected, data can be buffered)</a:t>
            </a:r>
          </a:p>
          <a:p>
            <a:pPr lvl="1"/>
            <a:r>
              <a:rPr lang="en-US" dirty="0" smtClean="0"/>
              <a:t>Others</a:t>
            </a:r>
          </a:p>
          <a:p>
            <a:r>
              <a:rPr lang="en-US" dirty="0"/>
              <a:t> </a:t>
            </a:r>
            <a:r>
              <a:rPr lang="en-US" dirty="0" smtClean="0"/>
              <a:t>Technologies:</a:t>
            </a:r>
          </a:p>
          <a:p>
            <a:pPr lvl="1"/>
            <a:r>
              <a:rPr lang="en-US" dirty="0" smtClean="0"/>
              <a:t>Web API, SignalR, etc.</a:t>
            </a:r>
          </a:p>
          <a:p>
            <a:pPr lvl="1"/>
            <a:r>
              <a:rPr lang="en-US" dirty="0" smtClean="0"/>
              <a:t>MQTT (brokered queued communication)</a:t>
            </a:r>
          </a:p>
          <a:p>
            <a:pPr lvl="1"/>
            <a:r>
              <a:rPr lang="en-US" dirty="0" smtClean="0"/>
              <a:t>AMQP (supported by Azure Service Bus)</a:t>
            </a:r>
          </a:p>
          <a:p>
            <a:r>
              <a:rPr lang="en-US" dirty="0"/>
              <a:t> </a:t>
            </a:r>
            <a:r>
              <a:rPr lang="en-US" dirty="0" smtClean="0"/>
              <a:t>Device types:</a:t>
            </a:r>
          </a:p>
          <a:p>
            <a:pPr lvl="1"/>
            <a:r>
              <a:rPr lang="en-US" dirty="0" smtClean="0"/>
              <a:t>Sensors/Controllers</a:t>
            </a:r>
          </a:p>
          <a:p>
            <a:pPr lvl="1"/>
            <a:r>
              <a:rPr lang="en-US" dirty="0" smtClean="0"/>
              <a:t>Edge (gateway) Devices</a:t>
            </a:r>
          </a:p>
        </p:txBody>
      </p:sp>
    </p:spTree>
    <p:extLst>
      <p:ext uri="{BB962C8B-B14F-4D97-AF65-F5344CB8AC3E}">
        <p14:creationId xmlns:p14="http://schemas.microsoft.com/office/powerpoint/2010/main" val="2099695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168567"/>
          </a:xfrm>
        </p:spPr>
        <p:txBody>
          <a:bodyPr>
            <a:normAutofit/>
          </a:bodyPr>
          <a:lstStyle/>
          <a:p>
            <a:r>
              <a:rPr lang="en-US" dirty="0" smtClean="0"/>
              <a:t> Q: When should you think about security?</a:t>
            </a:r>
          </a:p>
          <a:p>
            <a:r>
              <a:rPr lang="en-US" dirty="0"/>
              <a:t> </a:t>
            </a:r>
            <a:r>
              <a:rPr lang="en-US" dirty="0" smtClean="0"/>
              <a:t>A: ALWAYS!!!</a:t>
            </a:r>
          </a:p>
          <a:p>
            <a:r>
              <a:rPr lang="en-US" dirty="0"/>
              <a:t> </a:t>
            </a:r>
            <a:r>
              <a:rPr lang="en-US" dirty="0" smtClean="0"/>
              <a:t>Put on a black hat when designing devices or device architectures…hack yourself first!</a:t>
            </a:r>
          </a:p>
          <a:p>
            <a:r>
              <a:rPr lang="en-US" dirty="0"/>
              <a:t> </a:t>
            </a:r>
            <a:r>
              <a:rPr lang="en-US" dirty="0" smtClean="0"/>
              <a:t>Not every device needs an IP address, and you should think carefully before making a device into a server</a:t>
            </a:r>
          </a:p>
          <a:p>
            <a:r>
              <a:rPr lang="en-US" dirty="0"/>
              <a:t> </a:t>
            </a:r>
            <a:r>
              <a:rPr lang="en-US" dirty="0" smtClean="0"/>
              <a:t>Keeping some devices dumb (i.e. serial, IR, or other non-IP communications) can reduce attack surface</a:t>
            </a:r>
          </a:p>
          <a:p>
            <a:r>
              <a:rPr lang="en-US" dirty="0"/>
              <a:t> </a:t>
            </a:r>
            <a:r>
              <a:rPr lang="en-US" dirty="0" smtClean="0"/>
              <a:t>Threats to consider:</a:t>
            </a:r>
          </a:p>
          <a:p>
            <a:pPr lvl="1"/>
            <a:r>
              <a:rPr lang="en-US" dirty="0" smtClean="0"/>
              <a:t>Physical access – if an attacker can touch it, they can own it</a:t>
            </a:r>
          </a:p>
          <a:p>
            <a:pPr lvl="1"/>
            <a:r>
              <a:rPr lang="en-US" dirty="0" smtClean="0"/>
              <a:t>Wireless access – all wireless access should be carefully secured</a:t>
            </a:r>
          </a:p>
          <a:p>
            <a:pPr lvl="1"/>
            <a:r>
              <a:rPr lang="en-US" dirty="0" smtClean="0"/>
              <a:t>Poor network segmentation – don’t put your sensors on the same network as your cash registers!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305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the Firewall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Communication between sensors and microcontroller (or </a:t>
            </a:r>
            <a:r>
              <a:rPr lang="en-US" dirty="0" err="1" smtClean="0"/>
              <a:t>RPi</a:t>
            </a:r>
            <a:r>
              <a:rPr lang="en-US" dirty="0" smtClean="0"/>
              <a:t>, etc.)</a:t>
            </a:r>
          </a:p>
          <a:p>
            <a:pPr lvl="1"/>
            <a:r>
              <a:rPr lang="en-US" dirty="0" smtClean="0"/>
              <a:t>Protocols (Serial</a:t>
            </a:r>
            <a:r>
              <a:rPr lang="en-US" dirty="0"/>
              <a:t>, CAN, I</a:t>
            </a:r>
            <a:r>
              <a:rPr lang="en-US" baseline="30000" dirty="0"/>
              <a:t>2</a:t>
            </a:r>
            <a:r>
              <a:rPr lang="en-US" dirty="0"/>
              <a:t>C, SPI</a:t>
            </a:r>
            <a:r>
              <a:rPr lang="en-US" dirty="0" smtClean="0"/>
              <a:t>, USB, Digital &amp; Analog I/O </a:t>
            </a:r>
            <a:r>
              <a:rPr lang="en-US" dirty="0"/>
              <a:t>etc</a:t>
            </a:r>
            <a:r>
              <a:rPr lang="en-US" dirty="0" smtClean="0"/>
              <a:t>.)</a:t>
            </a:r>
          </a:p>
          <a:p>
            <a:pPr lvl="1"/>
            <a:r>
              <a:rPr lang="en-US" dirty="0" smtClean="0"/>
              <a:t>Generally short distance</a:t>
            </a:r>
          </a:p>
          <a:p>
            <a:pPr lvl="1"/>
            <a:r>
              <a:rPr lang="en-US" dirty="0" smtClean="0"/>
              <a:t>Mostly used in wired scenarios (some </a:t>
            </a:r>
            <a:r>
              <a:rPr lang="en-US" dirty="0" err="1" smtClean="0"/>
              <a:t>WiFi</a:t>
            </a:r>
            <a:r>
              <a:rPr lang="en-US" dirty="0" smtClean="0"/>
              <a:t> &amp; BT modules act as Serial devices)</a:t>
            </a:r>
          </a:p>
          <a:p>
            <a:r>
              <a:rPr lang="en-US" dirty="0"/>
              <a:t> </a:t>
            </a:r>
            <a:r>
              <a:rPr lang="en-US" dirty="0" smtClean="0"/>
              <a:t>Communication/control between devices</a:t>
            </a:r>
          </a:p>
          <a:p>
            <a:pPr lvl="1"/>
            <a:r>
              <a:rPr lang="en-US" dirty="0" smtClean="0"/>
              <a:t>Serial (short distance)</a:t>
            </a:r>
          </a:p>
          <a:p>
            <a:pPr lvl="1"/>
            <a:r>
              <a:rPr lang="en-US" dirty="0" smtClean="0"/>
              <a:t>IR (line-of-sight)</a:t>
            </a:r>
          </a:p>
          <a:p>
            <a:pPr lvl="1"/>
            <a:r>
              <a:rPr lang="en-US" dirty="0" smtClean="0"/>
              <a:t>Bluetooth (medium distance)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045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Serial, IR, and Bluetooth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083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Living on the 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Edge or Gateway devices are typically IP-based</a:t>
            </a:r>
          </a:p>
          <a:p>
            <a:r>
              <a:rPr lang="en-US" dirty="0"/>
              <a:t> </a:t>
            </a:r>
            <a:r>
              <a:rPr lang="en-US" dirty="0" smtClean="0"/>
              <a:t>Ethernet or </a:t>
            </a:r>
            <a:r>
              <a:rPr lang="en-US" dirty="0" err="1" smtClean="0"/>
              <a:t>WiFi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Leverage protocols built on top of HTTP:</a:t>
            </a:r>
          </a:p>
          <a:p>
            <a:pPr lvl="1"/>
            <a:r>
              <a:rPr lang="en-US" dirty="0" smtClean="0"/>
              <a:t>MQTT – Message Queuing Telemetry Transport</a:t>
            </a:r>
          </a:p>
          <a:p>
            <a:pPr lvl="2"/>
            <a:r>
              <a:rPr lang="en-US" dirty="0" smtClean="0"/>
              <a:t>Lightweight, pub/sub model</a:t>
            </a:r>
          </a:p>
          <a:p>
            <a:pPr lvl="2"/>
            <a:r>
              <a:rPr lang="en-US" dirty="0" smtClean="0"/>
              <a:t>Easy to use in NETMF via the M2Mqtt </a:t>
            </a:r>
            <a:r>
              <a:rPr lang="en-US" dirty="0" err="1" smtClean="0"/>
              <a:t>nuget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AMQP – Advanced Message Queuing Protocol</a:t>
            </a:r>
          </a:p>
          <a:p>
            <a:pPr lvl="2"/>
            <a:r>
              <a:rPr lang="en-US" dirty="0" smtClean="0"/>
              <a:t>Supported by Azure Service Bus</a:t>
            </a:r>
          </a:p>
          <a:p>
            <a:pPr lvl="2"/>
            <a:r>
              <a:rPr lang="en-US" dirty="0" smtClean="0"/>
              <a:t>Libraries available for NETMF</a:t>
            </a:r>
          </a:p>
          <a:p>
            <a:pPr lvl="1"/>
            <a:r>
              <a:rPr lang="en-US" dirty="0" smtClean="0"/>
              <a:t>Both MQTT and AMQP are OASIS standards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272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Connect THE DOTS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616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IoT</a:t>
            </a:r>
            <a:r>
              <a:rPr lang="en-US" dirty="0" smtClean="0"/>
              <a:t> has been around for a while, but communication with small devices is getting easier all the time</a:t>
            </a:r>
          </a:p>
          <a:p>
            <a:r>
              <a:rPr lang="en-US" dirty="0"/>
              <a:t> </a:t>
            </a:r>
            <a:r>
              <a:rPr lang="en-US" dirty="0" smtClean="0"/>
              <a:t>Be sure to take security into consideration when choosing how to communicate with sensors and devices. Hack yourself first.</a:t>
            </a:r>
          </a:p>
          <a:p>
            <a:r>
              <a:rPr lang="en-US" dirty="0"/>
              <a:t> </a:t>
            </a:r>
            <a:r>
              <a:rPr lang="en-US" dirty="0" smtClean="0"/>
              <a:t>Consider volume of data and number of devices in choosing your architecture.</a:t>
            </a:r>
          </a:p>
          <a:p>
            <a:r>
              <a:rPr lang="en-US" dirty="0"/>
              <a:t> </a:t>
            </a:r>
            <a:r>
              <a:rPr lang="en-US" dirty="0" smtClean="0"/>
              <a:t>Leverage services like Azure Service Bus for massive scale.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613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GHI Gadgeteer Kits -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www.ghielectronics.com/catalog/category/501</a:t>
            </a:r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Gadgeteer </a:t>
            </a:r>
            <a:r>
              <a:rPr lang="en-US" dirty="0"/>
              <a:t>setup steps -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www.ghielectronics.com/support/gadgeteer</a:t>
            </a:r>
            <a:r>
              <a:rPr lang="en-US" dirty="0" smtClean="0"/>
              <a:t> </a:t>
            </a:r>
          </a:p>
          <a:p>
            <a:r>
              <a:rPr lang="en-US" dirty="0"/>
              <a:t> GHI Forums -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www.ghielectronics.com/community/forum</a:t>
            </a:r>
            <a:r>
              <a:rPr lang="en-US" dirty="0" smtClean="0"/>
              <a:t> </a:t>
            </a:r>
          </a:p>
          <a:p>
            <a:r>
              <a:rPr lang="en-US" dirty="0"/>
              <a:t> GHI Codeshare -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www.ghielectronics.com/community/codeshare</a:t>
            </a:r>
            <a:r>
              <a:rPr lang="en-US" dirty="0" smtClean="0"/>
              <a:t> </a:t>
            </a:r>
          </a:p>
          <a:p>
            <a:r>
              <a:rPr lang="en-US" dirty="0" smtClean="0"/>
              <a:t> M2Mqtt &amp; </a:t>
            </a:r>
            <a:r>
              <a:rPr lang="en-US" dirty="0" err="1" smtClean="0"/>
              <a:t>GnatMQ</a:t>
            </a:r>
            <a:r>
              <a:rPr lang="en-US" dirty="0"/>
              <a:t> - </a:t>
            </a:r>
            <a:r>
              <a:rPr lang="en-US" dirty="0">
                <a:hlinkClick r:id="rId6"/>
              </a:rPr>
              <a:t>https://m2mqtt.wordpress.com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ConnectTheDots.io Azure </a:t>
            </a:r>
            <a:r>
              <a:rPr lang="en-US" dirty="0"/>
              <a:t>Service Bus demo - </a:t>
            </a: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github.com/msopentech/connectthedots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515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Consultant, Trainer, and Author</a:t>
            </a:r>
          </a:p>
          <a:p>
            <a:r>
              <a:rPr lang="en-US" dirty="0"/>
              <a:t> </a:t>
            </a:r>
            <a:r>
              <a:rPr lang="en-US" dirty="0" smtClean="0"/>
              <a:t>Nearly 20 years of experience across Web, desktop, mobile, and embedded development</a:t>
            </a:r>
          </a:p>
          <a:p>
            <a:r>
              <a:rPr lang="en-US" dirty="0" smtClean="0"/>
              <a:t> Teammate at Linchpin People</a:t>
            </a:r>
          </a:p>
          <a:p>
            <a:r>
              <a:rPr lang="en-US" dirty="0"/>
              <a:t> </a:t>
            </a:r>
            <a:r>
              <a:rPr lang="en-US" smtClean="0"/>
              <a:t>WintellectNOW Author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Creator of </a:t>
            </a:r>
            <a:r>
              <a:rPr lang="en-US" dirty="0" smtClean="0">
                <a:hlinkClick r:id="rId2"/>
              </a:rPr>
              <a:t>http://communitymegaphone.com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ASPInsiders founding board member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65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[Demos]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Arduino Serial to Control light patterns</a:t>
            </a:r>
          </a:p>
          <a:p>
            <a:r>
              <a:rPr lang="en-US" dirty="0"/>
              <a:t> </a:t>
            </a:r>
            <a:r>
              <a:rPr lang="en-US" dirty="0" smtClean="0"/>
              <a:t>Gadgeteer IR Record/Playback</a:t>
            </a:r>
          </a:p>
          <a:p>
            <a:r>
              <a:rPr lang="en-US" dirty="0"/>
              <a:t> </a:t>
            </a:r>
            <a:r>
              <a:rPr lang="en-US" dirty="0" smtClean="0"/>
              <a:t>Gadgeteer Star BT (both Serial and BTLE)</a:t>
            </a:r>
          </a:p>
          <a:p>
            <a:r>
              <a:rPr lang="en-US" dirty="0"/>
              <a:t> </a:t>
            </a:r>
            <a:r>
              <a:rPr lang="en-US" dirty="0" err="1" smtClean="0"/>
              <a:t>StarBoard</a:t>
            </a:r>
            <a:r>
              <a:rPr lang="en-US" dirty="0" smtClean="0"/>
              <a:t> (because…</a:t>
            </a:r>
            <a:r>
              <a:rPr lang="en-US" dirty="0" err="1" smtClean="0"/>
              <a:t>blinkies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 Communicating via MQTT</a:t>
            </a:r>
          </a:p>
          <a:p>
            <a:r>
              <a:rPr lang="en-US" dirty="0"/>
              <a:t> </a:t>
            </a:r>
            <a:r>
              <a:rPr lang="en-US" dirty="0" smtClean="0"/>
              <a:t>ConnectTheDots.io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64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I do IoT for </a:t>
            </a:r>
            <a:r>
              <a:rPr lang="en-US" dirty="0" smtClean="0"/>
              <a:t>fun.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While I have designed PCBs, and even sold a few Gadgeteer modules along the way, I still consider myself to be more enthusiast than expert in this area.</a:t>
            </a:r>
          </a:p>
          <a:p>
            <a:r>
              <a:rPr lang="en-US" dirty="0"/>
              <a:t> </a:t>
            </a:r>
            <a:r>
              <a:rPr lang="en-US" dirty="0" smtClean="0"/>
              <a:t>As such, take all my suggestions and advice in that context. If you need to design highly secure or highly scalable </a:t>
            </a:r>
            <a:r>
              <a:rPr lang="en-US" dirty="0" err="1" smtClean="0"/>
              <a:t>IoT</a:t>
            </a:r>
            <a:r>
              <a:rPr lang="en-US" dirty="0" smtClean="0"/>
              <a:t> systems, you will need to do additional research on those topics.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581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What is </a:t>
            </a:r>
            <a:r>
              <a:rPr lang="en-US" dirty="0" err="1" smtClean="0"/>
              <a:t>IoT</a:t>
            </a:r>
            <a:r>
              <a:rPr lang="en-US" dirty="0" smtClean="0"/>
              <a:t>?</a:t>
            </a:r>
          </a:p>
          <a:p>
            <a:r>
              <a:rPr lang="en-US" dirty="0"/>
              <a:t> </a:t>
            </a:r>
            <a:r>
              <a:rPr lang="en-US" dirty="0" smtClean="0"/>
              <a:t>What kind of communications are we talking about?</a:t>
            </a:r>
          </a:p>
          <a:p>
            <a:r>
              <a:rPr lang="en-US" dirty="0"/>
              <a:t> </a:t>
            </a:r>
            <a:r>
              <a:rPr lang="en-US" dirty="0" err="1" smtClean="0"/>
              <a:t>Architecural</a:t>
            </a:r>
            <a:r>
              <a:rPr lang="en-US" dirty="0" smtClean="0"/>
              <a:t> options</a:t>
            </a:r>
          </a:p>
          <a:p>
            <a:r>
              <a:rPr lang="en-US" dirty="0"/>
              <a:t> </a:t>
            </a:r>
            <a:r>
              <a:rPr lang="en-US" dirty="0" smtClean="0"/>
              <a:t>A brief discussion of Security</a:t>
            </a:r>
          </a:p>
          <a:p>
            <a:r>
              <a:rPr lang="en-US" dirty="0"/>
              <a:t> </a:t>
            </a:r>
            <a:r>
              <a:rPr lang="en-US" dirty="0" smtClean="0"/>
              <a:t>Communicating inside the </a:t>
            </a:r>
            <a:r>
              <a:rPr lang="en-US" dirty="0" err="1" smtClean="0"/>
              <a:t>the</a:t>
            </a:r>
            <a:r>
              <a:rPr lang="en-US" dirty="0" smtClean="0"/>
              <a:t> firewall</a:t>
            </a:r>
          </a:p>
          <a:p>
            <a:r>
              <a:rPr lang="en-US" dirty="0" smtClean="0"/>
              <a:t> Communicating with the cloud</a:t>
            </a:r>
          </a:p>
          <a:p>
            <a:r>
              <a:rPr lang="en-US" dirty="0"/>
              <a:t> </a:t>
            </a:r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358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IoT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A buzzword</a:t>
            </a:r>
          </a:p>
          <a:p>
            <a:r>
              <a:rPr lang="en-US" dirty="0" smtClean="0"/>
              <a:t> Marketing term</a:t>
            </a:r>
          </a:p>
          <a:p>
            <a:r>
              <a:rPr lang="en-US" dirty="0"/>
              <a:t> </a:t>
            </a:r>
            <a:r>
              <a:rPr lang="en-US" dirty="0" smtClean="0"/>
              <a:t>A term of convenience for describing a broad array of connected device scenarios, from industrial controls and sensors, to home automation and gadgets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674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/>
              <a:t>Come in all shapes and sizes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From simple to complex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Allow devices to measure the world around </a:t>
            </a:r>
            <a:br>
              <a:rPr lang="en-US" dirty="0" smtClean="0"/>
            </a:br>
            <a:r>
              <a:rPr lang="en-US" dirty="0" smtClean="0"/>
              <a:t>them, and respond appropriately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07" y="3465746"/>
            <a:ext cx="3241319" cy="24033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818" y="3465330"/>
            <a:ext cx="2403764" cy="24037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174" y="3465330"/>
            <a:ext cx="2403764" cy="24037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0530" y="3465330"/>
            <a:ext cx="2403764" cy="240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542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Basic: Analog or Digital</a:t>
            </a:r>
          </a:p>
          <a:p>
            <a:pPr lvl="1"/>
            <a:r>
              <a:rPr lang="en-US" dirty="0" smtClean="0"/>
              <a:t>Analog - usually measured as a value from ground (0V) to supply voltage (typically 3.3V or 5V)</a:t>
            </a:r>
          </a:p>
          <a:p>
            <a:pPr lvl="1"/>
            <a:r>
              <a:rPr lang="en-US" dirty="0" smtClean="0"/>
              <a:t>Digital – On or Off, or in microcontroller terms, HIGH or LOW</a:t>
            </a:r>
          </a:p>
          <a:p>
            <a:r>
              <a:rPr lang="en-US" dirty="0"/>
              <a:t> </a:t>
            </a:r>
            <a:r>
              <a:rPr lang="en-US" dirty="0" smtClean="0"/>
              <a:t>Higher-level Protocols</a:t>
            </a:r>
          </a:p>
          <a:p>
            <a:pPr lvl="1"/>
            <a:r>
              <a:rPr lang="en-US" dirty="0" smtClean="0"/>
              <a:t>I2C, Serial Peripheral Interface (SPI), </a:t>
            </a:r>
            <a:r>
              <a:rPr lang="en-US" dirty="0" err="1" smtClean="0"/>
              <a:t>OneWire</a:t>
            </a:r>
            <a:r>
              <a:rPr lang="en-US" dirty="0" smtClean="0"/>
              <a:t>, etc.</a:t>
            </a:r>
          </a:p>
          <a:p>
            <a:pPr lvl="1"/>
            <a:r>
              <a:rPr lang="en-US" dirty="0" smtClean="0"/>
              <a:t>Provide a means of communicating more, or more complex, data efficiently.</a:t>
            </a:r>
          </a:p>
        </p:txBody>
      </p:sp>
    </p:spTree>
    <p:extLst>
      <p:ext uri="{BB962C8B-B14F-4D97-AF65-F5344CB8AC3E}">
        <p14:creationId xmlns:p14="http://schemas.microsoft.com/office/powerpoint/2010/main" val="99317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Options for Makers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A wealth of choices:</a:t>
            </a:r>
          </a:p>
          <a:p>
            <a:pPr lvl="1"/>
            <a:r>
              <a:rPr lang="en-US" dirty="0" smtClean="0"/>
              <a:t>Arduino – probably the best-known microcontroller platform</a:t>
            </a:r>
          </a:p>
          <a:p>
            <a:pPr lvl="1"/>
            <a:r>
              <a:rPr lang="en-US" dirty="0" smtClean="0"/>
              <a:t>Raspberry Pi – cheap, single-board computing, with </a:t>
            </a:r>
            <a:r>
              <a:rPr lang="en-US" dirty="0" err="1" smtClean="0"/>
              <a:t>hackability</a:t>
            </a:r>
            <a:endParaRPr lang="en-US" dirty="0" smtClean="0"/>
          </a:p>
          <a:p>
            <a:pPr lvl="1"/>
            <a:r>
              <a:rPr lang="en-US" dirty="0" smtClean="0"/>
              <a:t>.NET Micro Framework and Gadgeteer – C#, Visual Studio, and Rapid Prototyping</a:t>
            </a:r>
          </a:p>
          <a:p>
            <a:pPr lvl="1"/>
            <a:r>
              <a:rPr lang="en-US" dirty="0" smtClean="0"/>
              <a:t>Windows 10 IoT Core – Bring together hardware and app UIs built with XAML and C#.</a:t>
            </a:r>
          </a:p>
          <a:p>
            <a:r>
              <a:rPr lang="en-US" dirty="0"/>
              <a:t> </a:t>
            </a:r>
            <a:r>
              <a:rPr lang="en-US" dirty="0" smtClean="0"/>
              <a:t>Boards and Modules</a:t>
            </a:r>
          </a:p>
          <a:p>
            <a:pPr lvl="1"/>
            <a:r>
              <a:rPr lang="en-US" dirty="0" smtClean="0"/>
              <a:t>FEZ HAT and FEZ Cream for Raspberry Pi 2</a:t>
            </a:r>
          </a:p>
          <a:p>
            <a:pPr lvl="1"/>
            <a:r>
              <a:rPr lang="en-US" dirty="0" smtClean="0"/>
              <a:t>Many Gadgeteer modules supported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571" y="4691884"/>
            <a:ext cx="1742440" cy="15370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003" y="4691884"/>
            <a:ext cx="1651635" cy="15415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9392" y="4605503"/>
            <a:ext cx="1714717" cy="16234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9392" y="2798813"/>
            <a:ext cx="1714716" cy="15321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700" y="1011981"/>
            <a:ext cx="1712408" cy="142592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691884"/>
            <a:ext cx="2730887" cy="153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98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Sensor EXAMPLES – Gadgeteer and </a:t>
            </a:r>
            <a:r>
              <a:rPr lang="en-US" dirty="0" err="1" smtClean="0"/>
              <a:t>BrainPad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018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Kind of Communication?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Inside the firewall</a:t>
            </a:r>
          </a:p>
          <a:p>
            <a:pPr lvl="1"/>
            <a:r>
              <a:rPr lang="en-US" dirty="0" smtClean="0"/>
              <a:t>Aggregation of data</a:t>
            </a:r>
          </a:p>
          <a:p>
            <a:pPr lvl="1"/>
            <a:r>
              <a:rPr lang="en-US" dirty="0" smtClean="0"/>
              <a:t>Low-power devices</a:t>
            </a:r>
          </a:p>
          <a:p>
            <a:pPr lvl="1"/>
            <a:r>
              <a:rPr lang="en-US" dirty="0" smtClean="0"/>
              <a:t>Many protocols (serial, CAN, I</a:t>
            </a:r>
            <a:r>
              <a:rPr lang="en-US" baseline="30000" dirty="0" smtClean="0"/>
              <a:t>2</a:t>
            </a:r>
            <a:r>
              <a:rPr lang="en-US" dirty="0" smtClean="0"/>
              <a:t>C, SPI, etc.)</a:t>
            </a:r>
          </a:p>
          <a:p>
            <a:r>
              <a:rPr lang="en-US" dirty="0" smtClean="0"/>
              <a:t> Outside the firewall</a:t>
            </a:r>
          </a:p>
          <a:p>
            <a:pPr lvl="1"/>
            <a:r>
              <a:rPr lang="en-US" dirty="0" smtClean="0"/>
              <a:t>Gateways</a:t>
            </a:r>
          </a:p>
          <a:p>
            <a:pPr lvl="1"/>
            <a:r>
              <a:rPr lang="en-US" dirty="0" smtClean="0"/>
              <a:t>Multiple protocols, techniques and architectures</a:t>
            </a:r>
          </a:p>
          <a:p>
            <a:pPr lvl="2"/>
            <a:r>
              <a:rPr lang="en-US" dirty="0" smtClean="0"/>
              <a:t>MQTT, AQMP, HTTP/2, etc.</a:t>
            </a:r>
          </a:p>
          <a:p>
            <a:r>
              <a:rPr lang="en-US" dirty="0"/>
              <a:t> </a:t>
            </a:r>
            <a:r>
              <a:rPr lang="en-US" dirty="0" smtClean="0"/>
              <a:t>When choosing protocols and architectures, it’s important to consider the volume of data, and the number of devices.</a:t>
            </a:r>
          </a:p>
          <a:p>
            <a:pPr lvl="1"/>
            <a:r>
              <a:rPr lang="en-US" dirty="0" smtClean="0"/>
              <a:t>Caching data locally can help with scale.</a:t>
            </a:r>
          </a:p>
          <a:p>
            <a:pPr lvl="1"/>
            <a:r>
              <a:rPr lang="en-US" dirty="0" smtClean="0"/>
              <a:t>Using services like Azure Service Bus Event Hubs can provide massive scale, and the ability to easily integrated analytics on the received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52675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3563</TotalTime>
  <Words>981</Words>
  <Application>Microsoft Office PowerPoint</Application>
  <PresentationFormat>Widescreen</PresentationFormat>
  <Paragraphs>127</Paragraphs>
  <Slides>19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</vt:lpstr>
      <vt:lpstr>Calibri Light</vt:lpstr>
      <vt:lpstr>Courier New</vt:lpstr>
      <vt:lpstr>Retrospect</vt:lpstr>
      <vt:lpstr>Sensors and the Internet of Things</vt:lpstr>
      <vt:lpstr>Disclaimer</vt:lpstr>
      <vt:lpstr>Agenda</vt:lpstr>
      <vt:lpstr>What is IoT?</vt:lpstr>
      <vt:lpstr>About Sensors</vt:lpstr>
      <vt:lpstr>Signal Types</vt:lpstr>
      <vt:lpstr>Hardware Options for Makers</vt:lpstr>
      <vt:lpstr>DEMO</vt:lpstr>
      <vt:lpstr>What Kind of Communication?</vt:lpstr>
      <vt:lpstr>Architectural Options</vt:lpstr>
      <vt:lpstr>About Security</vt:lpstr>
      <vt:lpstr>Inside the Firewall</vt:lpstr>
      <vt:lpstr>DEMO</vt:lpstr>
      <vt:lpstr>Living on the Edge</vt:lpstr>
      <vt:lpstr>DEMO</vt:lpstr>
      <vt:lpstr>Summary</vt:lpstr>
      <vt:lpstr>Resources</vt:lpstr>
      <vt:lpstr>About Me</vt:lpstr>
      <vt:lpstr>[Demos]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Communicating with the Internet of Things</dc:title>
  <dc:creator>G. Andrew Duthie</dc:creator>
  <cp:lastModifiedBy>G. Andrew Duthie</cp:lastModifiedBy>
  <cp:revision>23</cp:revision>
  <dcterms:created xsi:type="dcterms:W3CDTF">2015-02-24T01:15:04Z</dcterms:created>
  <dcterms:modified xsi:type="dcterms:W3CDTF">2015-08-10T13:00:30Z</dcterms:modified>
</cp:coreProperties>
</file>