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2" name="Shape 5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r.dcs.gla.ac.uk/wiki/DivergenceFromRandomness?action=fullsearch&amp;value=linkto%3A%22DivergenceFromRandomness%22&amp;context=18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1" name="Shape 5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BM25 is one of the most established probabilistic term weighting models. </a:t>
            </a:r>
          </a:p>
          <a:p>
            <a:r>
              <a:t>The evolution of the 2-Poisson model as designed by Robertson, Van Rijsbergen and Porter has motivated the birth of a family of term-weighting forms called BMs (BM for Best Match). Implementation of BM25 in two different ways: a standard implementation called BM25, and a DFR(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Divergence From Randomness</a:t>
            </a:r>
            <a:r>
              <a:rPr b="1"/>
              <a:t>)</a:t>
            </a:r>
            <a:r>
              <a:t> based one called BM25-DFR. </a:t>
            </a:r>
          </a:p>
          <a:p>
            <a:r>
              <a:t>DFR models are obtained by instantiating the three components of the framework: selecting a basic randomness model, applying the first normalization and normalizing the term frequencies.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25" name="Group 1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23" name="Straight Connector 18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14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27" name="Rectangle 20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traight Connector 21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Straight Connector 22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95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192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94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6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8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19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00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6168247" y="1709351"/>
            <a:ext cx="5654548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</a:lstStyle>
          <a:p>
            <a:r>
              <a:t>Insert Bullets Here
Second level
Third level
Fourth level
Fifth level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4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11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13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5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7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32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29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31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3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2"/>
            <a:ext cx="5617946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5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3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6159098" y="1709352"/>
            <a:ext cx="5691150" cy="4384543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</a:lstStyle>
          <a:p>
            <a:r>
              <a:t>Insert Text Here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7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51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48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50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2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112107"/>
            <a:ext cx="11585731" cy="4981788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68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65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67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9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112107"/>
            <a:ext cx="5663699" cy="4981788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  <a:lvl2pPr marL="0" indent="0" algn="l">
              <a:spcBef>
                <a:spcPts val="1200"/>
              </a:spcBef>
              <a:buSzTx/>
              <a:buNone/>
              <a:defRPr sz="1600"/>
            </a:lvl2pPr>
            <a:lvl3pPr marL="0" indent="0" algn="l">
              <a:spcBef>
                <a:spcPts val="1200"/>
              </a:spcBef>
              <a:buSzTx/>
              <a:buNone/>
              <a:defRPr sz="1600"/>
            </a:lvl3pPr>
            <a:lvl4pPr marL="0" indent="0" algn="l">
              <a:spcBef>
                <a:spcPts val="1200"/>
              </a:spcBef>
              <a:buSzTx/>
              <a:buNone/>
              <a:defRPr sz="1600"/>
            </a:lvl4pPr>
            <a:lvl5pPr marL="0" indent="0" algn="l">
              <a:spcBef>
                <a:spcPts val="1200"/>
              </a:spcBef>
              <a:buSzTx/>
              <a:buNone/>
              <a:defRPr sz="1600"/>
            </a:lvl5pPr>
          </a:lstStyle>
          <a:p>
            <a:r>
              <a:t>Insert Text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1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72" name="Text Placeholder 2"/>
          <p:cNvSpPr>
            <a:spLocks noGrp="1"/>
          </p:cNvSpPr>
          <p:nvPr>
            <p:ph type="body" sz="half" idx="13" hasCustomPrompt="1"/>
          </p:nvPr>
        </p:nvSpPr>
        <p:spPr>
          <a:xfrm>
            <a:off x="6214002" y="1112109"/>
            <a:ext cx="5663699" cy="4981786"/>
          </a:xfrm>
          <a:prstGeom prst="rect">
            <a:avLst/>
          </a:prstGeom>
        </p:spPr>
        <p:txBody>
          <a:bodyPr/>
          <a:lstStyle>
            <a:lvl1pPr algn="l">
              <a:spcBef>
                <a:spcPts val="1200"/>
              </a:spcBef>
              <a:defRPr sz="1600"/>
            </a:lvl1pPr>
          </a:lstStyle>
          <a:p>
            <a:r>
              <a:t>Insert Text Here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4" y="-3"/>
            <a:ext cx="9144001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Rectangle 23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traight Connector 24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3" name="Straight Connector 25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4" name="Picture 26" descr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6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28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291" name="Group 19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88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290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5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ectangle 15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traight Connector 27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2" name="Straight Connector 28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3" name="Picture 29" descr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5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0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310" name="Group 17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07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09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63" y="0"/>
            <a:ext cx="9103362" cy="682752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Rectangle 17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traight Connector 18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traight Connector 27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22" name="Picture 28" descr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709351"/>
            <a:ext cx="5654546" cy="4384543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grpSp>
        <p:nvGrpSpPr>
          <p:cNvPr id="329" name="Group 19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26" name="Straight Connector 20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Straight Connector 21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28" name="Picture 22" descr="Picture 22"/>
            <p:cNvPicPr>
              <a:picLocks noChangeAspect="1"/>
            </p:cNvPicPr>
            <p:nvPr/>
          </p:nvPicPr>
          <p:blipFill>
            <a:blip r:embed="rId4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37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39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1" name="Rectangle 20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Straight Connector 21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3" name="Straight Connector 22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4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14781" y="2237108"/>
            <a:ext cx="11737155" cy="1907236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700"/>
              </a:spcBef>
              <a:defRPr sz="3000" b="1"/>
            </a:lvl1pPr>
            <a:lvl2pPr marL="846858" indent="-389658">
              <a:spcBef>
                <a:spcPts val="700"/>
              </a:spcBef>
              <a:defRPr sz="3000" b="1"/>
            </a:lvl2pPr>
            <a:lvl3pPr marL="1257300" indent="-342900">
              <a:spcBef>
                <a:spcPts val="700"/>
              </a:spcBef>
              <a:defRPr sz="3000" b="1"/>
            </a:lvl3pPr>
            <a:lvl4pPr marL="1752600" indent="-381000">
              <a:spcBef>
                <a:spcPts val="700"/>
              </a:spcBef>
              <a:defRPr sz="3000" b="1"/>
            </a:lvl4pPr>
            <a:lvl5pPr marL="2257425" indent="-428625">
              <a:spcBef>
                <a:spcPts val="700"/>
              </a:spcBef>
              <a:defRPr sz="3000" b="1"/>
            </a:lvl5pPr>
          </a:lstStyle>
          <a:p>
            <a:r>
              <a:t>Section Break Line 1Section Break Line 2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35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5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5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7" name="Rectangle 23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Straight Connector 24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9" name="Straight Connector 25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0" name="Picture 26" descr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44" name="Group 16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42" name="Straight Connector 20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traight Connector 21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46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traight Connector 15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traight Connector 22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13"/>
          <p:cNvSpPr/>
          <p:nvPr/>
        </p:nvSpPr>
        <p:spPr>
          <a:xfrm>
            <a:off x="-3" y="4919822"/>
            <a:ext cx="12188828" cy="193818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88825" cy="48952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4781" y="5545997"/>
            <a:ext cx="10510192" cy="71718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  <a:lvl2pPr marL="846858" indent="-389658" algn="l">
              <a:spcBef>
                <a:spcPts val="0"/>
              </a:spcBef>
              <a:defRPr sz="3000" b="1"/>
            </a:lvl2pPr>
            <a:lvl3pPr marL="1257300" indent="-342900" algn="l">
              <a:spcBef>
                <a:spcPts val="0"/>
              </a:spcBef>
              <a:defRPr sz="3000" b="1"/>
            </a:lvl3pPr>
            <a:lvl4pPr marL="1752600" indent="-381000" algn="l">
              <a:spcBef>
                <a:spcPts val="0"/>
              </a:spcBef>
              <a:defRPr sz="3000" b="1"/>
            </a:lvl4pPr>
            <a:lvl5pPr marL="2257425" indent="-428625" algn="l">
              <a:spcBef>
                <a:spcPts val="0"/>
              </a:spcBef>
              <a:defRPr sz="3000" b="1"/>
            </a:lvl5pPr>
          </a:lstStyle>
          <a:p>
            <a:r>
              <a:t>Section Break Line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374" name="Group 7"/>
          <p:cNvGrpSpPr/>
          <p:nvPr/>
        </p:nvGrpSpPr>
        <p:grpSpPr>
          <a:xfrm>
            <a:off x="-3" y="4875416"/>
            <a:ext cx="12188827" cy="1238118"/>
            <a:chOff x="0" y="-1"/>
            <a:chExt cx="12188826" cy="1238116"/>
          </a:xfrm>
        </p:grpSpPr>
        <p:sp>
          <p:nvSpPr>
            <p:cNvPr id="371" name="Straight Connector 10"/>
            <p:cNvSpPr/>
            <p:nvPr/>
          </p:nvSpPr>
          <p:spPr>
            <a:xfrm>
              <a:off x="8129947" y="25939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traight Connector 11"/>
            <p:cNvSpPr/>
            <p:nvPr/>
          </p:nvSpPr>
          <p:spPr>
            <a:xfrm>
              <a:off x="-1" y="2668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73" name="Picture 12" descr="Picture 12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5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38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38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7" name="Rectangle 20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Straight Connector 21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Straight Connector 22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0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91551" y="1570617"/>
            <a:ext cx="10227602" cy="34902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800"/>
              </a:spcBef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>
              <a:spcBef>
                <a:spcPts val="800"/>
              </a:spcBef>
              <a:buSzTx/>
              <a:buNone/>
              <a:defRPr sz="360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Insert Quote or Excerpt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0" cy="897659"/>
          </a:xfrm>
          <a:prstGeom prst="rect">
            <a:avLst/>
          </a:prstGeom>
        </p:spPr>
        <p:txBody>
          <a:bodyPr/>
          <a:lstStyle>
            <a:lvl1pPr algn="r">
              <a:spcBef>
                <a:spcPts val="300"/>
              </a:spcBef>
              <a:defRPr sz="1600"/>
            </a:lvl1pPr>
          </a:lstStyle>
          <a:p>
            <a:r>
              <a:t>Insert Quote Attribution Here</a:t>
            </a:r>
          </a:p>
        </p:txBody>
      </p:sp>
      <p:pic>
        <p:nvPicPr>
          <p:cNvPr id="393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1" y="1561544"/>
            <a:ext cx="743666" cy="371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090864" y="4701328"/>
            <a:ext cx="743666" cy="371930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0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0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7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9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0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882117" y="1578919"/>
            <a:ext cx="5006222" cy="40947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2117" y="5766677"/>
            <a:ext cx="5006221" cy="32721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100"/>
            </a:lvl1pPr>
            <a:lvl2pPr marL="0" indent="0">
              <a:spcBef>
                <a:spcPts val="200"/>
              </a:spcBef>
              <a:buSzTx/>
              <a:buNone/>
              <a:defRPr sz="1100"/>
            </a:lvl2pPr>
            <a:lvl3pPr marL="0" indent="0">
              <a:spcBef>
                <a:spcPts val="200"/>
              </a:spcBef>
              <a:buSzTx/>
              <a:buNone/>
              <a:defRPr sz="1100"/>
            </a:lvl3pPr>
            <a:lvl4pPr marL="0" indent="0">
              <a:spcBef>
                <a:spcPts val="200"/>
              </a:spcBef>
              <a:buSzTx/>
              <a:buNone/>
              <a:defRPr sz="1100"/>
            </a:lvl4pPr>
            <a:lvl5pPr marL="0" indent="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photo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3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302605" y="1578919"/>
            <a:ext cx="5654546" cy="4514976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</a:lstStyle>
          <a:p>
            <a:r>
              <a:t>Insert Bullets Here
Second level
Third level
Fourth level
Fifth level</a:t>
            </a:r>
          </a:p>
        </p:txBody>
      </p:sp>
      <p:sp>
        <p:nvSpPr>
          <p:cNvPr id="414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23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25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8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9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30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54517" y="1573230"/>
            <a:ext cx="2468435" cy="2236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61927" y="1573230"/>
            <a:ext cx="2452019" cy="2236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754517" y="3914118"/>
            <a:ext cx="2468435" cy="21892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361927" y="3914118"/>
            <a:ext cx="2452019" cy="21892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2605" y="1572055"/>
            <a:ext cx="5654546" cy="4521840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6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44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5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46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8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51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319230" y="1578919"/>
            <a:ext cx="6075068" cy="43823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10380" y="3690746"/>
            <a:ext cx="2960144" cy="22716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380" y="1578920"/>
            <a:ext cx="2960144" cy="2271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05953" y="1572055"/>
            <a:ext cx="2292965" cy="3567597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photo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6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64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66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8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0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71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9230" y="2004541"/>
            <a:ext cx="3027861" cy="3639702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data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834" y="1586342"/>
            <a:ext cx="3017585" cy="276227"/>
          </a:xfrm>
          <a:prstGeom prst="rect">
            <a:avLst/>
          </a:prstGeom>
        </p:spPr>
        <p:txBody>
          <a:bodyPr anchor="ctr"/>
          <a:lstStyle>
            <a:lvl1pPr algn="l" defTabSz="393191">
              <a:spcBef>
                <a:spcPts val="300"/>
              </a:spcBef>
              <a:defRPr sz="1300" b="1"/>
            </a:lvl1pPr>
          </a:lstStyle>
          <a:p>
            <a:r>
              <a:t>Figure Title</a:t>
            </a:r>
          </a:p>
        </p:txBody>
      </p:sp>
      <p:sp>
        <p:nvSpPr>
          <p:cNvPr id="474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482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84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6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9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29447" y="2004541"/>
            <a:ext cx="3027861" cy="3639702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  <a:lvl2pPr marL="0" indent="0" algn="l">
              <a:spcBef>
                <a:spcPts val="200"/>
              </a:spcBef>
              <a:buSzTx/>
              <a:buNone/>
              <a:defRPr sz="1100"/>
            </a:lvl2pPr>
            <a:lvl3pPr marL="0" indent="0" algn="l">
              <a:spcBef>
                <a:spcPts val="200"/>
              </a:spcBef>
              <a:buSzTx/>
              <a:buNone/>
              <a:defRPr sz="1100"/>
            </a:lvl3pPr>
            <a:lvl4pPr marL="0" indent="0" algn="l">
              <a:spcBef>
                <a:spcPts val="200"/>
              </a:spcBef>
              <a:buSzTx/>
              <a:buNone/>
              <a:defRPr sz="1100"/>
            </a:lvl4pPr>
            <a:lvl5pPr marL="0" indent="0" algn="l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Insert data caption(s) here.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830050" y="1586342"/>
            <a:ext cx="3017584" cy="276227"/>
          </a:xfrm>
          <a:prstGeom prst="rect">
            <a:avLst/>
          </a:prstGeom>
        </p:spPr>
        <p:txBody>
          <a:bodyPr anchor="ctr"/>
          <a:lstStyle>
            <a:lvl1pPr algn="l" defTabSz="393191">
              <a:spcBef>
                <a:spcPts val="300"/>
              </a:spcBef>
              <a:defRPr sz="1300" b="1"/>
            </a:lvl1pPr>
          </a:lstStyle>
          <a:p>
            <a:r>
              <a:t>Figure Title</a:t>
            </a:r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509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511" name="Picture 16" descr="Picture 16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3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5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16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28904" y="1578920"/>
            <a:ext cx="5621797" cy="3245019"/>
          </a:xfrm>
          <a:prstGeom prst="rect">
            <a:avLst/>
          </a:prstGeom>
        </p:spPr>
        <p:txBody>
          <a:bodyPr/>
          <a:lstStyle/>
          <a:p>
            <a:r>
              <a:t>Comparative Data 1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8903" y="5043715"/>
            <a:ext cx="5621799" cy="1069134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</a:lstStyle>
          <a:p>
            <a:r>
              <a:t>Insert data caption(s) here.</a:t>
            </a:r>
          </a:p>
        </p:txBody>
      </p:sp>
      <p:sp>
        <p:nvSpPr>
          <p:cNvPr id="5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29065" y="5043715"/>
            <a:ext cx="5621798" cy="1069134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"/>
              </a:spcBef>
              <a:defRPr sz="1100"/>
            </a:lvl1pPr>
          </a:lstStyle>
          <a:p>
            <a:r>
              <a:t>Insert data caption(s) here.</a:t>
            </a:r>
          </a:p>
        </p:txBody>
      </p:sp>
      <p:sp>
        <p:nvSpPr>
          <p:cNvPr id="520" name="Insert 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-3" y="5092179"/>
            <a:ext cx="12188829" cy="1765823"/>
            <a:chOff x="-1" y="0"/>
            <a:chExt cx="12188829" cy="1765821"/>
          </a:xfrm>
        </p:grpSpPr>
        <p:sp>
          <p:nvSpPr>
            <p:cNvPr id="528" name="Straight Connector 7"/>
            <p:cNvSpPr/>
            <p:nvPr/>
          </p:nvSpPr>
          <p:spPr>
            <a:xfrm>
              <a:off x="8129947" y="0"/>
              <a:ext cx="4058882" cy="1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Straight Connector 8"/>
            <p:cNvSpPr/>
            <p:nvPr/>
          </p:nvSpPr>
          <p:spPr>
            <a:xfrm>
              <a:off x="-2" y="74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Rectangle 9"/>
            <p:cNvSpPr/>
            <p:nvPr/>
          </p:nvSpPr>
          <p:spPr>
            <a:xfrm>
              <a:off x="-1" y="36210"/>
              <a:ext cx="12188829" cy="172961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324" y="5240939"/>
            <a:ext cx="8532178" cy="12983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defRPr>
                <a:solidFill>
                  <a:srgbClr val="404040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>
                <a:solidFill>
                  <a:srgbClr val="404040"/>
                </a:solidFill>
              </a:defRPr>
            </a:lvl5pPr>
          </a:lstStyle>
          <a:p>
            <a:r>
              <a:t>Presenter Name HereEmail HerePhone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53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28" y="678405"/>
            <a:ext cx="3580640" cy="3059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0" y="4263995"/>
            <a:ext cx="2438402" cy="368302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63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61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64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" name="Group 2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65" name="Rectangle 2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traight Connector 25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traight Connector 26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94" y="0"/>
            <a:ext cx="5362631" cy="686416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7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82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80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3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84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9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01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99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2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03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94" y="0"/>
            <a:ext cx="5362631" cy="686416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20" name="Group 15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18" name="Straight Connector 16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1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22" name="Rectangle 14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0" y="0"/>
            <a:ext cx="535781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7396072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5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3496385"/>
            <a:ext cx="7399471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needs to be</a:t>
            </a:r>
          </a:p>
        </p:txBody>
      </p:sp>
      <p:sp>
        <p:nvSpPr>
          <p:cNvPr id="13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2" y="2155151"/>
            <a:ext cx="7408582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39" name="Group 14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37" name="Straight Connector 15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traight Connector 17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4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Group 13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41" name="Rectangle 23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traight Connector 24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traight Connector 25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13" y="1196775"/>
            <a:ext cx="5199890" cy="566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6054" y="4829299"/>
            <a:ext cx="6773096" cy="125616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0"/>
              </a:spcBef>
              <a:defRPr sz="1400"/>
            </a:lvl1pPr>
            <a:lvl2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2pPr>
            <a:lvl3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3pPr>
            <a:lvl4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4pPr>
            <a:lvl5pPr marL="0" indent="0" algn="l">
              <a:lnSpc>
                <a:spcPct val="120000"/>
              </a:lnSpc>
              <a:spcBef>
                <a:spcPts val="0"/>
              </a:spcBef>
              <a:buSzTx/>
              <a:buNone/>
              <a:defRPr sz="1400"/>
            </a:lvl5pPr>
          </a:lstStyle>
          <a:p>
            <a:r>
              <a:t>Presenter’s NamePresenter’s TitlePresenter’s DepartmentDate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4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4" y="3496385"/>
            <a:ext cx="6753632" cy="1204688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2000" i="1"/>
            </a:lvl1pPr>
          </a:lstStyle>
          <a:p>
            <a:r>
              <a:t>Subtitle line that can be up to 2 lines of text if it  needs to be</a:t>
            </a:r>
          </a:p>
        </p:txBody>
      </p:sp>
      <p:sp>
        <p:nvSpPr>
          <p:cNvPr id="15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6631" y="2155151"/>
            <a:ext cx="8529785" cy="1219419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defRPr sz="3000" b="1"/>
            </a:lvl1pPr>
          </a:lstStyle>
          <a:p>
            <a:r>
              <a:t>One line presentation title</a:t>
            </a:r>
          </a:p>
        </p:txBody>
      </p:sp>
      <p:grpSp>
        <p:nvGrpSpPr>
          <p:cNvPr id="158" name="Group 13"/>
          <p:cNvGrpSpPr/>
          <p:nvPr/>
        </p:nvGrpSpPr>
        <p:grpSpPr>
          <a:xfrm>
            <a:off x="-3" y="17761"/>
            <a:ext cx="12188830" cy="745"/>
            <a:chOff x="0" y="0"/>
            <a:chExt cx="12188828" cy="743"/>
          </a:xfrm>
        </p:grpSpPr>
        <p:sp>
          <p:nvSpPr>
            <p:cNvPr id="156" name="Straight Connector 18"/>
            <p:cNvSpPr/>
            <p:nvPr/>
          </p:nvSpPr>
          <p:spPr>
            <a:xfrm flipH="1" flipV="1">
              <a:off x="0" y="-1"/>
              <a:ext cx="4058881" cy="3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traight Connector 19"/>
            <p:cNvSpPr/>
            <p:nvPr/>
          </p:nvSpPr>
          <p:spPr>
            <a:xfrm flipH="1" flipV="1">
              <a:off x="4058880" y="743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9" name="Picture 17" descr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-14943"/>
            <a:ext cx="2672717" cy="151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oup 14"/>
          <p:cNvGrpSpPr/>
          <p:nvPr/>
        </p:nvGrpSpPr>
        <p:grpSpPr>
          <a:xfrm>
            <a:off x="-4" y="6406185"/>
            <a:ext cx="12188831" cy="451817"/>
            <a:chOff x="-1" y="-1"/>
            <a:chExt cx="12188829" cy="451816"/>
          </a:xfrm>
        </p:grpSpPr>
        <p:sp>
          <p:nvSpPr>
            <p:cNvPr id="160" name="Rectangle 15"/>
            <p:cNvSpPr/>
            <p:nvPr/>
          </p:nvSpPr>
          <p:spPr>
            <a:xfrm>
              <a:off x="-1" y="-2"/>
              <a:ext cx="12188829" cy="451817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traight Connector 23"/>
            <p:cNvSpPr/>
            <p:nvPr/>
          </p:nvSpPr>
          <p:spPr>
            <a:xfrm flipH="1" flipV="1">
              <a:off x="-2" y="6804"/>
              <a:ext cx="4058882" cy="3"/>
            </a:xfrm>
            <a:prstGeom prst="line">
              <a:avLst/>
            </a:prstGeom>
            <a:noFill/>
            <a:ln w="50800" cap="flat">
              <a:solidFill>
                <a:srgbClr val="DF702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traight Connector 24"/>
            <p:cNvSpPr/>
            <p:nvPr/>
          </p:nvSpPr>
          <p:spPr>
            <a:xfrm flipH="1" flipV="1">
              <a:off x="4058880" y="7547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0F787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9877" y="6232198"/>
            <a:ext cx="258623" cy="24830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29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77" name="Group 14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174" name="Straight Connector 15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traight Connector 16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76" name="Picture 17" descr="Picture 17"/>
            <p:cNvPicPr>
              <a:picLocks noChangeAspect="1"/>
            </p:cNvPicPr>
            <p:nvPr/>
          </p:nvPicPr>
          <p:blipFill>
            <a:blip r:embed="rId2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8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lvl1pPr>
            <a:lvl2pPr marL="783771" indent="-326571" algn="l">
              <a:spcBef>
                <a:spcPts val="1200"/>
              </a:spcBef>
              <a:buFont typeface="Arial"/>
              <a:buChar char="•"/>
              <a:defRPr sz="1600"/>
            </a:lvl2pPr>
            <a:lvl3pPr marL="1219200" indent="-304800" algn="l">
              <a:spcBef>
                <a:spcPts val="1200"/>
              </a:spcBef>
              <a:buFont typeface="Arial"/>
              <a:defRPr sz="1600"/>
            </a:lvl3pPr>
            <a:lvl4pPr marL="1828800" indent="-457200" algn="l">
              <a:spcBef>
                <a:spcPts val="1200"/>
              </a:spcBef>
              <a:buFont typeface="Arial"/>
              <a:buChar char="•"/>
              <a:defRPr sz="1600"/>
            </a:lvl4pPr>
            <a:lvl5pPr marL="2194560" indent="-365760" algn="l">
              <a:spcBef>
                <a:spcPts val="1200"/>
              </a:spcBef>
              <a:buFont typeface="Arial"/>
              <a:buChar char="•"/>
              <a:defRPr sz="1600"/>
            </a:lvl5pPr>
          </a:lstStyle>
          <a:p>
            <a:r>
              <a:t>Insert Bullets Here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0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/>
          <a:p>
            <a:r>
              <a:t>Insert Slide Title</a:t>
            </a:r>
          </a:p>
        </p:txBody>
      </p:sp>
      <p:sp>
        <p:nvSpPr>
          <p:cNvPr id="18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64794" cy="40806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</a:lvl1pPr>
          </a:lstStyle>
          <a:p>
            <a:r>
              <a:t>Insert Subhead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/>
          <p:nvPr/>
        </p:nvGrpSpPr>
        <p:grpSpPr>
          <a:xfrm>
            <a:off x="-3" y="-8884"/>
            <a:ext cx="12188827" cy="1238118"/>
            <a:chOff x="0" y="-1"/>
            <a:chExt cx="12188826" cy="1238116"/>
          </a:xfrm>
        </p:grpSpPr>
        <p:sp>
          <p:nvSpPr>
            <p:cNvPr id="2" name="Straight Connector 14"/>
            <p:cNvSpPr/>
            <p:nvPr/>
          </p:nvSpPr>
          <p:spPr>
            <a:xfrm>
              <a:off x="8129947" y="34820"/>
              <a:ext cx="4058880" cy="1"/>
            </a:xfrm>
            <a:prstGeom prst="line">
              <a:avLst/>
            </a:prstGeom>
            <a:noFill/>
            <a:ln w="50800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15"/>
            <p:cNvSpPr/>
            <p:nvPr/>
          </p:nvSpPr>
          <p:spPr>
            <a:xfrm>
              <a:off x="-1" y="35562"/>
              <a:ext cx="8129949" cy="1"/>
            </a:xfrm>
            <a:prstGeom prst="line">
              <a:avLst/>
            </a:prstGeom>
            <a:noFill/>
            <a:ln w="50800" cap="flat">
              <a:solidFill>
                <a:srgbClr val="9015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4" name="Picture 16" descr="Picture 16"/>
            <p:cNvPicPr>
              <a:picLocks noChangeAspect="1"/>
            </p:cNvPicPr>
            <p:nvPr/>
          </p:nvPicPr>
          <p:blipFill>
            <a:blip r:embed="rId31"/>
            <a:srcRect t="13018" r="68665"/>
            <a:stretch>
              <a:fillRect/>
            </a:stretch>
          </p:blipFill>
          <p:spPr>
            <a:xfrm>
              <a:off x="11094468" y="-2"/>
              <a:ext cx="784830" cy="12381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12"/>
          <p:cNvSpPr/>
          <p:nvPr/>
        </p:nvSpPr>
        <p:spPr>
          <a:xfrm>
            <a:off x="0" y="6446520"/>
            <a:ext cx="12188825" cy="4114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traight Connector 20"/>
          <p:cNvSpPr/>
          <p:nvPr/>
        </p:nvSpPr>
        <p:spPr>
          <a:xfrm>
            <a:off x="8129944" y="6419317"/>
            <a:ext cx="4058881" cy="1"/>
          </a:xfrm>
          <a:prstGeom prst="line">
            <a:avLst/>
          </a:prstGeom>
          <a:ln w="50800">
            <a:solidFill>
              <a:srgbClr val="DF702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Straight Connector 21"/>
          <p:cNvSpPr/>
          <p:nvPr/>
        </p:nvSpPr>
        <p:spPr>
          <a:xfrm>
            <a:off x="-1" y="6420058"/>
            <a:ext cx="8129945" cy="1"/>
          </a:xfrm>
          <a:prstGeom prst="line">
            <a:avLst/>
          </a:prstGeom>
          <a:ln w="50800">
            <a:solidFill>
              <a:srgbClr val="0F78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" name="Picture 22" descr="Picture 2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302605" y="1585784"/>
            <a:ext cx="11305796" cy="449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Insert Slide Title"/>
          <p:cNvSpPr txBox="1"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Insert Slide Title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9724" y="6523868"/>
            <a:ext cx="259528" cy="2392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71575" marR="0" indent="-257175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65514" marR="0" indent="-293914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22714" marR="0" indent="-293914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39" marR="0" indent="-205739" algn="ctr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harsh/MediCrawl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vgopalak@stevens.edu" TargetMode="External"/><Relationship Id="rId2" Type="http://schemas.openxmlformats.org/officeDocument/2006/relationships/hyperlink" Target="mailto:dtrived5@stevens.edu" TargetMode="Externa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216053" y="4829299"/>
            <a:ext cx="6773096" cy="1256169"/>
          </a:xfrm>
          <a:prstGeom prst="rect">
            <a:avLst/>
          </a:prstGeom>
        </p:spPr>
        <p:txBody>
          <a:bodyPr/>
          <a:lstStyle/>
          <a:p>
            <a:r>
              <a:t>Devharsh &amp; Vaishnavi</a:t>
            </a:r>
          </a:p>
          <a:p>
            <a:r>
              <a:t>Department of Computer Science</a:t>
            </a:r>
          </a:p>
          <a:p>
            <a:r>
              <a:t>May 4th 2020</a:t>
            </a:r>
          </a:p>
        </p:txBody>
      </p:sp>
      <p:sp>
        <p:nvSpPr>
          <p:cNvPr id="545" name="Text Placeholder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 web search engine for medical diagnosis</a:t>
            </a:r>
          </a:p>
        </p:txBody>
      </p:sp>
      <p:sp>
        <p:nvSpPr>
          <p:cNvPr id="546" name="Text Placeholder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MediCrawl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5" y="1585572"/>
            <a:ext cx="5263651" cy="3825489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Title 2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Explanation of BM25</a:t>
            </a:r>
          </a:p>
        </p:txBody>
      </p:sp>
      <p:pic>
        <p:nvPicPr>
          <p:cNvPr id="59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58" y="1587406"/>
            <a:ext cx="6087101" cy="3825491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 Placeholder 2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Java (Runtime Environment)</a:t>
            </a:r>
          </a:p>
          <a:p>
            <a:r>
              <a:rPr dirty="0"/>
              <a:t>Web browser (HTML / CSS / JS)</a:t>
            </a:r>
          </a:p>
          <a:p>
            <a:r>
              <a:rPr lang="en-IN" dirty="0"/>
              <a:t>G</a:t>
            </a:r>
            <a:r>
              <a:rPr dirty="0"/>
              <a:t>it</a:t>
            </a:r>
          </a:p>
          <a:p>
            <a:r>
              <a:rPr dirty="0"/>
              <a:t>Nutch</a:t>
            </a:r>
          </a:p>
          <a:p>
            <a:r>
              <a:rPr dirty="0"/>
              <a:t>Solr</a:t>
            </a:r>
          </a:p>
          <a:p>
            <a:r>
              <a:rPr dirty="0"/>
              <a:t>Node.js</a:t>
            </a:r>
          </a:p>
          <a:p>
            <a:pPr>
              <a:defRPr b="1"/>
            </a:pPr>
            <a:r>
              <a:rPr dirty="0"/>
              <a:t>ALL ARE FOSS!! (Free or Open Source Software)</a:t>
            </a:r>
          </a:p>
        </p:txBody>
      </p:sp>
      <p:sp>
        <p:nvSpPr>
          <p:cNvPr id="59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00" name="Text Placeholder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Tools &amp; Technologies</a:t>
            </a:r>
          </a:p>
        </p:txBody>
      </p:sp>
      <p:sp>
        <p:nvSpPr>
          <p:cNvPr id="6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04908" y="6523868"/>
            <a:ext cx="249160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Open source Web Craw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Open source Web Crawler</a:t>
            </a:r>
          </a:p>
          <a:p>
            <a:r>
              <a:rPr dirty="0"/>
              <a:t>Written in Java</a:t>
            </a:r>
          </a:p>
          <a:p>
            <a:r>
              <a:rPr dirty="0"/>
              <a:t>Implements “Map-Reduce” distributing processing model</a:t>
            </a:r>
          </a:p>
          <a:p>
            <a:r>
              <a:rPr dirty="0"/>
              <a:t>Built on top of Apache Lucene</a:t>
            </a:r>
          </a:p>
          <a:p>
            <a:r>
              <a:rPr dirty="0"/>
              <a:t>Fetches pages and turn them into inverted index</a:t>
            </a:r>
          </a:p>
          <a:p>
            <a:r>
              <a:rPr dirty="0"/>
              <a:t>Configuration: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/conf/</a:t>
            </a:r>
            <a:r>
              <a:rPr b="1" dirty="0"/>
              <a:t>nutch-site.xml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/conf/</a:t>
            </a:r>
            <a:r>
              <a:rPr b="1" dirty="0"/>
              <a:t>schema.xml</a:t>
            </a:r>
            <a:br>
              <a:rPr dirty="0"/>
            </a:br>
            <a:r>
              <a:rPr dirty="0"/>
              <a:t>— </a:t>
            </a:r>
            <a:r>
              <a:rPr dirty="0" err="1"/>
              <a:t>nutch</a:t>
            </a:r>
            <a:r>
              <a:rPr dirty="0"/>
              <a:t>/</a:t>
            </a:r>
            <a:r>
              <a:rPr dirty="0" err="1"/>
              <a:t>urls</a:t>
            </a:r>
            <a:r>
              <a:rPr dirty="0"/>
              <a:t>/</a:t>
            </a:r>
            <a:r>
              <a:rPr b="1" dirty="0"/>
              <a:t>seed.txt</a:t>
            </a:r>
          </a:p>
          <a:p>
            <a:r>
              <a:rPr dirty="0"/>
              <a:t>Crawl   and   Index   simultaneously:</a:t>
            </a:r>
            <a:br>
              <a:rPr dirty="0"/>
            </a:br>
            <a:r>
              <a:rPr dirty="0" err="1"/>
              <a:t>nutch</a:t>
            </a:r>
            <a:r>
              <a:rPr dirty="0"/>
              <a:t>/bin/crawl -</a:t>
            </a:r>
            <a:r>
              <a:rPr dirty="0" err="1"/>
              <a:t>i</a:t>
            </a:r>
            <a:r>
              <a:rPr dirty="0"/>
              <a:t>  -Dsolr.server.url=http://localhost:8983/solr/nutch  -s </a:t>
            </a:r>
            <a:r>
              <a:rPr dirty="0" err="1"/>
              <a:t>nutch</a:t>
            </a:r>
            <a:r>
              <a:rPr dirty="0"/>
              <a:t>/</a:t>
            </a:r>
            <a:r>
              <a:rPr dirty="0" err="1"/>
              <a:t>urls</a:t>
            </a:r>
            <a:r>
              <a:rPr dirty="0"/>
              <a:t>/ Crawl 3</a:t>
            </a:r>
          </a:p>
        </p:txBody>
      </p:sp>
      <p:sp>
        <p:nvSpPr>
          <p:cNvPr id="604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0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Nutch</a:t>
            </a:r>
          </a:p>
        </p:txBody>
      </p:sp>
      <p:sp>
        <p:nvSpPr>
          <p:cNvPr id="60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https://www.everydayhealth.com/infectious-diseases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79286"/>
          <a:lstStyle/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https://www.everydayhealth.com/infectious-diseases/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https://www.healthed.govt.nz/resource-table/table-infectious-diseases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https://www.livescience.com/36519-diseases-conditions-symptoms-treatments.html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https://www.healthline.com/health/infections#types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https://www.nhsinform.scot/illnesses-and-conditions/a-to-z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https://www.socialstyrelsen.se/rarediseases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https://www.hon.ch/en/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https://www.verywellhealth.com/rare-diseases-4014657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https://ghr.nlm.nih.gov/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https://rarediseases.org/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https://www.orpha.net/consor/cgi-bin/index.php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https://rarediseases.info.nih.gov/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https://www.ncbi.nlm.nih.gov/omim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https://www.mayoclinic.org/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https://www.who.int/en/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https://www.webmd.com/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https://www.adam.com/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https://www.medicalnewstoday.com/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https://www.cdc.gov/diseasesconditions/index.html</a:t>
            </a:r>
          </a:p>
          <a:p>
            <a:pPr marL="211755" indent="-211755" defTabSz="452627">
              <a:spcBef>
                <a:spcPts val="1100"/>
              </a:spcBef>
              <a:buFontTx/>
              <a:buAutoNum type="arabicPeriod"/>
              <a:defRPr sz="1683"/>
            </a:pPr>
            <a:r>
              <a:t>https://www.health.harvard.edu/</a:t>
            </a:r>
          </a:p>
        </p:txBody>
      </p:sp>
      <p:sp>
        <p:nvSpPr>
          <p:cNvPr id="60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1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nutch/url/seed.txt</a:t>
            </a:r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Open source enterprise search serv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source enterprise search server</a:t>
            </a:r>
          </a:p>
          <a:p>
            <a:r>
              <a:t>No-SQL (non-traditional data store)</a:t>
            </a:r>
          </a:p>
          <a:p>
            <a:r>
              <a:t>Based on Lucene Java search library</a:t>
            </a:r>
          </a:p>
          <a:p>
            <a:r>
              <a:t>Wrapper:</a:t>
            </a:r>
            <a:br/>
            <a:r>
              <a:t>— HTTP request/response</a:t>
            </a:r>
            <a:br/>
            <a:r>
              <a:t>— XML API</a:t>
            </a:r>
            <a:br/>
            <a:r>
              <a:t>— caching / replication</a:t>
            </a:r>
            <a:br/>
            <a:r>
              <a:t>— web admin interface</a:t>
            </a:r>
          </a:p>
          <a:p>
            <a:r>
              <a:t>Configuration:</a:t>
            </a:r>
            <a:br/>
            <a:r>
              <a:t>solr/server/solr/configsets/nutch/conf/</a:t>
            </a:r>
            <a:r>
              <a:rPr b="1"/>
              <a:t>solrconfig.xml</a:t>
            </a:r>
          </a:p>
          <a:p>
            <a:r>
              <a:t>Run:</a:t>
            </a:r>
            <a:br/>
            <a:r>
              <a:t>solr/bin/solr start -Dsolr.ltr.enabled=true</a:t>
            </a:r>
          </a:p>
          <a:p>
            <a:pPr>
              <a:defRPr b="1"/>
            </a:pPr>
            <a:r>
              <a:t>Create a solr core before indexing from nutch!</a:t>
            </a:r>
          </a:p>
        </p:txBody>
      </p:sp>
      <p:sp>
        <p:nvSpPr>
          <p:cNvPr id="614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1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Solr</a:t>
            </a:r>
          </a:p>
        </p:txBody>
      </p:sp>
      <p:sp>
        <p:nvSpPr>
          <p:cNvPr id="61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17" name="apache_lucene_vs_solr.png" descr="apache_lucene_vs_sol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0" y="1874060"/>
            <a:ext cx="5737948" cy="3109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In information retrieval systems, Learning to Rank is used to re-rank the top N retrieved documents using trained machine learning model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4315" indent="-234315" defTabSz="374904">
              <a:spcBef>
                <a:spcPts val="900"/>
              </a:spcBef>
              <a:defRPr sz="1312"/>
            </a:pPr>
            <a:r>
              <a:t>In information retrieval systems, Learning to Rank is used to </a:t>
            </a:r>
            <a:r>
              <a:rPr b="1"/>
              <a:t>re-rank the top N retrieved documents</a:t>
            </a:r>
            <a:r>
              <a:t> using trained machine learning models.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The hope is that such sophisticated models can make more nuanced ranking decisions than standard ranking functions like TF-IDF or BM25.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public class </a:t>
            </a:r>
            <a:r>
              <a:rPr b="1"/>
              <a:t>LinearModel </a:t>
            </a:r>
            <a:r>
              <a:rPr>
                <a:solidFill>
                  <a:srgbClr val="353833"/>
                </a:solidFill>
              </a:rPr>
              <a:t>extends </a:t>
            </a:r>
            <a:r>
              <a:t>LTRScoringModel</a:t>
            </a:r>
            <a:endParaRPr>
              <a:solidFill>
                <a:srgbClr val="353833"/>
              </a:solidFill>
            </a:endParaRP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A scoring model that computes scores using a dot product. Example models are RankSVM and Pranking.</a:t>
            </a:r>
          </a:p>
          <a:p>
            <a:pPr marL="234315" indent="-234315" defTabSz="374904">
              <a:spcBef>
                <a:spcPts val="900"/>
              </a:spcBef>
              <a:defRPr sz="1312"/>
            </a:pPr>
            <a:r>
              <a:t>Example configuration: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"class" : "org.apache.solr.ltr.model.LinearModel",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"name" : "myModelName",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"features" : [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"userTextTitleMatch" },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"originalScore" },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{ "name" : "isBook"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],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"params" : 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"weights" : {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"userTextTitleMatch" : 1.0,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"originalScore" : 0.5,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"isBook" : 0.1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}</a:t>
            </a:r>
          </a:p>
          <a:p>
            <a:pPr marL="0" lvl="2" indent="374904" defTabSz="374904">
              <a:spcBef>
                <a:spcPts val="0"/>
              </a:spcBef>
              <a:buSzTx/>
              <a:buFontTx/>
              <a:buNone/>
              <a:defRPr sz="1148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20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21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Solr LTR (Learning to Rank model)</a:t>
            </a:r>
          </a:p>
        </p:txBody>
      </p:sp>
      <p:sp>
        <p:nvSpPr>
          <p:cNvPr id="62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ublic class OriginalScoreFeature extends Feat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public class OriginalScoreFeature extends Feature</a:t>
            </a:r>
          </a:p>
          <a:p>
            <a:r>
              <a:t>This feature returns the original score that the document had before performing the reranking.</a:t>
            </a:r>
          </a:p>
          <a:p>
            <a:r>
              <a:t>Example configuration: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"name":  "originalScore",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"class": “org.apache.solr.ltr.feature.OriginalScoreFeature",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"params": { }</a:t>
            </a:r>
          </a:p>
          <a:p>
            <a:pPr marL="0" lvl="2" indent="457200">
              <a:spcBef>
                <a:spcPts val="0"/>
              </a:spcBef>
              <a:buSzTx/>
              <a:buFontTx/>
              <a:buNone/>
              <a:defRPr sz="1400">
                <a:solidFill>
                  <a:srgbClr val="47474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25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626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Solr LTR : Original Score Feature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29" name="Demonstra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Demonstration</a:t>
            </a:r>
          </a:p>
        </p:txBody>
      </p:sp>
      <p:graphicFrame>
        <p:nvGraphicFramePr>
          <p:cNvPr id="630" name="Table"/>
          <p:cNvGraphicFramePr/>
          <p:nvPr/>
        </p:nvGraphicFramePr>
        <p:xfrm>
          <a:off x="2280911" y="1579269"/>
          <a:ext cx="7617476" cy="369946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u="sng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Disease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u="sng">
                          <a:solidFill>
                            <a:srgbClr val="FFFFFF"/>
                          </a:solidFill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Symptoms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Covid-19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Shortness of breath, lack of taste, fever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Abetalipoproteinemia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46 year old, female, ptosis, acanthocytosis, history of diarrhea, ataxia, paresthesia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1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Fibrodysplasia Ossificans Progressiva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Boy, normal birth, deformity of both big toes (missing joint), quick development of bone tumor near spine and osteogenesis at biopsy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Schizophrenia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Delusions, hallucinations, disorganized speech, lack of motivation or emotion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Conjunctivitis (Pink eye)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1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Pink or red color in the white of the eye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Demon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633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MediCrawl</a:t>
            </a:r>
          </a:p>
        </p:txBody>
      </p:sp>
      <p:pic>
        <p:nvPicPr>
          <p:cNvPr id="634" name="image6.png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8" y="1549488"/>
            <a:ext cx="7925084" cy="444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Demon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637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MediCrawl : Google &amp; Wikipedia API</a:t>
            </a:r>
          </a:p>
        </p:txBody>
      </p:sp>
      <p:pic>
        <p:nvPicPr>
          <p:cNvPr id="63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3" y="2271624"/>
            <a:ext cx="5727574" cy="3363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63" y="2321119"/>
            <a:ext cx="5727574" cy="3264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mponents of a web search engine:  1. Crawling 2. Indexing 3. Ranking 4. Searching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t>Components of a web search engine:</a:t>
            </a:r>
            <a:br/>
            <a:br/>
            <a:r>
              <a:t>1. Crawling</a:t>
            </a:r>
            <a:br/>
            <a:r>
              <a:t>2. Indexing</a:t>
            </a:r>
            <a:br/>
            <a:r>
              <a:t>3. Ranking</a:t>
            </a:r>
            <a:br/>
            <a:r>
              <a:t>4. Searching</a:t>
            </a:r>
            <a:br/>
            <a:endParaRPr/>
          </a:p>
          <a:p>
            <a:r>
              <a:t>Web search engine for diseases:</a:t>
            </a:r>
            <a:br/>
            <a:r>
              <a:t>— Mayo Clinic</a:t>
            </a:r>
            <a:br/>
            <a:r>
              <a:t>— FindZebra</a:t>
            </a:r>
          </a:p>
        </p:txBody>
      </p:sp>
      <p:sp>
        <p:nvSpPr>
          <p:cNvPr id="5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0" y="6511935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50" name="Introduc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Introduction</a:t>
            </a:r>
          </a:p>
        </p:txBody>
      </p:sp>
      <p:pic>
        <p:nvPicPr>
          <p:cNvPr id="551" name="1-Figure1-1.png" descr="1-Figure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132074"/>
            <a:ext cx="5676401" cy="259385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Text Placeholder 4"/>
          <p:cNvSpPr/>
          <p:nvPr/>
        </p:nvSpPr>
        <p:spPr>
          <a:xfrm>
            <a:off x="302605" y="1006103"/>
            <a:ext cx="9764794" cy="40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457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Web Search Engine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 Placeholder 1"/>
          <p:cNvSpPr txBox="1">
            <a:spLocks noGrp="1"/>
          </p:cNvSpPr>
          <p:nvPr>
            <p:ph type="body" idx="1"/>
          </p:nvPr>
        </p:nvSpPr>
        <p:spPr>
          <a:xfrm>
            <a:off x="302605" y="1708725"/>
            <a:ext cx="11585731" cy="4385168"/>
          </a:xfrm>
          <a:prstGeom prst="rect">
            <a:avLst/>
          </a:prstGeom>
        </p:spPr>
        <p:txBody>
          <a:bodyPr/>
          <a:lstStyle/>
          <a:p>
            <a:r>
              <a:t>Retrieve relevant documents to a query</a:t>
            </a:r>
          </a:p>
          <a:p>
            <a:r>
              <a:t>Retrieve from large set of documents efficiently</a:t>
            </a:r>
          </a:p>
          <a:p>
            <a:r>
              <a:t>Ranking and Searching issues with Long tailed queries</a:t>
            </a:r>
          </a:p>
          <a:p>
            <a:r>
              <a:t>Availability of dataset to test</a:t>
            </a:r>
          </a:p>
        </p:txBody>
      </p:sp>
      <p:sp>
        <p:nvSpPr>
          <p:cNvPr id="642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643" name="Title 3"/>
          <p:cNvSpPr txBox="1">
            <a:spLocks noGrp="1"/>
          </p:cNvSpPr>
          <p:nvPr>
            <p:ph type="title"/>
          </p:nvPr>
        </p:nvSpPr>
        <p:spPr>
          <a:xfrm>
            <a:off x="302603" y="418354"/>
            <a:ext cx="9735255" cy="53586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Challenges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turns results in 300ms or less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t>Efficient - returns results in 300ms or less</a:t>
            </a:r>
          </a:p>
          <a:p>
            <a:r>
              <a:t>State of the art of TF-IDF retrieval model </a:t>
            </a:r>
          </a:p>
          <a:p>
            <a:r>
              <a:t>Document length normalization</a:t>
            </a:r>
          </a:p>
          <a:p>
            <a:r>
              <a:t>Uses logarithmic TF instead of raw TF</a:t>
            </a:r>
          </a:p>
          <a:p>
            <a:r>
              <a:t>Better performance compared to TF-IDF</a:t>
            </a:r>
          </a:p>
        </p:txBody>
      </p:sp>
      <p:sp>
        <p:nvSpPr>
          <p:cNvPr id="64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647" name="Results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Results</a:t>
            </a:r>
          </a:p>
        </p:txBody>
      </p:sp>
      <p:graphicFrame>
        <p:nvGraphicFramePr>
          <p:cNvPr id="648" name="Table"/>
          <p:cNvGraphicFramePr/>
          <p:nvPr/>
        </p:nvGraphicFramePr>
        <p:xfrm>
          <a:off x="6356350" y="2152206"/>
          <a:ext cx="3493293" cy="3528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56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text / html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3561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xhtml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84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pdf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42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svg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18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90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application / rss + xml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jpeg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text / plain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gif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image / png</a:t>
                      </a:r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48">
                <a:tc>
                  <a:txBody>
                    <a:bodyPr/>
                    <a:lstStyle/>
                    <a:p>
                      <a:pPr indent="457200">
                        <a:defRPr>
                          <a:sym typeface="Calibri"/>
                        </a:defRPr>
                      </a:pPr>
                      <a:endParaRPr/>
                    </a:p>
                  </a:txBody>
                  <a:tcPr marL="38100" marR="38100" marT="25400" marB="25400" anchor="b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333">
                          <a:latin typeface="Arial"/>
                          <a:ea typeface="Arial"/>
                          <a:cs typeface="Arial"/>
                        </a:rPr>
                        <a:t>3716</a:t>
                      </a:r>
                    </a:p>
                  </a:txBody>
                  <a:tcPr marL="38100" marR="38100" marT="25400" marB="2540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ample Linear model rank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Sample Linear model ranking: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br/>
            <a:r>
              <a:t>   "params":{</a:t>
            </a:r>
            <a:br/>
            <a:r>
              <a:t>      "q":"cold",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"fl":"title,url,[features]"}},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"response":{"numFound":520,"start":0,"docs":[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"title":"Common colds: Symptoms, causes, complications, and treatment",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"url":"https://www.medicalnewstoday.com/articles/166606",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"[features]":"originalScore=1.9142148,titleLength=7.0,contentLength=1560.0"},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"title":"Cold and Flu (Influenza) Center: Symptoms, Treatments, Causes, and Prevention",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"url":"https://www.webmd.com/cold-and-flu/default.htm",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  "[features]":"originalScore=1.9114048,titleLength=10.0,contentLength=1048.0"},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     {</a:t>
            </a:r>
            <a:br/>
            <a:r>
              <a:t>      ..</a:t>
            </a:r>
            <a:br/>
            <a:r>
              <a:t>      ..</a:t>
            </a:r>
            <a:br/>
            <a:r>
              <a:t>      </a:t>
            </a:r>
          </a:p>
        </p:txBody>
      </p:sp>
      <p:sp>
        <p:nvSpPr>
          <p:cNvPr id="651" name="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652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Ranking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We present an efficient web search engine for medical diagnosis…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0697029" cy="4385169"/>
          </a:xfrm>
          <a:prstGeom prst="rect">
            <a:avLst/>
          </a:prstGeom>
        </p:spPr>
        <p:txBody>
          <a:bodyPr/>
          <a:lstStyle/>
          <a:p>
            <a:r>
              <a:t>We present an efficient web search engine for medical diagnosis</a:t>
            </a:r>
          </a:p>
          <a:p>
            <a:r>
              <a:t>Works well for both common and rare diseases</a:t>
            </a:r>
          </a:p>
          <a:p>
            <a:r>
              <a:t>Easy to implement and portable</a:t>
            </a:r>
          </a:p>
          <a:p>
            <a:r>
              <a:t>Using open source / free softwares</a:t>
            </a:r>
          </a:p>
          <a:p>
            <a:r>
              <a:t>Future work could be implementing a Deep learning model that takes symptoms as inputs and outputs probabilities of diseases and probable remedies</a:t>
            </a:r>
          </a:p>
          <a:p>
            <a:r>
              <a:t>source code available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https://github.com/devharsh/MediCrawl</a:t>
            </a:r>
          </a:p>
        </p:txBody>
      </p:sp>
      <p:sp>
        <p:nvSpPr>
          <p:cNvPr id="655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656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6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41585" y="6511937"/>
            <a:ext cx="259528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ubtitle 1"/>
          <p:cNvSpPr txBox="1">
            <a:spLocks noGrp="1"/>
          </p:cNvSpPr>
          <p:nvPr>
            <p:ph type="body" sz="quarter" idx="1"/>
          </p:nvPr>
        </p:nvSpPr>
        <p:spPr>
          <a:xfrm>
            <a:off x="1828324" y="5240939"/>
            <a:ext cx="8532178" cy="1298390"/>
          </a:xfrm>
          <a:prstGeom prst="rect">
            <a:avLst/>
          </a:prstGeom>
        </p:spPr>
        <p:txBody>
          <a:bodyPr/>
          <a:lstStyle/>
          <a:p>
            <a:r>
              <a:t>Devharsh Trivedi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dtrived5@stevens.edu</a:t>
            </a:r>
            <a:r>
              <a:t>)</a:t>
            </a:r>
          </a:p>
          <a:p>
            <a:r>
              <a:t>Vaishnavi Gopalakrishnan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vgopalak@stevens.edu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55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Mayo Clinic</a:t>
            </a:r>
          </a:p>
        </p:txBody>
      </p:sp>
      <p:pic>
        <p:nvPicPr>
          <p:cNvPr id="556" name="Screen Shot 2020-05-03 at 4.39.42 PM.png" descr="Screen Shot 2020-05-03 at 4.39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89986"/>
            <a:ext cx="12179300" cy="4559195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56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Mayo Clinic</a:t>
            </a:r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62" name="Screen Shot 2020-05-03 at 4.45.46 PM.png" descr="Screen Shot 2020-05-03 at 4.45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54" y="1304011"/>
            <a:ext cx="4897392" cy="4792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565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FindZebra</a:t>
            </a:r>
          </a:p>
        </p:txBody>
      </p:sp>
      <p:pic>
        <p:nvPicPr>
          <p:cNvPr id="566" name="Screen Shot 2020-05-03 at 4.50.19 PM.png" descr="Screen Shot 2020-05-03 at 4.50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74" y="1185657"/>
            <a:ext cx="5900352" cy="49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570" name="Text Placeholder 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FindZebra</a:t>
            </a:r>
          </a:p>
        </p:txBody>
      </p:sp>
      <p:pic>
        <p:nvPicPr>
          <p:cNvPr id="571" name="Screen Shot 2020-05-03 at 4.49.36 PM.png" descr="Screen Shot 2020-05-03 at 4.49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23" y="1219927"/>
            <a:ext cx="6626177" cy="4908280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17" y="2243335"/>
            <a:ext cx="5006222" cy="2765937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retrieval process</a:t>
            </a:r>
          </a:p>
        </p:txBody>
      </p:sp>
      <p:sp>
        <p:nvSpPr>
          <p:cNvPr id="576" name="Text Placeholder 3"/>
          <p:cNvSpPr>
            <a:spLocks noGrp="1"/>
          </p:cNvSpPr>
          <p:nvPr>
            <p:ph type="body" idx="14"/>
          </p:nvPr>
        </p:nvSpPr>
        <p:spPr>
          <a:xfrm>
            <a:off x="302605" y="1089966"/>
            <a:ext cx="5654546" cy="50039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Goals</a:t>
            </a:r>
            <a:r>
              <a:rPr b="0"/>
              <a:t>: To find relevant documents to the query from large set of unstructured data</a:t>
            </a:r>
          </a:p>
          <a:p>
            <a:pPr marL="0" indent="0">
              <a:buSzTx/>
              <a:buNone/>
            </a:pPr>
            <a:r>
              <a:t>How do we represent text?</a:t>
            </a:r>
          </a:p>
          <a:p>
            <a:r>
              <a:t>Bag of words</a:t>
            </a:r>
          </a:p>
          <a:p>
            <a:r>
              <a:t>Represented as vectors</a:t>
            </a:r>
          </a:p>
          <a:p>
            <a:pPr marL="0" indent="0">
              <a:buSzTx/>
              <a:buNone/>
            </a:pPr>
            <a:r>
              <a:t>How to get terms?</a:t>
            </a:r>
          </a:p>
          <a:p>
            <a:r>
              <a:t>Stop words</a:t>
            </a:r>
          </a:p>
          <a:p>
            <a:r>
              <a:t>Normalization</a:t>
            </a:r>
          </a:p>
          <a:p>
            <a:r>
              <a:t>Case folding</a:t>
            </a:r>
          </a:p>
          <a:p>
            <a:r>
              <a:t>Stemming</a:t>
            </a:r>
          </a:p>
          <a:p>
            <a:r>
              <a:t>Thesauri</a:t>
            </a:r>
          </a:p>
          <a:p>
            <a:r>
              <a:t>Human factor</a:t>
            </a:r>
          </a:p>
          <a:p>
            <a:r>
              <a:t>Other languages</a:t>
            </a:r>
          </a:p>
        </p:txBody>
      </p:sp>
      <p:sp>
        <p:nvSpPr>
          <p:cNvPr id="577" name="Motivation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Motivation – Information Retrieval</a:t>
            </a:r>
          </a:p>
        </p:txBody>
      </p:sp>
      <p:sp>
        <p:nvSpPr>
          <p:cNvPr id="5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38571" y="6523868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 Placeholder 3"/>
          <p:cNvSpPr txBox="1">
            <a:spLocks noGrp="1"/>
          </p:cNvSpPr>
          <p:nvPr>
            <p:ph type="body" idx="1"/>
          </p:nvPr>
        </p:nvSpPr>
        <p:spPr>
          <a:xfrm>
            <a:off x="302603" y="1097279"/>
            <a:ext cx="10757979" cy="4996617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1200"/>
              </a:spcBef>
              <a:defRPr sz="1600"/>
            </a:pPr>
            <a:r>
              <a:rPr dirty="0"/>
              <a:t>How to organize terms in index structure?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Inverted Index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support phrase queries?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Positional index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reduce search time?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Binary tree</a:t>
            </a:r>
          </a:p>
          <a:p>
            <a:pPr algn="l">
              <a:spcBef>
                <a:spcPts val="1200"/>
              </a:spcBef>
              <a:defRPr sz="1600"/>
            </a:pPr>
            <a:r>
              <a:rPr dirty="0"/>
              <a:t>How to retrieve relevant answers?</a:t>
            </a:r>
          </a:p>
          <a:p>
            <a:pPr marL="285750" indent="-285750" algn="l">
              <a:spcBef>
                <a:spcPts val="1200"/>
              </a:spcBef>
              <a:buSzPct val="100000"/>
              <a:buFont typeface="Arial"/>
              <a:buChar char="•"/>
              <a:defRPr sz="1600"/>
            </a:pPr>
            <a:r>
              <a:rPr dirty="0"/>
              <a:t>Types of retrieval model</a:t>
            </a:r>
          </a:p>
          <a:p>
            <a:pPr marL="285750" indent="-285750" algn="l">
              <a:spcBef>
                <a:spcPts val="1200"/>
              </a:spcBef>
              <a:buSzPct val="100000"/>
              <a:buChar char="➢"/>
              <a:defRPr sz="1600"/>
            </a:pPr>
            <a:r>
              <a:rPr dirty="0"/>
              <a:t>Boolean model – Too rigid &amp; Too few or too many results</a:t>
            </a:r>
          </a:p>
          <a:p>
            <a:pPr marL="285750" indent="-285750" algn="l">
              <a:spcBef>
                <a:spcPts val="1200"/>
              </a:spcBef>
              <a:buSzPct val="100000"/>
              <a:buChar char="➢"/>
              <a:defRPr sz="1600"/>
            </a:pPr>
            <a:r>
              <a:rPr dirty="0"/>
              <a:t>Vector space model – TF &amp; IDF </a:t>
            </a:r>
          </a:p>
          <a:p>
            <a:pPr marL="783771" lvl="1" indent="-326571" algn="l">
              <a:spcBef>
                <a:spcPts val="700"/>
              </a:spcBef>
              <a:buSzPct val="100000"/>
              <a:buChar char="➢"/>
              <a:defRPr sz="32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Led to BM25</a:t>
            </a:r>
          </a:p>
        </p:txBody>
      </p:sp>
      <p:sp>
        <p:nvSpPr>
          <p:cNvPr id="581" name="Title 4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sz="2800" dirty="0"/>
              <a:t>Motivation</a:t>
            </a:r>
            <a:endParaRPr dirty="0"/>
          </a:p>
        </p:txBody>
      </p:sp>
      <p:sp>
        <p:nvSpPr>
          <p:cNvPr id="5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38571" y="6523868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 Placeholder 1"/>
          <p:cNvSpPr txBox="1">
            <a:spLocks noGrp="1"/>
          </p:cNvSpPr>
          <p:nvPr>
            <p:ph type="body" idx="1"/>
          </p:nvPr>
        </p:nvSpPr>
        <p:spPr>
          <a:xfrm>
            <a:off x="302605" y="1708724"/>
            <a:ext cx="11585731" cy="4385169"/>
          </a:xfrm>
          <a:prstGeom prst="rect">
            <a:avLst/>
          </a:prstGeom>
        </p:spPr>
        <p:txBody>
          <a:bodyPr/>
          <a:lstStyle/>
          <a:p>
            <a:r>
              <a:t>BM for Best Match</a:t>
            </a:r>
          </a:p>
          <a:p>
            <a:r>
              <a:t>Probabilistic term weighting model</a:t>
            </a:r>
          </a:p>
          <a:p>
            <a:r>
              <a:t>Larger documents – larger term frequency values</a:t>
            </a:r>
          </a:p>
          <a:p>
            <a:r>
              <a:t>BM25 – Normalize</a:t>
            </a:r>
          </a:p>
        </p:txBody>
      </p:sp>
      <p:sp>
        <p:nvSpPr>
          <p:cNvPr id="585" name="Title 2"/>
          <p:cNvSpPr txBox="1">
            <a:spLocks noGrp="1"/>
          </p:cNvSpPr>
          <p:nvPr>
            <p:ph type="title"/>
          </p:nvPr>
        </p:nvSpPr>
        <p:spPr>
          <a:xfrm>
            <a:off x="302604" y="418354"/>
            <a:ext cx="9735253" cy="5358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t>BM25</a:t>
            </a:r>
          </a:p>
        </p:txBody>
      </p:sp>
      <p:sp>
        <p:nvSpPr>
          <p:cNvPr id="58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Ranking algorithm</a:t>
            </a:r>
          </a:p>
        </p:txBody>
      </p:sp>
      <p:pic>
        <p:nvPicPr>
          <p:cNvPr id="58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35" y="3137547"/>
            <a:ext cx="5598204" cy="2714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35" y="1248779"/>
            <a:ext cx="5598204" cy="1594207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580432" y="6511937"/>
            <a:ext cx="181834" cy="239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ver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ver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926</Words>
  <Application>Microsoft Office PowerPoint</Application>
  <PresentationFormat>Custom</PresentationFormat>
  <Paragraphs>227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American Typewriter</vt:lpstr>
      <vt:lpstr>Arial</vt:lpstr>
      <vt:lpstr>Calibri</vt:lpstr>
      <vt:lpstr>Courier</vt:lpstr>
      <vt:lpstr>Times New Roman</vt:lpstr>
      <vt:lpstr>Cover Slides</vt:lpstr>
      <vt:lpstr>PowerPoint Presentation</vt:lpstr>
      <vt:lpstr>Introduction</vt:lpstr>
      <vt:lpstr>Introduction</vt:lpstr>
      <vt:lpstr>Introduction</vt:lpstr>
      <vt:lpstr>Introduction</vt:lpstr>
      <vt:lpstr>Introduction</vt:lpstr>
      <vt:lpstr>Motivation – Information Retrieval</vt:lpstr>
      <vt:lpstr>Motivation</vt:lpstr>
      <vt:lpstr>BM25</vt:lpstr>
      <vt:lpstr>Explanation of BM25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Demonstration</vt:lpstr>
      <vt:lpstr>Demonstration</vt:lpstr>
      <vt:lpstr>Demonstration</vt:lpstr>
      <vt:lpstr>Challenges</vt:lpstr>
      <vt:lpstr>Results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Vaishnavi Gopalakrishnan</cp:lastModifiedBy>
  <cp:revision>2</cp:revision>
  <dcterms:modified xsi:type="dcterms:W3CDTF">2020-05-04T02:27:59Z</dcterms:modified>
</cp:coreProperties>
</file>