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80C11D5-D49E-4E2C-8517-9F6393F698F8}" type="datetimeFigureOut">
              <a:rPr lang="en-US" smtClean="0"/>
              <a:t>6/1/2020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102D27B6-EC83-4B94-8500-BDCA68F1AA10}"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933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0C11D5-D49E-4E2C-8517-9F6393F698F8}"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2D27B6-EC83-4B94-8500-BDCA68F1AA10}" type="slidenum">
              <a:rPr lang="en-US" smtClean="0"/>
              <a:t>‹#›</a:t>
            </a:fld>
            <a:endParaRPr lang="en-US" dirty="0"/>
          </a:p>
        </p:txBody>
      </p:sp>
    </p:spTree>
    <p:extLst>
      <p:ext uri="{BB962C8B-B14F-4D97-AF65-F5344CB8AC3E}">
        <p14:creationId xmlns:p14="http://schemas.microsoft.com/office/powerpoint/2010/main" val="43487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0C11D5-D49E-4E2C-8517-9F6393F698F8}"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D27B6-EC83-4B94-8500-BDCA68F1AA10}"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8488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0C11D5-D49E-4E2C-8517-9F6393F698F8}"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D27B6-EC83-4B94-8500-BDCA68F1AA10}"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3614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0C11D5-D49E-4E2C-8517-9F6393F698F8}"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D27B6-EC83-4B94-8500-BDCA68F1AA10}" type="slidenum">
              <a:rPr lang="en-US" smtClean="0"/>
              <a:t>‹#›</a:t>
            </a:fld>
            <a:endParaRPr lang="en-US" dirty="0"/>
          </a:p>
        </p:txBody>
      </p:sp>
    </p:spTree>
    <p:extLst>
      <p:ext uri="{BB962C8B-B14F-4D97-AF65-F5344CB8AC3E}">
        <p14:creationId xmlns:p14="http://schemas.microsoft.com/office/powerpoint/2010/main" val="2890000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0C11D5-D49E-4E2C-8517-9F6393F698F8}"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D27B6-EC83-4B94-8500-BDCA68F1AA10}"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9655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0C11D5-D49E-4E2C-8517-9F6393F698F8}"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D27B6-EC83-4B94-8500-BDCA68F1AA10}"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0017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0C11D5-D49E-4E2C-8517-9F6393F698F8}"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D27B6-EC83-4B94-8500-BDCA68F1AA10}"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2661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0C11D5-D49E-4E2C-8517-9F6393F698F8}"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D27B6-EC83-4B94-8500-BDCA68F1AA10}"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3764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0C11D5-D49E-4E2C-8517-9F6393F698F8}"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D27B6-EC83-4B94-8500-BDCA68F1AA10}" type="slidenum">
              <a:rPr lang="en-US" smtClean="0"/>
              <a:t>‹#›</a:t>
            </a:fld>
            <a:endParaRPr lang="en-US" dirty="0"/>
          </a:p>
        </p:txBody>
      </p:sp>
    </p:spTree>
    <p:extLst>
      <p:ext uri="{BB962C8B-B14F-4D97-AF65-F5344CB8AC3E}">
        <p14:creationId xmlns:p14="http://schemas.microsoft.com/office/powerpoint/2010/main" val="299164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0C11D5-D49E-4E2C-8517-9F6393F698F8}"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D27B6-EC83-4B94-8500-BDCA68F1AA10}"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1626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0C11D5-D49E-4E2C-8517-9F6393F698F8}"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2D27B6-EC83-4B94-8500-BDCA68F1AA10}" type="slidenum">
              <a:rPr lang="en-US" smtClean="0"/>
              <a:t>‹#›</a:t>
            </a:fld>
            <a:endParaRPr lang="en-US" dirty="0"/>
          </a:p>
        </p:txBody>
      </p:sp>
    </p:spTree>
    <p:extLst>
      <p:ext uri="{BB962C8B-B14F-4D97-AF65-F5344CB8AC3E}">
        <p14:creationId xmlns:p14="http://schemas.microsoft.com/office/powerpoint/2010/main" val="403524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0C11D5-D49E-4E2C-8517-9F6393F698F8}" type="datetimeFigureOut">
              <a:rPr lang="en-US" smtClean="0"/>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02D27B6-EC83-4B94-8500-BDCA68F1AA10}"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920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0C11D5-D49E-4E2C-8517-9F6393F698F8}" type="datetimeFigureOut">
              <a:rPr lang="en-US" smtClean="0"/>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02D27B6-EC83-4B94-8500-BDCA68F1AA10}"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2114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0C11D5-D49E-4E2C-8517-9F6393F698F8}" type="datetimeFigureOut">
              <a:rPr lang="en-US" smtClean="0"/>
              <a:t>6/1/2020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02D27B6-EC83-4B94-8500-BDCA68F1AA10}" type="slidenum">
              <a:rPr lang="en-US" smtClean="0"/>
              <a:t>‹#›</a:t>
            </a:fld>
            <a:endParaRPr lang="en-US" dirty="0"/>
          </a:p>
        </p:txBody>
      </p:sp>
    </p:spTree>
    <p:extLst>
      <p:ext uri="{BB962C8B-B14F-4D97-AF65-F5344CB8AC3E}">
        <p14:creationId xmlns:p14="http://schemas.microsoft.com/office/powerpoint/2010/main" val="2427533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0C11D5-D49E-4E2C-8517-9F6393F698F8}"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2D27B6-EC83-4B94-8500-BDCA68F1AA10}"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133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0C11D5-D49E-4E2C-8517-9F6393F698F8}"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2D27B6-EC83-4B94-8500-BDCA68F1AA10}" type="slidenum">
              <a:rPr lang="en-US" smtClean="0"/>
              <a:t>‹#›</a:t>
            </a:fld>
            <a:endParaRPr lang="en-US" dirty="0"/>
          </a:p>
        </p:txBody>
      </p:sp>
    </p:spTree>
    <p:extLst>
      <p:ext uri="{BB962C8B-B14F-4D97-AF65-F5344CB8AC3E}">
        <p14:creationId xmlns:p14="http://schemas.microsoft.com/office/powerpoint/2010/main" val="999480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80C11D5-D49E-4E2C-8517-9F6393F698F8}" type="datetimeFigureOut">
              <a:rPr lang="en-US" smtClean="0"/>
              <a:t>6/1/2020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2D27B6-EC83-4B94-8500-BDCA68F1AA10}" type="slidenum">
              <a:rPr lang="en-US" smtClean="0"/>
              <a:t>‹#›</a:t>
            </a:fld>
            <a:endParaRPr lang="en-US" dirty="0"/>
          </a:p>
        </p:txBody>
      </p:sp>
    </p:spTree>
    <p:extLst>
      <p:ext uri="{BB962C8B-B14F-4D97-AF65-F5344CB8AC3E}">
        <p14:creationId xmlns:p14="http://schemas.microsoft.com/office/powerpoint/2010/main" val="91507442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176D-32E2-4A95-9427-A292D2179AA0}"/>
              </a:ext>
            </a:extLst>
          </p:cNvPr>
          <p:cNvSpPr>
            <a:spLocks noGrp="1"/>
          </p:cNvSpPr>
          <p:nvPr>
            <p:ph type="ctrTitle"/>
          </p:nvPr>
        </p:nvSpPr>
        <p:spPr>
          <a:xfrm>
            <a:off x="2692398" y="1719744"/>
            <a:ext cx="6815669" cy="1350628"/>
          </a:xfrm>
        </p:spPr>
        <p:txBody>
          <a:bodyPr/>
          <a:lstStyle/>
          <a:p>
            <a:r>
              <a:rPr lang="en-US" dirty="0"/>
              <a:t>NO BANK</a:t>
            </a:r>
          </a:p>
        </p:txBody>
      </p:sp>
      <p:sp>
        <p:nvSpPr>
          <p:cNvPr id="3" name="Subtitle 2">
            <a:extLst>
              <a:ext uri="{FF2B5EF4-FFF2-40B4-BE49-F238E27FC236}">
                <a16:creationId xmlns:a16="http://schemas.microsoft.com/office/drawing/2014/main" id="{3D7F947B-433E-4C27-97F7-450216C7B91D}"/>
              </a:ext>
            </a:extLst>
          </p:cNvPr>
          <p:cNvSpPr>
            <a:spLocks noGrp="1"/>
          </p:cNvSpPr>
          <p:nvPr>
            <p:ph type="subTitle" idx="1"/>
          </p:nvPr>
        </p:nvSpPr>
        <p:spPr>
          <a:xfrm>
            <a:off x="2688165" y="3471337"/>
            <a:ext cx="6815669" cy="2667702"/>
          </a:xfrm>
        </p:spPr>
        <p:txBody>
          <a:bodyPr>
            <a:normAutofit/>
          </a:bodyPr>
          <a:lstStyle/>
          <a:p>
            <a:r>
              <a:rPr lang="en-US" dirty="0"/>
              <a:t>Submitted by:- </a:t>
            </a:r>
          </a:p>
          <a:p>
            <a:r>
              <a:rPr lang="en-US" dirty="0"/>
              <a:t>Harsh (160080101036)</a:t>
            </a:r>
          </a:p>
          <a:p>
            <a:r>
              <a:rPr lang="en-US" dirty="0"/>
              <a:t>Kamal Singh (160080101040)</a:t>
            </a:r>
          </a:p>
          <a:p>
            <a:endParaRPr lang="en-US" dirty="0"/>
          </a:p>
        </p:txBody>
      </p:sp>
    </p:spTree>
    <p:extLst>
      <p:ext uri="{BB962C8B-B14F-4D97-AF65-F5344CB8AC3E}">
        <p14:creationId xmlns:p14="http://schemas.microsoft.com/office/powerpoint/2010/main" val="4216611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FCF1F-E135-4F36-8076-AC6F33221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53586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4C2B49-75D2-46F7-A56A-C32FB0ADE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21244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9B8E44-FEA6-4C4E-B1E1-FF302D4A7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48112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F5DB17-B30A-400F-A20B-6447575E7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64721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2EDDD9-4D13-4A6B-BD88-C16C01D66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15391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E714BC-91FA-42B4-B9DD-FB57E00139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5152"/>
            <a:ext cx="12192000" cy="6858000"/>
          </a:xfrm>
          <a:prstGeom prst="rect">
            <a:avLst/>
          </a:prstGeom>
        </p:spPr>
      </p:pic>
    </p:spTree>
    <p:extLst>
      <p:ext uri="{BB962C8B-B14F-4D97-AF65-F5344CB8AC3E}">
        <p14:creationId xmlns:p14="http://schemas.microsoft.com/office/powerpoint/2010/main" val="910914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3254C7-9478-492D-B063-1CB0CFFF8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75099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067CC1-C8EC-4404-BF2C-136641B3D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97647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7F4F99-427B-4409-B35F-C5B909E2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06121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CF06-B491-4144-8A7E-1E2E39362F4D}"/>
              </a:ext>
            </a:extLst>
          </p:cNvPr>
          <p:cNvSpPr>
            <a:spLocks noGrp="1"/>
          </p:cNvSpPr>
          <p:nvPr>
            <p:ph type="title"/>
          </p:nvPr>
        </p:nvSpPr>
        <p:spPr/>
        <p:txBody>
          <a:bodyPr>
            <a:noAutofit/>
          </a:bodyPr>
          <a:lstStyle/>
          <a:p>
            <a:r>
              <a:rPr lang="en-US" sz="9600" b="1" dirty="0">
                <a:solidFill>
                  <a:srgbClr val="C00000"/>
                </a:solidFill>
              </a:rPr>
              <a:t>Thank you</a:t>
            </a:r>
          </a:p>
        </p:txBody>
      </p:sp>
    </p:spTree>
    <p:extLst>
      <p:ext uri="{BB962C8B-B14F-4D97-AF65-F5344CB8AC3E}">
        <p14:creationId xmlns:p14="http://schemas.microsoft.com/office/powerpoint/2010/main" val="3955671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845FC-CFF0-427D-A9FA-05D752237A2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2B1CA56-2864-44E6-B305-66964E19DBA9}"/>
              </a:ext>
            </a:extLst>
          </p:cNvPr>
          <p:cNvSpPr>
            <a:spLocks noGrp="1"/>
          </p:cNvSpPr>
          <p:nvPr>
            <p:ph idx="1"/>
          </p:nvPr>
        </p:nvSpPr>
        <p:spPr/>
        <p:txBody>
          <a:bodyPr/>
          <a:lstStyle/>
          <a:p>
            <a:r>
              <a:rPr lang="en-US" dirty="0"/>
              <a:t>No bank is an online banking system for transfer money through email id or account number. In this bank User can open account by filling all the details and after that user can easily transfer the money. User can also see the history of there previous transaction and user can also sell or buy the share of company.</a:t>
            </a:r>
          </a:p>
          <a:p>
            <a:r>
              <a:rPr lang="en-US" dirty="0"/>
              <a:t>In No bank we can also add modules for mobile recharge, DTH recharge, Broadband recharge and so on.</a:t>
            </a:r>
          </a:p>
        </p:txBody>
      </p:sp>
    </p:spTree>
    <p:extLst>
      <p:ext uri="{BB962C8B-B14F-4D97-AF65-F5344CB8AC3E}">
        <p14:creationId xmlns:p14="http://schemas.microsoft.com/office/powerpoint/2010/main" val="1400897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1A67E-111E-46DA-A757-9C4AAEBC1419}"/>
              </a:ext>
            </a:extLst>
          </p:cNvPr>
          <p:cNvSpPr>
            <a:spLocks noGrp="1"/>
          </p:cNvSpPr>
          <p:nvPr>
            <p:ph type="title"/>
          </p:nvPr>
        </p:nvSpPr>
        <p:spPr/>
        <p:txBody>
          <a:bodyPr/>
          <a:lstStyle/>
          <a:p>
            <a:r>
              <a:rPr lang="en-GB" dirty="0"/>
              <a:t>Methodology</a:t>
            </a:r>
            <a:endParaRPr lang="en-US" dirty="0"/>
          </a:p>
        </p:txBody>
      </p:sp>
      <p:pic>
        <p:nvPicPr>
          <p:cNvPr id="4" name="image2.png">
            <a:extLst>
              <a:ext uri="{FF2B5EF4-FFF2-40B4-BE49-F238E27FC236}">
                <a16:creationId xmlns:a16="http://schemas.microsoft.com/office/drawing/2014/main" id="{337BA6BB-DAC5-41D5-B6D3-70111473BFCA}"/>
              </a:ext>
            </a:extLst>
          </p:cNvPr>
          <p:cNvPicPr>
            <a:picLocks noGrp="1"/>
          </p:cNvPicPr>
          <p:nvPr>
            <p:ph idx="1"/>
          </p:nvPr>
        </p:nvPicPr>
        <p:blipFill>
          <a:blip r:embed="rId2"/>
          <a:stretch>
            <a:fillRect/>
          </a:stretch>
        </p:blipFill>
        <p:spPr>
          <a:xfrm>
            <a:off x="7097086" y="2466348"/>
            <a:ext cx="3640182" cy="3317875"/>
          </a:xfrm>
          <a:prstGeom prst="rect">
            <a:avLst/>
          </a:prstGeom>
          <a:ln/>
        </p:spPr>
      </p:pic>
      <p:sp>
        <p:nvSpPr>
          <p:cNvPr id="5" name="Rectangle 4">
            <a:extLst>
              <a:ext uri="{FF2B5EF4-FFF2-40B4-BE49-F238E27FC236}">
                <a16:creationId xmlns:a16="http://schemas.microsoft.com/office/drawing/2014/main" id="{347E0079-C9BB-4B90-8A6A-BF745D162998}"/>
              </a:ext>
            </a:extLst>
          </p:cNvPr>
          <p:cNvSpPr/>
          <p:nvPr/>
        </p:nvSpPr>
        <p:spPr>
          <a:xfrm>
            <a:off x="1001086" y="2852181"/>
            <a:ext cx="6096000" cy="2546210"/>
          </a:xfrm>
          <a:prstGeom prst="rect">
            <a:avLst/>
          </a:prstGeom>
        </p:spPr>
        <p:txBody>
          <a:bodyPr>
            <a:spAutoFit/>
          </a:bodyPr>
          <a:lstStyle/>
          <a:p>
            <a:pPr marL="91440" indent="-91440" algn="just" defTabSz="914400">
              <a:lnSpc>
                <a:spcPct val="150000"/>
              </a:lnSpc>
              <a:spcBef>
                <a:spcPts val="1200"/>
              </a:spcBef>
              <a:spcAft>
                <a:spcPts val="200"/>
              </a:spcAft>
              <a:buClr>
                <a:schemeClr val="accent1"/>
              </a:buClr>
              <a:buSzPct val="100000"/>
              <a:buFont typeface="Calibri" panose="020F0502020204030204" pitchFamily="34" charset="0"/>
              <a:buChar char=" "/>
            </a:pPr>
            <a:r>
              <a:rPr lang="en-GB" dirty="0">
                <a:solidFill>
                  <a:schemeClr val="tx1">
                    <a:lumMod val="75000"/>
                    <a:lumOff val="25000"/>
                  </a:schemeClr>
                </a:solidFill>
              </a:rPr>
              <a:t>Test-driven development (TDD) is a software development process that relies on the repetition of a very short development cycle: requirements are turned into very specific test cases, then the code is improved so that the tests pass. This is opposed to software development that allows code to be added that is not proven to meet requirements.</a:t>
            </a:r>
          </a:p>
        </p:txBody>
      </p:sp>
    </p:spTree>
    <p:extLst>
      <p:ext uri="{BB962C8B-B14F-4D97-AF65-F5344CB8AC3E}">
        <p14:creationId xmlns:p14="http://schemas.microsoft.com/office/powerpoint/2010/main" val="158854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862D1-ED69-4352-A007-F9D7A7D3A846}"/>
              </a:ext>
            </a:extLst>
          </p:cNvPr>
          <p:cNvSpPr>
            <a:spLocks noGrp="1"/>
          </p:cNvSpPr>
          <p:nvPr>
            <p:ph type="title"/>
          </p:nvPr>
        </p:nvSpPr>
        <p:spPr/>
        <p:txBody>
          <a:bodyPr/>
          <a:lstStyle/>
          <a:p>
            <a:r>
              <a:rPr lang="en-GB" dirty="0"/>
              <a:t>Modules</a:t>
            </a:r>
            <a:endParaRPr lang="en-US" dirty="0"/>
          </a:p>
        </p:txBody>
      </p:sp>
      <p:sp>
        <p:nvSpPr>
          <p:cNvPr id="3" name="Content Placeholder 2">
            <a:extLst>
              <a:ext uri="{FF2B5EF4-FFF2-40B4-BE49-F238E27FC236}">
                <a16:creationId xmlns:a16="http://schemas.microsoft.com/office/drawing/2014/main" id="{5653EA91-7291-46D2-AA07-8FEB2C7A01CD}"/>
              </a:ext>
            </a:extLst>
          </p:cNvPr>
          <p:cNvSpPr>
            <a:spLocks noGrp="1"/>
          </p:cNvSpPr>
          <p:nvPr>
            <p:ph idx="1"/>
          </p:nvPr>
        </p:nvSpPr>
        <p:spPr/>
        <p:txBody>
          <a:bodyPr/>
          <a:lstStyle/>
          <a:p>
            <a:r>
              <a:rPr lang="en-US" dirty="0"/>
              <a:t>Login</a:t>
            </a:r>
          </a:p>
          <a:p>
            <a:r>
              <a:rPr lang="en-US" dirty="0"/>
              <a:t>Signup</a:t>
            </a:r>
          </a:p>
          <a:p>
            <a:r>
              <a:rPr lang="en-US" dirty="0"/>
              <a:t>Money Transfer (through email id or account number)</a:t>
            </a:r>
          </a:p>
          <a:p>
            <a:r>
              <a:rPr lang="en-US" dirty="0"/>
              <a:t>Buy and sell share of company</a:t>
            </a:r>
          </a:p>
          <a:p>
            <a:endParaRPr lang="en-US" dirty="0"/>
          </a:p>
          <a:p>
            <a:endParaRPr lang="en-US" dirty="0"/>
          </a:p>
        </p:txBody>
      </p:sp>
    </p:spTree>
    <p:extLst>
      <p:ext uri="{BB962C8B-B14F-4D97-AF65-F5344CB8AC3E}">
        <p14:creationId xmlns:p14="http://schemas.microsoft.com/office/powerpoint/2010/main" val="4157559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70C01-ED25-440F-B6E5-8C61FCD087CD}"/>
              </a:ext>
            </a:extLst>
          </p:cNvPr>
          <p:cNvSpPr>
            <a:spLocks noGrp="1"/>
          </p:cNvSpPr>
          <p:nvPr>
            <p:ph type="title"/>
          </p:nvPr>
        </p:nvSpPr>
        <p:spPr/>
        <p:txBody>
          <a:bodyPr/>
          <a:lstStyle/>
          <a:p>
            <a:r>
              <a:rPr lang="en-GB" dirty="0"/>
              <a:t>Framework Used</a:t>
            </a:r>
            <a:endParaRPr lang="en-US" dirty="0"/>
          </a:p>
        </p:txBody>
      </p:sp>
      <p:sp>
        <p:nvSpPr>
          <p:cNvPr id="3" name="Content Placeholder 2">
            <a:extLst>
              <a:ext uri="{FF2B5EF4-FFF2-40B4-BE49-F238E27FC236}">
                <a16:creationId xmlns:a16="http://schemas.microsoft.com/office/drawing/2014/main" id="{DA2C24AE-78C8-4E00-9407-4485CD4B3066}"/>
              </a:ext>
            </a:extLst>
          </p:cNvPr>
          <p:cNvSpPr>
            <a:spLocks noGrp="1"/>
          </p:cNvSpPr>
          <p:nvPr>
            <p:ph idx="1"/>
          </p:nvPr>
        </p:nvSpPr>
        <p:spPr>
          <a:xfrm>
            <a:off x="1295401" y="2556931"/>
            <a:ext cx="9601196" cy="3860647"/>
          </a:xfrm>
        </p:spPr>
        <p:txBody>
          <a:bodyPr>
            <a:normAutofit fontScale="70000" lnSpcReduction="20000"/>
          </a:bodyPr>
          <a:lstStyle/>
          <a:p>
            <a:r>
              <a:rPr lang="en-US" b="1" u="sng" dirty="0"/>
              <a:t>Spring Boot </a:t>
            </a:r>
            <a:r>
              <a:rPr lang="en-US" dirty="0"/>
              <a:t>:- Spring Boot is a Spring module that provides the RAD (Rapid Application Development) feature to the Spring framework.</a:t>
            </a:r>
          </a:p>
          <a:p>
            <a:r>
              <a:rPr lang="en-US" dirty="0"/>
              <a:t>Spring Boot is a project that is built on the top of the Spring Framework. It provides an easier and faster way to set up, configure, and run both simple and web-based applications.</a:t>
            </a:r>
          </a:p>
          <a:p>
            <a:r>
              <a:rPr lang="en-US" dirty="0"/>
              <a:t>It creates </a:t>
            </a:r>
            <a:r>
              <a:rPr lang="en-US" b="1" dirty="0"/>
              <a:t>stand-alone</a:t>
            </a:r>
            <a:r>
              <a:rPr lang="en-US" dirty="0"/>
              <a:t> Spring applications that can be started using Java </a:t>
            </a:r>
            <a:r>
              <a:rPr lang="en-US" b="1" dirty="0"/>
              <a:t>-jar</a:t>
            </a:r>
            <a:r>
              <a:rPr lang="en-US" dirty="0"/>
              <a:t>.</a:t>
            </a:r>
          </a:p>
          <a:p>
            <a:r>
              <a:rPr lang="en-US" dirty="0"/>
              <a:t>It tests web applications easily with the help of different </a:t>
            </a:r>
            <a:r>
              <a:rPr lang="en-US" b="1" dirty="0"/>
              <a:t>Embedded</a:t>
            </a:r>
            <a:r>
              <a:rPr lang="en-US" dirty="0"/>
              <a:t> HTTP servers such as </a:t>
            </a:r>
            <a:r>
              <a:rPr lang="en-US" b="1" dirty="0"/>
              <a:t>Tomcat, Jetty,</a:t>
            </a:r>
            <a:r>
              <a:rPr lang="en-US" dirty="0"/>
              <a:t> etc. We don't need to deploy WAR files.</a:t>
            </a:r>
          </a:p>
          <a:p>
            <a:r>
              <a:rPr lang="en-US" dirty="0"/>
              <a:t>It provides opinionated '</a:t>
            </a:r>
            <a:r>
              <a:rPr lang="en-US" b="1" dirty="0"/>
              <a:t>starter</a:t>
            </a:r>
            <a:r>
              <a:rPr lang="en-US" dirty="0"/>
              <a:t>' POMs to simplify our Maven configuration.</a:t>
            </a:r>
          </a:p>
          <a:p>
            <a:r>
              <a:rPr lang="en-US" dirty="0"/>
              <a:t>It provides </a:t>
            </a:r>
            <a:r>
              <a:rPr lang="en-US" b="1" dirty="0"/>
              <a:t>production-ready</a:t>
            </a:r>
            <a:r>
              <a:rPr lang="en-US" dirty="0"/>
              <a:t> features such as </a:t>
            </a:r>
            <a:r>
              <a:rPr lang="en-US" b="1" dirty="0"/>
              <a:t>metrics, health checks,</a:t>
            </a:r>
            <a:r>
              <a:rPr lang="en-US" dirty="0"/>
              <a:t> and </a:t>
            </a:r>
            <a:r>
              <a:rPr lang="en-US" b="1" dirty="0"/>
              <a:t>externalized configuration</a:t>
            </a:r>
            <a:r>
              <a:rPr lang="en-US" dirty="0"/>
              <a:t>.</a:t>
            </a:r>
          </a:p>
          <a:p>
            <a:r>
              <a:rPr lang="en-US" dirty="0"/>
              <a:t>There is no requirement for </a:t>
            </a:r>
            <a:r>
              <a:rPr lang="en-US" b="1" dirty="0"/>
              <a:t>XML</a:t>
            </a:r>
            <a:r>
              <a:rPr lang="en-US" dirty="0"/>
              <a:t> configuration.</a:t>
            </a:r>
          </a:p>
          <a:p>
            <a:r>
              <a:rPr lang="en-US" dirty="0"/>
              <a:t>It offers a </a:t>
            </a:r>
            <a:r>
              <a:rPr lang="en-US" b="1" dirty="0"/>
              <a:t>CLI</a:t>
            </a:r>
            <a:r>
              <a:rPr lang="en-US" dirty="0"/>
              <a:t> tool for developing and testing the Spring Boot application.</a:t>
            </a:r>
          </a:p>
          <a:p>
            <a:r>
              <a:rPr lang="en-US" dirty="0"/>
              <a:t>It offers the number of </a:t>
            </a:r>
            <a:r>
              <a:rPr lang="en-US" b="1" dirty="0"/>
              <a:t>plug-ins</a:t>
            </a:r>
            <a:r>
              <a:rPr lang="en-US" dirty="0"/>
              <a:t>.</a:t>
            </a:r>
          </a:p>
          <a:p>
            <a:endParaRPr lang="en-US" dirty="0"/>
          </a:p>
        </p:txBody>
      </p:sp>
    </p:spTree>
    <p:extLst>
      <p:ext uri="{BB962C8B-B14F-4D97-AF65-F5344CB8AC3E}">
        <p14:creationId xmlns:p14="http://schemas.microsoft.com/office/powerpoint/2010/main" val="1528113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F368C-17CF-45BE-922A-576CBD3E762B}"/>
              </a:ext>
            </a:extLst>
          </p:cNvPr>
          <p:cNvSpPr>
            <a:spLocks noGrp="1"/>
          </p:cNvSpPr>
          <p:nvPr>
            <p:ph type="title"/>
          </p:nvPr>
        </p:nvSpPr>
        <p:spPr/>
        <p:txBody>
          <a:bodyPr/>
          <a:lstStyle/>
          <a:p>
            <a:r>
              <a:rPr lang="en-GB" dirty="0"/>
              <a:t>Development Languages</a:t>
            </a:r>
            <a:endParaRPr lang="en-US" dirty="0"/>
          </a:p>
        </p:txBody>
      </p:sp>
      <p:sp>
        <p:nvSpPr>
          <p:cNvPr id="3" name="Content Placeholder 2">
            <a:extLst>
              <a:ext uri="{FF2B5EF4-FFF2-40B4-BE49-F238E27FC236}">
                <a16:creationId xmlns:a16="http://schemas.microsoft.com/office/drawing/2014/main" id="{19E3FB44-499B-4C53-94DB-629148E72E63}"/>
              </a:ext>
            </a:extLst>
          </p:cNvPr>
          <p:cNvSpPr>
            <a:spLocks noGrp="1"/>
          </p:cNvSpPr>
          <p:nvPr>
            <p:ph idx="1"/>
          </p:nvPr>
        </p:nvSpPr>
        <p:spPr/>
        <p:txBody>
          <a:bodyPr/>
          <a:lstStyle/>
          <a:p>
            <a:r>
              <a:rPr lang="en-US" dirty="0"/>
              <a:t>JAVA</a:t>
            </a:r>
          </a:p>
          <a:p>
            <a:r>
              <a:rPr lang="en-US" dirty="0"/>
              <a:t>HTML</a:t>
            </a:r>
          </a:p>
          <a:p>
            <a:r>
              <a:rPr lang="en-US" dirty="0"/>
              <a:t>CSS</a:t>
            </a:r>
          </a:p>
          <a:p>
            <a:r>
              <a:rPr lang="en-US" dirty="0"/>
              <a:t>JavaScript</a:t>
            </a:r>
          </a:p>
          <a:p>
            <a:endParaRPr lang="en-US" dirty="0"/>
          </a:p>
        </p:txBody>
      </p:sp>
    </p:spTree>
    <p:extLst>
      <p:ext uri="{BB962C8B-B14F-4D97-AF65-F5344CB8AC3E}">
        <p14:creationId xmlns:p14="http://schemas.microsoft.com/office/powerpoint/2010/main" val="1825177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3E2F-AE35-43F3-BD65-EA7A6B0CCF84}"/>
              </a:ext>
            </a:extLst>
          </p:cNvPr>
          <p:cNvSpPr>
            <a:spLocks noGrp="1"/>
          </p:cNvSpPr>
          <p:nvPr>
            <p:ph type="title"/>
          </p:nvPr>
        </p:nvSpPr>
        <p:spPr/>
        <p:txBody>
          <a:bodyPr/>
          <a:lstStyle/>
          <a:p>
            <a:r>
              <a:rPr lang="en-GB" dirty="0"/>
              <a:t>Tools and Libraries</a:t>
            </a:r>
            <a:endParaRPr lang="en-US" dirty="0"/>
          </a:p>
        </p:txBody>
      </p:sp>
      <p:sp>
        <p:nvSpPr>
          <p:cNvPr id="3" name="Content Placeholder 2">
            <a:extLst>
              <a:ext uri="{FF2B5EF4-FFF2-40B4-BE49-F238E27FC236}">
                <a16:creationId xmlns:a16="http://schemas.microsoft.com/office/drawing/2014/main" id="{05ED9EA1-3F41-47A4-9F77-F124C43CAFAC}"/>
              </a:ext>
            </a:extLst>
          </p:cNvPr>
          <p:cNvSpPr>
            <a:spLocks noGrp="1"/>
          </p:cNvSpPr>
          <p:nvPr>
            <p:ph idx="1"/>
          </p:nvPr>
        </p:nvSpPr>
        <p:spPr/>
        <p:txBody>
          <a:bodyPr>
            <a:normAutofit fontScale="70000" lnSpcReduction="20000"/>
          </a:bodyPr>
          <a:lstStyle/>
          <a:p>
            <a:pPr marL="0" indent="0">
              <a:buNone/>
            </a:pPr>
            <a:r>
              <a:rPr lang="en-US" b="1" u="sng" dirty="0"/>
              <a:t>Libraries</a:t>
            </a:r>
            <a:r>
              <a:rPr lang="en-US" dirty="0"/>
              <a:t>:- spring-cloud </a:t>
            </a:r>
          </a:p>
          <a:p>
            <a:pPr marL="0" indent="0">
              <a:buNone/>
            </a:pPr>
            <a:r>
              <a:rPr lang="en-US" dirty="0"/>
              <a:t>spring-security </a:t>
            </a:r>
          </a:p>
          <a:p>
            <a:pPr marL="0" indent="0">
              <a:buNone/>
            </a:pPr>
            <a:r>
              <a:rPr lang="en-US" dirty="0"/>
              <a:t>eureka-discovery </a:t>
            </a:r>
          </a:p>
          <a:p>
            <a:pPr marL="0" indent="0">
              <a:buNone/>
            </a:pPr>
            <a:r>
              <a:rPr lang="en-US" dirty="0"/>
              <a:t>cloud-config </a:t>
            </a:r>
          </a:p>
          <a:p>
            <a:pPr marL="0" indent="0">
              <a:buNone/>
            </a:pPr>
            <a:r>
              <a:rPr lang="en-US" dirty="0"/>
              <a:t>cloud-server </a:t>
            </a:r>
          </a:p>
          <a:p>
            <a:pPr marL="0" indent="0">
              <a:buNone/>
            </a:pPr>
            <a:r>
              <a:rPr lang="en-US" dirty="0"/>
              <a:t>zuul-proxy </a:t>
            </a:r>
          </a:p>
          <a:p>
            <a:pPr marL="0" indent="0">
              <a:buNone/>
            </a:pPr>
            <a:r>
              <a:rPr lang="en-US" dirty="0"/>
              <a:t>thymeleaf </a:t>
            </a:r>
          </a:p>
          <a:p>
            <a:pPr marL="0" indent="0">
              <a:buNone/>
            </a:pPr>
            <a:r>
              <a:rPr lang="en-US" dirty="0"/>
              <a:t>Hystrix</a:t>
            </a:r>
          </a:p>
          <a:p>
            <a:pPr marL="0" indent="0">
              <a:buNone/>
            </a:pPr>
            <a:r>
              <a:rPr lang="en-US" b="1" u="sng" dirty="0"/>
              <a:t>Tools:-  </a:t>
            </a:r>
            <a:r>
              <a:rPr lang="en-US" dirty="0"/>
              <a:t>Eclipse/IntelliJ idea, MongoDB, Git, BootStarp</a:t>
            </a:r>
            <a:endParaRPr lang="en-US" b="1" u="sng" dirty="0"/>
          </a:p>
          <a:p>
            <a:endParaRPr lang="en-US" dirty="0"/>
          </a:p>
        </p:txBody>
      </p:sp>
    </p:spTree>
    <p:extLst>
      <p:ext uri="{BB962C8B-B14F-4D97-AF65-F5344CB8AC3E}">
        <p14:creationId xmlns:p14="http://schemas.microsoft.com/office/powerpoint/2010/main" val="2635312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6D7E-DDC3-456E-9E99-32AC9836C25A}"/>
              </a:ext>
            </a:extLst>
          </p:cNvPr>
          <p:cNvSpPr>
            <a:spLocks noGrp="1"/>
          </p:cNvSpPr>
          <p:nvPr>
            <p:ph type="title"/>
          </p:nvPr>
        </p:nvSpPr>
        <p:spPr/>
        <p:txBody>
          <a:bodyPr/>
          <a:lstStyle/>
          <a:p>
            <a:r>
              <a:rPr lang="en-GB" dirty="0"/>
              <a:t>Deployment</a:t>
            </a:r>
            <a:endParaRPr lang="en-US" dirty="0"/>
          </a:p>
        </p:txBody>
      </p:sp>
      <p:sp>
        <p:nvSpPr>
          <p:cNvPr id="3" name="Content Placeholder 2">
            <a:extLst>
              <a:ext uri="{FF2B5EF4-FFF2-40B4-BE49-F238E27FC236}">
                <a16:creationId xmlns:a16="http://schemas.microsoft.com/office/drawing/2014/main" id="{E0F8FE71-8747-4689-BDF4-0ED1978D7B7F}"/>
              </a:ext>
            </a:extLst>
          </p:cNvPr>
          <p:cNvSpPr>
            <a:spLocks noGrp="1"/>
          </p:cNvSpPr>
          <p:nvPr>
            <p:ph idx="1"/>
          </p:nvPr>
        </p:nvSpPr>
        <p:spPr/>
        <p:txBody>
          <a:bodyPr>
            <a:normAutofit fontScale="92500" lnSpcReduction="20000"/>
          </a:bodyPr>
          <a:lstStyle/>
          <a:p>
            <a:r>
              <a:rPr lang="en-GB" b="1" u="sng" dirty="0"/>
              <a:t>GitHub</a:t>
            </a:r>
            <a:r>
              <a:rPr lang="en-GB" dirty="0"/>
              <a:t> : It offers the distributed version control and source code management (SCM) functionality of Git, plus its own features. It provides access control and several collaboration features such as bug tracking, feature requests, task management, and wikis for every project.</a:t>
            </a:r>
          </a:p>
          <a:p>
            <a:r>
              <a:rPr lang="en-US" b="1" u="sng" dirty="0"/>
              <a:t>Docker </a:t>
            </a:r>
            <a:r>
              <a:rPr lang="en-US" dirty="0"/>
              <a:t>: Docker is a tool designed to make it easier to create, deploy, and run applications by using containers. Containers allow a developer to package up an application with all of the parts it needs, such as libraries and other dependencies, and deploy it as one package.</a:t>
            </a:r>
          </a:p>
          <a:p>
            <a:r>
              <a:rPr lang="en-US" b="1" u="sng" dirty="0"/>
              <a:t>Heroku : </a:t>
            </a:r>
            <a:r>
              <a:rPr lang="en-US" dirty="0"/>
              <a:t>Heroku is a cloud platform as a service supporting several programming languages. Heroku is used for hosting the website.</a:t>
            </a:r>
            <a:endParaRPr lang="en-US" b="1" u="sng" dirty="0"/>
          </a:p>
        </p:txBody>
      </p:sp>
    </p:spTree>
    <p:extLst>
      <p:ext uri="{BB962C8B-B14F-4D97-AF65-F5344CB8AC3E}">
        <p14:creationId xmlns:p14="http://schemas.microsoft.com/office/powerpoint/2010/main" val="10749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56D3-8AD9-4FD7-B01B-003326815DA4}"/>
              </a:ext>
            </a:extLst>
          </p:cNvPr>
          <p:cNvSpPr>
            <a:spLocks noGrp="1"/>
          </p:cNvSpPr>
          <p:nvPr>
            <p:ph type="title"/>
          </p:nvPr>
        </p:nvSpPr>
        <p:spPr>
          <a:xfrm>
            <a:off x="1295402" y="117446"/>
            <a:ext cx="10096848" cy="1451295"/>
          </a:xfrm>
        </p:spPr>
        <p:txBody>
          <a:bodyPr>
            <a:normAutofit/>
          </a:bodyPr>
          <a:lstStyle/>
          <a:p>
            <a:r>
              <a:rPr lang="en-US" dirty="0"/>
              <a:t>Screenshot</a:t>
            </a:r>
          </a:p>
        </p:txBody>
      </p:sp>
      <p:pic>
        <p:nvPicPr>
          <p:cNvPr id="27" name="Content Placeholder 26">
            <a:extLst>
              <a:ext uri="{FF2B5EF4-FFF2-40B4-BE49-F238E27FC236}">
                <a16:creationId xmlns:a16="http://schemas.microsoft.com/office/drawing/2014/main" id="{B1CD891A-2FD2-4AB1-A908-98C95079EF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1082180"/>
            <a:ext cx="9392726" cy="5142451"/>
          </a:xfrm>
        </p:spPr>
      </p:pic>
    </p:spTree>
    <p:extLst>
      <p:ext uri="{BB962C8B-B14F-4D97-AF65-F5344CB8AC3E}">
        <p14:creationId xmlns:p14="http://schemas.microsoft.com/office/powerpoint/2010/main" val="15406479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145</TotalTime>
  <Words>502</Words>
  <Application>Microsoft Office PowerPoint</Application>
  <PresentationFormat>Widescreen</PresentationFormat>
  <Paragraphs>45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Garamond</vt:lpstr>
      <vt:lpstr>Organic</vt:lpstr>
      <vt:lpstr>NO BANK</vt:lpstr>
      <vt:lpstr>Introduction</vt:lpstr>
      <vt:lpstr>Methodology</vt:lpstr>
      <vt:lpstr>Modules</vt:lpstr>
      <vt:lpstr>Framework Used</vt:lpstr>
      <vt:lpstr>Development Languages</vt:lpstr>
      <vt:lpstr>Tools and Libraries</vt:lpstr>
      <vt:lpstr>Deployment</vt:lpstr>
      <vt:lpstr>Screenshot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BANK</dc:title>
  <dc:creator>HARSH SHAHI</dc:creator>
  <cp:lastModifiedBy>HARSH SHAHI</cp:lastModifiedBy>
  <cp:revision>10</cp:revision>
  <dcterms:created xsi:type="dcterms:W3CDTF">2020-05-31T09:21:45Z</dcterms:created>
  <dcterms:modified xsi:type="dcterms:W3CDTF">2020-06-01T05:55:51Z</dcterms:modified>
</cp:coreProperties>
</file>