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6FF"/>
    <a:srgbClr val="66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" y="427"/>
            <a:ext cx="12191999" cy="685719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4268688"/>
            <a:ext cx="8534400" cy="1752600"/>
          </a:xfrm>
        </p:spPr>
        <p:txBody>
          <a:bodyPr vert="horz" lIns="91332" tIns="45665" rIns="91332" bIns="45665" rtlCol="0" anchor="t">
            <a:normAutofit/>
          </a:bodyPr>
          <a:lstStyle>
            <a:lvl1pPr>
              <a:defRPr lang="zh-CN" altLang="en-US" sz="4267" dirty="0">
                <a:solidFill>
                  <a:schemeClr val="accent1">
                    <a:lumMod val="75000"/>
                  </a:schemeClr>
                </a:solidFill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13054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065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8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024" y="5056631"/>
            <a:ext cx="743712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67" spc="-27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60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3188" y="2805874"/>
            <a:ext cx="245995" cy="492295"/>
          </a:xfrm>
          <a:prstGeom prst="rect">
            <a:avLst/>
          </a:prstGeom>
          <a:noFill/>
        </p:spPr>
        <p:txBody>
          <a:bodyPr wrap="none" lIns="121776" tIns="60887" rIns="121776" bIns="60887" rtlCol="0">
            <a:spAutoFit/>
          </a:bodyPr>
          <a:lstStyle/>
          <a:p>
            <a:endParaRPr lang="en-US" sz="2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1" y="3319272"/>
            <a:ext cx="11082528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6400" spc="-133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478" y="6217840"/>
            <a:ext cx="5422529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133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3188" y="2805874"/>
            <a:ext cx="245995" cy="492295"/>
          </a:xfrm>
          <a:prstGeom prst="rect">
            <a:avLst/>
          </a:prstGeom>
          <a:noFill/>
        </p:spPr>
        <p:txBody>
          <a:bodyPr wrap="none" lIns="121776" tIns="60887" rIns="121776" bIns="60887" rtlCol="0">
            <a:spAutoFit/>
          </a:bodyPr>
          <a:lstStyle/>
          <a:p>
            <a:endParaRPr lang="en-US" sz="2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accent1">
                    <a:lumMod val="75000"/>
                  </a:schemeClr>
                </a:solidFill>
              </a:defRPr>
            </a:lvl1pPr>
            <a:lvl2pPr marL="6088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6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65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536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420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304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188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072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667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667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41" indent="0">
              <a:buNone/>
              <a:defRPr sz="2667" b="1"/>
            </a:lvl2pPr>
            <a:lvl3pPr marL="1217682" indent="0">
              <a:buNone/>
              <a:defRPr sz="2400" b="1"/>
            </a:lvl3pPr>
            <a:lvl4pPr marL="1826522" indent="0">
              <a:buNone/>
              <a:defRPr sz="2133" b="1"/>
            </a:lvl4pPr>
            <a:lvl5pPr marL="2435363" indent="0">
              <a:buNone/>
              <a:defRPr sz="2133" b="1"/>
            </a:lvl5pPr>
            <a:lvl6pPr marL="3044204" indent="0">
              <a:buNone/>
              <a:defRPr sz="2133" b="1"/>
            </a:lvl6pPr>
            <a:lvl7pPr marL="3653045" indent="0">
              <a:buNone/>
              <a:defRPr sz="2133" b="1"/>
            </a:lvl7pPr>
            <a:lvl8pPr marL="4261884" indent="0">
              <a:buNone/>
              <a:defRPr sz="2133" b="1"/>
            </a:lvl8pPr>
            <a:lvl9pPr marL="4870726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57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41" indent="0">
              <a:buNone/>
              <a:defRPr sz="2667" b="1"/>
            </a:lvl2pPr>
            <a:lvl3pPr marL="1217682" indent="0">
              <a:buNone/>
              <a:defRPr sz="2400" b="1"/>
            </a:lvl3pPr>
            <a:lvl4pPr marL="1826522" indent="0">
              <a:buNone/>
              <a:defRPr sz="2133" b="1"/>
            </a:lvl4pPr>
            <a:lvl5pPr marL="2435363" indent="0">
              <a:buNone/>
              <a:defRPr sz="2133" b="1"/>
            </a:lvl5pPr>
            <a:lvl6pPr marL="3044204" indent="0">
              <a:buNone/>
              <a:defRPr sz="2133" b="1"/>
            </a:lvl6pPr>
            <a:lvl7pPr marL="3653045" indent="0">
              <a:buNone/>
              <a:defRPr sz="2133" b="1"/>
            </a:lvl7pPr>
            <a:lvl8pPr marL="4261884" indent="0">
              <a:buNone/>
              <a:defRPr sz="2133" b="1"/>
            </a:lvl8pPr>
            <a:lvl9pPr marL="4870726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57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9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3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10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34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8841" indent="0">
              <a:buNone/>
              <a:defRPr sz="1600"/>
            </a:lvl2pPr>
            <a:lvl3pPr marL="1217682" indent="0">
              <a:buNone/>
              <a:defRPr sz="1333"/>
            </a:lvl3pPr>
            <a:lvl4pPr marL="1826522" indent="0">
              <a:buNone/>
              <a:defRPr sz="1200"/>
            </a:lvl4pPr>
            <a:lvl5pPr marL="2435363" indent="0">
              <a:buNone/>
              <a:defRPr sz="1200"/>
            </a:lvl5pPr>
            <a:lvl6pPr marL="3044204" indent="0">
              <a:buNone/>
              <a:defRPr sz="1200"/>
            </a:lvl6pPr>
            <a:lvl7pPr marL="3653045" indent="0">
              <a:buNone/>
              <a:defRPr sz="1200"/>
            </a:lvl7pPr>
            <a:lvl8pPr marL="4261884" indent="0">
              <a:buNone/>
              <a:defRPr sz="1200"/>
            </a:lvl8pPr>
            <a:lvl9pPr marL="4870726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7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8841" indent="0">
              <a:buNone/>
              <a:defRPr sz="3733"/>
            </a:lvl2pPr>
            <a:lvl3pPr marL="1217682" indent="0">
              <a:buNone/>
              <a:defRPr sz="3200"/>
            </a:lvl3pPr>
            <a:lvl4pPr marL="1826522" indent="0">
              <a:buNone/>
              <a:defRPr sz="2667"/>
            </a:lvl4pPr>
            <a:lvl5pPr marL="2435363" indent="0">
              <a:buNone/>
              <a:defRPr sz="2667"/>
            </a:lvl5pPr>
            <a:lvl6pPr marL="3044204" indent="0">
              <a:buNone/>
              <a:defRPr sz="2667"/>
            </a:lvl6pPr>
            <a:lvl7pPr marL="3653045" indent="0">
              <a:buNone/>
              <a:defRPr sz="2667"/>
            </a:lvl7pPr>
            <a:lvl8pPr marL="4261884" indent="0">
              <a:buNone/>
              <a:defRPr sz="2667"/>
            </a:lvl8pPr>
            <a:lvl9pPr marL="4870726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47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8841" indent="0">
              <a:buNone/>
              <a:defRPr sz="1600"/>
            </a:lvl2pPr>
            <a:lvl3pPr marL="1217682" indent="0">
              <a:buNone/>
              <a:defRPr sz="1333"/>
            </a:lvl3pPr>
            <a:lvl4pPr marL="1826522" indent="0">
              <a:buNone/>
              <a:defRPr sz="1200"/>
            </a:lvl4pPr>
            <a:lvl5pPr marL="2435363" indent="0">
              <a:buNone/>
              <a:defRPr sz="1200"/>
            </a:lvl5pPr>
            <a:lvl6pPr marL="3044204" indent="0">
              <a:buNone/>
              <a:defRPr sz="1200"/>
            </a:lvl6pPr>
            <a:lvl7pPr marL="3653045" indent="0">
              <a:buNone/>
              <a:defRPr sz="1200"/>
            </a:lvl7pPr>
            <a:lvl8pPr marL="4261884" indent="0">
              <a:buNone/>
              <a:defRPr sz="1200"/>
            </a:lvl8pPr>
            <a:lvl9pPr marL="4870726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332" tIns="45665" rIns="91332" bIns="4566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332" tIns="45665" rIns="91332" bIns="4566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l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2017/5/19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3" y="6356352"/>
            <a:ext cx="3860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r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7682" rtl="0" eaLnBrk="1" latinLnBrk="0" hangingPunct="1">
        <a:spcBef>
          <a:spcPct val="0"/>
        </a:spcBef>
        <a:buNone/>
        <a:defRPr sz="58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j-cs"/>
        </a:defRPr>
      </a:lvl1pPr>
    </p:titleStyle>
    <p:bodyStyle>
      <a:lvl1pPr marL="456633" indent="-456633" algn="l" defTabSz="121768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1pPr>
      <a:lvl2pPr marL="989367" indent="-380524" algn="l" defTabSz="121768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2pPr>
      <a:lvl3pPr marL="1522102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3pPr>
      <a:lvl4pPr marL="2130943" indent="-304420" algn="l" defTabSz="121768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4pPr>
      <a:lvl5pPr marL="2739784" indent="-304420" algn="l" defTabSz="121768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5pPr>
      <a:lvl6pPr marL="3348624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7465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6306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5145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41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682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22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363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04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045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884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726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604475"/>
              </p:ext>
            </p:extLst>
          </p:nvPr>
        </p:nvGraphicFramePr>
        <p:xfrm>
          <a:off x="0" y="-2"/>
          <a:ext cx="12192001" cy="685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5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53872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APM Solution Offering </a:t>
                      </a:r>
                      <a:r>
                        <a:rPr lang="en-US" sz="3200" b="1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2400" b="1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2989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500" b="1" dirty="0"/>
                        <a:t>Priorities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New UI Look &amp; Feel to visualize data analytics better and more intuitively.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Mobile App to  facilitate asset data management</a:t>
                      </a:r>
                      <a:r>
                        <a:rPr lang="en-US" sz="1400" baseline="0" dirty="0"/>
                        <a:t> and track work order status instantly.</a:t>
                      </a:r>
                      <a:endParaRPr lang="en-US" sz="1400" dirty="0"/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Machine data integration to enable predictive maintenance</a:t>
                      </a:r>
                    </a:p>
                  </a:txBody>
                  <a:tcPr marL="68598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274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371600" algn="l"/>
                          <a:tab pos="2519363" algn="l"/>
                        </a:tabLst>
                      </a:pPr>
                      <a:r>
                        <a:rPr lang="en-US" sz="1400" b="1" spc="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OFFERINGS</a:t>
                      </a:r>
                      <a:endParaRPr lang="en-US" sz="1800" b="1" spc="3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98" marR="34299" vert="vert270" anchor="b"/>
                </a:tc>
                <a:tc>
                  <a:txBody>
                    <a:bodyPr/>
                    <a:lstStyle/>
                    <a:p>
                      <a:pPr marL="114300" indent="-114300">
                        <a:buClr>
                          <a:schemeClr val="tx1"/>
                        </a:buClr>
                        <a:tabLst/>
                      </a:pPr>
                      <a:endParaRPr lang="en-US" sz="1200" dirty="0"/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 code Mgmt.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data collection on mobile phone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In-house corrective work order workflow on mobile phone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 Notification on Mobile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V1 modules: Asset Data Mgmt., Work Order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Workflow, Contract Mgmt., Supplier Mgmt., etc.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 New UI look &amp; feel: 3 role-based dashboards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4 reporting pages done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Edge: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EdgeServer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hospitals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Auto-extract exam/price data from RIS/HIS in each pilot hospital in real-time mode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Auto-push exam/price data to APM on the Cloud</a:t>
                      </a: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 gridSpan="2"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In-house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corrective work order workflow enhancement: Support more work order dispatch Modes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account self registration: ease to raise a SR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classifying equipment failure cause by equipment type.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Inspection and calibration work order process on mobile phone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 New UI look and feel: 2 more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 pages done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 V2 with Mobility version into one version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 corrective work order process on mobile phone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In-house and outsourcing preventive maintenance workflow on mobile phone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Knowledge Mgmt.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 New UI look and feel: all remaining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 pages done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411587" marT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017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accent1"/>
                          </a:solidFill>
                        </a:rPr>
                        <a:t>SUUPPORT NEEDED</a:t>
                      </a:r>
                    </a:p>
                  </a:txBody>
                  <a:tcPr marL="68598" marR="34299" vert="vert270" anchor="b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/>
                        </a:buClr>
                      </a:pPr>
                      <a:endParaRPr lang="en-US" sz="1200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411587" marT="137160">
                    <a:solidFill>
                      <a:srgbClr val="FFF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gray">
          <a:xfrm>
            <a:off x="8448981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May 31, 2017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89176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</a:defRPr>
            </a:lvl1pPr>
          </a:lstStyle>
          <a:p>
            <a:r>
              <a:rPr lang="en-US" dirty="0"/>
              <a:t>April 30, 2017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929372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Year to Date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549313"/>
              </p:ext>
            </p:extLst>
          </p:nvPr>
        </p:nvGraphicFramePr>
        <p:xfrm>
          <a:off x="0" y="-2"/>
          <a:ext cx="12192001" cy="685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0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5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53872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APM Solution Offering </a:t>
                      </a:r>
                      <a:r>
                        <a:rPr lang="en-US" sz="3200" b="1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2400" b="1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2989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500" b="1" dirty="0"/>
                        <a:t>Priorities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New UI Look &amp; Feel to visualize data analytics better and more intuitively.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Mobile App to  facilitate asset data management</a:t>
                      </a:r>
                      <a:r>
                        <a:rPr lang="en-US" sz="1400" baseline="0" dirty="0"/>
                        <a:t> and track work order status instantly.</a:t>
                      </a:r>
                      <a:endParaRPr lang="en-US" sz="1400" dirty="0"/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Machine data integration to enable predictive maintenance</a:t>
                      </a:r>
                    </a:p>
                  </a:txBody>
                  <a:tcPr marL="68598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274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371600" algn="l"/>
                          <a:tab pos="2519363" algn="l"/>
                        </a:tabLst>
                      </a:pPr>
                      <a:r>
                        <a:rPr lang="en-US" sz="1400" b="1" spc="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OFFERINGS</a:t>
                      </a:r>
                      <a:endParaRPr lang="en-US" sz="1800" b="1" spc="3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98" marR="34299" vert="vert270" anchor="b"/>
                </a:tc>
                <a:tc>
                  <a:txBody>
                    <a:bodyPr/>
                    <a:lstStyle/>
                    <a:p>
                      <a:pPr marL="114300" indent="-114300">
                        <a:buClr>
                          <a:schemeClr val="tx1"/>
                        </a:buClr>
                        <a:tabLst/>
                      </a:pPr>
                      <a:endParaRPr lang="en-US" sz="1200" dirty="0"/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Role-based app menu on mobile phone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MR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cold head status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alert/notification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mobile phone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Personalization for role-based dashboard.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Data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 data integration???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MR Cold Head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Integration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 gridSpan="2"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Role-based dashboard on mobile phone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 on mobile phone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EAM???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maintenance for GE CT/MR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Data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CT/Ultrasound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</a:t>
                      </a:r>
                      <a:r>
                        <a:rPr lang="en-US" sz="12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TWin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/>
                </a:tc>
                <a:tc>
                  <a:txBody>
                    <a:bodyPr/>
                    <a:lstStyle/>
                    <a:p>
                      <a:pPr marL="171450" lvl="1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411587" marT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017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accent1"/>
                          </a:solidFill>
                        </a:rPr>
                        <a:t>SUUPPORT NEEDED</a:t>
                      </a:r>
                    </a:p>
                  </a:txBody>
                  <a:tcPr marL="68598" marR="34299" vert="vert270" anchor="b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chemeClr val="tx1"/>
                        </a:buClr>
                      </a:pPr>
                      <a:endParaRPr lang="en-US" sz="1200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EE data acquisition method by EE development team</a:t>
                      </a:r>
                    </a:p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GE MR MM3 data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support by </a:t>
                      </a:r>
                      <a:r>
                        <a:rPr lang="en-US" sz="1200" b="0" baseline="0">
                          <a:solidFill>
                            <a:schemeClr val="tx1"/>
                          </a:solidFill>
                          <a:latin typeface="+mn-lt"/>
                        </a:rPr>
                        <a:t>HCS MM3 team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GE CT data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acquisition method by GE CT R&amp;D.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Digital Twin integration interface support by Digital Twin team</a:t>
                      </a: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-11430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98" marR="411587" marT="137160">
                    <a:solidFill>
                      <a:srgbClr val="FFF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gray">
          <a:xfrm>
            <a:off x="920677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 defTabSz="914400">
              <a:defRPr/>
            </a:pPr>
            <a:r>
              <a:rPr lang="en-US" b="1" dirty="0">
                <a:solidFill>
                  <a:prstClr val="white"/>
                </a:solidFill>
              </a:rPr>
              <a:t>June 30, 2017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690191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 defTabSz="914400">
              <a:defRPr/>
            </a:pPr>
            <a:r>
              <a:rPr lang="en-US" b="1" dirty="0">
                <a:solidFill>
                  <a:prstClr val="white"/>
                </a:solidFill>
              </a:rPr>
              <a:t>September 30, 2017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636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395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GE汉仪细圆简</vt:lpstr>
      <vt:lpstr>Arial</vt:lpstr>
      <vt:lpstr>Calibri</vt:lpstr>
      <vt:lpstr>GE Inspira</vt:lpstr>
      <vt:lpstr>GE Inspira Pitch</vt:lpstr>
      <vt:lpstr>1_Office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 Solution Roadmap</dc:title>
  <dc:creator>Luan, Da (GE Healthcare)</dc:creator>
  <cp:lastModifiedBy>Wu, Jianbin (GE Healthcare)</cp:lastModifiedBy>
  <cp:revision>387</cp:revision>
  <dcterms:created xsi:type="dcterms:W3CDTF">2016-11-20T03:00:42Z</dcterms:created>
  <dcterms:modified xsi:type="dcterms:W3CDTF">2017-05-19T10:55:53Z</dcterms:modified>
</cp:coreProperties>
</file>