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6FF"/>
    <a:srgbClr val="66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" y="427"/>
            <a:ext cx="12191999" cy="6857193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4268688"/>
            <a:ext cx="8534400" cy="1752600"/>
          </a:xfrm>
        </p:spPr>
        <p:txBody>
          <a:bodyPr vert="horz" lIns="91332" tIns="45665" rIns="91332" bIns="45665" rtlCol="0" anchor="t">
            <a:normAutofit/>
          </a:bodyPr>
          <a:lstStyle>
            <a:lvl1pPr>
              <a:defRPr lang="zh-CN" altLang="en-US" sz="4267" dirty="0">
                <a:solidFill>
                  <a:schemeClr val="accent1">
                    <a:lumMod val="75000"/>
                  </a:schemeClr>
                </a:solidFill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13054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065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8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024" y="5056631"/>
            <a:ext cx="743712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67" spc="-27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60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3188" y="2805874"/>
            <a:ext cx="245995" cy="492295"/>
          </a:xfrm>
          <a:prstGeom prst="rect">
            <a:avLst/>
          </a:prstGeom>
          <a:noFill/>
        </p:spPr>
        <p:txBody>
          <a:bodyPr wrap="none" lIns="121776" tIns="60887" rIns="121776" bIns="60887" rtlCol="0">
            <a:spAutoFit/>
          </a:bodyPr>
          <a:lstStyle/>
          <a:p>
            <a:endParaRPr lang="en-US" sz="2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641" y="3319272"/>
            <a:ext cx="11082528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6400" spc="-133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7478" y="6217840"/>
            <a:ext cx="5422529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133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3188" y="2805874"/>
            <a:ext cx="245995" cy="492295"/>
          </a:xfrm>
          <a:prstGeom prst="rect">
            <a:avLst/>
          </a:prstGeom>
          <a:noFill/>
        </p:spPr>
        <p:txBody>
          <a:bodyPr wrap="none" lIns="121776" tIns="60887" rIns="121776" bIns="60887" rtlCol="0">
            <a:spAutoFit/>
          </a:bodyPr>
          <a:lstStyle/>
          <a:p>
            <a:endParaRPr lang="en-US" sz="2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31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7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accent1">
                    <a:lumMod val="75000"/>
                  </a:schemeClr>
                </a:solidFill>
              </a:defRPr>
            </a:lvl1pPr>
            <a:lvl2pPr marL="60884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6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652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536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420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304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188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072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9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32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667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24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32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667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24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41" indent="0">
              <a:buNone/>
              <a:defRPr sz="2667" b="1"/>
            </a:lvl2pPr>
            <a:lvl3pPr marL="1217682" indent="0">
              <a:buNone/>
              <a:defRPr sz="2400" b="1"/>
            </a:lvl3pPr>
            <a:lvl4pPr marL="1826522" indent="0">
              <a:buNone/>
              <a:defRPr sz="2133" b="1"/>
            </a:lvl4pPr>
            <a:lvl5pPr marL="2435363" indent="0">
              <a:buNone/>
              <a:defRPr sz="2133" b="1"/>
            </a:lvl5pPr>
            <a:lvl6pPr marL="3044204" indent="0">
              <a:buNone/>
              <a:defRPr sz="2133" b="1"/>
            </a:lvl6pPr>
            <a:lvl7pPr marL="3653045" indent="0">
              <a:buNone/>
              <a:defRPr sz="2133" b="1"/>
            </a:lvl7pPr>
            <a:lvl8pPr marL="4261884" indent="0">
              <a:buNone/>
              <a:defRPr sz="2133" b="1"/>
            </a:lvl8pPr>
            <a:lvl9pPr marL="4870726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57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41" indent="0">
              <a:buNone/>
              <a:defRPr sz="2667" b="1"/>
            </a:lvl2pPr>
            <a:lvl3pPr marL="1217682" indent="0">
              <a:buNone/>
              <a:defRPr sz="2400" b="1"/>
            </a:lvl3pPr>
            <a:lvl4pPr marL="1826522" indent="0">
              <a:buNone/>
              <a:defRPr sz="2133" b="1"/>
            </a:lvl4pPr>
            <a:lvl5pPr marL="2435363" indent="0">
              <a:buNone/>
              <a:defRPr sz="2133" b="1"/>
            </a:lvl5pPr>
            <a:lvl6pPr marL="3044204" indent="0">
              <a:buNone/>
              <a:defRPr sz="2133" b="1"/>
            </a:lvl6pPr>
            <a:lvl7pPr marL="3653045" indent="0">
              <a:buNone/>
              <a:defRPr sz="2133" b="1"/>
            </a:lvl7pPr>
            <a:lvl8pPr marL="4261884" indent="0">
              <a:buNone/>
              <a:defRPr sz="2133" b="1"/>
            </a:lvl8pPr>
            <a:lvl9pPr marL="4870726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57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9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3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10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34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8841" indent="0">
              <a:buNone/>
              <a:defRPr sz="1600"/>
            </a:lvl2pPr>
            <a:lvl3pPr marL="1217682" indent="0">
              <a:buNone/>
              <a:defRPr sz="1333"/>
            </a:lvl3pPr>
            <a:lvl4pPr marL="1826522" indent="0">
              <a:buNone/>
              <a:defRPr sz="1200"/>
            </a:lvl4pPr>
            <a:lvl5pPr marL="2435363" indent="0">
              <a:buNone/>
              <a:defRPr sz="1200"/>
            </a:lvl5pPr>
            <a:lvl6pPr marL="3044204" indent="0">
              <a:buNone/>
              <a:defRPr sz="1200"/>
            </a:lvl6pPr>
            <a:lvl7pPr marL="3653045" indent="0">
              <a:buNone/>
              <a:defRPr sz="1200"/>
            </a:lvl7pPr>
            <a:lvl8pPr marL="4261884" indent="0">
              <a:buNone/>
              <a:defRPr sz="1200"/>
            </a:lvl8pPr>
            <a:lvl9pPr marL="4870726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7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8841" indent="0">
              <a:buNone/>
              <a:defRPr sz="3733"/>
            </a:lvl2pPr>
            <a:lvl3pPr marL="1217682" indent="0">
              <a:buNone/>
              <a:defRPr sz="3200"/>
            </a:lvl3pPr>
            <a:lvl4pPr marL="1826522" indent="0">
              <a:buNone/>
              <a:defRPr sz="2667"/>
            </a:lvl4pPr>
            <a:lvl5pPr marL="2435363" indent="0">
              <a:buNone/>
              <a:defRPr sz="2667"/>
            </a:lvl5pPr>
            <a:lvl6pPr marL="3044204" indent="0">
              <a:buNone/>
              <a:defRPr sz="2667"/>
            </a:lvl6pPr>
            <a:lvl7pPr marL="3653045" indent="0">
              <a:buNone/>
              <a:defRPr sz="2667"/>
            </a:lvl7pPr>
            <a:lvl8pPr marL="4261884" indent="0">
              <a:buNone/>
              <a:defRPr sz="2667"/>
            </a:lvl8pPr>
            <a:lvl9pPr marL="4870726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47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8841" indent="0">
              <a:buNone/>
              <a:defRPr sz="1600"/>
            </a:lvl2pPr>
            <a:lvl3pPr marL="1217682" indent="0">
              <a:buNone/>
              <a:defRPr sz="1333"/>
            </a:lvl3pPr>
            <a:lvl4pPr marL="1826522" indent="0">
              <a:buNone/>
              <a:defRPr sz="1200"/>
            </a:lvl4pPr>
            <a:lvl5pPr marL="2435363" indent="0">
              <a:buNone/>
              <a:defRPr sz="1200"/>
            </a:lvl5pPr>
            <a:lvl6pPr marL="3044204" indent="0">
              <a:buNone/>
              <a:defRPr sz="1200"/>
            </a:lvl6pPr>
            <a:lvl7pPr marL="3653045" indent="0">
              <a:buNone/>
              <a:defRPr sz="1200"/>
            </a:lvl7pPr>
            <a:lvl8pPr marL="4261884" indent="0">
              <a:buNone/>
              <a:defRPr sz="1200"/>
            </a:lvl8pPr>
            <a:lvl9pPr marL="4870726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5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332" tIns="45665" rIns="91332" bIns="4566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332" tIns="45665" rIns="91332" bIns="4566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332" tIns="45665" rIns="91332" bIns="45665" rtlCol="0" anchor="ctr"/>
          <a:lstStyle>
            <a:lvl1pPr algn="l">
              <a:defRPr sz="160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2017/5/20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3" y="6356352"/>
            <a:ext cx="3860800" cy="365125"/>
          </a:xfrm>
          <a:prstGeom prst="rect">
            <a:avLst/>
          </a:prstGeom>
        </p:spPr>
        <p:txBody>
          <a:bodyPr vert="horz" lIns="91332" tIns="45665" rIns="91332" bIns="45665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332" tIns="45665" rIns="91332" bIns="45665" rtlCol="0" anchor="ctr"/>
          <a:lstStyle>
            <a:lvl1pPr algn="r">
              <a:defRPr sz="1600"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7682" rtl="0" eaLnBrk="1" latinLnBrk="0" hangingPunct="1">
        <a:spcBef>
          <a:spcPct val="0"/>
        </a:spcBef>
        <a:buNone/>
        <a:defRPr sz="58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j-cs"/>
        </a:defRPr>
      </a:lvl1pPr>
    </p:titleStyle>
    <p:bodyStyle>
      <a:lvl1pPr marL="456633" indent="-456633" algn="l" defTabSz="121768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1pPr>
      <a:lvl2pPr marL="989367" indent="-380524" algn="l" defTabSz="121768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2pPr>
      <a:lvl3pPr marL="1522102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3pPr>
      <a:lvl4pPr marL="2130943" indent="-304420" algn="l" defTabSz="121768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4pPr>
      <a:lvl5pPr marL="2739784" indent="-304420" algn="l" defTabSz="121768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accent1">
              <a:lumMod val="75000"/>
            </a:schemeClr>
          </a:solidFill>
          <a:latin typeface="GE Inspira Pitch" panose="020F0603030400020203" pitchFamily="34" charset="0"/>
          <a:ea typeface="GE汉仪细圆简" panose="02010600000101010101" pitchFamily="2" charset="-122"/>
          <a:cs typeface="+mn-cs"/>
        </a:defRPr>
      </a:lvl5pPr>
      <a:lvl6pPr marL="3348624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57465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6306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5145" indent="-304420" algn="l" defTabSz="12176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41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682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522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363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204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045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884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726" algn="l" defTabSz="12176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565618"/>
              </p:ext>
            </p:extLst>
          </p:nvPr>
        </p:nvGraphicFramePr>
        <p:xfrm>
          <a:off x="0" y="-2"/>
          <a:ext cx="12217437" cy="685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7557">
                  <a:extLst>
                    <a:ext uri="{9D8B030D-6E8A-4147-A177-3AD203B41FA5}">
                      <a16:colId xmlns:a16="http://schemas.microsoft.com/office/drawing/2014/main" val="530100185"/>
                    </a:ext>
                  </a:extLst>
                </a:gridCol>
              </a:tblGrid>
              <a:tr h="115387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APM Solution Offering </a:t>
                      </a:r>
                      <a:r>
                        <a:rPr lang="en-US" sz="3200" b="1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2400" b="1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2989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500" b="1" dirty="0"/>
                        <a:t>Priorities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New UI Look &amp; Feel to visualize data analytics better and more intuitively.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Mobile App to  facilitate asset data management</a:t>
                      </a:r>
                      <a:r>
                        <a:rPr lang="en-US" sz="1400" baseline="0" dirty="0"/>
                        <a:t> and track work order status instantly.</a:t>
                      </a:r>
                      <a:endParaRPr lang="en-US" sz="1400" dirty="0"/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Machine data integration to enable predictive maintenance</a:t>
                      </a:r>
                    </a:p>
                  </a:txBody>
                  <a:tcPr marL="68598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68598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98" marR="6859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274"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371600" algn="l"/>
                          <a:tab pos="2519363" algn="l"/>
                        </a:tabLst>
                      </a:pPr>
                      <a:r>
                        <a:rPr lang="en-US" sz="1400" b="1" spc="3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OFFERINGS</a:t>
                      </a:r>
                      <a:endParaRPr lang="en-US" sz="1800" b="1" spc="3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98" marR="34299" vert="vert270" anchor="b"/>
                </a:tc>
                <a:tc gridSpan="2">
                  <a:txBody>
                    <a:bodyPr/>
                    <a:lstStyle/>
                    <a:p>
                      <a:pPr marL="171450" indent="-1714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data collecting and quick viewing by QR code scanning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In-house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corrective maintenance workflow processing and status tracking on mobile phone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Workflow notification: pushing message on mobile phone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account self registration: ease to raise a service request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refining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equipment failure cause by equipment type.</a:t>
                      </a:r>
                    </a:p>
                    <a:p>
                      <a:pPr marL="0" indent="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Web Site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 New UI look &amp; feel: 11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reporting pages done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EdgeServer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hospitals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Auto-extract exam/price data from RIS/HIS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hospital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real-time mode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Auto-push exam/price data to APM on the Cloud</a:t>
                      </a:r>
                    </a:p>
                  </a:txBody>
                  <a:tcPr marL="68598" marR="68598" marT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asset tagging and Bio-Med engineer grouping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orrective maintenance workflow enhancement: support both in-house and OEM workflow, enhance dispatching rule to support asset tags and Bio-Med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 groups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Workflow Notification enhancement: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support notification by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Bio-Med engineer group or user’s subscription setting</a:t>
                      </a:r>
                    </a:p>
                    <a:p>
                      <a:pPr marL="0" indent="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Web Site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 New UI look and feel: more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reporting pages done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017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accent1"/>
                          </a:solidFill>
                        </a:rPr>
                        <a:t>SUUPPORT NEEDED</a:t>
                      </a:r>
                    </a:p>
                  </a:txBody>
                  <a:tcPr marL="68598" marR="34299" vert="vert270" anchor="b">
                    <a:solidFill>
                      <a:srgbClr val="FFF5D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Clr>
                          <a:schemeClr val="tx1"/>
                        </a:buClr>
                      </a:pPr>
                      <a:endParaRPr lang="en-US" sz="1200" dirty="0"/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gray">
          <a:xfrm>
            <a:off x="7751452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</a:defRPr>
            </a:lvl1pPr>
          </a:lstStyle>
          <a:p>
            <a:r>
              <a:rPr lang="en-US" dirty="0"/>
              <a:t>May 31, 2017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2052117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Year to Date</a:t>
            </a:r>
            <a:endParaRPr lang="en-US" b="1" dirty="0">
              <a:solidFill>
                <a:prstClr val="white"/>
              </a:solidFill>
              <a:latin typeface="GE Inspira" pitchFamily="2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512401"/>
              </p:ext>
            </p:extLst>
          </p:nvPr>
        </p:nvGraphicFramePr>
        <p:xfrm>
          <a:off x="0" y="-2"/>
          <a:ext cx="12217437" cy="685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7557">
                  <a:extLst>
                    <a:ext uri="{9D8B030D-6E8A-4147-A177-3AD203B41FA5}">
                      <a16:colId xmlns:a16="http://schemas.microsoft.com/office/drawing/2014/main" val="530100185"/>
                    </a:ext>
                  </a:extLst>
                </a:gridCol>
              </a:tblGrid>
              <a:tr h="115387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APM Solution Offering </a:t>
                      </a:r>
                      <a:r>
                        <a:rPr lang="en-US" sz="3200" b="1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2400" b="1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42989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500" b="1" dirty="0"/>
                        <a:t>Priorities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Knowledge Management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Location tracking</a:t>
                      </a:r>
                    </a:p>
                    <a:p>
                      <a:pPr marL="285750" lvl="0" indent="-285750"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en-US" sz="1400" dirty="0"/>
                        <a:t>Machine data integration to enable predictive maintenance</a:t>
                      </a:r>
                    </a:p>
                  </a:txBody>
                  <a:tcPr marL="68598" marR="68598" marB="0" anchor="ctr">
                    <a:solidFill>
                      <a:srgbClr val="AF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3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98" marR="68598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GE Inspira" pitchFamily="24" charset="0"/>
                        <a:cs typeface="Arial" pitchFamily="34" charset="0"/>
                      </a:endParaRPr>
                    </a:p>
                  </a:txBody>
                  <a:tcPr marL="68598" marR="6859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98" marR="6859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274"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371600" algn="l"/>
                          <a:tab pos="2519363" algn="l"/>
                        </a:tabLst>
                      </a:pPr>
                      <a:r>
                        <a:rPr lang="en-US" sz="1400" b="1" spc="3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OFFERINGS</a:t>
                      </a:r>
                      <a:endParaRPr lang="en-US" sz="1800" b="1" spc="3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98" marR="34299" vert="vert270" anchor="b"/>
                </a:tc>
                <a:tc gridSpan="2"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Role-based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menu on mobile phone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KM integration with e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学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course list and quick link in APM, new courses notification pushing to APM users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Preventive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maintenance on mobile phone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notification for GE MR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cold head status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EE</a:t>
                      </a:r>
                    </a:p>
                    <a:p>
                      <a:pPr marL="0" indent="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Web Site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 New UI look and feel: All V2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reporting pages done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Big screen support showing asset/engineer overall status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KM content management</a:t>
                      </a:r>
                    </a:p>
                    <a:p>
                      <a:pPr marL="0" indent="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Data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 data integration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 MR Cold Head Status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Integration</a:t>
                      </a:r>
                    </a:p>
                  </a:txBody>
                  <a:tcPr marL="68598" marR="68598" marT="1371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Role-based dashboard on mobile phone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Reporting on mobile phone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notification for GE CT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217682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Web Site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Personalization support for role-based dashboard and big screen.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Light on or off styles for V2 New UI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tracking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Predictive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maintenance for GE CT</a:t>
                      </a:r>
                    </a:p>
                    <a:p>
                      <a:pPr marL="3429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KM enhancement: integration with GE PSDB-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iResolve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Sims???</a:t>
                      </a:r>
                    </a:p>
                    <a:p>
                      <a:pPr marL="342900" lvl="1" indent="-1714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EAM???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017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accent1"/>
                          </a:solidFill>
                        </a:rPr>
                        <a:t>SUUPPORT NEEDED</a:t>
                      </a:r>
                    </a:p>
                  </a:txBody>
                  <a:tcPr marL="68598" marR="34299" vert="vert270" anchor="b">
                    <a:solidFill>
                      <a:srgbClr val="FFF5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EE data acquisition method by EE development team</a:t>
                      </a:r>
                    </a:p>
                    <a:p>
                      <a:pPr marL="171450" indent="-171450">
                        <a:lnSpc>
                          <a:spcPts val="1300"/>
                        </a:lnSpc>
                        <a:spcAft>
                          <a:spcPts val="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GE MR MM3 data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support by HCS MM3 team.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>
                        <a:buClr>
                          <a:schemeClr val="tx1"/>
                        </a:buClr>
                      </a:pPr>
                      <a:endParaRPr lang="en-US" sz="1200" dirty="0"/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7682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 CT data acquisition method by GE CT R&amp;D.</a:t>
                      </a:r>
                    </a:p>
                    <a:p>
                      <a:pPr marL="171450" marR="0" lvl="0" indent="-171450" algn="l" defTabSz="1217682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Twin integration interface support by Digital Twin team</a:t>
                      </a:r>
                    </a:p>
                    <a:p>
                      <a:endParaRPr lang="en-US" dirty="0"/>
                    </a:p>
                  </a:txBody>
                  <a:tcPr marL="68598" marR="68598" marT="137160">
                    <a:solidFill>
                      <a:srgbClr val="FFF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gray">
          <a:xfrm>
            <a:off x="7739877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</a:defRPr>
            </a:lvl1pPr>
          </a:lstStyle>
          <a:p>
            <a:r>
              <a:rPr lang="en-US" dirty="0"/>
              <a:t>September 30, 2017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2070981" y="1224355"/>
            <a:ext cx="2719017" cy="42062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</a:defRPr>
            </a:lvl1pPr>
          </a:lstStyle>
          <a:p>
            <a:r>
              <a:rPr lang="en-US" dirty="0"/>
              <a:t>June 30, 2017</a:t>
            </a:r>
          </a:p>
        </p:txBody>
      </p:sp>
    </p:spTree>
    <p:extLst>
      <p:ext uri="{BB962C8B-B14F-4D97-AF65-F5344CB8AC3E}">
        <p14:creationId xmlns:p14="http://schemas.microsoft.com/office/powerpoint/2010/main" val="29894185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395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GE汉仪细圆简</vt:lpstr>
      <vt:lpstr>宋体</vt:lpstr>
      <vt:lpstr>Arial</vt:lpstr>
      <vt:lpstr>Calibri</vt:lpstr>
      <vt:lpstr>GE Inspira</vt:lpstr>
      <vt:lpstr>GE Inspira Pitch</vt:lpstr>
      <vt:lpstr>1_Office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APM Solution Roadmap</dc:title>
  <dc:creator>Luan, Da (GE Healthcare)</dc:creator>
  <cp:lastModifiedBy>Wu, Jianbin (GE Healthcare)</cp:lastModifiedBy>
  <cp:revision>470</cp:revision>
  <dcterms:created xsi:type="dcterms:W3CDTF">2016-11-20T03:00:42Z</dcterms:created>
  <dcterms:modified xsi:type="dcterms:W3CDTF">2017-05-20T09:12:30Z</dcterms:modified>
</cp:coreProperties>
</file>