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3" r:id="rId2"/>
    <p:sldId id="286" r:id="rId3"/>
    <p:sldId id="285" r:id="rId4"/>
  </p:sldIdLst>
  <p:sldSz cx="10801350" cy="6048375"/>
  <p:notesSz cx="6858000" cy="9144000"/>
  <p:defaultTextStyle>
    <a:defPPr>
      <a:defRPr lang="zh-CN"/>
    </a:defPPr>
    <a:lvl1pPr marL="0" algn="l" defTabSz="9141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89" algn="l" defTabSz="9141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177" algn="l" defTabSz="9141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266" algn="l" defTabSz="9141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356" algn="l" defTabSz="9141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444" algn="l" defTabSz="9141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531" algn="l" defTabSz="9141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622" algn="l" defTabSz="9141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710" algn="l" defTabSz="9141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05">
          <p15:clr>
            <a:srgbClr val="A4A3A4"/>
          </p15:clr>
        </p15:guide>
        <p15:guide id="4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000000"/>
    <a:srgbClr val="0061B1"/>
    <a:srgbClr val="C30A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9" y="67"/>
      </p:cViewPr>
      <p:guideLst>
        <p:guide orient="horz" pos="2160"/>
        <p:guide pos="2880"/>
        <p:guide orient="horz" pos="1905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2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027EE-C0E2-40B9-89F4-0717663C5424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68300" y="685800"/>
            <a:ext cx="612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16C03-B635-438A-BD74-5EA7BC74D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1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6C03-B635-438A-BD74-5EA7BC74D3F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2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6C03-B635-438A-BD74-5EA7BC74D3F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112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6C03-B635-438A-BD74-5EA7BC74D3F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1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2891" y="1666865"/>
            <a:ext cx="4770597" cy="3818052"/>
          </a:xfrm>
          <a:prstGeom prst="rect">
            <a:avLst/>
          </a:prstGeom>
        </p:spPr>
        <p:txBody>
          <a:bodyPr lIns="91419" tIns="45709" rIns="91419" bIns="45709"/>
          <a:lstStyle>
            <a:lvl1pPr>
              <a:defRPr sz="1900">
                <a:solidFill>
                  <a:schemeClr val="tx1">
                    <a:lumMod val="85000"/>
                    <a:lumOff val="15000"/>
                  </a:schemeClr>
                </a:solidFill>
                <a:latin typeface="GE Inspira Pitch" pitchFamily="34" charset="0"/>
                <a:ea typeface="+mj-ea"/>
              </a:defRPr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r>
              <a:rPr lang="en-US" altLang="zh-CN" dirty="0"/>
              <a:t>ABCD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72113" y="1666865"/>
            <a:ext cx="4770597" cy="3818052"/>
          </a:xfrm>
          <a:prstGeom prst="rect">
            <a:avLst/>
          </a:prstGeom>
        </p:spPr>
        <p:txBody>
          <a:bodyPr lIns="91419" tIns="45709" rIns="91419" bIns="45709"/>
          <a:lstStyle>
            <a:lvl1pPr marL="342817" marR="0" indent="-342817" algn="l" defTabSz="9141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900" b="0">
                <a:solidFill>
                  <a:schemeClr val="tx1">
                    <a:lumMod val="85000"/>
                    <a:lumOff val="15000"/>
                  </a:schemeClr>
                </a:solidFill>
                <a:latin typeface="GE Inspira Pitch" pitchFamily="34" charset="0"/>
                <a:ea typeface="+mj-ea"/>
              </a:defRPr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marL="342817" marR="0" lvl="0" indent="-342817" algn="l" defTabSz="9141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dirty="0"/>
              <a:t>ABCD 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329" y="2381245"/>
            <a:ext cx="9535634" cy="3053479"/>
          </a:xfrm>
          <a:prstGeom prst="rect">
            <a:avLst/>
          </a:prstGeom>
        </p:spPr>
        <p:txBody>
          <a:bodyPr lIns="91419" tIns="45709" rIns="91419" bIns="45709"/>
          <a:lstStyle>
            <a:lvl1pPr marL="342817" marR="0" indent="-342817" algn="l" defTabSz="9141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100">
                <a:solidFill>
                  <a:schemeClr val="tx1">
                    <a:lumMod val="85000"/>
                    <a:lumOff val="15000"/>
                  </a:schemeClr>
                </a:solidFill>
                <a:latin typeface="GE Inspira Pitch" pitchFamily="34" charset="0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marL="342817" marR="0" lvl="0" indent="-342817" algn="l" defTabSz="9141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dirty="0"/>
              <a:t>ABCD 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14329" y="1595427"/>
            <a:ext cx="4556851" cy="571504"/>
          </a:xfrm>
          <a:prstGeom prst="rect">
            <a:avLst/>
          </a:prstGeom>
        </p:spPr>
        <p:txBody>
          <a:bodyPr lIns="91419" tIns="45709" rIns="91419" bIns="45709"/>
          <a:lstStyle>
            <a:lvl1pPr algn="l">
              <a:defRPr sz="3600" baseline="0">
                <a:solidFill>
                  <a:srgbClr val="0061B1"/>
                </a:solidFill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GE Inspira Pitch" panose="020F0603030400020203" pitchFamily="34" charset="0"/>
                <a:ea typeface="GE汉仪细圆简" panose="02010600000101010101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03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0" r:id="rId2"/>
    <p:sldLayoutId id="2147483666" r:id="rId3"/>
  </p:sldLayoutIdLst>
  <p:txStyles>
    <p:titleStyle>
      <a:lvl1pPr algn="ctr" defTabSz="9141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17" indent="-342817" algn="l" defTabSz="914177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70" indent="-285681" algn="l" defTabSz="9141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23" indent="-228544" algn="l" defTabSz="9141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10" indent="-228544" algn="l" defTabSz="9141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00" indent="-228544" algn="l" defTabSz="9141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89" indent="-228544" algn="l" defTabSz="9141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75" indent="-228544" algn="l" defTabSz="9141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66" indent="-228544" algn="l" defTabSz="9141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54" indent="-228544" algn="l" defTabSz="9141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9" algn="l" defTabSz="9141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7" algn="l" defTabSz="9141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6" algn="l" defTabSz="9141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6" algn="l" defTabSz="9141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4" algn="l" defTabSz="9141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1" algn="l" defTabSz="9141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2" algn="l" defTabSz="9141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0" algn="l" defTabSz="9141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tif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APM Software Architecture</a:t>
            </a: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2316875" y="746486"/>
            <a:ext cx="6031485" cy="67747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000">
              <a:solidFill>
                <a:schemeClr val="bg1"/>
              </a:solidFill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2349956" y="4444723"/>
            <a:ext cx="5986855" cy="760964"/>
          </a:xfrm>
          <a:prstGeom prst="rect">
            <a:avLst/>
          </a:prstGeom>
          <a:solidFill>
            <a:srgbClr val="E6FAE8"/>
          </a:solidFill>
          <a:ln w="9525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wrap="none" anchor="t"/>
          <a:lstStyle/>
          <a:p>
            <a:pPr eaLnBrk="0" hangingPunct="0"/>
            <a:r>
              <a:rPr lang="zh-CN" altLang="en-US" sz="1000" b="1" dirty="0">
                <a:latin typeface="Futura Bk" pitchFamily="34" charset="0"/>
                <a:ea typeface="PMingLiU" pitchFamily="18" charset="-120"/>
                <a:cs typeface="Arial" charset="0"/>
              </a:rPr>
              <a:t>数据访问层</a:t>
            </a:r>
            <a:endParaRPr lang="en-US" altLang="zh-CN" sz="1000" b="1" dirty="0">
              <a:latin typeface="Futura Bk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2933544" y="4731333"/>
            <a:ext cx="1991840" cy="365201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100" dirty="0">
                <a:latin typeface="Futura Bk" pitchFamily="34" charset="0"/>
              </a:rPr>
              <a:t>数据库访问</a:t>
            </a:r>
            <a:endParaRPr lang="en-US" altLang="zh-CN" sz="1100" dirty="0">
              <a:latin typeface="Futura Bk" pitchFamily="34" charset="0"/>
            </a:endParaRPr>
          </a:p>
        </p:txBody>
      </p:sp>
      <p:sp>
        <p:nvSpPr>
          <p:cNvPr id="14" name="AutoShape 24"/>
          <p:cNvSpPr>
            <a:spLocks noChangeArrowheads="1"/>
          </p:cNvSpPr>
          <p:nvPr/>
        </p:nvSpPr>
        <p:spPr bwMode="auto">
          <a:xfrm>
            <a:off x="3550985" y="5319593"/>
            <a:ext cx="737801" cy="504199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005E47"/>
              </a:gs>
              <a:gs pos="50000">
                <a:srgbClr val="00CC99"/>
              </a:gs>
              <a:gs pos="100000">
                <a:srgbClr val="005E47"/>
              </a:gs>
            </a:gsLst>
            <a:lin ang="0" scaled="1"/>
          </a:gradFill>
          <a:ln w="12700">
            <a:noFill/>
            <a:round/>
            <a:headEnd/>
            <a:tailEnd/>
          </a:ln>
        </p:spPr>
        <p:txBody>
          <a:bodyPr wrap="square" lIns="36000" tIns="36000" rIns="36000" bIns="72000" anchor="ctr">
            <a:noAutofit/>
          </a:bodyPr>
          <a:lstStyle/>
          <a:p>
            <a:pPr algn="ctr" eaLnBrk="0" hangingPunct="0"/>
            <a:endParaRPr lang="en-US" altLang="zh-CN" sz="900" b="1" dirty="0">
              <a:solidFill>
                <a:schemeClr val="bg1"/>
              </a:solidFill>
              <a:ea typeface="PMingLiU" pitchFamily="18" charset="-120"/>
              <a:cs typeface="Arial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319901" y="2778549"/>
            <a:ext cx="6028460" cy="1546446"/>
          </a:xfrm>
          <a:prstGeom prst="rect">
            <a:avLst/>
          </a:prstGeom>
          <a:solidFill>
            <a:srgbClr val="FFFFCC"/>
          </a:solidFill>
          <a:ln w="9525">
            <a:solidFill>
              <a:srgbClr val="C0C0C0"/>
            </a:solidFill>
            <a:prstDash val="dash"/>
            <a:miter lim="800000"/>
            <a:headEnd/>
            <a:tailEnd/>
          </a:ln>
        </p:spPr>
        <p:txBody>
          <a:bodyPr wrap="none" anchor="t"/>
          <a:lstStyle/>
          <a:p>
            <a:pPr eaLnBrk="0" hangingPunct="0"/>
            <a:r>
              <a:rPr lang="zh-CN" altLang="en-US" sz="1200" b="1" dirty="0">
                <a:latin typeface="Futura Bk" pitchFamily="34" charset="0"/>
                <a:ea typeface="PMingLiU" pitchFamily="18" charset="-120"/>
                <a:cs typeface="Arial" charset="0"/>
              </a:rPr>
              <a:t>业务逻辑层</a:t>
            </a:r>
            <a:endParaRPr lang="en-US" altLang="zh-CN" sz="1200" b="1" dirty="0">
              <a:latin typeface="Futura Bk" pitchFamily="34" charset="0"/>
              <a:ea typeface="PMingLiU" pitchFamily="18" charset="-120"/>
              <a:cs typeface="Arial" charset="0"/>
            </a:endParaRPr>
          </a:p>
          <a:p>
            <a:endParaRPr lang="zh-CN" altLang="zh-CN" sz="1200" dirty="0">
              <a:solidFill>
                <a:schemeClr val="bg1"/>
              </a:solidFill>
            </a:endParaRPr>
          </a:p>
        </p:txBody>
      </p:sp>
      <p:sp>
        <p:nvSpPr>
          <p:cNvPr id="18" name="AutoShape 11"/>
          <p:cNvSpPr>
            <a:spLocks noChangeArrowheads="1"/>
          </p:cNvSpPr>
          <p:nvPr/>
        </p:nvSpPr>
        <p:spPr bwMode="auto">
          <a:xfrm>
            <a:off x="7210719" y="3503168"/>
            <a:ext cx="1002221" cy="322247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defRPr/>
            </a:pPr>
            <a:r>
              <a:rPr lang="zh-CN" altLang="en-US" sz="1000" dirty="0">
                <a:latin typeface="Futura Bk" pitchFamily="34" charset="0"/>
              </a:rPr>
              <a:t>其他服务</a:t>
            </a:r>
            <a:endParaRPr lang="en-US" altLang="zh-CN" sz="1000" dirty="0">
              <a:latin typeface="Futura Bk" pitchFamily="34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lang="zh-CN" altLang="en-US" sz="1000" dirty="0">
                <a:latin typeface="Futura Bk" pitchFamily="34" charset="0"/>
              </a:rPr>
              <a:t>组件</a:t>
            </a:r>
            <a:endParaRPr lang="en-US" altLang="zh-CN" sz="1000" dirty="0">
              <a:latin typeface="Futura Bk" pitchFamily="34" charset="0"/>
            </a:endParaRPr>
          </a:p>
        </p:txBody>
      </p:sp>
      <p:sp>
        <p:nvSpPr>
          <p:cNvPr id="19" name="AutoShape 12"/>
          <p:cNvSpPr>
            <a:spLocks noChangeArrowheads="1"/>
          </p:cNvSpPr>
          <p:nvPr/>
        </p:nvSpPr>
        <p:spPr bwMode="gray">
          <a:xfrm>
            <a:off x="2574596" y="3935157"/>
            <a:ext cx="5646720" cy="328255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altLang="zh-CN" sz="1400" b="1" dirty="0">
                <a:solidFill>
                  <a:srgbClr val="FFFFFF"/>
                </a:solidFill>
                <a:latin typeface="Futura Bk" pitchFamily="34" charset="0"/>
              </a:rPr>
              <a:t>Spring Framework + Apache Camel ESB(Enterprise Service Bus)</a:t>
            </a:r>
          </a:p>
        </p:txBody>
      </p:sp>
      <p:sp>
        <p:nvSpPr>
          <p:cNvPr id="20" name="AutoShape 14"/>
          <p:cNvSpPr>
            <a:spLocks noChangeArrowheads="1"/>
          </p:cNvSpPr>
          <p:nvPr/>
        </p:nvSpPr>
        <p:spPr bwMode="auto">
          <a:xfrm>
            <a:off x="3743465" y="3047291"/>
            <a:ext cx="1002221" cy="322247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100" dirty="0">
                <a:latin typeface="Futura Bk" pitchFamily="34" charset="0"/>
              </a:rPr>
              <a:t>事务管理</a:t>
            </a:r>
            <a:endParaRPr lang="en-US" altLang="zh-CN" sz="1100" dirty="0">
              <a:latin typeface="Futura Bk" pitchFamily="34" charset="0"/>
            </a:endParaRPr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auto">
          <a:xfrm>
            <a:off x="2326501" y="1594349"/>
            <a:ext cx="6010310" cy="5237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/>
          <a:lstStyle/>
          <a:p>
            <a:pPr eaLnBrk="0" hangingPunct="0"/>
            <a:r>
              <a:rPr lang="zh-CN" altLang="en-US" sz="1100" b="1" dirty="0">
                <a:latin typeface="Futura Bk" pitchFamily="34" charset="0"/>
                <a:ea typeface="PMingLiU" pitchFamily="18" charset="-120"/>
                <a:cs typeface="Arial" charset="0"/>
              </a:rPr>
              <a:t>展示层</a:t>
            </a:r>
            <a:endParaRPr lang="en-US" altLang="zh-CN" sz="1100" b="1" dirty="0">
              <a:latin typeface="Futura Bk" pitchFamily="34" charset="0"/>
              <a:ea typeface="PMingLiU" pitchFamily="18" charset="-120"/>
              <a:cs typeface="Arial" charset="0"/>
            </a:endParaRPr>
          </a:p>
          <a:p>
            <a:pPr eaLnBrk="0" hangingPunct="0"/>
            <a:r>
              <a:rPr lang="en-US" altLang="zh-CN" sz="1100" b="1" dirty="0">
                <a:latin typeface="Futura Bk" pitchFamily="34" charset="0"/>
                <a:ea typeface="PMingLiU" pitchFamily="18" charset="-120"/>
                <a:cs typeface="Arial" charset="0"/>
              </a:rPr>
              <a:t>Client</a:t>
            </a:r>
            <a:r>
              <a:rPr lang="zh-CN" altLang="en-US" sz="1100" b="1" dirty="0">
                <a:latin typeface="Futura Bk" pitchFamily="34" charset="0"/>
                <a:ea typeface="PMingLiU" pitchFamily="18" charset="-120"/>
                <a:cs typeface="Arial" charset="0"/>
              </a:rPr>
              <a:t>端</a:t>
            </a:r>
            <a:endParaRPr lang="en-US" altLang="zh-CN" sz="1100" b="1" dirty="0">
              <a:latin typeface="Futura Bk" pitchFamily="34" charset="0"/>
              <a:ea typeface="PMingLiU" pitchFamily="18" charset="-120"/>
              <a:cs typeface="Arial" charset="0"/>
            </a:endParaRPr>
          </a:p>
          <a:p>
            <a:pPr algn="ctr"/>
            <a:endParaRPr lang="zh-CN" altLang="zh-CN" sz="1100" dirty="0">
              <a:solidFill>
                <a:schemeClr val="bg1"/>
              </a:solidFill>
            </a:endParaRPr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2315411" y="2190662"/>
            <a:ext cx="6021399" cy="4144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/>
          <a:lstStyle/>
          <a:p>
            <a:pPr eaLnBrk="0" hangingPunct="0"/>
            <a:r>
              <a:rPr lang="zh-CN" altLang="en-US" sz="1100" b="1" dirty="0">
                <a:latin typeface="Futura Bk" pitchFamily="34" charset="0"/>
                <a:ea typeface="PMingLiU" pitchFamily="18" charset="-120"/>
                <a:cs typeface="Arial" charset="0"/>
              </a:rPr>
              <a:t>展示层</a:t>
            </a:r>
            <a:endParaRPr lang="en-US" altLang="zh-CN" sz="1100" b="1" dirty="0">
              <a:latin typeface="Futura Bk" pitchFamily="34" charset="0"/>
              <a:ea typeface="PMingLiU" pitchFamily="18" charset="-120"/>
              <a:cs typeface="Arial" charset="0"/>
            </a:endParaRPr>
          </a:p>
          <a:p>
            <a:pPr eaLnBrk="0" hangingPunct="0"/>
            <a:r>
              <a:rPr lang="en-US" altLang="zh-CN" sz="1100" b="1" dirty="0">
                <a:latin typeface="Futura Bk" pitchFamily="34" charset="0"/>
                <a:ea typeface="PMingLiU" pitchFamily="18" charset="-120"/>
                <a:cs typeface="Arial" charset="0"/>
              </a:rPr>
              <a:t>Server</a:t>
            </a:r>
            <a:r>
              <a:rPr lang="zh-CN" altLang="en-US" sz="1100" b="1" dirty="0">
                <a:latin typeface="Futura Bk" pitchFamily="34" charset="0"/>
                <a:ea typeface="PMingLiU" pitchFamily="18" charset="-120"/>
                <a:cs typeface="Arial" charset="0"/>
              </a:rPr>
              <a:t>端</a:t>
            </a:r>
            <a:endParaRPr lang="en-US" altLang="zh-CN" sz="1100" b="1" dirty="0">
              <a:latin typeface="Futura Bk" pitchFamily="34" charset="0"/>
              <a:ea typeface="PMingLiU" pitchFamily="18" charset="-120"/>
              <a:cs typeface="Arial" charset="0"/>
            </a:endParaRPr>
          </a:p>
          <a:p>
            <a:endParaRPr lang="zh-CN" altLang="zh-CN" sz="1100" dirty="0">
              <a:solidFill>
                <a:schemeClr val="bg1"/>
              </a:solidFill>
            </a:endParaRPr>
          </a:p>
          <a:p>
            <a:endParaRPr lang="zh-CN" altLang="zh-CN" sz="1100" dirty="0">
              <a:solidFill>
                <a:schemeClr val="bg1"/>
              </a:solidFill>
            </a:endParaRPr>
          </a:p>
        </p:txBody>
      </p:sp>
      <p:sp>
        <p:nvSpPr>
          <p:cNvPr id="23" name="AutoShape 37"/>
          <p:cNvSpPr>
            <a:spLocks noChangeArrowheads="1"/>
          </p:cNvSpPr>
          <p:nvPr/>
        </p:nvSpPr>
        <p:spPr bwMode="auto">
          <a:xfrm>
            <a:off x="5663713" y="1706417"/>
            <a:ext cx="1039462" cy="290022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050" dirty="0">
                <a:latin typeface="Futura Bk" pitchFamily="34" charset="0"/>
              </a:rPr>
              <a:t>JavaScript</a:t>
            </a:r>
          </a:p>
        </p:txBody>
      </p:sp>
      <p:sp>
        <p:nvSpPr>
          <p:cNvPr id="24" name="AutoShape 38"/>
          <p:cNvSpPr>
            <a:spLocks noChangeArrowheads="1"/>
          </p:cNvSpPr>
          <p:nvPr/>
        </p:nvSpPr>
        <p:spPr bwMode="auto">
          <a:xfrm>
            <a:off x="7210719" y="1706417"/>
            <a:ext cx="657222" cy="290022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50" dirty="0">
                <a:latin typeface="Futura Bk" pitchFamily="34" charset="0"/>
              </a:rPr>
              <a:t>AJAX</a:t>
            </a:r>
          </a:p>
        </p:txBody>
      </p:sp>
      <p:sp>
        <p:nvSpPr>
          <p:cNvPr id="25" name="AutoShape 39"/>
          <p:cNvSpPr>
            <a:spLocks noChangeArrowheads="1"/>
          </p:cNvSpPr>
          <p:nvPr/>
        </p:nvSpPr>
        <p:spPr bwMode="auto">
          <a:xfrm>
            <a:off x="4524812" y="1706417"/>
            <a:ext cx="631357" cy="290022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50">
                <a:latin typeface="Futura Bk" pitchFamily="34" charset="0"/>
              </a:rPr>
              <a:t>CSS3</a:t>
            </a:r>
            <a:endParaRPr lang="en-US" altLang="zh-CN" sz="1050" dirty="0">
              <a:latin typeface="Futura Bk" pitchFamily="34" charset="0"/>
            </a:endParaRPr>
          </a:p>
        </p:txBody>
      </p:sp>
      <p:sp>
        <p:nvSpPr>
          <p:cNvPr id="26" name="AutoShape 40"/>
          <p:cNvSpPr>
            <a:spLocks noChangeArrowheads="1"/>
          </p:cNvSpPr>
          <p:nvPr/>
        </p:nvSpPr>
        <p:spPr bwMode="auto">
          <a:xfrm>
            <a:off x="3358942" y="1697040"/>
            <a:ext cx="658326" cy="290022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50" dirty="0">
                <a:latin typeface="Futura Bk" pitchFamily="34" charset="0"/>
              </a:rPr>
              <a:t>HTML5</a:t>
            </a:r>
          </a:p>
        </p:txBody>
      </p:sp>
      <p:sp>
        <p:nvSpPr>
          <p:cNvPr id="27" name="AutoShape 42"/>
          <p:cNvSpPr>
            <a:spLocks noChangeArrowheads="1"/>
          </p:cNvSpPr>
          <p:nvPr/>
        </p:nvSpPr>
        <p:spPr bwMode="auto">
          <a:xfrm>
            <a:off x="3358943" y="2245157"/>
            <a:ext cx="4515462" cy="274102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100" dirty="0">
                <a:latin typeface="Futura Bk" pitchFamily="34" charset="0"/>
              </a:rPr>
              <a:t>Spring Web MVC &amp; Java Server Faces</a:t>
            </a:r>
          </a:p>
        </p:txBody>
      </p:sp>
      <p:sp>
        <p:nvSpPr>
          <p:cNvPr id="28" name="Line 53"/>
          <p:cNvSpPr>
            <a:spLocks noChangeShapeType="1"/>
          </p:cNvSpPr>
          <p:nvPr/>
        </p:nvSpPr>
        <p:spPr bwMode="auto">
          <a:xfrm>
            <a:off x="2250185" y="1496484"/>
            <a:ext cx="6190573" cy="10361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sz="1100"/>
          </a:p>
        </p:txBody>
      </p:sp>
      <p:sp>
        <p:nvSpPr>
          <p:cNvPr id="29" name="Text Box 35"/>
          <p:cNvSpPr txBox="1">
            <a:spLocks noChangeArrowheads="1"/>
          </p:cNvSpPr>
          <p:nvPr/>
        </p:nvSpPr>
        <p:spPr bwMode="auto">
          <a:xfrm>
            <a:off x="2264069" y="865303"/>
            <a:ext cx="669475" cy="430887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1100" b="1" dirty="0">
                <a:latin typeface="Futura Bk" pitchFamily="34" charset="0"/>
                <a:ea typeface="PMingLiU" pitchFamily="18" charset="-120"/>
                <a:cs typeface="Arial" charset="0"/>
              </a:rPr>
              <a:t>终端设备</a:t>
            </a:r>
            <a:endParaRPr lang="en-US" altLang="zh-CN" sz="1100" b="1" dirty="0">
              <a:latin typeface="Futura Bk" pitchFamily="34" charset="0"/>
              <a:ea typeface="PMingLiU" pitchFamily="18" charset="-120"/>
              <a:cs typeface="Arial" charset="0"/>
            </a:endParaRPr>
          </a:p>
        </p:txBody>
      </p:sp>
      <p:sp>
        <p:nvSpPr>
          <p:cNvPr id="30" name="AutoShape 22"/>
          <p:cNvSpPr>
            <a:spLocks noChangeArrowheads="1"/>
          </p:cNvSpPr>
          <p:nvPr/>
        </p:nvSpPr>
        <p:spPr bwMode="auto">
          <a:xfrm>
            <a:off x="8498263" y="1483175"/>
            <a:ext cx="1222892" cy="367069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29" tIns="45715" rIns="91429" bIns="45715" anchor="t"/>
          <a:lstStyle/>
          <a:p>
            <a:pPr eaLnBrk="0" fontAlgn="base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400" b="1" dirty="0">
                <a:latin typeface="Arial" charset="0"/>
                <a:ea typeface="PMingLiU" pitchFamily="18" charset="-120"/>
              </a:rPr>
              <a:t>运行管理</a:t>
            </a:r>
            <a:endParaRPr lang="en-US" altLang="zh-TW" sz="1400" b="1" dirty="0">
              <a:latin typeface="Arial" charset="0"/>
              <a:ea typeface="PMingLiU" pitchFamily="18" charset="-120"/>
            </a:endParaRPr>
          </a:p>
        </p:txBody>
      </p:sp>
      <p:sp>
        <p:nvSpPr>
          <p:cNvPr id="31" name="Rectangle 51"/>
          <p:cNvSpPr>
            <a:spLocks noChangeArrowheads="1"/>
          </p:cNvSpPr>
          <p:nvPr/>
        </p:nvSpPr>
        <p:spPr bwMode="auto">
          <a:xfrm>
            <a:off x="8640630" y="2036886"/>
            <a:ext cx="934593" cy="451884"/>
          </a:xfrm>
          <a:prstGeom prst="rect">
            <a:avLst/>
          </a:prstGeom>
          <a:solidFill>
            <a:srgbClr val="00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sz="1100" dirty="0">
                <a:solidFill>
                  <a:schemeClr val="bg1"/>
                </a:solidFill>
              </a:rPr>
              <a:t> 用户管理</a:t>
            </a:r>
            <a:endParaRPr lang="zh-CN" alt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54"/>
          <p:cNvSpPr>
            <a:spLocks noChangeArrowheads="1"/>
          </p:cNvSpPr>
          <p:nvPr/>
        </p:nvSpPr>
        <p:spPr bwMode="auto">
          <a:xfrm>
            <a:off x="8640630" y="2618081"/>
            <a:ext cx="934593" cy="451884"/>
          </a:xfrm>
          <a:prstGeom prst="rect">
            <a:avLst/>
          </a:prstGeom>
          <a:solidFill>
            <a:srgbClr val="00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sz="1100" dirty="0">
                <a:solidFill>
                  <a:schemeClr val="bg1"/>
                </a:solidFill>
              </a:rPr>
              <a:t> 权限管理</a:t>
            </a:r>
            <a:endParaRPr lang="zh-CN" alt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57"/>
          <p:cNvSpPr>
            <a:spLocks noChangeArrowheads="1"/>
          </p:cNvSpPr>
          <p:nvPr/>
        </p:nvSpPr>
        <p:spPr bwMode="auto">
          <a:xfrm>
            <a:off x="8640630" y="3208218"/>
            <a:ext cx="934593" cy="451884"/>
          </a:xfrm>
          <a:prstGeom prst="rect">
            <a:avLst/>
          </a:prstGeom>
          <a:solidFill>
            <a:srgbClr val="00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sz="1100" dirty="0">
                <a:solidFill>
                  <a:schemeClr val="bg1"/>
                </a:solidFill>
              </a:rPr>
              <a:t>安全管理</a:t>
            </a:r>
            <a:endParaRPr lang="en-US" altLang="zh-CN" sz="1100" dirty="0">
              <a:solidFill>
                <a:schemeClr val="bg1"/>
              </a:solidFill>
            </a:endParaRPr>
          </a:p>
        </p:txBody>
      </p:sp>
      <p:sp>
        <p:nvSpPr>
          <p:cNvPr id="34" name="Rectangle 60"/>
          <p:cNvSpPr>
            <a:spLocks noChangeArrowheads="1"/>
          </p:cNvSpPr>
          <p:nvPr/>
        </p:nvSpPr>
        <p:spPr bwMode="auto">
          <a:xfrm>
            <a:off x="8640630" y="3829437"/>
            <a:ext cx="934593" cy="451884"/>
          </a:xfrm>
          <a:prstGeom prst="rect">
            <a:avLst/>
          </a:prstGeom>
          <a:solidFill>
            <a:srgbClr val="00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sz="1100" dirty="0">
                <a:solidFill>
                  <a:schemeClr val="bg1"/>
                </a:solidFill>
              </a:rPr>
              <a:t>参数配置</a:t>
            </a:r>
            <a:endParaRPr lang="zh-CN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63"/>
          <p:cNvSpPr>
            <a:spLocks noChangeArrowheads="1"/>
          </p:cNvSpPr>
          <p:nvPr/>
        </p:nvSpPr>
        <p:spPr bwMode="auto">
          <a:xfrm>
            <a:off x="8640630" y="4429935"/>
            <a:ext cx="934593" cy="451884"/>
          </a:xfrm>
          <a:prstGeom prst="rect">
            <a:avLst/>
          </a:prstGeom>
          <a:solidFill>
            <a:srgbClr val="00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sz="1100" dirty="0">
                <a:solidFill>
                  <a:schemeClr val="bg1"/>
                </a:solidFill>
              </a:rPr>
              <a:t>日志管理</a:t>
            </a:r>
            <a:endParaRPr lang="zh-CN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utoShape 14"/>
          <p:cNvSpPr>
            <a:spLocks noChangeArrowheads="1"/>
          </p:cNvSpPr>
          <p:nvPr/>
        </p:nvSpPr>
        <p:spPr bwMode="auto">
          <a:xfrm>
            <a:off x="4899217" y="3049018"/>
            <a:ext cx="1002221" cy="322247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050" dirty="0">
                <a:latin typeface="Futura Bk" pitchFamily="34" charset="0"/>
              </a:rPr>
              <a:t>页面流管理</a:t>
            </a:r>
            <a:endParaRPr lang="en-US" altLang="zh-CN" sz="1050" dirty="0">
              <a:latin typeface="Futura Bk" pitchFamily="34" charset="0"/>
            </a:endParaRPr>
          </a:p>
        </p:txBody>
      </p:sp>
      <p:sp>
        <p:nvSpPr>
          <p:cNvPr id="37" name="AutoShape 14"/>
          <p:cNvSpPr>
            <a:spLocks noChangeArrowheads="1"/>
          </p:cNvSpPr>
          <p:nvPr/>
        </p:nvSpPr>
        <p:spPr bwMode="auto">
          <a:xfrm>
            <a:off x="6054969" y="3050745"/>
            <a:ext cx="1002221" cy="322247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100" dirty="0">
                <a:latin typeface="Futura Bk" pitchFamily="34" charset="0"/>
              </a:rPr>
              <a:t>国际化</a:t>
            </a:r>
            <a:endParaRPr lang="en-US" altLang="zh-CN" sz="1100" dirty="0">
              <a:latin typeface="Futura Bk" pitchFamily="34" charset="0"/>
            </a:endParaRPr>
          </a:p>
        </p:txBody>
      </p:sp>
      <p:sp>
        <p:nvSpPr>
          <p:cNvPr id="38" name="AutoShape 14"/>
          <p:cNvSpPr>
            <a:spLocks noChangeArrowheads="1"/>
          </p:cNvSpPr>
          <p:nvPr/>
        </p:nvSpPr>
        <p:spPr bwMode="auto">
          <a:xfrm>
            <a:off x="7210719" y="3052471"/>
            <a:ext cx="1002221" cy="322247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050" dirty="0">
                <a:latin typeface="Futura Bk" pitchFamily="34" charset="0"/>
              </a:rPr>
              <a:t>服务接口提供</a:t>
            </a:r>
            <a:endParaRPr lang="en-US" altLang="zh-CN" sz="1050" dirty="0">
              <a:latin typeface="Futura Bk" pitchFamily="34" charset="0"/>
            </a:endParaRPr>
          </a:p>
        </p:txBody>
      </p:sp>
      <p:sp>
        <p:nvSpPr>
          <p:cNvPr id="39" name="AutoShape 14"/>
          <p:cNvSpPr>
            <a:spLocks noChangeArrowheads="1"/>
          </p:cNvSpPr>
          <p:nvPr/>
        </p:nvSpPr>
        <p:spPr bwMode="auto">
          <a:xfrm>
            <a:off x="2587047" y="3049020"/>
            <a:ext cx="1002888" cy="322247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100" dirty="0">
                <a:latin typeface="Futura Bk" pitchFamily="34" charset="0"/>
              </a:rPr>
              <a:t>Bean</a:t>
            </a:r>
            <a:r>
              <a:rPr lang="zh-CN" altLang="en-US" sz="1100" dirty="0">
                <a:latin typeface="Futura Bk" pitchFamily="34" charset="0"/>
              </a:rPr>
              <a:t>管理</a:t>
            </a:r>
            <a:endParaRPr lang="en-US" altLang="zh-CN" sz="1100" dirty="0">
              <a:latin typeface="Futura Bk" pitchFamily="34" charset="0"/>
            </a:endParaRPr>
          </a:p>
        </p:txBody>
      </p:sp>
      <p:sp>
        <p:nvSpPr>
          <p:cNvPr id="40" name="AutoShape 14"/>
          <p:cNvSpPr>
            <a:spLocks noChangeArrowheads="1"/>
          </p:cNvSpPr>
          <p:nvPr/>
        </p:nvSpPr>
        <p:spPr bwMode="auto">
          <a:xfrm>
            <a:off x="2577423" y="3485901"/>
            <a:ext cx="1002221" cy="322247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050" dirty="0">
                <a:latin typeface="Futura Bk" pitchFamily="34" charset="0"/>
              </a:rPr>
              <a:t>对象序列化</a:t>
            </a:r>
            <a:endParaRPr lang="en-US" altLang="zh-CN" sz="1050" dirty="0">
              <a:latin typeface="Futura Bk" pitchFamily="34" charset="0"/>
            </a:endParaRPr>
          </a:p>
        </p:txBody>
      </p:sp>
      <p:sp>
        <p:nvSpPr>
          <p:cNvPr id="41" name="AutoShape 14"/>
          <p:cNvSpPr>
            <a:spLocks noChangeArrowheads="1"/>
          </p:cNvSpPr>
          <p:nvPr/>
        </p:nvSpPr>
        <p:spPr bwMode="auto">
          <a:xfrm>
            <a:off x="3735747" y="3506623"/>
            <a:ext cx="1002221" cy="322247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100" dirty="0">
                <a:latin typeface="Futura Bk" pitchFamily="34" charset="0"/>
              </a:rPr>
              <a:t>Scheduler</a:t>
            </a:r>
          </a:p>
        </p:txBody>
      </p:sp>
      <p:sp>
        <p:nvSpPr>
          <p:cNvPr id="42" name="AutoShape 14"/>
          <p:cNvSpPr>
            <a:spLocks noChangeArrowheads="1"/>
          </p:cNvSpPr>
          <p:nvPr/>
        </p:nvSpPr>
        <p:spPr bwMode="auto">
          <a:xfrm>
            <a:off x="4894071" y="3510075"/>
            <a:ext cx="1002221" cy="322247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100" dirty="0">
                <a:latin typeface="Futura Bk" pitchFamily="34" charset="0"/>
              </a:rPr>
              <a:t>缓存管理</a:t>
            </a:r>
            <a:endParaRPr lang="en-US" altLang="zh-CN" sz="1100" dirty="0">
              <a:latin typeface="Futura Bk" pitchFamily="34" charset="0"/>
            </a:endParaRPr>
          </a:p>
        </p:txBody>
      </p:sp>
      <p:sp>
        <p:nvSpPr>
          <p:cNvPr id="43" name="AutoShape 14"/>
          <p:cNvSpPr>
            <a:spLocks noChangeArrowheads="1"/>
          </p:cNvSpPr>
          <p:nvPr/>
        </p:nvSpPr>
        <p:spPr bwMode="auto">
          <a:xfrm>
            <a:off x="6052395" y="3501442"/>
            <a:ext cx="1002221" cy="322247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100" dirty="0">
                <a:latin typeface="Futura Bk" pitchFamily="34" charset="0"/>
              </a:rPr>
              <a:t>异常处理</a:t>
            </a:r>
            <a:endParaRPr lang="en-US" altLang="zh-CN" sz="1100" dirty="0">
              <a:latin typeface="Futura Bk" pitchFamily="34" charset="0"/>
            </a:endParaRPr>
          </a:p>
        </p:txBody>
      </p:sp>
      <p:sp>
        <p:nvSpPr>
          <p:cNvPr id="49" name="AutoShape 21"/>
          <p:cNvSpPr>
            <a:spLocks noChangeArrowheads="1"/>
          </p:cNvSpPr>
          <p:nvPr/>
        </p:nvSpPr>
        <p:spPr bwMode="auto">
          <a:xfrm>
            <a:off x="5660684" y="4731333"/>
            <a:ext cx="1698291" cy="365201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10"/>
              </a:spcBef>
              <a:defRPr/>
            </a:pPr>
            <a:r>
              <a:rPr lang="zh-CN" altLang="en-US" sz="1000" dirty="0">
                <a:latin typeface="Futura Bk" pitchFamily="34" charset="0"/>
              </a:rPr>
              <a:t>内存数据库</a:t>
            </a:r>
            <a:endParaRPr lang="en-US" altLang="zh-CN" sz="1000" dirty="0">
              <a:latin typeface="Futura Bk" pitchFamily="34" charset="0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9034" y="5353103"/>
            <a:ext cx="407555" cy="406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Line 53"/>
          <p:cNvSpPr>
            <a:spLocks noChangeShapeType="1"/>
          </p:cNvSpPr>
          <p:nvPr/>
        </p:nvSpPr>
        <p:spPr bwMode="auto">
          <a:xfrm>
            <a:off x="2275209" y="2720790"/>
            <a:ext cx="6190573" cy="10361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sz="1100"/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>
            <a:off x="2300234" y="4380252"/>
            <a:ext cx="6190573" cy="10361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sz="1100"/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>
            <a:off x="2279060" y="5252290"/>
            <a:ext cx="6190573" cy="10361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sz="1100"/>
          </a:p>
        </p:txBody>
      </p:sp>
      <p:sp>
        <p:nvSpPr>
          <p:cNvPr id="55" name="AutoShape 22"/>
          <p:cNvSpPr>
            <a:spLocks noChangeArrowheads="1"/>
          </p:cNvSpPr>
          <p:nvPr/>
        </p:nvSpPr>
        <p:spPr bwMode="auto">
          <a:xfrm>
            <a:off x="794937" y="1453819"/>
            <a:ext cx="1222892" cy="367069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29" tIns="45715" rIns="91429" bIns="45715" anchor="t"/>
          <a:lstStyle/>
          <a:p>
            <a:pPr eaLnBrk="0" fontAlgn="base" hangingPunct="0">
              <a:spcBef>
                <a:spcPct val="0"/>
              </a:spcBef>
              <a:buClrTx/>
              <a:buFontTx/>
              <a:buNone/>
            </a:pPr>
            <a:r>
              <a:rPr lang="zh-CN" altLang="en-US" sz="1400" b="1" dirty="0">
                <a:latin typeface="Arial" charset="0"/>
                <a:ea typeface="PMingLiU" pitchFamily="18" charset="-120"/>
              </a:rPr>
              <a:t>开发支持</a:t>
            </a:r>
            <a:endParaRPr lang="en-US" altLang="zh-TW" sz="1400" b="1" dirty="0">
              <a:latin typeface="Arial" charset="0"/>
              <a:ea typeface="PMingLiU" pitchFamily="18" charset="-120"/>
            </a:endParaRPr>
          </a:p>
        </p:txBody>
      </p:sp>
      <p:sp>
        <p:nvSpPr>
          <p:cNvPr id="56" name="Rectangle 51"/>
          <p:cNvSpPr>
            <a:spLocks noChangeArrowheads="1"/>
          </p:cNvSpPr>
          <p:nvPr/>
        </p:nvSpPr>
        <p:spPr bwMode="auto">
          <a:xfrm>
            <a:off x="937304" y="2007530"/>
            <a:ext cx="971850" cy="451885"/>
          </a:xfrm>
          <a:prstGeom prst="rect">
            <a:avLst/>
          </a:prstGeom>
          <a:solidFill>
            <a:srgbClr val="00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</a:t>
            </a:r>
            <a:r>
              <a:rPr lang="zh-CN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集成插件</a:t>
            </a:r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937304" y="2588725"/>
            <a:ext cx="971850" cy="451885"/>
          </a:xfrm>
          <a:prstGeom prst="rect">
            <a:avLst/>
          </a:prstGeom>
          <a:solidFill>
            <a:srgbClr val="00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代码自动生成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937304" y="3178862"/>
            <a:ext cx="971850" cy="451885"/>
          </a:xfrm>
          <a:prstGeom prst="rect">
            <a:avLst/>
          </a:prstGeom>
          <a:solidFill>
            <a:srgbClr val="00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代码规范检查</a:t>
            </a:r>
          </a:p>
        </p:txBody>
      </p:sp>
      <p:sp>
        <p:nvSpPr>
          <p:cNvPr id="59" name="Rectangle 60"/>
          <p:cNvSpPr>
            <a:spLocks noChangeArrowheads="1"/>
          </p:cNvSpPr>
          <p:nvPr/>
        </p:nvSpPr>
        <p:spPr bwMode="auto">
          <a:xfrm>
            <a:off x="937304" y="3800081"/>
            <a:ext cx="971850" cy="451885"/>
          </a:xfrm>
          <a:prstGeom prst="rect">
            <a:avLst/>
          </a:prstGeom>
          <a:solidFill>
            <a:srgbClr val="00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潜在</a:t>
            </a:r>
            <a:r>
              <a:rPr lang="en-US" altLang="zh-CN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</a:t>
            </a:r>
            <a:r>
              <a:rPr lang="zh-CN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分析</a:t>
            </a:r>
          </a:p>
        </p:txBody>
      </p:sp>
      <p:sp>
        <p:nvSpPr>
          <p:cNvPr id="60" name="Rectangle 63"/>
          <p:cNvSpPr>
            <a:spLocks noChangeArrowheads="1"/>
          </p:cNvSpPr>
          <p:nvPr/>
        </p:nvSpPr>
        <p:spPr bwMode="auto">
          <a:xfrm>
            <a:off x="937304" y="4400579"/>
            <a:ext cx="971850" cy="451885"/>
          </a:xfrm>
          <a:prstGeom prst="rect">
            <a:avLst/>
          </a:prstGeom>
          <a:solidFill>
            <a:srgbClr val="00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测试覆盖率</a:t>
            </a:r>
            <a:endParaRPr lang="en-US" altLang="zh-CN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zh-CN" alt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</a:t>
            </a: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auto">
          <a:xfrm>
            <a:off x="4956049" y="4283551"/>
            <a:ext cx="708535" cy="265037"/>
          </a:xfrm>
          <a:prstGeom prst="upDownArrow">
            <a:avLst>
              <a:gd name="adj1" fmla="val 41692"/>
              <a:gd name="adj2" fmla="val 2897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 algn="ctr"/>
            <a:endParaRPr lang="en-US" altLang="zh-CN" sz="1100"/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auto">
          <a:xfrm>
            <a:off x="4415145" y="2668986"/>
            <a:ext cx="708535" cy="265037"/>
          </a:xfrm>
          <a:prstGeom prst="upDownArrow">
            <a:avLst>
              <a:gd name="adj1" fmla="val 41692"/>
              <a:gd name="adj2" fmla="val 2897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 algn="ctr"/>
            <a:endParaRPr lang="en-US" altLang="zh-CN" sz="1100"/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auto">
          <a:xfrm>
            <a:off x="7165870" y="2670713"/>
            <a:ext cx="708535" cy="265037"/>
          </a:xfrm>
          <a:prstGeom prst="upDownArrow">
            <a:avLst>
              <a:gd name="adj1" fmla="val 41692"/>
              <a:gd name="adj2" fmla="val 2897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 algn="ctr"/>
            <a:endParaRPr lang="en-US" altLang="zh-CN" sz="1100"/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auto">
          <a:xfrm>
            <a:off x="4840490" y="1329304"/>
            <a:ext cx="708535" cy="326731"/>
          </a:xfrm>
          <a:prstGeom prst="upDownArrow">
            <a:avLst>
              <a:gd name="adj1" fmla="val 41692"/>
              <a:gd name="adj2" fmla="val 2897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 algn="ctr"/>
            <a:endParaRPr lang="en-US" altLang="zh-CN" sz="1100"/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auto">
          <a:xfrm>
            <a:off x="6174082" y="5127278"/>
            <a:ext cx="708535" cy="265037"/>
          </a:xfrm>
          <a:prstGeom prst="upDownArrow">
            <a:avLst>
              <a:gd name="adj1" fmla="val 41692"/>
              <a:gd name="adj2" fmla="val 2897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 algn="ctr"/>
            <a:endParaRPr lang="en-US" altLang="zh-CN" sz="1100"/>
          </a:p>
        </p:txBody>
      </p:sp>
      <p:sp>
        <p:nvSpPr>
          <p:cNvPr id="68" name="AutoShape 14"/>
          <p:cNvSpPr>
            <a:spLocks noChangeArrowheads="1"/>
          </p:cNvSpPr>
          <p:nvPr/>
        </p:nvSpPr>
        <p:spPr bwMode="auto">
          <a:xfrm>
            <a:off x="3619698" y="5110620"/>
            <a:ext cx="708535" cy="265037"/>
          </a:xfrm>
          <a:prstGeom prst="upDownArrow">
            <a:avLst>
              <a:gd name="adj1" fmla="val 41692"/>
              <a:gd name="adj2" fmla="val 2897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wrap="none" anchor="ctr"/>
          <a:lstStyle/>
          <a:p>
            <a:pPr algn="ctr"/>
            <a:endParaRPr lang="en-US" altLang="zh-CN" sz="1100"/>
          </a:p>
        </p:txBody>
      </p:sp>
      <p:pic>
        <p:nvPicPr>
          <p:cNvPr id="72" name="Picture 31" descr="ANd9GcRTd8RwChyvtVCv0cK57a8XNXq1Z0D9Ytt72P54okxJTGIy5Vj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077" y="844740"/>
            <a:ext cx="592733" cy="48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http://www.fourthsource.com/wp-content/uploads/2013/05/multiple-device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361" y="777054"/>
            <a:ext cx="1253207" cy="55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4932" y="875851"/>
            <a:ext cx="186598" cy="17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6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APM Deployment Architecture</a:t>
            </a:r>
          </a:p>
        </p:txBody>
      </p:sp>
      <p:sp>
        <p:nvSpPr>
          <p:cNvPr id="64" name="Rectangle: Rounded Corners 63"/>
          <p:cNvSpPr/>
          <p:nvPr/>
        </p:nvSpPr>
        <p:spPr>
          <a:xfrm>
            <a:off x="512001" y="5363433"/>
            <a:ext cx="5904657" cy="493839"/>
          </a:xfrm>
          <a:prstGeom prst="roundRect">
            <a:avLst>
              <a:gd name="adj" fmla="val 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 Cloud Infrastructure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76138" y="2017476"/>
            <a:ext cx="5688063" cy="10674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/>
          <p:cNvSpPr/>
          <p:nvPr/>
        </p:nvSpPr>
        <p:spPr>
          <a:xfrm>
            <a:off x="762190" y="2187841"/>
            <a:ext cx="1058277" cy="790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Service instance 1</a:t>
            </a:r>
          </a:p>
        </p:txBody>
      </p:sp>
      <p:sp>
        <p:nvSpPr>
          <p:cNvPr id="74" name="AutoShape 201"/>
          <p:cNvSpPr>
            <a:spLocks noChangeArrowheads="1"/>
          </p:cNvSpPr>
          <p:nvPr/>
        </p:nvSpPr>
        <p:spPr bwMode="auto">
          <a:xfrm>
            <a:off x="910902" y="4265065"/>
            <a:ext cx="930545" cy="793489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DB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Instance 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76138" y="4096570"/>
            <a:ext cx="5688063" cy="11304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99433" y="3759194"/>
            <a:ext cx="60172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/>
              <a:t>APM DB Services: Split by Tenant’s Location(Provinces)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926690" y="2358858"/>
            <a:ext cx="80161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/>
              <a:t>……</a:t>
            </a:r>
            <a:endParaRPr lang="en-US" dirty="0"/>
          </a:p>
        </p:txBody>
      </p:sp>
      <p:sp>
        <p:nvSpPr>
          <p:cNvPr id="18" name="AutoShape 201"/>
          <p:cNvSpPr>
            <a:spLocks noChangeArrowheads="1"/>
          </p:cNvSpPr>
          <p:nvPr/>
        </p:nvSpPr>
        <p:spPr bwMode="auto">
          <a:xfrm>
            <a:off x="5214659" y="4304184"/>
            <a:ext cx="930545" cy="793489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DB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Instance N</a:t>
            </a:r>
          </a:p>
        </p:txBody>
      </p:sp>
      <p:sp>
        <p:nvSpPr>
          <p:cNvPr id="19" name="AutoShape 201"/>
          <p:cNvSpPr>
            <a:spLocks noChangeArrowheads="1"/>
          </p:cNvSpPr>
          <p:nvPr/>
        </p:nvSpPr>
        <p:spPr bwMode="auto">
          <a:xfrm>
            <a:off x="2400819" y="4265064"/>
            <a:ext cx="930545" cy="793489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DB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Instance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26765" y="4469447"/>
            <a:ext cx="80161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/>
              <a:t>……</a:t>
            </a:r>
            <a:endParaRPr lang="en-US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2386206" y="2187841"/>
            <a:ext cx="1058277" cy="790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Service instance 2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5061635" y="2207803"/>
            <a:ext cx="1058277" cy="790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Service instance 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2001" y="1705060"/>
            <a:ext cx="30963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/>
              <a:t>APM Application Services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160315" y="1223987"/>
            <a:ext cx="2342098" cy="3386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1448106" y="1562620"/>
            <a:ext cx="1883258" cy="54972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</p:cNvCxnSpPr>
          <p:nvPr/>
        </p:nvCxnSpPr>
        <p:spPr>
          <a:xfrm flipH="1">
            <a:off x="2968381" y="1562620"/>
            <a:ext cx="362983" cy="59086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</p:cNvCxnSpPr>
          <p:nvPr/>
        </p:nvCxnSpPr>
        <p:spPr>
          <a:xfrm>
            <a:off x="3331364" y="1562620"/>
            <a:ext cx="2293206" cy="54972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0" idx="2"/>
          </p:cNvCxnSpPr>
          <p:nvPr/>
        </p:nvCxnSpPr>
        <p:spPr>
          <a:xfrm flipH="1">
            <a:off x="1448106" y="3084962"/>
            <a:ext cx="1972064" cy="118010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0" idx="2"/>
            <a:endCxn id="19" idx="1"/>
          </p:cNvCxnSpPr>
          <p:nvPr/>
        </p:nvCxnSpPr>
        <p:spPr>
          <a:xfrm flipH="1">
            <a:off x="2866092" y="3084962"/>
            <a:ext cx="554078" cy="118010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0" idx="2"/>
          </p:cNvCxnSpPr>
          <p:nvPr/>
        </p:nvCxnSpPr>
        <p:spPr>
          <a:xfrm>
            <a:off x="3420170" y="3084962"/>
            <a:ext cx="2398250" cy="118010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0"/>
          </p:cNvCxnSpPr>
          <p:nvPr/>
        </p:nvCxnSpPr>
        <p:spPr>
          <a:xfrm>
            <a:off x="3331364" y="590003"/>
            <a:ext cx="0" cy="63398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26837" y="1079971"/>
            <a:ext cx="6225966" cy="489654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/>
          <p:cNvSpPr/>
          <p:nvPr/>
        </p:nvSpPr>
        <p:spPr>
          <a:xfrm>
            <a:off x="8154001" y="2296282"/>
            <a:ext cx="933230" cy="721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Edge</a:t>
            </a:r>
          </a:p>
          <a:p>
            <a:pPr algn="ctr"/>
            <a:r>
              <a:rPr lang="en-US" sz="1400" dirty="0"/>
              <a:t>Server</a:t>
            </a:r>
          </a:p>
        </p:txBody>
      </p:sp>
      <p:sp>
        <p:nvSpPr>
          <p:cNvPr id="29" name="AutoShape 201"/>
          <p:cNvSpPr>
            <a:spLocks noChangeArrowheads="1"/>
          </p:cNvSpPr>
          <p:nvPr/>
        </p:nvSpPr>
        <p:spPr bwMode="auto">
          <a:xfrm>
            <a:off x="8156686" y="3510695"/>
            <a:ext cx="930545" cy="793489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3</a:t>
            </a:r>
            <a:r>
              <a:rPr lang="en-US" sz="1200" baseline="30000" dirty="0">
                <a:solidFill>
                  <a:schemeClr val="bg1"/>
                </a:solidFill>
              </a:rPr>
              <a:t>rd</a:t>
            </a:r>
            <a:r>
              <a:rPr lang="en-US" sz="1200" dirty="0">
                <a:solidFill>
                  <a:schemeClr val="bg1"/>
                </a:solidFill>
              </a:rPr>
              <a:t> Systems DB</a:t>
            </a:r>
          </a:p>
        </p:txBody>
      </p:sp>
      <p:sp>
        <p:nvSpPr>
          <p:cNvPr id="30" name="AutoShape 201"/>
          <p:cNvSpPr>
            <a:spLocks noChangeArrowheads="1"/>
          </p:cNvSpPr>
          <p:nvPr/>
        </p:nvSpPr>
        <p:spPr bwMode="auto">
          <a:xfrm>
            <a:off x="9469917" y="2372350"/>
            <a:ext cx="648107" cy="56901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Local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69471" y="2017477"/>
            <a:ext cx="2357757" cy="2451970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8" idx="2"/>
            <a:endCxn id="29" idx="1"/>
          </p:cNvCxnSpPr>
          <p:nvPr/>
        </p:nvCxnSpPr>
        <p:spPr>
          <a:xfrm>
            <a:off x="8620616" y="3017428"/>
            <a:ext cx="1343" cy="49326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30" idx="2"/>
          </p:cNvCxnSpPr>
          <p:nvPr/>
        </p:nvCxnSpPr>
        <p:spPr>
          <a:xfrm>
            <a:off x="9087231" y="2656855"/>
            <a:ext cx="382686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1"/>
          </p:cNvCxnSpPr>
          <p:nvPr/>
        </p:nvCxnSpPr>
        <p:spPr>
          <a:xfrm flipH="1">
            <a:off x="6264201" y="2656855"/>
            <a:ext cx="188980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35020" y="696457"/>
            <a:ext cx="309634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/>
              <a:t>APM Cloud Environment</a:t>
            </a:r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7869292" y="1377670"/>
            <a:ext cx="247828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/>
              <a:t>Hospital Network Environment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101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APM Functional Architecture</a:t>
            </a:r>
          </a:p>
        </p:txBody>
      </p:sp>
      <p:sp>
        <p:nvSpPr>
          <p:cNvPr id="3" name="Right Triangle 2"/>
          <p:cNvSpPr/>
          <p:nvPr/>
        </p:nvSpPr>
        <p:spPr>
          <a:xfrm flipH="1">
            <a:off x="1728267" y="1584027"/>
            <a:ext cx="2973019" cy="467869"/>
          </a:xfrm>
          <a:prstGeom prst="rtTriangl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 rot="16200000">
            <a:off x="4495470" y="-1232835"/>
            <a:ext cx="471488" cy="6070417"/>
          </a:xfrm>
          <a:prstGeom prst="chevron">
            <a:avLst>
              <a:gd name="adj" fmla="val 100000"/>
            </a:avLst>
          </a:prstGeom>
          <a:solidFill>
            <a:srgbClr val="92D050"/>
          </a:solidFill>
          <a:ln w="222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046179" y="2086934"/>
            <a:ext cx="5383626" cy="83344"/>
            <a:chOff x="714" y="1710"/>
            <a:chExt cx="4830" cy="69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714" y="1710"/>
              <a:ext cx="4830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714" y="1779"/>
              <a:ext cx="4830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20260" y="2259573"/>
            <a:ext cx="927041" cy="2196704"/>
            <a:chOff x="1535746" y="1412206"/>
            <a:chExt cx="2075170" cy="2928938"/>
          </a:xfrm>
        </p:grpSpPr>
        <p:sp>
          <p:nvSpPr>
            <p:cNvPr id="11" name="AutoShape 12"/>
            <p:cNvSpPr>
              <a:spLocks/>
            </p:cNvSpPr>
            <p:nvPr/>
          </p:nvSpPr>
          <p:spPr bwMode="auto">
            <a:xfrm>
              <a:off x="1535746" y="1412206"/>
              <a:ext cx="211932" cy="2928938"/>
            </a:xfrm>
            <a:prstGeom prst="rightBracket">
              <a:avLst>
                <a:gd name="adj" fmla="val 0"/>
              </a:avLst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AutoShape 13"/>
            <p:cNvSpPr>
              <a:spLocks/>
            </p:cNvSpPr>
            <p:nvPr/>
          </p:nvSpPr>
          <p:spPr bwMode="auto">
            <a:xfrm flipH="1">
              <a:off x="3398984" y="1412206"/>
              <a:ext cx="211932" cy="2928938"/>
            </a:xfrm>
            <a:prstGeom prst="rightBracket">
              <a:avLst>
                <a:gd name="adj" fmla="val 0"/>
              </a:avLst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1854194" y="1414587"/>
              <a:ext cx="1438275" cy="2924175"/>
            </a:xfrm>
            <a:prstGeom prst="rect">
              <a:avLst/>
            </a:prstGeom>
            <a:solidFill>
              <a:schemeClr val="bg2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06341" y="2259573"/>
            <a:ext cx="927041" cy="2196704"/>
            <a:chOff x="1535746" y="1412206"/>
            <a:chExt cx="2075170" cy="2928938"/>
          </a:xfrm>
        </p:grpSpPr>
        <p:sp>
          <p:nvSpPr>
            <p:cNvPr id="15" name="AutoShape 12"/>
            <p:cNvSpPr>
              <a:spLocks/>
            </p:cNvSpPr>
            <p:nvPr/>
          </p:nvSpPr>
          <p:spPr bwMode="auto">
            <a:xfrm>
              <a:off x="1535746" y="1412206"/>
              <a:ext cx="211932" cy="2928938"/>
            </a:xfrm>
            <a:prstGeom prst="rightBracket">
              <a:avLst>
                <a:gd name="adj" fmla="val 0"/>
              </a:avLst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utoShape 13"/>
            <p:cNvSpPr>
              <a:spLocks/>
            </p:cNvSpPr>
            <p:nvPr/>
          </p:nvSpPr>
          <p:spPr bwMode="auto">
            <a:xfrm flipH="1">
              <a:off x="3398984" y="1412206"/>
              <a:ext cx="211932" cy="2928938"/>
            </a:xfrm>
            <a:prstGeom prst="rightBracket">
              <a:avLst>
                <a:gd name="adj" fmla="val 0"/>
              </a:avLst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1854193" y="1414587"/>
              <a:ext cx="1438275" cy="2924175"/>
            </a:xfrm>
            <a:prstGeom prst="rect">
              <a:avLst/>
            </a:prstGeom>
            <a:solidFill>
              <a:schemeClr val="bg2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78504" y="2259573"/>
            <a:ext cx="927041" cy="2196704"/>
            <a:chOff x="1535746" y="1412206"/>
            <a:chExt cx="2075170" cy="2928938"/>
          </a:xfrm>
        </p:grpSpPr>
        <p:sp>
          <p:nvSpPr>
            <p:cNvPr id="23" name="AutoShape 12"/>
            <p:cNvSpPr>
              <a:spLocks/>
            </p:cNvSpPr>
            <p:nvPr/>
          </p:nvSpPr>
          <p:spPr bwMode="auto">
            <a:xfrm>
              <a:off x="1535746" y="1412206"/>
              <a:ext cx="211932" cy="2928938"/>
            </a:xfrm>
            <a:prstGeom prst="rightBracket">
              <a:avLst>
                <a:gd name="adj" fmla="val 0"/>
              </a:avLst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utoShape 13"/>
            <p:cNvSpPr>
              <a:spLocks/>
            </p:cNvSpPr>
            <p:nvPr/>
          </p:nvSpPr>
          <p:spPr bwMode="auto">
            <a:xfrm flipH="1">
              <a:off x="3398984" y="1412206"/>
              <a:ext cx="211932" cy="2928938"/>
            </a:xfrm>
            <a:prstGeom prst="rightBracket">
              <a:avLst>
                <a:gd name="adj" fmla="val 0"/>
              </a:avLst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1854193" y="1414587"/>
              <a:ext cx="1438275" cy="2924175"/>
            </a:xfrm>
            <a:prstGeom prst="rect">
              <a:avLst/>
            </a:prstGeom>
            <a:solidFill>
              <a:schemeClr val="bg2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Freeform 12"/>
          <p:cNvSpPr>
            <a:spLocks/>
          </p:cNvSpPr>
          <p:nvPr/>
        </p:nvSpPr>
        <p:spPr bwMode="auto">
          <a:xfrm>
            <a:off x="1917475" y="4503003"/>
            <a:ext cx="5675710" cy="411998"/>
          </a:xfrm>
          <a:custGeom>
            <a:avLst/>
            <a:gdLst>
              <a:gd name="T0" fmla="*/ 180 w 5760"/>
              <a:gd name="T1" fmla="*/ 0 h 768"/>
              <a:gd name="T2" fmla="*/ 0 w 5760"/>
              <a:gd name="T3" fmla="*/ 166 h 768"/>
              <a:gd name="T4" fmla="*/ 2702 w 5760"/>
              <a:gd name="T5" fmla="*/ 166 h 768"/>
              <a:gd name="T6" fmla="*/ 2499 w 5760"/>
              <a:gd name="T7" fmla="*/ 0 h 768"/>
              <a:gd name="T8" fmla="*/ 180 w 5760"/>
              <a:gd name="T9" fmla="*/ 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0" h="768">
                <a:moveTo>
                  <a:pt x="384" y="0"/>
                </a:moveTo>
                <a:lnTo>
                  <a:pt x="0" y="768"/>
                </a:lnTo>
                <a:lnTo>
                  <a:pt x="5760" y="768"/>
                </a:lnTo>
                <a:lnTo>
                  <a:pt x="5328" y="0"/>
                </a:lnTo>
                <a:lnTo>
                  <a:pt x="384" y="0"/>
                </a:lnTo>
                <a:close/>
              </a:path>
            </a:pathLst>
          </a:custGeom>
          <a:solidFill>
            <a:schemeClr val="bg2"/>
          </a:solidFill>
          <a:ln w="222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APM Foundation(Asset Master Data)</a:t>
            </a: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6901" y="1686040"/>
            <a:ext cx="1674186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Operational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 rot="16200000">
            <a:off x="1829763" y="3158901"/>
            <a:ext cx="1900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Corrective</a:t>
            </a:r>
          </a:p>
          <a:p>
            <a:pPr lvl="0" algn="ctr" defTabSz="914400">
              <a:defRPr/>
            </a:pP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Maintenance</a:t>
            </a:r>
          </a:p>
        </p:txBody>
      </p:sp>
      <p:sp>
        <p:nvSpPr>
          <p:cNvPr id="46" name="Right Triangle 45"/>
          <p:cNvSpPr/>
          <p:nvPr/>
        </p:nvSpPr>
        <p:spPr>
          <a:xfrm>
            <a:off x="4731214" y="1570249"/>
            <a:ext cx="2973019" cy="467869"/>
          </a:xfrm>
          <a:prstGeom prst="rtTriangl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93596" y="1699536"/>
            <a:ext cx="1674186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Utilization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and Financial Analysis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906411" y="2262765"/>
            <a:ext cx="927041" cy="2196704"/>
            <a:chOff x="1535746" y="1412206"/>
            <a:chExt cx="2075170" cy="2928938"/>
          </a:xfrm>
        </p:grpSpPr>
        <p:sp>
          <p:nvSpPr>
            <p:cNvPr id="49" name="AutoShape 12"/>
            <p:cNvSpPr>
              <a:spLocks/>
            </p:cNvSpPr>
            <p:nvPr/>
          </p:nvSpPr>
          <p:spPr bwMode="auto">
            <a:xfrm>
              <a:off x="1535746" y="1412206"/>
              <a:ext cx="211932" cy="2928938"/>
            </a:xfrm>
            <a:prstGeom prst="rightBracket">
              <a:avLst>
                <a:gd name="adj" fmla="val 0"/>
              </a:avLst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AutoShape 13"/>
            <p:cNvSpPr>
              <a:spLocks/>
            </p:cNvSpPr>
            <p:nvPr/>
          </p:nvSpPr>
          <p:spPr bwMode="auto">
            <a:xfrm flipH="1">
              <a:off x="3398984" y="1412206"/>
              <a:ext cx="211932" cy="2928938"/>
            </a:xfrm>
            <a:prstGeom prst="rightBracket">
              <a:avLst>
                <a:gd name="adj" fmla="val 0"/>
              </a:avLst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Rectangle 18"/>
            <p:cNvSpPr>
              <a:spLocks noChangeArrowheads="1"/>
            </p:cNvSpPr>
            <p:nvPr/>
          </p:nvSpPr>
          <p:spPr bwMode="auto">
            <a:xfrm>
              <a:off x="1854194" y="1414587"/>
              <a:ext cx="1438275" cy="2924175"/>
            </a:xfrm>
            <a:prstGeom prst="rect">
              <a:avLst/>
            </a:prstGeom>
            <a:solidFill>
              <a:schemeClr val="bg2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 rot="16200000">
            <a:off x="3114685" y="3158902"/>
            <a:ext cx="1900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Preventive</a:t>
            </a:r>
          </a:p>
          <a:p>
            <a:pPr lvl="0" algn="ctr" defTabSz="914400">
              <a:defRPr/>
            </a:pP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Maintenance</a:t>
            </a:r>
          </a:p>
        </p:txBody>
      </p:sp>
      <p:sp>
        <p:nvSpPr>
          <p:cNvPr id="53" name="Rectangle 52"/>
          <p:cNvSpPr/>
          <p:nvPr/>
        </p:nvSpPr>
        <p:spPr>
          <a:xfrm rot="16200000">
            <a:off x="4390169" y="3139346"/>
            <a:ext cx="1900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Predictive</a:t>
            </a:r>
          </a:p>
          <a:p>
            <a:pPr lvl="0" algn="ctr" defTabSz="914400">
              <a:defRPr/>
            </a:pP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Maintenance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5678519" y="3139346"/>
            <a:ext cx="1900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Knowledge</a:t>
            </a:r>
          </a:p>
          <a:p>
            <a:pPr lvl="0" algn="ctr" defTabSz="914400">
              <a:defRPr/>
            </a:pP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39172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GE汉仪中圆简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C7EDCC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238</Words>
  <Application>Microsoft Office PowerPoint</Application>
  <PresentationFormat>Custom</PresentationFormat>
  <Paragraphs>79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Futura Bk</vt:lpstr>
      <vt:lpstr>GE汉仪中圆简</vt:lpstr>
      <vt:lpstr>GE汉仪细圆简</vt:lpstr>
      <vt:lpstr>PMingLiU</vt:lpstr>
      <vt:lpstr>宋体</vt:lpstr>
      <vt:lpstr>微软雅黑</vt:lpstr>
      <vt:lpstr>Arial</vt:lpstr>
      <vt:lpstr>Calibri</vt:lpstr>
      <vt:lpstr>GE Inspira Pitch</vt:lpstr>
      <vt:lpstr>Verdana</vt:lpstr>
      <vt:lpstr>Office 主题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Wu, Jianbin (GE Healthcare)</cp:lastModifiedBy>
  <cp:revision>179</cp:revision>
  <dcterms:created xsi:type="dcterms:W3CDTF">2015-11-30T09:46:35Z</dcterms:created>
  <dcterms:modified xsi:type="dcterms:W3CDTF">2017-05-18T10:07:42Z</dcterms:modified>
</cp:coreProperties>
</file>