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98C0EF3-3A96-4630-8C09-4C1399CF2B44}">
          <p14:sldIdLst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11" autoAdjust="0"/>
    <p:restoredTop sz="94660"/>
  </p:normalViewPr>
  <p:slideViewPr>
    <p:cSldViewPr snapToGrid="0">
      <p:cViewPr varScale="1">
        <p:scale>
          <a:sx n="62" d="100"/>
          <a:sy n="62" d="100"/>
        </p:scale>
        <p:origin x="39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EB540-AEA8-4B7C-BF87-20D25319BE00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043C-12AF-4FD7-B94E-A83A1522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00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EB540-AEA8-4B7C-BF87-20D25319BE00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043C-12AF-4FD7-B94E-A83A1522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85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EB540-AEA8-4B7C-BF87-20D25319BE00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043C-12AF-4FD7-B94E-A83A1522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03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EB540-AEA8-4B7C-BF87-20D25319BE00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043C-12AF-4FD7-B94E-A83A1522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342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EB540-AEA8-4B7C-BF87-20D25319BE00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043C-12AF-4FD7-B94E-A83A1522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01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EB540-AEA8-4B7C-BF87-20D25319BE00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043C-12AF-4FD7-B94E-A83A1522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EB540-AEA8-4B7C-BF87-20D25319BE00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043C-12AF-4FD7-B94E-A83A1522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636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EB540-AEA8-4B7C-BF87-20D25319BE00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043C-12AF-4FD7-B94E-A83A1522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64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EB540-AEA8-4B7C-BF87-20D25319BE00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043C-12AF-4FD7-B94E-A83A1522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9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EB540-AEA8-4B7C-BF87-20D25319BE00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043C-12AF-4FD7-B94E-A83A1522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966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EB540-AEA8-4B7C-BF87-20D25319BE00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043C-12AF-4FD7-B94E-A83A1522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67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EB540-AEA8-4B7C-BF87-20D25319BE00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F043C-12AF-4FD7-B94E-A83A1522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30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APM Migration</a:t>
            </a:r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1700660" y="4520381"/>
            <a:ext cx="3762530" cy="21334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  <a:extLst/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altLang="en-US" sz="1200" b="1" dirty="0"/>
              <a:t>Migration Tasks</a:t>
            </a:r>
          </a:p>
          <a:p>
            <a:pPr marL="171450" indent="-171450" eaLnBrk="0" hangingPunct="0">
              <a:buFont typeface="Arial" panose="020B0604020202020204" pitchFamily="34" charset="0"/>
              <a:buChar char="•"/>
            </a:pPr>
            <a:r>
              <a:rPr lang="en-US" altLang="en-US" sz="1200" dirty="0"/>
              <a:t>App Server HA Deployment</a:t>
            </a:r>
          </a:p>
          <a:p>
            <a:pPr marL="171450" indent="-171450" eaLnBrk="0" hangingPunct="0">
              <a:buFont typeface="Arial" panose="020B0604020202020204" pitchFamily="34" charset="0"/>
              <a:buChar char="•"/>
            </a:pPr>
            <a:r>
              <a:rPr lang="en-US" altLang="en-US" sz="1200" dirty="0"/>
              <a:t>DB Server HA Deployment</a:t>
            </a:r>
          </a:p>
          <a:p>
            <a:pPr marL="171450" indent="-171450" eaLnBrk="0" hangingPunct="0">
              <a:buFont typeface="Arial" panose="020B0604020202020204" pitchFamily="34" charset="0"/>
              <a:buChar char="•"/>
            </a:pPr>
            <a:r>
              <a:rPr lang="en-US" altLang="en-US" sz="1200" dirty="0"/>
              <a:t>App Service Conversion from Micro-Services to Monolithic</a:t>
            </a:r>
          </a:p>
          <a:p>
            <a:pPr marL="171450" indent="-171450" eaLnBrk="0" hangingPunct="0">
              <a:buFont typeface="Arial" panose="020B0604020202020204" pitchFamily="34" charset="0"/>
              <a:buChar char="•"/>
            </a:pPr>
            <a:r>
              <a:rPr lang="en-US" altLang="en-US" sz="1200" dirty="0"/>
              <a:t>Data Export/Import from </a:t>
            </a:r>
            <a:r>
              <a:rPr lang="en-US" altLang="en-US" sz="1200" dirty="0" err="1"/>
              <a:t>Predix</a:t>
            </a:r>
            <a:r>
              <a:rPr lang="en-US" altLang="en-US" sz="1200" dirty="0"/>
              <a:t> Japan to </a:t>
            </a:r>
            <a:r>
              <a:rPr lang="en-US" altLang="en-US" sz="1200" dirty="0" err="1"/>
              <a:t>CTYun</a:t>
            </a:r>
            <a:endParaRPr lang="en-US" altLang="en-US" sz="1200" dirty="0"/>
          </a:p>
          <a:p>
            <a:pPr eaLnBrk="0" hangingPunct="0"/>
            <a:endParaRPr lang="en-US" altLang="en-US" sz="1200" dirty="0"/>
          </a:p>
          <a:p>
            <a:pPr eaLnBrk="0" hangingPunct="0"/>
            <a:r>
              <a:rPr lang="en-US" altLang="en-US" sz="1200" b="1" dirty="0"/>
              <a:t>Schedule</a:t>
            </a:r>
          </a:p>
          <a:p>
            <a:pPr marL="171450" indent="-171450" eaLnBrk="0" hangingPunct="0">
              <a:buFont typeface="Arial" panose="020B0604020202020204" pitchFamily="34" charset="0"/>
              <a:buChar char="•"/>
            </a:pPr>
            <a:r>
              <a:rPr lang="en-US" altLang="en-US" sz="1200" dirty="0"/>
              <a:t>Duration: 1 Month</a:t>
            </a:r>
          </a:p>
          <a:p>
            <a:pPr marL="171450" indent="-171450" eaLnBrk="0" hangingPunct="0">
              <a:buFont typeface="Arial" panose="020B0604020202020204" pitchFamily="34" charset="0"/>
              <a:buChar char="•"/>
            </a:pPr>
            <a:r>
              <a:rPr lang="en-US" altLang="en-US" sz="1200" dirty="0"/>
              <a:t>Done by the end of May</a:t>
            </a:r>
          </a:p>
        </p:txBody>
      </p:sp>
      <p:sp>
        <p:nvSpPr>
          <p:cNvPr id="3" name="Rectangle: Rounded Corners 2"/>
          <p:cNvSpPr/>
          <p:nvPr/>
        </p:nvSpPr>
        <p:spPr>
          <a:xfrm>
            <a:off x="905193" y="3641925"/>
            <a:ext cx="2743725" cy="379347"/>
          </a:xfrm>
          <a:prstGeom prst="roundRect">
            <a:avLst>
              <a:gd name="adj" fmla="val 666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Predix</a:t>
            </a:r>
            <a:r>
              <a:rPr lang="en-US" dirty="0"/>
              <a:t> In Japan</a:t>
            </a:r>
          </a:p>
        </p:txBody>
      </p:sp>
      <p:sp>
        <p:nvSpPr>
          <p:cNvPr id="40" name="Rectangle: Rounded Corners 39"/>
          <p:cNvSpPr/>
          <p:nvPr/>
        </p:nvSpPr>
        <p:spPr>
          <a:xfrm>
            <a:off x="4579123" y="3641925"/>
            <a:ext cx="2743725" cy="379348"/>
          </a:xfrm>
          <a:prstGeom prst="roundRect">
            <a:avLst>
              <a:gd name="adj" fmla="val 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CTYun</a:t>
            </a:r>
            <a:r>
              <a:rPr lang="en-US" dirty="0"/>
              <a:t> IaaS</a:t>
            </a:r>
          </a:p>
        </p:txBody>
      </p:sp>
      <p:sp>
        <p:nvSpPr>
          <p:cNvPr id="4" name="Rectangle 3"/>
          <p:cNvSpPr/>
          <p:nvPr/>
        </p:nvSpPr>
        <p:spPr>
          <a:xfrm>
            <a:off x="909511" y="1439056"/>
            <a:ext cx="2704538" cy="214484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Curved Up 4"/>
          <p:cNvSpPr/>
          <p:nvPr/>
        </p:nvSpPr>
        <p:spPr>
          <a:xfrm>
            <a:off x="2672567" y="4045427"/>
            <a:ext cx="2469058" cy="416926"/>
          </a:xfrm>
          <a:prstGeom prst="curvedUpArrow">
            <a:avLst>
              <a:gd name="adj1" fmla="val 39157"/>
              <a:gd name="adj2" fmla="val 82618"/>
              <a:gd name="adj3" fmla="val 25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Rectangle: Rounded Corners 40"/>
          <p:cNvSpPr/>
          <p:nvPr/>
        </p:nvSpPr>
        <p:spPr>
          <a:xfrm>
            <a:off x="8320046" y="3641925"/>
            <a:ext cx="2743725" cy="379348"/>
          </a:xfrm>
          <a:prstGeom prst="roundRect">
            <a:avLst>
              <a:gd name="adj" fmla="val 666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Predix</a:t>
            </a:r>
            <a:r>
              <a:rPr lang="en-US" dirty="0"/>
              <a:t> In China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6769878" y="4520381"/>
            <a:ext cx="3762530" cy="21814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  <a:extLst/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altLang="en-US" sz="1200" b="1" dirty="0"/>
              <a:t>Migration Tasks</a:t>
            </a:r>
          </a:p>
          <a:p>
            <a:pPr marL="171450" indent="-171450" eaLnBrk="0" hangingPunct="0">
              <a:buFont typeface="Arial" panose="020B0604020202020204" pitchFamily="34" charset="0"/>
              <a:buChar char="•"/>
            </a:pPr>
            <a:r>
              <a:rPr lang="en-US" altLang="en-US" sz="1200" dirty="0"/>
              <a:t>App Service Conversion from Monolithic to Micro-Services</a:t>
            </a:r>
          </a:p>
          <a:p>
            <a:pPr marL="171450" indent="-171450" eaLnBrk="0" hangingPunct="0">
              <a:buFont typeface="Arial" panose="020B0604020202020204" pitchFamily="34" charset="0"/>
              <a:buChar char="•"/>
            </a:pPr>
            <a:r>
              <a:rPr lang="en-US" altLang="en-US" sz="1200" dirty="0"/>
              <a:t>Data Export/Import from </a:t>
            </a:r>
            <a:r>
              <a:rPr lang="en-US" altLang="en-US" sz="1200" dirty="0" err="1"/>
              <a:t>CTYun</a:t>
            </a:r>
            <a:r>
              <a:rPr lang="en-US" altLang="en-US" sz="1200" dirty="0"/>
              <a:t> to </a:t>
            </a:r>
            <a:r>
              <a:rPr lang="en-US" altLang="en-US" sz="1200" dirty="0" err="1"/>
              <a:t>Predix</a:t>
            </a:r>
            <a:r>
              <a:rPr lang="en-US" altLang="en-US" sz="1200" dirty="0"/>
              <a:t> China</a:t>
            </a:r>
          </a:p>
          <a:p>
            <a:pPr marL="171450" indent="-171450" eaLnBrk="0" hangingPunct="0">
              <a:buFont typeface="Arial" panose="020B0604020202020204" pitchFamily="34" charset="0"/>
              <a:buChar char="•"/>
            </a:pPr>
            <a:r>
              <a:rPr lang="en-US" altLang="en-US" sz="1200"/>
              <a:t>Mobility(WeChat) </a:t>
            </a:r>
            <a:r>
              <a:rPr lang="en-US" altLang="en-US" sz="1200" dirty="0"/>
              <a:t>Backend Migration</a:t>
            </a:r>
          </a:p>
          <a:p>
            <a:pPr eaLnBrk="0" hangingPunct="0"/>
            <a:endParaRPr lang="en-US" altLang="en-US" sz="1200" dirty="0"/>
          </a:p>
          <a:p>
            <a:pPr eaLnBrk="0" hangingPunct="0"/>
            <a:endParaRPr lang="en-US" altLang="en-US" sz="1200" dirty="0"/>
          </a:p>
          <a:p>
            <a:pPr eaLnBrk="0" hangingPunct="0"/>
            <a:r>
              <a:rPr lang="en-US" altLang="en-US" sz="1200" b="1" dirty="0"/>
              <a:t>Schedule</a:t>
            </a:r>
          </a:p>
          <a:p>
            <a:pPr marL="171450" indent="-171450" eaLnBrk="0" hangingPunct="0">
              <a:buFont typeface="Arial" panose="020B0604020202020204" pitchFamily="34" charset="0"/>
              <a:buChar char="•"/>
            </a:pPr>
            <a:r>
              <a:rPr lang="en-US" altLang="en-US" sz="1200" dirty="0"/>
              <a:t>Duration: 1 Month</a:t>
            </a:r>
          </a:p>
          <a:p>
            <a:pPr marL="171450" indent="-171450" eaLnBrk="0" hangingPunct="0">
              <a:buFont typeface="Arial" panose="020B0604020202020204" pitchFamily="34" charset="0"/>
              <a:buChar char="•"/>
            </a:pPr>
            <a:r>
              <a:rPr lang="en-US" altLang="en-US" sz="1200" dirty="0"/>
              <a:t>Done by the end of Oct</a:t>
            </a:r>
          </a:p>
        </p:txBody>
      </p:sp>
      <p:sp>
        <p:nvSpPr>
          <p:cNvPr id="44" name="Arrow: Curved Up 43"/>
          <p:cNvSpPr/>
          <p:nvPr/>
        </p:nvSpPr>
        <p:spPr>
          <a:xfrm>
            <a:off x="7085517" y="4058500"/>
            <a:ext cx="2469058" cy="416926"/>
          </a:xfrm>
          <a:prstGeom prst="curvedUpArrow">
            <a:avLst>
              <a:gd name="adj1" fmla="val 39157"/>
              <a:gd name="adj2" fmla="val 82618"/>
              <a:gd name="adj3" fmla="val 25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Rectangle: Rounded Corners 46"/>
          <p:cNvSpPr/>
          <p:nvPr/>
        </p:nvSpPr>
        <p:spPr>
          <a:xfrm>
            <a:off x="1025113" y="1785745"/>
            <a:ext cx="1215452" cy="494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Asset Data Service</a:t>
            </a:r>
          </a:p>
        </p:txBody>
      </p:sp>
      <p:sp>
        <p:nvSpPr>
          <p:cNvPr id="49" name="Rectangle: Rounded Corners 48"/>
          <p:cNvSpPr/>
          <p:nvPr/>
        </p:nvSpPr>
        <p:spPr>
          <a:xfrm>
            <a:off x="2329982" y="1785745"/>
            <a:ext cx="1215452" cy="494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Work Order Service</a:t>
            </a:r>
          </a:p>
        </p:txBody>
      </p:sp>
      <p:sp>
        <p:nvSpPr>
          <p:cNvPr id="50" name="Rectangle: Rounded Corners 49"/>
          <p:cNvSpPr/>
          <p:nvPr/>
        </p:nvSpPr>
        <p:spPr>
          <a:xfrm>
            <a:off x="1027086" y="2423512"/>
            <a:ext cx="1215452" cy="494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Reporting Service</a:t>
            </a:r>
          </a:p>
        </p:txBody>
      </p:sp>
      <p:sp>
        <p:nvSpPr>
          <p:cNvPr id="52" name="Rectangle: Rounded Corners 51"/>
          <p:cNvSpPr/>
          <p:nvPr/>
        </p:nvSpPr>
        <p:spPr>
          <a:xfrm>
            <a:off x="2329982" y="2423512"/>
            <a:ext cx="1215452" cy="494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Notification Service</a:t>
            </a:r>
          </a:p>
        </p:txBody>
      </p:sp>
      <p:sp>
        <p:nvSpPr>
          <p:cNvPr id="53" name="Rectangle: Rounded Corners 52"/>
          <p:cNvSpPr/>
          <p:nvPr/>
        </p:nvSpPr>
        <p:spPr>
          <a:xfrm>
            <a:off x="1025113" y="3024336"/>
            <a:ext cx="1215452" cy="494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Clinical Data Integration Service</a:t>
            </a:r>
          </a:p>
        </p:txBody>
      </p:sp>
      <p:sp>
        <p:nvSpPr>
          <p:cNvPr id="8" name="Rectangle 7"/>
          <p:cNvSpPr/>
          <p:nvPr/>
        </p:nvSpPr>
        <p:spPr>
          <a:xfrm>
            <a:off x="1303218" y="1414901"/>
            <a:ext cx="2105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/>
              <a:t>APM Micro-Services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8329140" y="1421298"/>
            <a:ext cx="2704538" cy="214484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: Rounded Corners 59"/>
          <p:cNvSpPr/>
          <p:nvPr/>
        </p:nvSpPr>
        <p:spPr>
          <a:xfrm>
            <a:off x="8444742" y="1767987"/>
            <a:ext cx="1215452" cy="494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Asset Data Service</a:t>
            </a:r>
          </a:p>
        </p:txBody>
      </p:sp>
      <p:sp>
        <p:nvSpPr>
          <p:cNvPr id="61" name="Rectangle: Rounded Corners 60"/>
          <p:cNvSpPr/>
          <p:nvPr/>
        </p:nvSpPr>
        <p:spPr>
          <a:xfrm>
            <a:off x="9749611" y="1767987"/>
            <a:ext cx="1215452" cy="494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Work Order Service</a:t>
            </a:r>
          </a:p>
        </p:txBody>
      </p:sp>
      <p:sp>
        <p:nvSpPr>
          <p:cNvPr id="62" name="Rectangle: Rounded Corners 61"/>
          <p:cNvSpPr/>
          <p:nvPr/>
        </p:nvSpPr>
        <p:spPr>
          <a:xfrm>
            <a:off x="8446715" y="2405754"/>
            <a:ext cx="1215452" cy="494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Reporting Service</a:t>
            </a:r>
          </a:p>
        </p:txBody>
      </p:sp>
      <p:sp>
        <p:nvSpPr>
          <p:cNvPr id="63" name="Rectangle: Rounded Corners 62"/>
          <p:cNvSpPr/>
          <p:nvPr/>
        </p:nvSpPr>
        <p:spPr>
          <a:xfrm>
            <a:off x="9749611" y="2405754"/>
            <a:ext cx="1215452" cy="494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Notification Service</a:t>
            </a:r>
          </a:p>
        </p:txBody>
      </p:sp>
      <p:sp>
        <p:nvSpPr>
          <p:cNvPr id="64" name="Rectangle: Rounded Corners 63"/>
          <p:cNvSpPr/>
          <p:nvPr/>
        </p:nvSpPr>
        <p:spPr>
          <a:xfrm>
            <a:off x="8444742" y="3006578"/>
            <a:ext cx="1215452" cy="494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Clinical Data Integration Service</a:t>
            </a:r>
          </a:p>
        </p:txBody>
      </p:sp>
      <p:sp>
        <p:nvSpPr>
          <p:cNvPr id="66" name="Rectangle 65"/>
          <p:cNvSpPr/>
          <p:nvPr/>
        </p:nvSpPr>
        <p:spPr>
          <a:xfrm>
            <a:off x="8722847" y="1397143"/>
            <a:ext cx="2105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/>
              <a:t>APM Micro-Services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4589232" y="1439271"/>
            <a:ext cx="2704538" cy="214484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: Rounded Corners 67"/>
          <p:cNvSpPr/>
          <p:nvPr/>
        </p:nvSpPr>
        <p:spPr>
          <a:xfrm>
            <a:off x="4903680" y="1786148"/>
            <a:ext cx="927494" cy="6373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 Services</a:t>
            </a:r>
          </a:p>
        </p:txBody>
      </p:sp>
      <p:sp>
        <p:nvSpPr>
          <p:cNvPr id="74" name="Rectangle 73"/>
          <p:cNvSpPr/>
          <p:nvPr/>
        </p:nvSpPr>
        <p:spPr>
          <a:xfrm>
            <a:off x="5323357" y="1399291"/>
            <a:ext cx="1132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/>
              <a:t>APM VMs</a:t>
            </a:r>
            <a:endParaRPr lang="en-US" dirty="0"/>
          </a:p>
        </p:txBody>
      </p:sp>
      <p:sp>
        <p:nvSpPr>
          <p:cNvPr id="75" name="Rectangle: Rounded Corners 74"/>
          <p:cNvSpPr/>
          <p:nvPr/>
        </p:nvSpPr>
        <p:spPr>
          <a:xfrm>
            <a:off x="6062590" y="1780800"/>
            <a:ext cx="927494" cy="6373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 Services</a:t>
            </a:r>
          </a:p>
        </p:txBody>
      </p:sp>
      <p:sp>
        <p:nvSpPr>
          <p:cNvPr id="76" name="AutoShape 201"/>
          <p:cNvSpPr>
            <a:spLocks noChangeArrowheads="1"/>
          </p:cNvSpPr>
          <p:nvPr/>
        </p:nvSpPr>
        <p:spPr bwMode="auto">
          <a:xfrm>
            <a:off x="2311876" y="3024336"/>
            <a:ext cx="1233558" cy="476397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DB Service</a:t>
            </a:r>
          </a:p>
        </p:txBody>
      </p:sp>
      <p:sp>
        <p:nvSpPr>
          <p:cNvPr id="77" name="AutoShape 201"/>
          <p:cNvSpPr>
            <a:spLocks noChangeArrowheads="1"/>
          </p:cNvSpPr>
          <p:nvPr/>
        </p:nvSpPr>
        <p:spPr bwMode="auto">
          <a:xfrm>
            <a:off x="9749611" y="3024336"/>
            <a:ext cx="1233558" cy="476397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DB Service</a:t>
            </a:r>
          </a:p>
        </p:txBody>
      </p:sp>
      <p:sp>
        <p:nvSpPr>
          <p:cNvPr id="78" name="AutoShape 201"/>
          <p:cNvSpPr>
            <a:spLocks noChangeArrowheads="1"/>
          </p:cNvSpPr>
          <p:nvPr/>
        </p:nvSpPr>
        <p:spPr bwMode="auto">
          <a:xfrm>
            <a:off x="4846411" y="2888130"/>
            <a:ext cx="984763" cy="609528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DB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Master</a:t>
            </a:r>
          </a:p>
        </p:txBody>
      </p:sp>
      <p:sp>
        <p:nvSpPr>
          <p:cNvPr id="79" name="AutoShape 201"/>
          <p:cNvSpPr>
            <a:spLocks noChangeArrowheads="1"/>
          </p:cNvSpPr>
          <p:nvPr/>
        </p:nvSpPr>
        <p:spPr bwMode="auto">
          <a:xfrm>
            <a:off x="6100754" y="2882782"/>
            <a:ext cx="984763" cy="609528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DB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Slave</a:t>
            </a:r>
          </a:p>
        </p:txBody>
      </p:sp>
      <p:sp>
        <p:nvSpPr>
          <p:cNvPr id="9" name="Rectangle 8"/>
          <p:cNvSpPr/>
          <p:nvPr/>
        </p:nvSpPr>
        <p:spPr>
          <a:xfrm>
            <a:off x="4833190" y="2386300"/>
            <a:ext cx="11564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600" dirty="0"/>
              <a:t>App Master</a:t>
            </a:r>
            <a:endParaRPr lang="en-US" sz="1600" dirty="0"/>
          </a:p>
        </p:txBody>
      </p:sp>
      <p:sp>
        <p:nvSpPr>
          <p:cNvPr id="80" name="Rectangle 79"/>
          <p:cNvSpPr/>
          <p:nvPr/>
        </p:nvSpPr>
        <p:spPr>
          <a:xfrm>
            <a:off x="5955884" y="2387862"/>
            <a:ext cx="12375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600" dirty="0"/>
              <a:t>App Standby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24943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4846</TotalTime>
  <Words>126</Words>
  <Application>Microsoft Office PowerPoint</Application>
  <PresentationFormat>Widescreen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Office Theme</vt:lpstr>
      <vt:lpstr>APM Migration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Wu, Jianbin (GE Healthcare)</dc:creator>
  <cp:lastModifiedBy>Wu, Jianbin (GE Healthcare)</cp:lastModifiedBy>
  <cp:revision>450</cp:revision>
  <dcterms:created xsi:type="dcterms:W3CDTF">2017-03-16T03:43:01Z</dcterms:created>
  <dcterms:modified xsi:type="dcterms:W3CDTF">2017-04-19T13:57:13Z</dcterms:modified>
</cp:coreProperties>
</file>