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6" r:id="rId2"/>
  </p:sldIdLst>
  <p:sldSz cx="10801350" cy="6048375"/>
  <p:notesSz cx="6858000" cy="9144000"/>
  <p:defaultTextStyle>
    <a:defPPr>
      <a:defRPr lang="zh-CN"/>
    </a:defPPr>
    <a:lvl1pPr marL="0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9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66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56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44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31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22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710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05">
          <p15:clr>
            <a:srgbClr val="A4A3A4"/>
          </p15:clr>
        </p15:guide>
        <p15:guide id="4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0000"/>
    <a:srgbClr val="0061B1"/>
    <a:srgbClr val="C30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6478" autoAdjust="0"/>
  </p:normalViewPr>
  <p:slideViewPr>
    <p:cSldViewPr>
      <p:cViewPr varScale="1">
        <p:scale>
          <a:sx n="110" d="100"/>
          <a:sy n="110" d="100"/>
        </p:scale>
        <p:origin x="197" y="53"/>
      </p:cViewPr>
      <p:guideLst>
        <p:guide orient="horz" pos="2160"/>
        <p:guide pos="2880"/>
        <p:guide orient="horz" pos="190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027EE-C0E2-40B9-89F4-0717663C5424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6C03-B635-438A-BD74-5EA7BC74D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1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6C03-B635-438A-BD74-5EA7BC74D3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1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2891" y="1666865"/>
            <a:ext cx="4770597" cy="3818052"/>
          </a:xfrm>
          <a:prstGeom prst="rect">
            <a:avLst/>
          </a:prstGeom>
        </p:spPr>
        <p:txBody>
          <a:bodyPr lIns="91419" tIns="45709" rIns="91419" bIns="45709"/>
          <a:lstStyle>
            <a:lvl1pPr>
              <a:defRPr sz="1900">
                <a:solidFill>
                  <a:schemeClr val="tx1">
                    <a:lumMod val="85000"/>
                    <a:lumOff val="15000"/>
                  </a:schemeClr>
                </a:solidFill>
                <a:latin typeface="GE Inspira Pitch" pitchFamily="34" charset="0"/>
                <a:ea typeface="+mj-ea"/>
              </a:defRPr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en-US" altLang="zh-CN" dirty="0"/>
              <a:t>ABCD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2113" y="1666865"/>
            <a:ext cx="4770597" cy="3818052"/>
          </a:xfrm>
          <a:prstGeom prst="rect">
            <a:avLst/>
          </a:prstGeom>
        </p:spPr>
        <p:txBody>
          <a:bodyPr lIns="91419" tIns="45709" rIns="91419" bIns="45709"/>
          <a:lstStyle>
            <a:lvl1pPr marL="342817" marR="0" indent="-342817" algn="l" defTabSz="9141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900" b="0">
                <a:solidFill>
                  <a:schemeClr val="tx1">
                    <a:lumMod val="85000"/>
                    <a:lumOff val="15000"/>
                  </a:schemeClr>
                </a:solidFill>
                <a:latin typeface="GE Inspira Pitch" pitchFamily="34" charset="0"/>
                <a:ea typeface="+mj-ea"/>
              </a:defRPr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817" marR="0" lvl="0" indent="-342817" algn="l" defTabSz="9141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dirty="0"/>
              <a:t>ABCD 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29" y="2381245"/>
            <a:ext cx="9535634" cy="3053479"/>
          </a:xfrm>
          <a:prstGeom prst="rect">
            <a:avLst/>
          </a:prstGeom>
        </p:spPr>
        <p:txBody>
          <a:bodyPr lIns="91419" tIns="45709" rIns="91419" bIns="45709"/>
          <a:lstStyle>
            <a:lvl1pPr marL="342817" marR="0" indent="-342817" algn="l" defTabSz="9141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>
                <a:solidFill>
                  <a:schemeClr val="tx1">
                    <a:lumMod val="85000"/>
                    <a:lumOff val="15000"/>
                  </a:schemeClr>
                </a:solidFill>
                <a:latin typeface="GE Inspira Pitch" pitchFamily="34" charset="0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817" marR="0" lvl="0" indent="-342817" algn="l" defTabSz="9141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dirty="0"/>
              <a:t>ABCD 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4329" y="1595427"/>
            <a:ext cx="4556851" cy="571504"/>
          </a:xfrm>
          <a:prstGeom prst="rect">
            <a:avLst/>
          </a:prstGeom>
        </p:spPr>
        <p:txBody>
          <a:bodyPr lIns="91419" tIns="45709" rIns="91419" bIns="45709"/>
          <a:lstStyle>
            <a:lvl1pPr algn="l">
              <a:defRPr sz="3600" baseline="0">
                <a:solidFill>
                  <a:srgbClr val="0061B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6" r:id="rId3"/>
  </p:sldLayoutIdLst>
  <p:txStyles>
    <p:titleStyle>
      <a:lvl1pPr algn="ctr" defTabSz="9141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7" indent="-342817" algn="l" defTabSz="914177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0" indent="-285681" algn="l" defTabSz="9141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23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10" indent="-228544" algn="l" defTabSz="9141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00" indent="-228544" algn="l" defTabSz="9141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89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75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66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4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7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6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6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4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1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2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0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>
            <a:stCxn id="70" idx="2"/>
            <a:endCxn id="46" idx="1"/>
          </p:cNvCxnSpPr>
          <p:nvPr/>
        </p:nvCxnSpPr>
        <p:spPr>
          <a:xfrm>
            <a:off x="2934904" y="2848170"/>
            <a:ext cx="2099762" cy="82900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0" idx="2"/>
            <a:endCxn id="38" idx="1"/>
          </p:cNvCxnSpPr>
          <p:nvPr/>
        </p:nvCxnSpPr>
        <p:spPr>
          <a:xfrm flipH="1">
            <a:off x="2490541" y="2848170"/>
            <a:ext cx="444363" cy="83240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0" idx="2"/>
            <a:endCxn id="74" idx="1"/>
          </p:cNvCxnSpPr>
          <p:nvPr/>
        </p:nvCxnSpPr>
        <p:spPr>
          <a:xfrm flipH="1">
            <a:off x="927455" y="2848170"/>
            <a:ext cx="2007449" cy="82967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90872" y="5157133"/>
            <a:ext cx="5688063" cy="493839"/>
          </a:xfrm>
          <a:prstGeom prst="roundRect">
            <a:avLst>
              <a:gd name="adj" fmla="val 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Infrastructure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0872" y="1821378"/>
            <a:ext cx="5688063" cy="10267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/>
          <p:cNvSpPr/>
          <p:nvPr/>
        </p:nvSpPr>
        <p:spPr>
          <a:xfrm>
            <a:off x="276924" y="2044722"/>
            <a:ext cx="1058277" cy="5300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instance 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0872" y="3509353"/>
            <a:ext cx="5688063" cy="15919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-9807" y="3168203"/>
            <a:ext cx="3176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/>
              <a:t>DB Services: </a:t>
            </a:r>
            <a:r>
              <a:rPr lang="en-US" altLang="en-US" sz="1600" b="1" dirty="0" err="1"/>
              <a:t>Splited</a:t>
            </a:r>
            <a:r>
              <a:rPr lang="en-US" altLang="en-US" sz="1600" b="1" dirty="0"/>
              <a:t> by Hospitals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591894" y="2070813"/>
            <a:ext cx="8016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……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64026" y="4073336"/>
            <a:ext cx="8016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……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1900940" y="2044722"/>
            <a:ext cx="1058277" cy="5300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instance 2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576369" y="2064684"/>
            <a:ext cx="1058277" cy="5100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instance 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" y="1467493"/>
            <a:ext cx="20929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/>
              <a:t>Application Services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1675049" y="1038407"/>
            <a:ext cx="2342098" cy="338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962840" y="1377040"/>
            <a:ext cx="1883258" cy="54972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</p:cNvCxnSpPr>
          <p:nvPr/>
        </p:nvCxnSpPr>
        <p:spPr>
          <a:xfrm flipH="1">
            <a:off x="2483115" y="1377040"/>
            <a:ext cx="362983" cy="59086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</p:cNvCxnSpPr>
          <p:nvPr/>
        </p:nvCxnSpPr>
        <p:spPr>
          <a:xfrm>
            <a:off x="2846098" y="1377040"/>
            <a:ext cx="2293206" cy="54972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2846098" y="692455"/>
            <a:ext cx="0" cy="34595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7854" y="3558901"/>
            <a:ext cx="1131918" cy="1414949"/>
            <a:chOff x="679104" y="3786077"/>
            <a:chExt cx="1131918" cy="1414949"/>
          </a:xfrm>
        </p:grpSpPr>
        <p:sp>
          <p:nvSpPr>
            <p:cNvPr id="74" name="AutoShape 201"/>
            <p:cNvSpPr>
              <a:spLocks noChangeArrowheads="1"/>
            </p:cNvSpPr>
            <p:nvPr/>
          </p:nvSpPr>
          <p:spPr bwMode="auto">
            <a:xfrm>
              <a:off x="766886" y="3905025"/>
              <a:ext cx="1003637" cy="5354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DB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Master 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104" y="3786077"/>
              <a:ext cx="1131918" cy="141494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utoShape 201"/>
            <p:cNvSpPr>
              <a:spLocks noChangeArrowheads="1"/>
            </p:cNvSpPr>
            <p:nvPr/>
          </p:nvSpPr>
          <p:spPr bwMode="auto">
            <a:xfrm>
              <a:off x="766885" y="4544790"/>
              <a:ext cx="1003637" cy="5354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DB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Slave 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00940" y="3561630"/>
            <a:ext cx="1131918" cy="1414949"/>
            <a:chOff x="679104" y="3786077"/>
            <a:chExt cx="1131918" cy="1414949"/>
          </a:xfrm>
        </p:grpSpPr>
        <p:sp>
          <p:nvSpPr>
            <p:cNvPr id="38" name="AutoShape 201"/>
            <p:cNvSpPr>
              <a:spLocks noChangeArrowheads="1"/>
            </p:cNvSpPr>
            <p:nvPr/>
          </p:nvSpPr>
          <p:spPr bwMode="auto">
            <a:xfrm>
              <a:off x="766886" y="3905025"/>
              <a:ext cx="1003637" cy="5354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DB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Master 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9104" y="3786077"/>
              <a:ext cx="1131918" cy="141494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utoShape 201"/>
            <p:cNvSpPr>
              <a:spLocks noChangeArrowheads="1"/>
            </p:cNvSpPr>
            <p:nvPr/>
          </p:nvSpPr>
          <p:spPr bwMode="auto">
            <a:xfrm>
              <a:off x="766885" y="4544790"/>
              <a:ext cx="1003637" cy="5354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DB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Slave 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45065" y="3558223"/>
            <a:ext cx="1131918" cy="1414949"/>
            <a:chOff x="679104" y="3786077"/>
            <a:chExt cx="1131918" cy="1414949"/>
          </a:xfrm>
        </p:grpSpPr>
        <p:sp>
          <p:nvSpPr>
            <p:cNvPr id="46" name="AutoShape 201"/>
            <p:cNvSpPr>
              <a:spLocks noChangeArrowheads="1"/>
            </p:cNvSpPr>
            <p:nvPr/>
          </p:nvSpPr>
          <p:spPr bwMode="auto">
            <a:xfrm>
              <a:off x="766886" y="3905025"/>
              <a:ext cx="1003637" cy="5354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DB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Master N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9104" y="3786077"/>
              <a:ext cx="1131918" cy="141494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utoShape 201"/>
            <p:cNvSpPr>
              <a:spLocks noChangeArrowheads="1"/>
            </p:cNvSpPr>
            <p:nvPr/>
          </p:nvSpPr>
          <p:spPr bwMode="auto">
            <a:xfrm>
              <a:off x="766885" y="4544790"/>
              <a:ext cx="1003637" cy="5354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DB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Slave N</a:t>
              </a:r>
            </a:p>
          </p:txBody>
        </p:sp>
      </p:grpSp>
      <p:sp>
        <p:nvSpPr>
          <p:cNvPr id="21" name="Speech Bubble: Rectangle 20"/>
          <p:cNvSpPr/>
          <p:nvPr/>
        </p:nvSpPr>
        <p:spPr>
          <a:xfrm>
            <a:off x="6223919" y="-7598"/>
            <a:ext cx="4577018" cy="1934363"/>
          </a:xfrm>
          <a:prstGeom prst="wedgeRectCallout">
            <a:avLst>
              <a:gd name="adj1" fmla="val -57195"/>
              <a:gd name="adj2" fmla="val 2092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1050" b="1" dirty="0"/>
              <a:t>Assumptions: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500 Hospitals, 3000 Assets per hospital, 1 SR for 1% assets per day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5 PVs per SR : 1 for SR creation, 1 for dispatching, 1 for fixing, 2 for tracking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Clinical record size: 1M records in 10G size per hospital per year</a:t>
            </a:r>
          </a:p>
          <a:p>
            <a:r>
              <a:rPr lang="en-US" sz="1050" b="1" dirty="0"/>
              <a:t>PVs by activities(500 Hospitals):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SR:		500*3000*1%*5		=75k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PM activities:		1*SR		=75k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Asset browse: 		5*SR		=375k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Report view:		5*SR		=375k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TOTAL PVs:				=900k</a:t>
            </a:r>
          </a:p>
          <a:p>
            <a:r>
              <a:rPr lang="en-US" sz="1050" b="1" dirty="0"/>
              <a:t>Concurrent PVs(500 Hospitals):	</a:t>
            </a:r>
            <a:r>
              <a:rPr lang="en-US" sz="1050" dirty="0"/>
              <a:t>900k/8 hours		=31.25/sec</a:t>
            </a:r>
          </a:p>
          <a:p>
            <a:r>
              <a:rPr lang="en-US" sz="1050" b="1" dirty="0"/>
              <a:t>Clinical Record(500 Hospitals):	</a:t>
            </a:r>
            <a:r>
              <a:rPr lang="en-US" sz="1050" dirty="0"/>
              <a:t>500M records in 5T size/year</a:t>
            </a:r>
          </a:p>
        </p:txBody>
      </p:sp>
      <p:sp>
        <p:nvSpPr>
          <p:cNvPr id="57" name="Speech Bubble: Rectangle 56"/>
          <p:cNvSpPr/>
          <p:nvPr/>
        </p:nvSpPr>
        <p:spPr>
          <a:xfrm>
            <a:off x="6210103" y="2085101"/>
            <a:ext cx="4577018" cy="1961486"/>
          </a:xfrm>
          <a:prstGeom prst="wedgeRectCallout">
            <a:avLst>
              <a:gd name="adj1" fmla="val -56228"/>
              <a:gd name="adj2" fmla="val -266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1050" b="1" dirty="0"/>
              <a:t>Application Service: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Basic Configuration: 2 CPU core, 8G RAM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Tested Concurrency Capacity: SR creation page rendered in 5 sec for </a:t>
            </a:r>
            <a:r>
              <a:rPr lang="en-US" sz="1050" b="1" dirty="0">
                <a:solidFill>
                  <a:srgbClr val="C00000"/>
                </a:solidFill>
              </a:rPr>
              <a:t>50</a:t>
            </a:r>
            <a:r>
              <a:rPr lang="en-US" sz="1050" dirty="0"/>
              <a:t> PVs/sec(i.e. more than 500 hospital’s concurrent page request)</a:t>
            </a:r>
          </a:p>
          <a:p>
            <a:r>
              <a:rPr lang="en-US" sz="1050" b="1" dirty="0"/>
              <a:t>Scale Up: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High Configuration: 8 CPU core, 64G RAM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Estimated Concurrency Capacity: SR creation page rendered in 5 sec for </a:t>
            </a:r>
            <a:r>
              <a:rPr lang="en-US" sz="1050" b="1" dirty="0">
                <a:solidFill>
                  <a:srgbClr val="C00000"/>
                </a:solidFill>
              </a:rPr>
              <a:t>120</a:t>
            </a:r>
            <a:r>
              <a:rPr lang="en-US" sz="1050" dirty="0"/>
              <a:t> PVs/sec (i.e. 2000 hospital’s concurrent page requests)</a:t>
            </a:r>
          </a:p>
          <a:p>
            <a:r>
              <a:rPr lang="en-US" sz="1050" b="1" dirty="0"/>
              <a:t>Scale Out: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Configuration: up to 6 or more servers(each with 2 CPU core, 8G RAM)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Estimated Concurrency Capacity: SR creation page rendered in 5 sec for </a:t>
            </a:r>
            <a:r>
              <a:rPr lang="en-US" sz="1050" b="1" dirty="0">
                <a:solidFill>
                  <a:srgbClr val="C00000"/>
                </a:solidFill>
              </a:rPr>
              <a:t>300</a:t>
            </a:r>
            <a:r>
              <a:rPr lang="en-US" sz="1050" dirty="0"/>
              <a:t> PVs/sec (i.e. 5000 hospital’s concurrent page requests)</a:t>
            </a:r>
          </a:p>
        </p:txBody>
      </p:sp>
      <p:sp>
        <p:nvSpPr>
          <p:cNvPr id="58" name="Speech Bubble: Rectangle 57"/>
          <p:cNvSpPr/>
          <p:nvPr/>
        </p:nvSpPr>
        <p:spPr>
          <a:xfrm>
            <a:off x="6210103" y="4204924"/>
            <a:ext cx="4577018" cy="1749329"/>
          </a:xfrm>
          <a:prstGeom prst="wedgeRectCallout">
            <a:avLst>
              <a:gd name="adj1" fmla="val -56987"/>
              <a:gd name="adj2" fmla="val -2723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050" b="1" dirty="0"/>
              <a:t>Database Service: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Basic Configuration: 2 CPU core, 8G RAM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Clinical record: </a:t>
            </a:r>
            <a:r>
              <a:rPr lang="en-US" sz="1050" dirty="0">
                <a:solidFill>
                  <a:srgbClr val="FF0000"/>
                </a:solidFill>
              </a:rPr>
              <a:t>32T</a:t>
            </a:r>
            <a:r>
              <a:rPr lang="en-US" sz="1050" dirty="0"/>
              <a:t> data size(i.e. 1000 Hospitals’ clinical record in 3 years)</a:t>
            </a:r>
          </a:p>
          <a:p>
            <a:r>
              <a:rPr lang="en-US" sz="1050" b="1" dirty="0"/>
              <a:t>Scale Up: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High Configuration: 8 CPU core, 64G RAM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Clinical record : </a:t>
            </a:r>
            <a:r>
              <a:rPr lang="en-US" sz="1050" b="1" dirty="0">
                <a:solidFill>
                  <a:srgbClr val="FF0000"/>
                </a:solidFill>
              </a:rPr>
              <a:t>32T</a:t>
            </a:r>
            <a:r>
              <a:rPr lang="en-US" sz="1050" dirty="0"/>
              <a:t> data size (i.e. 1000 Hospitals’ clinical record in 3 years) with better performance</a:t>
            </a:r>
          </a:p>
          <a:p>
            <a:r>
              <a:rPr lang="en-US" sz="1050" b="1" dirty="0"/>
              <a:t>Scale Out: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Configuration: up to 10 or more DB  Instances(each with 2 CPU core, 8G RAM)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/>
              <a:t>Clinical record : 32*10=</a:t>
            </a:r>
            <a:r>
              <a:rPr lang="en-US" sz="1050" b="1" dirty="0">
                <a:solidFill>
                  <a:srgbClr val="FF0000"/>
                </a:solidFill>
              </a:rPr>
              <a:t>320T</a:t>
            </a:r>
            <a:r>
              <a:rPr lang="en-US" sz="1050" dirty="0"/>
              <a:t> data size(i.e. 5000 Hospitals’ clinical record in 6 years)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9807" y="90681"/>
            <a:ext cx="540263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rPr>
              <a:t>APM Deployment Architecture</a:t>
            </a:r>
          </a:p>
        </p:txBody>
      </p:sp>
      <p:sp>
        <p:nvSpPr>
          <p:cNvPr id="66" name="Oval 65"/>
          <p:cNvSpPr/>
          <p:nvPr/>
        </p:nvSpPr>
        <p:spPr>
          <a:xfrm>
            <a:off x="9865171" y="1558195"/>
            <a:ext cx="871716" cy="2285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641035" y="5603945"/>
            <a:ext cx="871716" cy="2285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56859" y="3818033"/>
            <a:ext cx="871716" cy="2285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056859" y="3184347"/>
            <a:ext cx="871716" cy="2285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984329" y="1722581"/>
            <a:ext cx="871716" cy="2285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626896" y="2549744"/>
            <a:ext cx="871716" cy="2285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076570" y="4472856"/>
            <a:ext cx="871716" cy="2285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184172" y="4969342"/>
            <a:ext cx="871716" cy="2285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0940" y="5718222"/>
            <a:ext cx="4200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Note: In PostgreSQL DB, size limit for a single table is </a:t>
            </a:r>
            <a:r>
              <a:rPr lang="en-US" sz="1200" b="1" i="1" dirty="0">
                <a:solidFill>
                  <a:srgbClr val="FF0000"/>
                </a:solidFill>
              </a:rPr>
              <a:t>32T</a:t>
            </a:r>
            <a:r>
              <a:rPr lang="en-US" sz="1200" i="1" dirty="0"/>
              <a:t>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8101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GE汉仪中圆简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7EDCC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330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GE汉仪中圆简</vt:lpstr>
      <vt:lpstr>GE汉仪细圆简</vt:lpstr>
      <vt:lpstr>宋体</vt:lpstr>
      <vt:lpstr>Arial</vt:lpstr>
      <vt:lpstr>Calibri</vt:lpstr>
      <vt:lpstr>GE Inspira Pitch</vt:lpstr>
      <vt:lpstr>Verdana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Wu, Jianbin (GE Healthcare)</cp:lastModifiedBy>
  <cp:revision>349</cp:revision>
  <dcterms:created xsi:type="dcterms:W3CDTF">2015-11-30T09:46:35Z</dcterms:created>
  <dcterms:modified xsi:type="dcterms:W3CDTF">2017-05-20T12:11:27Z</dcterms:modified>
</cp:coreProperties>
</file>