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1" r:id="rId2"/>
  </p:sldMasterIdLst>
  <p:notesMasterIdLst>
    <p:notesMasterId r:id="rId28"/>
  </p:notesMasterIdLst>
  <p:handoutMasterIdLst>
    <p:handoutMasterId r:id="rId29"/>
  </p:handoutMasterIdLst>
  <p:sldIdLst>
    <p:sldId id="474" r:id="rId3"/>
    <p:sldId id="699" r:id="rId4"/>
    <p:sldId id="705" r:id="rId5"/>
    <p:sldId id="709" r:id="rId6"/>
    <p:sldId id="723" r:id="rId7"/>
    <p:sldId id="714" r:id="rId8"/>
    <p:sldId id="715" r:id="rId9"/>
    <p:sldId id="730" r:id="rId10"/>
    <p:sldId id="729" r:id="rId11"/>
    <p:sldId id="716" r:id="rId12"/>
    <p:sldId id="717" r:id="rId13"/>
    <p:sldId id="718" r:id="rId14"/>
    <p:sldId id="724" r:id="rId15"/>
    <p:sldId id="726" r:id="rId16"/>
    <p:sldId id="727" r:id="rId17"/>
    <p:sldId id="725" r:id="rId18"/>
    <p:sldId id="728" r:id="rId19"/>
    <p:sldId id="700" r:id="rId20"/>
    <p:sldId id="701" r:id="rId21"/>
    <p:sldId id="704" r:id="rId22"/>
    <p:sldId id="702" r:id="rId23"/>
    <p:sldId id="703" r:id="rId24"/>
    <p:sldId id="720" r:id="rId25"/>
    <p:sldId id="708" r:id="rId26"/>
    <p:sldId id="680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>
          <p15:clr>
            <a:srgbClr val="A4A3A4"/>
          </p15:clr>
        </p15:guide>
        <p15:guide id="2" orient="horz" pos="647">
          <p15:clr>
            <a:srgbClr val="A4A3A4"/>
          </p15:clr>
        </p15:guide>
        <p15:guide id="3" orient="horz" pos="3813">
          <p15:clr>
            <a:srgbClr val="A4A3A4"/>
          </p15:clr>
        </p15:guide>
        <p15:guide id="4" orient="horz" pos="1089">
          <p15:clr>
            <a:srgbClr val="A4A3A4"/>
          </p15:clr>
        </p15:guide>
        <p15:guide id="5" orient="horz" pos="1204">
          <p15:clr>
            <a:srgbClr val="A4A3A4"/>
          </p15:clr>
        </p15:guide>
        <p15:guide id="6" orient="horz" pos="390">
          <p15:clr>
            <a:srgbClr val="A4A3A4"/>
          </p15:clr>
        </p15:guide>
        <p15:guide id="7" orient="horz" pos="4069">
          <p15:clr>
            <a:srgbClr val="A4A3A4"/>
          </p15:clr>
        </p15:guide>
        <p15:guide id="8" orient="horz" pos="4200">
          <p15:clr>
            <a:srgbClr val="A4A3A4"/>
          </p15:clr>
        </p15:guide>
        <p15:guide id="9" orient="horz" pos="1982">
          <p15:clr>
            <a:srgbClr val="A4A3A4"/>
          </p15:clr>
        </p15:guide>
        <p15:guide id="10" orient="horz" pos="1778">
          <p15:clr>
            <a:srgbClr val="A4A3A4"/>
          </p15:clr>
        </p15:guide>
        <p15:guide id="11" orient="horz" pos="279">
          <p15:clr>
            <a:srgbClr val="A4A3A4"/>
          </p15:clr>
        </p15:guide>
        <p15:guide id="12" orient="horz" pos="1416">
          <p15:clr>
            <a:srgbClr val="A4A3A4"/>
          </p15:clr>
        </p15:guide>
        <p15:guide id="13" orient="horz" pos="806">
          <p15:clr>
            <a:srgbClr val="A4A3A4"/>
          </p15:clr>
        </p15:guide>
        <p15:guide id="14" orient="horz" pos="3917">
          <p15:clr>
            <a:srgbClr val="A4A3A4"/>
          </p15:clr>
        </p15:guide>
        <p15:guide id="15" orient="horz" pos="4206">
          <p15:clr>
            <a:srgbClr val="A4A3A4"/>
          </p15:clr>
        </p15:guide>
        <p15:guide id="16" pos="3839">
          <p15:clr>
            <a:srgbClr val="A4A3A4"/>
          </p15:clr>
        </p15:guide>
        <p15:guide id="17" pos="347">
          <p15:clr>
            <a:srgbClr val="A4A3A4"/>
          </p15:clr>
        </p15:guide>
        <p15:guide id="18" pos="7331">
          <p15:clr>
            <a:srgbClr val="A4A3A4"/>
          </p15:clr>
        </p15:guide>
        <p15:guide id="19" pos="3900">
          <p15:clr>
            <a:srgbClr val="A4A3A4"/>
          </p15:clr>
        </p15:guide>
        <p15:guide id="20" pos="3776">
          <p15:clr>
            <a:srgbClr val="A4A3A4"/>
          </p15:clr>
        </p15:guide>
        <p15:guide id="21" pos="3607">
          <p15:clr>
            <a:srgbClr val="A4A3A4"/>
          </p15:clr>
        </p15:guide>
        <p15:guide id="22" pos="4070">
          <p15:clr>
            <a:srgbClr val="A4A3A4"/>
          </p15:clr>
        </p15:guide>
        <p15:guide id="23" pos="3422">
          <p15:clr>
            <a:srgbClr val="A4A3A4"/>
          </p15:clr>
        </p15:guide>
        <p15:guide id="24" pos="4255">
          <p15:clr>
            <a:srgbClr val="A4A3A4"/>
          </p15:clr>
        </p15:guide>
        <p15:guide id="25" pos="6717">
          <p15:clr>
            <a:srgbClr val="A4A3A4"/>
          </p15:clr>
        </p15:guide>
        <p15:guide id="26" pos="341">
          <p15:clr>
            <a:srgbClr val="A4A3A4"/>
          </p15:clr>
        </p15:guide>
        <p15:guide id="27" pos="6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2533"/>
    <a:srgbClr val="FF5C5C"/>
    <a:srgbClr val="0066FF"/>
    <a:srgbClr val="0000FF"/>
    <a:srgbClr val="005CB9"/>
    <a:srgbClr val="FF9821"/>
    <a:srgbClr val="8669FF"/>
    <a:srgbClr val="F0F6FE"/>
    <a:srgbClr val="E6F1FE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11" autoAdjust="0"/>
    <p:restoredTop sz="92007" autoAdjust="0"/>
  </p:normalViewPr>
  <p:slideViewPr>
    <p:cSldViewPr snapToGrid="0" snapToObjects="1" showGuides="1">
      <p:cViewPr varScale="1">
        <p:scale>
          <a:sx n="49" d="100"/>
          <a:sy n="49" d="100"/>
        </p:scale>
        <p:origin x="672" y="48"/>
      </p:cViewPr>
      <p:guideLst>
        <p:guide orient="horz" pos="168"/>
        <p:guide orient="horz" pos="647"/>
        <p:guide orient="horz" pos="3813"/>
        <p:guide orient="horz" pos="1089"/>
        <p:guide orient="horz" pos="1204"/>
        <p:guide orient="horz" pos="390"/>
        <p:guide orient="horz" pos="4069"/>
        <p:guide orient="horz" pos="4200"/>
        <p:guide orient="horz" pos="1982"/>
        <p:guide orient="horz" pos="1778"/>
        <p:guide orient="horz" pos="279"/>
        <p:guide orient="horz" pos="1416"/>
        <p:guide orient="horz" pos="806"/>
        <p:guide orient="horz" pos="3917"/>
        <p:guide orient="horz" pos="4206"/>
        <p:guide pos="3839"/>
        <p:guide pos="347"/>
        <p:guide pos="7331"/>
        <p:guide pos="3900"/>
        <p:guide pos="3776"/>
        <p:guide pos="3607"/>
        <p:guide pos="4070"/>
        <p:guide pos="3422"/>
        <p:guide pos="4255"/>
        <p:guide pos="6717"/>
        <p:guide pos="341"/>
        <p:guide pos="6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C3E89-CDC9-40B8-A177-697B01EC3FE7}" type="datetimeFigureOut">
              <a:rPr lang="en-US" smtClean="0">
                <a:solidFill>
                  <a:srgbClr val="898989"/>
                </a:solidFill>
              </a:rPr>
              <a:t>10/14/2016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8EDC2-A989-4428-AAC6-FEBE43932169}" type="slidenum">
              <a:rPr lang="en-US" smtClean="0">
                <a:solidFill>
                  <a:srgbClr val="898989"/>
                </a:solidFill>
              </a:rPr>
              <a:t>‹#›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32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3C0586E-364E-4372-80AA-1C929B9BCABF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A55B9BF-99C7-425D-A1C7-4E0B887165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44488" indent="-171450" algn="l" defTabSz="914400" rtl="0" eaLnBrk="1" latinLnBrk="0" hangingPunct="1">
      <a:buFont typeface="GE Inspira Pitch" panose="020F0603030400020203" pitchFamily="34" charset="0"/>
      <a:buChar char="–"/>
      <a:tabLst>
        <a:tab pos="403225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5B9BF-99C7-425D-A1C7-4E0B8871658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93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246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04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603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244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699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154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025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19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2692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24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5B9BF-99C7-425D-A1C7-4E0B8871658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64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0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944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898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762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549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785EB-84EB-4F15-B69C-46EA3205D168}" type="slidenum">
              <a:rPr lang="en-GB" smtClean="0">
                <a:solidFill>
                  <a:prstClr val="black"/>
                </a:solidFill>
              </a:rPr>
              <a:pPr/>
              <a:t>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553" y="3482975"/>
            <a:ext cx="10175685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930" y="5001768"/>
            <a:ext cx="10151308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29876" y="6175107"/>
            <a:ext cx="2759011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94636" y="0"/>
            <a:ext cx="4294189" cy="329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0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88" y="1657668"/>
            <a:ext cx="10141150" cy="4324350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75" indent="-182563">
              <a:defRPr lang="en-US" dirty="0" smtClean="0"/>
            </a:lvl2pPr>
            <a:lvl3pPr marL="400050" indent="-195263">
              <a:defRPr lang="en-US" sz="18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3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27" y="548641"/>
            <a:ext cx="11133308" cy="52775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88" y="1080009"/>
            <a:ext cx="10141150" cy="4585145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75" indent="-182563">
              <a:defRPr lang="en-US" dirty="0" smtClean="0"/>
            </a:lvl2pPr>
            <a:lvl3pPr marL="400050" indent="-195263">
              <a:defRPr lang="en-US" sz="18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54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2258" y="1656685"/>
            <a:ext cx="5193371" cy="4396453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9763" y="1656685"/>
            <a:ext cx="5198872" cy="439645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2257" y="1634490"/>
            <a:ext cx="5204628" cy="373062"/>
          </a:xfrm>
        </p:spPr>
        <p:txBody>
          <a:bodyPr rIns="18288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257" y="2071640"/>
            <a:ext cx="5204628" cy="381131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9763" y="1634490"/>
            <a:ext cx="5198872" cy="373062"/>
          </a:xfrm>
        </p:spPr>
        <p:txBody>
          <a:bodyPr rIns="18288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39763" y="2071640"/>
            <a:ext cx="5198872" cy="381131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728788"/>
            <a:ext cx="5992839" cy="2084832"/>
          </a:xfrm>
          <a:solidFill>
            <a:schemeClr val="tx2"/>
          </a:solidFill>
        </p:spPr>
        <p:txBody>
          <a:bodyPr lIns="292608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6190907" y="1728788"/>
            <a:ext cx="5996902" cy="2084832"/>
          </a:xfrm>
          <a:solidFill>
            <a:schemeClr val="tx2"/>
          </a:solidFill>
        </p:spPr>
        <p:txBody>
          <a:bodyPr lIns="292608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3962196"/>
            <a:ext cx="5992839" cy="2084832"/>
          </a:xfrm>
          <a:solidFill>
            <a:schemeClr val="tx2"/>
          </a:solidFill>
        </p:spPr>
        <p:txBody>
          <a:bodyPr lIns="292608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6190907" y="3962196"/>
            <a:ext cx="5996902" cy="2084832"/>
          </a:xfrm>
          <a:solidFill>
            <a:schemeClr val="tx2"/>
          </a:solidFill>
        </p:spPr>
        <p:txBody>
          <a:bodyPr lIns="292608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66657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192" y="1728788"/>
            <a:ext cx="2620597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3372242" y="1728788"/>
            <a:ext cx="2620597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6190908" y="1728788"/>
            <a:ext cx="2620597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9009573" y="1728788"/>
            <a:ext cx="2620597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21854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727805"/>
            <a:ext cx="5996902" cy="411480"/>
          </a:xfrm>
          <a:solidFill>
            <a:schemeClr val="bg2"/>
          </a:solidFill>
        </p:spPr>
        <p:txBody>
          <a:bodyPr lIns="109728" rIns="182880" bIns="27432" anchor="ctr"/>
          <a:lstStyle>
            <a:lvl1pPr marL="398463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875" y="2263518"/>
            <a:ext cx="5185753" cy="1525992"/>
          </a:xfrm>
        </p:spPr>
        <p:txBody>
          <a:bodyPr vert="horz" lIns="0" tIns="0" rIns="182880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0907" y="1727805"/>
            <a:ext cx="5996902" cy="411480"/>
          </a:xfrm>
          <a:solidFill>
            <a:schemeClr val="bg2"/>
          </a:solidFill>
        </p:spPr>
        <p:txBody>
          <a:bodyPr lIns="109728" rIns="182880" bIns="27432" anchor="ctr"/>
          <a:lstStyle>
            <a:lvl1pPr marL="18256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33708" y="2263518"/>
            <a:ext cx="5192439" cy="1525992"/>
          </a:xfrm>
        </p:spPr>
        <p:txBody>
          <a:bodyPr vert="horz" lIns="0" tIns="0" rIns="182880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3991433"/>
            <a:ext cx="5996902" cy="411480"/>
          </a:xfrm>
          <a:solidFill>
            <a:schemeClr val="bg2"/>
          </a:solidFill>
        </p:spPr>
        <p:txBody>
          <a:bodyPr lIns="109728" rIns="182880" bIns="27432" anchor="ctr"/>
          <a:lstStyle>
            <a:lvl1pPr marL="40005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529877" y="4527146"/>
            <a:ext cx="5185753" cy="1525992"/>
          </a:xfrm>
        </p:spPr>
        <p:txBody>
          <a:bodyPr vert="horz" lIns="0" tIns="0" rIns="182880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190907" y="3991433"/>
            <a:ext cx="5996902" cy="411480"/>
          </a:xfrm>
          <a:solidFill>
            <a:schemeClr val="bg2"/>
          </a:solidFill>
        </p:spPr>
        <p:txBody>
          <a:bodyPr lIns="109728" rIns="182880" bIns="27432" anchor="ctr"/>
          <a:lstStyle>
            <a:lvl1pPr marL="180975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6433708" y="4527146"/>
            <a:ext cx="5192439" cy="1525992"/>
          </a:xfrm>
        </p:spPr>
        <p:txBody>
          <a:bodyPr vert="horz" lIns="0" tIns="0" rIns="182880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8843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550191" y="1911350"/>
            <a:ext cx="10113048" cy="380365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265137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550191" y="1728788"/>
            <a:ext cx="10113048" cy="432435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58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553" y="3482975"/>
            <a:ext cx="10175685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930" y="5001768"/>
            <a:ext cx="10151308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29876" y="6175107"/>
            <a:ext cx="2759011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25500"/>
            <a:ext cx="442854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396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783" y="1655444"/>
            <a:ext cx="4917852" cy="439769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1728788"/>
            <a:ext cx="6018232" cy="43243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4497404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728788"/>
            <a:ext cx="12188825" cy="43243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27" y="548640"/>
            <a:ext cx="11133308" cy="10210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05327" y="1794739"/>
            <a:ext cx="11088445" cy="1395412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9727381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728788"/>
            <a:ext cx="12188825" cy="512921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11931" y="1792224"/>
            <a:ext cx="11088445" cy="1395412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196138" y="6211194"/>
            <a:ext cx="3776996" cy="2769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099640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88825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196138" y="6211194"/>
            <a:ext cx="3776996" cy="2769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42579608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88825" cy="60531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364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486707" y="790743"/>
            <a:ext cx="5531526" cy="4513261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605666" y="795824"/>
            <a:ext cx="4724863" cy="4528437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756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4011" y="1613535"/>
            <a:ext cx="10189228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41102" y="6218337"/>
            <a:ext cx="456393" cy="4563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365" y="1618488"/>
            <a:ext cx="10187874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39750" y="62150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436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365" y="1618488"/>
            <a:ext cx="10187874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39750" y="62150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4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553" y="3482975"/>
            <a:ext cx="10175685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930" y="5001768"/>
            <a:ext cx="10151308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9856939" y="6208721"/>
            <a:ext cx="2057558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88824" cy="267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124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365" y="1618488"/>
            <a:ext cx="10187874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39750" y="62150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566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365" y="1618488"/>
            <a:ext cx="10187874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39750" y="62150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95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365" y="1618488"/>
            <a:ext cx="10187874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39750" y="62150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924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365" y="1618488"/>
            <a:ext cx="10187874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39750" y="62150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674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894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875" y="5056631"/>
            <a:ext cx="7435183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212881" y="28057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48497" y="3319272"/>
            <a:ext cx="11079642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67274" y="6217841"/>
            <a:ext cx="542111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200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1212881" y="28057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12188825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1248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6752878" y="-1"/>
            <a:ext cx="4876162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875" y="5056631"/>
            <a:ext cx="7435183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212881" y="28057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48497" y="3319272"/>
            <a:ext cx="11079642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7274" y="6217841"/>
            <a:ext cx="542111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200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1212881" y="28057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5450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497" y="1536192"/>
            <a:ext cx="11074948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7" y="6217920"/>
            <a:ext cx="609441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750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497" y="539496"/>
            <a:ext cx="11079642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6420921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12188825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4498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553" y="3482975"/>
            <a:ext cx="10175685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930" y="5001768"/>
            <a:ext cx="10151308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29876" y="6175107"/>
            <a:ext cx="2759011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-208546"/>
            <a:ext cx="12188828" cy="272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168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12188825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22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5996902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6167545" y="1536192"/>
            <a:ext cx="5460594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580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5996902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6167545" y="1536192"/>
            <a:ext cx="5460594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3775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" y="367889"/>
            <a:ext cx="7886387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 defTabSz="45720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367889"/>
            <a:ext cx="7886387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 defTabSz="45720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548497" y="1609344"/>
            <a:ext cx="699638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497" y="548640"/>
            <a:ext cx="6094413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8032436" y="365760"/>
            <a:ext cx="4156389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8032436" y="3968496"/>
            <a:ext cx="4156389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4598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9633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48075" y="1545336"/>
            <a:ext cx="11079642" cy="338328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2422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48075" y="1545336"/>
            <a:ext cx="11079642" cy="338328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2"/>
            <a:ext cx="12188825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0515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24119" y="2478024"/>
            <a:ext cx="11104020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24119" y="4645152"/>
            <a:ext cx="6094413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8174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48497" y="1746505"/>
            <a:ext cx="2669353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351927" y="1746505"/>
            <a:ext cx="2669353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155356" y="1746505"/>
            <a:ext cx="2669353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970975" y="1746505"/>
            <a:ext cx="2669353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7453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48497" y="1746505"/>
            <a:ext cx="2669353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351927" y="1746505"/>
            <a:ext cx="2669353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155356" y="1746505"/>
            <a:ext cx="2669353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970975" y="1746505"/>
            <a:ext cx="2669353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57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553" y="3482975"/>
            <a:ext cx="7746675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930" y="5001768"/>
            <a:ext cx="7722298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29876" y="6175107"/>
            <a:ext cx="2759011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5011" y="0"/>
            <a:ext cx="4183814" cy="409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276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6033468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6033468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155357" y="1737360"/>
            <a:ext cx="6033468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155357" y="3959352"/>
            <a:ext cx="6033468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710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548075" y="2112264"/>
            <a:ext cx="11079642" cy="3163824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48075" y="5657850"/>
            <a:ext cx="4704886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470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548497" y="1729242"/>
            <a:ext cx="11079642" cy="357127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48075" y="5657850"/>
            <a:ext cx="4704886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6937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48075" y="1545336"/>
            <a:ext cx="11079642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7" y="6217920"/>
            <a:ext cx="609441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638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251" y="2743200"/>
            <a:ext cx="182832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970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553" y="3482975"/>
            <a:ext cx="10175685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930" y="5001768"/>
            <a:ext cx="10151308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29876" y="6175107"/>
            <a:ext cx="2759011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88824" cy="267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124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931" y="1627633"/>
            <a:ext cx="10151307" cy="434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48075" y="1545336"/>
            <a:ext cx="11079642" cy="338328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2422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251" y="2743200"/>
            <a:ext cx="182832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9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931" y="1627633"/>
            <a:ext cx="10151307" cy="434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27" y="551747"/>
            <a:ext cx="11133308" cy="10210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27" y="2398141"/>
            <a:ext cx="10157911" cy="365499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63" indent="-263525">
              <a:defRPr sz="2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9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931" y="1627633"/>
            <a:ext cx="10151307" cy="434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7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98" y="534983"/>
            <a:ext cx="11080544" cy="1582488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931" y="2438400"/>
            <a:ext cx="10151307" cy="35874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0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26" Type="http://schemas.openxmlformats.org/officeDocument/2006/relationships/image" Target="../media/image15.png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5327" y="551747"/>
            <a:ext cx="11133308" cy="10210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869" y="1630680"/>
            <a:ext cx="10155370" cy="44376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73543" y="6352302"/>
            <a:ext cx="2755642" cy="13589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r>
              <a:rPr lang="en-US" dirty="0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1068" y="6343404"/>
            <a:ext cx="365665" cy="13589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527052" y="6205196"/>
            <a:ext cx="491013" cy="4837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60" r:id="rId3"/>
    <p:sldLayoutId id="2147483662" r:id="rId4"/>
    <p:sldLayoutId id="2147483663" r:id="rId5"/>
    <p:sldLayoutId id="2147483650" r:id="rId6"/>
    <p:sldLayoutId id="2147483690" r:id="rId7"/>
    <p:sldLayoutId id="2147483680" r:id="rId8"/>
    <p:sldLayoutId id="2147483683" r:id="rId9"/>
    <p:sldLayoutId id="2147483684" r:id="rId10"/>
    <p:sldLayoutId id="2147483687" r:id="rId11"/>
    <p:sldLayoutId id="2147483652" r:id="rId12"/>
    <p:sldLayoutId id="2147483653" r:id="rId13"/>
    <p:sldLayoutId id="2147483677" r:id="rId14"/>
    <p:sldLayoutId id="2147483689" r:id="rId15"/>
    <p:sldLayoutId id="2147483678" r:id="rId16"/>
    <p:sldLayoutId id="2147483681" r:id="rId17"/>
    <p:sldLayoutId id="2147483682" r:id="rId18"/>
    <p:sldLayoutId id="2147483654" r:id="rId19"/>
    <p:sldLayoutId id="2147483655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9" r:id="rId26"/>
    <p:sldLayoutId id="2147483651" r:id="rId27"/>
    <p:sldLayoutId id="2147483664" r:id="rId28"/>
    <p:sldLayoutId id="2147483665" r:id="rId29"/>
    <p:sldLayoutId id="2147483666" r:id="rId30"/>
    <p:sldLayoutId id="2147483667" r:id="rId31"/>
    <p:sldLayoutId id="2147483668" r:id="rId32"/>
    <p:sldLayoutId id="2147483669" r:id="rId33"/>
    <p:sldLayoutId id="2147483671" r:id="rId3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200" indent="-182563" algn="l" defTabSz="914400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400050" indent="-195263" algn="l" defTabSz="914400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625" indent="-166688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548497" y="365760"/>
            <a:ext cx="11079642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548497" y="1545336"/>
            <a:ext cx="11079642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7" y="6217920"/>
            <a:ext cx="609441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267122" y="6355080"/>
            <a:ext cx="3741969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7200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032435" y="6355080"/>
            <a:ext cx="2047723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7200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323418" y="6355080"/>
            <a:ext cx="292532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7200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7200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83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27" r:id="rId23"/>
    <p:sldLayoutId id="2147483728" r:id="rId24"/>
  </p:sldLayoutIdLst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pring.io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://www.primefaces.org/docs/guide/primefaces_user_guide_6_0.pdf" TargetMode="External"/><Relationship Id="rId4" Type="http://schemas.openxmlformats.org/officeDocument/2006/relationships/hyperlink" Target="http://www.primefaces.or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60675"/>
            <a:ext cx="9444038" cy="1012825"/>
          </a:xfrm>
        </p:spPr>
        <p:txBody>
          <a:bodyPr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APM Development Platform</a:t>
            </a:r>
            <a:br>
              <a:rPr lang="en-US" altLang="zh-CN" dirty="0">
                <a:ea typeface="微软雅黑" panose="020B0503020204020204" pitchFamily="34" charset="-122"/>
              </a:rPr>
            </a:br>
            <a:r>
              <a:rPr lang="en-US" altLang="zh-CN" dirty="0">
                <a:ea typeface="微软雅黑" panose="020B0503020204020204" pitchFamily="34" charset="-122"/>
              </a:rPr>
              <a:t>Development Guide</a:t>
            </a:r>
            <a:br>
              <a:rPr lang="en-US" altLang="zh-CN" dirty="0">
                <a:ea typeface="微软雅黑" panose="020B0503020204020204" pitchFamily="34" charset="-122"/>
              </a:rPr>
            </a:br>
            <a:br>
              <a:rPr lang="en-US" altLang="zh-CN" dirty="0">
                <a:ea typeface="微软雅黑" panose="020B0503020204020204" pitchFamily="34" charset="-122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6530" y="4481068"/>
            <a:ext cx="4885900" cy="1084160"/>
          </a:xfrm>
        </p:spPr>
        <p:txBody>
          <a:bodyPr/>
          <a:lstStyle/>
          <a:p>
            <a:pPr algn="ctr"/>
            <a:r>
              <a:rPr lang="en-US" sz="2000" dirty="0"/>
              <a:t>Wu, Jian-bin/</a:t>
            </a:r>
            <a:r>
              <a:rPr lang="zh-CN" altLang="en-US" sz="2000" dirty="0"/>
              <a:t>吴建斌</a:t>
            </a:r>
            <a:endParaRPr lang="en-US" sz="2000" dirty="0"/>
          </a:p>
          <a:p>
            <a:pPr algn="ctr"/>
            <a:r>
              <a:rPr lang="en-US" sz="2000" dirty="0"/>
              <a:t>Digital Healthcare </a:t>
            </a:r>
          </a:p>
          <a:p>
            <a:pPr algn="ctr"/>
            <a:r>
              <a:rPr lang="en-US" sz="2000" dirty="0"/>
              <a:t>2016</a:t>
            </a:r>
          </a:p>
        </p:txBody>
      </p:sp>
      <p:pic>
        <p:nvPicPr>
          <p:cNvPr id="5" name="Picture 4" descr="Monogram_blue_s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7" y="6217920"/>
            <a:ext cx="429530" cy="45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05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O/R Mapping and Spring Data JPA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5068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Spring Data JPA: Three ways to access data</a:t>
            </a:r>
          </a:p>
          <a:p>
            <a:r>
              <a:rPr lang="en-US" altLang="zh-CN" sz="2400" b="1" dirty="0"/>
              <a:t>3) Dynamic JPA QL</a:t>
            </a:r>
          </a:p>
          <a:p>
            <a:pPr marL="683678" lvl="3"/>
            <a:r>
              <a:rPr lang="zh-CN" altLang="en-US" sz="2400" dirty="0"/>
              <a:t>提供两种机制可动态对</a:t>
            </a:r>
            <a:r>
              <a:rPr lang="zh-CN" altLang="en-US" sz="2400" dirty="0">
                <a:solidFill>
                  <a:srgbClr val="FF0000"/>
                </a:solidFill>
              </a:rPr>
              <a:t>单表或单个视图</a:t>
            </a:r>
            <a:r>
              <a:rPr lang="zh-CN" altLang="en-US" sz="2400" dirty="0"/>
              <a:t>进行查询</a:t>
            </a:r>
            <a:r>
              <a:rPr lang="en-US" altLang="zh-CN" sz="2400" dirty="0"/>
              <a:t>:</a:t>
            </a:r>
          </a:p>
          <a:p>
            <a:pPr marL="683678" lvl="3"/>
            <a:r>
              <a:rPr lang="en-US" altLang="zh-CN" sz="2400" dirty="0"/>
              <a:t>1) </a:t>
            </a:r>
            <a:r>
              <a:rPr lang="en-US" altLang="zh-CN" sz="2400" dirty="0" err="1"/>
              <a:t>SearchFilter</a:t>
            </a:r>
            <a:endParaRPr lang="en-US" altLang="zh-CN" sz="2400" dirty="0"/>
          </a:p>
          <a:p>
            <a:pPr lvl="3"/>
            <a:r>
              <a:rPr lang="en-US" altLang="zh-CN" sz="2000" dirty="0"/>
              <a:t>List&lt;</a:t>
            </a:r>
            <a:r>
              <a:rPr lang="en-US" altLang="zh-CN" sz="2000" dirty="0" err="1"/>
              <a:t>SearchFilter</a:t>
            </a:r>
            <a:r>
              <a:rPr lang="en-US" altLang="zh-CN" sz="2000" dirty="0"/>
              <a:t>&gt; filters= new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SearchFilter</a:t>
            </a:r>
            <a:r>
              <a:rPr lang="en-US" altLang="zh-CN" sz="2000" dirty="0"/>
              <a:t>&gt;();</a:t>
            </a:r>
          </a:p>
          <a:p>
            <a:pPr lvl="3"/>
            <a:r>
              <a:rPr lang="en-US" altLang="zh-CN" sz="2000" dirty="0" err="1"/>
              <a:t>Filters.add</a:t>
            </a:r>
            <a:r>
              <a:rPr lang="en-US" altLang="zh-CN" sz="2000" dirty="0"/>
              <a:t>(new </a:t>
            </a:r>
            <a:r>
              <a:rPr lang="en-US" altLang="zh-CN" sz="2000" dirty="0" err="1"/>
              <a:t>SearchFilter</a:t>
            </a:r>
            <a:r>
              <a:rPr lang="en-US" altLang="zh-CN" sz="2000" dirty="0"/>
              <a:t>(“name”, </a:t>
            </a:r>
            <a:r>
              <a:rPr lang="en-US" altLang="zh-CN" sz="2000" dirty="0" err="1"/>
              <a:t>SearchFilter.Operator.LIKE</a:t>
            </a:r>
            <a:r>
              <a:rPr lang="en-US" altLang="zh-CN" sz="2000" dirty="0"/>
              <a:t>, “Java”);</a:t>
            </a:r>
          </a:p>
          <a:p>
            <a:pPr lvl="3"/>
            <a:r>
              <a:rPr lang="en-US" altLang="zh-CN" sz="2000" dirty="0" err="1"/>
              <a:t>Filters.add</a:t>
            </a:r>
            <a:r>
              <a:rPr lang="en-US" altLang="zh-CN" sz="2000" dirty="0"/>
              <a:t>(new </a:t>
            </a:r>
            <a:r>
              <a:rPr lang="en-US" altLang="zh-CN" sz="2000" dirty="0" err="1"/>
              <a:t>SearchFilter</a:t>
            </a:r>
            <a:r>
              <a:rPr lang="en-US" altLang="zh-CN" sz="2000" dirty="0"/>
              <a:t>(“author”, </a:t>
            </a:r>
            <a:r>
              <a:rPr lang="en-US" altLang="zh-CN" sz="2000" dirty="0" err="1"/>
              <a:t>SearchFilter.Operator.EQ</a:t>
            </a:r>
            <a:r>
              <a:rPr lang="en-US" altLang="zh-CN" sz="2000" dirty="0"/>
              <a:t>, “Tom”);</a:t>
            </a:r>
          </a:p>
          <a:p>
            <a:pPr lvl="3"/>
            <a:r>
              <a:rPr lang="en-US" altLang="zh-CN" sz="2000" dirty="0" err="1"/>
              <a:t>dao.findBySerchFilter</a:t>
            </a:r>
            <a:r>
              <a:rPr lang="en-US" altLang="zh-CN" sz="2000" dirty="0"/>
              <a:t>(filters);</a:t>
            </a:r>
            <a:endParaRPr lang="en-US" altLang="zh-CN" sz="2400" dirty="0"/>
          </a:p>
          <a:p>
            <a:pPr marL="683678" lvl="3"/>
            <a:endParaRPr lang="en-US" altLang="zh-CN" sz="2400" dirty="0"/>
          </a:p>
          <a:p>
            <a:pPr marL="683678" lvl="3"/>
            <a:r>
              <a:rPr lang="en-US" altLang="zh-CN" sz="2400" dirty="0"/>
              <a:t>2) </a:t>
            </a:r>
            <a:r>
              <a:rPr lang="en-US" altLang="zh-CN" sz="2400" dirty="0" err="1"/>
              <a:t>FindByExample</a:t>
            </a:r>
            <a:endParaRPr lang="en-US" altLang="zh-CN" sz="2400" dirty="0"/>
          </a:p>
          <a:p>
            <a:pPr lvl="3"/>
            <a:r>
              <a:rPr lang="en-US" altLang="zh-CN" sz="2000" dirty="0"/>
              <a:t>Book Object = new Book();</a:t>
            </a:r>
          </a:p>
          <a:p>
            <a:pPr lvl="3"/>
            <a:r>
              <a:rPr lang="en-US" altLang="zh-CN" sz="2000" dirty="0" err="1"/>
              <a:t>Object.setName</a:t>
            </a:r>
            <a:r>
              <a:rPr lang="en-US" altLang="zh-CN" sz="2000" dirty="0"/>
              <a:t>(“Java”);</a:t>
            </a:r>
          </a:p>
          <a:p>
            <a:pPr lvl="3"/>
            <a:r>
              <a:rPr lang="en-US" altLang="zh-CN" sz="2000" dirty="0" err="1"/>
              <a:t>dao.findByExample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)</a:t>
            </a:r>
          </a:p>
          <a:p>
            <a:pPr lvl="3"/>
            <a:endParaRPr lang="en-US" altLang="zh-CN" sz="2000" dirty="0"/>
          </a:p>
          <a:p>
            <a:pPr lvl="3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1247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O/R Mapping and Spring Data JPA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4576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</a:rPr>
              <a:t>GenericRepository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</a:rPr>
              <a:t>JpaCRUDController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400" b="1" dirty="0" err="1"/>
              <a:t>GenericRepository</a:t>
            </a:r>
            <a:endParaRPr lang="en-US" altLang="zh-CN" sz="2400" b="1" dirty="0"/>
          </a:p>
          <a:p>
            <a:pPr marL="683678" lvl="3"/>
            <a:r>
              <a:rPr lang="zh-CN" altLang="en-US" sz="2400" dirty="0"/>
              <a:t>支持分页查询，</a:t>
            </a:r>
            <a:r>
              <a:rPr lang="en-US" altLang="zh-CN" sz="2400" dirty="0" err="1"/>
              <a:t>findBySearchFilter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findByExample</a:t>
            </a:r>
            <a:r>
              <a:rPr lang="zh-CN" altLang="en-US" sz="2400" dirty="0"/>
              <a:t>等等功能。</a:t>
            </a:r>
            <a:endParaRPr lang="en-US" altLang="zh-CN" sz="2400" dirty="0"/>
          </a:p>
          <a:p>
            <a:pPr marL="683678" lvl="3"/>
            <a:r>
              <a:rPr lang="en-US" altLang="zh-CN" sz="2000" dirty="0"/>
              <a:t>public interface </a:t>
            </a:r>
            <a:r>
              <a:rPr lang="en-US" altLang="zh-CN" sz="2000" dirty="0" err="1"/>
              <a:t>AssetInfoRepository</a:t>
            </a:r>
            <a:r>
              <a:rPr lang="en-US" altLang="zh-CN" sz="2000" dirty="0"/>
              <a:t> extends </a:t>
            </a:r>
            <a:r>
              <a:rPr lang="en-US" altLang="zh-CN" sz="2000" dirty="0" err="1"/>
              <a:t>GenericRepository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&gt; {</a:t>
            </a:r>
          </a:p>
          <a:p>
            <a:pPr marL="683678" lvl="3"/>
            <a:r>
              <a:rPr lang="en-US" altLang="zh-CN" sz="2000" dirty="0"/>
              <a:t>} </a:t>
            </a:r>
            <a:r>
              <a:rPr lang="en-US" altLang="zh-CN" sz="2400" dirty="0"/>
              <a:t>		</a:t>
            </a:r>
          </a:p>
          <a:p>
            <a:pPr marL="683678" lvl="3"/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400" b="1" dirty="0" err="1"/>
              <a:t>JpaCRUDController</a:t>
            </a:r>
            <a:endParaRPr lang="en-US" altLang="zh-CN" sz="2400" b="1" dirty="0"/>
          </a:p>
          <a:p>
            <a:pPr marL="683678" lvl="3"/>
            <a:r>
              <a:rPr lang="zh-CN" altLang="en-US" sz="2400" dirty="0"/>
              <a:t>配合 </a:t>
            </a:r>
            <a:r>
              <a:rPr lang="en-US" altLang="zh-CN" sz="2400" dirty="0" err="1"/>
              <a:t>GenericRepository</a:t>
            </a:r>
            <a:r>
              <a:rPr lang="en-US" altLang="zh-CN" sz="2400" dirty="0"/>
              <a:t> </a:t>
            </a:r>
            <a:r>
              <a:rPr lang="zh-CN" altLang="en-US" sz="2400" dirty="0"/>
              <a:t>可极大地简化增删改查的工作</a:t>
            </a:r>
            <a:r>
              <a:rPr lang="en-US" altLang="zh-CN" sz="2400" dirty="0"/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DataTable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的分页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lzayModel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SearchForm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以及增删改查功能</a:t>
            </a:r>
            <a:endParaRPr lang="en-US" altLang="zh-CN" sz="2400" dirty="0"/>
          </a:p>
          <a:p>
            <a:pPr marL="683678" lvl="3"/>
            <a:endParaRPr lang="en-US" altLang="zh-CN" sz="2000" dirty="0"/>
          </a:p>
          <a:p>
            <a:pPr marL="683678" lvl="3"/>
            <a:r>
              <a:rPr lang="en-US" altLang="zh-CN" sz="2000" dirty="0"/>
              <a:t>public class </a:t>
            </a:r>
            <a:r>
              <a:rPr lang="en-US" altLang="zh-CN" sz="2000" dirty="0" err="1"/>
              <a:t>WebReportController</a:t>
            </a:r>
            <a:r>
              <a:rPr lang="en-US" altLang="zh-CN" sz="2000" dirty="0"/>
              <a:t> extends </a:t>
            </a:r>
            <a:r>
              <a:rPr lang="en-US" altLang="zh-CN" sz="2000" dirty="0" err="1"/>
              <a:t>JpaCRUDController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PatientExamView</a:t>
            </a:r>
            <a:r>
              <a:rPr lang="en-US" altLang="zh-CN" sz="2000" dirty="0"/>
              <a:t>&gt; {</a:t>
            </a:r>
          </a:p>
          <a:p>
            <a:pPr marL="683678" lvl="3"/>
            <a:r>
              <a:rPr lang="en-US" altLang="zh-CN" sz="2000" dirty="0"/>
              <a:t>….</a:t>
            </a:r>
          </a:p>
          <a:p>
            <a:pPr marL="683678" lvl="3"/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6564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O/R Mapping and Spring Data JPA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534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</a:rPr>
              <a:t>GenericRepository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</a:rPr>
              <a:t>JpaCRUDController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JpaCRUDController</a:t>
            </a:r>
            <a:endParaRPr lang="en-US" altLang="zh-CN" sz="2400" dirty="0"/>
          </a:p>
          <a:p>
            <a:pPr marL="683678" lvl="3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/>
              <a:t>JpaCRUDController</a:t>
            </a:r>
            <a:r>
              <a:rPr lang="en-US" altLang="zh-CN" sz="2000" dirty="0"/>
              <a:t> </a:t>
            </a:r>
            <a:r>
              <a:rPr lang="zh-CN" altLang="en-US" sz="2000" dirty="0"/>
              <a:t>后，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一般需要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Override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这几个方法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1200150" lvl="2" indent="-285750" defTabSz="820738"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 获取并保存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data access object(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Reposiroty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 defTabSz="820738"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getDAO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中保存的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data access object</a:t>
            </a:r>
          </a:p>
          <a:p>
            <a:pPr marL="1200150" lvl="2" indent="-285750" defTabSz="820738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Optional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setSearchFilter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用于动态设置数据库查询的过滤条件。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SearchForm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也会调用此方法。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 defTabSz="820738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Optional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loadData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PageRequest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pageRequest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如果父类的实现不满足要求，在此处可以实现自己的数据加载逻辑。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3678" lvl="3"/>
            <a:r>
              <a:rPr lang="en-US" altLang="zh-CN" sz="2400" dirty="0"/>
              <a:t>Override </a:t>
            </a:r>
            <a:r>
              <a:rPr lang="zh-CN" altLang="en-US" sz="2400" dirty="0"/>
              <a:t>此类方法可以进行数据初始化，事件触发等操作：</a:t>
            </a:r>
            <a:endParaRPr lang="en-US" altLang="zh-CN" sz="2400" dirty="0"/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onBeforeNewObject</a:t>
            </a:r>
            <a:r>
              <a:rPr lang="en-US" altLang="zh-CN" sz="1600" dirty="0"/>
              <a:t>(E object) {}</a:t>
            </a:r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onAfterNewObject</a:t>
            </a:r>
            <a:r>
              <a:rPr lang="en-US" altLang="zh-CN" sz="1600" dirty="0"/>
              <a:t>(E object, </a:t>
            </a:r>
            <a:r>
              <a:rPr lang="en-US" altLang="zh-CN" sz="1600" dirty="0" err="1"/>
              <a:t>boolean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isOK</a:t>
            </a:r>
            <a:r>
              <a:rPr lang="en-US" altLang="zh-CN" sz="1600" dirty="0"/>
              <a:t>) {}</a:t>
            </a:r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onBeforeUpdateObject</a:t>
            </a:r>
            <a:r>
              <a:rPr lang="en-US" altLang="zh-CN" sz="1600" dirty="0"/>
              <a:t>(E object) {}</a:t>
            </a:r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onAfterUpdateObject</a:t>
            </a:r>
            <a:r>
              <a:rPr lang="en-US" altLang="zh-CN" sz="1600" dirty="0"/>
              <a:t>(E object, </a:t>
            </a:r>
            <a:r>
              <a:rPr lang="en-US" altLang="zh-CN" sz="1600" dirty="0" err="1"/>
              <a:t>boolean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isOK</a:t>
            </a:r>
            <a:r>
              <a:rPr lang="en-US" altLang="zh-CN" sz="1600" dirty="0"/>
              <a:t>) {}</a:t>
            </a:r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onBeforeDeleteObject</a:t>
            </a:r>
            <a:r>
              <a:rPr lang="en-US" altLang="zh-CN" sz="1600" dirty="0"/>
              <a:t>(E object) {}</a:t>
            </a:r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onAfterDeleteObject</a:t>
            </a:r>
            <a:r>
              <a:rPr lang="en-US" altLang="zh-CN" sz="1600" dirty="0"/>
              <a:t>(E object, </a:t>
            </a:r>
            <a:r>
              <a:rPr lang="en-US" altLang="zh-CN" sz="1600" dirty="0" err="1"/>
              <a:t>boolean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isOK</a:t>
            </a:r>
            <a:r>
              <a:rPr lang="en-US" altLang="zh-CN" sz="1600" dirty="0"/>
              <a:t>) {}</a:t>
            </a:r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onBeforeSave</a:t>
            </a:r>
            <a:r>
              <a:rPr lang="en-US" altLang="zh-CN" sz="1600" dirty="0"/>
              <a:t>(E object) {}</a:t>
            </a:r>
          </a:p>
          <a:p>
            <a:pPr marL="683678" lvl="3"/>
            <a:r>
              <a:rPr lang="en-US" altLang="zh-CN" sz="1600" dirty="0"/>
              <a:t>public void </a:t>
            </a:r>
            <a:r>
              <a:rPr lang="en-US" altLang="zh-CN" sz="1600" dirty="0" err="1"/>
              <a:t>onAfterDataChanged</a:t>
            </a:r>
            <a:r>
              <a:rPr lang="en-US" altLang="zh-CN" sz="1600" dirty="0"/>
              <a:t>(){};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979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err="1"/>
              <a:t>SearchForm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485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Search Form by configuration(without extra code)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Search Form </a:t>
            </a:r>
            <a:r>
              <a:rPr lang="zh-CN" altLang="en-US" sz="2000" dirty="0"/>
              <a:t>字段命名规则</a:t>
            </a:r>
            <a:r>
              <a:rPr lang="en-US" altLang="zh-CN" sz="2000" dirty="0"/>
              <a:t>:</a:t>
            </a:r>
            <a:endParaRPr lang="en-US" altLang="zh-CN" dirty="0"/>
          </a:p>
          <a:p>
            <a:pPr lvl="2" indent="0">
              <a:buNone/>
            </a:pPr>
            <a:r>
              <a:rPr lang="en-US" altLang="zh-CN" dirty="0"/>
              <a:t>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p:inputText</a:t>
            </a:r>
            <a:r>
              <a:rPr lang="en-US" altLang="zh-CN" sz="2000" dirty="0"/>
              <a:t> id="</a:t>
            </a:r>
            <a:r>
              <a:rPr lang="en-US" altLang="zh-CN" sz="2000" b="1" dirty="0" err="1">
                <a:solidFill>
                  <a:srgbClr val="FF0000"/>
                </a:solidFill>
              </a:rPr>
              <a:t>search_</a:t>
            </a:r>
            <a:r>
              <a:rPr lang="en-US" altLang="zh-CN" sz="2000" b="1" dirty="0" err="1">
                <a:solidFill>
                  <a:srgbClr val="0070C0"/>
                </a:solidFill>
              </a:rPr>
              <a:t>LIKE_</a:t>
            </a:r>
            <a:r>
              <a:rPr lang="en-US" altLang="zh-CN" sz="2000" b="1" dirty="0" err="1">
                <a:solidFill>
                  <a:srgbClr val="00B050"/>
                </a:solidFill>
              </a:rPr>
              <a:t>firstName</a:t>
            </a:r>
            <a:r>
              <a:rPr lang="en-US" altLang="zh-CN" sz="2000" dirty="0"/>
              <a:t>"/&gt;</a:t>
            </a:r>
          </a:p>
          <a:p>
            <a:pPr lvl="2" indent="0">
              <a:buNone/>
            </a:pPr>
            <a:endParaRPr lang="en-US" altLang="zh-CN" sz="20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比较符： </a:t>
            </a:r>
            <a:r>
              <a:rPr lang="en-US" altLang="zh-CN" sz="2000" dirty="0"/>
              <a:t>EQ(=), NE(!=), GT(&gt;), GTE(&gt;=), LT(&lt;),  LTE(&lt;=), LIKE, IN(</a:t>
            </a:r>
            <a:r>
              <a:rPr lang="zh-CN" altLang="en-US" sz="2000" dirty="0"/>
              <a:t>整数</a:t>
            </a:r>
            <a:r>
              <a:rPr lang="en-US" altLang="zh-CN" sz="2000" dirty="0"/>
              <a:t>Array)</a:t>
            </a:r>
          </a:p>
          <a:p>
            <a:pPr lvl="2" indent="0">
              <a:buNone/>
            </a:pPr>
            <a:endParaRPr lang="en-US" altLang="zh-CN" sz="2000" dirty="0"/>
          </a:p>
          <a:p>
            <a:pPr lvl="2" indent="0">
              <a:buNone/>
            </a:pPr>
            <a:endParaRPr lang="en-US" altLang="zh-CN" sz="2000" dirty="0"/>
          </a:p>
          <a:p>
            <a:pPr lvl="2" indent="-914400">
              <a:buNone/>
            </a:pPr>
            <a:r>
              <a:rPr lang="zh-CN" altLang="en-US" sz="2000" dirty="0"/>
              <a:t>特殊类型的字段</a:t>
            </a:r>
            <a:r>
              <a:rPr lang="en-US" altLang="zh-CN" sz="2000" dirty="0"/>
              <a:t>Tips:</a:t>
            </a:r>
          </a:p>
          <a:p>
            <a:pPr marL="569378" lvl="2" indent="-342900">
              <a:buFont typeface="Wingdings" panose="05000000000000000000" pitchFamily="2" charset="2"/>
              <a:buChar char="§"/>
            </a:pPr>
            <a:r>
              <a:rPr lang="en-US" altLang="zh-CN" sz="2000" b="1" dirty="0"/>
              <a:t>Boolean Value</a:t>
            </a:r>
          </a:p>
          <a:p>
            <a:pPr lvl="2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p:selectOneRadio</a:t>
            </a:r>
            <a:r>
              <a:rPr lang="en-US" altLang="zh-CN" dirty="0"/>
              <a:t> id="</a:t>
            </a:r>
            <a:r>
              <a:rPr lang="en-US" altLang="zh-CN" b="1" dirty="0" err="1">
                <a:solidFill>
                  <a:srgbClr val="FF0000"/>
                </a:solidFill>
              </a:rPr>
              <a:t>search_</a:t>
            </a:r>
            <a:r>
              <a:rPr lang="en-US" altLang="zh-CN" b="1" dirty="0" err="1">
                <a:solidFill>
                  <a:srgbClr val="0070C0"/>
                </a:solidFill>
              </a:rPr>
              <a:t>EQ_</a:t>
            </a:r>
            <a:r>
              <a:rPr lang="en-US" altLang="zh-CN" b="1" dirty="0" err="1">
                <a:solidFill>
                  <a:srgbClr val="00B050"/>
                </a:solidFill>
              </a:rPr>
              <a:t>isApproved_</a:t>
            </a:r>
            <a:r>
              <a:rPr lang="en-US" altLang="zh-CN" b="1" dirty="0" err="1">
                <a:solidFill>
                  <a:schemeClr val="accent3">
                    <a:lumMod val="75000"/>
                  </a:schemeClr>
                </a:solidFill>
              </a:rPr>
              <a:t>BOOLEAN</a:t>
            </a:r>
            <a:r>
              <a:rPr lang="en-US" altLang="zh-CN" dirty="0"/>
              <a:t>"&gt;</a:t>
            </a:r>
          </a:p>
          <a:p>
            <a:pPr lvl="2" indent="0">
              <a:buNone/>
            </a:pPr>
            <a:r>
              <a:rPr lang="en-US" altLang="zh-CN" dirty="0"/>
              <a:t>    &lt;</a:t>
            </a:r>
            <a:r>
              <a:rPr lang="en-US" altLang="zh-CN" dirty="0" err="1"/>
              <a:t>f:selectItem</a:t>
            </a:r>
            <a:r>
              <a:rPr lang="en-US" altLang="zh-CN" dirty="0"/>
              <a:t> </a:t>
            </a:r>
            <a:r>
              <a:rPr lang="en-US" altLang="zh-CN" dirty="0" err="1"/>
              <a:t>itemLabel</a:t>
            </a:r>
            <a:r>
              <a:rPr lang="en-US" altLang="zh-CN" dirty="0"/>
              <a:t>="N/A" </a:t>
            </a:r>
            <a:r>
              <a:rPr lang="en-US" altLang="zh-CN" dirty="0" err="1"/>
              <a:t>itemValue</a:t>
            </a:r>
            <a:r>
              <a:rPr lang="en-US" altLang="zh-CN" dirty="0"/>
              <a:t>="" /&gt;</a:t>
            </a:r>
          </a:p>
          <a:p>
            <a:pPr lvl="2" indent="0">
              <a:buNone/>
            </a:pPr>
            <a:r>
              <a:rPr lang="en-US" altLang="zh-CN" dirty="0"/>
              <a:t>    &lt;</a:t>
            </a:r>
            <a:r>
              <a:rPr lang="en-US" altLang="zh-CN" dirty="0" err="1"/>
              <a:t>f:selectItem</a:t>
            </a:r>
            <a:r>
              <a:rPr lang="en-US" altLang="zh-CN" dirty="0"/>
              <a:t> </a:t>
            </a:r>
            <a:r>
              <a:rPr lang="en-US" altLang="zh-CN" dirty="0" err="1"/>
              <a:t>itemLabel</a:t>
            </a:r>
            <a:r>
              <a:rPr lang="en-US" altLang="zh-CN" dirty="0"/>
              <a:t>="Yes" </a:t>
            </a:r>
            <a:r>
              <a:rPr lang="en-US" altLang="zh-CN" dirty="0" err="1"/>
              <a:t>itemValue</a:t>
            </a:r>
            <a:r>
              <a:rPr lang="en-US" altLang="zh-CN" dirty="0"/>
              <a:t>="true" /&gt;</a:t>
            </a:r>
          </a:p>
          <a:p>
            <a:pPr lvl="2" indent="0">
              <a:buNone/>
            </a:pPr>
            <a:r>
              <a:rPr lang="en-US" altLang="zh-CN" dirty="0"/>
              <a:t>    &lt;</a:t>
            </a:r>
            <a:r>
              <a:rPr lang="en-US" altLang="zh-CN" dirty="0" err="1"/>
              <a:t>f:selectItem</a:t>
            </a:r>
            <a:r>
              <a:rPr lang="en-US" altLang="zh-CN" dirty="0"/>
              <a:t> </a:t>
            </a:r>
            <a:r>
              <a:rPr lang="en-US" altLang="zh-CN" dirty="0" err="1"/>
              <a:t>itemLabel</a:t>
            </a:r>
            <a:r>
              <a:rPr lang="en-US" altLang="zh-CN" dirty="0"/>
              <a:t>="No" </a:t>
            </a:r>
            <a:r>
              <a:rPr lang="en-US" altLang="zh-CN" dirty="0" err="1"/>
              <a:t>itemValue</a:t>
            </a:r>
            <a:r>
              <a:rPr lang="en-US" altLang="zh-CN" dirty="0"/>
              <a:t>="false" /&gt;</a:t>
            </a:r>
          </a:p>
          <a:p>
            <a:pPr lvl="2" indent="0">
              <a:buNone/>
            </a:pPr>
            <a:r>
              <a:rPr lang="en-US" altLang="zh-CN" dirty="0"/>
              <a:t>&lt;/</a:t>
            </a:r>
            <a:r>
              <a:rPr lang="en-US" altLang="zh-CN" dirty="0" err="1"/>
              <a:t>p:selectOneRadio</a:t>
            </a:r>
            <a:r>
              <a:rPr lang="en-US" altLang="zh-CN" dirty="0"/>
              <a:t>&gt;</a:t>
            </a:r>
          </a:p>
          <a:p>
            <a:pPr marL="569378" lvl="2" indent="-342900">
              <a:buFont typeface="Wingdings" panose="05000000000000000000" pitchFamily="2" charset="2"/>
              <a:buChar char="§"/>
            </a:pPr>
            <a:r>
              <a:rPr lang="en-US" altLang="zh-CN" sz="2000" b="1" dirty="0"/>
              <a:t>Date Time Value</a:t>
            </a:r>
          </a:p>
          <a:p>
            <a:pPr lvl="2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p:calendar</a:t>
            </a:r>
            <a:r>
              <a:rPr lang="en-US" altLang="zh-CN" dirty="0"/>
              <a:t> id="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search_</a:t>
            </a:r>
            <a:r>
              <a:rPr lang="en-US" altLang="zh-CN" b="1" dirty="0" err="1">
                <a:solidFill>
                  <a:srgbClr val="0070C0"/>
                </a:solidFill>
              </a:rPr>
              <a:t>GTE_</a:t>
            </a:r>
            <a:r>
              <a:rPr lang="en-US" altLang="zh-CN" b="1" dirty="0" err="1">
                <a:solidFill>
                  <a:srgbClr val="00B050"/>
                </a:solidFill>
              </a:rPr>
              <a:t>leaseStartDate_</a:t>
            </a:r>
            <a:r>
              <a:rPr lang="en-US" altLang="zh-CN" b="1" dirty="0" err="1">
                <a:solidFill>
                  <a:schemeClr val="accent3">
                    <a:lumMod val="75000"/>
                  </a:schemeClr>
                </a:solidFill>
              </a:rPr>
              <a:t>DATETIME</a:t>
            </a:r>
            <a:r>
              <a:rPr lang="en-US" dirty="0"/>
              <a:t>"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/>
              <a:t>“</a:t>
            </a:r>
            <a:r>
              <a:rPr lang="en-US" dirty="0"/>
              <a:t>pattern="</a:t>
            </a:r>
            <a:r>
              <a:rPr lang="en-US" dirty="0" err="1"/>
              <a:t>yyyy</a:t>
            </a:r>
            <a:r>
              <a:rPr lang="en-US" dirty="0"/>
              <a:t>-MM-</a:t>
            </a:r>
            <a:r>
              <a:rPr lang="en-US" dirty="0" err="1"/>
              <a:t>dd</a:t>
            </a:r>
            <a:r>
              <a:rPr lang="en-US" dirty="0"/>
              <a:t>" </a:t>
            </a:r>
            <a:r>
              <a:rPr lang="en-US" altLang="zh-CN" dirty="0"/>
              <a:t>………/&gt;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054109" y="3339226"/>
            <a:ext cx="1068636" cy="418641"/>
          </a:xfrm>
          <a:prstGeom prst="wedgeRoundRectCallout">
            <a:avLst>
              <a:gd name="adj1" fmla="val 26986"/>
              <a:gd name="adj2" fmla="val 147998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前缀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297178" y="3071574"/>
            <a:ext cx="1068636" cy="418641"/>
          </a:xfrm>
          <a:prstGeom prst="wedgeRoundRectCallout">
            <a:avLst>
              <a:gd name="adj1" fmla="val -31777"/>
              <a:gd name="adj2" fmla="val 197998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比较符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6584243" y="3130456"/>
            <a:ext cx="1068636" cy="418641"/>
          </a:xfrm>
          <a:prstGeom prst="wedgeRoundRectCallout">
            <a:avLst>
              <a:gd name="adj1" fmla="val -69921"/>
              <a:gd name="adj2" fmla="val 158524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字段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名称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8021035" y="3280895"/>
            <a:ext cx="1343204" cy="476972"/>
          </a:xfrm>
          <a:prstGeom prst="wedgeRoundRectCallout">
            <a:avLst>
              <a:gd name="adj1" fmla="val -87817"/>
              <a:gd name="adj2" fmla="val 113427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特殊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类型说明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23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/>
              <a:t>UI Tips: Data Binding</a:t>
            </a:r>
            <a:endParaRPr lang="en-US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10576340" cy="2883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Binding – Powerful bi-direction data binding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调用开始的时候，页面的输入值自动回写到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JSF Bean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暴露出的属性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方法中。被回写的属性值取决于类似于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process=“@form”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所指定的页面范围内的输入组件。默认是当前的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范围。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调用结束，页面组件所绑定的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JSF Bean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属性的值字段会被刷新到页面上，但是手动设置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属性中的组件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没有默认值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，来指定需要刷新的页面组件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局部刷新范围取决于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update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属性所指定的页面组件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列表，可以在不同级别的组件控制。指定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 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则刷新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内的所有组件，指定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内部的组件，则刷新该组件以及它的所有子组件。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2840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/>
              <a:t>UI Tips: User UI Action Event handling</a:t>
            </a:r>
            <a:endParaRPr lang="en-US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10576340" cy="3806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 handler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 Side </a:t>
            </a:r>
          </a:p>
          <a:p>
            <a:pPr lvl="2" defTabSz="820738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通过组件的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actionListener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等属性， 页面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事件会自动触发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JSF Java bean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代码的执行。优点是把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协议透明化了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程序员无需知道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协议以及页面数据如何与后端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代码之间传递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，缺点是任何页面交互动作都需要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Browser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与服务器之间进行一个网络来回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(Ajax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请求和响应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Client(JavaScript)</a:t>
            </a:r>
          </a:p>
          <a:p>
            <a:pPr lvl="2" defTabSz="820738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所有名称以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开头事件，都是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Browser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端的事件，比如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onclick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onblur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onXXXXX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，可以写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来响应这些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Browser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端的事件。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可以混合使用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端和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Browser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端的事件处理机制，以获得开发效率和系统运行效率之间的平衡。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328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/>
              <a:t>UI Tips: Partial Page Rendering and Messages, i18n</a:t>
            </a:r>
            <a:endParaRPr lang="en-US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10576340" cy="476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如何实现局部页面刷新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某些组件调用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JSF 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后，可以通过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属性局部刷新页面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Button immediate=“true”: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忽略数据校验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Cancel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按钮一般都使用此属性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validateOnClient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=“true”: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客户端进行数据校验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submit/Save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按钮都加上此属性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Process=“@this”: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 data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的提交范围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Primefaces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en-US" dirty="0"/>
              <a:t>Search Expression Framework</a:t>
            </a:r>
            <a:r>
              <a:rPr lang="zh-CN" altLang="en-US" dirty="0"/>
              <a:t>。可设为</a:t>
            </a:r>
            <a:r>
              <a:rPr lang="en-US" altLang="zh-CN" dirty="0"/>
              <a:t> @this, </a:t>
            </a:r>
            <a:r>
              <a:rPr lang="en-US" dirty="0"/>
              <a:t>@</a:t>
            </a:r>
            <a:r>
              <a:rPr lang="en-US" dirty="0" err="1"/>
              <a:t>widgetVar</a:t>
            </a:r>
            <a:r>
              <a:rPr lang="en-US" dirty="0"/>
              <a:t>(name), </a:t>
            </a:r>
            <a:r>
              <a:rPr lang="en-US" altLang="zh-CN" dirty="0"/>
              <a:t>@parent, @form, @all</a:t>
            </a:r>
            <a:r>
              <a:rPr lang="zh-CN" altLang="en-US" dirty="0"/>
              <a:t>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Update=“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设置你要刷新的页面范围（页面组件及其子组件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0738">
              <a:buFont typeface="Wingdings" pitchFamily="2" charset="2"/>
              <a:buChar char="ü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如何实现页面提醒消息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JSF 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中添加提示信息文字（已经支持多国语言）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WebUtil.addErrorMessageKey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WebUtil.addMessageKey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defTabSz="820738"/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然后在页面中放置以下组件去显示提示信息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742950" lvl="1" indent="-285750" defTabSz="820738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p:messages, p:growl</a:t>
            </a:r>
          </a:p>
          <a:p>
            <a:pPr defTabSz="820738">
              <a:buFont typeface="Wingdings" pitchFamily="2" charset="2"/>
              <a:buChar char="ü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0471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/>
              <a:t>UI Tips: More on i18n</a:t>
            </a:r>
            <a:endParaRPr lang="en-US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10576340" cy="3899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i18N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zh-CN" altLang="en-US" sz="2000" dirty="0"/>
              <a:t>在页面中</a:t>
            </a:r>
            <a:r>
              <a:rPr lang="en-US" sz="2000" dirty="0"/>
              <a:t>:  </a:t>
            </a:r>
            <a:r>
              <a:rPr lang="zh-CN" altLang="en-US" sz="2000" dirty="0"/>
              <a:t>如</a:t>
            </a:r>
            <a:r>
              <a:rPr lang="en-US" altLang="zh-CN" sz="2000" dirty="0"/>
              <a:t> </a:t>
            </a:r>
            <a:r>
              <a:rPr lang="en-US" sz="2000" dirty="0"/>
              <a:t>#{</a:t>
            </a:r>
            <a:r>
              <a:rPr lang="en-US" sz="2000" dirty="0" err="1"/>
              <a:t>msg.exportToXLS</a:t>
            </a:r>
            <a:r>
              <a:rPr lang="en-US" sz="2000" dirty="0"/>
              <a:t>}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zh-CN" altLang="en-US" sz="2000" dirty="0"/>
              <a:t>在</a:t>
            </a:r>
            <a:r>
              <a:rPr lang="en-US" sz="2000" dirty="0"/>
              <a:t>Java</a:t>
            </a:r>
            <a:r>
              <a:rPr lang="zh-CN" altLang="en-US" sz="2000" dirty="0"/>
              <a:t>代码中</a:t>
            </a:r>
            <a:r>
              <a:rPr lang="en-US" altLang="zh-CN" sz="2000" dirty="0"/>
              <a:t>, </a:t>
            </a:r>
            <a:r>
              <a:rPr lang="zh-CN" altLang="en-US" sz="2000" dirty="0"/>
              <a:t>如：</a:t>
            </a:r>
            <a:endParaRPr lang="en-US" sz="2000" dirty="0"/>
          </a:p>
          <a:p>
            <a:pPr lvl="2" defTabSz="820738"/>
            <a:r>
              <a:rPr lang="en-US" sz="2000" dirty="0"/>
              <a:t>String </a:t>
            </a:r>
            <a:r>
              <a:rPr lang="en-US" sz="2000" dirty="0" err="1"/>
              <a:t>msgPatName</a:t>
            </a:r>
            <a:r>
              <a:rPr lang="en-US" sz="2000" dirty="0"/>
              <a:t> = </a:t>
            </a:r>
            <a:r>
              <a:rPr lang="en-US" sz="2000" dirty="0" err="1"/>
              <a:t>WebUtil.getMessage</a:t>
            </a:r>
            <a:r>
              <a:rPr lang="en-US" sz="2000" dirty="0"/>
              <a:t>("</a:t>
            </a:r>
            <a:r>
              <a:rPr lang="en-US" sz="2000" dirty="0" err="1"/>
              <a:t>patName</a:t>
            </a:r>
            <a:r>
              <a:rPr lang="en-US" sz="2000" dirty="0"/>
              <a:t>");</a:t>
            </a:r>
          </a:p>
          <a:p>
            <a:pPr lvl="2" defTabSz="820738"/>
            <a:r>
              <a:rPr lang="en-US" sz="2000" dirty="0"/>
              <a:t>String </a:t>
            </a:r>
            <a:r>
              <a:rPr lang="en-US" sz="2000" dirty="0" err="1"/>
              <a:t>msgIsRequired</a:t>
            </a:r>
            <a:r>
              <a:rPr lang="en-US" sz="2000" dirty="0"/>
              <a:t> = </a:t>
            </a:r>
            <a:r>
              <a:rPr lang="en-US" sz="2000" dirty="0" err="1"/>
              <a:t>WebUtil.getMessage</a:t>
            </a:r>
            <a:r>
              <a:rPr lang="en-US" sz="2000" dirty="0"/>
              <a:t>("</a:t>
            </a:r>
            <a:r>
              <a:rPr lang="en-US" sz="2000" dirty="0" err="1"/>
              <a:t>isRequired</a:t>
            </a:r>
            <a:r>
              <a:rPr lang="en-US" sz="2000" dirty="0"/>
              <a:t>");</a:t>
            </a:r>
          </a:p>
          <a:p>
            <a:pPr lvl="2" defTabSz="820738"/>
            <a:r>
              <a:rPr lang="en-US" sz="2000" dirty="0"/>
              <a:t>String </a:t>
            </a:r>
            <a:r>
              <a:rPr lang="en-US" sz="2000" dirty="0" err="1"/>
              <a:t>msgWarning</a:t>
            </a:r>
            <a:r>
              <a:rPr lang="en-US" sz="2000" dirty="0"/>
              <a:t> = </a:t>
            </a:r>
            <a:r>
              <a:rPr lang="en-US" sz="2000" dirty="0" err="1"/>
              <a:t>msgPatName</a:t>
            </a:r>
            <a:r>
              <a:rPr lang="en-US" sz="2000" dirty="0"/>
              <a:t>+ </a:t>
            </a:r>
            <a:r>
              <a:rPr lang="en-US" sz="2000" dirty="0" err="1"/>
              <a:t>examInfo.getProcedureStepName</a:t>
            </a:r>
            <a:r>
              <a:rPr lang="en-US" sz="2000" dirty="0"/>
              <a:t>()+ </a:t>
            </a:r>
            <a:r>
              <a:rPr lang="en-US" sz="2000" dirty="0" err="1"/>
              <a:t>msgIsRequired</a:t>
            </a:r>
            <a:r>
              <a:rPr lang="en-US" sz="2000" dirty="0"/>
              <a:t>;</a:t>
            </a:r>
          </a:p>
          <a:p>
            <a:pPr lvl="2" defTabSz="820738"/>
            <a:r>
              <a:rPr lang="en-US" sz="2000" dirty="0" err="1"/>
              <a:t>WebUtil.addSuccessMessage</a:t>
            </a:r>
            <a:r>
              <a:rPr lang="en-US" sz="2000" dirty="0"/>
              <a:t>(</a:t>
            </a:r>
            <a:r>
              <a:rPr lang="en-US" sz="2000" dirty="0" err="1"/>
              <a:t>msgWarning</a:t>
            </a:r>
            <a:r>
              <a:rPr lang="en-US" sz="2000" dirty="0"/>
              <a:t>);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 defTabSz="820738">
              <a:buFont typeface="Wingdings" pitchFamily="2" charset="2"/>
              <a:buChar char="ü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i18n Messages is store in table i18n_message</a:t>
            </a:r>
          </a:p>
          <a:p>
            <a:pPr defTabSz="820738">
              <a:buFont typeface="Wingdings" pitchFamily="2" charset="2"/>
              <a:buChar char="ü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729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UI Tips: View and Navigation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5284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/>
            <a:r>
              <a:rPr lang="en-US" altLang="zh-CN" sz="2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 and Navigation between 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View Navigation: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In View XHTML:</a:t>
            </a:r>
          </a:p>
          <a:p>
            <a:r>
              <a:rPr lang="en-US" sz="2000" dirty="0"/>
              <a:t>HTTP GET: 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h:link</a:t>
            </a:r>
            <a:r>
              <a:rPr lang="en-US" altLang="zh-CN" sz="2000" dirty="0"/>
              <a:t> </a:t>
            </a:r>
            <a:r>
              <a:rPr lang="en-US" sz="2000" dirty="0"/>
              <a:t>outcome=“/admin/</a:t>
            </a:r>
            <a:r>
              <a:rPr lang="en-US" sz="2000" dirty="0" err="1"/>
              <a:t>userAdmin</a:t>
            </a:r>
            <a:r>
              <a:rPr lang="en-US" sz="2000" dirty="0"/>
              <a:t>/</a:t>
            </a:r>
            <a:r>
              <a:rPr lang="en-US" sz="2000" dirty="0" err="1"/>
              <a:t>userList.xhtml</a:t>
            </a:r>
            <a:r>
              <a:rPr lang="en-US" sz="2000" dirty="0"/>
              <a:t>”/&gt;</a:t>
            </a:r>
          </a:p>
          <a:p>
            <a:r>
              <a:rPr lang="en-US" sz="2000" dirty="0"/>
              <a:t>HTTP POST :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p:commandButton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immediate="true" </a:t>
            </a:r>
            <a:r>
              <a:rPr lang="en-US" altLang="zh-CN" sz="2000" dirty="0"/>
              <a:t>value=“User List" action=“</a:t>
            </a:r>
            <a:r>
              <a:rPr lang="en-US" altLang="zh-CN" sz="2000" dirty="0" err="1"/>
              <a:t>userList.xhtml</a:t>
            </a:r>
            <a:r>
              <a:rPr lang="en-US" altLang="zh-CN" sz="2000" dirty="0"/>
              <a:t>"/&gt;</a:t>
            </a:r>
          </a:p>
          <a:p>
            <a:r>
              <a:rPr lang="en-US" sz="2000" dirty="0"/>
              <a:t>HTTP POST &amp; Redirect: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p:commandButton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immediate="true" </a:t>
            </a:r>
            <a:r>
              <a:rPr lang="en-US" altLang="zh-CN" sz="2000" dirty="0"/>
              <a:t>value=“User List" action=“</a:t>
            </a:r>
            <a:r>
              <a:rPr lang="en-US" altLang="zh-CN" sz="2000" dirty="0" err="1"/>
              <a:t>userList.xhtml</a:t>
            </a:r>
            <a:r>
              <a:rPr lang="en-US" altLang="zh-CN" sz="2000" dirty="0" err="1">
                <a:solidFill>
                  <a:schemeClr val="accent2"/>
                </a:solidFill>
              </a:rPr>
              <a:t>?faces-redirect</a:t>
            </a:r>
            <a:r>
              <a:rPr lang="en-US" altLang="zh-CN" sz="2000" dirty="0">
                <a:solidFill>
                  <a:schemeClr val="accent2"/>
                </a:solidFill>
              </a:rPr>
              <a:t>=true</a:t>
            </a:r>
            <a:r>
              <a:rPr lang="en-US" altLang="zh-CN" sz="2000" dirty="0"/>
              <a:t>" </a:t>
            </a:r>
            <a:r>
              <a:rPr lang="en-US" altLang="zh-CN" sz="2000" dirty="0">
                <a:solidFill>
                  <a:schemeClr val="accent2"/>
                </a:solidFill>
              </a:rPr>
              <a:t>ajax=“false"</a:t>
            </a:r>
            <a:r>
              <a:rPr lang="en-US" altLang="zh-CN" sz="2000" dirty="0"/>
              <a:t>/&gt;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In Java Code:</a:t>
            </a:r>
          </a:p>
          <a:p>
            <a:r>
              <a:rPr lang="en-US" sz="2000" dirty="0"/>
              <a:t>UI: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p:commandButton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immediate="true" </a:t>
            </a:r>
            <a:r>
              <a:rPr lang="en-US" altLang="zh-CN" sz="2000" dirty="0"/>
              <a:t>value=“User List" action=“</a:t>
            </a:r>
            <a:r>
              <a:rPr lang="en-US" altLang="zh-CN" sz="2000" dirty="0">
                <a:solidFill>
                  <a:schemeClr val="accent2"/>
                </a:solidFill>
              </a:rPr>
              <a:t>#{</a:t>
            </a:r>
            <a:r>
              <a:rPr lang="en-US" altLang="zh-CN" sz="2000" dirty="0" err="1">
                <a:solidFill>
                  <a:schemeClr val="accent2"/>
                </a:solidFill>
              </a:rPr>
              <a:t>userAdmin.go</a:t>
            </a:r>
            <a:r>
              <a:rPr lang="en-US" altLang="zh-CN" sz="2000" dirty="0">
                <a:solidFill>
                  <a:schemeClr val="accent2"/>
                </a:solidFill>
              </a:rPr>
              <a:t>}</a:t>
            </a:r>
            <a:r>
              <a:rPr lang="en-US" altLang="zh-CN" sz="2000" dirty="0"/>
              <a:t>" </a:t>
            </a:r>
            <a:r>
              <a:rPr lang="en-US" altLang="zh-CN" sz="2000" dirty="0">
                <a:solidFill>
                  <a:schemeClr val="accent2"/>
                </a:solidFill>
              </a:rPr>
              <a:t>ajax="false"</a:t>
            </a:r>
            <a:r>
              <a:rPr lang="en-US" altLang="zh-CN" sz="2000" dirty="0"/>
              <a:t>/&gt;</a:t>
            </a:r>
          </a:p>
          <a:p>
            <a:r>
              <a:rPr lang="en-US" dirty="0"/>
              <a:t>@</a:t>
            </a:r>
            <a:r>
              <a:rPr lang="en-US" dirty="0" err="1"/>
              <a:t>ManagedBean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ViewScoped</a:t>
            </a: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UserAdmin</a:t>
            </a:r>
            <a:r>
              <a:rPr lang="en-US" dirty="0"/>
              <a:t>{</a:t>
            </a:r>
          </a:p>
          <a:p>
            <a:pPr marL="228595" lvl="3" indent="0">
              <a:buNone/>
            </a:pPr>
            <a:r>
              <a:rPr lang="en-US" sz="2000" dirty="0"/>
              <a:t>Public String go(){</a:t>
            </a:r>
          </a:p>
          <a:p>
            <a:pPr marL="228595" lvl="3" indent="0">
              <a:buNone/>
            </a:pPr>
            <a:r>
              <a:rPr lang="en-US" sz="2000" dirty="0"/>
              <a:t>	return “</a:t>
            </a:r>
            <a:r>
              <a:rPr lang="en-US" altLang="zh-CN" sz="2000" dirty="0" err="1"/>
              <a:t>userList.xhtml</a:t>
            </a:r>
            <a:r>
              <a:rPr lang="en-US" altLang="zh-CN" sz="2000" dirty="0" err="1">
                <a:solidFill>
                  <a:schemeClr val="accent2"/>
                </a:solidFill>
              </a:rPr>
              <a:t>?faces-redirect</a:t>
            </a:r>
            <a:r>
              <a:rPr lang="en-US" altLang="zh-CN" sz="2000" dirty="0">
                <a:solidFill>
                  <a:schemeClr val="accent2"/>
                </a:solidFill>
              </a:rPr>
              <a:t>=true”;</a:t>
            </a:r>
            <a:endParaRPr lang="en-US" sz="2000" dirty="0"/>
          </a:p>
          <a:p>
            <a:pPr marL="228595" lvl="3" indent="0">
              <a:buNone/>
            </a:pPr>
            <a:r>
              <a:rPr lang="en-US" sz="2000" dirty="0"/>
              <a:t>}</a:t>
            </a:r>
            <a:endParaRPr lang="en-US" sz="1600" dirty="0"/>
          </a:p>
          <a:p>
            <a:r>
              <a:rPr lang="en-US" dirty="0"/>
              <a:t>}</a:t>
            </a:r>
            <a:endParaRPr lang="en-US" altLang="zh-CN" sz="2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830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UI Tips: more ….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340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Event-based programming, Ajax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与局部页面刷新</a:t>
            </a:r>
            <a:endParaRPr lang="en-US" altLang="zh-CN" sz="2400" dirty="0"/>
          </a:p>
          <a:p>
            <a:r>
              <a:rPr lang="en-US" altLang="zh-CN" sz="2400" dirty="0"/>
              <a:t>p:commandbutton:  action or </a:t>
            </a:r>
            <a:r>
              <a:rPr lang="en-US" altLang="zh-CN" sz="2400" dirty="0" err="1"/>
              <a:t>actionListener</a:t>
            </a:r>
            <a:endParaRPr lang="en-US" altLang="zh-CN" sz="2400" dirty="0"/>
          </a:p>
          <a:p>
            <a:r>
              <a:rPr lang="zh-CN" altLang="en-US" sz="2400" dirty="0"/>
              <a:t>局部页面刷新</a:t>
            </a:r>
            <a:r>
              <a:rPr lang="en-US" altLang="zh-CN" sz="2400" dirty="0"/>
              <a:t>: update=“:</a:t>
            </a:r>
            <a:r>
              <a:rPr lang="en-US" altLang="zh-CN" sz="2400" dirty="0" err="1"/>
              <a:t>FormID</a:t>
            </a:r>
            <a:r>
              <a:rPr lang="en-US" altLang="zh-CN" sz="2400" dirty="0"/>
              <a:t>:</a:t>
            </a:r>
            <a:r>
              <a:rPr lang="zh-CN" altLang="en-US" sz="2400" dirty="0"/>
              <a:t>祖父组件</a:t>
            </a:r>
            <a:r>
              <a:rPr lang="en-US" altLang="zh-CN" sz="2400" dirty="0"/>
              <a:t>ID:</a:t>
            </a:r>
            <a:r>
              <a:rPr lang="zh-CN" altLang="en-US" sz="2400" dirty="0"/>
              <a:t>父组件</a:t>
            </a:r>
            <a:r>
              <a:rPr lang="en-US" altLang="zh-CN" sz="2400" dirty="0"/>
              <a:t>ID:</a:t>
            </a:r>
            <a:r>
              <a:rPr lang="zh-CN" altLang="en-US" sz="2400" dirty="0"/>
              <a:t>组件</a:t>
            </a:r>
            <a:r>
              <a:rPr lang="en-US" altLang="zh-CN" sz="2400" dirty="0"/>
              <a:t>ID”</a:t>
            </a:r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Dialog &amp; include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其他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xhtml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 文件</a:t>
            </a: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sz="2400" dirty="0"/>
              <a:t>p:dialog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Ui:include</a:t>
            </a:r>
            <a:r>
              <a:rPr lang="en-US" sz="2400" dirty="0"/>
              <a:t>: &lt;</a:t>
            </a:r>
            <a:r>
              <a:rPr lang="en-US" sz="2400" dirty="0" err="1"/>
              <a:t>ui:include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/>
              <a:t>="</a:t>
            </a:r>
            <a:r>
              <a:rPr lang="en-US" sz="2400" dirty="0" err="1"/>
              <a:t>Edit.xhtml</a:t>
            </a:r>
            <a:r>
              <a:rPr lang="en-US" sz="2400" dirty="0"/>
              <a:t>"/&gt;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sz="2400" dirty="0"/>
              <a:t>Page Template: &lt;</a:t>
            </a:r>
            <a:r>
              <a:rPr lang="en-US" sz="2400" dirty="0" err="1"/>
              <a:t>ui:compoapmtion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template="/layout/</a:t>
            </a:r>
            <a:r>
              <a:rPr lang="en-US" sz="2400" dirty="0" err="1">
                <a:solidFill>
                  <a:srgbClr val="FF0000"/>
                </a:solidFill>
              </a:rPr>
              <a:t>template.xhtml</a:t>
            </a:r>
            <a:r>
              <a:rPr lang="en-US" sz="2400" dirty="0">
                <a:solidFill>
                  <a:srgbClr val="FF0000"/>
                </a:solidFill>
              </a:rPr>
              <a:t>"</a:t>
            </a:r>
            <a:r>
              <a:rPr lang="en-US" sz="2400" dirty="0"/>
              <a:t>&gt;</a:t>
            </a:r>
          </a:p>
          <a:p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2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Quick Demo and Auto Code Generation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442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/>
            <a:r>
              <a:rPr lang="en-US" altLang="zh-CN" sz="2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Generation</a:t>
            </a:r>
          </a:p>
          <a:p>
            <a:pPr marL="569378" lvl="2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Generate Entity Classes from database by </a:t>
            </a:r>
            <a:r>
              <a:rPr lang="en-US" altLang="zh-CN" sz="2400" dirty="0" err="1"/>
              <a:t>Netbeans</a:t>
            </a:r>
            <a:endParaRPr lang="en-US" altLang="zh-CN" sz="2400" dirty="0"/>
          </a:p>
          <a:p>
            <a:pPr marL="569378" lvl="2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Generate CRUD for entity objects by framework: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XXX.xhtml</a:t>
            </a:r>
            <a:r>
              <a:rPr lang="en-US" altLang="zh-CN" sz="2400" dirty="0"/>
              <a:t>: UI View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XXXController.java: </a:t>
            </a:r>
            <a:r>
              <a:rPr lang="en-US" altLang="zh-CN" sz="2400" dirty="0" err="1"/>
              <a:t>ManagedBean</a:t>
            </a:r>
            <a:r>
              <a:rPr lang="en-US" altLang="zh-CN" sz="2400" dirty="0"/>
              <a:t> for the UI View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XXXRepoapmtory</a:t>
            </a:r>
            <a:r>
              <a:rPr lang="en-US" altLang="zh-CN" sz="2400" dirty="0"/>
              <a:t>: DAO for </a:t>
            </a:r>
            <a:r>
              <a:rPr lang="en-US" altLang="zh-CN" sz="2400" dirty="0" err="1"/>
              <a:t>accesapmng</a:t>
            </a:r>
            <a:r>
              <a:rPr lang="en-US" altLang="zh-CN" sz="2400" dirty="0"/>
              <a:t> entity object</a:t>
            </a:r>
          </a:p>
          <a:p>
            <a:pPr marL="683678" lvl="3"/>
            <a:endParaRPr lang="en-US" altLang="zh-CN" sz="2000" dirty="0"/>
          </a:p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Code Generation Features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Ajax in nature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Rich UI component support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基本的</a:t>
            </a:r>
            <a:r>
              <a:rPr lang="en-US" altLang="zh-CN" sz="2400" dirty="0"/>
              <a:t>CRUD</a:t>
            </a:r>
            <a:r>
              <a:rPr lang="zh-CN" altLang="en-US" sz="2400" dirty="0"/>
              <a:t>功能， 带自动分页和数据下载功能</a:t>
            </a: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可方便地实现</a:t>
            </a:r>
            <a:r>
              <a:rPr lang="en-US" altLang="zh-CN" sz="2400" dirty="0"/>
              <a:t>Search form</a:t>
            </a:r>
            <a:r>
              <a:rPr lang="zh-CN" altLang="en-US" sz="2400" dirty="0"/>
              <a:t>（</a:t>
            </a:r>
            <a:r>
              <a:rPr lang="en-US" altLang="zh-CN" sz="2400" dirty="0"/>
              <a:t>no Java</a:t>
            </a:r>
            <a:r>
              <a:rPr lang="zh-CN" altLang="en-US" sz="2400" dirty="0"/>
              <a:t> </a:t>
            </a:r>
            <a:r>
              <a:rPr lang="en-US" altLang="zh-CN" sz="2400" dirty="0"/>
              <a:t>code required, only edit in .</a:t>
            </a:r>
            <a:r>
              <a:rPr lang="en-US" altLang="zh-CN" sz="2400" dirty="0" err="1"/>
              <a:t>xhtml</a:t>
            </a:r>
            <a:r>
              <a:rPr lang="en-US" altLang="zh-CN" sz="2400" dirty="0"/>
              <a:t> file</a:t>
            </a:r>
            <a:r>
              <a:rPr lang="zh-CN" altLang="en-US" sz="2400" dirty="0"/>
              <a:t>）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59310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More Tips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5315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Client-side Validation</a:t>
            </a:r>
            <a:endParaRPr lang="en-US" altLang="zh-CN" sz="2000" b="1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Form fields:   &lt;</a:t>
            </a:r>
            <a:r>
              <a:rPr lang="en-US" altLang="zh-CN" sz="2000" dirty="0" err="1"/>
              <a:t>p:inputText</a:t>
            </a:r>
            <a:r>
              <a:rPr lang="en-US" altLang="zh-CN" sz="2000" dirty="0">
                <a:solidFill>
                  <a:srgbClr val="FF0000"/>
                </a:solidFill>
              </a:rPr>
              <a:t> required="true"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requiredMessage</a:t>
            </a:r>
            <a:r>
              <a:rPr lang="en-US" altLang="zh-CN" sz="2000" dirty="0"/>
              <a:t>=“Name cannot be blank."/&gt;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Button:  &lt;</a:t>
            </a:r>
            <a:r>
              <a:rPr lang="en-US" altLang="zh-CN" sz="2000" dirty="0" err="1"/>
              <a:t>p:commandButton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validateClient</a:t>
            </a:r>
            <a:r>
              <a:rPr lang="en-US" altLang="zh-CN" sz="2000" dirty="0"/>
              <a:t>="true" ….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Rich UI component and Layout</a:t>
            </a:r>
            <a:endParaRPr lang="en-US" altLang="zh-CN" sz="2000" b="1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Material Design(Proposed by Google)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Common used UI components(input, Data Table/List/Grid, Menu and button,  Chart, etc.)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sz="2000" dirty="0"/>
              <a:t>Layout control:  &lt;</a:t>
            </a:r>
            <a:r>
              <a:rPr lang="en-US" sz="2000" dirty="0" err="1"/>
              <a:t>h:panelGrid</a:t>
            </a:r>
            <a:r>
              <a:rPr lang="en-US" sz="2000" dirty="0"/>
              <a:t> columns=“4”…&gt;  </a:t>
            </a:r>
            <a:r>
              <a:rPr lang="zh-CN" altLang="en-US" sz="2000" dirty="0"/>
              <a:t>或者</a:t>
            </a:r>
            <a:r>
              <a:rPr lang="en-US" altLang="zh-CN" sz="2000" dirty="0"/>
              <a:t>&lt;</a:t>
            </a:r>
            <a:r>
              <a:rPr lang="en-US" sz="2000" dirty="0" err="1"/>
              <a:t>p:panelGrid</a:t>
            </a:r>
            <a:r>
              <a:rPr lang="en-US" sz="2000" dirty="0"/>
              <a:t> columns=“4”…&gt;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Handy 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</a:rPr>
              <a:t>Utils</a:t>
            </a:r>
            <a:endParaRPr lang="en-US" altLang="zh-CN" sz="2000" b="1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webapp.framework.web.mvc.WebUtil.java: 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getBean</a:t>
            </a:r>
            <a:r>
              <a:rPr lang="en-US" altLang="zh-CN" sz="2000" dirty="0"/>
              <a:t>()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getMessage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addErrorMessage</a:t>
            </a:r>
            <a:r>
              <a:rPr lang="en-US" altLang="zh-CN" sz="2000" dirty="0"/>
              <a:t>() or </a:t>
            </a:r>
            <a:r>
              <a:rPr lang="en-US" altLang="zh-CN" sz="2000" dirty="0" err="1"/>
              <a:t>addSuccessMessage</a:t>
            </a:r>
            <a:r>
              <a:rPr lang="en-US" altLang="zh-CN" sz="2000" dirty="0"/>
              <a:t>()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webapp.framework.util.TimeUtil.java: 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(</a:t>
            </a:r>
            <a:r>
              <a:rPr lang="en-US" altLang="zh-CN" sz="2000" dirty="0" err="1"/>
              <a:t>Joda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DateTime</a:t>
            </a:r>
            <a:r>
              <a:rPr lang="en-US" altLang="zh-CN" sz="2000" dirty="0"/>
              <a:t>),  time(), </a:t>
            </a:r>
            <a:r>
              <a:rPr lang="en-US" altLang="zh-CN" sz="2000" dirty="0" err="1"/>
              <a:t>timeNow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fromString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toString</a:t>
            </a:r>
            <a:r>
              <a:rPr lang="en-US" altLang="zh-CN" sz="2000" dirty="0"/>
              <a:t>(), etc.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com.ge.apm.view.sysutil.UserContextService.java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getCurrentUserAccount</a:t>
            </a:r>
            <a:r>
              <a:rPr lang="en-US" altLang="zh-CN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03708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J</a:t>
            </a:r>
            <a:r>
              <a:rPr lang="en-US" altLang="zh-CN" sz="2800" dirty="0"/>
              <a:t>SF Bean and Spring Bean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4514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两类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Bean</a:t>
            </a: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JSF Managed Bean</a:t>
            </a:r>
            <a:r>
              <a:rPr lang="zh-CN" altLang="en-US" sz="2400" dirty="0"/>
              <a:t>， 或者叫</a:t>
            </a:r>
            <a:r>
              <a:rPr lang="en-US" altLang="zh-CN" sz="2400" dirty="0"/>
              <a:t>JSF Bean, </a:t>
            </a:r>
            <a:r>
              <a:rPr lang="zh-CN" altLang="en-US" sz="2400" dirty="0"/>
              <a:t>或</a:t>
            </a:r>
            <a:r>
              <a:rPr lang="en-US" altLang="zh-CN" sz="2400" dirty="0"/>
              <a:t>View Bean</a:t>
            </a:r>
            <a:r>
              <a:rPr lang="zh-CN" altLang="en-US" sz="2400" dirty="0"/>
              <a:t>， 或</a:t>
            </a:r>
            <a:r>
              <a:rPr lang="en-US" altLang="zh-CN" sz="2400" dirty="0"/>
              <a:t>Back Bean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用途</a:t>
            </a:r>
            <a:r>
              <a:rPr lang="en-US" altLang="zh-CN" sz="2400" dirty="0"/>
              <a:t>: </a:t>
            </a:r>
            <a:r>
              <a:rPr lang="zh-CN" altLang="en-US" sz="2400" dirty="0"/>
              <a:t> </a:t>
            </a:r>
            <a:r>
              <a:rPr lang="en-US" altLang="zh-CN" sz="2400" dirty="0"/>
              <a:t>View Controller, </a:t>
            </a:r>
            <a:r>
              <a:rPr lang="zh-CN" altLang="en-US" sz="2400" dirty="0"/>
              <a:t>被 </a:t>
            </a:r>
            <a:r>
              <a:rPr lang="en-US" altLang="zh-CN" sz="2400" dirty="0" err="1"/>
              <a:t>xhtml</a:t>
            </a:r>
            <a:r>
              <a:rPr lang="zh-CN" altLang="en-US" sz="2400" dirty="0"/>
              <a:t>直接调用</a:t>
            </a:r>
            <a:endParaRPr lang="en-US" altLang="zh-CN" sz="2400" dirty="0"/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注释 </a:t>
            </a:r>
            <a:r>
              <a:rPr lang="en-US" altLang="zh-CN" sz="2400" dirty="0"/>
              <a:t>@</a:t>
            </a:r>
            <a:r>
              <a:rPr lang="en-US" altLang="zh-CN" sz="2400" dirty="0" err="1"/>
              <a:t>ManagedBean</a:t>
            </a:r>
            <a:r>
              <a:rPr lang="zh-CN" altLang="en-US" sz="2400" dirty="0"/>
              <a:t>，  </a:t>
            </a:r>
            <a:r>
              <a:rPr lang="en-US" altLang="zh-CN" sz="2400" dirty="0"/>
              <a:t>@</a:t>
            </a:r>
            <a:r>
              <a:rPr lang="en-US" altLang="zh-CN" sz="2400" dirty="0" err="1"/>
              <a:t>ViewScoped</a:t>
            </a:r>
            <a:endParaRPr lang="en-US" altLang="zh-CN" sz="2400" dirty="0"/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被</a:t>
            </a:r>
            <a:r>
              <a:rPr lang="en-US" altLang="zh-CN" sz="2400" dirty="0"/>
              <a:t>JSF</a:t>
            </a:r>
            <a:r>
              <a:rPr lang="zh-CN" altLang="en-US" sz="2400" dirty="0"/>
              <a:t>框架管理</a:t>
            </a: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Spring Managed Bean (Service or DAO)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用途</a:t>
            </a:r>
            <a:r>
              <a:rPr lang="en-US" altLang="zh-CN" sz="2400" dirty="0"/>
              <a:t>: </a:t>
            </a:r>
            <a:r>
              <a:rPr lang="zh-CN" altLang="en-US" sz="2400" dirty="0"/>
              <a:t> 实现 </a:t>
            </a:r>
            <a:r>
              <a:rPr lang="en-US" altLang="zh-CN" sz="2400" dirty="0" err="1"/>
              <a:t>buapmness</a:t>
            </a:r>
            <a:r>
              <a:rPr lang="en-US" altLang="zh-CN" sz="2400" dirty="0"/>
              <a:t> logic, </a:t>
            </a:r>
            <a:r>
              <a:rPr lang="zh-CN" altLang="en-US" sz="2400" dirty="0"/>
              <a:t>以及数据访问层</a:t>
            </a:r>
            <a:r>
              <a:rPr lang="en-US" altLang="zh-CN" sz="2400" dirty="0"/>
              <a:t>(DAO-Data Access Object, </a:t>
            </a:r>
            <a:r>
              <a:rPr lang="zh-CN" altLang="en-US" sz="2400" dirty="0"/>
              <a:t>或者叫</a:t>
            </a:r>
            <a:r>
              <a:rPr lang="en-US" altLang="zh-CN" sz="2400" dirty="0" err="1"/>
              <a:t>Repoapmtory</a:t>
            </a:r>
            <a:r>
              <a:rPr lang="en-US" altLang="zh-CN" sz="2400" dirty="0"/>
              <a:t>)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注释 </a:t>
            </a:r>
            <a:r>
              <a:rPr lang="en-US" altLang="zh-CN" sz="2400" dirty="0"/>
              <a:t>@Component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被 </a:t>
            </a:r>
            <a:r>
              <a:rPr lang="en-US" altLang="zh-CN" sz="2400" dirty="0"/>
              <a:t>Spring </a:t>
            </a:r>
            <a:r>
              <a:rPr lang="zh-CN" altLang="en-US" sz="2400" dirty="0"/>
              <a:t>框架管理</a:t>
            </a:r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34984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JSF Bean and Spring Bean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5007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lvl="2" indent="-914400">
              <a:buNone/>
            </a:pPr>
            <a:r>
              <a:rPr lang="en-US" altLang="zh-CN" sz="2000" b="1" dirty="0"/>
              <a:t>JSF Bean</a:t>
            </a:r>
            <a:r>
              <a:rPr lang="zh-CN" altLang="en-US" sz="2000" b="1" dirty="0"/>
              <a:t>与 </a:t>
            </a:r>
            <a:r>
              <a:rPr lang="en-US" altLang="zh-CN" sz="2000" b="1" dirty="0"/>
              <a:t>Spring Bean </a:t>
            </a:r>
            <a:r>
              <a:rPr lang="zh-CN" altLang="en-US" sz="2000" b="1" dirty="0"/>
              <a:t>之间的调用</a:t>
            </a:r>
            <a:endParaRPr lang="en-US" altLang="zh-CN" sz="2000" b="1" dirty="0"/>
          </a:p>
          <a:p>
            <a:pPr lvl="2" indent="0">
              <a:buNone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View(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</a:rPr>
              <a:t>xhtml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中使用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JSF Bean</a:t>
            </a:r>
          </a:p>
          <a:p>
            <a:r>
              <a:rPr lang="en-US" altLang="zh-CN" sz="2000" dirty="0"/>
              <a:t> JSF Managed Bean</a:t>
            </a:r>
            <a:r>
              <a:rPr lang="zh-CN" altLang="en-US" sz="2000" dirty="0"/>
              <a:t>的首字母要小写</a:t>
            </a:r>
            <a:r>
              <a:rPr lang="en-US" altLang="zh-CN" sz="2000" dirty="0"/>
              <a:t>. </a:t>
            </a:r>
          </a:p>
          <a:p>
            <a:r>
              <a:rPr lang="zh-CN" altLang="en-US" sz="2000" dirty="0"/>
              <a:t>例如</a:t>
            </a:r>
            <a:r>
              <a:rPr lang="en-US" altLang="zh-CN" sz="2000" dirty="0"/>
              <a:t> “#{someViewController.name}”</a:t>
            </a:r>
          </a:p>
          <a:p>
            <a:pPr lvl="2" indent="0">
              <a:buNone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JSF Bean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代码中使用其他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JSF Bean</a:t>
            </a:r>
          </a:p>
          <a:p>
            <a:r>
              <a:rPr lang="en-US" altLang="zh-CN" sz="2000" dirty="0" err="1"/>
              <a:t>AViewController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AViewController</a:t>
            </a:r>
            <a:r>
              <a:rPr lang="en-US" altLang="zh-CN" sz="2000" dirty="0"/>
              <a:t> = </a:t>
            </a:r>
          </a:p>
          <a:p>
            <a:pPr lvl="2" indent="0">
              <a:buNone/>
            </a:pPr>
            <a:r>
              <a:rPr lang="en-US" altLang="zh-CN" sz="2000" dirty="0" err="1"/>
              <a:t>WebUtil.getBean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AViewController.class</a:t>
            </a:r>
            <a:r>
              <a:rPr lang="en-US" altLang="zh-CN" sz="2000" dirty="0"/>
              <a:t>);</a:t>
            </a:r>
          </a:p>
          <a:p>
            <a:pPr lvl="2" indent="0">
              <a:buNone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JSF Bean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代码中使用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Spring Bean</a:t>
            </a: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zh-CN" sz="2000" dirty="0">
                <a:solidFill>
                  <a:srgbClr val="FF0000"/>
                </a:solidFill>
              </a:rPr>
              <a:t>JSF Bean</a:t>
            </a:r>
            <a:r>
              <a:rPr lang="zh-CN" altLang="en-US" sz="2000" dirty="0">
                <a:solidFill>
                  <a:srgbClr val="FF0000"/>
                </a:solidFill>
              </a:rPr>
              <a:t>可以调用</a:t>
            </a:r>
            <a:r>
              <a:rPr lang="en-US" altLang="zh-CN" sz="2000" dirty="0">
                <a:solidFill>
                  <a:srgbClr val="FF0000"/>
                </a:solidFill>
              </a:rPr>
              <a:t>Spring Bean, </a:t>
            </a:r>
            <a:r>
              <a:rPr lang="zh-CN" altLang="en-US" sz="2000" dirty="0">
                <a:solidFill>
                  <a:srgbClr val="FF0000"/>
                </a:solidFill>
              </a:rPr>
              <a:t>反之不可</a:t>
            </a:r>
            <a:r>
              <a:rPr lang="en-US" altLang="zh-CN" sz="20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zh-CN" sz="2000" dirty="0"/>
              <a:t>	In a JSF bean, call </a:t>
            </a:r>
            <a:r>
              <a:rPr lang="en-US" altLang="zh-CN" sz="2000" dirty="0" err="1"/>
              <a:t>userDao</a:t>
            </a:r>
            <a:r>
              <a:rPr lang="en-US" altLang="zh-CN" sz="2000" dirty="0"/>
              <a:t> by:</a:t>
            </a:r>
          </a:p>
          <a:p>
            <a:pPr lvl="2" indent="0">
              <a:buNone/>
            </a:pPr>
            <a:r>
              <a:rPr lang="en-US" altLang="zh-CN" sz="2000" dirty="0" err="1"/>
              <a:t>UserRepoapmtory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userDao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WebUtil.getBean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UserRepoapmtory.class</a:t>
            </a:r>
            <a:r>
              <a:rPr lang="en-US" altLang="zh-CN" sz="2000" dirty="0"/>
              <a:t>);</a:t>
            </a:r>
          </a:p>
          <a:p>
            <a:pPr lvl="2" indent="0">
              <a:buNone/>
            </a:pPr>
            <a:r>
              <a:rPr lang="en-US" altLang="zh-CN" sz="2000" dirty="0"/>
              <a:t>List&lt;</a:t>
            </a:r>
            <a:r>
              <a:rPr lang="en-US" altLang="zh-CN" sz="2000" dirty="0" err="1"/>
              <a:t>UserObject</a:t>
            </a:r>
            <a:r>
              <a:rPr lang="en-US" altLang="zh-CN" sz="2000" dirty="0"/>
              <a:t>&gt; </a:t>
            </a:r>
            <a:r>
              <a:rPr lang="en-US" altLang="zh-CN" sz="2000" dirty="0" err="1"/>
              <a:t>userList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userDao.findByUserName</a:t>
            </a:r>
            <a:r>
              <a:rPr lang="en-US" altLang="zh-CN" sz="2000" dirty="0"/>
              <a:t>(“</a:t>
            </a:r>
            <a:r>
              <a:rPr lang="en-US" altLang="zh-CN" sz="2000" dirty="0" err="1"/>
              <a:t>xxxxx</a:t>
            </a:r>
            <a:r>
              <a:rPr lang="en-US" altLang="zh-CN" sz="2000" dirty="0"/>
              <a:t>”);</a:t>
            </a:r>
          </a:p>
          <a:p>
            <a:pPr marL="569378" lvl="2" indent="-342900">
              <a:buFont typeface="Wingdings" panose="05000000000000000000" pitchFamily="2" charset="2"/>
              <a:buChar char="Ø"/>
            </a:pPr>
            <a:endParaRPr lang="en-US" altLang="zh-CN" sz="2000" dirty="0"/>
          </a:p>
        </p:txBody>
      </p:sp>
      <p:sp>
        <p:nvSpPr>
          <p:cNvPr id="8" name="Rectangle 7"/>
          <p:cNvSpPr/>
          <p:nvPr/>
        </p:nvSpPr>
        <p:spPr>
          <a:xfrm>
            <a:off x="9272661" y="2260182"/>
            <a:ext cx="2569568" cy="47651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JSF Managed Bean</a:t>
            </a:r>
          </a:p>
        </p:txBody>
      </p:sp>
      <p:sp>
        <p:nvSpPr>
          <p:cNvPr id="9" name="Rectangle 8"/>
          <p:cNvSpPr/>
          <p:nvPr/>
        </p:nvSpPr>
        <p:spPr>
          <a:xfrm>
            <a:off x="9487024" y="3213374"/>
            <a:ext cx="1107583" cy="47651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Service</a:t>
            </a:r>
          </a:p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Bean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077124" y="4097828"/>
            <a:ext cx="1107583" cy="47651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DAO Bean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272661" y="1362075"/>
            <a:ext cx="2569568" cy="47651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XHTML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7085924" y="1226847"/>
            <a:ext cx="1777284" cy="746974"/>
          </a:xfrm>
          <a:prstGeom prst="rightArrow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400" dirty="0">
                <a:solidFill>
                  <a:prstClr val="white"/>
                </a:solidFill>
                <a:latin typeface="+mj-lt"/>
              </a:rPr>
              <a:t>MVC View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7085924" y="2139672"/>
            <a:ext cx="1777284" cy="925131"/>
          </a:xfrm>
          <a:prstGeom prst="rightArrow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MVC Controller</a:t>
            </a:r>
          </a:p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rgbClr val="FFFF00"/>
                </a:solidFill>
                <a:latin typeface="+mj-lt"/>
              </a:rPr>
              <a:t>(JSF Bean)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085924" y="3451632"/>
            <a:ext cx="1777284" cy="1122713"/>
          </a:xfrm>
          <a:prstGeom prst="rightArrow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Service &amp; DAO</a:t>
            </a:r>
          </a:p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rgbClr val="FFFF00"/>
                </a:solidFill>
                <a:latin typeface="+mj-lt"/>
              </a:rPr>
              <a:t>(Spring Bean)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272661" y="3005001"/>
            <a:ext cx="2569568" cy="177302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prstClr val="white"/>
                </a:solidFill>
                <a:latin typeface="+mj-lt"/>
              </a:rPr>
              <a:t>Spring Bean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10277213" y="4988829"/>
            <a:ext cx="707406" cy="56736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10830940" y="2833479"/>
            <a:ext cx="181171" cy="1244408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0546764" y="4628613"/>
            <a:ext cx="182762" cy="338181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10062022" y="3737612"/>
            <a:ext cx="182762" cy="338181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10040815" y="2833479"/>
            <a:ext cx="182762" cy="338181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10432728" y="1908348"/>
            <a:ext cx="182762" cy="338181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58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Security and Access Control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9961052" cy="519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RBAC(role based access control)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访问权限控制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820738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security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(applicationContext-security-http.xml)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，限定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URL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的访问权限，例如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2" defTabSz="820738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&lt;intercept-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pattern="/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home.xhtml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access="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isAuthenticated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()"/&gt;</a:t>
            </a:r>
          </a:p>
          <a:p>
            <a:pPr lvl="2" defTabSz="820738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&lt;intercept-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pattern="/portal/**" access="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isAuthenticated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()" /&gt;</a:t>
            </a:r>
          </a:p>
          <a:p>
            <a:pPr lvl="2" defTabSz="820738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&lt;intercept-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pattern="/admin/**" access="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hasRole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('ADMIN') OR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hasRole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(‘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SiteAdmin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')" /&gt;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页面内功能权限控制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820738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页面内的功能访问控制可以使用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UI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820738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rendered=“#{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xxxController.canAccess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820738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disabled= “#{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xxxController.isEnabled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ne true}”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来动态控制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820738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=true/false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后台程序中判断用户角色的方法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2" defTabSz="820738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UserContextService.getUserRoles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2" defTabSz="820738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UserContextService.isSuperAdmin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lvl="2" defTabSz="820738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UserContextService.isSiteAdmin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;</a:t>
            </a:r>
          </a:p>
          <a:p>
            <a:pPr lvl="2" defTabSz="820738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UserContextService.hasRole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(‘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AssetOwner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’);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等方法来判断用户的权限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7749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50539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References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9961052" cy="4637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framework</a:t>
            </a:r>
          </a:p>
          <a:p>
            <a:pPr lvl="1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Core, Spring Data JPA, Spring MVC, Spring Security: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http://spring.io/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Primefaces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Primefaces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online demo and documentation: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http://www.primefaces.org</a:t>
            </a:r>
            <a:endParaRPr lang="en-US" sz="2400" dirty="0"/>
          </a:p>
          <a:p>
            <a:pPr lvl="1" defTabSz="820738"/>
            <a:endParaRPr lang="en-US" sz="2400" dirty="0"/>
          </a:p>
          <a:p>
            <a:pPr lvl="1" defTabSz="820738"/>
            <a:r>
              <a:rPr lang="en-US" sz="2400" dirty="0" err="1"/>
              <a:t>PrimeFaces</a:t>
            </a:r>
            <a:r>
              <a:rPr lang="en-US" sz="2400" dirty="0"/>
              <a:t> </a:t>
            </a:r>
            <a:r>
              <a:rPr lang="zh-CN" altLang="en-US" sz="2400" dirty="0"/>
              <a:t>开发者文档</a:t>
            </a:r>
            <a:r>
              <a:rPr lang="en-US" altLang="zh-CN" sz="2400" dirty="0"/>
              <a:t>:</a:t>
            </a:r>
            <a:endParaRPr lang="en-US" sz="2400" dirty="0"/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http://www.primefaces.org/docs/guide/primefaces_user_guide_6_0.pdf</a:t>
            </a:r>
            <a:endParaRPr lang="en-US" sz="2400" dirty="0"/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4413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358337" y="2539727"/>
            <a:ext cx="1371600" cy="1371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51287" y="2421595"/>
            <a:ext cx="7529465" cy="1453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600" dirty="0">
                <a:solidFill>
                  <a:schemeClr val="bg1"/>
                </a:solidFill>
                <a:latin typeface="Bodoni MT Black" panose="02070A030806060202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2606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Project Code Structure</a:t>
            </a:r>
            <a:endParaRPr lang="en-US" sz="20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3376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/>
            <a:r>
              <a:rPr lang="en-US" altLang="zh-CN" sz="2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packages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com.ge.apm.domain</a:t>
            </a:r>
            <a:r>
              <a:rPr lang="en-US" altLang="zh-CN" sz="2400" dirty="0"/>
              <a:t>:  entity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com.ge.apm.dao</a:t>
            </a:r>
            <a:r>
              <a:rPr lang="en-US" altLang="zh-CN" sz="2400" dirty="0"/>
              <a:t>:  data access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com.ge.apm.service</a:t>
            </a:r>
            <a:r>
              <a:rPr lang="en-US" altLang="zh-CN" sz="2400" dirty="0"/>
              <a:t>:  business logic beans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com.ge.apm.view</a:t>
            </a:r>
            <a:r>
              <a:rPr lang="en-US" altLang="zh-CN" sz="2400" dirty="0"/>
              <a:t>:  JSF managed beans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com.ge.apm.web</a:t>
            </a:r>
            <a:r>
              <a:rPr lang="en-US" altLang="zh-CN" sz="2400" dirty="0"/>
              <a:t>:  Spring MVC controllers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r>
              <a:rPr lang="en-US" altLang="zh-CN" sz="2400" dirty="0">
                <a:solidFill>
                  <a:schemeClr val="accent1"/>
                </a:solidFill>
              </a:rPr>
              <a:t>Web App folders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resources: resource files( </a:t>
            </a:r>
            <a:r>
              <a:rPr lang="en-US" altLang="zh-CN" sz="2400" dirty="0" err="1"/>
              <a:t>js</a:t>
            </a:r>
            <a:r>
              <a:rPr lang="en-US" altLang="zh-CN" sz="2400" dirty="0"/>
              <a:t>/</a:t>
            </a:r>
            <a:r>
              <a:rPr lang="en-US" altLang="zh-CN" sz="2400" dirty="0" err="1"/>
              <a:t>css</a:t>
            </a:r>
            <a:r>
              <a:rPr lang="en-US" altLang="zh-CN" sz="2400" dirty="0"/>
              <a:t>/icon/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19035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3" y="263449"/>
            <a:ext cx="43434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DB Model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9961052" cy="516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 Naming convention</a:t>
            </a: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Table/Column name in lower case.</a:t>
            </a: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Table/Column name words delimited by ‘_’</a:t>
            </a:r>
          </a:p>
          <a:p>
            <a:pPr lvl="1" defTabSz="820738"/>
            <a:endParaRPr lang="en-US" altLang="zh-CN" sz="22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2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 of Table Name:</a:t>
            </a:r>
          </a:p>
          <a:p>
            <a:pPr lvl="1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2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asset_file_attachment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 of Table Column Name:</a:t>
            </a:r>
          </a:p>
          <a:p>
            <a:pPr lvl="1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2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asset_id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endParaRPr lang="en-US" altLang="zh-CN" sz="22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820738">
              <a:buFont typeface="Wingdings" panose="05000000000000000000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Primary Key and foreign key</a:t>
            </a:r>
          </a:p>
          <a:p>
            <a:pPr marL="800100" lvl="1" indent="-342900" defTabSz="820738">
              <a:buFont typeface="Wingdings" panose="05000000000000000000" pitchFamily="2" charset="2"/>
              <a:buChar char="ü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Every table should have the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primay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key named </a:t>
            </a: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“id”</a:t>
            </a:r>
          </a:p>
          <a:p>
            <a:pPr marL="800100" lvl="1" indent="-342900" defTabSz="820738">
              <a:buFont typeface="Wingdings" panose="05000000000000000000" pitchFamily="2" charset="2"/>
              <a:buChar char="ü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Foreign key naming convention: </a:t>
            </a: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&lt;parent table&gt;_id</a:t>
            </a:r>
          </a:p>
          <a:p>
            <a:pPr lvl="2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Example: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work_order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to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work_order_step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1:N</a:t>
            </a:r>
          </a:p>
          <a:p>
            <a:pPr lvl="2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Foreign key on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work_order_step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</a:t>
            </a:r>
            <a:r>
              <a:rPr lang="en-US" altLang="zh-CN" sz="22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work_order_step.work_order_id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Wingdings" panose="05000000000000000000" pitchFamily="2" charset="2"/>
              <a:buChar char="ü"/>
            </a:pPr>
            <a:endParaRPr lang="zh-CN" altLang="en-US" sz="22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13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3" y="263449"/>
            <a:ext cx="43434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DB Model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9961052" cy="2452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Multi-Tenancy Support</a:t>
            </a: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business table have one column named “</a:t>
            </a:r>
            <a:r>
              <a:rPr lang="en-US" altLang="zh-CN" sz="22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site_id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site_id”is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used to support tenant data isolation</a:t>
            </a: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site_id”could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also be used to support data partition by tenant</a:t>
            </a: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endParaRPr lang="en-US" altLang="zh-CN" sz="22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Wingdings" panose="05000000000000000000" pitchFamily="2" charset="2"/>
              <a:buChar char="ü"/>
            </a:pPr>
            <a:endParaRPr lang="zh-CN" altLang="en-US" sz="22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7527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12134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O/R Mapping and Spring Data JPA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9" y="1362075"/>
            <a:ext cx="9961052" cy="448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pPr defTabSz="820738">
              <a:buFont typeface="Wingdings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Entity object Auto generated by 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Netbeans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Naming convention is camel style, example:</a:t>
            </a:r>
          </a:p>
          <a:p>
            <a:pPr lvl="3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column: </a:t>
            </a:r>
          </a:p>
          <a:p>
            <a:pPr lvl="3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2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work_order_step.work_order_id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Mapping to Entity Object: </a:t>
            </a:r>
          </a:p>
          <a:p>
            <a:pPr lvl="3" defTabSz="820738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2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WorkOderStep.workOrderId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defTabSz="820738">
              <a:buFont typeface="Wingdings" panose="05000000000000000000" pitchFamily="2" charset="2"/>
              <a:buChar char="§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820738"/>
            <a:endParaRPr lang="en-US" altLang="zh-CN" sz="22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820738">
              <a:buFont typeface="Wingdings" panose="05000000000000000000" pitchFamily="2" charset="2"/>
              <a:buChar char="ü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DAO(Data Access Object) based on Spring Data JPA</a:t>
            </a:r>
          </a:p>
          <a:p>
            <a:pPr marL="800100" lvl="1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Provide generic CRUD repository based on Spring JPA,</a:t>
            </a:r>
          </a:p>
          <a:p>
            <a:pPr marL="1257300" lvl="2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CRUD on one Entity object</a:t>
            </a:r>
          </a:p>
          <a:p>
            <a:pPr marL="1257300" lvl="2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Support Dynamic search form mechanism</a:t>
            </a:r>
          </a:p>
          <a:p>
            <a:pPr marL="1257300" lvl="2" indent="-342900" defTabSz="820738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Support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Primefaces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DataTable’s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LazyModel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70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O/R Mapping and Spring Data JPA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316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Spring Data JPA: Three ways to access data</a:t>
            </a:r>
          </a:p>
          <a:p>
            <a:pPr marL="226478" lvl="2"/>
            <a:r>
              <a:rPr lang="en-US" altLang="zh-CN" sz="2400" b="1" dirty="0"/>
              <a:t>1) Method Name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简单快速，支持对</a:t>
            </a:r>
            <a:r>
              <a:rPr lang="zh-CN" altLang="en-US" sz="2400" dirty="0">
                <a:solidFill>
                  <a:srgbClr val="FF0000"/>
                </a:solidFill>
              </a:rPr>
              <a:t>单表或单个视图</a:t>
            </a:r>
            <a:r>
              <a:rPr lang="zh-CN" altLang="en-US" sz="2400" dirty="0"/>
              <a:t>进行查询</a:t>
            </a:r>
            <a:endParaRPr lang="en-US" altLang="zh-CN" sz="2400" dirty="0"/>
          </a:p>
          <a:p>
            <a:pPr marL="683678" lvl="3"/>
            <a:r>
              <a:rPr lang="en-US" altLang="zh-CN" sz="2000" dirty="0"/>
              <a:t>public List&lt;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&gt; </a:t>
            </a:r>
            <a:r>
              <a:rPr lang="en-US" altLang="zh-CN" sz="2000" dirty="0" err="1"/>
              <a:t>getByFunctionTypeAndNameLike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funcGroup</a:t>
            </a:r>
            <a:r>
              <a:rPr lang="en-US" altLang="zh-CN" sz="2000" dirty="0"/>
              <a:t>, String name);</a:t>
            </a:r>
          </a:p>
          <a:p>
            <a:pPr marL="683678" lvl="3"/>
            <a:r>
              <a:rPr lang="en-US" altLang="zh-CN" sz="2000" dirty="0"/>
              <a:t>public Page&lt;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&gt; </a:t>
            </a:r>
            <a:r>
              <a:rPr lang="en-US" altLang="zh-CN" sz="2000" dirty="0" err="1"/>
              <a:t>getByFunctionTypeAndNameLike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Pageable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pageRequest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funcGroup</a:t>
            </a:r>
            <a:r>
              <a:rPr lang="en-US" altLang="zh-CN" sz="2000" dirty="0"/>
              <a:t>, String name);</a:t>
            </a:r>
          </a:p>
          <a:p>
            <a:pPr marL="683678" lvl="3"/>
            <a:endParaRPr lang="en-US" altLang="zh-CN" sz="2000" dirty="0"/>
          </a:p>
          <a:p>
            <a:pPr marL="683678" lvl="3"/>
            <a:endParaRPr lang="en-US" altLang="zh-CN" sz="2400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7281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O/R Mapping and Spring Data JPA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553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Spring Data JPA: Three ways to access data</a:t>
            </a:r>
          </a:p>
          <a:p>
            <a:pPr marL="226478" lvl="2"/>
            <a:r>
              <a:rPr lang="en-US" altLang="zh-CN" sz="2400" b="1" dirty="0"/>
              <a:t>1) Method Name</a:t>
            </a:r>
          </a:p>
          <a:p>
            <a:pPr marL="226478" lvl="2"/>
            <a:r>
              <a:rPr lang="en-US" altLang="zh-CN" dirty="0"/>
              <a:t>And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and </a:t>
            </a:r>
            <a:r>
              <a:rPr lang="zh-CN" altLang="en-US" dirty="0"/>
              <a:t>关键字，比如 </a:t>
            </a:r>
            <a:r>
              <a:rPr lang="en-US" altLang="zh-CN" dirty="0" err="1"/>
              <a:t>findByUsernameAndPassword</a:t>
            </a:r>
            <a:r>
              <a:rPr lang="en-US" altLang="zh-CN" dirty="0"/>
              <a:t>(String user, </a:t>
            </a:r>
            <a:r>
              <a:rPr lang="en-US" altLang="zh-CN" dirty="0" err="1"/>
              <a:t>Striang</a:t>
            </a:r>
            <a:r>
              <a:rPr lang="en-US" altLang="zh-CN" dirty="0"/>
              <a:t> </a:t>
            </a:r>
            <a:r>
              <a:rPr lang="en-US" altLang="zh-CN" dirty="0" err="1"/>
              <a:t>pwd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/>
              <a:t>Or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or </a:t>
            </a:r>
            <a:r>
              <a:rPr lang="zh-CN" altLang="en-US" dirty="0"/>
              <a:t>关键字，比如 </a:t>
            </a:r>
            <a:r>
              <a:rPr lang="en-US" altLang="zh-CN" dirty="0" err="1"/>
              <a:t>findByUsernameOrAddress</a:t>
            </a:r>
            <a:r>
              <a:rPr lang="en-US" altLang="zh-CN" dirty="0"/>
              <a:t>(String user, String </a:t>
            </a:r>
            <a:r>
              <a:rPr lang="en-US" altLang="zh-CN" dirty="0" err="1"/>
              <a:t>addr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/>
              <a:t>Between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between </a:t>
            </a:r>
            <a:r>
              <a:rPr lang="zh-CN" altLang="en-US" dirty="0"/>
              <a:t>关键字，比如 </a:t>
            </a:r>
            <a:r>
              <a:rPr lang="en-US" altLang="zh-CN" dirty="0" err="1"/>
              <a:t>findBySalaryBetween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max, </a:t>
            </a:r>
            <a:r>
              <a:rPr lang="en-US" altLang="zh-CN" dirty="0" err="1"/>
              <a:t>int</a:t>
            </a:r>
            <a:r>
              <a:rPr lang="en-US" altLang="zh-CN" dirty="0"/>
              <a:t> min)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 err="1"/>
              <a:t>LessThan</a:t>
            </a:r>
            <a:r>
              <a:rPr lang="en-US" altLang="zh-CN" dirty="0"/>
              <a:t>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"&lt;"</a:t>
            </a:r>
            <a:r>
              <a:rPr lang="zh-CN" altLang="en-US" dirty="0"/>
              <a:t>，比如 </a:t>
            </a:r>
            <a:r>
              <a:rPr lang="en-US" altLang="zh-CN" dirty="0" err="1"/>
              <a:t>findBySalaryLessThan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max)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 err="1"/>
              <a:t>GreaterThan</a:t>
            </a:r>
            <a:r>
              <a:rPr lang="en-US" altLang="zh-CN" dirty="0"/>
              <a:t>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</a:t>
            </a:r>
            <a:r>
              <a:rPr lang="en-US" altLang="zh-CN" dirty="0"/>
              <a:t>"&gt;"</a:t>
            </a:r>
            <a:r>
              <a:rPr lang="zh-CN" altLang="en-US" dirty="0"/>
              <a:t>，比如 </a:t>
            </a:r>
            <a:r>
              <a:rPr lang="en-US" altLang="zh-CN" dirty="0" err="1"/>
              <a:t>findBySalaryGreaterThan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min)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 err="1"/>
              <a:t>IsNull</a:t>
            </a:r>
            <a:r>
              <a:rPr lang="en-US" altLang="zh-CN" dirty="0"/>
              <a:t>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"is null"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findByUsernameIsNull</a:t>
            </a:r>
            <a:r>
              <a:rPr lang="en-US" altLang="zh-CN" dirty="0"/>
              <a:t>()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 err="1"/>
              <a:t>IsNotNull</a:t>
            </a:r>
            <a:r>
              <a:rPr lang="en-US" altLang="zh-CN" dirty="0"/>
              <a:t>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"is not null"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findByUsernameIsNotNull</a:t>
            </a:r>
            <a:r>
              <a:rPr lang="en-US" altLang="zh-CN" dirty="0"/>
              <a:t>()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 err="1"/>
              <a:t>NotNull</a:t>
            </a:r>
            <a:r>
              <a:rPr lang="en-US" altLang="zh-CN" dirty="0"/>
              <a:t> --- </a:t>
            </a:r>
            <a:r>
              <a:rPr lang="zh-CN" altLang="en-US" dirty="0"/>
              <a:t>与 </a:t>
            </a:r>
            <a:r>
              <a:rPr lang="en-US" altLang="zh-CN" dirty="0" err="1"/>
              <a:t>IsNotNull</a:t>
            </a:r>
            <a:r>
              <a:rPr lang="en-US" altLang="zh-CN" dirty="0"/>
              <a:t> </a:t>
            </a:r>
            <a:r>
              <a:rPr lang="zh-CN" altLang="en-US" dirty="0"/>
              <a:t>等价；</a:t>
            </a:r>
          </a:p>
          <a:p>
            <a:pPr marL="226478" lvl="2"/>
            <a:r>
              <a:rPr lang="en-US" altLang="zh-CN" dirty="0"/>
              <a:t>Like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"like"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findByUsernameLike</a:t>
            </a:r>
            <a:r>
              <a:rPr lang="en-US" altLang="zh-CN" dirty="0"/>
              <a:t>(String user)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 err="1"/>
              <a:t>NotLike</a:t>
            </a:r>
            <a:r>
              <a:rPr lang="en-US" altLang="zh-CN" dirty="0"/>
              <a:t>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"not like"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findByUsernameNotLike</a:t>
            </a:r>
            <a:r>
              <a:rPr lang="en-US" altLang="zh-CN" dirty="0"/>
              <a:t>(String user)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 err="1"/>
              <a:t>OrderBy</a:t>
            </a:r>
            <a:r>
              <a:rPr lang="en-US" altLang="zh-CN" dirty="0"/>
              <a:t>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"order by"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findByUsernameOrderBySalaryAsc</a:t>
            </a:r>
            <a:r>
              <a:rPr lang="en-US" altLang="zh-CN" dirty="0"/>
              <a:t>(String user)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/>
              <a:t>Not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</a:t>
            </a:r>
            <a:r>
              <a:rPr lang="zh-CN" altLang="en-US" dirty="0"/>
              <a:t>！ </a:t>
            </a:r>
            <a:r>
              <a:rPr lang="en-US" altLang="zh-CN" dirty="0"/>
              <a:t>="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findByUsernameNot</a:t>
            </a:r>
            <a:r>
              <a:rPr lang="en-US" altLang="zh-CN" dirty="0"/>
              <a:t>(String user)</a:t>
            </a:r>
            <a:r>
              <a:rPr lang="zh-CN" altLang="en-US" dirty="0"/>
              <a:t>；</a:t>
            </a:r>
          </a:p>
          <a:p>
            <a:pPr marL="226478" lvl="2"/>
            <a:r>
              <a:rPr lang="en-US" altLang="zh-CN" dirty="0"/>
              <a:t>In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"in"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findByUsernameIn</a:t>
            </a:r>
            <a:r>
              <a:rPr lang="en-US" altLang="zh-CN" dirty="0"/>
              <a:t>(Collection&lt;String&gt; </a:t>
            </a:r>
            <a:r>
              <a:rPr lang="en-US" altLang="zh-CN" dirty="0" err="1"/>
              <a:t>userList</a:t>
            </a:r>
            <a:r>
              <a:rPr lang="en-US" altLang="zh-CN" dirty="0"/>
              <a:t>) </a:t>
            </a:r>
            <a:r>
              <a:rPr lang="zh-CN" altLang="en-US" dirty="0"/>
              <a:t>，方法的参数可以是 </a:t>
            </a:r>
            <a:r>
              <a:rPr lang="en-US" altLang="zh-CN" dirty="0"/>
              <a:t>Collection </a:t>
            </a:r>
            <a:r>
              <a:rPr lang="zh-CN" altLang="en-US" dirty="0"/>
              <a:t>类型，也可以是数组或者不定长参数；</a:t>
            </a:r>
          </a:p>
          <a:p>
            <a:pPr marL="226478" lvl="2"/>
            <a:r>
              <a:rPr lang="en-US" altLang="zh-CN" dirty="0" err="1"/>
              <a:t>NotIn</a:t>
            </a:r>
            <a:r>
              <a:rPr lang="en-US" altLang="zh-CN" dirty="0"/>
              <a:t> --- </a:t>
            </a:r>
            <a:r>
              <a:rPr lang="zh-CN" altLang="en-US" dirty="0"/>
              <a:t>等价于 </a:t>
            </a:r>
            <a:r>
              <a:rPr lang="en-US" altLang="zh-CN" dirty="0"/>
              <a:t>SQL </a:t>
            </a:r>
            <a:r>
              <a:rPr lang="zh-CN" altLang="en-US" dirty="0"/>
              <a:t>中的 </a:t>
            </a:r>
            <a:r>
              <a:rPr lang="en-US" altLang="zh-CN" dirty="0"/>
              <a:t>"not in"</a:t>
            </a:r>
            <a:r>
              <a:rPr lang="zh-CN" altLang="en-US" dirty="0"/>
              <a:t>，比如 </a:t>
            </a:r>
            <a:r>
              <a:rPr lang="en-US" altLang="zh-CN" dirty="0" err="1"/>
              <a:t>findByUsernameNotIn</a:t>
            </a:r>
            <a:r>
              <a:rPr lang="en-US" altLang="zh-CN" dirty="0"/>
              <a:t>(Collection&lt;String&gt; </a:t>
            </a:r>
            <a:r>
              <a:rPr lang="en-US" altLang="zh-CN" dirty="0" err="1"/>
              <a:t>userList</a:t>
            </a:r>
            <a:r>
              <a:rPr lang="en-US" altLang="zh-CN" dirty="0"/>
              <a:t>) </a:t>
            </a:r>
            <a:r>
              <a:rPr lang="zh-CN" altLang="en-US" dirty="0"/>
              <a:t>，方法的参数可以是 </a:t>
            </a:r>
            <a:r>
              <a:rPr lang="en-US" altLang="zh-CN" dirty="0"/>
              <a:t>Collection </a:t>
            </a:r>
            <a:r>
              <a:rPr lang="zh-CN" altLang="en-US" dirty="0"/>
              <a:t>类型，也可以是数组或者不定长参数；</a:t>
            </a:r>
            <a:endParaRPr lang="en-US" altLang="zh-CN" dirty="0"/>
          </a:p>
          <a:p>
            <a:pPr marL="569378" lvl="2" indent="-34290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385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839" y="915023"/>
            <a:ext cx="12198664" cy="1112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1293" y="425105"/>
            <a:ext cx="107577" cy="107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3472" y="263449"/>
            <a:ext cx="83808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O/R Mapping and Spring Data JPA</a:t>
            </a:r>
            <a:endParaRPr lang="en-US" sz="2800" dirty="0">
              <a:latin typeface="GE汉仪中圆简" panose="02010600000101010101" pitchFamily="2" charset="-122"/>
              <a:ea typeface="GE汉仪中圆简" panose="0201060000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0898" y="1362075"/>
            <a:ext cx="10591331" cy="469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Spring Data JPA: Three ways to access data</a:t>
            </a:r>
          </a:p>
          <a:p>
            <a:pPr marL="226478" lvl="2"/>
            <a:r>
              <a:rPr lang="en-US" altLang="zh-CN" sz="2400" b="1" dirty="0"/>
              <a:t>2) Static JPA QL:  </a:t>
            </a:r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支持对</a:t>
            </a:r>
            <a:r>
              <a:rPr lang="zh-CN" altLang="en-US" sz="2400" dirty="0">
                <a:solidFill>
                  <a:srgbClr val="FF0000"/>
                </a:solidFill>
              </a:rPr>
              <a:t>单表，单个视图，或者多个表</a:t>
            </a:r>
            <a:r>
              <a:rPr lang="zh-CN" altLang="en-US" sz="2400" dirty="0"/>
              <a:t>进行查询</a:t>
            </a:r>
            <a:endParaRPr lang="en-US" altLang="zh-CN" sz="2400" dirty="0"/>
          </a:p>
          <a:p>
            <a:pPr marL="683678" lvl="3"/>
            <a:r>
              <a:rPr lang="en-US" altLang="zh-CN" sz="2000" dirty="0"/>
              <a:t>@Query(“select a from 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 where </a:t>
            </a:r>
            <a:r>
              <a:rPr lang="en-US" altLang="zh-CN" sz="2000" dirty="0" err="1"/>
              <a:t>functionType</a:t>
            </a:r>
            <a:r>
              <a:rPr lang="en-US" altLang="zh-CN" sz="2000" dirty="0"/>
              <a:t>=?1 and name like ?2”)</a:t>
            </a:r>
          </a:p>
          <a:p>
            <a:pPr marL="683678" lvl="3"/>
            <a:r>
              <a:rPr lang="en-US" altLang="zh-CN" sz="2000" dirty="0"/>
              <a:t>public List&lt;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&gt; </a:t>
            </a:r>
            <a:r>
              <a:rPr lang="en-US" altLang="zh-CN" sz="2000" dirty="0" err="1"/>
              <a:t>searchAsset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funcGroup</a:t>
            </a:r>
            <a:r>
              <a:rPr lang="en-US" altLang="zh-CN" sz="2000" dirty="0"/>
              <a:t>, String name);</a:t>
            </a:r>
            <a:endParaRPr lang="en-US" altLang="zh-CN" sz="2400" dirty="0"/>
          </a:p>
          <a:p>
            <a:pPr marL="683678" lvl="3"/>
            <a:endParaRPr lang="en-US" altLang="zh-CN" sz="2400" dirty="0"/>
          </a:p>
          <a:p>
            <a:pPr marL="683678" lvl="3"/>
            <a:r>
              <a:rPr lang="en-US" altLang="zh-CN" sz="2000" dirty="0"/>
              <a:t>@Query(“select a from 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 where </a:t>
            </a:r>
            <a:r>
              <a:rPr lang="en-US" altLang="zh-CN" sz="2000" dirty="0" err="1"/>
              <a:t>functionType</a:t>
            </a:r>
            <a:r>
              <a:rPr lang="en-US" altLang="zh-CN" sz="2000" dirty="0"/>
              <a:t>=?1 and name like ?2”)</a:t>
            </a:r>
          </a:p>
          <a:p>
            <a:pPr marL="683678" lvl="3"/>
            <a:r>
              <a:rPr lang="en-US" altLang="zh-CN" sz="2000" dirty="0"/>
              <a:t>public Page&lt;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&gt; </a:t>
            </a:r>
            <a:r>
              <a:rPr lang="en-US" altLang="zh-CN" sz="2000" dirty="0" err="1"/>
              <a:t>getByFunctionTypeAndNameLike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Pageable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pageRequest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funcGroup</a:t>
            </a:r>
            <a:r>
              <a:rPr lang="en-US" altLang="zh-CN" sz="2000" dirty="0"/>
              <a:t>, String name);</a:t>
            </a:r>
          </a:p>
          <a:p>
            <a:pPr marL="683678" lvl="3"/>
            <a:endParaRPr lang="en-US" altLang="zh-CN" sz="2000" dirty="0"/>
          </a:p>
          <a:p>
            <a:pPr marL="1026578" lvl="3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Update/delete</a:t>
            </a:r>
            <a:r>
              <a:rPr lang="zh-CN" altLang="en-US" sz="2400" dirty="0"/>
              <a:t>的修改语句需要加 </a:t>
            </a:r>
            <a:r>
              <a:rPr lang="en-US" altLang="zh-CN" sz="2400" dirty="0">
                <a:solidFill>
                  <a:srgbClr val="FF0000"/>
                </a:solidFill>
              </a:rPr>
              <a:t>@Modifying</a:t>
            </a:r>
          </a:p>
          <a:p>
            <a:pPr marL="683678" lvl="3"/>
            <a:r>
              <a:rPr lang="en-US" altLang="zh-CN" sz="2000" dirty="0"/>
              <a:t>@Modifying</a:t>
            </a:r>
          </a:p>
          <a:p>
            <a:pPr marL="683678" lvl="3"/>
            <a:r>
              <a:rPr lang="en-US" altLang="zh-CN" sz="2000" dirty="0"/>
              <a:t>@Query(“</a:t>
            </a:r>
            <a:r>
              <a:rPr lang="en-US" altLang="zh-CN" sz="2000" dirty="0" err="1"/>
              <a:t>delect</a:t>
            </a:r>
            <a:r>
              <a:rPr lang="en-US" altLang="zh-CN" sz="2000" dirty="0"/>
              <a:t> from </a:t>
            </a:r>
            <a:r>
              <a:rPr lang="en-US" altLang="zh-CN" sz="2000" dirty="0" err="1"/>
              <a:t>AssetInfo</a:t>
            </a:r>
            <a:r>
              <a:rPr lang="en-US" altLang="zh-CN" sz="2000" dirty="0"/>
              <a:t> where </a:t>
            </a:r>
            <a:r>
              <a:rPr lang="en-US" altLang="zh-CN" sz="2000" dirty="0" err="1"/>
              <a:t>functionType</a:t>
            </a:r>
            <a:r>
              <a:rPr lang="en-US" altLang="zh-CN" sz="2000" dirty="0"/>
              <a:t>=?1 and name like ?2”)</a:t>
            </a:r>
          </a:p>
          <a:p>
            <a:pPr marL="683678" lvl="3"/>
            <a:r>
              <a:rPr lang="en-US" altLang="zh-CN" sz="2000" dirty="0"/>
              <a:t>public void </a:t>
            </a:r>
            <a:r>
              <a:rPr lang="en-US" altLang="zh-CN" sz="2000" dirty="0" err="1"/>
              <a:t>deleteSomeAssetObjects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funcGroup</a:t>
            </a:r>
            <a:r>
              <a:rPr lang="en-US" altLang="zh-CN" sz="2000" dirty="0"/>
              <a:t>, String name);</a:t>
            </a:r>
          </a:p>
        </p:txBody>
      </p:sp>
    </p:spTree>
    <p:extLst>
      <p:ext uri="{BB962C8B-B14F-4D97-AF65-F5344CB8AC3E}">
        <p14:creationId xmlns:p14="http://schemas.microsoft.com/office/powerpoint/2010/main" val="101756734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GE 2014 V01 Interim 05 (probably final)">
      <a:dk1>
        <a:srgbClr val="575757"/>
      </a:dk1>
      <a:lt1>
        <a:sysClr val="window" lastClr="C7EDCC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GE_Blue">
  <a:themeElements>
    <a:clrScheme name="GE_2013_BLUE">
      <a:dk1>
        <a:srgbClr val="454545"/>
      </a:dk1>
      <a:lt1>
        <a:sysClr val="window" lastClr="C7EDCC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GE 2014 V01 Interim 05 (probably final)">
      <a:dk1>
        <a:srgbClr val="575757"/>
      </a:dk1>
      <a:lt1>
        <a:sysClr val="window" lastClr="C7EDCC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E 2014 V01 Interim 05 (probably final)">
      <a:dk1>
        <a:srgbClr val="575757"/>
      </a:dk1>
      <a:lt1>
        <a:sysClr val="window" lastClr="C7EDCC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17772</TotalTime>
  <Words>2625</Words>
  <Application>Microsoft Office PowerPoint</Application>
  <PresentationFormat>Custom</PresentationFormat>
  <Paragraphs>340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GE汉仪中圆简</vt:lpstr>
      <vt:lpstr>Lucida Grande</vt:lpstr>
      <vt:lpstr>微软雅黑</vt:lpstr>
      <vt:lpstr>Arial</vt:lpstr>
      <vt:lpstr>Bodoni MT Black</vt:lpstr>
      <vt:lpstr>GE Inspira Pitch</vt:lpstr>
      <vt:lpstr>Wingdings</vt:lpstr>
      <vt:lpstr>blank</vt:lpstr>
      <vt:lpstr>1_GE_Blue</vt:lpstr>
      <vt:lpstr>APM Development Platform Development Guide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 Development Platform Standardization </dc:title>
  <dc:creator>GE User</dc:creator>
  <cp:lastModifiedBy>Wu, Jianbin (GE Healthcare)</cp:lastModifiedBy>
  <cp:revision>1139</cp:revision>
  <dcterms:created xsi:type="dcterms:W3CDTF">2014-05-12T08:05:26Z</dcterms:created>
  <dcterms:modified xsi:type="dcterms:W3CDTF">2016-10-15T15:11:27Z</dcterms:modified>
</cp:coreProperties>
</file>