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1" r:id="rId3"/>
    <p:sldId id="270" r:id="rId4"/>
    <p:sldId id="267" r:id="rId5"/>
    <p:sldId id="259" r:id="rId6"/>
    <p:sldId id="260" r:id="rId7"/>
    <p:sldId id="262" r:id="rId8"/>
    <p:sldId id="261" r:id="rId9"/>
    <p:sldId id="265" r:id="rId10"/>
    <p:sldId id="266" r:id="rId11"/>
    <p:sldId id="268" r:id="rId12"/>
    <p:sldId id="269" r:id="rId13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0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8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0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4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1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3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6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EB540-AEA8-4B7C-BF87-20D25319BE0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3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1681" y="246301"/>
            <a:ext cx="1422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/>
              <a:t>报修流程</a:t>
            </a:r>
            <a:endParaRPr lang="en-US" sz="2400" b="1" dirty="0"/>
          </a:p>
        </p:txBody>
      </p:sp>
      <p:sp>
        <p:nvSpPr>
          <p:cNvPr id="4" name="Oval 3"/>
          <p:cNvSpPr/>
          <p:nvPr/>
        </p:nvSpPr>
        <p:spPr>
          <a:xfrm>
            <a:off x="10456652" y="2932252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7" idx="5"/>
            <a:endCxn id="5" idx="0"/>
          </p:cNvCxnSpPr>
          <p:nvPr/>
        </p:nvCxnSpPr>
        <p:spPr>
          <a:xfrm>
            <a:off x="1649171" y="1193644"/>
            <a:ext cx="225372" cy="15312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251651" y="2724896"/>
            <a:ext cx="1245784" cy="769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待</a:t>
            </a:r>
            <a:endParaRPr lang="en-US" altLang="zh-CN" sz="1400" dirty="0"/>
          </a:p>
          <a:p>
            <a:pPr algn="ctr"/>
            <a:r>
              <a:rPr lang="zh-CN" altLang="en-US" sz="1400" dirty="0"/>
              <a:t>派工</a:t>
            </a:r>
            <a:endParaRPr lang="en-US" sz="1400" dirty="0"/>
          </a:p>
        </p:txBody>
      </p:sp>
      <p:sp>
        <p:nvSpPr>
          <p:cNvPr id="7" name="Flowchart: Data 6"/>
          <p:cNvSpPr/>
          <p:nvPr/>
        </p:nvSpPr>
        <p:spPr>
          <a:xfrm>
            <a:off x="526919" y="937496"/>
            <a:ext cx="1246947" cy="512295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/>
              <a:t>报修人员</a:t>
            </a:r>
            <a:endParaRPr lang="en-US" altLang="zh-CN" sz="1200" dirty="0"/>
          </a:p>
          <a:p>
            <a:pPr algn="ctr"/>
            <a:r>
              <a:rPr lang="zh-CN" altLang="en-US" sz="1200" dirty="0"/>
              <a:t>创建</a:t>
            </a:r>
            <a:r>
              <a:rPr lang="en-US" altLang="zh-CN" sz="1200" dirty="0"/>
              <a:t>SR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075250" y="1869570"/>
            <a:ext cx="9913454" cy="28276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53603" y="1244180"/>
            <a:ext cx="13883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/>
              <a:t>SR-&gt;WO 1:1</a:t>
            </a:r>
          </a:p>
          <a:p>
            <a:pPr algn="ctr"/>
            <a:r>
              <a:rPr lang="zh-CN" altLang="en-US" sz="1100" dirty="0"/>
              <a:t>自动创建</a:t>
            </a:r>
            <a:r>
              <a:rPr lang="en-US" altLang="zh-CN" sz="1100" dirty="0"/>
              <a:t>/</a:t>
            </a:r>
            <a:r>
              <a:rPr lang="zh-CN" altLang="en-US" sz="1100" dirty="0"/>
              <a:t>系统</a:t>
            </a:r>
            <a:endParaRPr lang="en-US" sz="1100" dirty="0"/>
          </a:p>
        </p:txBody>
      </p:sp>
      <p:sp>
        <p:nvSpPr>
          <p:cNvPr id="57" name="Oval 56"/>
          <p:cNvSpPr/>
          <p:nvPr/>
        </p:nvSpPr>
        <p:spPr>
          <a:xfrm>
            <a:off x="3471390" y="2724894"/>
            <a:ext cx="1245784" cy="769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待</a:t>
            </a:r>
            <a:endParaRPr lang="en-US" altLang="zh-CN" sz="1400" dirty="0"/>
          </a:p>
          <a:p>
            <a:pPr algn="ctr"/>
            <a:r>
              <a:rPr lang="zh-CN" altLang="en-US" sz="1400" dirty="0"/>
              <a:t>接单</a:t>
            </a:r>
            <a:endParaRPr lang="en-US" sz="1400" dirty="0"/>
          </a:p>
        </p:txBody>
      </p:sp>
      <p:sp>
        <p:nvSpPr>
          <p:cNvPr id="58" name="Oval 57"/>
          <p:cNvSpPr/>
          <p:nvPr/>
        </p:nvSpPr>
        <p:spPr>
          <a:xfrm>
            <a:off x="5887074" y="2724893"/>
            <a:ext cx="1245784" cy="769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维修中</a:t>
            </a:r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8180737" y="2724893"/>
            <a:ext cx="1245784" cy="769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待</a:t>
            </a:r>
            <a:endParaRPr lang="en-US" altLang="zh-CN" sz="1400" dirty="0"/>
          </a:p>
          <a:p>
            <a:pPr algn="ctr"/>
            <a:r>
              <a:rPr lang="zh-CN" altLang="en-US" sz="1400" dirty="0"/>
              <a:t>关单</a:t>
            </a:r>
            <a:endParaRPr lang="en-US" sz="1400" dirty="0"/>
          </a:p>
        </p:txBody>
      </p:sp>
      <p:cxnSp>
        <p:nvCxnSpPr>
          <p:cNvPr id="61" name="Straight Arrow Connector 51"/>
          <p:cNvCxnSpPr>
            <a:stCxn id="5" idx="7"/>
            <a:endCxn id="57" idx="1"/>
          </p:cNvCxnSpPr>
          <p:nvPr/>
        </p:nvCxnSpPr>
        <p:spPr>
          <a:xfrm rot="5400000" flipH="1" flipV="1">
            <a:off x="2984411" y="2168219"/>
            <a:ext cx="2" cy="1338837"/>
          </a:xfrm>
          <a:prstGeom prst="curvedConnector3">
            <a:avLst>
              <a:gd name="adj1" fmla="val 17067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407100" y="2247153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自动派工</a:t>
            </a:r>
            <a:r>
              <a:rPr lang="en-US" altLang="zh-CN" sz="1200" dirty="0"/>
              <a:t>/</a:t>
            </a:r>
            <a:r>
              <a:rPr lang="zh-CN" altLang="en-US" sz="1200" dirty="0"/>
              <a:t>系统</a:t>
            </a:r>
            <a:endParaRPr lang="en-US" sz="1200" dirty="0"/>
          </a:p>
        </p:txBody>
      </p:sp>
      <p:cxnSp>
        <p:nvCxnSpPr>
          <p:cNvPr id="63" name="Straight Arrow Connector 51"/>
          <p:cNvCxnSpPr>
            <a:stCxn id="5" idx="5"/>
            <a:endCxn id="57" idx="3"/>
          </p:cNvCxnSpPr>
          <p:nvPr/>
        </p:nvCxnSpPr>
        <p:spPr>
          <a:xfrm rot="5400000" flipH="1" flipV="1">
            <a:off x="2984411" y="2712585"/>
            <a:ext cx="2" cy="1338837"/>
          </a:xfrm>
          <a:prstGeom prst="curvedConnector3">
            <a:avLst>
              <a:gd name="adj1" fmla="val -17067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314993" y="3707529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人工派工</a:t>
            </a:r>
            <a:r>
              <a:rPr lang="en-US" altLang="zh-CN" sz="1200" dirty="0"/>
              <a:t>/</a:t>
            </a:r>
            <a:r>
              <a:rPr lang="zh-CN" altLang="en-US" sz="1200" dirty="0"/>
              <a:t>派工人</a:t>
            </a:r>
            <a:endParaRPr lang="en-US" sz="1200" dirty="0"/>
          </a:p>
        </p:txBody>
      </p:sp>
      <p:cxnSp>
        <p:nvCxnSpPr>
          <p:cNvPr id="68" name="Straight Arrow Connector 51"/>
          <p:cNvCxnSpPr>
            <a:stCxn id="57" idx="7"/>
            <a:endCxn id="58" idx="1"/>
          </p:cNvCxnSpPr>
          <p:nvPr/>
        </p:nvCxnSpPr>
        <p:spPr>
          <a:xfrm rot="5400000" flipH="1" flipV="1">
            <a:off x="5302124" y="2070245"/>
            <a:ext cx="1" cy="1534782"/>
          </a:xfrm>
          <a:prstGeom prst="curvedConnector3">
            <a:avLst>
              <a:gd name="adj1" fmla="val 341343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664168" y="2278255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接单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cxnSp>
        <p:nvCxnSpPr>
          <p:cNvPr id="75" name="Straight Arrow Connector 51"/>
          <p:cNvCxnSpPr>
            <a:stCxn id="57" idx="5"/>
            <a:endCxn id="58" idx="3"/>
          </p:cNvCxnSpPr>
          <p:nvPr/>
        </p:nvCxnSpPr>
        <p:spPr>
          <a:xfrm rot="5400000" flipH="1" flipV="1">
            <a:off x="5302123" y="2614612"/>
            <a:ext cx="1" cy="1534782"/>
          </a:xfrm>
          <a:prstGeom prst="curvedConnector3">
            <a:avLst>
              <a:gd name="adj1" fmla="val -3413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607941" y="3464348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抢单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cxnSp>
        <p:nvCxnSpPr>
          <p:cNvPr id="81" name="Straight Arrow Connector 51"/>
          <p:cNvCxnSpPr>
            <a:endCxn id="59" idx="2"/>
          </p:cNvCxnSpPr>
          <p:nvPr/>
        </p:nvCxnSpPr>
        <p:spPr>
          <a:xfrm>
            <a:off x="7132858" y="3100355"/>
            <a:ext cx="1047879" cy="94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019485" y="2847853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确认</a:t>
            </a:r>
            <a:r>
              <a:rPr lang="en-US" altLang="zh-CN" sz="1200" dirty="0"/>
              <a:t>/</a:t>
            </a:r>
            <a:r>
              <a:rPr lang="zh-CN" altLang="en-US" sz="1200" dirty="0"/>
              <a:t>报修人员</a:t>
            </a:r>
            <a:endParaRPr lang="en-US" sz="1200" dirty="0"/>
          </a:p>
        </p:txBody>
      </p:sp>
      <p:sp>
        <p:nvSpPr>
          <p:cNvPr id="86" name="Rectangle 85"/>
          <p:cNvSpPr/>
          <p:nvPr/>
        </p:nvSpPr>
        <p:spPr>
          <a:xfrm>
            <a:off x="6268430" y="2091600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签到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6381988" y="3868365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转单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sp>
        <p:nvSpPr>
          <p:cNvPr id="92" name="Rectangle 91"/>
          <p:cNvSpPr/>
          <p:nvPr/>
        </p:nvSpPr>
        <p:spPr>
          <a:xfrm>
            <a:off x="3795466" y="3890041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转单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sp>
        <p:nvSpPr>
          <p:cNvPr id="97" name="Rectangle 96"/>
          <p:cNvSpPr/>
          <p:nvPr/>
        </p:nvSpPr>
        <p:spPr>
          <a:xfrm>
            <a:off x="3101283" y="4323657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抢单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sp>
        <p:nvSpPr>
          <p:cNvPr id="109" name="Freeform: Shape 108"/>
          <p:cNvSpPr/>
          <p:nvPr/>
        </p:nvSpPr>
        <p:spPr>
          <a:xfrm rot="21424821">
            <a:off x="1937753" y="3400673"/>
            <a:ext cx="4446535" cy="1184049"/>
          </a:xfrm>
          <a:custGeom>
            <a:avLst/>
            <a:gdLst>
              <a:gd name="connsiteX0" fmla="*/ 0 w 3808675"/>
              <a:gd name="connsiteY0" fmla="*/ 0 h 1207577"/>
              <a:gd name="connsiteX1" fmla="*/ 787179 w 3808675"/>
              <a:gd name="connsiteY1" fmla="*/ 1017767 h 1207577"/>
              <a:gd name="connsiteX2" fmla="*/ 2949934 w 3808675"/>
              <a:gd name="connsiteY2" fmla="*/ 1137037 h 1207577"/>
              <a:gd name="connsiteX3" fmla="*/ 3808675 w 3808675"/>
              <a:gd name="connsiteY3" fmla="*/ 222637 h 120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8675" h="1207577">
                <a:moveTo>
                  <a:pt x="0" y="0"/>
                </a:moveTo>
                <a:cubicBezTo>
                  <a:pt x="147761" y="414130"/>
                  <a:pt x="295523" y="828261"/>
                  <a:pt x="787179" y="1017767"/>
                </a:cubicBezTo>
                <a:cubicBezTo>
                  <a:pt x="1278835" y="1207273"/>
                  <a:pt x="2446351" y="1269559"/>
                  <a:pt x="2949934" y="1137037"/>
                </a:cubicBezTo>
                <a:cubicBezTo>
                  <a:pt x="3453517" y="1004515"/>
                  <a:pt x="3631096" y="613576"/>
                  <a:pt x="3808675" y="22263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979937" y="1459624"/>
            <a:ext cx="2444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Work Order </a:t>
            </a:r>
            <a:r>
              <a:rPr lang="zh-CN" altLang="en-US" b="1" dirty="0"/>
              <a:t>流程</a:t>
            </a:r>
            <a:endParaRPr lang="en-US" b="1" dirty="0"/>
          </a:p>
        </p:txBody>
      </p:sp>
      <p:cxnSp>
        <p:nvCxnSpPr>
          <p:cNvPr id="117" name="Straight Arrow Connector 51"/>
          <p:cNvCxnSpPr>
            <a:stCxn id="59" idx="6"/>
            <a:endCxn id="4" idx="2"/>
          </p:cNvCxnSpPr>
          <p:nvPr/>
        </p:nvCxnSpPr>
        <p:spPr>
          <a:xfrm>
            <a:off x="9426521" y="3109819"/>
            <a:ext cx="1030131" cy="8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9118421" y="2743605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关单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sp>
        <p:nvSpPr>
          <p:cNvPr id="126" name="Freeform: Shape 125"/>
          <p:cNvSpPr/>
          <p:nvPr/>
        </p:nvSpPr>
        <p:spPr>
          <a:xfrm rot="19727793">
            <a:off x="6707207" y="3437771"/>
            <a:ext cx="385358" cy="453225"/>
          </a:xfrm>
          <a:custGeom>
            <a:avLst/>
            <a:gdLst>
              <a:gd name="connsiteX0" fmla="*/ 143892 w 385358"/>
              <a:gd name="connsiteY0" fmla="*/ 0 h 453225"/>
              <a:gd name="connsiteX1" fmla="*/ 769 w 385358"/>
              <a:gd name="connsiteY1" fmla="*/ 278296 h 453225"/>
              <a:gd name="connsiteX2" fmla="*/ 199551 w 385358"/>
              <a:gd name="connsiteY2" fmla="*/ 453225 h 453225"/>
              <a:gd name="connsiteX3" fmla="*/ 382431 w 385358"/>
              <a:gd name="connsiteY3" fmla="*/ 278296 h 453225"/>
              <a:gd name="connsiteX4" fmla="*/ 294967 w 385358"/>
              <a:gd name="connsiteY4" fmla="*/ 7952 h 45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58" h="453225">
                <a:moveTo>
                  <a:pt x="143892" y="0"/>
                </a:moveTo>
                <a:cubicBezTo>
                  <a:pt x="67692" y="101379"/>
                  <a:pt x="-8507" y="202759"/>
                  <a:pt x="769" y="278296"/>
                </a:cubicBezTo>
                <a:cubicBezTo>
                  <a:pt x="10045" y="353833"/>
                  <a:pt x="135941" y="453225"/>
                  <a:pt x="199551" y="453225"/>
                </a:cubicBezTo>
                <a:cubicBezTo>
                  <a:pt x="263161" y="453225"/>
                  <a:pt x="366528" y="352508"/>
                  <a:pt x="382431" y="278296"/>
                </a:cubicBezTo>
                <a:cubicBezTo>
                  <a:pt x="398334" y="204084"/>
                  <a:pt x="346650" y="106018"/>
                  <a:pt x="294967" y="7952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: Shape 127"/>
          <p:cNvSpPr/>
          <p:nvPr/>
        </p:nvSpPr>
        <p:spPr>
          <a:xfrm rot="11766319">
            <a:off x="6702567" y="2343267"/>
            <a:ext cx="385358" cy="453225"/>
          </a:xfrm>
          <a:custGeom>
            <a:avLst/>
            <a:gdLst>
              <a:gd name="connsiteX0" fmla="*/ 143892 w 385358"/>
              <a:gd name="connsiteY0" fmla="*/ 0 h 453225"/>
              <a:gd name="connsiteX1" fmla="*/ 769 w 385358"/>
              <a:gd name="connsiteY1" fmla="*/ 278296 h 453225"/>
              <a:gd name="connsiteX2" fmla="*/ 199551 w 385358"/>
              <a:gd name="connsiteY2" fmla="*/ 453225 h 453225"/>
              <a:gd name="connsiteX3" fmla="*/ 382431 w 385358"/>
              <a:gd name="connsiteY3" fmla="*/ 278296 h 453225"/>
              <a:gd name="connsiteX4" fmla="*/ 294967 w 385358"/>
              <a:gd name="connsiteY4" fmla="*/ 7952 h 45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58" h="453225">
                <a:moveTo>
                  <a:pt x="143892" y="0"/>
                </a:moveTo>
                <a:cubicBezTo>
                  <a:pt x="67692" y="101379"/>
                  <a:pt x="-8507" y="202759"/>
                  <a:pt x="769" y="278296"/>
                </a:cubicBezTo>
                <a:cubicBezTo>
                  <a:pt x="10045" y="353833"/>
                  <a:pt x="135941" y="453225"/>
                  <a:pt x="199551" y="453225"/>
                </a:cubicBezTo>
                <a:cubicBezTo>
                  <a:pt x="263161" y="453225"/>
                  <a:pt x="366528" y="352508"/>
                  <a:pt x="382431" y="278296"/>
                </a:cubicBezTo>
                <a:cubicBezTo>
                  <a:pt x="398334" y="204084"/>
                  <a:pt x="346650" y="106018"/>
                  <a:pt x="294967" y="7952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/>
          <p:cNvSpPr/>
          <p:nvPr/>
        </p:nvSpPr>
        <p:spPr>
          <a:xfrm rot="20397826">
            <a:off x="4078945" y="3485808"/>
            <a:ext cx="385358" cy="453225"/>
          </a:xfrm>
          <a:custGeom>
            <a:avLst/>
            <a:gdLst>
              <a:gd name="connsiteX0" fmla="*/ 143892 w 385358"/>
              <a:gd name="connsiteY0" fmla="*/ 0 h 453225"/>
              <a:gd name="connsiteX1" fmla="*/ 769 w 385358"/>
              <a:gd name="connsiteY1" fmla="*/ 278296 h 453225"/>
              <a:gd name="connsiteX2" fmla="*/ 199551 w 385358"/>
              <a:gd name="connsiteY2" fmla="*/ 453225 h 453225"/>
              <a:gd name="connsiteX3" fmla="*/ 382431 w 385358"/>
              <a:gd name="connsiteY3" fmla="*/ 278296 h 453225"/>
              <a:gd name="connsiteX4" fmla="*/ 294967 w 385358"/>
              <a:gd name="connsiteY4" fmla="*/ 7952 h 45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58" h="453225">
                <a:moveTo>
                  <a:pt x="143892" y="0"/>
                </a:moveTo>
                <a:cubicBezTo>
                  <a:pt x="67692" y="101379"/>
                  <a:pt x="-8507" y="202759"/>
                  <a:pt x="769" y="278296"/>
                </a:cubicBezTo>
                <a:cubicBezTo>
                  <a:pt x="10045" y="353833"/>
                  <a:pt x="135941" y="453225"/>
                  <a:pt x="199551" y="453225"/>
                </a:cubicBezTo>
                <a:cubicBezTo>
                  <a:pt x="263161" y="453225"/>
                  <a:pt x="366528" y="352508"/>
                  <a:pt x="382431" y="278296"/>
                </a:cubicBezTo>
                <a:cubicBezTo>
                  <a:pt x="398334" y="204084"/>
                  <a:pt x="346650" y="106018"/>
                  <a:pt x="294967" y="7952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: Shape 130"/>
          <p:cNvSpPr/>
          <p:nvPr/>
        </p:nvSpPr>
        <p:spPr>
          <a:xfrm rot="11152179">
            <a:off x="4004774" y="2273740"/>
            <a:ext cx="385358" cy="453225"/>
          </a:xfrm>
          <a:custGeom>
            <a:avLst/>
            <a:gdLst>
              <a:gd name="connsiteX0" fmla="*/ 143892 w 385358"/>
              <a:gd name="connsiteY0" fmla="*/ 0 h 453225"/>
              <a:gd name="connsiteX1" fmla="*/ 769 w 385358"/>
              <a:gd name="connsiteY1" fmla="*/ 278296 h 453225"/>
              <a:gd name="connsiteX2" fmla="*/ 199551 w 385358"/>
              <a:gd name="connsiteY2" fmla="*/ 453225 h 453225"/>
              <a:gd name="connsiteX3" fmla="*/ 382431 w 385358"/>
              <a:gd name="connsiteY3" fmla="*/ 278296 h 453225"/>
              <a:gd name="connsiteX4" fmla="*/ 294967 w 385358"/>
              <a:gd name="connsiteY4" fmla="*/ 7952 h 45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58" h="453225">
                <a:moveTo>
                  <a:pt x="143892" y="0"/>
                </a:moveTo>
                <a:cubicBezTo>
                  <a:pt x="67692" y="101379"/>
                  <a:pt x="-8507" y="202759"/>
                  <a:pt x="769" y="278296"/>
                </a:cubicBezTo>
                <a:cubicBezTo>
                  <a:pt x="10045" y="353833"/>
                  <a:pt x="135941" y="453225"/>
                  <a:pt x="199551" y="453225"/>
                </a:cubicBezTo>
                <a:cubicBezTo>
                  <a:pt x="263161" y="453225"/>
                  <a:pt x="366528" y="352508"/>
                  <a:pt x="382431" y="278296"/>
                </a:cubicBezTo>
                <a:cubicBezTo>
                  <a:pt x="398334" y="204084"/>
                  <a:pt x="346650" y="106018"/>
                  <a:pt x="294967" y="7952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503269" y="2000551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再派工</a:t>
            </a:r>
            <a:r>
              <a:rPr lang="en-US" altLang="zh-CN" sz="1200" dirty="0"/>
              <a:t>/</a:t>
            </a:r>
            <a:r>
              <a:rPr lang="zh-CN" altLang="en-US" sz="1200" dirty="0"/>
              <a:t>派工人</a:t>
            </a:r>
            <a:endParaRPr lang="en-US" sz="1200" dirty="0"/>
          </a:p>
        </p:txBody>
      </p:sp>
      <p:sp>
        <p:nvSpPr>
          <p:cNvPr id="133" name="Oval 132"/>
          <p:cNvSpPr/>
          <p:nvPr/>
        </p:nvSpPr>
        <p:spPr>
          <a:xfrm>
            <a:off x="8180661" y="3760352"/>
            <a:ext cx="1245784" cy="769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待</a:t>
            </a:r>
            <a:endParaRPr lang="en-US" altLang="zh-CN" sz="1400" dirty="0"/>
          </a:p>
          <a:p>
            <a:pPr algn="ctr"/>
            <a:r>
              <a:rPr lang="zh-CN" altLang="en-US" sz="1400" dirty="0"/>
              <a:t>评价</a:t>
            </a:r>
            <a:endParaRPr lang="en-US" sz="1400" dirty="0"/>
          </a:p>
        </p:txBody>
      </p:sp>
      <p:sp>
        <p:nvSpPr>
          <p:cNvPr id="141" name="Oval 140"/>
          <p:cNvSpPr/>
          <p:nvPr/>
        </p:nvSpPr>
        <p:spPr>
          <a:xfrm>
            <a:off x="10466831" y="3966896"/>
            <a:ext cx="336932" cy="356761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51"/>
          <p:cNvCxnSpPr>
            <a:stCxn id="133" idx="6"/>
            <a:endCxn id="141" idx="2"/>
          </p:cNvCxnSpPr>
          <p:nvPr/>
        </p:nvCxnSpPr>
        <p:spPr>
          <a:xfrm flipV="1">
            <a:off x="9426445" y="4145277"/>
            <a:ext cx="1040386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51"/>
          <p:cNvCxnSpPr>
            <a:stCxn id="58" idx="6"/>
            <a:endCxn id="133" idx="2"/>
          </p:cNvCxnSpPr>
          <p:nvPr/>
        </p:nvCxnSpPr>
        <p:spPr>
          <a:xfrm>
            <a:off x="7132858" y="3109819"/>
            <a:ext cx="1047803" cy="10354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075250" y="4828341"/>
            <a:ext cx="34144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/>
              <a:t>系统配置：</a:t>
            </a:r>
            <a:endParaRPr lang="en-US" altLang="zh-CN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派工人</a:t>
            </a:r>
            <a:r>
              <a:rPr lang="en-US" altLang="zh-CN" sz="1100" dirty="0"/>
              <a:t>A  +</a:t>
            </a:r>
            <a:r>
              <a:rPr lang="zh-CN" altLang="en-US" sz="1100" dirty="0"/>
              <a:t>派工人</a:t>
            </a:r>
            <a:r>
              <a:rPr lang="en-US" altLang="zh-CN" sz="1100" dirty="0"/>
              <a:t>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是否开启跨院区模式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各个环节的超时时间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r>
              <a:rPr lang="zh-CN" altLang="en-US" sz="1100" b="1" dirty="0"/>
              <a:t>维修组配置</a:t>
            </a:r>
            <a:r>
              <a:rPr lang="en-US" altLang="zh-CN" sz="1100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资产分组</a:t>
            </a:r>
            <a:r>
              <a:rPr lang="en-US" altLang="zh-CN" sz="1100" dirty="0"/>
              <a:t>(Tag) &lt;-&gt;</a:t>
            </a:r>
            <a:r>
              <a:rPr lang="zh-CN" altLang="en-US" sz="1100" dirty="0"/>
              <a:t>医工分组</a:t>
            </a:r>
            <a:r>
              <a:rPr lang="en-US" altLang="zh-CN" sz="1100" dirty="0"/>
              <a:t>(Group)</a:t>
            </a:r>
          </a:p>
          <a:p>
            <a:endParaRPr lang="en-US" altLang="zh-CN" sz="1100" dirty="0"/>
          </a:p>
        </p:txBody>
      </p:sp>
      <p:sp>
        <p:nvSpPr>
          <p:cNvPr id="150" name="Rectangle 149"/>
          <p:cNvSpPr/>
          <p:nvPr/>
        </p:nvSpPr>
        <p:spPr>
          <a:xfrm>
            <a:off x="2967870" y="4828132"/>
            <a:ext cx="255613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/>
              <a:t>派单模式</a:t>
            </a:r>
            <a:endParaRPr lang="en-US" altLang="zh-CN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抢单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自动派工</a:t>
            </a:r>
            <a:r>
              <a:rPr lang="en-US" altLang="zh-CN" sz="1100" dirty="0"/>
              <a:t>: </a:t>
            </a:r>
            <a:r>
              <a:rPr lang="zh-CN" altLang="en-US" sz="1100" dirty="0"/>
              <a:t>是否运行抢单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人工派工</a:t>
            </a:r>
            <a:r>
              <a:rPr lang="en-US" altLang="zh-CN" sz="1100" dirty="0"/>
              <a:t>:</a:t>
            </a:r>
            <a:r>
              <a:rPr lang="zh-CN" altLang="en-US" sz="1100" dirty="0"/>
              <a:t>是否运行抢单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</p:txBody>
      </p:sp>
      <p:sp>
        <p:nvSpPr>
          <p:cNvPr id="152" name="Rectangle 151"/>
          <p:cNvSpPr/>
          <p:nvPr/>
        </p:nvSpPr>
        <p:spPr>
          <a:xfrm>
            <a:off x="5094526" y="4791139"/>
            <a:ext cx="31054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/>
              <a:t>派工单列表和消息</a:t>
            </a:r>
            <a:endParaRPr lang="en-US" altLang="zh-CN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派工人</a:t>
            </a:r>
            <a:r>
              <a:rPr lang="en-US" altLang="zh-CN" sz="1100" dirty="0"/>
              <a:t>A: </a:t>
            </a:r>
            <a:r>
              <a:rPr lang="zh-CN" altLang="en-US" sz="1100" dirty="0"/>
              <a:t>列表可见</a:t>
            </a:r>
            <a:r>
              <a:rPr lang="en-US" altLang="zh-CN" sz="1100" dirty="0"/>
              <a:t>, </a:t>
            </a:r>
            <a:r>
              <a:rPr lang="zh-CN" altLang="en-US" sz="1100" dirty="0"/>
              <a:t>工单消息</a:t>
            </a:r>
            <a:r>
              <a:rPr lang="en-US" altLang="zh-CN" sz="1100" dirty="0"/>
              <a:t> &amp; </a:t>
            </a:r>
            <a:r>
              <a:rPr lang="zh-CN" altLang="en-US" sz="1100" dirty="0"/>
              <a:t>超时消息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派工人</a:t>
            </a:r>
            <a:r>
              <a:rPr lang="en-US" altLang="zh-CN" sz="1100" dirty="0"/>
              <a:t>B: </a:t>
            </a:r>
            <a:r>
              <a:rPr lang="zh-CN" altLang="en-US" sz="1100" dirty="0"/>
              <a:t>列表可见</a:t>
            </a:r>
            <a:r>
              <a:rPr lang="en-US" altLang="zh-CN" sz="1100" dirty="0"/>
              <a:t>,  Only </a:t>
            </a:r>
            <a:r>
              <a:rPr lang="zh-CN" altLang="en-US" sz="1100" dirty="0"/>
              <a:t>超时消息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</p:txBody>
      </p:sp>
      <p:sp>
        <p:nvSpPr>
          <p:cNvPr id="153" name="Rectangle 152"/>
          <p:cNvSpPr/>
          <p:nvPr/>
        </p:nvSpPr>
        <p:spPr>
          <a:xfrm>
            <a:off x="8259865" y="4803088"/>
            <a:ext cx="310547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/>
              <a:t>待处理工单列表和消息</a:t>
            </a:r>
            <a:endParaRPr lang="en-US" altLang="zh-CN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我的工单：责任医工可见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同组工单</a:t>
            </a:r>
            <a:r>
              <a:rPr lang="en-US" altLang="zh-CN" sz="1100" dirty="0"/>
              <a:t>:  </a:t>
            </a:r>
            <a:r>
              <a:rPr lang="zh-CN" altLang="en-US" sz="1100" dirty="0"/>
              <a:t>同 </a:t>
            </a:r>
            <a:r>
              <a:rPr lang="en-US" altLang="zh-CN" sz="1100" dirty="0"/>
              <a:t>Group</a:t>
            </a:r>
            <a:r>
              <a:rPr lang="zh-CN" altLang="en-US" sz="1100" dirty="0"/>
              <a:t>的医工可见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同院区工单</a:t>
            </a:r>
            <a:r>
              <a:rPr lang="en-US" altLang="zh-CN" sz="1100" dirty="0"/>
              <a:t>:</a:t>
            </a:r>
            <a:r>
              <a:rPr lang="zh-CN" altLang="en-US" sz="1100" dirty="0"/>
              <a:t>同院区的医工可见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其他院区工单</a:t>
            </a:r>
            <a:r>
              <a:rPr lang="en-US" altLang="zh-CN" sz="1100" dirty="0"/>
              <a:t>:</a:t>
            </a:r>
            <a:r>
              <a:rPr lang="zh-CN" altLang="en-US" sz="1100" dirty="0"/>
              <a:t>同医院内的医工可见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微信消息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维修责任人</a:t>
            </a:r>
            <a:r>
              <a:rPr lang="en-US" altLang="zh-CN" sz="1100" dirty="0"/>
              <a:t>: </a:t>
            </a:r>
            <a:r>
              <a:rPr lang="zh-CN" altLang="en-US" sz="1100" dirty="0"/>
              <a:t>工单消息</a:t>
            </a:r>
            <a:r>
              <a:rPr lang="en-US" altLang="zh-CN" sz="1100" dirty="0"/>
              <a:t> &amp; </a:t>
            </a:r>
            <a:r>
              <a:rPr lang="zh-CN" altLang="en-US" sz="1100" dirty="0"/>
              <a:t>超时消息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其他同</a:t>
            </a:r>
            <a:r>
              <a:rPr lang="en-US" altLang="zh-CN" sz="1100"/>
              <a:t>Group</a:t>
            </a:r>
            <a:r>
              <a:rPr lang="zh-CN" altLang="en-US" sz="1100"/>
              <a:t>医</a:t>
            </a:r>
            <a:r>
              <a:rPr lang="zh-CN" altLang="en-US" sz="1100" dirty="0"/>
              <a:t>工</a:t>
            </a:r>
            <a:r>
              <a:rPr lang="en-US" altLang="zh-CN" sz="1100" dirty="0"/>
              <a:t>: Only </a:t>
            </a:r>
            <a:r>
              <a:rPr lang="zh-CN" altLang="en-US" sz="1100" dirty="0"/>
              <a:t>超时消息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派工人</a:t>
            </a:r>
            <a:r>
              <a:rPr lang="en-US" altLang="zh-CN" sz="1100" dirty="0"/>
              <a:t>A, B: Only </a:t>
            </a:r>
            <a:r>
              <a:rPr lang="zh-CN" altLang="en-US" sz="1100" dirty="0"/>
              <a:t>超时消息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</p:txBody>
      </p:sp>
      <p:sp>
        <p:nvSpPr>
          <p:cNvPr id="154" name="Rectangle 153"/>
          <p:cNvSpPr/>
          <p:nvPr/>
        </p:nvSpPr>
        <p:spPr>
          <a:xfrm>
            <a:off x="7167788" y="3523594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确认</a:t>
            </a:r>
            <a:r>
              <a:rPr lang="en-US" altLang="zh-CN" sz="1200" dirty="0"/>
              <a:t>/</a:t>
            </a:r>
            <a:r>
              <a:rPr lang="zh-CN" altLang="en-US" sz="1200" dirty="0"/>
              <a:t>报修人员</a:t>
            </a:r>
            <a:endParaRPr lang="en-US" sz="1200" dirty="0"/>
          </a:p>
        </p:txBody>
      </p:sp>
      <p:sp>
        <p:nvSpPr>
          <p:cNvPr id="155" name="Rectangle 154"/>
          <p:cNvSpPr/>
          <p:nvPr/>
        </p:nvSpPr>
        <p:spPr>
          <a:xfrm>
            <a:off x="9266804" y="3895951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评价</a:t>
            </a:r>
            <a:r>
              <a:rPr lang="en-US" altLang="zh-CN" sz="1200" dirty="0"/>
              <a:t>/</a:t>
            </a:r>
            <a:r>
              <a:rPr lang="zh-CN" altLang="en-US" sz="1200" dirty="0"/>
              <a:t>报修人员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7540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9254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转单、维修（签到）、关单、反馈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272947" y="2377587"/>
            <a:ext cx="85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转单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72947" y="3332472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54511" y="1823589"/>
            <a:ext cx="84602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转单可选工程师列表：所有具有维修工程师角色的人员</a:t>
            </a:r>
            <a:r>
              <a:rPr lang="en-US" altLang="zh-CN" dirty="0"/>
              <a:t>, </a:t>
            </a:r>
            <a:r>
              <a:rPr lang="zh-CN" altLang="en-US" dirty="0"/>
              <a:t>再加上设备上设置的</a:t>
            </a:r>
            <a:r>
              <a:rPr lang="en-US" altLang="zh-CN" dirty="0"/>
              <a:t>FE</a:t>
            </a:r>
            <a:r>
              <a:rPr lang="zh-CN" altLang="en-US" dirty="0"/>
              <a:t>（当前领单人除外）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内部工程师转</a:t>
            </a:r>
            <a:r>
              <a:rPr lang="en-US" altLang="zh-CN" dirty="0"/>
              <a:t>FE: </a:t>
            </a:r>
            <a:r>
              <a:rPr lang="zh-CN" altLang="en-US" dirty="0"/>
              <a:t>工单类型自动设置为混合工单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FE</a:t>
            </a:r>
            <a:r>
              <a:rPr lang="zh-CN" altLang="en-US" dirty="0"/>
              <a:t>不可转单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转单原因必填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47" y="3364028"/>
            <a:ext cx="854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维修</a:t>
            </a:r>
            <a:endParaRPr lang="en-US" altLang="zh-CN" dirty="0"/>
          </a:p>
          <a:p>
            <a:r>
              <a:rPr lang="en-US" dirty="0"/>
              <a:t>(</a:t>
            </a:r>
            <a:r>
              <a:rPr lang="zh-CN" altLang="en-US" dirty="0"/>
              <a:t>签到</a:t>
            </a:r>
            <a:r>
              <a:rPr lang="en-US" dirty="0"/>
              <a:t>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72947" y="4161711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4671" y="3364028"/>
            <a:ext cx="8460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签到不是必选项</a:t>
            </a:r>
            <a:r>
              <a:rPr lang="en-US" altLang="zh-CN" dirty="0"/>
              <a:t>(Remote Fix</a:t>
            </a:r>
            <a:r>
              <a:rPr lang="zh-CN" altLang="en-US" dirty="0"/>
              <a:t>或电话解决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2947" y="4945662"/>
            <a:ext cx="85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关单</a:t>
            </a:r>
            <a:endParaRPr lang="en-US" altLang="zh-C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2947" y="6098945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64671" y="4344619"/>
            <a:ext cx="84602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(PAT)P</a:t>
            </a:r>
            <a:r>
              <a:rPr lang="zh-CN" altLang="en-US" dirty="0"/>
              <a:t>：故障原因</a:t>
            </a:r>
            <a:r>
              <a:rPr lang="en-US" altLang="zh-CN" dirty="0"/>
              <a:t>(</a:t>
            </a:r>
            <a:r>
              <a:rPr lang="zh-CN" altLang="en-US" dirty="0"/>
              <a:t>需要整理适合医院的常见故障原因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(PAT)A</a:t>
            </a:r>
            <a:r>
              <a:rPr lang="zh-CN" altLang="en-US" dirty="0"/>
              <a:t>：填写解决方案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(PAT)T</a:t>
            </a:r>
            <a:r>
              <a:rPr lang="zh-CN" altLang="en-US" dirty="0"/>
              <a:t>：填写测试方案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工时</a:t>
            </a:r>
            <a:r>
              <a:rPr lang="en-US" altLang="zh-CN" dirty="0"/>
              <a:t>(</a:t>
            </a:r>
            <a:r>
              <a:rPr lang="zh-CN" altLang="en-US" dirty="0"/>
              <a:t>亦可增加协作人工时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材料及其价格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其他费用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3107" y="1210573"/>
            <a:ext cx="85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退单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3107" y="1582930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54511" y="1151812"/>
            <a:ext cx="8460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退单原因必填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0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9254"/>
            <a:ext cx="3879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新用户帐号注册 </a:t>
            </a:r>
            <a:r>
              <a:rPr lang="en-US" altLang="zh-CN" sz="2400" b="1" dirty="0"/>
              <a:t>– </a:t>
            </a:r>
            <a:r>
              <a:rPr lang="zh-CN" altLang="en-US" sz="2400" b="1" dirty="0"/>
              <a:t>院内人员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2027" y="2526541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8819" y="1127473"/>
            <a:ext cx="8543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院内人员</a:t>
            </a:r>
            <a:endParaRPr lang="en-US" altLang="zh-CN" dirty="0"/>
          </a:p>
          <a:p>
            <a:r>
              <a:rPr lang="en-US" altLang="zh-CN" dirty="0"/>
              <a:t>or</a:t>
            </a:r>
          </a:p>
          <a:p>
            <a:r>
              <a:rPr lang="en-US" altLang="zh-CN" dirty="0"/>
              <a:t>FE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027" y="3799269"/>
            <a:ext cx="854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GE</a:t>
            </a:r>
          </a:p>
          <a:p>
            <a:r>
              <a:rPr lang="zh-CN" altLang="en-US" dirty="0"/>
              <a:t>后台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39" idx="3"/>
            <a:endCxn id="36" idx="1"/>
          </p:cNvCxnSpPr>
          <p:nvPr/>
        </p:nvCxnSpPr>
        <p:spPr>
          <a:xfrm>
            <a:off x="2570370" y="1790809"/>
            <a:ext cx="404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stCxn id="53" idx="0"/>
            <a:endCxn id="39" idx="2"/>
          </p:cNvCxnSpPr>
          <p:nvPr/>
        </p:nvCxnSpPr>
        <p:spPr>
          <a:xfrm rot="5400000" flipH="1" flipV="1">
            <a:off x="1728227" y="2499794"/>
            <a:ext cx="5785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2975302" y="1371084"/>
            <a:ext cx="868599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提交申请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1464607" y="1371084"/>
            <a:ext cx="110576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填写</a:t>
            </a:r>
            <a:endParaRPr lang="en-US" altLang="zh-CN" dirty="0"/>
          </a:p>
          <a:p>
            <a:pPr algn="ctr"/>
            <a:r>
              <a:rPr lang="zh-CN" altLang="en-US" dirty="0"/>
              <a:t>申请表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8425604" y="1636124"/>
            <a:ext cx="308474" cy="30936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/>
          <p:cNvSpPr/>
          <p:nvPr/>
        </p:nvSpPr>
        <p:spPr>
          <a:xfrm>
            <a:off x="2546741" y="3856393"/>
            <a:ext cx="129888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审核、核实申请信息</a:t>
            </a:r>
            <a:endParaRPr lang="en-US" dirty="0"/>
          </a:p>
        </p:txBody>
      </p:sp>
      <p:sp>
        <p:nvSpPr>
          <p:cNvPr id="60" name="Rectangle: Rounded Corners 59"/>
          <p:cNvSpPr/>
          <p:nvPr/>
        </p:nvSpPr>
        <p:spPr>
          <a:xfrm>
            <a:off x="8181376" y="5349962"/>
            <a:ext cx="149115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批准、创建帐号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帐号未激活</a:t>
            </a:r>
            <a:r>
              <a:rPr lang="en-US" altLang="zh-CN" dirty="0"/>
              <a:t>)</a:t>
            </a:r>
            <a:endParaRPr lang="en-US" dirty="0"/>
          </a:p>
        </p:txBody>
      </p:sp>
      <p:cxnSp>
        <p:nvCxnSpPr>
          <p:cNvPr id="61" name="Connector: Elbow 60"/>
          <p:cNvCxnSpPr>
            <a:stCxn id="59" idx="3"/>
            <a:endCxn id="34" idx="1"/>
          </p:cNvCxnSpPr>
          <p:nvPr/>
        </p:nvCxnSpPr>
        <p:spPr>
          <a:xfrm flipV="1">
            <a:off x="3845628" y="4267910"/>
            <a:ext cx="300298" cy="82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/>
          <p:cNvSpPr/>
          <p:nvPr/>
        </p:nvSpPr>
        <p:spPr>
          <a:xfrm>
            <a:off x="9618306" y="1371084"/>
            <a:ext cx="1530279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查看申请状态</a:t>
            </a:r>
            <a:endParaRPr lang="en-US" dirty="0"/>
          </a:p>
        </p:txBody>
      </p:sp>
      <p:cxnSp>
        <p:nvCxnSpPr>
          <p:cNvPr id="70" name="Connector: Elbow 69"/>
          <p:cNvCxnSpPr>
            <a:stCxn id="87" idx="3"/>
            <a:endCxn id="122" idx="2"/>
          </p:cNvCxnSpPr>
          <p:nvPr/>
        </p:nvCxnSpPr>
        <p:spPr>
          <a:xfrm>
            <a:off x="11148585" y="1790809"/>
            <a:ext cx="368103" cy="5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stCxn id="36" idx="3"/>
            <a:endCxn id="59" idx="0"/>
          </p:cNvCxnSpPr>
          <p:nvPr/>
        </p:nvCxnSpPr>
        <p:spPr>
          <a:xfrm flipH="1">
            <a:off x="3196185" y="1790809"/>
            <a:ext cx="647716" cy="2065584"/>
          </a:xfrm>
          <a:prstGeom prst="bentConnector4">
            <a:avLst>
              <a:gd name="adj1" fmla="val -35293"/>
              <a:gd name="adj2" fmla="val 60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4145926" y="3830049"/>
            <a:ext cx="1028461" cy="8757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审核通过</a:t>
            </a:r>
            <a:r>
              <a:rPr lang="en-US" altLang="zh-CN" sz="1400" dirty="0">
                <a:solidFill>
                  <a:schemeClr val="bg1"/>
                </a:solidFill>
              </a:rPr>
              <a:t>?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7" name="Connector: Elbow 36"/>
          <p:cNvCxnSpPr>
            <a:stCxn id="34" idx="3"/>
            <a:endCxn id="44" idx="1"/>
          </p:cNvCxnSpPr>
          <p:nvPr/>
        </p:nvCxnSpPr>
        <p:spPr>
          <a:xfrm flipH="1">
            <a:off x="4660157" y="4267910"/>
            <a:ext cx="514230" cy="1501777"/>
          </a:xfrm>
          <a:prstGeom prst="bentConnector5">
            <a:avLst>
              <a:gd name="adj1" fmla="val -44455"/>
              <a:gd name="adj2" fmla="val 41553"/>
              <a:gd name="adj3" fmla="val 144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39020" y="5466483"/>
            <a:ext cx="51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sp>
        <p:nvSpPr>
          <p:cNvPr id="51" name="Rectangle: Rounded Corners 50"/>
          <p:cNvSpPr/>
          <p:nvPr/>
        </p:nvSpPr>
        <p:spPr>
          <a:xfrm>
            <a:off x="6521378" y="1371084"/>
            <a:ext cx="149115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激活帐号</a:t>
            </a:r>
            <a:endParaRPr lang="en-US" altLang="zh-CN" dirty="0"/>
          </a:p>
          <a:p>
            <a:pPr algn="ctr"/>
            <a:r>
              <a:rPr lang="en-US" dirty="0"/>
              <a:t>(</a:t>
            </a:r>
            <a:r>
              <a:rPr lang="zh-CN" altLang="en-US" dirty="0"/>
              <a:t>消息订阅的个性化展示</a:t>
            </a:r>
            <a:r>
              <a:rPr lang="en-US" dirty="0"/>
              <a:t>)</a:t>
            </a:r>
          </a:p>
        </p:txBody>
      </p:sp>
      <p:cxnSp>
        <p:nvCxnSpPr>
          <p:cNvPr id="52" name="Connector: Elbow 51"/>
          <p:cNvCxnSpPr>
            <a:stCxn id="34" idx="0"/>
            <a:endCxn id="53" idx="3"/>
          </p:cNvCxnSpPr>
          <p:nvPr/>
        </p:nvCxnSpPr>
        <p:spPr>
          <a:xfrm rot="16200000" flipV="1">
            <a:off x="3400977" y="2570868"/>
            <a:ext cx="621269" cy="18970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/>
          <p:cNvSpPr/>
          <p:nvPr/>
        </p:nvSpPr>
        <p:spPr>
          <a:xfrm>
            <a:off x="1271911" y="2789055"/>
            <a:ext cx="1491153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</a:rPr>
              <a:t>推送消息和不通过原因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155231" y="307240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</a:t>
            </a:r>
            <a:endParaRPr lang="en-US" dirty="0"/>
          </a:p>
        </p:txBody>
      </p:sp>
      <p:cxnSp>
        <p:nvCxnSpPr>
          <p:cNvPr id="78" name="Connector: Elbow 77"/>
          <p:cNvCxnSpPr>
            <a:stCxn id="92" idx="0"/>
            <a:endCxn id="51" idx="2"/>
          </p:cNvCxnSpPr>
          <p:nvPr/>
        </p:nvCxnSpPr>
        <p:spPr>
          <a:xfrm rot="16200000" flipV="1">
            <a:off x="7688761" y="1788728"/>
            <a:ext cx="3121293" cy="39649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/>
          <p:cNvCxnSpPr>
            <a:stCxn id="51" idx="3"/>
            <a:endCxn id="55" idx="2"/>
          </p:cNvCxnSpPr>
          <p:nvPr/>
        </p:nvCxnSpPr>
        <p:spPr>
          <a:xfrm flipV="1">
            <a:off x="8012531" y="1790808"/>
            <a:ext cx="41307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39" idx="1"/>
          </p:cNvCxnSpPr>
          <p:nvPr/>
        </p:nvCxnSpPr>
        <p:spPr>
          <a:xfrm>
            <a:off x="970955" y="1790809"/>
            <a:ext cx="493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/>
          <p:cNvSpPr/>
          <p:nvPr/>
        </p:nvSpPr>
        <p:spPr>
          <a:xfrm>
            <a:off x="10486281" y="5331826"/>
            <a:ext cx="149115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发送帐号激活链接</a:t>
            </a:r>
            <a:endParaRPr lang="en-US" dirty="0"/>
          </a:p>
        </p:txBody>
      </p:sp>
      <p:cxnSp>
        <p:nvCxnSpPr>
          <p:cNvPr id="94" name="Connector: Elbow 93"/>
          <p:cNvCxnSpPr>
            <a:stCxn id="60" idx="3"/>
            <a:endCxn id="92" idx="1"/>
          </p:cNvCxnSpPr>
          <p:nvPr/>
        </p:nvCxnSpPr>
        <p:spPr>
          <a:xfrm flipV="1">
            <a:off x="9672529" y="5751551"/>
            <a:ext cx="813752" cy="18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516688" y="1641324"/>
            <a:ext cx="308474" cy="30936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2328" y="5358773"/>
            <a:ext cx="854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医院</a:t>
            </a:r>
            <a:r>
              <a:rPr lang="en-US" altLang="zh-CN" dirty="0"/>
              <a:t>Admin</a:t>
            </a:r>
          </a:p>
        </p:txBody>
      </p:sp>
      <p:sp>
        <p:nvSpPr>
          <p:cNvPr id="44" name="Rectangle: Rounded Corners 43"/>
          <p:cNvSpPr/>
          <p:nvPr/>
        </p:nvSpPr>
        <p:spPr>
          <a:xfrm>
            <a:off x="4660157" y="5349962"/>
            <a:ext cx="129888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审核、核实申请信息</a:t>
            </a:r>
            <a:endParaRPr lang="en-US" dirty="0"/>
          </a:p>
        </p:txBody>
      </p:sp>
      <p:cxnSp>
        <p:nvCxnSpPr>
          <p:cNvPr id="45" name="Connector: Elbow 44"/>
          <p:cNvCxnSpPr>
            <a:stCxn id="44" idx="3"/>
            <a:endCxn id="46" idx="1"/>
          </p:cNvCxnSpPr>
          <p:nvPr/>
        </p:nvCxnSpPr>
        <p:spPr>
          <a:xfrm flipV="1">
            <a:off x="5959044" y="5761479"/>
            <a:ext cx="300298" cy="82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6259342" y="5323618"/>
            <a:ext cx="1028461" cy="8757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审核通过</a:t>
            </a:r>
            <a:r>
              <a:rPr lang="en-US" altLang="zh-CN" sz="1400" dirty="0">
                <a:solidFill>
                  <a:schemeClr val="bg1"/>
                </a:solidFill>
              </a:rPr>
              <a:t>?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73129" y="624433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</a:t>
            </a:r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12328" y="5018798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008460" y="4458688"/>
            <a:ext cx="51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cxnSp>
        <p:nvCxnSpPr>
          <p:cNvPr id="64" name="Connector: Elbow 63"/>
          <p:cNvCxnSpPr>
            <a:stCxn id="46" idx="3"/>
            <a:endCxn id="60" idx="1"/>
          </p:cNvCxnSpPr>
          <p:nvPr/>
        </p:nvCxnSpPr>
        <p:spPr>
          <a:xfrm>
            <a:off x="7287803" y="5761479"/>
            <a:ext cx="893573" cy="82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05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9254"/>
            <a:ext cx="3879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FE</a:t>
            </a:r>
            <a:r>
              <a:rPr lang="zh-CN" altLang="en-US" sz="2400" b="1" dirty="0"/>
              <a:t>申请开通更多医院的权限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2027" y="2650109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34533" y="1576159"/>
            <a:ext cx="85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027" y="3799269"/>
            <a:ext cx="854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GE</a:t>
            </a:r>
          </a:p>
          <a:p>
            <a:r>
              <a:rPr lang="zh-CN" altLang="en-US" dirty="0"/>
              <a:t>后台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39" idx="3"/>
            <a:endCxn id="36" idx="1"/>
          </p:cNvCxnSpPr>
          <p:nvPr/>
        </p:nvCxnSpPr>
        <p:spPr>
          <a:xfrm>
            <a:off x="2570370" y="1790809"/>
            <a:ext cx="404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stCxn id="53" idx="1"/>
            <a:endCxn id="39" idx="2"/>
          </p:cNvCxnSpPr>
          <p:nvPr/>
        </p:nvCxnSpPr>
        <p:spPr>
          <a:xfrm rot="10800000">
            <a:off x="2017489" y="2210534"/>
            <a:ext cx="1009066" cy="3163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2975302" y="1371084"/>
            <a:ext cx="868599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提交申请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1464607" y="1371084"/>
            <a:ext cx="110576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填写</a:t>
            </a:r>
            <a:endParaRPr lang="en-US" altLang="zh-CN" dirty="0"/>
          </a:p>
          <a:p>
            <a:pPr algn="ctr"/>
            <a:r>
              <a:rPr lang="zh-CN" altLang="en-US" dirty="0"/>
              <a:t>申请表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224796" y="3909781"/>
            <a:ext cx="308474" cy="30936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/>
          <p:cNvSpPr/>
          <p:nvPr/>
        </p:nvSpPr>
        <p:spPr>
          <a:xfrm>
            <a:off x="3614620" y="3606151"/>
            <a:ext cx="129888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审核、核实申请信息</a:t>
            </a:r>
            <a:endParaRPr lang="en-US" dirty="0"/>
          </a:p>
        </p:txBody>
      </p:sp>
      <p:sp>
        <p:nvSpPr>
          <p:cNvPr id="60" name="Rectangle: Rounded Corners 59"/>
          <p:cNvSpPr/>
          <p:nvPr/>
        </p:nvSpPr>
        <p:spPr>
          <a:xfrm>
            <a:off x="7163734" y="3608594"/>
            <a:ext cx="149115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开通</a:t>
            </a:r>
            <a:endParaRPr lang="en-US" altLang="zh-CN" dirty="0"/>
          </a:p>
          <a:p>
            <a:pPr algn="ctr"/>
            <a:r>
              <a:rPr lang="zh-CN" altLang="en-US" dirty="0"/>
              <a:t>医院权限</a:t>
            </a:r>
            <a:endParaRPr lang="en-US" altLang="zh-CN" dirty="0"/>
          </a:p>
          <a:p>
            <a:pPr algn="ctr"/>
            <a:r>
              <a:rPr lang="zh-CN" altLang="en-US" dirty="0"/>
              <a:t>给</a:t>
            </a:r>
            <a:r>
              <a:rPr lang="en-US" altLang="zh-CN" dirty="0"/>
              <a:t>FE</a:t>
            </a:r>
            <a:endParaRPr lang="en-US" dirty="0"/>
          </a:p>
        </p:txBody>
      </p:sp>
      <p:cxnSp>
        <p:nvCxnSpPr>
          <p:cNvPr id="61" name="Connector: Elbow 60"/>
          <p:cNvCxnSpPr>
            <a:stCxn id="59" idx="3"/>
            <a:endCxn id="34" idx="1"/>
          </p:cNvCxnSpPr>
          <p:nvPr/>
        </p:nvCxnSpPr>
        <p:spPr>
          <a:xfrm>
            <a:off x="4913507" y="4025876"/>
            <a:ext cx="514231" cy="41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/>
          <p:cNvSpPr/>
          <p:nvPr/>
        </p:nvSpPr>
        <p:spPr>
          <a:xfrm>
            <a:off x="9618306" y="1371084"/>
            <a:ext cx="1530279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查看申请状态</a:t>
            </a:r>
            <a:endParaRPr lang="en-US" dirty="0"/>
          </a:p>
        </p:txBody>
      </p:sp>
      <p:cxnSp>
        <p:nvCxnSpPr>
          <p:cNvPr id="70" name="Connector: Elbow 69"/>
          <p:cNvCxnSpPr>
            <a:stCxn id="87" idx="3"/>
            <a:endCxn id="122" idx="2"/>
          </p:cNvCxnSpPr>
          <p:nvPr/>
        </p:nvCxnSpPr>
        <p:spPr>
          <a:xfrm>
            <a:off x="11148585" y="1790809"/>
            <a:ext cx="368103" cy="5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stCxn id="36" idx="3"/>
            <a:endCxn id="59" idx="0"/>
          </p:cNvCxnSpPr>
          <p:nvPr/>
        </p:nvCxnSpPr>
        <p:spPr>
          <a:xfrm>
            <a:off x="3843901" y="1790809"/>
            <a:ext cx="420163" cy="18153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5427738" y="3592170"/>
            <a:ext cx="1028461" cy="8757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审核通过</a:t>
            </a:r>
            <a:r>
              <a:rPr lang="en-US" altLang="zh-CN" sz="1400" dirty="0">
                <a:solidFill>
                  <a:schemeClr val="bg1"/>
                </a:solidFill>
              </a:rPr>
              <a:t>?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7" name="Connector: Elbow 36"/>
          <p:cNvCxnSpPr>
            <a:stCxn id="34" idx="3"/>
            <a:endCxn id="60" idx="1"/>
          </p:cNvCxnSpPr>
          <p:nvPr/>
        </p:nvCxnSpPr>
        <p:spPr>
          <a:xfrm flipV="1">
            <a:off x="6456199" y="4028319"/>
            <a:ext cx="707535" cy="1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21378" y="3725115"/>
            <a:ext cx="51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cxnSp>
        <p:nvCxnSpPr>
          <p:cNvPr id="52" name="Connector: Elbow 51"/>
          <p:cNvCxnSpPr>
            <a:stCxn id="34" idx="2"/>
            <a:endCxn id="53" idx="3"/>
          </p:cNvCxnSpPr>
          <p:nvPr/>
        </p:nvCxnSpPr>
        <p:spPr>
          <a:xfrm rot="5400000">
            <a:off x="4776945" y="4208656"/>
            <a:ext cx="905788" cy="14242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/>
          <p:cNvSpPr/>
          <p:nvPr/>
        </p:nvSpPr>
        <p:spPr>
          <a:xfrm>
            <a:off x="3026555" y="4953955"/>
            <a:ext cx="1491153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</a:rPr>
              <a:t>推送消息和不通过原因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490706" y="449308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</a:t>
            </a:r>
            <a:endParaRPr lang="en-US" dirty="0"/>
          </a:p>
        </p:txBody>
      </p:sp>
      <p:cxnSp>
        <p:nvCxnSpPr>
          <p:cNvPr id="89" name="Straight Arrow Connector 88"/>
          <p:cNvCxnSpPr>
            <a:endCxn id="39" idx="1"/>
          </p:cNvCxnSpPr>
          <p:nvPr/>
        </p:nvCxnSpPr>
        <p:spPr>
          <a:xfrm>
            <a:off x="970955" y="1790809"/>
            <a:ext cx="493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/>
          <p:cNvCxnSpPr>
            <a:stCxn id="60" idx="3"/>
          </p:cNvCxnSpPr>
          <p:nvPr/>
        </p:nvCxnSpPr>
        <p:spPr>
          <a:xfrm flipV="1">
            <a:off x="8654887" y="4025876"/>
            <a:ext cx="569909" cy="2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516688" y="1641324"/>
            <a:ext cx="308474" cy="30936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3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2589093" y="1891472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扫码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301" y="246301"/>
            <a:ext cx="2040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/>
              <a:t>扫码新建档案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3970" y="3330315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2198189"/>
            <a:ext cx="959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现场</a:t>
            </a:r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7489051" y="1888603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拍照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9323867" y="1891471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上传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4" idx="3"/>
            <a:endCxn id="10" idx="1"/>
          </p:cNvCxnSpPr>
          <p:nvPr/>
        </p:nvCxnSpPr>
        <p:spPr>
          <a:xfrm flipV="1">
            <a:off x="6850554" y="2308328"/>
            <a:ext cx="638497" cy="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>
          <a:xfrm>
            <a:off x="8568343" y="2308328"/>
            <a:ext cx="755524" cy="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/>
          <p:cNvSpPr/>
          <p:nvPr/>
        </p:nvSpPr>
        <p:spPr>
          <a:xfrm>
            <a:off x="3943786" y="3906838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资料审查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4051466"/>
            <a:ext cx="854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</a:t>
            </a:r>
          </a:p>
          <a:p>
            <a:r>
              <a:rPr lang="zh-CN" altLang="en-US" dirty="0"/>
              <a:t>后台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9541257" y="3906838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</a:t>
            </a:r>
            <a:endParaRPr lang="en-US" altLang="zh-CN" dirty="0"/>
          </a:p>
          <a:p>
            <a:pPr algn="ctr"/>
            <a:r>
              <a:rPr lang="zh-CN" altLang="en-US" dirty="0"/>
              <a:t>档案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6" idx="3"/>
            <a:endCxn id="19" idx="1"/>
          </p:cNvCxnSpPr>
          <p:nvPr/>
        </p:nvCxnSpPr>
        <p:spPr>
          <a:xfrm flipV="1">
            <a:off x="6232541" y="4326563"/>
            <a:ext cx="3308716" cy="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3"/>
            <a:endCxn id="4" idx="2"/>
          </p:cNvCxnSpPr>
          <p:nvPr/>
        </p:nvCxnSpPr>
        <p:spPr>
          <a:xfrm>
            <a:off x="10620549" y="4326563"/>
            <a:ext cx="1088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stCxn id="11" idx="2"/>
            <a:endCxn id="17" idx="0"/>
          </p:cNvCxnSpPr>
          <p:nvPr/>
        </p:nvCxnSpPr>
        <p:spPr>
          <a:xfrm rot="5400000">
            <a:off x="6585514" y="628839"/>
            <a:ext cx="1175918" cy="5380081"/>
          </a:xfrm>
          <a:prstGeom prst="bentConnector3">
            <a:avLst>
              <a:gd name="adj1" fmla="val 30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5468043" y="4061869"/>
            <a:ext cx="764498" cy="5367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通过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17" idx="3"/>
            <a:endCxn id="26" idx="1"/>
          </p:cNvCxnSpPr>
          <p:nvPr/>
        </p:nvCxnSpPr>
        <p:spPr>
          <a:xfrm>
            <a:off x="5023078" y="4326563"/>
            <a:ext cx="444965" cy="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/>
          <p:cNvSpPr/>
          <p:nvPr/>
        </p:nvSpPr>
        <p:spPr>
          <a:xfrm>
            <a:off x="3283958" y="5079973"/>
            <a:ext cx="1739120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通知</a:t>
            </a:r>
            <a:endParaRPr lang="en-US" altLang="zh-CN" dirty="0"/>
          </a:p>
          <a:p>
            <a:pPr algn="ctr"/>
            <a:r>
              <a:rPr lang="zh-CN" altLang="en-US" dirty="0"/>
              <a:t>客户补全资料</a:t>
            </a:r>
            <a:r>
              <a:rPr lang="en-US" altLang="zh-CN" dirty="0"/>
              <a:t>(</a:t>
            </a:r>
            <a:r>
              <a:rPr lang="zh-CN" altLang="en-US" dirty="0"/>
              <a:t>附</a:t>
            </a:r>
            <a:r>
              <a:rPr lang="en-US" altLang="zh-CN" dirty="0"/>
              <a:t>URL Link)</a:t>
            </a:r>
            <a:endParaRPr lang="en-US" dirty="0"/>
          </a:p>
        </p:txBody>
      </p:sp>
      <p:cxnSp>
        <p:nvCxnSpPr>
          <p:cNvPr id="33" name="Connector: Elbow 32"/>
          <p:cNvCxnSpPr>
            <a:stCxn id="26" idx="2"/>
            <a:endCxn id="32" idx="3"/>
          </p:cNvCxnSpPr>
          <p:nvPr/>
        </p:nvCxnSpPr>
        <p:spPr>
          <a:xfrm rot="5400000">
            <a:off x="4986159" y="4635564"/>
            <a:ext cx="901053" cy="827214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456030" y="473753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</a:t>
            </a:r>
            <a:endParaRPr lang="en-US" dirty="0"/>
          </a:p>
        </p:txBody>
      </p:sp>
      <p:cxnSp>
        <p:nvCxnSpPr>
          <p:cNvPr id="71" name="Connector: Elbow 70"/>
          <p:cNvCxnSpPr>
            <a:stCxn id="32" idx="1"/>
            <a:endCxn id="2" idx="2"/>
          </p:cNvCxnSpPr>
          <p:nvPr/>
        </p:nvCxnSpPr>
        <p:spPr>
          <a:xfrm rot="10800000">
            <a:off x="3128740" y="2730922"/>
            <a:ext cx="155219" cy="2768777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Diamond 77"/>
          <p:cNvSpPr/>
          <p:nvPr/>
        </p:nvSpPr>
        <p:spPr>
          <a:xfrm>
            <a:off x="4011832" y="1888603"/>
            <a:ext cx="1011246" cy="8423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码已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建档</a:t>
            </a:r>
            <a:r>
              <a:rPr lang="en-US" altLang="zh-CN" sz="1400" dirty="0">
                <a:solidFill>
                  <a:schemeClr val="bg1"/>
                </a:solidFill>
              </a:rPr>
              <a:t>?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/>
          <p:cNvCxnSpPr>
            <a:stCxn id="2" idx="3"/>
            <a:endCxn id="78" idx="1"/>
          </p:cNvCxnSpPr>
          <p:nvPr/>
        </p:nvCxnSpPr>
        <p:spPr>
          <a:xfrm flipV="1">
            <a:off x="3668385" y="2309762"/>
            <a:ext cx="343447" cy="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/>
          <p:cNvSpPr/>
          <p:nvPr/>
        </p:nvSpPr>
        <p:spPr>
          <a:xfrm>
            <a:off x="4835012" y="707966"/>
            <a:ext cx="1079292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提示码已建档</a:t>
            </a:r>
            <a:endParaRPr lang="en-US" dirty="0"/>
          </a:p>
        </p:txBody>
      </p:sp>
      <p:cxnSp>
        <p:nvCxnSpPr>
          <p:cNvPr id="90" name="Connector: Elbow 89"/>
          <p:cNvCxnSpPr>
            <a:stCxn id="78" idx="0"/>
            <a:endCxn id="89" idx="1"/>
          </p:cNvCxnSpPr>
          <p:nvPr/>
        </p:nvCxnSpPr>
        <p:spPr>
          <a:xfrm rot="5400000" flipH="1" flipV="1">
            <a:off x="4295777" y="1349369"/>
            <a:ext cx="760912" cy="317557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Diamond 93"/>
          <p:cNvSpPr/>
          <p:nvPr/>
        </p:nvSpPr>
        <p:spPr>
          <a:xfrm>
            <a:off x="5914304" y="1900221"/>
            <a:ext cx="936250" cy="83069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码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有效</a:t>
            </a:r>
            <a:r>
              <a:rPr lang="en-US" altLang="zh-CN" sz="1400" dirty="0">
                <a:solidFill>
                  <a:schemeClr val="bg1"/>
                </a:solidFill>
              </a:rPr>
              <a:t>?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95" name="Straight Arrow Connector 94"/>
          <p:cNvCxnSpPr>
            <a:stCxn id="78" idx="3"/>
            <a:endCxn id="94" idx="1"/>
          </p:cNvCxnSpPr>
          <p:nvPr/>
        </p:nvCxnSpPr>
        <p:spPr>
          <a:xfrm>
            <a:off x="5023078" y="2309762"/>
            <a:ext cx="891226" cy="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/>
          <p:cNvSpPr/>
          <p:nvPr/>
        </p:nvSpPr>
        <p:spPr>
          <a:xfrm>
            <a:off x="6658058" y="707966"/>
            <a:ext cx="1079292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提示码无效</a:t>
            </a:r>
            <a:endParaRPr lang="en-US" dirty="0"/>
          </a:p>
        </p:txBody>
      </p:sp>
      <p:cxnSp>
        <p:nvCxnSpPr>
          <p:cNvPr id="107" name="Connector: Elbow 106"/>
          <p:cNvCxnSpPr>
            <a:stCxn id="94" idx="0"/>
            <a:endCxn id="102" idx="1"/>
          </p:cNvCxnSpPr>
          <p:nvPr/>
        </p:nvCxnSpPr>
        <p:spPr>
          <a:xfrm rot="5400000" flipH="1" flipV="1">
            <a:off x="6133978" y="1376142"/>
            <a:ext cx="772530" cy="275629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1709243" y="4148182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081131" y="1938873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154641" y="141998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00244" y="1998653"/>
            <a:ext cx="557803" cy="36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18430" y="1413938"/>
            <a:ext cx="557803" cy="36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cxnSp>
        <p:nvCxnSpPr>
          <p:cNvPr id="39" name="Connector: Elbow 38"/>
          <p:cNvCxnSpPr>
            <a:stCxn id="89" idx="0"/>
            <a:endCxn id="4" idx="0"/>
          </p:cNvCxnSpPr>
          <p:nvPr/>
        </p:nvCxnSpPr>
        <p:spPr>
          <a:xfrm rot="16200000" flipH="1">
            <a:off x="6906075" y="-823451"/>
            <a:ext cx="3440216" cy="6503051"/>
          </a:xfrm>
          <a:prstGeom prst="bentConnector3">
            <a:avLst>
              <a:gd name="adj1" fmla="val -6645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stCxn id="102" idx="3"/>
            <a:endCxn id="4" idx="0"/>
          </p:cNvCxnSpPr>
          <p:nvPr/>
        </p:nvCxnSpPr>
        <p:spPr>
          <a:xfrm>
            <a:off x="7737350" y="1127691"/>
            <a:ext cx="4140359" cy="3020491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150516" y="4013606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sp>
        <p:nvSpPr>
          <p:cNvPr id="50" name="Rectangle: Rounded Corners 49"/>
          <p:cNvSpPr/>
          <p:nvPr/>
        </p:nvSpPr>
        <p:spPr>
          <a:xfrm>
            <a:off x="1053846" y="3906838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发行</a:t>
            </a:r>
            <a:endParaRPr lang="en-US" altLang="zh-CN" dirty="0"/>
          </a:p>
          <a:p>
            <a:pPr algn="ctr"/>
            <a:r>
              <a:rPr lang="zh-CN" altLang="en-US" dirty="0"/>
              <a:t>二维码</a:t>
            </a:r>
            <a:endParaRPr lang="en-US" dirty="0"/>
          </a:p>
        </p:txBody>
      </p:sp>
      <p:sp>
        <p:nvSpPr>
          <p:cNvPr id="51" name="Rectangle: Rounded Corners 50"/>
          <p:cNvSpPr/>
          <p:nvPr/>
        </p:nvSpPr>
        <p:spPr>
          <a:xfrm>
            <a:off x="1062773" y="1895845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贴码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0" idx="0"/>
            <a:endCxn id="51" idx="2"/>
          </p:cNvCxnSpPr>
          <p:nvPr/>
        </p:nvCxnSpPr>
        <p:spPr>
          <a:xfrm flipV="1">
            <a:off x="1593492" y="2735294"/>
            <a:ext cx="8927" cy="117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3"/>
            <a:endCxn id="2" idx="1"/>
          </p:cNvCxnSpPr>
          <p:nvPr/>
        </p:nvCxnSpPr>
        <p:spPr>
          <a:xfrm flipV="1">
            <a:off x="2142065" y="2311197"/>
            <a:ext cx="447028" cy="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60194" y="4336316"/>
            <a:ext cx="493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1651" y="4882051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(</a:t>
            </a:r>
            <a:r>
              <a:rPr lang="zh-CN" altLang="en-US" dirty="0"/>
              <a:t>二维码管理模块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2589093" y="1891472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扫码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" y="246301"/>
            <a:ext cx="1422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/>
              <a:t>扫码关联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3970" y="3330315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2198189"/>
            <a:ext cx="959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现场</a:t>
            </a:r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7489051" y="1888603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拍照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9323867" y="1891471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上传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4" idx="3"/>
            <a:endCxn id="10" idx="1"/>
          </p:cNvCxnSpPr>
          <p:nvPr/>
        </p:nvCxnSpPr>
        <p:spPr>
          <a:xfrm flipV="1">
            <a:off x="6850554" y="2308328"/>
            <a:ext cx="638497" cy="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>
          <a:xfrm>
            <a:off x="8568343" y="2308328"/>
            <a:ext cx="755524" cy="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/>
          <p:cNvSpPr/>
          <p:nvPr/>
        </p:nvSpPr>
        <p:spPr>
          <a:xfrm>
            <a:off x="3943786" y="3906838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资料审查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4051466"/>
            <a:ext cx="854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</a:t>
            </a:r>
          </a:p>
          <a:p>
            <a:r>
              <a:rPr lang="zh-CN" altLang="en-US" dirty="0"/>
              <a:t>后台</a:t>
            </a:r>
            <a:endParaRPr lang="en-US" dirty="0"/>
          </a:p>
        </p:txBody>
      </p:sp>
      <p:cxnSp>
        <p:nvCxnSpPr>
          <p:cNvPr id="24" name="Connector: Elbow 23"/>
          <p:cNvCxnSpPr>
            <a:stCxn id="11" idx="2"/>
            <a:endCxn id="17" idx="0"/>
          </p:cNvCxnSpPr>
          <p:nvPr/>
        </p:nvCxnSpPr>
        <p:spPr>
          <a:xfrm rot="5400000">
            <a:off x="6585514" y="628839"/>
            <a:ext cx="1175918" cy="5380081"/>
          </a:xfrm>
          <a:prstGeom prst="bentConnector3">
            <a:avLst>
              <a:gd name="adj1" fmla="val 30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5468043" y="4061869"/>
            <a:ext cx="764498" cy="5367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通过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17" idx="3"/>
            <a:endCxn id="26" idx="1"/>
          </p:cNvCxnSpPr>
          <p:nvPr/>
        </p:nvCxnSpPr>
        <p:spPr>
          <a:xfrm>
            <a:off x="5023078" y="4326563"/>
            <a:ext cx="444965" cy="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/>
          <p:cNvSpPr/>
          <p:nvPr/>
        </p:nvSpPr>
        <p:spPr>
          <a:xfrm>
            <a:off x="3283958" y="5079973"/>
            <a:ext cx="1739120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通知</a:t>
            </a:r>
            <a:endParaRPr lang="en-US" altLang="zh-CN" dirty="0"/>
          </a:p>
          <a:p>
            <a:pPr algn="ctr"/>
            <a:r>
              <a:rPr lang="zh-CN" altLang="en-US" dirty="0"/>
              <a:t>客户补全资料</a:t>
            </a:r>
            <a:r>
              <a:rPr lang="en-US" altLang="zh-CN" dirty="0"/>
              <a:t>(</a:t>
            </a:r>
            <a:r>
              <a:rPr lang="zh-CN" altLang="en-US" dirty="0"/>
              <a:t>附</a:t>
            </a:r>
            <a:r>
              <a:rPr lang="en-US" altLang="zh-CN" dirty="0"/>
              <a:t>URL Link)</a:t>
            </a:r>
            <a:endParaRPr lang="en-US" dirty="0"/>
          </a:p>
        </p:txBody>
      </p:sp>
      <p:cxnSp>
        <p:nvCxnSpPr>
          <p:cNvPr id="33" name="Connector: Elbow 32"/>
          <p:cNvCxnSpPr>
            <a:stCxn id="26" idx="2"/>
            <a:endCxn id="32" idx="3"/>
          </p:cNvCxnSpPr>
          <p:nvPr/>
        </p:nvCxnSpPr>
        <p:spPr>
          <a:xfrm rot="5400000">
            <a:off x="4986159" y="4635564"/>
            <a:ext cx="901053" cy="827214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456030" y="473753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225078" y="3967988"/>
            <a:ext cx="557803" cy="36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cxnSp>
        <p:nvCxnSpPr>
          <p:cNvPr id="71" name="Connector: Elbow 70"/>
          <p:cNvCxnSpPr>
            <a:stCxn id="32" idx="1"/>
            <a:endCxn id="2" idx="2"/>
          </p:cNvCxnSpPr>
          <p:nvPr/>
        </p:nvCxnSpPr>
        <p:spPr>
          <a:xfrm rot="10800000">
            <a:off x="3128740" y="2730922"/>
            <a:ext cx="155219" cy="2768777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Diamond 77"/>
          <p:cNvSpPr/>
          <p:nvPr/>
        </p:nvSpPr>
        <p:spPr>
          <a:xfrm>
            <a:off x="4011832" y="1888603"/>
            <a:ext cx="1011246" cy="8423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码已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建档</a:t>
            </a:r>
            <a:r>
              <a:rPr lang="en-US" altLang="zh-CN" sz="1400" dirty="0">
                <a:solidFill>
                  <a:schemeClr val="bg1"/>
                </a:solidFill>
              </a:rPr>
              <a:t>?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/>
          <p:cNvCxnSpPr>
            <a:stCxn id="2" idx="3"/>
            <a:endCxn id="78" idx="1"/>
          </p:cNvCxnSpPr>
          <p:nvPr/>
        </p:nvCxnSpPr>
        <p:spPr>
          <a:xfrm flipV="1">
            <a:off x="3668385" y="2309762"/>
            <a:ext cx="343447" cy="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/>
          <p:cNvSpPr/>
          <p:nvPr/>
        </p:nvSpPr>
        <p:spPr>
          <a:xfrm>
            <a:off x="4835012" y="707966"/>
            <a:ext cx="1079292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提示码已建档</a:t>
            </a:r>
            <a:endParaRPr lang="en-US" dirty="0"/>
          </a:p>
        </p:txBody>
      </p:sp>
      <p:cxnSp>
        <p:nvCxnSpPr>
          <p:cNvPr id="90" name="Connector: Elbow 89"/>
          <p:cNvCxnSpPr>
            <a:stCxn id="78" idx="0"/>
            <a:endCxn id="89" idx="1"/>
          </p:cNvCxnSpPr>
          <p:nvPr/>
        </p:nvCxnSpPr>
        <p:spPr>
          <a:xfrm rot="5400000" flipH="1" flipV="1">
            <a:off x="4295777" y="1349369"/>
            <a:ext cx="760912" cy="317557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Diamond 93"/>
          <p:cNvSpPr/>
          <p:nvPr/>
        </p:nvSpPr>
        <p:spPr>
          <a:xfrm>
            <a:off x="5914304" y="1900221"/>
            <a:ext cx="936250" cy="83069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码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有效</a:t>
            </a:r>
            <a:r>
              <a:rPr lang="en-US" altLang="zh-CN" sz="1400" dirty="0">
                <a:solidFill>
                  <a:schemeClr val="bg1"/>
                </a:solidFill>
              </a:rPr>
              <a:t>?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95" name="Straight Arrow Connector 94"/>
          <p:cNvCxnSpPr>
            <a:stCxn id="78" idx="3"/>
            <a:endCxn id="94" idx="1"/>
          </p:cNvCxnSpPr>
          <p:nvPr/>
        </p:nvCxnSpPr>
        <p:spPr>
          <a:xfrm>
            <a:off x="5023078" y="2309762"/>
            <a:ext cx="891226" cy="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/>
          <p:cNvSpPr/>
          <p:nvPr/>
        </p:nvSpPr>
        <p:spPr>
          <a:xfrm>
            <a:off x="6658058" y="707966"/>
            <a:ext cx="1079292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提示码无效</a:t>
            </a:r>
            <a:endParaRPr lang="en-US" dirty="0"/>
          </a:p>
        </p:txBody>
      </p:sp>
      <p:cxnSp>
        <p:nvCxnSpPr>
          <p:cNvPr id="107" name="Connector: Elbow 106"/>
          <p:cNvCxnSpPr>
            <a:stCxn id="94" idx="0"/>
            <a:endCxn id="102" idx="1"/>
          </p:cNvCxnSpPr>
          <p:nvPr/>
        </p:nvCxnSpPr>
        <p:spPr>
          <a:xfrm rot="5400000" flipH="1" flipV="1">
            <a:off x="6133978" y="1376142"/>
            <a:ext cx="772530" cy="275629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1709243" y="4148182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081131" y="1938873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154641" y="141998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00244" y="1998653"/>
            <a:ext cx="557803" cy="36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18430" y="1413938"/>
            <a:ext cx="557803" cy="36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cxnSp>
        <p:nvCxnSpPr>
          <p:cNvPr id="39" name="Connector: Elbow 38"/>
          <p:cNvCxnSpPr>
            <a:stCxn id="89" idx="0"/>
            <a:endCxn id="4" idx="0"/>
          </p:cNvCxnSpPr>
          <p:nvPr/>
        </p:nvCxnSpPr>
        <p:spPr>
          <a:xfrm rot="16200000" flipH="1">
            <a:off x="6906075" y="-823451"/>
            <a:ext cx="3440216" cy="6503051"/>
          </a:xfrm>
          <a:prstGeom prst="bentConnector3">
            <a:avLst>
              <a:gd name="adj1" fmla="val -6645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stCxn id="102" idx="3"/>
            <a:endCxn id="4" idx="0"/>
          </p:cNvCxnSpPr>
          <p:nvPr/>
        </p:nvCxnSpPr>
        <p:spPr>
          <a:xfrm>
            <a:off x="7737350" y="1127691"/>
            <a:ext cx="4140359" cy="3020491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3"/>
          </p:cNvCxnSpPr>
          <p:nvPr/>
        </p:nvCxnSpPr>
        <p:spPr>
          <a:xfrm flipV="1">
            <a:off x="6232541" y="4330256"/>
            <a:ext cx="4913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/>
          <p:cNvSpPr/>
          <p:nvPr/>
        </p:nvSpPr>
        <p:spPr>
          <a:xfrm>
            <a:off x="6736609" y="3924148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</a:t>
            </a:r>
            <a:endParaRPr lang="en-US" altLang="zh-CN" dirty="0"/>
          </a:p>
          <a:p>
            <a:pPr algn="ctr"/>
            <a:r>
              <a:rPr lang="zh-CN" altLang="en-US" dirty="0"/>
              <a:t>设备</a:t>
            </a:r>
            <a:endParaRPr lang="en-US" dirty="0"/>
          </a:p>
        </p:txBody>
      </p:sp>
      <p:sp>
        <p:nvSpPr>
          <p:cNvPr id="59" name="Rectangle: Rounded Corners 58"/>
          <p:cNvSpPr/>
          <p:nvPr/>
        </p:nvSpPr>
        <p:spPr>
          <a:xfrm>
            <a:off x="8727812" y="3924148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关联</a:t>
            </a:r>
            <a:endParaRPr lang="en-US" altLang="zh-CN" dirty="0"/>
          </a:p>
          <a:p>
            <a:pPr algn="ctr"/>
            <a:r>
              <a:rPr lang="zh-CN" altLang="en-US" dirty="0"/>
              <a:t>设备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8" idx="3"/>
            <a:endCxn id="59" idx="1"/>
          </p:cNvCxnSpPr>
          <p:nvPr/>
        </p:nvCxnSpPr>
        <p:spPr>
          <a:xfrm>
            <a:off x="7815901" y="4343873"/>
            <a:ext cx="911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9" idx="3"/>
            <a:endCxn id="4" idx="2"/>
          </p:cNvCxnSpPr>
          <p:nvPr/>
        </p:nvCxnSpPr>
        <p:spPr>
          <a:xfrm flipV="1">
            <a:off x="9807104" y="4326563"/>
            <a:ext cx="1902139" cy="17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/>
          <p:cNvSpPr/>
          <p:nvPr/>
        </p:nvSpPr>
        <p:spPr>
          <a:xfrm>
            <a:off x="1053846" y="3906838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发行</a:t>
            </a:r>
            <a:endParaRPr lang="en-US" altLang="zh-CN" dirty="0"/>
          </a:p>
          <a:p>
            <a:pPr algn="ctr"/>
            <a:r>
              <a:rPr lang="zh-CN" altLang="en-US" dirty="0"/>
              <a:t>二维码</a:t>
            </a:r>
            <a:endParaRPr lang="en-US" dirty="0"/>
          </a:p>
        </p:txBody>
      </p:sp>
      <p:sp>
        <p:nvSpPr>
          <p:cNvPr id="51" name="Rectangle: Rounded Corners 50"/>
          <p:cNvSpPr/>
          <p:nvPr/>
        </p:nvSpPr>
        <p:spPr>
          <a:xfrm>
            <a:off x="1062773" y="1895845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贴码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0" idx="0"/>
            <a:endCxn id="51" idx="2"/>
          </p:cNvCxnSpPr>
          <p:nvPr/>
        </p:nvCxnSpPr>
        <p:spPr>
          <a:xfrm flipV="1">
            <a:off x="1593492" y="2735294"/>
            <a:ext cx="8927" cy="117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3"/>
            <a:endCxn id="2" idx="1"/>
          </p:cNvCxnSpPr>
          <p:nvPr/>
        </p:nvCxnSpPr>
        <p:spPr>
          <a:xfrm flipV="1">
            <a:off x="2142065" y="2311197"/>
            <a:ext cx="447028" cy="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60194" y="4336316"/>
            <a:ext cx="493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1651" y="4882051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(</a:t>
            </a:r>
            <a:r>
              <a:rPr lang="zh-CN" altLang="en-US" dirty="0"/>
              <a:t>二维码管理模块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4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9254"/>
            <a:ext cx="271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维修流程</a:t>
            </a:r>
            <a:r>
              <a:rPr lang="en-US" altLang="zh-CN" sz="2400" b="1" dirty="0"/>
              <a:t> Overview</a:t>
            </a:r>
            <a:endParaRPr lang="en-US" sz="2400" b="1" dirty="0"/>
          </a:p>
        </p:txBody>
      </p:sp>
      <p:cxnSp>
        <p:nvCxnSpPr>
          <p:cNvPr id="14" name="Straight Arrow Connector 13"/>
          <p:cNvCxnSpPr>
            <a:stCxn id="15" idx="3"/>
            <a:endCxn id="17" idx="1"/>
          </p:cNvCxnSpPr>
          <p:nvPr/>
        </p:nvCxnSpPr>
        <p:spPr>
          <a:xfrm>
            <a:off x="1387553" y="2669232"/>
            <a:ext cx="530304" cy="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/>
          <p:cNvSpPr/>
          <p:nvPr/>
        </p:nvSpPr>
        <p:spPr>
          <a:xfrm>
            <a:off x="469660" y="2249507"/>
            <a:ext cx="91789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扫码报修</a:t>
            </a:r>
            <a:endParaRPr lang="en-US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1917857" y="2255997"/>
            <a:ext cx="91789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专人派工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3650864" y="2263027"/>
            <a:ext cx="914784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领单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  <a:endCxn id="19" idx="1"/>
          </p:cNvCxnSpPr>
          <p:nvPr/>
        </p:nvCxnSpPr>
        <p:spPr>
          <a:xfrm>
            <a:off x="2835750" y="2675722"/>
            <a:ext cx="815114" cy="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838428" y="1283279"/>
            <a:ext cx="3076749" cy="1026130"/>
            <a:chOff x="1201676" y="1344341"/>
            <a:chExt cx="3076749" cy="1026130"/>
          </a:xfrm>
        </p:grpSpPr>
        <p:sp>
          <p:nvSpPr>
            <p:cNvPr id="51" name="Freeform: Shape 50"/>
            <p:cNvSpPr/>
            <p:nvPr/>
          </p:nvSpPr>
          <p:spPr>
            <a:xfrm rot="10514687" flipV="1">
              <a:off x="1201676" y="1693244"/>
              <a:ext cx="3076749" cy="677227"/>
            </a:xfrm>
            <a:custGeom>
              <a:avLst/>
              <a:gdLst>
                <a:gd name="connsiteX0" fmla="*/ 0 w 1960880"/>
                <a:gd name="connsiteY0" fmla="*/ 398217 h 398217"/>
                <a:gd name="connsiteX1" fmla="*/ 741680 w 1960880"/>
                <a:gd name="connsiteY1" fmla="*/ 1977 h 398217"/>
                <a:gd name="connsiteX2" fmla="*/ 1960880 w 1960880"/>
                <a:gd name="connsiteY2" fmla="*/ 245817 h 39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0880" h="398217">
                  <a:moveTo>
                    <a:pt x="0" y="398217"/>
                  </a:moveTo>
                  <a:cubicBezTo>
                    <a:pt x="207433" y="212797"/>
                    <a:pt x="414867" y="27377"/>
                    <a:pt x="741680" y="1977"/>
                  </a:cubicBezTo>
                  <a:cubicBezTo>
                    <a:pt x="1068493" y="-23423"/>
                    <a:pt x="1678093" y="203484"/>
                    <a:pt x="1960880" y="245817"/>
                  </a:cubicBezTo>
                </a:path>
              </a:pathLst>
            </a:custGeom>
            <a:ln w="9525" cap="flat" cmpd="sng" algn="ctr">
              <a:solidFill>
                <a:schemeClr val="accent1"/>
              </a:solidFill>
              <a:prstDash val="solid"/>
              <a:round/>
              <a:headEnd type="stealth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018306" y="1344341"/>
              <a:ext cx="19607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自动派工 </a:t>
              </a:r>
              <a:r>
                <a:rPr lang="en-US" altLang="zh-CN" dirty="0"/>
                <a:t>Or </a:t>
              </a:r>
              <a:r>
                <a:rPr lang="zh-CN" altLang="en-US" dirty="0"/>
                <a:t>抢单</a:t>
              </a:r>
              <a:endParaRPr lang="en-US" dirty="0"/>
            </a:p>
          </p:txBody>
        </p:sp>
      </p:grpSp>
      <p:sp>
        <p:nvSpPr>
          <p:cNvPr id="54" name="Rectangle: Rounded Corners 53"/>
          <p:cNvSpPr/>
          <p:nvPr/>
        </p:nvSpPr>
        <p:spPr>
          <a:xfrm>
            <a:off x="5380762" y="2263027"/>
            <a:ext cx="914400" cy="8394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到场</a:t>
            </a:r>
            <a:endParaRPr lang="en-US" dirty="0"/>
          </a:p>
        </p:txBody>
      </p:sp>
      <p:sp>
        <p:nvSpPr>
          <p:cNvPr id="55" name="Rectangle: Rounded Corners 54"/>
          <p:cNvSpPr/>
          <p:nvPr/>
        </p:nvSpPr>
        <p:spPr>
          <a:xfrm>
            <a:off x="7110276" y="2263027"/>
            <a:ext cx="914400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维修</a:t>
            </a:r>
            <a:endParaRPr lang="en-US" dirty="0"/>
          </a:p>
        </p:txBody>
      </p:sp>
      <p:sp>
        <p:nvSpPr>
          <p:cNvPr id="56" name="Rectangle: Rounded Corners 55"/>
          <p:cNvSpPr/>
          <p:nvPr/>
        </p:nvSpPr>
        <p:spPr>
          <a:xfrm>
            <a:off x="10569304" y="2263027"/>
            <a:ext cx="914400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反馈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430965" y="1279492"/>
            <a:ext cx="2963206" cy="1061959"/>
            <a:chOff x="5450272" y="1266105"/>
            <a:chExt cx="2963206" cy="1061959"/>
          </a:xfrm>
        </p:grpSpPr>
        <p:sp>
          <p:nvSpPr>
            <p:cNvPr id="60" name="Freeform: Shape 59"/>
            <p:cNvSpPr/>
            <p:nvPr/>
          </p:nvSpPr>
          <p:spPr>
            <a:xfrm rot="10514687" flipV="1">
              <a:off x="5450272" y="1650837"/>
              <a:ext cx="2834286" cy="677227"/>
            </a:xfrm>
            <a:custGeom>
              <a:avLst/>
              <a:gdLst>
                <a:gd name="connsiteX0" fmla="*/ 0 w 1960880"/>
                <a:gd name="connsiteY0" fmla="*/ 398217 h 398217"/>
                <a:gd name="connsiteX1" fmla="*/ 741680 w 1960880"/>
                <a:gd name="connsiteY1" fmla="*/ 1977 h 398217"/>
                <a:gd name="connsiteX2" fmla="*/ 1960880 w 1960880"/>
                <a:gd name="connsiteY2" fmla="*/ 245817 h 39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0880" h="398217">
                  <a:moveTo>
                    <a:pt x="0" y="398217"/>
                  </a:moveTo>
                  <a:cubicBezTo>
                    <a:pt x="207433" y="212797"/>
                    <a:pt x="414867" y="27377"/>
                    <a:pt x="741680" y="1977"/>
                  </a:cubicBezTo>
                  <a:cubicBezTo>
                    <a:pt x="1068493" y="-23423"/>
                    <a:pt x="1678093" y="203484"/>
                    <a:pt x="1960880" y="245817"/>
                  </a:cubicBezTo>
                </a:path>
              </a:pathLst>
            </a:custGeom>
            <a:ln w="9525" cap="flat" cmpd="sng" algn="ctr">
              <a:solidFill>
                <a:schemeClr val="accent1"/>
              </a:solidFill>
              <a:prstDash val="solid"/>
              <a:round/>
              <a:headEnd type="stealth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5569558" y="1266105"/>
              <a:ext cx="28439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Remote Fix</a:t>
              </a:r>
              <a:r>
                <a:rPr lang="zh-CN" altLang="en-US" dirty="0"/>
                <a:t>或电话沟通解决</a:t>
              </a:r>
              <a:endParaRPr lang="en-US" dirty="0"/>
            </a:p>
          </p:txBody>
        </p:sp>
      </p:grpSp>
      <p:cxnSp>
        <p:nvCxnSpPr>
          <p:cNvPr id="18" name="Straight Arrow Connector 17"/>
          <p:cNvCxnSpPr>
            <a:stCxn id="54" idx="3"/>
            <a:endCxn id="55" idx="1"/>
          </p:cNvCxnSpPr>
          <p:nvPr/>
        </p:nvCxnSpPr>
        <p:spPr>
          <a:xfrm>
            <a:off x="6295162" y="2682752"/>
            <a:ext cx="815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5" idx="3"/>
            <a:endCxn id="58" idx="1"/>
          </p:cNvCxnSpPr>
          <p:nvPr/>
        </p:nvCxnSpPr>
        <p:spPr>
          <a:xfrm>
            <a:off x="8024676" y="2682752"/>
            <a:ext cx="815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3"/>
            <a:endCxn id="54" idx="1"/>
          </p:cNvCxnSpPr>
          <p:nvPr/>
        </p:nvCxnSpPr>
        <p:spPr>
          <a:xfrm>
            <a:off x="4565648" y="2682752"/>
            <a:ext cx="815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3618751" y="2860566"/>
            <a:ext cx="1941557" cy="892282"/>
            <a:chOff x="4336221" y="2816690"/>
            <a:chExt cx="1941557" cy="892282"/>
          </a:xfrm>
        </p:grpSpPr>
        <p:sp>
          <p:nvSpPr>
            <p:cNvPr id="13" name="Rectangle 12"/>
            <p:cNvSpPr/>
            <p:nvPr/>
          </p:nvSpPr>
          <p:spPr>
            <a:xfrm>
              <a:off x="4336221" y="3062641"/>
              <a:ext cx="19415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/>
                <a:t>转单</a:t>
              </a:r>
              <a:r>
                <a:rPr lang="en-US" altLang="zh-CN" dirty="0"/>
                <a:t>/</a:t>
              </a:r>
              <a:r>
                <a:rPr lang="zh-CN" altLang="en-US" dirty="0">
                  <a:solidFill>
                    <a:srgbClr val="FF0000"/>
                  </a:solidFill>
                </a:rPr>
                <a:t>领单 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zh-CN" dirty="0"/>
                <a:t>(</a:t>
              </a:r>
              <a:r>
                <a:rPr lang="zh-CN" altLang="en-US" dirty="0"/>
                <a:t>手动或超时自动</a:t>
              </a:r>
              <a:r>
                <a:rPr lang="en-US" altLang="zh-CN" dirty="0"/>
                <a:t>)</a:t>
              </a:r>
              <a:endParaRPr lang="en-US" dirty="0"/>
            </a:p>
          </p:txBody>
        </p:sp>
        <p:sp>
          <p:nvSpPr>
            <p:cNvPr id="23" name="Freeform: Shape 22"/>
            <p:cNvSpPr/>
            <p:nvPr/>
          </p:nvSpPr>
          <p:spPr>
            <a:xfrm rot="18182914">
              <a:off x="5047238" y="2884026"/>
              <a:ext cx="451384" cy="316712"/>
            </a:xfrm>
            <a:custGeom>
              <a:avLst/>
              <a:gdLst>
                <a:gd name="connsiteX0" fmla="*/ 46417 w 770570"/>
                <a:gd name="connsiteY0" fmla="*/ 0 h 652920"/>
                <a:gd name="connsiteX1" fmla="*/ 67199 w 770570"/>
                <a:gd name="connsiteY1" fmla="*/ 561109 h 652920"/>
                <a:gd name="connsiteX2" fmla="*/ 690654 w 770570"/>
                <a:gd name="connsiteY2" fmla="*/ 602673 h 652920"/>
                <a:gd name="connsiteX3" fmla="*/ 763390 w 770570"/>
                <a:gd name="connsiteY3" fmla="*/ 62346 h 65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70" h="652920">
                  <a:moveTo>
                    <a:pt x="46417" y="0"/>
                  </a:moveTo>
                  <a:cubicBezTo>
                    <a:pt x="3121" y="230332"/>
                    <a:pt x="-40174" y="460664"/>
                    <a:pt x="67199" y="561109"/>
                  </a:cubicBezTo>
                  <a:cubicBezTo>
                    <a:pt x="174572" y="661554"/>
                    <a:pt x="574622" y="685800"/>
                    <a:pt x="690654" y="602673"/>
                  </a:cubicBezTo>
                  <a:cubicBezTo>
                    <a:pt x="806686" y="519546"/>
                    <a:pt x="761658" y="145473"/>
                    <a:pt x="763390" y="62346"/>
                  </a:cubicBezTo>
                </a:path>
              </a:pathLst>
            </a:custGeom>
            <a:noFill/>
            <a:ln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11735147" y="2490851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56" idx="3"/>
            <a:endCxn id="39" idx="2"/>
          </p:cNvCxnSpPr>
          <p:nvPr/>
        </p:nvCxnSpPr>
        <p:spPr>
          <a:xfrm flipV="1">
            <a:off x="11483704" y="2669232"/>
            <a:ext cx="251443" cy="1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/>
          <p:cNvSpPr/>
          <p:nvPr/>
        </p:nvSpPr>
        <p:spPr>
          <a:xfrm>
            <a:off x="8839790" y="2263027"/>
            <a:ext cx="914400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关单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58" idx="3"/>
            <a:endCxn id="56" idx="1"/>
          </p:cNvCxnSpPr>
          <p:nvPr/>
        </p:nvCxnSpPr>
        <p:spPr>
          <a:xfrm>
            <a:off x="9754190" y="2682752"/>
            <a:ext cx="815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406601" y="3753094"/>
            <a:ext cx="5253373" cy="799285"/>
            <a:chOff x="2406601" y="3468885"/>
            <a:chExt cx="5253373" cy="799285"/>
          </a:xfrm>
        </p:grpSpPr>
        <p:sp>
          <p:nvSpPr>
            <p:cNvPr id="80" name="Right Brace 79"/>
            <p:cNvSpPr/>
            <p:nvPr/>
          </p:nvSpPr>
          <p:spPr>
            <a:xfrm rot="5400000">
              <a:off x="5749814" y="1827327"/>
              <a:ext cx="268601" cy="3551718"/>
            </a:xfrm>
            <a:prstGeom prst="rightBrace">
              <a:avLst>
                <a:gd name="adj1" fmla="val 36538"/>
                <a:gd name="adj2" fmla="val 51414"/>
              </a:avLst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 rot="11303702">
              <a:off x="2406601" y="3488390"/>
              <a:ext cx="5062413" cy="779780"/>
              <a:chOff x="3987568" y="1641726"/>
              <a:chExt cx="4296671" cy="779780"/>
            </a:xfrm>
          </p:grpSpPr>
          <p:sp>
            <p:nvSpPr>
              <p:cNvPr id="82" name="Freeform: Shape 81"/>
              <p:cNvSpPr/>
              <p:nvPr/>
            </p:nvSpPr>
            <p:spPr>
              <a:xfrm rot="10755129" flipV="1">
                <a:off x="5636513" y="1641726"/>
                <a:ext cx="2647726" cy="677227"/>
              </a:xfrm>
              <a:custGeom>
                <a:avLst/>
                <a:gdLst>
                  <a:gd name="connsiteX0" fmla="*/ 0 w 1960880"/>
                  <a:gd name="connsiteY0" fmla="*/ 398217 h 398217"/>
                  <a:gd name="connsiteX1" fmla="*/ 741680 w 1960880"/>
                  <a:gd name="connsiteY1" fmla="*/ 1977 h 398217"/>
                  <a:gd name="connsiteX2" fmla="*/ 1960880 w 1960880"/>
                  <a:gd name="connsiteY2" fmla="*/ 245817 h 39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0880" h="398217">
                    <a:moveTo>
                      <a:pt x="0" y="398217"/>
                    </a:moveTo>
                    <a:cubicBezTo>
                      <a:pt x="207433" y="212797"/>
                      <a:pt x="414867" y="27377"/>
                      <a:pt x="741680" y="1977"/>
                    </a:cubicBezTo>
                    <a:cubicBezTo>
                      <a:pt x="1068493" y="-23423"/>
                      <a:pt x="1678093" y="203484"/>
                      <a:pt x="1960880" y="245817"/>
                    </a:cubicBezTo>
                  </a:path>
                </a:pathLst>
              </a:custGeom>
              <a:ln w="9525" cap="flat" cmpd="sng" algn="ctr">
                <a:solidFill>
                  <a:srgbClr val="FFC000"/>
                </a:solidFill>
                <a:prstDash val="solid"/>
                <a:round/>
                <a:headEnd type="stealth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0296298">
                <a:off x="3987568" y="1775175"/>
                <a:ext cx="1647876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FFC000"/>
                    </a:solidFill>
                  </a:rPr>
                  <a:t>退单</a:t>
                </a:r>
                <a:endParaRPr lang="en-US" altLang="zh-CN" dirty="0">
                  <a:solidFill>
                    <a:srgbClr val="FFC000"/>
                  </a:solidFill>
                </a:endParaRPr>
              </a:p>
              <a:p>
                <a:r>
                  <a:rPr lang="en-US" altLang="zh-CN" dirty="0">
                    <a:solidFill>
                      <a:srgbClr val="FFC000"/>
                    </a:solidFill>
                  </a:rPr>
                  <a:t>(</a:t>
                </a:r>
                <a:r>
                  <a:rPr lang="zh-CN" altLang="en-US" dirty="0">
                    <a:solidFill>
                      <a:srgbClr val="FFC000"/>
                    </a:solidFill>
                  </a:rPr>
                  <a:t>手动或超时自动</a:t>
                </a:r>
                <a:r>
                  <a:rPr lang="en-US" altLang="zh-CN" dirty="0">
                    <a:solidFill>
                      <a:srgbClr val="FFC000"/>
                    </a:solidFill>
                  </a:rPr>
                  <a:t>)</a:t>
                </a:r>
                <a:endParaRPr lang="en-US" dirty="0">
                  <a:solidFill>
                    <a:srgbClr val="FFC000"/>
                  </a:solidFill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1917857" y="4013363"/>
            <a:ext cx="10128182" cy="1854993"/>
            <a:chOff x="1917857" y="3778583"/>
            <a:chExt cx="10128182" cy="1854993"/>
          </a:xfrm>
        </p:grpSpPr>
        <p:sp>
          <p:nvSpPr>
            <p:cNvPr id="84" name="Right Brace 83"/>
            <p:cNvSpPr/>
            <p:nvPr/>
          </p:nvSpPr>
          <p:spPr>
            <a:xfrm rot="5400000">
              <a:off x="4740462" y="1451313"/>
              <a:ext cx="461608" cy="6106818"/>
            </a:xfrm>
            <a:prstGeom prst="rightBrace">
              <a:avLst>
                <a:gd name="adj1" fmla="val 36538"/>
                <a:gd name="adj2" fmla="val 51414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 rot="10072291" flipH="1">
              <a:off x="3671787" y="3778583"/>
              <a:ext cx="8374252" cy="1854993"/>
              <a:chOff x="4917962" y="1612602"/>
              <a:chExt cx="3365020" cy="677227"/>
            </a:xfrm>
          </p:grpSpPr>
          <p:sp>
            <p:nvSpPr>
              <p:cNvPr id="86" name="Freeform: Shape 85"/>
              <p:cNvSpPr/>
              <p:nvPr/>
            </p:nvSpPr>
            <p:spPr>
              <a:xfrm rot="10882253" flipV="1">
                <a:off x="5635256" y="1612602"/>
                <a:ext cx="2647726" cy="677227"/>
              </a:xfrm>
              <a:custGeom>
                <a:avLst/>
                <a:gdLst>
                  <a:gd name="connsiteX0" fmla="*/ 0 w 1960880"/>
                  <a:gd name="connsiteY0" fmla="*/ 398217 h 398217"/>
                  <a:gd name="connsiteX1" fmla="*/ 741680 w 1960880"/>
                  <a:gd name="connsiteY1" fmla="*/ 1977 h 398217"/>
                  <a:gd name="connsiteX2" fmla="*/ 1960880 w 1960880"/>
                  <a:gd name="connsiteY2" fmla="*/ 245817 h 39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0880" h="398217">
                    <a:moveTo>
                      <a:pt x="0" y="398217"/>
                    </a:moveTo>
                    <a:cubicBezTo>
                      <a:pt x="207433" y="212797"/>
                      <a:pt x="414867" y="27377"/>
                      <a:pt x="741680" y="1977"/>
                    </a:cubicBezTo>
                    <a:cubicBezTo>
                      <a:pt x="1068493" y="-23423"/>
                      <a:pt x="1678093" y="203484"/>
                      <a:pt x="1960880" y="245817"/>
                    </a:cubicBezTo>
                  </a:path>
                </a:pathLst>
              </a:custGeom>
              <a:ln w="9525" cap="flat" cmpd="sng" algn="ctr">
                <a:solidFill>
                  <a:srgbClr val="FF0000"/>
                </a:solidFill>
                <a:prstDash val="solid"/>
                <a:round/>
                <a:headEnd type="stealth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10072291">
                <a:off x="4917962" y="1888384"/>
                <a:ext cx="965685" cy="2359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FF0000"/>
                    </a:solidFill>
                  </a:rPr>
                  <a:t>取消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仅报修人可取消工单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 flipV="1">
            <a:off x="1782163" y="2797767"/>
            <a:ext cx="0" cy="194627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8166029" y="2814046"/>
            <a:ext cx="0" cy="194627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15" idx="1"/>
          </p:cNvCxnSpPr>
          <p:nvPr/>
        </p:nvCxnSpPr>
        <p:spPr>
          <a:xfrm>
            <a:off x="86532" y="2669232"/>
            <a:ext cx="383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Punched Tape 92"/>
          <p:cNvSpPr/>
          <p:nvPr/>
        </p:nvSpPr>
        <p:spPr>
          <a:xfrm>
            <a:off x="7659974" y="938915"/>
            <a:ext cx="2015771" cy="842318"/>
          </a:xfrm>
          <a:prstGeom prst="flowChartPunched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状态变动推送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  <p:sp>
        <p:nvSpPr>
          <p:cNvPr id="94" name="Flowchart: Punched Tape 93"/>
          <p:cNvSpPr/>
          <p:nvPr/>
        </p:nvSpPr>
        <p:spPr>
          <a:xfrm>
            <a:off x="7738419" y="5848235"/>
            <a:ext cx="2015771" cy="842318"/>
          </a:xfrm>
          <a:prstGeom prst="flowChartPunchedTape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超时推送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8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1004448" y="1320284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扫码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" y="246301"/>
            <a:ext cx="1422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/>
              <a:t>扫码报修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3970" y="3330315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0074" y="2074593"/>
            <a:ext cx="85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报修</a:t>
            </a:r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4327084" y="2024201"/>
            <a:ext cx="187884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录入</a:t>
            </a:r>
            <a:r>
              <a:rPr lang="en-US" altLang="zh-CN" dirty="0"/>
              <a:t>: </a:t>
            </a:r>
          </a:p>
          <a:p>
            <a:pPr algn="ctr"/>
            <a:r>
              <a:rPr lang="zh-CN" altLang="en-US" dirty="0"/>
              <a:t>照片</a:t>
            </a:r>
            <a:r>
              <a:rPr lang="en-US" altLang="zh-CN" dirty="0"/>
              <a:t>/</a:t>
            </a:r>
            <a:r>
              <a:rPr lang="zh-CN" altLang="en-US" dirty="0"/>
              <a:t>语音</a:t>
            </a:r>
            <a:r>
              <a:rPr lang="en-US" altLang="zh-CN" dirty="0"/>
              <a:t>/</a:t>
            </a:r>
            <a:r>
              <a:rPr lang="zh-CN" altLang="en-US" dirty="0"/>
              <a:t>文字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7092210" y="2014765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>
          <a:xfrm flipV="1">
            <a:off x="6205927" y="2434490"/>
            <a:ext cx="886283" cy="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3970" y="4474448"/>
            <a:ext cx="85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派工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7873774" y="3745665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进入派工环节</a:t>
            </a:r>
            <a:endParaRPr lang="en-US" dirty="0"/>
          </a:p>
        </p:txBody>
      </p:sp>
      <p:cxnSp>
        <p:nvCxnSpPr>
          <p:cNvPr id="24" name="Connector: Elbow 23"/>
          <p:cNvCxnSpPr>
            <a:stCxn id="11" idx="2"/>
            <a:endCxn id="26" idx="1"/>
          </p:cNvCxnSpPr>
          <p:nvPr/>
        </p:nvCxnSpPr>
        <p:spPr>
          <a:xfrm rot="5400000">
            <a:off x="5079902" y="2600104"/>
            <a:ext cx="2297845" cy="2806065"/>
          </a:xfrm>
          <a:prstGeom prst="bentConnector4">
            <a:avLst>
              <a:gd name="adj1" fmla="val 40867"/>
              <a:gd name="adj2" fmla="val 108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4825791" y="4732334"/>
            <a:ext cx="1209463" cy="8394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派工模式</a:t>
            </a:r>
            <a:endParaRPr lang="en-US" sz="1600" dirty="0"/>
          </a:p>
        </p:txBody>
      </p:sp>
      <p:sp>
        <p:nvSpPr>
          <p:cNvPr id="68" name="Rectangle 67"/>
          <p:cNvSpPr/>
          <p:nvPr/>
        </p:nvSpPr>
        <p:spPr>
          <a:xfrm>
            <a:off x="6339835" y="3806416"/>
            <a:ext cx="1891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1:</a:t>
            </a:r>
            <a:r>
              <a:rPr lang="zh-CN" altLang="en-US" dirty="0"/>
              <a:t>专人派工</a:t>
            </a:r>
            <a:endParaRPr lang="en-US" dirty="0"/>
          </a:p>
        </p:txBody>
      </p:sp>
      <p:sp>
        <p:nvSpPr>
          <p:cNvPr id="78" name="Diamond 77"/>
          <p:cNvSpPr/>
          <p:nvPr/>
        </p:nvSpPr>
        <p:spPr>
          <a:xfrm>
            <a:off x="2429555" y="2011897"/>
            <a:ext cx="1011246" cy="8423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检索设备</a:t>
            </a:r>
            <a:r>
              <a:rPr lang="en-US" altLang="zh-CN" sz="1400" dirty="0">
                <a:solidFill>
                  <a:schemeClr val="bg1"/>
                </a:solidFill>
              </a:rPr>
              <a:t>OK?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/>
          <p:cNvCxnSpPr>
            <a:stCxn id="2" idx="3"/>
            <a:endCxn id="78" idx="1"/>
          </p:cNvCxnSpPr>
          <p:nvPr/>
        </p:nvCxnSpPr>
        <p:spPr>
          <a:xfrm>
            <a:off x="2083740" y="1740009"/>
            <a:ext cx="345815" cy="69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/>
          <p:cNvSpPr/>
          <p:nvPr/>
        </p:nvSpPr>
        <p:spPr>
          <a:xfrm>
            <a:off x="3252734" y="831260"/>
            <a:ext cx="1873901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提示未检索到设备或无权访问</a:t>
            </a:r>
            <a:endParaRPr lang="en-US" dirty="0"/>
          </a:p>
        </p:txBody>
      </p:sp>
      <p:cxnSp>
        <p:nvCxnSpPr>
          <p:cNvPr id="90" name="Connector: Elbow 89"/>
          <p:cNvCxnSpPr>
            <a:stCxn id="78" idx="0"/>
            <a:endCxn id="89" idx="1"/>
          </p:cNvCxnSpPr>
          <p:nvPr/>
        </p:nvCxnSpPr>
        <p:spPr>
          <a:xfrm rot="5400000" flipH="1" flipV="1">
            <a:off x="2713500" y="1472663"/>
            <a:ext cx="760912" cy="317556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8" idx="3"/>
          </p:cNvCxnSpPr>
          <p:nvPr/>
        </p:nvCxnSpPr>
        <p:spPr>
          <a:xfrm>
            <a:off x="3440801" y="2433056"/>
            <a:ext cx="891226" cy="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/>
          <p:cNvCxnSpPr>
            <a:stCxn id="26" idx="0"/>
            <a:endCxn id="19" idx="1"/>
          </p:cNvCxnSpPr>
          <p:nvPr/>
        </p:nvCxnSpPr>
        <p:spPr>
          <a:xfrm rot="5400000" flipH="1" flipV="1">
            <a:off x="6368676" y="3227237"/>
            <a:ext cx="566944" cy="2443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stCxn id="19" idx="3"/>
          </p:cNvCxnSpPr>
          <p:nvPr/>
        </p:nvCxnSpPr>
        <p:spPr>
          <a:xfrm>
            <a:off x="8953066" y="4165390"/>
            <a:ext cx="1030414" cy="987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>
          <a:xfrm>
            <a:off x="7892004" y="4732335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停留在报修，待领单</a:t>
            </a:r>
            <a:endParaRPr lang="en-US" dirty="0"/>
          </a:p>
        </p:txBody>
      </p:sp>
      <p:cxnSp>
        <p:nvCxnSpPr>
          <p:cNvPr id="54" name="Connector: Elbow 53"/>
          <p:cNvCxnSpPr>
            <a:stCxn id="26" idx="3"/>
            <a:endCxn id="51" idx="1"/>
          </p:cNvCxnSpPr>
          <p:nvPr/>
        </p:nvCxnSpPr>
        <p:spPr>
          <a:xfrm>
            <a:off x="6035254" y="5152059"/>
            <a:ext cx="18567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339835" y="4782859"/>
            <a:ext cx="1891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2:</a:t>
            </a:r>
            <a:r>
              <a:rPr lang="zh-CN" altLang="en-US" dirty="0"/>
              <a:t>抢单</a:t>
            </a:r>
            <a:endParaRPr lang="en-US" dirty="0"/>
          </a:p>
        </p:txBody>
      </p:sp>
      <p:cxnSp>
        <p:nvCxnSpPr>
          <p:cNvPr id="72" name="Connector: Elbow 71"/>
          <p:cNvCxnSpPr>
            <a:stCxn id="51" idx="3"/>
          </p:cNvCxnSpPr>
          <p:nvPr/>
        </p:nvCxnSpPr>
        <p:spPr>
          <a:xfrm>
            <a:off x="8971296" y="5152060"/>
            <a:ext cx="1012184" cy="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/>
          <p:cNvSpPr/>
          <p:nvPr/>
        </p:nvSpPr>
        <p:spPr>
          <a:xfrm>
            <a:off x="7873774" y="5735578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进入领单环节，待领单</a:t>
            </a:r>
            <a:endParaRPr lang="en-US" dirty="0"/>
          </a:p>
        </p:txBody>
      </p:sp>
      <p:cxnSp>
        <p:nvCxnSpPr>
          <p:cNvPr id="76" name="Connector: Elbow 75"/>
          <p:cNvCxnSpPr>
            <a:stCxn id="75" idx="3"/>
          </p:cNvCxnSpPr>
          <p:nvPr/>
        </p:nvCxnSpPr>
        <p:spPr>
          <a:xfrm flipV="1">
            <a:off x="8953066" y="5152839"/>
            <a:ext cx="1030414" cy="10024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/>
          <p:cNvCxnSpPr>
            <a:stCxn id="26" idx="2"/>
            <a:endCxn id="75" idx="1"/>
          </p:cNvCxnSpPr>
          <p:nvPr/>
        </p:nvCxnSpPr>
        <p:spPr>
          <a:xfrm rot="16200000" flipH="1">
            <a:off x="6360389" y="4641917"/>
            <a:ext cx="583519" cy="2443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339835" y="5789464"/>
            <a:ext cx="1891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3:</a:t>
            </a:r>
            <a:r>
              <a:rPr lang="zh-CN" altLang="en-US" dirty="0"/>
              <a:t>自动派工</a:t>
            </a:r>
            <a:endParaRPr lang="en-US" dirty="0"/>
          </a:p>
        </p:txBody>
      </p:sp>
      <p:sp>
        <p:nvSpPr>
          <p:cNvPr id="73" name="Flowchart: Punched Tape 72"/>
          <p:cNvSpPr/>
          <p:nvPr/>
        </p:nvSpPr>
        <p:spPr>
          <a:xfrm>
            <a:off x="9267495" y="2011897"/>
            <a:ext cx="2015771" cy="842318"/>
          </a:xfrm>
          <a:prstGeom prst="flowChartPunched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推送消息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  <p:cxnSp>
        <p:nvCxnSpPr>
          <p:cNvPr id="86" name="Connector: Elbow 85"/>
          <p:cNvCxnSpPr>
            <a:stCxn id="11" idx="3"/>
            <a:endCxn id="73" idx="1"/>
          </p:cNvCxnSpPr>
          <p:nvPr/>
        </p:nvCxnSpPr>
        <p:spPr>
          <a:xfrm flipV="1">
            <a:off x="8171502" y="2433056"/>
            <a:ext cx="1095993" cy="143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nector: Elbow 95"/>
          <p:cNvCxnSpPr>
            <a:endCxn id="73" idx="2"/>
          </p:cNvCxnSpPr>
          <p:nvPr/>
        </p:nvCxnSpPr>
        <p:spPr>
          <a:xfrm rot="10800000" flipH="1">
            <a:off x="9983479" y="2769983"/>
            <a:ext cx="291901" cy="2382856"/>
          </a:xfrm>
          <a:prstGeom prst="bentConnector4">
            <a:avLst>
              <a:gd name="adj1" fmla="val -78314"/>
              <a:gd name="adj2" fmla="val 51976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Flowchart: Punched Tape 98"/>
          <p:cNvSpPr/>
          <p:nvPr/>
        </p:nvSpPr>
        <p:spPr>
          <a:xfrm>
            <a:off x="9697779" y="5665442"/>
            <a:ext cx="2015771" cy="842318"/>
          </a:xfrm>
          <a:prstGeom prst="flowChartPunchedTape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超时推送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  <p:sp>
        <p:nvSpPr>
          <p:cNvPr id="97" name="Parallelogram 96"/>
          <p:cNvSpPr/>
          <p:nvPr/>
        </p:nvSpPr>
        <p:spPr>
          <a:xfrm>
            <a:off x="9870183" y="4826895"/>
            <a:ext cx="1218162" cy="690126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后续</a:t>
            </a:r>
            <a:endParaRPr lang="en-US" altLang="zh-CN" dirty="0"/>
          </a:p>
          <a:p>
            <a:pPr algn="ctr"/>
            <a:r>
              <a:rPr lang="zh-CN" altLang="en-US" dirty="0"/>
              <a:t>流程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64330" y="1729285"/>
            <a:ext cx="493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960254" y="2366675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扫码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20136" y="2775676"/>
            <a:ext cx="493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3"/>
            <a:endCxn id="78" idx="1"/>
          </p:cNvCxnSpPr>
          <p:nvPr/>
        </p:nvCxnSpPr>
        <p:spPr>
          <a:xfrm flipV="1">
            <a:off x="2039546" y="2433056"/>
            <a:ext cx="390009" cy="35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52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9254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派工的三种模式</a:t>
            </a:r>
            <a:endParaRPr lang="en-US" sz="2400" b="1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753017" y="2180555"/>
            <a:ext cx="1867465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 </a:t>
            </a:r>
            <a:r>
              <a:rPr lang="en-US" altLang="zh-CN" dirty="0"/>
              <a:t>Hospital</a:t>
            </a:r>
          </a:p>
          <a:p>
            <a:pPr algn="ctr"/>
            <a:r>
              <a:rPr lang="zh-CN" altLang="en-US" dirty="0"/>
              <a:t>设置派工模式</a:t>
            </a:r>
            <a:endParaRPr lang="en-US" dirty="0"/>
          </a:p>
        </p:txBody>
      </p:sp>
      <p:sp>
        <p:nvSpPr>
          <p:cNvPr id="76" name="Rectangle: Rounded Corners 75"/>
          <p:cNvSpPr/>
          <p:nvPr/>
        </p:nvSpPr>
        <p:spPr>
          <a:xfrm>
            <a:off x="3348814" y="2172538"/>
            <a:ext cx="1867465" cy="8394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 </a:t>
            </a:r>
            <a:r>
              <a:rPr lang="zh-CN" altLang="en-US" dirty="0"/>
              <a:t>科室</a:t>
            </a:r>
            <a:endParaRPr lang="en-US" altLang="zh-CN" dirty="0"/>
          </a:p>
          <a:p>
            <a:pPr algn="ctr"/>
            <a:r>
              <a:rPr lang="zh-CN" altLang="en-US" dirty="0"/>
              <a:t>设置派工模式</a:t>
            </a:r>
            <a:endParaRPr lang="en-US" dirty="0"/>
          </a:p>
        </p:txBody>
      </p:sp>
      <p:sp>
        <p:nvSpPr>
          <p:cNvPr id="78" name="Rectangle: Rounded Corners 77"/>
          <p:cNvSpPr/>
          <p:nvPr/>
        </p:nvSpPr>
        <p:spPr>
          <a:xfrm>
            <a:off x="6079522" y="2172537"/>
            <a:ext cx="1867465" cy="8394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</a:t>
            </a:r>
            <a:r>
              <a:rPr lang="zh-CN" altLang="en-US" dirty="0"/>
              <a:t>设备类型</a:t>
            </a:r>
            <a:endParaRPr lang="en-US" altLang="zh-CN" dirty="0"/>
          </a:p>
          <a:p>
            <a:pPr algn="ctr"/>
            <a:r>
              <a:rPr lang="zh-CN" altLang="en-US" dirty="0"/>
              <a:t>设置派工模式</a:t>
            </a:r>
            <a:endParaRPr lang="en-US" dirty="0"/>
          </a:p>
        </p:txBody>
      </p:sp>
      <p:sp>
        <p:nvSpPr>
          <p:cNvPr id="80" name="Rectangle: Rounded Corners 79"/>
          <p:cNvSpPr/>
          <p:nvPr/>
        </p:nvSpPr>
        <p:spPr>
          <a:xfrm>
            <a:off x="8810230" y="2172537"/>
            <a:ext cx="1867465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</a:t>
            </a:r>
            <a:r>
              <a:rPr lang="zh-CN" altLang="en-US" dirty="0"/>
              <a:t>设备</a:t>
            </a:r>
            <a:endParaRPr lang="en-US" altLang="zh-CN" dirty="0"/>
          </a:p>
          <a:p>
            <a:pPr algn="ctr"/>
            <a:r>
              <a:rPr lang="zh-CN" altLang="en-US" dirty="0"/>
              <a:t>设置派工模式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789723" y="229987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&lt;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452975" y="234983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&lt;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183683" y="2307891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&lt;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" name="Arrow: Right 63"/>
          <p:cNvSpPr/>
          <p:nvPr/>
        </p:nvSpPr>
        <p:spPr>
          <a:xfrm>
            <a:off x="2112703" y="3169592"/>
            <a:ext cx="7070393" cy="276225"/>
          </a:xfrm>
          <a:prstGeom prst="rightArrow">
            <a:avLst>
              <a:gd name="adj1" fmla="val 35338"/>
              <a:gd name="adj2" fmla="val 6603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85416" y="312303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优先级低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9338867" y="312303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优先级高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14959" y="947743"/>
            <a:ext cx="1060104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专人派工</a:t>
            </a:r>
            <a:r>
              <a:rPr lang="zh-CN" altLang="en-US" dirty="0"/>
              <a:t>：在医院范围内，指定一个人来手动派工（可选列表：所有具有维修工程师角色的人员）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抢单</a:t>
            </a:r>
            <a:r>
              <a:rPr lang="zh-CN" altLang="en-US" dirty="0"/>
              <a:t>：         在医院范围内，所有具有维修工程师角色的人员，都可以看到新单子，然后手动领单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自动派工</a:t>
            </a:r>
            <a:r>
              <a:rPr lang="zh-CN" altLang="en-US" dirty="0"/>
              <a:t>：为设备指定内部责任人</a:t>
            </a:r>
            <a:r>
              <a:rPr lang="en-US" altLang="zh-CN" dirty="0"/>
              <a:t>A/B, </a:t>
            </a:r>
            <a:r>
              <a:rPr lang="zh-CN" altLang="en-US" dirty="0"/>
              <a:t>同时还可指定</a:t>
            </a:r>
            <a:r>
              <a:rPr lang="en-US" altLang="zh-CN" dirty="0"/>
              <a:t>FE</a:t>
            </a:r>
            <a:r>
              <a:rPr lang="zh-CN" altLang="en-US" dirty="0"/>
              <a:t>。则新单子自动派发给</a:t>
            </a:r>
            <a:r>
              <a:rPr lang="en-US" altLang="zh-CN" dirty="0"/>
              <a:t>FE, </a:t>
            </a:r>
            <a:r>
              <a:rPr lang="zh-CN" altLang="en-US" dirty="0"/>
              <a:t>或者内部责任人</a:t>
            </a:r>
            <a:r>
              <a:rPr lang="en-US" altLang="zh-CN" dirty="0"/>
              <a:t>A/B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0126" y="3689810"/>
            <a:ext cx="1579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实施难易程度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55767"/>
              </p:ext>
            </p:extLst>
          </p:nvPr>
        </p:nvGraphicFramePr>
        <p:xfrm>
          <a:off x="785416" y="4124276"/>
          <a:ext cx="1111677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607">
                  <a:extLst>
                    <a:ext uri="{9D8B030D-6E8A-4147-A177-3AD203B41FA5}">
                      <a16:colId xmlns:a16="http://schemas.microsoft.com/office/drawing/2014/main" val="2086536324"/>
                    </a:ext>
                  </a:extLst>
                </a:gridCol>
                <a:gridCol w="1804558">
                  <a:extLst>
                    <a:ext uri="{9D8B030D-6E8A-4147-A177-3AD203B41FA5}">
                      <a16:colId xmlns:a16="http://schemas.microsoft.com/office/drawing/2014/main" val="3947587238"/>
                    </a:ext>
                  </a:extLst>
                </a:gridCol>
                <a:gridCol w="7871609">
                  <a:extLst>
                    <a:ext uri="{9D8B030D-6E8A-4147-A177-3AD203B41FA5}">
                      <a16:colId xmlns:a16="http://schemas.microsoft.com/office/drawing/2014/main" val="529934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实施难易程度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实施前提（系统后台配置工作）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3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抢单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最容易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为维修人员设置维修工程师角色即可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56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专人派工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较容易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为维修人员设置维修工程师角色</a:t>
                      </a:r>
                      <a:endParaRPr lang="en-US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系统默认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设备科科长为派工人：需要为设备科科长设置</a:t>
                      </a:r>
                      <a:r>
                        <a:rPr lang="en-US" altLang="zh-CN" dirty="0"/>
                        <a:t>”</a:t>
                      </a:r>
                      <a:r>
                        <a:rPr lang="zh-CN" altLang="en-US" dirty="0"/>
                        <a:t>设备科科长角色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或者手动设置其他人为派工人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06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自动派工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最复杂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 Hospital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Per </a:t>
                      </a:r>
                      <a:r>
                        <a:rPr lang="zh-CN" altLang="en-US" dirty="0"/>
                        <a:t>设备设置派工模式为</a:t>
                      </a:r>
                      <a:r>
                        <a:rPr lang="en-US" altLang="zh-CN" dirty="0"/>
                        <a:t>”</a:t>
                      </a:r>
                      <a:r>
                        <a:rPr lang="zh-CN" altLang="en-US" dirty="0"/>
                        <a:t>自动派工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 </a:t>
                      </a:r>
                      <a:r>
                        <a:rPr lang="zh-CN" altLang="en-US" dirty="0"/>
                        <a:t>设备设置责任人</a:t>
                      </a:r>
                      <a:r>
                        <a:rPr lang="en-US" altLang="zh-CN" dirty="0"/>
                        <a:t>A/B</a:t>
                      </a:r>
                      <a:r>
                        <a:rPr lang="zh-CN" altLang="en-US" dirty="0"/>
                        <a:t>，以及</a:t>
                      </a:r>
                      <a:r>
                        <a:rPr lang="en-US" altLang="zh-CN" dirty="0"/>
                        <a:t> FE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50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42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9254"/>
            <a:ext cx="4753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专人派工 </a:t>
            </a:r>
            <a:r>
              <a:rPr lang="en-US" altLang="zh-CN" sz="2400" b="1" dirty="0"/>
              <a:t>&amp; </a:t>
            </a:r>
            <a:r>
              <a:rPr lang="zh-CN" altLang="en-US" sz="2400" b="1" dirty="0"/>
              <a:t>领单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内部维修工程师</a:t>
            </a:r>
            <a:r>
              <a:rPr lang="en-US" altLang="zh-CN" sz="2400" b="1" dirty="0"/>
              <a:t>)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2027" y="2320325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7513" y="1041301"/>
            <a:ext cx="8543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PC</a:t>
            </a:r>
            <a:r>
              <a:rPr lang="zh-CN" altLang="en-US" dirty="0"/>
              <a:t>后台配置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103" y="3469486"/>
            <a:ext cx="854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专人派工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39" idx="3"/>
            <a:endCxn id="36" idx="1"/>
          </p:cNvCxnSpPr>
          <p:nvPr/>
        </p:nvCxnSpPr>
        <p:spPr>
          <a:xfrm>
            <a:off x="3130148" y="1461026"/>
            <a:ext cx="845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stCxn id="60" idx="3"/>
            <a:endCxn id="88" idx="5"/>
          </p:cNvCxnSpPr>
          <p:nvPr/>
        </p:nvCxnSpPr>
        <p:spPr>
          <a:xfrm flipV="1">
            <a:off x="5061361" y="3726520"/>
            <a:ext cx="207584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Punched Tape 72"/>
          <p:cNvSpPr/>
          <p:nvPr/>
        </p:nvSpPr>
        <p:spPr>
          <a:xfrm>
            <a:off x="5121430" y="2392402"/>
            <a:ext cx="2015771" cy="842318"/>
          </a:xfrm>
          <a:prstGeom prst="flowChartPunched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状态变动推送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  <p:sp>
        <p:nvSpPr>
          <p:cNvPr id="99" name="Flowchart: Punched Tape 98"/>
          <p:cNvSpPr/>
          <p:nvPr/>
        </p:nvSpPr>
        <p:spPr>
          <a:xfrm>
            <a:off x="5121430" y="4528576"/>
            <a:ext cx="2015771" cy="842318"/>
          </a:xfrm>
          <a:prstGeom prst="flowChartPunchedTape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超时推送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  <p:sp>
        <p:nvSpPr>
          <p:cNvPr id="36" name="Rectangle: Rounded Corners 35"/>
          <p:cNvSpPr/>
          <p:nvPr/>
        </p:nvSpPr>
        <p:spPr>
          <a:xfrm>
            <a:off x="3975304" y="1041301"/>
            <a:ext cx="1581916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</a:t>
            </a:r>
            <a:r>
              <a:rPr lang="zh-CN" altLang="en-US" dirty="0"/>
              <a:t>资产</a:t>
            </a:r>
            <a:r>
              <a:rPr lang="en-US" altLang="zh-CN" dirty="0"/>
              <a:t>Mark “</a:t>
            </a:r>
            <a:r>
              <a:rPr lang="zh-CN" altLang="en-US" dirty="0"/>
              <a:t>专人派工</a:t>
            </a:r>
            <a:r>
              <a:rPr lang="en-US" altLang="zh-CN" dirty="0"/>
              <a:t>”</a:t>
            </a:r>
            <a:r>
              <a:rPr lang="zh-CN" altLang="en-US" dirty="0"/>
              <a:t> 模式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1262683" y="1041301"/>
            <a:ext cx="1867465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 </a:t>
            </a:r>
            <a:r>
              <a:rPr lang="en-US" altLang="zh-CN" dirty="0"/>
              <a:t>Hospital</a:t>
            </a:r>
            <a:r>
              <a:rPr lang="zh-CN" altLang="en-US" dirty="0"/>
              <a:t>设置</a:t>
            </a:r>
            <a:r>
              <a:rPr lang="en-US" altLang="zh-CN" dirty="0"/>
              <a:t>”</a:t>
            </a:r>
            <a:r>
              <a:rPr lang="zh-CN" altLang="en-US" dirty="0"/>
              <a:t>专人派工</a:t>
            </a:r>
            <a:r>
              <a:rPr lang="en-US" altLang="zh-CN" dirty="0"/>
              <a:t>”</a:t>
            </a:r>
            <a:r>
              <a:rPr lang="zh-CN" altLang="en-US" dirty="0"/>
              <a:t>模式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6352538" y="1282644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/>
          <p:cNvCxnSpPr>
            <a:stCxn id="36" idx="3"/>
            <a:endCxn id="55" idx="2"/>
          </p:cNvCxnSpPr>
          <p:nvPr/>
        </p:nvCxnSpPr>
        <p:spPr>
          <a:xfrm flipV="1">
            <a:off x="5557220" y="1461025"/>
            <a:ext cx="7953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/>
          <p:cNvSpPr/>
          <p:nvPr/>
        </p:nvSpPr>
        <p:spPr>
          <a:xfrm>
            <a:off x="1205273" y="3306798"/>
            <a:ext cx="129888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手动派工到工程师</a:t>
            </a:r>
            <a:endParaRPr lang="en-US" dirty="0"/>
          </a:p>
        </p:txBody>
      </p:sp>
      <p:sp>
        <p:nvSpPr>
          <p:cNvPr id="60" name="Rectangle: Rounded Corners 59"/>
          <p:cNvSpPr/>
          <p:nvPr/>
        </p:nvSpPr>
        <p:spPr>
          <a:xfrm>
            <a:off x="3749114" y="3306796"/>
            <a:ext cx="131224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工程师</a:t>
            </a:r>
            <a:endParaRPr lang="en-US" altLang="zh-CN" dirty="0"/>
          </a:p>
          <a:p>
            <a:pPr algn="ctr"/>
            <a:r>
              <a:rPr lang="zh-CN" altLang="en-US" dirty="0"/>
              <a:t>接单</a:t>
            </a:r>
            <a:endParaRPr lang="en-US" dirty="0"/>
          </a:p>
        </p:txBody>
      </p:sp>
      <p:cxnSp>
        <p:nvCxnSpPr>
          <p:cNvPr id="61" name="Connector: Elbow 60"/>
          <p:cNvCxnSpPr>
            <a:stCxn id="59" idx="3"/>
            <a:endCxn id="60" idx="1"/>
          </p:cNvCxnSpPr>
          <p:nvPr/>
        </p:nvCxnSpPr>
        <p:spPr>
          <a:xfrm flipV="1">
            <a:off x="2504160" y="3726521"/>
            <a:ext cx="1244954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/>
          <p:cNvSpPr/>
          <p:nvPr/>
        </p:nvSpPr>
        <p:spPr>
          <a:xfrm>
            <a:off x="8649157" y="1061152"/>
            <a:ext cx="175401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 Hospital</a:t>
            </a:r>
          </a:p>
          <a:p>
            <a:pPr algn="ctr"/>
            <a:r>
              <a:rPr lang="zh-CN" altLang="en-US" dirty="0"/>
              <a:t>设置派工人</a:t>
            </a:r>
            <a:endParaRPr lang="en-US" dirty="0"/>
          </a:p>
        </p:txBody>
      </p:sp>
      <p:sp>
        <p:nvSpPr>
          <p:cNvPr id="88" name="Parallelogram 87"/>
          <p:cNvSpPr/>
          <p:nvPr/>
        </p:nvSpPr>
        <p:spPr>
          <a:xfrm>
            <a:off x="7050935" y="3381457"/>
            <a:ext cx="1218162" cy="690126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后续</a:t>
            </a:r>
            <a:endParaRPr lang="en-US" altLang="zh-CN" dirty="0"/>
          </a:p>
          <a:p>
            <a:pPr algn="ctr"/>
            <a:r>
              <a:rPr lang="zh-CN" altLang="en-US" dirty="0"/>
              <a:t>流程</a:t>
            </a:r>
            <a:endParaRPr lang="en-US" dirty="0"/>
          </a:p>
        </p:txBody>
      </p:sp>
      <p:cxnSp>
        <p:nvCxnSpPr>
          <p:cNvPr id="25" name="Connector: Elbow 24"/>
          <p:cNvCxnSpPr>
            <a:stCxn id="60" idx="2"/>
            <a:endCxn id="59" idx="2"/>
          </p:cNvCxnSpPr>
          <p:nvPr/>
        </p:nvCxnSpPr>
        <p:spPr>
          <a:xfrm rot="5400000">
            <a:off x="3129977" y="2870986"/>
            <a:ext cx="2" cy="2550521"/>
          </a:xfrm>
          <a:prstGeom prst="bentConnector3">
            <a:avLst>
              <a:gd name="adj1" fmla="val 1143010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nector: Elbow 49"/>
          <p:cNvCxnSpPr>
            <a:stCxn id="60" idx="0"/>
            <a:endCxn id="73" idx="1"/>
          </p:cNvCxnSpPr>
          <p:nvPr/>
        </p:nvCxnSpPr>
        <p:spPr>
          <a:xfrm rot="5400000" flipH="1" flipV="1">
            <a:off x="4516717" y="2702083"/>
            <a:ext cx="493235" cy="716192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1334105" y="1297634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/>
          <p:cNvCxnSpPr>
            <a:stCxn id="87" idx="3"/>
            <a:endCxn id="69" idx="2"/>
          </p:cNvCxnSpPr>
          <p:nvPr/>
        </p:nvCxnSpPr>
        <p:spPr>
          <a:xfrm flipV="1">
            <a:off x="10403174" y="1476015"/>
            <a:ext cx="930931" cy="4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250978" y="434484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超时则退回</a:t>
            </a:r>
            <a:endParaRPr lang="en-US" altLang="zh-CN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7651" y="3726520"/>
            <a:ext cx="493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45061" y="1461025"/>
            <a:ext cx="493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7" idx="1"/>
          </p:cNvCxnSpPr>
          <p:nvPr/>
        </p:nvCxnSpPr>
        <p:spPr>
          <a:xfrm>
            <a:off x="8269097" y="1476015"/>
            <a:ext cx="380060" cy="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43964" y="5749659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其他工程师强制</a:t>
            </a:r>
            <a:r>
              <a:rPr lang="en-US" altLang="zh-CN" dirty="0"/>
              <a:t>)</a:t>
            </a:r>
            <a:r>
              <a:rPr lang="zh-CN" altLang="en-US" dirty="0"/>
              <a:t>领单</a:t>
            </a:r>
            <a:endParaRPr lang="en-US" dirty="0"/>
          </a:p>
        </p:txBody>
      </p:sp>
      <p:cxnSp>
        <p:nvCxnSpPr>
          <p:cNvPr id="28" name="Connector: Elbow 27"/>
          <p:cNvCxnSpPr>
            <a:stCxn id="4" idx="0"/>
          </p:cNvCxnSpPr>
          <p:nvPr/>
        </p:nvCxnSpPr>
        <p:spPr>
          <a:xfrm rot="5400000" flipH="1" flipV="1">
            <a:off x="3862169" y="4965687"/>
            <a:ext cx="1567378" cy="56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34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3632772" y="1041301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</a:t>
            </a:r>
            <a:r>
              <a:rPr lang="zh-CN" altLang="en-US" dirty="0"/>
              <a:t>资产设置责任人</a:t>
            </a:r>
            <a:r>
              <a:rPr lang="en-US" altLang="zh-CN" dirty="0"/>
              <a:t>A/B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219254"/>
            <a:ext cx="4753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自动派工 </a:t>
            </a:r>
            <a:r>
              <a:rPr lang="en-US" altLang="zh-CN" sz="2400" b="1" dirty="0"/>
              <a:t>&amp; </a:t>
            </a:r>
            <a:r>
              <a:rPr lang="zh-CN" altLang="en-US" sz="2400" b="1" dirty="0"/>
              <a:t>领单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内部维修工程师</a:t>
            </a:r>
            <a:r>
              <a:rPr lang="en-US" altLang="zh-CN" sz="2400" b="1" dirty="0"/>
              <a:t>)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2027" y="2320325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7513" y="1041301"/>
            <a:ext cx="8543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PC</a:t>
            </a:r>
            <a:r>
              <a:rPr lang="zh-CN" altLang="en-US" dirty="0"/>
              <a:t>后台配置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103" y="3469486"/>
            <a:ext cx="854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自动派工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2" idx="3"/>
            <a:endCxn id="36" idx="1"/>
          </p:cNvCxnSpPr>
          <p:nvPr/>
        </p:nvCxnSpPr>
        <p:spPr>
          <a:xfrm>
            <a:off x="4712064" y="1461026"/>
            <a:ext cx="556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stCxn id="60" idx="3"/>
            <a:endCxn id="88" idx="5"/>
          </p:cNvCxnSpPr>
          <p:nvPr/>
        </p:nvCxnSpPr>
        <p:spPr>
          <a:xfrm flipV="1">
            <a:off x="4512721" y="3726521"/>
            <a:ext cx="548938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Punched Tape 72"/>
          <p:cNvSpPr/>
          <p:nvPr/>
        </p:nvSpPr>
        <p:spPr>
          <a:xfrm>
            <a:off x="4634295" y="2377065"/>
            <a:ext cx="2015771" cy="842318"/>
          </a:xfrm>
          <a:prstGeom prst="flowChartPunched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状态变动推送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  <p:sp>
        <p:nvSpPr>
          <p:cNvPr id="99" name="Flowchart: Punched Tape 98"/>
          <p:cNvSpPr/>
          <p:nvPr/>
        </p:nvSpPr>
        <p:spPr>
          <a:xfrm>
            <a:off x="4634295" y="5669570"/>
            <a:ext cx="2015771" cy="842318"/>
          </a:xfrm>
          <a:prstGeom prst="flowChartPunchedTape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超时推送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  <p:sp>
        <p:nvSpPr>
          <p:cNvPr id="36" name="Rectangle: Rounded Corners 35"/>
          <p:cNvSpPr/>
          <p:nvPr/>
        </p:nvSpPr>
        <p:spPr>
          <a:xfrm>
            <a:off x="5268410" y="1041301"/>
            <a:ext cx="1581916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</a:t>
            </a:r>
            <a:r>
              <a:rPr lang="zh-CN" altLang="en-US" dirty="0"/>
              <a:t>资产</a:t>
            </a:r>
            <a:r>
              <a:rPr lang="en-US" altLang="zh-CN" dirty="0"/>
              <a:t>Mark “</a:t>
            </a:r>
            <a:r>
              <a:rPr lang="zh-CN" altLang="en-US" dirty="0"/>
              <a:t>自动派工</a:t>
            </a:r>
            <a:r>
              <a:rPr lang="en-US" altLang="zh-CN" dirty="0"/>
              <a:t>”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1262683" y="1041301"/>
            <a:ext cx="1867465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 </a:t>
            </a:r>
            <a:r>
              <a:rPr lang="en-US" altLang="zh-CN" dirty="0"/>
              <a:t>Hospital</a:t>
            </a:r>
            <a:r>
              <a:rPr lang="zh-CN" altLang="en-US" dirty="0"/>
              <a:t>设置</a:t>
            </a:r>
            <a:r>
              <a:rPr lang="en-US" altLang="zh-CN" dirty="0"/>
              <a:t>”</a:t>
            </a:r>
            <a:r>
              <a:rPr lang="zh-CN" altLang="en-US" dirty="0"/>
              <a:t>自动派工</a:t>
            </a:r>
            <a:r>
              <a:rPr lang="en-US" altLang="zh-CN" dirty="0"/>
              <a:t>”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9" idx="3"/>
            <a:endCxn id="2" idx="1"/>
          </p:cNvCxnSpPr>
          <p:nvPr/>
        </p:nvCxnSpPr>
        <p:spPr>
          <a:xfrm>
            <a:off x="3130148" y="1461026"/>
            <a:ext cx="502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723365" y="1282644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/>
          <p:cNvCxnSpPr>
            <a:stCxn id="36" idx="3"/>
            <a:endCxn id="55" idx="2"/>
          </p:cNvCxnSpPr>
          <p:nvPr/>
        </p:nvCxnSpPr>
        <p:spPr>
          <a:xfrm flipV="1">
            <a:off x="6850326" y="1461025"/>
            <a:ext cx="8730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/>
          <p:cNvSpPr/>
          <p:nvPr/>
        </p:nvSpPr>
        <p:spPr>
          <a:xfrm>
            <a:off x="1205273" y="3306798"/>
            <a:ext cx="129888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自动派工责任人</a:t>
            </a:r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60" name="Rectangle: Rounded Corners 59"/>
          <p:cNvSpPr/>
          <p:nvPr/>
        </p:nvSpPr>
        <p:spPr>
          <a:xfrm>
            <a:off x="3200474" y="3306797"/>
            <a:ext cx="131224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责任人</a:t>
            </a:r>
            <a:r>
              <a:rPr lang="en-US" altLang="zh-CN" dirty="0"/>
              <a:t>A</a:t>
            </a:r>
          </a:p>
          <a:p>
            <a:pPr algn="ctr"/>
            <a:r>
              <a:rPr lang="zh-CN" altLang="en-US" dirty="0"/>
              <a:t>领单</a:t>
            </a:r>
            <a:endParaRPr lang="en-US" dirty="0"/>
          </a:p>
        </p:txBody>
      </p:sp>
      <p:cxnSp>
        <p:nvCxnSpPr>
          <p:cNvPr id="61" name="Connector: Elbow 60"/>
          <p:cNvCxnSpPr>
            <a:stCxn id="59" idx="3"/>
            <a:endCxn id="60" idx="1"/>
          </p:cNvCxnSpPr>
          <p:nvPr/>
        </p:nvCxnSpPr>
        <p:spPr>
          <a:xfrm flipV="1">
            <a:off x="2504160" y="3726522"/>
            <a:ext cx="69631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/>
          <p:cNvSpPr/>
          <p:nvPr/>
        </p:nvSpPr>
        <p:spPr>
          <a:xfrm>
            <a:off x="4753224" y="4412850"/>
            <a:ext cx="1298887" cy="839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超时自动</a:t>
            </a:r>
            <a:endParaRPr lang="en-US" altLang="zh-CN" dirty="0"/>
          </a:p>
          <a:p>
            <a:pPr algn="ctr"/>
            <a:r>
              <a:rPr lang="zh-CN" altLang="en-US" dirty="0"/>
              <a:t>派工责任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87" name="Rectangle: Rounded Corners 86"/>
          <p:cNvSpPr/>
          <p:nvPr/>
        </p:nvSpPr>
        <p:spPr>
          <a:xfrm>
            <a:off x="8649157" y="1061152"/>
            <a:ext cx="175401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人员管理</a:t>
            </a:r>
            <a:r>
              <a:rPr lang="en-US" altLang="zh-CN" dirty="0"/>
              <a:t>:</a:t>
            </a:r>
          </a:p>
          <a:p>
            <a:pPr algn="ctr"/>
            <a:r>
              <a:rPr lang="zh-CN" altLang="en-US" dirty="0"/>
              <a:t>设置责任人</a:t>
            </a:r>
            <a:r>
              <a:rPr lang="en-US" altLang="zh-CN" dirty="0"/>
              <a:t>A/B</a:t>
            </a:r>
            <a:r>
              <a:rPr lang="zh-CN" altLang="en-US" dirty="0"/>
              <a:t>的</a:t>
            </a:r>
            <a:r>
              <a:rPr lang="en-US" altLang="zh-CN" dirty="0"/>
              <a:t>Leader</a:t>
            </a:r>
            <a:endParaRPr lang="en-US" dirty="0"/>
          </a:p>
        </p:txBody>
      </p:sp>
      <p:sp>
        <p:nvSpPr>
          <p:cNvPr id="88" name="Parallelogram 87"/>
          <p:cNvSpPr/>
          <p:nvPr/>
        </p:nvSpPr>
        <p:spPr>
          <a:xfrm>
            <a:off x="9915843" y="3381458"/>
            <a:ext cx="1218162" cy="690126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后续</a:t>
            </a:r>
            <a:endParaRPr lang="en-US" altLang="zh-CN" dirty="0"/>
          </a:p>
          <a:p>
            <a:pPr algn="ctr"/>
            <a:r>
              <a:rPr lang="zh-CN" altLang="en-US" dirty="0"/>
              <a:t>流程</a:t>
            </a:r>
            <a:endParaRPr lang="en-US" dirty="0"/>
          </a:p>
        </p:txBody>
      </p:sp>
      <p:cxnSp>
        <p:nvCxnSpPr>
          <p:cNvPr id="25" name="Connector: Elbow 24"/>
          <p:cNvCxnSpPr/>
          <p:nvPr/>
        </p:nvCxnSpPr>
        <p:spPr>
          <a:xfrm rot="16200000" flipH="1">
            <a:off x="5071178" y="4096350"/>
            <a:ext cx="662978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ctor: Elbow 31"/>
          <p:cNvCxnSpPr>
            <a:stCxn id="77" idx="3"/>
          </p:cNvCxnSpPr>
          <p:nvPr/>
        </p:nvCxnSpPr>
        <p:spPr>
          <a:xfrm flipV="1">
            <a:off x="6052111" y="4832574"/>
            <a:ext cx="662804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: Rounded Corners 34"/>
          <p:cNvSpPr/>
          <p:nvPr/>
        </p:nvSpPr>
        <p:spPr>
          <a:xfrm>
            <a:off x="6714915" y="4415303"/>
            <a:ext cx="1298887" cy="839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责任</a:t>
            </a:r>
            <a:r>
              <a:rPr lang="en-US" altLang="zh-CN" dirty="0"/>
              <a:t>B</a:t>
            </a:r>
          </a:p>
          <a:p>
            <a:pPr algn="ctr"/>
            <a:r>
              <a:rPr lang="zh-CN" altLang="en-US" dirty="0"/>
              <a:t>领单</a:t>
            </a:r>
            <a:endParaRPr lang="en-US" dirty="0"/>
          </a:p>
        </p:txBody>
      </p:sp>
      <p:cxnSp>
        <p:nvCxnSpPr>
          <p:cNvPr id="37" name="Connector: Elbow 36"/>
          <p:cNvCxnSpPr>
            <a:stCxn id="35" idx="3"/>
          </p:cNvCxnSpPr>
          <p:nvPr/>
        </p:nvCxnSpPr>
        <p:spPr>
          <a:xfrm flipV="1">
            <a:off x="8013802" y="3764861"/>
            <a:ext cx="1012094" cy="1070167"/>
          </a:xfrm>
          <a:prstGeom prst="bentConnector2">
            <a:avLst/>
          </a:prstGeom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: Rounded Corners 40"/>
          <p:cNvSpPr/>
          <p:nvPr/>
        </p:nvSpPr>
        <p:spPr>
          <a:xfrm>
            <a:off x="7976212" y="5485469"/>
            <a:ext cx="1465945" cy="839449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超时则退回</a:t>
            </a:r>
            <a:r>
              <a:rPr lang="en-US" altLang="zh-CN" dirty="0"/>
              <a:t>Leader</a:t>
            </a:r>
            <a:r>
              <a:rPr lang="zh-CN" altLang="en-US" dirty="0"/>
              <a:t>手动派工</a:t>
            </a:r>
            <a:endParaRPr lang="en-US" dirty="0"/>
          </a:p>
        </p:txBody>
      </p:sp>
      <p:cxnSp>
        <p:nvCxnSpPr>
          <p:cNvPr id="42" name="Connector: Elbow 41"/>
          <p:cNvCxnSpPr/>
          <p:nvPr/>
        </p:nvCxnSpPr>
        <p:spPr>
          <a:xfrm rot="16200000" flipH="1">
            <a:off x="8294167" y="5168970"/>
            <a:ext cx="662978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stCxn id="41" idx="3"/>
          </p:cNvCxnSpPr>
          <p:nvPr/>
        </p:nvCxnSpPr>
        <p:spPr>
          <a:xfrm flipV="1">
            <a:off x="9442157" y="3762408"/>
            <a:ext cx="301450" cy="2142786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nector: Elbow 46"/>
          <p:cNvCxnSpPr>
            <a:endCxn id="73" idx="2"/>
          </p:cNvCxnSpPr>
          <p:nvPr/>
        </p:nvCxnSpPr>
        <p:spPr>
          <a:xfrm rot="16200000" flipV="1">
            <a:off x="5007888" y="3769445"/>
            <a:ext cx="1277699" cy="911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nector: Elbow 49"/>
          <p:cNvCxnSpPr>
            <a:stCxn id="60" idx="0"/>
            <a:endCxn id="73" idx="1"/>
          </p:cNvCxnSpPr>
          <p:nvPr/>
        </p:nvCxnSpPr>
        <p:spPr>
          <a:xfrm rot="5400000" flipH="1" flipV="1">
            <a:off x="3991160" y="2663663"/>
            <a:ext cx="508573" cy="777697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stCxn id="35" idx="0"/>
          </p:cNvCxnSpPr>
          <p:nvPr/>
        </p:nvCxnSpPr>
        <p:spPr>
          <a:xfrm rot="16200000" flipV="1">
            <a:off x="6257494" y="3308437"/>
            <a:ext cx="1280153" cy="933579"/>
          </a:xfrm>
          <a:prstGeom prst="bentConnector3">
            <a:avLst>
              <a:gd name="adj1" fmla="val 79274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Connector: Elbow 61"/>
          <p:cNvCxnSpPr>
            <a:endCxn id="73" idx="3"/>
          </p:cNvCxnSpPr>
          <p:nvPr/>
        </p:nvCxnSpPr>
        <p:spPr>
          <a:xfrm rot="16200000" flipV="1">
            <a:off x="6403510" y="3044780"/>
            <a:ext cx="2687248" cy="2194135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1334105" y="1297634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/>
          <p:cNvCxnSpPr>
            <a:stCxn id="87" idx="3"/>
            <a:endCxn id="69" idx="2"/>
          </p:cNvCxnSpPr>
          <p:nvPr/>
        </p:nvCxnSpPr>
        <p:spPr>
          <a:xfrm flipV="1">
            <a:off x="10403174" y="1476015"/>
            <a:ext cx="930931" cy="4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269097" y="1476015"/>
            <a:ext cx="380060" cy="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82623" y="1430915"/>
            <a:ext cx="380060" cy="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04455" y="3757546"/>
            <a:ext cx="380060" cy="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76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9254"/>
            <a:ext cx="1404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派工到</a:t>
            </a:r>
            <a:r>
              <a:rPr lang="en-US" altLang="zh-CN" sz="2400" b="1" dirty="0"/>
              <a:t>FE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0" y="3082372"/>
            <a:ext cx="85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派工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44514" y="2632515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253" y="1586826"/>
            <a:ext cx="85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FE</a:t>
            </a:r>
            <a:endParaRPr lang="en-US" dirty="0"/>
          </a:p>
        </p:txBody>
      </p:sp>
      <p:sp>
        <p:nvSpPr>
          <p:cNvPr id="28" name="Parallelogram 27"/>
          <p:cNvSpPr/>
          <p:nvPr/>
        </p:nvSpPr>
        <p:spPr>
          <a:xfrm>
            <a:off x="1181564" y="1426429"/>
            <a:ext cx="2209368" cy="690126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申请注册帐号</a:t>
            </a:r>
            <a:r>
              <a:rPr lang="en-US" altLang="zh-CN" dirty="0"/>
              <a:t>, </a:t>
            </a:r>
            <a:r>
              <a:rPr lang="zh-CN" altLang="en-US" dirty="0"/>
              <a:t>为其分配设备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181564" y="2972218"/>
            <a:ext cx="84602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专人派工： 在可选工程师列表中，加入上设备上设置的</a:t>
            </a:r>
            <a:r>
              <a:rPr lang="en-US" altLang="zh-CN" dirty="0"/>
              <a:t>FE</a:t>
            </a:r>
            <a:r>
              <a:rPr lang="zh-CN" altLang="en-US" dirty="0"/>
              <a:t>（注明是</a:t>
            </a:r>
            <a:r>
              <a:rPr lang="en-US" altLang="zh-CN" dirty="0"/>
              <a:t>FE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自动派工：依据设备上设置的</a:t>
            </a:r>
            <a:r>
              <a:rPr lang="en-US" altLang="zh-CN" dirty="0"/>
              <a:t>FE</a:t>
            </a:r>
            <a:r>
              <a:rPr lang="zh-CN" altLang="en-US" dirty="0"/>
              <a:t>，自动派工</a:t>
            </a:r>
            <a:r>
              <a:rPr lang="en-US" altLang="zh-CN" dirty="0"/>
              <a:t>, </a:t>
            </a:r>
            <a:r>
              <a:rPr lang="zh-CN" altLang="en-US" dirty="0"/>
              <a:t>且工单类型自动设置为外部工单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抢单： 不支持抢单模式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FE:  </a:t>
            </a:r>
            <a:r>
              <a:rPr lang="zh-CN" altLang="en-US" dirty="0">
                <a:solidFill>
                  <a:srgbClr val="FF0000"/>
                </a:solidFill>
              </a:rPr>
              <a:t>不可退单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可有超时提醒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，不可转单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5627" y="1766630"/>
            <a:ext cx="380060" cy="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31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4625</TotalTime>
  <Words>1827</Words>
  <Application>Microsoft Office PowerPoint</Application>
  <PresentationFormat>Widescreen</PresentationFormat>
  <Paragraphs>289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Jianbin (GE Healthcare)</dc:creator>
  <cp:lastModifiedBy>Wu, Jianbin (GE Healthcare)</cp:lastModifiedBy>
  <cp:revision>430</cp:revision>
  <cp:lastPrinted>2017-05-08T03:04:22Z</cp:lastPrinted>
  <dcterms:created xsi:type="dcterms:W3CDTF">2017-03-16T03:43:01Z</dcterms:created>
  <dcterms:modified xsi:type="dcterms:W3CDTF">2017-05-08T03:27:57Z</dcterms:modified>
</cp:coreProperties>
</file>