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35"/>
  </p:notesMasterIdLst>
  <p:handoutMasterIdLst>
    <p:handoutMasterId r:id="rId36"/>
  </p:handoutMasterIdLst>
  <p:sldIdLst>
    <p:sldId id="474" r:id="rId3"/>
    <p:sldId id="699" r:id="rId4"/>
    <p:sldId id="705" r:id="rId5"/>
    <p:sldId id="709" r:id="rId6"/>
    <p:sldId id="723" r:id="rId7"/>
    <p:sldId id="714" r:id="rId8"/>
    <p:sldId id="715" r:id="rId9"/>
    <p:sldId id="730" r:id="rId10"/>
    <p:sldId id="729" r:id="rId11"/>
    <p:sldId id="716" r:id="rId12"/>
    <p:sldId id="717" r:id="rId13"/>
    <p:sldId id="718" r:id="rId14"/>
    <p:sldId id="724" r:id="rId15"/>
    <p:sldId id="726" r:id="rId16"/>
    <p:sldId id="727" r:id="rId17"/>
    <p:sldId id="725" r:id="rId18"/>
    <p:sldId id="728" r:id="rId19"/>
    <p:sldId id="700" r:id="rId20"/>
    <p:sldId id="701" r:id="rId21"/>
    <p:sldId id="704" r:id="rId22"/>
    <p:sldId id="733" r:id="rId23"/>
    <p:sldId id="735" r:id="rId24"/>
    <p:sldId id="736" r:id="rId25"/>
    <p:sldId id="737" r:id="rId26"/>
    <p:sldId id="738" r:id="rId27"/>
    <p:sldId id="702" r:id="rId28"/>
    <p:sldId id="703" r:id="rId29"/>
    <p:sldId id="734" r:id="rId30"/>
    <p:sldId id="720" r:id="rId31"/>
    <p:sldId id="731" r:id="rId32"/>
    <p:sldId id="708" r:id="rId33"/>
    <p:sldId id="680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orient="horz" pos="1982">
          <p15:clr>
            <a:srgbClr val="A4A3A4"/>
          </p15:clr>
        </p15:guide>
        <p15:guide id="10" orient="horz" pos="1778">
          <p15:clr>
            <a:srgbClr val="A4A3A4"/>
          </p15:clr>
        </p15:guide>
        <p15:guide id="11" orient="horz" pos="279">
          <p15:clr>
            <a:srgbClr val="A4A3A4"/>
          </p15:clr>
        </p15:guide>
        <p15:guide id="12" orient="horz" pos="1416">
          <p15:clr>
            <a:srgbClr val="A4A3A4"/>
          </p15:clr>
        </p15:guide>
        <p15:guide id="13" orient="horz" pos="806">
          <p15:clr>
            <a:srgbClr val="A4A3A4"/>
          </p15:clr>
        </p15:guide>
        <p15:guide id="14" orient="horz" pos="3917">
          <p15:clr>
            <a:srgbClr val="A4A3A4"/>
          </p15:clr>
        </p15:guide>
        <p15:guide id="15" orient="horz" pos="4206">
          <p15:clr>
            <a:srgbClr val="A4A3A4"/>
          </p15:clr>
        </p15:guide>
        <p15:guide id="16" pos="3839">
          <p15:clr>
            <a:srgbClr val="A4A3A4"/>
          </p15:clr>
        </p15:guide>
        <p15:guide id="17" pos="347">
          <p15:clr>
            <a:srgbClr val="A4A3A4"/>
          </p15:clr>
        </p15:guide>
        <p15:guide id="18" pos="7331">
          <p15:clr>
            <a:srgbClr val="A4A3A4"/>
          </p15:clr>
        </p15:guide>
        <p15:guide id="19" pos="3900">
          <p15:clr>
            <a:srgbClr val="A4A3A4"/>
          </p15:clr>
        </p15:guide>
        <p15:guide id="20" pos="3776">
          <p15:clr>
            <a:srgbClr val="A4A3A4"/>
          </p15:clr>
        </p15:guide>
        <p15:guide id="21" pos="3607">
          <p15:clr>
            <a:srgbClr val="A4A3A4"/>
          </p15:clr>
        </p15:guide>
        <p15:guide id="22" pos="4070">
          <p15:clr>
            <a:srgbClr val="A4A3A4"/>
          </p15:clr>
        </p15:guide>
        <p15:guide id="23" pos="3422">
          <p15:clr>
            <a:srgbClr val="A4A3A4"/>
          </p15:clr>
        </p15:guide>
        <p15:guide id="24" pos="4255">
          <p15:clr>
            <a:srgbClr val="A4A3A4"/>
          </p15:clr>
        </p15:guide>
        <p15:guide id="25" pos="6717">
          <p15:clr>
            <a:srgbClr val="A4A3A4"/>
          </p15:clr>
        </p15:guide>
        <p15:guide id="26" pos="341">
          <p15:clr>
            <a:srgbClr val="A4A3A4"/>
          </p15:clr>
        </p15:guide>
        <p15:guide id="27" pos="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33"/>
    <a:srgbClr val="FF5C5C"/>
    <a:srgbClr val="0066FF"/>
    <a:srgbClr val="0000FF"/>
    <a:srgbClr val="005CB9"/>
    <a:srgbClr val="FF9821"/>
    <a:srgbClr val="8669FF"/>
    <a:srgbClr val="F0F6FE"/>
    <a:srgbClr val="E6F1F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2007" autoAdjust="0"/>
  </p:normalViewPr>
  <p:slideViewPr>
    <p:cSldViewPr snapToGrid="0" snapToObjects="1" showGuides="1">
      <p:cViewPr varScale="1">
        <p:scale>
          <a:sx n="96" d="100"/>
          <a:sy n="96" d="100"/>
        </p:scale>
        <p:origin x="211" y="82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11/4/2016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9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2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6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4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30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2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07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4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0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4636" y="0"/>
            <a:ext cx="4294189" cy="3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657668"/>
            <a:ext cx="10141150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1"/>
            <a:ext cx="11133308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080009"/>
            <a:ext cx="10141150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58" y="1656685"/>
            <a:ext cx="5193371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9763" y="1656685"/>
            <a:ext cx="5198872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257" y="1634490"/>
            <a:ext cx="520462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57" y="2071640"/>
            <a:ext cx="520462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763" y="1634490"/>
            <a:ext cx="5198872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9763" y="2071640"/>
            <a:ext cx="5198872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0907" y="1728788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90907" y="3962196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9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7224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90908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9573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5" y="2263518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07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3708" y="2263518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529877" y="4527146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0907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33708" y="4527146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50191" y="1911350"/>
            <a:ext cx="10113048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50191" y="1728788"/>
            <a:ext cx="10113048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500"/>
            <a:ext cx="44285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783" y="1655444"/>
            <a:ext cx="4917852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728788"/>
            <a:ext cx="6018232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0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5327" y="1794739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1931" y="1792224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86707" y="790743"/>
            <a:ext cx="5531526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605666" y="795824"/>
            <a:ext cx="4724863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011" y="1613535"/>
            <a:ext cx="10189228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1102" y="6218337"/>
            <a:ext cx="456393" cy="4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856939" y="6208721"/>
            <a:ext cx="2057558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12188825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2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6752878" y="-1"/>
            <a:ext cx="4876162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1536192"/>
            <a:ext cx="11074948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39496"/>
            <a:ext cx="11079642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642092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208546"/>
            <a:ext cx="12188828" cy="2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7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609344"/>
            <a:ext cx="699638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48640"/>
            <a:ext cx="6094413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32436" y="365760"/>
            <a:ext cx="4156389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032436" y="3968496"/>
            <a:ext cx="4156389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9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6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2"/>
            <a:ext cx="12188825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15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4119" y="2478024"/>
            <a:ext cx="11104020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119" y="4645152"/>
            <a:ext cx="6094413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7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774667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772229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011" y="0"/>
            <a:ext cx="4183814" cy="4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7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5357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075" y="2112264"/>
            <a:ext cx="11079642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48497" y="1729242"/>
            <a:ext cx="11079642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2398141"/>
            <a:ext cx="10157911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98" y="534983"/>
            <a:ext cx="11080544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2438400"/>
            <a:ext cx="10151307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9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543" y="6352302"/>
            <a:ext cx="2755642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068" y="6343404"/>
            <a:ext cx="365665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527052" y="6205196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48497" y="365760"/>
            <a:ext cx="11079642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48497" y="1545336"/>
            <a:ext cx="11079642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27" r:id="rId23"/>
    <p:sldLayoutId id="2147483728" r:id="rId2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primefaces.org/docs/guide/primefaces_user_guide_6_0.pdf" TargetMode="External"/><Relationship Id="rId4" Type="http://schemas.openxmlformats.org/officeDocument/2006/relationships/hyperlink" Target="http://www.primefaces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60675"/>
            <a:ext cx="9444038" cy="1012825"/>
          </a:xfrm>
        </p:spPr>
        <p:txBody>
          <a:bodyPr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APM Development Platform</a:t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Development Guide</a:t>
            </a:r>
            <a:br>
              <a:rPr lang="en-US" altLang="zh-CN" dirty="0">
                <a:ea typeface="微软雅黑" panose="020B0503020204020204" pitchFamily="34" charset="-122"/>
              </a:rPr>
            </a:br>
            <a:br>
              <a:rPr lang="en-US" altLang="zh-CN" dirty="0">
                <a:ea typeface="微软雅黑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530" y="4481068"/>
            <a:ext cx="4885900" cy="1084160"/>
          </a:xfrm>
        </p:spPr>
        <p:txBody>
          <a:bodyPr/>
          <a:lstStyle/>
          <a:p>
            <a:pPr algn="ctr"/>
            <a:r>
              <a:rPr lang="en-US" sz="2000" dirty="0"/>
              <a:t>Wu, Jian-bin/</a:t>
            </a:r>
            <a:r>
              <a:rPr lang="zh-CN" altLang="en-US" sz="2000" dirty="0"/>
              <a:t>吴建斌</a:t>
            </a:r>
            <a:endParaRPr lang="en-US" sz="2000" dirty="0"/>
          </a:p>
          <a:p>
            <a:pPr algn="ctr"/>
            <a:r>
              <a:rPr lang="en-US" sz="2000" dirty="0"/>
              <a:t>Digital Healthcare </a:t>
            </a:r>
          </a:p>
          <a:p>
            <a:pPr algn="ctr"/>
            <a:r>
              <a:rPr lang="en-US" sz="2000" dirty="0"/>
              <a:t>2016</a:t>
            </a:r>
          </a:p>
        </p:txBody>
      </p:sp>
      <p:pic>
        <p:nvPicPr>
          <p:cNvPr id="5" name="Picture 4" descr="Monogram_blue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429530" cy="4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r>
              <a:rPr lang="en-US" altLang="zh-CN" sz="2400" b="1" dirty="0"/>
              <a:t>3) Dynamic JPA QL</a:t>
            </a:r>
          </a:p>
          <a:p>
            <a:pPr marL="683678" lvl="3"/>
            <a:r>
              <a:rPr lang="zh-CN" altLang="en-US" sz="2400" dirty="0"/>
              <a:t>提供两种机制可动态对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r>
              <a:rPr lang="en-US" altLang="zh-CN" sz="2400" dirty="0"/>
              <a:t>:</a:t>
            </a:r>
          </a:p>
          <a:p>
            <a:pPr marL="683678" lvl="3"/>
            <a:r>
              <a:rPr lang="en-US" altLang="zh-CN" sz="2400" dirty="0"/>
              <a:t>1) </a:t>
            </a:r>
            <a:r>
              <a:rPr lang="en-US" altLang="zh-CN" sz="2400" dirty="0" err="1"/>
              <a:t>SearchFilter</a:t>
            </a:r>
            <a:endParaRPr lang="en-US" altLang="zh-CN" sz="2400" dirty="0"/>
          </a:p>
          <a:p>
            <a:pPr lvl="3"/>
            <a:r>
              <a:rPr lang="en-US" altLang="zh-CN" sz="2000" dirty="0"/>
              <a:t>List&lt;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 filters=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&gt;();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(“name”, </a:t>
            </a:r>
            <a:r>
              <a:rPr lang="en-US" altLang="zh-CN" sz="2000" dirty="0" err="1"/>
              <a:t>SearchFilter.Operator.LIKE</a:t>
            </a:r>
            <a:r>
              <a:rPr lang="en-US" altLang="zh-CN" sz="2000" dirty="0"/>
              <a:t>, “Java”);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(“author”, </a:t>
            </a:r>
            <a:r>
              <a:rPr lang="en-US" altLang="zh-CN" sz="2000" dirty="0" err="1"/>
              <a:t>SearchFilter.Operator.EQ</a:t>
            </a:r>
            <a:r>
              <a:rPr lang="en-US" altLang="zh-CN" sz="2000" dirty="0"/>
              <a:t>, “Tom”);</a:t>
            </a:r>
          </a:p>
          <a:p>
            <a:pPr lvl="3"/>
            <a:r>
              <a:rPr lang="en-US" altLang="zh-CN" sz="2000" dirty="0" err="1"/>
              <a:t>dao.findBySerchFilter</a:t>
            </a:r>
            <a:r>
              <a:rPr lang="en-US" altLang="zh-CN" sz="2000" dirty="0"/>
              <a:t>(filters);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400" dirty="0"/>
              <a:t>2) </a:t>
            </a:r>
            <a:r>
              <a:rPr lang="en-US" altLang="zh-CN" sz="2400" dirty="0" err="1"/>
              <a:t>FindByExample</a:t>
            </a:r>
            <a:endParaRPr lang="en-US" altLang="zh-CN" sz="2400" dirty="0"/>
          </a:p>
          <a:p>
            <a:pPr lvl="3"/>
            <a:r>
              <a:rPr lang="en-US" altLang="zh-CN" sz="2000" dirty="0"/>
              <a:t>Book Object = new Book();</a:t>
            </a:r>
          </a:p>
          <a:p>
            <a:pPr lvl="3"/>
            <a:r>
              <a:rPr lang="en-US" altLang="zh-CN" sz="2000" dirty="0" err="1"/>
              <a:t>Object.setName</a:t>
            </a:r>
            <a:r>
              <a:rPr lang="en-US" altLang="zh-CN" sz="2000" dirty="0"/>
              <a:t>(“Java”);</a:t>
            </a:r>
          </a:p>
          <a:p>
            <a:pPr lvl="3"/>
            <a:r>
              <a:rPr lang="en-US" altLang="zh-CN" sz="2000" dirty="0" err="1"/>
              <a:t>dao.findByExample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pPr lvl="3"/>
            <a:endParaRPr lang="en-US" altLang="zh-CN" sz="20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24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GenericRepository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支持分页查询，</a:t>
            </a:r>
            <a:r>
              <a:rPr lang="en-US" altLang="zh-CN" sz="2400" dirty="0" err="1"/>
              <a:t>findBySearchFilter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findByExample</a:t>
            </a:r>
            <a:r>
              <a:rPr lang="zh-CN" altLang="en-US" sz="2400" dirty="0"/>
              <a:t>等等功能。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interface </a:t>
            </a:r>
            <a:r>
              <a:rPr lang="en-US" altLang="zh-CN" sz="2000" dirty="0" err="1"/>
              <a:t>AssetInfoRepository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GenericRepository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} </a:t>
            </a:r>
            <a:r>
              <a:rPr lang="en-US" altLang="zh-CN" sz="2400" dirty="0"/>
              <a:t>		</a:t>
            </a:r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JpaCRUDController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配合 </a:t>
            </a:r>
            <a:r>
              <a:rPr lang="en-US" altLang="zh-CN" sz="2400" dirty="0" err="1"/>
              <a:t>GenericRepository</a:t>
            </a:r>
            <a:r>
              <a:rPr lang="en-US" altLang="zh-CN" sz="2400" dirty="0"/>
              <a:t> </a:t>
            </a:r>
            <a:r>
              <a:rPr lang="zh-CN" altLang="en-US" sz="2400" dirty="0"/>
              <a:t>可极大地简化增删改查的工作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lzayModel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以及增删改查功能</a:t>
            </a:r>
            <a:endParaRPr lang="en-US" altLang="zh-CN" sz="2400" dirty="0"/>
          </a:p>
          <a:p>
            <a:pPr marL="683678" lvl="3"/>
            <a:endParaRPr lang="en-US" altLang="zh-CN" sz="2000" dirty="0"/>
          </a:p>
          <a:p>
            <a:pPr marL="683678" lvl="3"/>
            <a:r>
              <a:rPr lang="en-US" altLang="zh-CN" sz="2000" dirty="0"/>
              <a:t>public class </a:t>
            </a:r>
            <a:r>
              <a:rPr lang="en-US" altLang="zh-CN" sz="2000" dirty="0" err="1"/>
              <a:t>WebReportController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PatientExamView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….</a:t>
            </a:r>
          </a:p>
          <a:p>
            <a:pPr marL="683678" lvl="3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5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JpaCRUDController</a:t>
            </a:r>
            <a:endParaRPr lang="en-US" altLang="zh-CN" sz="2400" dirty="0"/>
          </a:p>
          <a:p>
            <a:pPr marL="683678"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 </a:t>
            </a:r>
            <a:r>
              <a:rPr lang="zh-CN" altLang="en-US" sz="2000" dirty="0"/>
              <a:t>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获取并保存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Reposiroty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setSearchFilter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用于动态设置数据库查询的过滤条件。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也会调用此方法。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如果父类的实现不满足要求，在此处可以实现自己的数据加载逻辑。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678" lvl="3"/>
            <a:r>
              <a:rPr lang="en-US" altLang="zh-CN" sz="2400" dirty="0"/>
              <a:t>Override </a:t>
            </a:r>
            <a:r>
              <a:rPr lang="zh-CN" altLang="en-US" sz="2400" dirty="0"/>
              <a:t>此类方法可以进行数据初始化，事件触发等操作：</a:t>
            </a:r>
            <a:endParaRPr lang="en-US" altLang="zh-CN" sz="2400" dirty="0"/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onBeforeNewObject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onAfterNewObject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onBeforeUpdateObject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onAfterUpdateObject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onBeforeDeleteObject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onAfterDeleteObject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onBeforeSave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onAfterDataChanged</a:t>
            </a:r>
            <a:r>
              <a:rPr lang="en-US" altLang="zh-CN" sz="1600" dirty="0"/>
              <a:t>(){};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/>
              <a:t>SearchForm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8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Form by configuration(without extra code)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Search Form </a:t>
            </a:r>
            <a:r>
              <a:rPr lang="zh-CN" altLang="en-US" sz="2000" dirty="0"/>
              <a:t>字段命名规则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p:inputText</a:t>
            </a:r>
            <a:r>
              <a:rPr lang="en-US" altLang="zh-CN" sz="2000" dirty="0"/>
              <a:t> id="</a:t>
            </a:r>
            <a:r>
              <a:rPr lang="en-US" altLang="zh-CN" sz="2000" b="1" dirty="0" err="1">
                <a:solidFill>
                  <a:srgbClr val="FF0000"/>
                </a:solidFill>
              </a:rPr>
              <a:t>search_</a:t>
            </a:r>
            <a:r>
              <a:rPr lang="en-US" altLang="zh-CN" sz="2000" b="1" dirty="0" err="1">
                <a:solidFill>
                  <a:srgbClr val="0070C0"/>
                </a:solidFill>
              </a:rPr>
              <a:t>LIKE_</a:t>
            </a:r>
            <a:r>
              <a:rPr lang="en-US" altLang="zh-CN" sz="2000" b="1" dirty="0" err="1">
                <a:solidFill>
                  <a:srgbClr val="00B050"/>
                </a:solidFill>
              </a:rPr>
              <a:t>firstName</a:t>
            </a:r>
            <a:r>
              <a:rPr lang="en-US" altLang="zh-CN" sz="2000" dirty="0"/>
              <a:t>"/&gt;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比较符： </a:t>
            </a:r>
            <a:r>
              <a:rPr lang="en-US" altLang="zh-CN" sz="2000" dirty="0"/>
              <a:t>EQ(=), NE(!=), GT(&gt;), GTE(&gt;=), LT(&lt;),  LTE(&lt;=), LIKE, IN(</a:t>
            </a:r>
            <a:r>
              <a:rPr lang="zh-CN" altLang="en-US" sz="2000" dirty="0"/>
              <a:t>整数</a:t>
            </a:r>
            <a:r>
              <a:rPr lang="en-US" altLang="zh-CN" sz="2000" dirty="0"/>
              <a:t>Array)</a:t>
            </a:r>
          </a:p>
          <a:p>
            <a:pPr lvl="2" indent="0">
              <a:buNone/>
            </a:pPr>
            <a:endParaRPr lang="en-US" altLang="zh-CN" sz="2000" dirty="0"/>
          </a:p>
          <a:p>
            <a:pPr lvl="2" indent="0">
              <a:buNone/>
            </a:pPr>
            <a:endParaRPr lang="en-US" altLang="zh-CN" sz="2000" dirty="0"/>
          </a:p>
          <a:p>
            <a:pPr lvl="2" indent="-914400">
              <a:buNone/>
            </a:pPr>
            <a:r>
              <a:rPr lang="zh-CN" altLang="en-US" sz="2000" dirty="0"/>
              <a:t>特殊类型的字段</a:t>
            </a:r>
            <a:r>
              <a:rPr lang="en-US" altLang="zh-CN" sz="2000" dirty="0"/>
              <a:t>Tips: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Boolean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p:selectOneRadio</a:t>
            </a:r>
            <a:r>
              <a:rPr lang="en-US" altLang="zh-CN" dirty="0"/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EQ_</a:t>
            </a:r>
            <a:r>
              <a:rPr lang="en-US" altLang="zh-CN" b="1" dirty="0" err="1">
                <a:solidFill>
                  <a:srgbClr val="00B050"/>
                </a:solidFill>
              </a:rPr>
              <a:t>isApproved_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altLang="zh-CN" dirty="0"/>
              <a:t>"&gt;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="N/A" </a:t>
            </a:r>
            <a:r>
              <a:rPr lang="en-US" altLang="zh-CN" dirty="0" err="1"/>
              <a:t>itemValue</a:t>
            </a:r>
            <a:r>
              <a:rPr lang="en-US" altLang="zh-CN" dirty="0"/>
              <a:t>=""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="Yes" </a:t>
            </a:r>
            <a:r>
              <a:rPr lang="en-US" altLang="zh-CN" dirty="0" err="1"/>
              <a:t>itemValue</a:t>
            </a:r>
            <a:r>
              <a:rPr lang="en-US" altLang="zh-CN" dirty="0"/>
              <a:t>="true"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="No" </a:t>
            </a:r>
            <a:r>
              <a:rPr lang="en-US" altLang="zh-CN" dirty="0" err="1"/>
              <a:t>itemValue</a:t>
            </a:r>
            <a:r>
              <a:rPr lang="en-US" altLang="zh-CN" dirty="0"/>
              <a:t>="false" /&gt;</a:t>
            </a:r>
          </a:p>
          <a:p>
            <a:pPr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p:selectOneRadio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Date Time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p:calendar</a:t>
            </a:r>
            <a:r>
              <a:rPr lang="en-US" altLang="zh-CN" dirty="0"/>
              <a:t> id="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GTE_</a:t>
            </a:r>
            <a:r>
              <a:rPr lang="en-US" altLang="zh-CN" b="1" dirty="0" err="1">
                <a:solidFill>
                  <a:srgbClr val="00B050"/>
                </a:solidFill>
              </a:rPr>
              <a:t>leaseStartDate_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DATETIME</a:t>
            </a:r>
            <a:r>
              <a:rPr lang="en-US" dirty="0"/>
              <a:t>"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“</a:t>
            </a:r>
            <a:r>
              <a:rPr lang="en-US" dirty="0"/>
              <a:t>pattern="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" </a:t>
            </a:r>
            <a:r>
              <a:rPr lang="en-US" altLang="zh-CN" dirty="0"/>
              <a:t>………/&gt;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54109" y="3339226"/>
            <a:ext cx="1068636" cy="418641"/>
          </a:xfrm>
          <a:prstGeom prst="wedgeRoundRectCallout">
            <a:avLst>
              <a:gd name="adj1" fmla="val 26986"/>
              <a:gd name="adj2" fmla="val 14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7178" y="3071574"/>
            <a:ext cx="1068636" cy="418641"/>
          </a:xfrm>
          <a:prstGeom prst="wedgeRoundRectCallout">
            <a:avLst>
              <a:gd name="adj1" fmla="val -31777"/>
              <a:gd name="adj2" fmla="val 19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比较符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84243" y="3130456"/>
            <a:ext cx="1068636" cy="418641"/>
          </a:xfrm>
          <a:prstGeom prst="wedgeRoundRectCallout">
            <a:avLst>
              <a:gd name="adj1" fmla="val -69921"/>
              <a:gd name="adj2" fmla="val 15852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字段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名称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021035" y="3280895"/>
            <a:ext cx="1343204" cy="476972"/>
          </a:xfrm>
          <a:prstGeom prst="wedgeRoundRectCallout">
            <a:avLst>
              <a:gd name="adj1" fmla="val -87817"/>
              <a:gd name="adj2" fmla="val 11342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特殊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类型说明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Data Binding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28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Binding – Powerful bi-direction data binding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调用开始的时候，页面的输入值自动回写到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方法中。被回写的属性值取决于类似于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process=“@form”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所指定的页面范围内的输入组件。默认是当前的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调用结束，页面组件所绑定的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属性的值字段会被刷新到页面上，但是手动设置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属性中的组件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，来指定需要刷新的页面组件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局部刷新范围取决于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属性所指定的页面组件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列表，可以在不同级别的组件控制。指定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则刷新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内的所有组件，指定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内部的组件，则刷新该组件以及它的所有子组件。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User UI Action Event handling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0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handler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Side 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通过组件的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 页面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事件会自动触发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Java bean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代码的执行。优点是把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协议透明化了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程序员无需知道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协议以及页面数据如何与后端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代码之间传递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，缺点是任何页面交互动作都需要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与服务器之间进行一个网络来回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(Ajax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Client(JavaScript)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所有名称以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开头事件，都是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端的事件，比如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onblur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onXXXXX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来响应这些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可以混合使用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端的事件处理机制，以获得开发效率和系统运行效率之间的平衡。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Partial Page Rendering and Messages,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47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如何实现局部页面刷新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属性局部刷新页面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immediate=“true”: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按钮一般都使用此属性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validateOnClient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=“true”: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submit/Save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按钮都加上此属性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Process=“@this”: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dirty="0"/>
              <a:t>Search Expression Framework</a:t>
            </a:r>
            <a:r>
              <a:rPr lang="zh-CN" altLang="en-US" dirty="0"/>
              <a:t>。可设为</a:t>
            </a:r>
            <a:r>
              <a:rPr lang="en-US" altLang="zh-CN" dirty="0"/>
              <a:t> @this, </a:t>
            </a:r>
            <a:r>
              <a:rPr lang="en-US" dirty="0"/>
              <a:t>@</a:t>
            </a:r>
            <a:r>
              <a:rPr lang="en-US" dirty="0" err="1"/>
              <a:t>widgetVar</a:t>
            </a:r>
            <a:r>
              <a:rPr lang="en-US" dirty="0"/>
              <a:t>(name), </a:t>
            </a:r>
            <a:r>
              <a:rPr lang="en-US" altLang="zh-CN" dirty="0"/>
              <a:t>@parent, @form, @all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Update=“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设置你要刷新的页面范围（页面组件及其子组件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如何实现页面提醒消息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中添加提示信息文字（已经支持多国语言）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WebUtil.addErrorMessageKey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然后在页面中放置以下组件去显示提示信息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p:messages, p:growl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More on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9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在页面中</a:t>
            </a:r>
            <a:r>
              <a:rPr lang="en-US" sz="2000" dirty="0"/>
              <a:t>:  </a:t>
            </a:r>
            <a:r>
              <a:rPr lang="zh-CN" altLang="en-US" sz="2000" dirty="0"/>
              <a:t>如</a:t>
            </a:r>
            <a:r>
              <a:rPr lang="en-US" altLang="zh-CN" sz="2000" dirty="0"/>
              <a:t> </a:t>
            </a:r>
            <a:r>
              <a:rPr lang="en-US" sz="2000" dirty="0"/>
              <a:t>#{</a:t>
            </a:r>
            <a:r>
              <a:rPr lang="en-US" sz="2000" dirty="0" err="1"/>
              <a:t>msg.exportToXLS</a:t>
            </a:r>
            <a:r>
              <a:rPr lang="en-US" sz="2000" dirty="0"/>
              <a:t>}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sz="2000" dirty="0"/>
              <a:t>Java</a:t>
            </a:r>
            <a:r>
              <a:rPr lang="zh-CN" altLang="en-US" sz="2000" dirty="0"/>
              <a:t>代码中</a:t>
            </a:r>
            <a:r>
              <a:rPr lang="en-US" altLang="zh-CN" sz="2000" dirty="0"/>
              <a:t>, </a:t>
            </a:r>
            <a:r>
              <a:rPr lang="zh-CN" altLang="en-US" sz="2000" dirty="0"/>
              <a:t>如：</a:t>
            </a:r>
            <a:endParaRPr lang="en-US" sz="2000" dirty="0"/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msgPatName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patName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msgIsRequired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isRequired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msgWarning</a:t>
            </a:r>
            <a:r>
              <a:rPr lang="en-US" sz="2000" dirty="0"/>
              <a:t> = </a:t>
            </a:r>
            <a:r>
              <a:rPr lang="en-US" sz="2000" dirty="0" err="1"/>
              <a:t>msgPatName</a:t>
            </a:r>
            <a:r>
              <a:rPr lang="en-US" sz="2000" dirty="0"/>
              <a:t>+ </a:t>
            </a:r>
            <a:r>
              <a:rPr lang="en-US" sz="2000" dirty="0" err="1"/>
              <a:t>examInfo.getProcedureStepName</a:t>
            </a:r>
            <a:r>
              <a:rPr lang="en-US" sz="2000" dirty="0"/>
              <a:t>()+ </a:t>
            </a:r>
            <a:r>
              <a:rPr lang="en-US" sz="2000" dirty="0" err="1"/>
              <a:t>msgIsRequired</a:t>
            </a:r>
            <a:r>
              <a:rPr lang="en-US" sz="2000" dirty="0"/>
              <a:t>;</a:t>
            </a:r>
          </a:p>
          <a:p>
            <a:pPr lvl="2" defTabSz="820738"/>
            <a:r>
              <a:rPr lang="en-US" sz="2000" dirty="0" err="1"/>
              <a:t>WebUtil.addSuccessMessage</a:t>
            </a:r>
            <a:r>
              <a:rPr lang="en-US" sz="2000" dirty="0"/>
              <a:t>(</a:t>
            </a:r>
            <a:r>
              <a:rPr lang="en-US" sz="2000" dirty="0" err="1"/>
              <a:t>msgWarning</a:t>
            </a:r>
            <a:r>
              <a:rPr lang="en-US" sz="2000" dirty="0"/>
              <a:t>);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 Messages is stored in table i18n_message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View and Navigation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28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and Navigation between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View Navigation: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View XHTML:</a:t>
            </a:r>
          </a:p>
          <a:p>
            <a:r>
              <a:rPr lang="en-US" sz="2000" dirty="0"/>
              <a:t>HTTP GET: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h:link</a:t>
            </a:r>
            <a:r>
              <a:rPr lang="en-US" altLang="zh-CN" sz="2000" dirty="0"/>
              <a:t> </a:t>
            </a:r>
            <a:r>
              <a:rPr lang="en-US" sz="2000" dirty="0"/>
              <a:t>outcome=“/admin/</a:t>
            </a:r>
            <a:r>
              <a:rPr lang="en-US" sz="2000" dirty="0" err="1"/>
              <a:t>userAdmin</a:t>
            </a:r>
            <a:r>
              <a:rPr lang="en-US" sz="2000" dirty="0"/>
              <a:t>/</a:t>
            </a:r>
            <a:r>
              <a:rPr lang="en-US" sz="2000" dirty="0" err="1"/>
              <a:t>userList.xhtml</a:t>
            </a:r>
            <a:r>
              <a:rPr lang="en-US" sz="2000" dirty="0"/>
              <a:t>”/&gt;</a:t>
            </a:r>
          </a:p>
          <a:p>
            <a:r>
              <a:rPr lang="en-US" sz="2000" dirty="0"/>
              <a:t>HTTP POST 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/>
              <a:t>"/&gt;</a:t>
            </a:r>
          </a:p>
          <a:p>
            <a:r>
              <a:rPr lang="en-US" sz="2000" dirty="0"/>
              <a:t>HTTP POST &amp; Redirect: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ajax=“false"</a:t>
            </a:r>
            <a:r>
              <a:rPr lang="en-US" altLang="zh-CN" sz="2000" dirty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Java Code:</a:t>
            </a:r>
          </a:p>
          <a:p>
            <a:r>
              <a:rPr lang="en-US" sz="2000" dirty="0"/>
              <a:t>UI: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>
                <a:solidFill>
                  <a:schemeClr val="accent2"/>
                </a:solidFill>
              </a:rPr>
              <a:t>#{</a:t>
            </a:r>
            <a:r>
              <a:rPr lang="en-US" altLang="zh-CN" sz="2000" dirty="0" err="1">
                <a:solidFill>
                  <a:schemeClr val="accent2"/>
                </a:solidFill>
              </a:rPr>
              <a:t>userAdmin.go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ajax="false"</a:t>
            </a:r>
            <a:r>
              <a:rPr lang="en-US" altLang="zh-CN" sz="2000" dirty="0"/>
              <a:t>/&gt;</a:t>
            </a:r>
          </a:p>
          <a:p>
            <a:r>
              <a:rPr lang="en-US" dirty="0"/>
              <a:t>@</a:t>
            </a:r>
            <a:r>
              <a:rPr lang="en-US" dirty="0" err="1"/>
              <a:t>ManagedBean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UserAdmin</a:t>
            </a:r>
            <a:r>
              <a:rPr lang="en-US" dirty="0"/>
              <a:t>{</a:t>
            </a:r>
          </a:p>
          <a:p>
            <a:pPr marL="228595" lvl="3" indent="0">
              <a:buNone/>
            </a:pPr>
            <a:r>
              <a:rPr lang="en-US" sz="2000" dirty="0"/>
              <a:t>Public String go(){</a:t>
            </a:r>
          </a:p>
          <a:p>
            <a:pPr marL="228595" lvl="3" indent="0">
              <a:buNone/>
            </a:pPr>
            <a:r>
              <a:rPr lang="en-US" sz="2000" dirty="0"/>
              <a:t>	return 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=true”;</a:t>
            </a:r>
            <a:endParaRPr lang="en-US" sz="2000" dirty="0"/>
          </a:p>
          <a:p>
            <a:pPr marL="228595" lvl="3" indent="0">
              <a:buNone/>
            </a:pPr>
            <a:r>
              <a:rPr lang="en-US" sz="2000" dirty="0"/>
              <a:t>}</a:t>
            </a:r>
            <a:endParaRPr lang="en-US" sz="1600" dirty="0"/>
          </a:p>
          <a:p>
            <a:r>
              <a:rPr lang="en-US" dirty="0"/>
              <a:t>}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more ….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Event-based programming, Ajax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与局部页面刷新</a:t>
            </a:r>
            <a:endParaRPr lang="en-US" altLang="zh-CN" sz="2400" dirty="0"/>
          </a:p>
          <a:p>
            <a:r>
              <a:rPr lang="en-US" altLang="zh-CN" sz="2400" dirty="0"/>
              <a:t>p:commandbutton:  action or </a:t>
            </a:r>
            <a:r>
              <a:rPr lang="en-US" altLang="zh-CN" sz="2400" dirty="0" err="1"/>
              <a:t>actionListener</a:t>
            </a:r>
            <a:endParaRPr lang="en-US" altLang="zh-CN" sz="2400" dirty="0"/>
          </a:p>
          <a:p>
            <a:r>
              <a:rPr lang="zh-CN" altLang="en-US" sz="2400" dirty="0"/>
              <a:t>局部页面刷新</a:t>
            </a:r>
            <a:r>
              <a:rPr lang="en-US" altLang="zh-CN" sz="2400" dirty="0"/>
              <a:t>: update=“:</a:t>
            </a:r>
            <a:r>
              <a:rPr lang="en-US" altLang="zh-CN" sz="2400" dirty="0" err="1"/>
              <a:t>FormID</a:t>
            </a:r>
            <a:r>
              <a:rPr lang="en-US" altLang="zh-CN" sz="2400" dirty="0"/>
              <a:t>:</a:t>
            </a:r>
            <a:r>
              <a:rPr lang="zh-CN" altLang="en-US" sz="2400" dirty="0"/>
              <a:t>祖父组件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组件</a:t>
            </a:r>
            <a:r>
              <a:rPr lang="en-US" altLang="zh-CN" sz="2400" dirty="0"/>
              <a:t>ID”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Dialog &amp; include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其他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文件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p:dialog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Ui:include</a:t>
            </a:r>
            <a:r>
              <a:rPr lang="en-US" sz="2400" dirty="0"/>
              <a:t>: &lt;</a:t>
            </a:r>
            <a:r>
              <a:rPr lang="en-US" sz="2400" dirty="0" err="1"/>
              <a:t>ui:include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Edit.xhtml</a:t>
            </a:r>
            <a:r>
              <a:rPr lang="en-US" sz="2400" dirty="0"/>
              <a:t>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Page Template: &lt;</a:t>
            </a:r>
            <a:r>
              <a:rPr lang="en-US" sz="2400" dirty="0" err="1"/>
              <a:t>ui:compoapmtion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template="/layout/</a:t>
            </a:r>
            <a:r>
              <a:rPr lang="en-US" sz="2400" dirty="0" err="1">
                <a:solidFill>
                  <a:srgbClr val="FF0000"/>
                </a:solidFill>
              </a:rPr>
              <a:t>template.xhtml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&gt;</a:t>
            </a: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Quick Demo and Auto Code Generation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Generation</a:t>
            </a:r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Entity Classes from database by </a:t>
            </a:r>
            <a:r>
              <a:rPr lang="en-US" altLang="zh-CN" sz="2400" dirty="0" err="1"/>
              <a:t>Netbeans</a:t>
            </a:r>
            <a:endParaRPr lang="en-US" altLang="zh-CN" sz="2400" dirty="0"/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CRUD for entity objects by framework: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XXX.xhtml</a:t>
            </a:r>
            <a:r>
              <a:rPr lang="en-US" altLang="zh-CN" sz="2400" dirty="0"/>
              <a:t>: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XXXController.java: </a:t>
            </a:r>
            <a:r>
              <a:rPr lang="en-US" altLang="zh-CN" sz="2400" dirty="0" err="1"/>
              <a:t>ManagedBean</a:t>
            </a:r>
            <a:r>
              <a:rPr lang="en-US" altLang="zh-CN" sz="2400" dirty="0"/>
              <a:t> for the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XXXRepository</a:t>
            </a:r>
            <a:r>
              <a:rPr lang="en-US" altLang="zh-CN" sz="2400" dirty="0"/>
              <a:t>: DAO for accessing entity object</a:t>
            </a:r>
          </a:p>
          <a:p>
            <a:pPr marL="683678" lvl="3"/>
            <a:endParaRPr lang="en-US" altLang="zh-CN" sz="20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Code Generation Features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Ajax in nature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Rich UI component support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基本的</a:t>
            </a:r>
            <a:r>
              <a:rPr lang="en-US" altLang="zh-CN" sz="2400" dirty="0"/>
              <a:t>CRUD</a:t>
            </a:r>
            <a:r>
              <a:rPr lang="zh-CN" altLang="en-US" sz="2400" dirty="0"/>
              <a:t>功能， 带自动分页和数据下载功能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可方便地实现</a:t>
            </a:r>
            <a:r>
              <a:rPr lang="en-US" altLang="zh-CN" sz="2400" dirty="0"/>
              <a:t>Search form</a:t>
            </a:r>
            <a:r>
              <a:rPr lang="zh-CN" altLang="en-US" sz="2400" dirty="0"/>
              <a:t>（</a:t>
            </a:r>
            <a:r>
              <a:rPr lang="en-US" altLang="zh-CN" sz="2400" dirty="0"/>
              <a:t>no Java</a:t>
            </a:r>
            <a:r>
              <a:rPr lang="zh-CN" altLang="en-US" sz="2400" dirty="0"/>
              <a:t> </a:t>
            </a:r>
            <a:r>
              <a:rPr lang="en-US" altLang="zh-CN" sz="2400" dirty="0"/>
              <a:t>code required, only edit in .</a:t>
            </a:r>
            <a:r>
              <a:rPr lang="en-US" altLang="zh-CN" sz="2400" dirty="0" err="1"/>
              <a:t>xhtml</a:t>
            </a:r>
            <a:r>
              <a:rPr lang="en-US" altLang="zh-CN" sz="2400" dirty="0"/>
              <a:t> file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931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1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Client-side Validation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Form fields:   &lt;</a:t>
            </a:r>
            <a:r>
              <a:rPr lang="en-US" altLang="zh-CN" sz="2000" dirty="0" err="1"/>
              <a:t>p:inputText</a:t>
            </a:r>
            <a:r>
              <a:rPr lang="en-US" altLang="zh-CN" sz="2000" dirty="0">
                <a:solidFill>
                  <a:srgbClr val="FF0000"/>
                </a:solidFill>
              </a:rPr>
              <a:t> required="true"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requiredMessage</a:t>
            </a:r>
            <a:r>
              <a:rPr lang="en-US" altLang="zh-CN" sz="2000" dirty="0"/>
              <a:t>=“Name cannot be blank."/&gt;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Button:  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validateClient</a:t>
            </a:r>
            <a:r>
              <a:rPr lang="en-US" altLang="zh-CN" sz="2000" dirty="0"/>
              <a:t>="true" ….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Rich UI component and Layout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Material Design(Proposed by Google)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Common used UI components(input, Data Table/List/Grid, Menu and button,  Chart, etc.)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Layout control:  &lt;</a:t>
            </a:r>
            <a:r>
              <a:rPr lang="en-US" sz="2000" dirty="0" err="1"/>
              <a:t>h:panelGrid</a:t>
            </a:r>
            <a:r>
              <a:rPr lang="en-US" sz="2000" dirty="0"/>
              <a:t> columns=“4”…&gt;  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</a:t>
            </a:r>
            <a:r>
              <a:rPr lang="en-US" sz="2000" dirty="0" err="1"/>
              <a:t>p:panelGrid</a:t>
            </a:r>
            <a:r>
              <a:rPr lang="en-US" sz="2000" dirty="0"/>
              <a:t> columns=“4”…&gt;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Handy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Utils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webapp.framework.web.mvc.WebUtil.java: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getBean</a:t>
            </a:r>
            <a:r>
              <a:rPr lang="en-US" altLang="zh-CN" sz="2000" dirty="0"/>
              <a:t>()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getMessage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addErrorMessage</a:t>
            </a:r>
            <a:r>
              <a:rPr lang="en-US" altLang="zh-CN" sz="2000" dirty="0"/>
              <a:t>() or </a:t>
            </a:r>
            <a:r>
              <a:rPr lang="en-US" altLang="zh-CN" sz="2000" dirty="0" err="1"/>
              <a:t>addSuccessMessage</a:t>
            </a:r>
            <a:r>
              <a:rPr lang="en-US" altLang="zh-CN" sz="2000" dirty="0"/>
              <a:t>()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webapp.framework.util.TimeUtil.java: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Joda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),  time(), </a:t>
            </a:r>
            <a:r>
              <a:rPr lang="en-US" altLang="zh-CN" sz="2000" dirty="0" err="1"/>
              <a:t>timeNow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fromString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(), etc.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com.ge.apm.view.sysutil.UserContextService.java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getCurrentUserAccount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37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页面的多国语言处理</a:t>
            </a:r>
            <a:endParaRPr lang="en-US" altLang="zh-CN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绝大部分是第一种情形，就是静态文字的多国语言，比如列表的抬头。这种使用 </a:t>
            </a:r>
            <a:r>
              <a:rPr lang="en-US" altLang="zh-CN" dirty="0" err="1">
                <a:solidFill>
                  <a:srgbClr val="FF0000"/>
                </a:solidFill>
              </a:rPr>
              <a:t>msg.messageKey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msg.patientAddress</a:t>
            </a:r>
            <a:r>
              <a:rPr lang="en-US" altLang="zh-CN" dirty="0"/>
              <a:t>}" ...."&gt;</a:t>
            </a:r>
            <a:endParaRPr lang="en-US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另外一种情形是，即数据库记录的某字段的值多国语言。</a:t>
            </a:r>
          </a:p>
          <a:p>
            <a:pPr marL="226478" lvl="2"/>
            <a:r>
              <a:rPr lang="zh-CN" altLang="en-US" dirty="0"/>
              <a:t>比如列表中的某行数据中的某列</a:t>
            </a:r>
            <a:r>
              <a:rPr lang="en-US" altLang="zh-CN" dirty="0"/>
              <a:t>(</a:t>
            </a:r>
            <a:r>
              <a:rPr lang="zh-CN" altLang="en-US" dirty="0"/>
              <a:t>检查状态</a:t>
            </a:r>
            <a:r>
              <a:rPr lang="en-US" altLang="zh-CN" dirty="0"/>
              <a:t>/</a:t>
            </a:r>
            <a:r>
              <a:rPr lang="zh-CN" altLang="en-US" dirty="0"/>
              <a:t>患者性别</a:t>
            </a:r>
            <a:r>
              <a:rPr lang="en-US" altLang="zh-CN" dirty="0"/>
              <a:t>/</a:t>
            </a:r>
            <a:r>
              <a:rPr lang="zh-CN" altLang="en-US" dirty="0"/>
              <a:t>检查方法名称等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26478" lvl="2"/>
            <a:r>
              <a:rPr lang="zh-CN" altLang="en-US" dirty="0"/>
              <a:t>这种要使用 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messageKey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来处理，如下</a:t>
            </a:r>
            <a:r>
              <a:rPr lang="en-US" altLang="zh-CN" dirty="0"/>
              <a:t>:</a:t>
            </a:r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msg.assetType</a:t>
            </a:r>
            <a:r>
              <a:rPr lang="en-US" altLang="zh-CN" dirty="0"/>
              <a:t>}" ...&gt;</a:t>
            </a:r>
          </a:p>
          <a:p>
            <a:pPr marL="226478" lvl="2"/>
            <a:r>
              <a:rPr lang="en-US" altLang="zh-CN" dirty="0"/>
              <a:t>		&lt;</a:t>
            </a:r>
            <a:r>
              <a:rPr lang="en-US" altLang="zh-CN" dirty="0" err="1"/>
              <a:t>h:outputText</a:t>
            </a:r>
            <a:r>
              <a:rPr lang="en-US" altLang="zh-CN" dirty="0"/>
              <a:t> value="#{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', </a:t>
            </a:r>
            <a:r>
              <a:rPr lang="en-US" altLang="zh-CN" dirty="0" err="1">
                <a:solidFill>
                  <a:srgbClr val="FF0000"/>
                </a:solidFill>
              </a:rPr>
              <a:t>item.assetTypeId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}"/&gt;</a:t>
            </a:r>
          </a:p>
          <a:p>
            <a:pPr marL="226478" lvl="2"/>
            <a:r>
              <a:rPr lang="en-US" altLang="zh-CN" dirty="0"/>
              <a:t>	&lt;/</a:t>
            </a:r>
            <a:r>
              <a:rPr lang="en-US" altLang="zh-CN" dirty="0" err="1"/>
              <a:t>p:column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此外，在编辑页面，需要获取某字段的可选列表</a:t>
            </a:r>
            <a:r>
              <a:rPr lang="en-US" altLang="zh-CN" dirty="0"/>
              <a:t>,</a:t>
            </a:r>
            <a:r>
              <a:rPr lang="zh-CN" altLang="en-US" dirty="0"/>
              <a:t>用于下拉框输入。比如患者来源（门诊</a:t>
            </a:r>
            <a:r>
              <a:rPr lang="en-US" altLang="zh-CN" dirty="0"/>
              <a:t>/</a:t>
            </a:r>
            <a:r>
              <a:rPr lang="zh-CN" altLang="en-US" dirty="0"/>
              <a:t>住院</a:t>
            </a:r>
            <a:r>
              <a:rPr lang="en-US" altLang="zh-CN" dirty="0"/>
              <a:t>/</a:t>
            </a:r>
            <a:r>
              <a:rPr lang="zh-CN" altLang="en-US" dirty="0"/>
              <a:t>急诊</a:t>
            </a:r>
            <a:r>
              <a:rPr lang="en-US" altLang="zh-CN" dirty="0"/>
              <a:t>/</a:t>
            </a:r>
            <a:r>
              <a:rPr lang="zh-CN" altLang="en-US" dirty="0"/>
              <a:t>体检等）</a:t>
            </a:r>
            <a:r>
              <a:rPr lang="en-US" altLang="zh-CN" dirty="0"/>
              <a:t>, </a:t>
            </a:r>
            <a:r>
              <a:rPr lang="zh-CN" altLang="en-US" dirty="0"/>
              <a:t>资产类型等等。</a:t>
            </a:r>
          </a:p>
          <a:p>
            <a:pPr marL="1140878" lvl="4"/>
            <a:r>
              <a:rPr lang="en-US" altLang="zh-CN" dirty="0"/>
              <a:t>&lt;</a:t>
            </a:r>
            <a:r>
              <a:rPr lang="en-US" altLang="zh-CN" dirty="0" err="1"/>
              <a:t>p:selectOneMenu</a:t>
            </a:r>
            <a:r>
              <a:rPr lang="en-US" altLang="zh-CN" dirty="0"/>
              <a:t> .....&gt;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msg.SelectOneMessage</a:t>
            </a:r>
            <a:r>
              <a:rPr lang="en-US" altLang="zh-CN" dirty="0"/>
              <a:t>}“/&gt;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f:selectItems</a:t>
            </a:r>
            <a:r>
              <a:rPr lang="en-US" altLang="zh-CN" dirty="0"/>
              <a:t> value="#{</a:t>
            </a:r>
            <a:r>
              <a:rPr lang="en-US" altLang="zh-CN">
                <a:solidFill>
                  <a:srgbClr val="FF0000"/>
                </a:solidFill>
              </a:rPr>
              <a:t>fieldMsg.getFieldValueList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)}“ </a:t>
            </a:r>
            <a:r>
              <a:rPr lang="en-US" altLang="zh-CN" dirty="0" err="1"/>
              <a:t>var</a:t>
            </a:r>
            <a:r>
              <a:rPr lang="en-US" altLang="zh-CN" dirty="0"/>
              <a:t>="item"</a:t>
            </a:r>
          </a:p>
          <a:p>
            <a:pPr marL="1140878" lvl="4"/>
            <a:r>
              <a:rPr lang="en-US" altLang="zh-CN" dirty="0"/>
              <a:t>		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item.value</a:t>
            </a:r>
            <a:r>
              <a:rPr lang="en-US" altLang="zh-CN" dirty="0"/>
              <a:t>}“  </a:t>
            </a:r>
            <a:r>
              <a:rPr lang="en-US" altLang="zh-CN" dirty="0" err="1"/>
              <a:t>itemValue</a:t>
            </a:r>
            <a:r>
              <a:rPr lang="en-US" altLang="zh-CN" dirty="0"/>
              <a:t>="#{</a:t>
            </a:r>
            <a:r>
              <a:rPr lang="en-US" altLang="zh-CN" dirty="0" err="1"/>
              <a:t>item.msgKey</a:t>
            </a:r>
            <a:r>
              <a:rPr lang="en-US" altLang="zh-CN" dirty="0"/>
              <a:t>}"/&gt;</a:t>
            </a:r>
          </a:p>
          <a:p>
            <a:pPr marL="1140878" lvl="4"/>
            <a:r>
              <a:rPr lang="en-US" altLang="zh-CN" dirty="0"/>
              <a:t>&lt;/</a:t>
            </a:r>
            <a:r>
              <a:rPr lang="en-US" altLang="zh-CN" dirty="0" err="1"/>
              <a:t>p:selectOneMenu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34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Material Design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的特殊输入类型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6478" lvl="2"/>
            <a:r>
              <a:rPr lang="zh-CN" altLang="en-US" dirty="0"/>
              <a:t>一般的输入方式是</a:t>
            </a:r>
            <a:r>
              <a:rPr lang="en-US" altLang="zh-CN" dirty="0"/>
              <a:t>: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</a:t>
            </a:r>
            <a:r>
              <a:rPr lang="en-US" altLang="zh-CN" sz="1200" dirty="0">
                <a:solidFill>
                  <a:srgbClr val="FF0000"/>
                </a:solidFill>
              </a:rPr>
              <a:t>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/>
              <a:t>"&gt;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sz="1200" dirty="0"/>
              <a:t> p:inputText</a:t>
            </a:r>
            <a:r>
              <a:rPr lang="en-US" altLang="zh-CN" sz="1200" dirty="0"/>
              <a:t> value="#{</a:t>
            </a:r>
            <a:r>
              <a:rPr lang="en-US" altLang="zh-CN" sz="1200" dirty="0" err="1"/>
              <a:t>userAccountController.selected.xxxxx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 &lt;</a:t>
            </a:r>
            <a:r>
              <a:rPr lang="en-US" altLang="zh-CN" sz="1200" dirty="0">
                <a:solidFill>
                  <a:srgbClr val="FF0000"/>
                </a:solidFill>
              </a:rPr>
              <a:t>label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msg.login_name</a:t>
            </a:r>
            <a:r>
              <a:rPr lang="en-US" altLang="zh-CN" sz="1200" dirty="0"/>
              <a:t>}*&lt;/</a:t>
            </a:r>
            <a:r>
              <a:rPr lang="en-US" altLang="zh-CN" sz="1200" dirty="0">
                <a:solidFill>
                  <a:srgbClr val="FF0000"/>
                </a:solidFill>
              </a:rPr>
              <a:t>label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 </a:t>
            </a:r>
          </a:p>
          <a:p>
            <a:pPr marL="226478" lvl="2"/>
            <a:r>
              <a:rPr lang="zh-CN" altLang="en-US" sz="1200" dirty="0"/>
              <a:t>以下的几个输入类型要特殊设置</a:t>
            </a:r>
            <a:r>
              <a:rPr lang="en-US" altLang="zh-CN" sz="1200" dirty="0"/>
              <a:t>:</a:t>
            </a: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勾选框：</a:t>
            </a:r>
            <a:r>
              <a:rPr lang="zh-CN" altLang="en-US" sz="1200" dirty="0"/>
              <a:t>无需</a:t>
            </a:r>
            <a:r>
              <a:rPr lang="en-US" altLang="zh-CN" sz="1200" dirty="0"/>
              <a:t> &lt;label&gt;</a:t>
            </a:r>
            <a:r>
              <a:rPr lang="zh-CN" altLang="en-US" sz="1200" dirty="0"/>
              <a:t>控件</a:t>
            </a:r>
            <a:r>
              <a:rPr lang="en-US" altLang="zh-CN" sz="1200" dirty="0"/>
              <a:t>,  </a:t>
            </a:r>
            <a:r>
              <a:rPr lang="en-US" altLang="zh-CN" sz="1200" dirty="0" err="1"/>
              <a:t>itemLabel</a:t>
            </a:r>
            <a:r>
              <a:rPr lang="zh-CN" altLang="en-US" sz="1200" dirty="0"/>
              <a:t>代替了</a:t>
            </a:r>
            <a:r>
              <a:rPr lang="en-US" altLang="zh-CN" sz="1200" dirty="0"/>
              <a:t> label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</a:t>
            </a:r>
            <a:r>
              <a:rPr lang="en-US" altLang="zh-CN" sz="1200" dirty="0">
                <a:solidFill>
                  <a:srgbClr val="FF0000"/>
                </a:solidFill>
              </a:rPr>
              <a:t>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/>
              <a:t>"&gt;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p:selectBooleanCheckbox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itemLabel</a:t>
            </a:r>
            <a:r>
              <a:rPr lang="en-US" altLang="zh-CN" sz="1200" dirty="0">
                <a:solidFill>
                  <a:srgbClr val="FF0000"/>
                </a:solidFill>
              </a:rPr>
              <a:t>=</a:t>
            </a:r>
            <a:r>
              <a:rPr lang="en-US" altLang="zh-CN" sz="1200" dirty="0"/>
              <a:t>"#{</a:t>
            </a:r>
            <a:r>
              <a:rPr lang="en-US" altLang="zh-CN" sz="1200" dirty="0" err="1"/>
              <a:t>msg.isSuperAdmin</a:t>
            </a:r>
            <a:r>
              <a:rPr lang="en-US" altLang="zh-CN" sz="1200" dirty="0"/>
              <a:t>}*" value="#{</a:t>
            </a:r>
            <a:r>
              <a:rPr lang="en-US" altLang="zh-CN" sz="1200" dirty="0" err="1"/>
              <a:t>userAccountController.selected.isSuperAdmin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226478" lvl="2"/>
            <a:endParaRPr lang="en-US" altLang="zh-CN" sz="1200" dirty="0"/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单选下拉框</a:t>
            </a:r>
            <a:r>
              <a:rPr lang="en-US" altLang="zh-CN" dirty="0"/>
              <a:t>: </a:t>
            </a:r>
          </a:p>
          <a:p>
            <a:pPr marL="226478" lvl="2"/>
            <a:r>
              <a:rPr lang="en-US" altLang="zh-CN" sz="1200" dirty="0"/>
              <a:t>h:panelGroup</a:t>
            </a:r>
            <a:r>
              <a:rPr lang="zh-CN" altLang="en-US" sz="1200" dirty="0"/>
              <a:t>不要设置 </a:t>
            </a:r>
            <a:r>
              <a:rPr lang="en-US" altLang="zh-CN" sz="1200" dirty="0"/>
              <a:t>class 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, </a:t>
            </a:r>
            <a:r>
              <a:rPr lang="zh-CN" altLang="en-US" sz="1200" dirty="0"/>
              <a:t>但</a:t>
            </a:r>
            <a:r>
              <a:rPr lang="en-US" altLang="zh-CN" sz="1200" dirty="0"/>
              <a:t>&lt;label&gt;</a:t>
            </a:r>
            <a:r>
              <a:rPr lang="zh-CN" altLang="en-US" sz="1200" dirty="0"/>
              <a:t>控件要加</a:t>
            </a:r>
            <a:r>
              <a:rPr lang="en-US" altLang="zh-CN" sz="1200" dirty="0"/>
              <a:t>class="md-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labelOnTop</a:t>
            </a:r>
            <a:r>
              <a:rPr lang="en-US" altLang="zh-CN" sz="1200" dirty="0"/>
              <a:t>”: 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p:selectOneMenu</a:t>
            </a:r>
            <a:r>
              <a:rPr lang="en-US" altLang="zh-CN" sz="1200" dirty="0"/>
              <a:t> ……&gt;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msg.SelectOneMessage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f:selectItems</a:t>
            </a:r>
            <a:r>
              <a:rPr lang="en-US" altLang="zh-CN" sz="1200" dirty="0"/>
              <a:t> value="#{</a:t>
            </a:r>
            <a:r>
              <a:rPr lang="en-US" altLang="zh-CN" sz="1200" dirty="0" err="1"/>
              <a:t>fieldMsg.getFieldValueList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asset_group</a:t>
            </a:r>
            <a:r>
              <a:rPr lang="en-US" altLang="zh-CN" sz="1200" dirty="0"/>
              <a:t>')}"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="item"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item.value</a:t>
            </a:r>
            <a:r>
              <a:rPr lang="en-US" altLang="zh-CN" sz="1200" dirty="0"/>
              <a:t>}" I				 </a:t>
            </a:r>
            <a:r>
              <a:rPr lang="en-US" altLang="zh-CN" sz="1200" dirty="0" err="1"/>
              <a:t>temValue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item.msgKey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&lt;/</a:t>
            </a:r>
            <a:r>
              <a:rPr lang="en-US" altLang="zh-CN" sz="1200" dirty="0" err="1"/>
              <a:t>p:selectOneMenu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&lt;label </a:t>
            </a:r>
            <a:r>
              <a:rPr lang="en-US" altLang="zh-CN" sz="1200" dirty="0">
                <a:solidFill>
                  <a:srgbClr val="FF0000"/>
                </a:solidFill>
              </a:rPr>
              <a:t>class="md-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labelOnTop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msg.AssetGroup</a:t>
            </a:r>
            <a:r>
              <a:rPr lang="en-US" altLang="zh-CN" sz="1200" dirty="0"/>
              <a:t>}*&lt;/label&gt;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97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248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Material Design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的特殊输入类型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单选 </a:t>
            </a:r>
            <a:r>
              <a:rPr lang="en-US" altLang="zh-CN" dirty="0"/>
              <a:t>radio Group, </a:t>
            </a:r>
            <a:r>
              <a:rPr lang="zh-CN" altLang="en-US" dirty="0"/>
              <a:t>类似于上述的单选下拉框</a:t>
            </a:r>
            <a:r>
              <a:rPr lang="en-US" altLang="zh-CN" dirty="0"/>
              <a:t>: </a:t>
            </a:r>
          </a:p>
          <a:p>
            <a:pPr marL="226478" lvl="2"/>
            <a:r>
              <a:rPr lang="en-US" altLang="zh-CN" sz="1200" dirty="0"/>
              <a:t>h:panelGroup</a:t>
            </a:r>
            <a:r>
              <a:rPr lang="zh-CN" altLang="en-US" sz="1200" dirty="0"/>
              <a:t>不要设置 </a:t>
            </a:r>
            <a:r>
              <a:rPr lang="en-US" altLang="zh-CN" sz="1200" dirty="0"/>
              <a:t>class 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, </a:t>
            </a:r>
            <a:r>
              <a:rPr lang="zh-CN" altLang="en-US" sz="1200" dirty="0"/>
              <a:t>但</a:t>
            </a:r>
            <a:r>
              <a:rPr lang="en-US" altLang="zh-CN" sz="1200" dirty="0"/>
              <a:t>&lt;label&gt;</a:t>
            </a:r>
            <a:r>
              <a:rPr lang="zh-CN" altLang="en-US" sz="1200" dirty="0"/>
              <a:t>控件要加</a:t>
            </a:r>
            <a:r>
              <a:rPr lang="en-US" altLang="zh-CN" sz="1200" dirty="0"/>
              <a:t>class="md-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labelOnTop</a:t>
            </a:r>
            <a:r>
              <a:rPr lang="en-US" altLang="zh-CN" sz="1200" dirty="0"/>
              <a:t>”: 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p:selectOneRadio</a:t>
            </a:r>
            <a:r>
              <a:rPr lang="en-US" altLang="zh-CN" sz="1200" dirty="0"/>
              <a:t> ….&gt;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1"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="1" 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2"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="2" 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3"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="3" /&gt;</a:t>
            </a:r>
          </a:p>
          <a:p>
            <a:pPr marL="1140878" lvl="4"/>
            <a:r>
              <a:rPr lang="en-US" altLang="zh-CN" sz="1200" dirty="0"/>
              <a:t>	&lt;/</a:t>
            </a:r>
            <a:r>
              <a:rPr lang="en-US" altLang="zh-CN" sz="1200" dirty="0" err="1"/>
              <a:t>p:selectOneRadio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&lt;label </a:t>
            </a:r>
            <a:r>
              <a:rPr lang="en-US" altLang="zh-CN" sz="1200" dirty="0">
                <a:solidFill>
                  <a:srgbClr val="FF0000"/>
                </a:solidFill>
              </a:rPr>
              <a:t>class="md-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labelOnTop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msg.OptionLabel</a:t>
            </a:r>
            <a:r>
              <a:rPr lang="en-US" altLang="zh-CN" sz="1200" dirty="0"/>
              <a:t>}*&lt;/label&gt;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4844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Site/Hospital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数据的过滤的支持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设置 </a:t>
            </a:r>
            <a:r>
              <a:rPr lang="en-US" altLang="zh-CN" dirty="0" err="1"/>
              <a:t>filterBySite</a:t>
            </a:r>
            <a:r>
              <a:rPr lang="en-US" altLang="zh-CN" dirty="0"/>
              <a:t> = true, </a:t>
            </a:r>
            <a:r>
              <a:rPr lang="zh-CN" altLang="en-US" dirty="0"/>
              <a:t>则自动实现过滤条件： </a:t>
            </a:r>
            <a:r>
              <a:rPr lang="en-US" altLang="zh-CN" dirty="0" err="1"/>
              <a:t>siteId</a:t>
            </a:r>
            <a:r>
              <a:rPr lang="en-US" altLang="zh-CN" dirty="0"/>
              <a:t>=</a:t>
            </a:r>
            <a:r>
              <a:rPr lang="zh-CN" altLang="en-US" dirty="0"/>
              <a:t>当前登录者</a:t>
            </a:r>
            <a:r>
              <a:rPr lang="en-US" altLang="zh-CN" dirty="0"/>
              <a:t>.</a:t>
            </a:r>
            <a:r>
              <a:rPr lang="en-US" altLang="zh-CN" dirty="0" err="1"/>
              <a:t>siteId</a:t>
            </a:r>
            <a:endParaRPr lang="en-US" altLang="zh-CN" dirty="0"/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设置 </a:t>
            </a:r>
            <a:r>
              <a:rPr lang="en-US" altLang="zh-CN" dirty="0" err="1"/>
              <a:t>filterByHospital</a:t>
            </a:r>
            <a:r>
              <a:rPr lang="en-US" altLang="zh-CN" dirty="0"/>
              <a:t> = true, </a:t>
            </a:r>
            <a:r>
              <a:rPr lang="zh-CN" altLang="en-US" dirty="0"/>
              <a:t>则自动实现过滤条件： </a:t>
            </a:r>
            <a:r>
              <a:rPr lang="en-US" altLang="zh-CN" dirty="0" err="1"/>
              <a:t>hospitalId</a:t>
            </a:r>
            <a:r>
              <a:rPr lang="en-US" altLang="zh-CN" dirty="0"/>
              <a:t>=</a:t>
            </a:r>
            <a:r>
              <a:rPr lang="zh-CN" altLang="en-US" dirty="0"/>
              <a:t>当前登录者</a:t>
            </a:r>
            <a:r>
              <a:rPr lang="en-US" altLang="zh-CN" dirty="0"/>
              <a:t>.</a:t>
            </a:r>
            <a:r>
              <a:rPr lang="en-US" altLang="zh-CN" dirty="0" err="1"/>
              <a:t>hospitalId</a:t>
            </a:r>
            <a:endParaRPr lang="en-US" altLang="zh-CN" dirty="0"/>
          </a:p>
          <a:p>
            <a:pPr marL="226478" lvl="2"/>
            <a:endParaRPr lang="en-US" altLang="zh-CN" sz="1400" dirty="0"/>
          </a:p>
          <a:p>
            <a:pPr marL="226478" lvl="2"/>
            <a:r>
              <a:rPr lang="zh-CN" altLang="en-US" sz="1400" dirty="0"/>
              <a:t>例如：</a:t>
            </a:r>
            <a:endParaRPr lang="en-US" altLang="zh-CN" sz="1400" dirty="0"/>
          </a:p>
          <a:p>
            <a:pPr marL="1140878" lvl="4"/>
            <a:r>
              <a:rPr lang="en-US" altLang="zh-CN" sz="1400" dirty="0"/>
              <a:t>@</a:t>
            </a:r>
            <a:r>
              <a:rPr lang="en-US" altLang="zh-CN" sz="1400" dirty="0" err="1"/>
              <a:t>ManagedBean</a:t>
            </a:r>
            <a:endParaRPr lang="en-US" altLang="zh-CN" sz="1400" dirty="0"/>
          </a:p>
          <a:p>
            <a:pPr marL="1140878" lvl="4"/>
            <a:r>
              <a:rPr lang="en-US" altLang="zh-CN" sz="1400" dirty="0"/>
              <a:t>@</a:t>
            </a:r>
            <a:r>
              <a:rPr lang="en-US" altLang="zh-CN" sz="1400" dirty="0" err="1"/>
              <a:t>ViewScoped</a:t>
            </a:r>
            <a:endParaRPr lang="en-US" altLang="zh-CN" sz="1400" dirty="0"/>
          </a:p>
          <a:p>
            <a:pPr marL="1140878" lvl="4"/>
            <a:r>
              <a:rPr lang="en-US" altLang="zh-CN" sz="1400" dirty="0"/>
              <a:t>public class </a:t>
            </a:r>
            <a:r>
              <a:rPr lang="en-US" altLang="zh-CN" sz="1400" dirty="0" err="1"/>
              <a:t>AssetInfoController</a:t>
            </a:r>
            <a:r>
              <a:rPr lang="en-US" altLang="zh-CN" sz="1400" dirty="0"/>
              <a:t> extends </a:t>
            </a:r>
            <a:r>
              <a:rPr lang="en-US" altLang="zh-CN" sz="1400" dirty="0" err="1"/>
              <a:t>JpaCRUDController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AssetInfo</a:t>
            </a:r>
            <a:r>
              <a:rPr lang="en-US" altLang="zh-CN" sz="1400" dirty="0"/>
              <a:t>&gt; {</a:t>
            </a:r>
          </a:p>
          <a:p>
            <a:pPr marL="1140878" lvl="4"/>
            <a:endParaRPr lang="en-US" altLang="zh-CN" sz="1400" dirty="0"/>
          </a:p>
          <a:p>
            <a:pPr marL="1140878" lvl="4"/>
            <a:r>
              <a:rPr lang="en-US" altLang="zh-CN" sz="1400" dirty="0"/>
              <a:t>	@Override</a:t>
            </a:r>
          </a:p>
          <a:p>
            <a:pPr marL="1140878" lvl="4"/>
            <a:r>
              <a:rPr lang="en-US" altLang="zh-CN" sz="1400" dirty="0"/>
              <a:t>	protected void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() {</a:t>
            </a:r>
          </a:p>
          <a:p>
            <a:pPr marL="1140878" lvl="4"/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FF0000"/>
                </a:solidFill>
              </a:rPr>
              <a:t>filterByHospital</a:t>
            </a:r>
            <a:r>
              <a:rPr lang="en-US" altLang="zh-CN" sz="1400" dirty="0">
                <a:solidFill>
                  <a:srgbClr val="FF0000"/>
                </a:solidFill>
              </a:rPr>
              <a:t>=true;</a:t>
            </a:r>
          </a:p>
          <a:p>
            <a:pPr marL="1140878" lvl="4"/>
            <a:r>
              <a:rPr lang="en-US" altLang="zh-CN" sz="1400" dirty="0"/>
              <a:t>		//</a:t>
            </a:r>
            <a:r>
              <a:rPr lang="zh-CN" altLang="en-US" sz="1400" dirty="0"/>
              <a:t>或者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filterBySite</a:t>
            </a:r>
            <a:r>
              <a:rPr lang="en-US" altLang="zh-CN" sz="1400" dirty="0">
                <a:solidFill>
                  <a:srgbClr val="FF0000"/>
                </a:solidFill>
              </a:rPr>
              <a:t> = true;</a:t>
            </a:r>
          </a:p>
          <a:p>
            <a:pPr marL="1140878" lvl="4"/>
            <a:r>
              <a:rPr lang="en-US" altLang="zh-CN" sz="1400" dirty="0"/>
              <a:t>		….</a:t>
            </a:r>
          </a:p>
          <a:p>
            <a:pPr marL="1140878" lvl="4"/>
            <a:r>
              <a:rPr lang="en-US" altLang="zh-CN" sz="1400" dirty="0"/>
              <a:t>	}</a:t>
            </a:r>
          </a:p>
          <a:p>
            <a:pPr marL="1140878" lvl="4"/>
            <a:r>
              <a:rPr lang="en-US" altLang="zh-CN" sz="1400" dirty="0"/>
              <a:t>	….</a:t>
            </a:r>
          </a:p>
          <a:p>
            <a:pPr marL="1140878" lvl="4"/>
            <a:r>
              <a:rPr lang="en-US" altLang="zh-CN" sz="1400" dirty="0"/>
              <a:t>}</a:t>
            </a: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filterBySite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filterByHospital</a:t>
            </a:r>
            <a:r>
              <a:rPr lang="en-US" altLang="zh-CN" dirty="0"/>
              <a:t> </a:t>
            </a:r>
            <a:r>
              <a:rPr lang="zh-CN" altLang="en-US" dirty="0"/>
              <a:t>两个标志同时设置为 </a:t>
            </a:r>
            <a:r>
              <a:rPr lang="en-US" altLang="zh-CN" dirty="0"/>
              <a:t>true, </a:t>
            </a:r>
            <a:r>
              <a:rPr lang="zh-CN" altLang="en-US" dirty="0"/>
              <a:t>或者只设置其中一个为</a:t>
            </a:r>
            <a:r>
              <a:rPr lang="en-US" altLang="zh-CN" dirty="0"/>
              <a:t>true, </a:t>
            </a:r>
            <a:r>
              <a:rPr lang="zh-CN" altLang="en-US" dirty="0"/>
              <a:t>或者全部设置为 </a:t>
            </a:r>
            <a:r>
              <a:rPr lang="en-US" altLang="zh-CN" dirty="0"/>
              <a:t>false(</a:t>
            </a:r>
            <a:r>
              <a:rPr lang="zh-CN" altLang="en-US" dirty="0"/>
              <a:t>默认都是 </a:t>
            </a:r>
            <a:r>
              <a:rPr lang="en-US" altLang="zh-CN" dirty="0"/>
              <a:t>false)</a:t>
            </a:r>
          </a:p>
        </p:txBody>
      </p:sp>
    </p:spTree>
    <p:extLst>
      <p:ext uri="{BB962C8B-B14F-4D97-AF65-F5344CB8AC3E}">
        <p14:creationId xmlns:p14="http://schemas.microsoft.com/office/powerpoint/2010/main" val="185638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5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输入方式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可以通过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p:commandButton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实现自定义的输入方式，比如弹出对话框等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26478" lvl="2"/>
            <a:r>
              <a:rPr lang="zh-CN" altLang="en-US" sz="1600" dirty="0"/>
              <a:t>如果下拉框不适合，而是要弹出对话框的时候，比如，如果某个输入框，是要选择一个设备，希望使用部门</a:t>
            </a:r>
            <a:r>
              <a:rPr lang="en-US" altLang="zh-CN" sz="1600" dirty="0"/>
              <a:t>-&gt;</a:t>
            </a:r>
            <a:r>
              <a:rPr lang="zh-CN" altLang="en-US" sz="1600" dirty="0"/>
              <a:t>设备的树状的方式选择设备，则可以使用上述方式，通过 </a:t>
            </a:r>
            <a:r>
              <a:rPr lang="en-US" altLang="zh-CN" sz="1600" dirty="0"/>
              <a:t>p:commandButton </a:t>
            </a:r>
            <a:r>
              <a:rPr lang="zh-CN" altLang="en-US" sz="1600" dirty="0"/>
              <a:t>弹出对话框，在对话框中使用树状展示设备，让用户选择设备。</a:t>
            </a:r>
            <a:endParaRPr lang="en-US" altLang="zh-CN" sz="1600" dirty="0"/>
          </a:p>
          <a:p>
            <a:pPr marL="226478" lvl="2"/>
            <a:endParaRPr lang="en-US" altLang="zh-CN" sz="1600" dirty="0"/>
          </a:p>
          <a:p>
            <a:pPr marL="226478" lvl="2"/>
            <a:r>
              <a:rPr lang="zh-CN" altLang="en-US" sz="1600" dirty="0"/>
              <a:t>页面效果图：</a:t>
            </a:r>
            <a:endParaRPr lang="en-US" altLang="zh-CN" sz="1600" dirty="0"/>
          </a:p>
          <a:p>
            <a:pPr marL="226478" lvl="2"/>
            <a:endParaRPr lang="en-US" altLang="zh-CN" sz="1600" dirty="0"/>
          </a:p>
          <a:p>
            <a:pPr marL="226478" lvl="2"/>
            <a:endParaRPr lang="en-US" altLang="zh-CN" sz="1600" dirty="0"/>
          </a:p>
          <a:p>
            <a:pPr marL="226478" lvl="2"/>
            <a:r>
              <a:rPr lang="zh-CN" altLang="en-US" sz="1600" dirty="0"/>
              <a:t>页面</a:t>
            </a:r>
            <a:r>
              <a:rPr lang="en-US" altLang="zh-CN" sz="1600" dirty="0" err="1"/>
              <a:t>xhtml</a:t>
            </a:r>
            <a:r>
              <a:rPr lang="zh-CN" altLang="en-US" sz="1600" dirty="0"/>
              <a:t>样例</a:t>
            </a:r>
            <a:r>
              <a:rPr lang="en-US" altLang="zh-CN" sz="1600" dirty="0"/>
              <a:t>:</a:t>
            </a:r>
          </a:p>
          <a:p>
            <a:pPr marL="226478" lvl="2"/>
            <a:r>
              <a:rPr lang="en-US" altLang="zh-CN" sz="1600" dirty="0"/>
              <a:t>	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"&gt;</a:t>
            </a:r>
          </a:p>
          <a:p>
            <a:pPr marL="226478" lvl="2"/>
            <a:r>
              <a:rPr lang="en-US" altLang="zh-CN" sz="1200" dirty="0"/>
              <a:t>		&lt;</a:t>
            </a:r>
            <a:r>
              <a:rPr lang="en-US" altLang="zh-CN" sz="1200" dirty="0" err="1"/>
              <a:t>p:inputText</a:t>
            </a:r>
            <a:r>
              <a:rPr lang="en-US" altLang="zh-CN" sz="1200" dirty="0"/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readonly</a:t>
            </a:r>
            <a:r>
              <a:rPr lang="en-US" altLang="zh-CN" sz="1200" dirty="0">
                <a:solidFill>
                  <a:srgbClr val="FF0000"/>
                </a:solidFill>
              </a:rPr>
              <a:t>=“true”</a:t>
            </a:r>
            <a:r>
              <a:rPr lang="en-US" altLang="zh-CN" sz="1200" dirty="0"/>
              <a:t>/&gt;</a:t>
            </a:r>
          </a:p>
          <a:p>
            <a:pPr marL="226478" lvl="2"/>
            <a:r>
              <a:rPr lang="en-US" altLang="zh-CN" sz="1200" dirty="0"/>
              <a:t>		&lt;label&gt;Name&lt;/label&gt;</a:t>
            </a:r>
          </a:p>
          <a:p>
            <a:pPr marL="226478" lvl="2"/>
            <a:r>
              <a:rPr lang="en-US" altLang="zh-CN" sz="1200" dirty="0"/>
              <a:t>		&lt;</a:t>
            </a:r>
            <a:r>
              <a:rPr lang="en-US" altLang="zh-CN" sz="1200" dirty="0" err="1"/>
              <a:t>p:commandButton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type="button" icon="</a:t>
            </a:r>
            <a:r>
              <a:rPr lang="en-US" altLang="zh-CN" sz="1200" dirty="0" err="1">
                <a:solidFill>
                  <a:srgbClr val="FF0000"/>
                </a:solidFill>
              </a:rPr>
              <a:t>ui</a:t>
            </a:r>
            <a:r>
              <a:rPr lang="en-US" altLang="zh-CN" sz="1200" dirty="0">
                <a:solidFill>
                  <a:srgbClr val="FF0000"/>
                </a:solidFill>
              </a:rPr>
              <a:t>-icon-arrow-drop-down“ class="</a:t>
            </a:r>
            <a:r>
              <a:rPr lang="en-US" altLang="zh-CN" sz="1200" dirty="0" err="1">
                <a:solidFill>
                  <a:srgbClr val="FF0000"/>
                </a:solidFill>
              </a:rPr>
              <a:t>popupIconButton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/&gt;</a:t>
            </a:r>
          </a:p>
          <a:p>
            <a:pPr marL="226478" lvl="2"/>
            <a:r>
              <a:rPr lang="en-US" altLang="zh-CN" sz="1200" dirty="0"/>
              <a:t>	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pPr marL="226478" lvl="2"/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89" y="2626577"/>
            <a:ext cx="1653683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JSF Managed Bean</a:t>
            </a:r>
            <a:r>
              <a:rPr lang="zh-CN" altLang="en-US" sz="2400" dirty="0"/>
              <a:t>， 或者叫</a:t>
            </a:r>
            <a:r>
              <a:rPr lang="en-US" altLang="zh-CN" sz="2400" dirty="0"/>
              <a:t>JSF Bean, </a:t>
            </a:r>
            <a:r>
              <a:rPr lang="zh-CN" altLang="en-US" sz="2400" dirty="0"/>
              <a:t>或</a:t>
            </a:r>
            <a:r>
              <a:rPr lang="en-US" altLang="zh-CN" sz="2400" dirty="0"/>
              <a:t>View Bean</a:t>
            </a:r>
            <a:r>
              <a:rPr lang="zh-CN" altLang="en-US" sz="2400" dirty="0"/>
              <a:t>， 或</a:t>
            </a:r>
            <a:r>
              <a:rPr lang="en-US" altLang="zh-CN" sz="2400" dirty="0"/>
              <a:t>Back Bean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en-US" altLang="zh-CN" sz="2400" dirty="0"/>
              <a:t>View Controller, 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直接调用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ManagedBean</a:t>
            </a:r>
            <a:r>
              <a:rPr lang="zh-CN" altLang="en-US" sz="2400" dirty="0"/>
              <a:t>， 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ViewScoped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</a:t>
            </a:r>
            <a:r>
              <a:rPr lang="en-US" altLang="zh-CN" sz="2400" dirty="0"/>
              <a:t>JSF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Spring Managed Bean (Service or DAO)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实现 </a:t>
            </a:r>
            <a:r>
              <a:rPr lang="en-US" altLang="zh-CN" sz="2400" dirty="0"/>
              <a:t>business logic, </a:t>
            </a:r>
            <a:r>
              <a:rPr lang="zh-CN" altLang="en-US" sz="2400" dirty="0"/>
              <a:t>以及数据访问层</a:t>
            </a:r>
            <a:r>
              <a:rPr lang="en-US" altLang="zh-CN" sz="2400" dirty="0"/>
              <a:t>(DAO-Data Access Object, </a:t>
            </a:r>
            <a:r>
              <a:rPr lang="zh-CN" altLang="en-US" sz="2400" dirty="0"/>
              <a:t>或者叫</a:t>
            </a:r>
            <a:r>
              <a:rPr lang="en-US" altLang="zh-CN" sz="2400" dirty="0"/>
              <a:t>Repository)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标注 </a:t>
            </a:r>
            <a:r>
              <a:rPr lang="en-US" altLang="zh-CN" sz="2400" dirty="0"/>
              <a:t>@Component, @Repository, @Service, @Controller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498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lvl="2" indent="-914400">
              <a:buNone/>
            </a:pPr>
            <a:r>
              <a:rPr lang="en-US" altLang="zh-CN" sz="2000" b="1" dirty="0"/>
              <a:t>JSF Bean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Spring Bean </a:t>
            </a:r>
            <a:r>
              <a:rPr lang="zh-CN" altLang="en-US" sz="2000" b="1" dirty="0"/>
              <a:t>之间的调用</a:t>
            </a:r>
            <a:endParaRPr lang="en-US" altLang="zh-CN" sz="2000" b="1" dirty="0"/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中使用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/>
              <a:t> JSF Managed Bean</a:t>
            </a:r>
            <a:r>
              <a:rPr lang="zh-CN" altLang="en-US" sz="2000" dirty="0"/>
              <a:t>的首字母要小写</a:t>
            </a:r>
            <a:r>
              <a:rPr lang="en-US" altLang="zh-CN" sz="2000" dirty="0"/>
              <a:t>. </a:t>
            </a:r>
          </a:p>
          <a:p>
            <a:r>
              <a:rPr lang="zh-CN" altLang="en-US" sz="2000" dirty="0"/>
              <a:t>例如</a:t>
            </a:r>
            <a:r>
              <a:rPr lang="en-US" altLang="zh-CN" sz="2000" dirty="0"/>
              <a:t> “#{someViewController.name}”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代码中使用其他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 err="1"/>
              <a:t>AViewController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AViewController</a:t>
            </a:r>
            <a:r>
              <a:rPr lang="en-US" altLang="zh-CN" sz="2000" dirty="0"/>
              <a:t> = </a:t>
            </a:r>
          </a:p>
          <a:p>
            <a:pPr lvl="2" indent="0">
              <a:buNone/>
            </a:pP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AViewController.class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JSF Bean</a:t>
            </a:r>
            <a:r>
              <a:rPr lang="zh-CN" altLang="en-US" sz="2000" dirty="0">
                <a:solidFill>
                  <a:srgbClr val="FF0000"/>
                </a:solidFill>
              </a:rPr>
              <a:t>可以调用</a:t>
            </a:r>
            <a:r>
              <a:rPr lang="en-US" altLang="zh-CN" sz="2000" dirty="0">
                <a:solidFill>
                  <a:srgbClr val="FF0000"/>
                </a:solidFill>
              </a:rPr>
              <a:t>Spring Bean, </a:t>
            </a:r>
            <a:r>
              <a:rPr lang="zh-CN" altLang="en-US" sz="2000" dirty="0">
                <a:solidFill>
                  <a:srgbClr val="FF0000"/>
                </a:solidFill>
              </a:rPr>
              <a:t>反之不可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/>
              <a:t>	In a JSF bean, call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by:</a:t>
            </a:r>
          </a:p>
          <a:p>
            <a:pPr lvl="2" indent="0">
              <a:buNone/>
            </a:pPr>
            <a:r>
              <a:rPr lang="en-US" altLang="zh-CN" sz="2000" dirty="0" err="1"/>
              <a:t>UserRepoapmtory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UserRepository.class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r>
              <a:rPr lang="en-US" altLang="zh-CN" sz="2000" dirty="0"/>
              <a:t>List&lt;</a:t>
            </a:r>
            <a:r>
              <a:rPr lang="en-US" altLang="zh-CN" sz="2000" dirty="0" err="1"/>
              <a:t>UserObject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userList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userDao.findByUserName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xxxxx</a:t>
            </a:r>
            <a:r>
              <a:rPr lang="en-US" altLang="zh-CN" sz="2000" dirty="0"/>
              <a:t>”);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9272661" y="2260182"/>
            <a:ext cx="2569568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JSF Managed Bean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7024" y="3213374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</a:t>
            </a:r>
          </a:p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Bean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7124" y="4097828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DAO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2661" y="1362075"/>
            <a:ext cx="2569568" cy="476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XHTML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924" y="1226847"/>
            <a:ext cx="1777284" cy="746974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MVC 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85924" y="2139672"/>
            <a:ext cx="1777284" cy="925131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MVC Controller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(JSF Bean)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85924" y="3451632"/>
            <a:ext cx="1777284" cy="1122713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 &amp; DAO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(Spring Bean)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661" y="3005001"/>
            <a:ext cx="2569568" cy="1773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Spring Bean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277213" y="4988829"/>
            <a:ext cx="707406" cy="56736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830940" y="2833479"/>
            <a:ext cx="181171" cy="12444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546764" y="4628613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0062022" y="3737612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040815" y="2833479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432728" y="1908348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5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中使用其他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Autowired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endParaRPr lang="en-US" altLang="zh-CN" sz="2400" dirty="0"/>
          </a:p>
          <a:p>
            <a:pPr marL="1140878" lvl="4"/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endParaRPr lang="en-US" altLang="zh-CN" sz="20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;</a:t>
            </a:r>
          </a:p>
          <a:p>
            <a:pPr marL="226478" lvl="2"/>
            <a:r>
              <a:rPr lang="en-US" altLang="zh-CN" sz="2400" dirty="0"/>
              <a:t>	</a:t>
            </a:r>
            <a:r>
              <a:rPr lang="zh-CN" altLang="en-US" sz="2400" dirty="0"/>
              <a:t>则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框架会为你自动注入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或者使用 </a:t>
            </a:r>
            <a:r>
              <a:rPr lang="en-US" altLang="zh-CN" sz="2400" dirty="0" err="1"/>
              <a:t>WebUtil.getBean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AssetInfoRepository.class</a:t>
            </a:r>
            <a:r>
              <a:rPr lang="en-US" altLang="zh-CN" sz="2000" dirty="0"/>
              <a:t>);</a:t>
            </a:r>
          </a:p>
          <a:p>
            <a:pPr marL="0" lvl="1" indent="-230722"/>
            <a:r>
              <a:rPr lang="en-US" altLang="zh-CN" sz="2400" dirty="0"/>
              <a:t>	</a:t>
            </a:r>
            <a:r>
              <a:rPr lang="zh-CN" altLang="en-US" sz="2400" dirty="0"/>
              <a:t>则由你自己掌控何时获取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0" lvl="1" indent="-230722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8361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Security and Access Control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RBAC(role based access control)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(applicationContext-security-http.xml)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home.xhtml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pattern="/portal/**"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 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pattern="/admin/**"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('ADMIN')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')" /&gt;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页面内功能权限控制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页面内的功能访问控制可以使用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rendered=“#{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xxxController.canAccess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disabled= 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xxxController.isEnabled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 true}”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=true/false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后台程序中判断用户角色的方法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UserContextService.getUserRoles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UserContextService.isSuperAdmin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AssetOwner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等方法来判断用户的权限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4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Project Code Structure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3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com.ge.apm.domain</a:t>
            </a:r>
            <a:r>
              <a:rPr lang="en-US" altLang="zh-CN" sz="2400" dirty="0"/>
              <a:t>:  entity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com.ge.apm.dao</a:t>
            </a:r>
            <a:r>
              <a:rPr lang="en-US" altLang="zh-CN" sz="2400" dirty="0"/>
              <a:t>:  data access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com.ge.apm.service</a:t>
            </a:r>
            <a:r>
              <a:rPr lang="en-US" altLang="zh-CN" sz="2400" dirty="0"/>
              <a:t>:  business logic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com.ge.apm.view</a:t>
            </a:r>
            <a:r>
              <a:rPr lang="en-US" altLang="zh-CN" sz="2400" dirty="0"/>
              <a:t>:  JSF 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com.ge.apm.web</a:t>
            </a:r>
            <a:r>
              <a:rPr lang="en-US" altLang="zh-CN" sz="2400" dirty="0"/>
              <a:t>:  Spring MVC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Web App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resources: resource files(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/icon/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035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Native SQL </a:t>
            </a:r>
            <a:r>
              <a:rPr lang="en-US" sz="2800" dirty="0" err="1"/>
              <a:t>Utils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9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做报表的时候，可能使用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Map&lt;String, Object&gt;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1);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"%CT%");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List&lt;Map&lt;String, Object&gt;&gt; 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NativeSqlUtil.queryForList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("select *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asset_info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hospital_id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name like 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取第一行记录的资产名称字段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(0).get("name").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语句中的参数名称必须要使用前缀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比如上面的参数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8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References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6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Core, Spring Data JPA, Spring MVC, Spring Security: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http://spring.io/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online demo and documentation: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http://www.primefaces.org</a:t>
            </a:r>
            <a:endParaRPr lang="en-US" sz="2400" dirty="0"/>
          </a:p>
          <a:p>
            <a:pPr lvl="1" defTabSz="820738"/>
            <a:endParaRPr lang="en-US" sz="2400" dirty="0"/>
          </a:p>
          <a:p>
            <a:pPr lvl="1" defTabSz="820738"/>
            <a:r>
              <a:rPr lang="en-US" sz="2400" dirty="0" err="1"/>
              <a:t>PrimeFaces</a:t>
            </a:r>
            <a:r>
              <a:rPr lang="en-US" sz="2400" dirty="0"/>
              <a:t> </a:t>
            </a:r>
            <a:r>
              <a:rPr lang="zh-CN" altLang="en-US" sz="2400" dirty="0"/>
              <a:t>开发者文档</a:t>
            </a:r>
            <a:r>
              <a:rPr lang="en-US" altLang="zh-CN" sz="2400" dirty="0"/>
              <a:t>: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http://www.primefaces.org/docs/guide/primefaces_user_guide_6_0.pdf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1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58337" y="2539727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1287" y="2421595"/>
            <a:ext cx="7529465" cy="14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0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Naming convention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in lower case.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words delimited by ‘_’</a:t>
            </a: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asset_file_attachment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Column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Primary Key and foreign key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table should have the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key named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“id”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naming convention: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&lt;parent table&gt;_id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1:N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on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245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Multi-Tenancy Support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business table have one column named “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site_id”is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used to support tenant data isolation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site_id”could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also be used to support data partition by tenant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121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object Auto generated by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Naming convention is camel style, example: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column: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to Entity Object: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WorkOderStep.workOrderId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DAO(Data Access Object) based on Spring Data JPA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generic CRUD repository based on Spring JPA,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CRUD on one Entity object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Dynamic search form mechanism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LazyModel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简单快速，支持对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8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5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226478" lvl="2"/>
            <a:r>
              <a:rPr lang="en-US" altLang="zh-CN" dirty="0"/>
              <a:t>And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and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findByUsernameAndPassword</a:t>
            </a:r>
            <a:r>
              <a:rPr lang="en-US" altLang="zh-CN" dirty="0"/>
              <a:t>(String user, </a:t>
            </a:r>
            <a:r>
              <a:rPr lang="en-US" altLang="zh-CN" dirty="0" err="1"/>
              <a:t>Striang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Or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or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findByUsernameOrAddress</a:t>
            </a:r>
            <a:r>
              <a:rPr lang="en-US" altLang="zh-CN" dirty="0"/>
              <a:t>(String user, String </a:t>
            </a:r>
            <a:r>
              <a:rPr lang="en-US" altLang="zh-CN" dirty="0" err="1"/>
              <a:t>addr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Between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between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findBySalaryBetween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max, 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LessThan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"&lt;"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findBySalaryLessThan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GreaterThan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</a:t>
            </a:r>
            <a:r>
              <a:rPr lang="en-US" altLang="zh-CN" dirty="0"/>
              <a:t>"&gt;"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findBySalaryGreaterThan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IsNotNull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not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findByUsernameIsNotNull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NotNull</a:t>
            </a:r>
            <a:r>
              <a:rPr lang="en-US" altLang="zh-CN" dirty="0"/>
              <a:t> --- </a:t>
            </a:r>
            <a:r>
              <a:rPr lang="zh-CN" altLang="en-US" dirty="0"/>
              <a:t>与 </a:t>
            </a:r>
            <a:r>
              <a:rPr lang="en-US" altLang="zh-CN" dirty="0" err="1"/>
              <a:t>IsNotNull</a:t>
            </a:r>
            <a:r>
              <a:rPr lang="en-US" altLang="zh-CN" dirty="0"/>
              <a:t> </a:t>
            </a:r>
            <a:r>
              <a:rPr lang="zh-CN" altLang="en-US" dirty="0"/>
              <a:t>等价；</a:t>
            </a:r>
          </a:p>
          <a:p>
            <a:pPr marL="226478" lvl="2"/>
            <a:r>
              <a:rPr lang="en-US" altLang="zh-CN" dirty="0"/>
              <a:t>Like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NotLike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OrderBy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"order by"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findByUsernameOrderBySalaryAsc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Not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zh-CN" altLang="en-US" dirty="0"/>
              <a:t>！ </a:t>
            </a:r>
            <a:r>
              <a:rPr lang="en-US" altLang="zh-CN" dirty="0"/>
              <a:t>="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In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</a:p>
          <a:p>
            <a:pPr marL="226478" lvl="2"/>
            <a:r>
              <a:rPr lang="en-US" altLang="zh-CN" dirty="0" err="1"/>
              <a:t>NotIn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  <a:endParaRPr lang="en-US" altLang="zh-CN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2) Static JPA QL: 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支持对</a:t>
            </a:r>
            <a:r>
              <a:rPr lang="zh-CN" altLang="en-US" sz="2400" dirty="0">
                <a:solidFill>
                  <a:srgbClr val="FF0000"/>
                </a:solidFill>
              </a:rPr>
              <a:t>单表，单个视图，或者多个表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searchAsset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Update/delete</a:t>
            </a:r>
            <a:r>
              <a:rPr lang="zh-CN" altLang="en-US" sz="2400" dirty="0"/>
              <a:t>的修改语句需要加 </a:t>
            </a:r>
            <a:r>
              <a:rPr lang="en-US" altLang="zh-CN" sz="2400" dirty="0">
                <a:solidFill>
                  <a:srgbClr val="FF0000"/>
                </a:solidFill>
              </a:rPr>
              <a:t>@Modifying</a:t>
            </a:r>
          </a:p>
          <a:p>
            <a:pPr marL="683678" lvl="3"/>
            <a:r>
              <a:rPr lang="en-US" altLang="zh-CN" sz="2000" dirty="0"/>
              <a:t>@Modifying</a:t>
            </a:r>
          </a:p>
          <a:p>
            <a:pPr marL="683678" lvl="3"/>
            <a:r>
              <a:rPr lang="en-US" altLang="zh-CN" sz="2000" dirty="0"/>
              <a:t>@Query(“</a:t>
            </a:r>
            <a:r>
              <a:rPr lang="en-US" altLang="zh-CN" sz="2000" dirty="0" err="1"/>
              <a:t>delect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void </a:t>
            </a:r>
            <a:r>
              <a:rPr lang="en-US" altLang="zh-CN" sz="2000" dirty="0" err="1"/>
              <a:t>deleteSomeAssetObjects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17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17855</TotalTime>
  <Words>3158</Words>
  <Application>Microsoft Office PowerPoint</Application>
  <PresentationFormat>Custom</PresentationFormat>
  <Paragraphs>455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GE汉仪中圆简</vt:lpstr>
      <vt:lpstr>Lucida Grande</vt:lpstr>
      <vt:lpstr>微软雅黑</vt:lpstr>
      <vt:lpstr>Arial</vt:lpstr>
      <vt:lpstr>Bodoni MT Black</vt:lpstr>
      <vt:lpstr>GE Inspira Pitch</vt:lpstr>
      <vt:lpstr>Wingdings</vt:lpstr>
      <vt:lpstr>blank</vt:lpstr>
      <vt:lpstr>1_GE_Blue</vt:lpstr>
      <vt:lpstr>APM Development Platform Development Guide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Development Platform Standardization </dc:title>
  <dc:creator>GE User</dc:creator>
  <cp:lastModifiedBy>Wu, Jianbin (GE Healthcare)</cp:lastModifiedBy>
  <cp:revision>1223</cp:revision>
  <dcterms:created xsi:type="dcterms:W3CDTF">2014-05-12T08:05:26Z</dcterms:created>
  <dcterms:modified xsi:type="dcterms:W3CDTF">2016-11-04T03:15:01Z</dcterms:modified>
</cp:coreProperties>
</file>