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960" autoAdjust="0"/>
  </p:normalViewPr>
  <p:slideViewPr>
    <p:cSldViewPr>
      <p:cViewPr varScale="1">
        <p:scale>
          <a:sx n="55" d="100"/>
          <a:sy n="55" d="100"/>
        </p:scale>
        <p:origin x="2242" y="53"/>
      </p:cViewPr>
      <p:guideLst>
        <p:guide orient="horz" pos="2880"/>
        <p:guide pos="216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F8EEE08-FEE8-466E-8DA7-E0E306390A06}" type="datetimeFigureOut">
              <a:rPr lang="en-US" smtClean="0"/>
              <a:t>6/8/2022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F6C50E0-42C1-4E39-8460-A5EE2FC5A3D2}" type="slidenum">
              <a:rPr lang="en-US" smtClean="0"/>
              <a:t>‹#›</a:t>
            </a:fld>
            <a:endParaRPr lang="en-US"/>
          </a:p>
        </p:txBody>
      </p:sp>
    </p:spTree>
    <p:extLst>
      <p:ext uri="{BB962C8B-B14F-4D97-AF65-F5344CB8AC3E}">
        <p14:creationId xmlns:p14="http://schemas.microsoft.com/office/powerpoint/2010/main" val="37654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800" dirty="0"/>
              <a:t>Một khuôn khổ chung tạo điều kiện cho khả năng tương tác và khả năng tái sử dụng của các thành phần mô </a:t>
            </a:r>
            <a:r>
              <a:rPr lang="vi-VN" sz="800" baseline="0" dirty="0"/>
              <a:t>phỏng</a:t>
            </a:r>
            <a:r>
              <a:rPr lang="vi-VN" sz="800" dirty="0"/>
              <a:t> phân tán</a:t>
            </a:r>
          </a:p>
          <a:p>
            <a:r>
              <a:rPr lang="vi-VN" sz="800" dirty="0"/>
              <a:t>Được phát triển bởi Văn phòng Mô phỏng và Mô hình Quốc phòng (DSMO)</a:t>
            </a:r>
          </a:p>
          <a:p>
            <a:r>
              <a:rPr lang="vi-VN" sz="800" dirty="0"/>
              <a:t>Được phát triển cho Bộ Quốc phòng Hoa Kỳ (DoD)</a:t>
            </a:r>
          </a:p>
          <a:p>
            <a:r>
              <a:rPr lang="vi-VN" sz="800" dirty="0"/>
              <a:t>Tiêu chuẩn IEEE 1516-2000</a:t>
            </a:r>
            <a:endParaRPr lang="en-US" sz="800" dirty="0"/>
          </a:p>
        </p:txBody>
      </p:sp>
      <p:sp>
        <p:nvSpPr>
          <p:cNvPr id="4" name="Slide Number Placeholder 3"/>
          <p:cNvSpPr>
            <a:spLocks noGrp="1"/>
          </p:cNvSpPr>
          <p:nvPr>
            <p:ph type="sldNum" sz="quarter" idx="10"/>
          </p:nvPr>
        </p:nvSpPr>
        <p:spPr/>
        <p:txBody>
          <a:bodyPr/>
          <a:lstStyle/>
          <a:p>
            <a:fld id="{4F6C50E0-42C1-4E39-8460-A5EE2FC5A3D2}" type="slidenum">
              <a:rPr lang="en-US" smtClean="0"/>
              <a:t>4</a:t>
            </a:fld>
            <a:endParaRPr lang="en-US"/>
          </a:p>
        </p:txBody>
      </p:sp>
    </p:spTree>
    <p:extLst>
      <p:ext uri="{BB962C8B-B14F-4D97-AF65-F5344CB8AC3E}">
        <p14:creationId xmlns:p14="http://schemas.microsoft.com/office/powerpoint/2010/main" val="2933886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khai báo</a:t>
            </a:r>
          </a:p>
          <a:p>
            <a:endParaRPr lang="vi-VN" dirty="0"/>
          </a:p>
          <a:p>
            <a:r>
              <a:rPr lang="vi-VN" dirty="0"/>
              <a:t>Quản lý mô hình </a:t>
            </a:r>
            <a:r>
              <a:rPr lang="en-US" dirty="0" err="1"/>
              <a:t>công</a:t>
            </a:r>
            <a:r>
              <a:rPr lang="en-US" baseline="0" dirty="0"/>
              <a:t> </a:t>
            </a:r>
            <a:r>
              <a:rPr lang="en-US" baseline="0" dirty="0" err="1"/>
              <a:t>bố</a:t>
            </a:r>
            <a:r>
              <a:rPr lang="vi-VN" dirty="0"/>
              <a:t>/ đăng ký để trao đổi thông tin</a:t>
            </a:r>
          </a:p>
          <a:p>
            <a:r>
              <a:rPr lang="vi-VN" dirty="0"/>
              <a:t>Dịch vụ được cung cấp:</a:t>
            </a:r>
          </a:p>
          <a:p>
            <a:r>
              <a:rPr lang="vi-VN" dirty="0"/>
              <a:t>Xuất bản lớp Đối tượng / Tương tác</a:t>
            </a:r>
          </a:p>
          <a:p>
            <a:r>
              <a:rPr lang="vi-VN" dirty="0"/>
              <a:t>Đăng ký thuộc tính lớp đối tượng</a:t>
            </a:r>
          </a:p>
          <a:p>
            <a:r>
              <a:rPr lang="vi-VN" dirty="0"/>
              <a:t>Đăng ký lớp học tương tác</a:t>
            </a:r>
          </a:p>
          <a:p>
            <a:r>
              <a:rPr lang="vi-VN" dirty="0"/>
              <a:t>Kiểm soát cập nhật</a:t>
            </a:r>
          </a:p>
          <a:p>
            <a:r>
              <a:rPr lang="vi-VN" dirty="0"/>
              <a:t>Kiểm soát tương tác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17</a:t>
            </a:fld>
            <a:endParaRPr lang="en-US"/>
          </a:p>
        </p:txBody>
      </p:sp>
    </p:spTree>
    <p:extLst>
      <p:ext uri="{BB962C8B-B14F-4D97-AF65-F5344CB8AC3E}">
        <p14:creationId xmlns:p14="http://schemas.microsoft.com/office/powerpoint/2010/main" val="183938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đối tượng</a:t>
            </a:r>
          </a:p>
          <a:p>
            <a:endParaRPr lang="vi-VN" dirty="0"/>
          </a:p>
          <a:p>
            <a:r>
              <a:rPr lang="vi-VN" dirty="0"/>
              <a:t>Quản lý vòng đời và truyền thông báo cho các cá thể đối tượng</a:t>
            </a:r>
          </a:p>
          <a:p>
            <a:r>
              <a:rPr lang="vi-VN" dirty="0"/>
              <a:t>Dịch vụ được cung cấp:</a:t>
            </a:r>
          </a:p>
          <a:p>
            <a:pPr lvl="1"/>
            <a:r>
              <a:rPr lang="vi-VN" dirty="0"/>
              <a:t>Đăng ký / Khám phá Đối tượng</a:t>
            </a:r>
          </a:p>
          <a:p>
            <a:pPr lvl="1"/>
            <a:r>
              <a:rPr lang="vi-VN" dirty="0"/>
              <a:t>Cập nhật / Phản ánh các giá trị thuộc tính</a:t>
            </a:r>
          </a:p>
          <a:p>
            <a:pPr lvl="1"/>
            <a:r>
              <a:rPr lang="vi-VN" dirty="0"/>
              <a:t>Gửi / Nhận Tương tác</a:t>
            </a:r>
          </a:p>
          <a:p>
            <a:pPr lvl="1"/>
            <a:r>
              <a:rPr lang="vi-VN" dirty="0"/>
              <a:t>Xóa đối tượng</a:t>
            </a:r>
          </a:p>
          <a:p>
            <a:pPr lvl="1"/>
            <a:r>
              <a:rPr lang="vi-VN" dirty="0"/>
              <a:t>Quản lý Vận chuyển / Đặt hàng</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18</a:t>
            </a:fld>
            <a:endParaRPr lang="en-US"/>
          </a:p>
        </p:txBody>
      </p:sp>
    </p:spTree>
    <p:extLst>
      <p:ext uri="{BB962C8B-B14F-4D97-AF65-F5344CB8AC3E}">
        <p14:creationId xmlns:p14="http://schemas.microsoft.com/office/powerpoint/2010/main" val="80914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quyền sở hữu</a:t>
            </a:r>
          </a:p>
          <a:p>
            <a:endParaRPr lang="vi-VN" dirty="0"/>
          </a:p>
          <a:p>
            <a:r>
              <a:rPr lang="vi-VN" dirty="0"/>
              <a:t>Hỗ trợ mô hình hợp tác bằng cách cho phép chuyển quyền sở hữu thuộc tính qua các phiên bản Dịch vụ được cung cấp:</a:t>
            </a:r>
          </a:p>
          <a:p>
            <a:pPr lvl="1"/>
            <a:r>
              <a:rPr lang="en-US" dirty="0" err="1"/>
              <a:t>Chiếm</a:t>
            </a:r>
            <a:r>
              <a:rPr lang="en-US" baseline="0" dirty="0"/>
              <a:t> </a:t>
            </a:r>
            <a:r>
              <a:rPr lang="en-US" baseline="0" dirty="0" err="1"/>
              <a:t>dụng</a:t>
            </a:r>
            <a:r>
              <a:rPr lang="vi-VN" dirty="0"/>
              <a:t> / Hủy bỏ quyền sở hữu thuộc tính</a:t>
            </a:r>
          </a:p>
          <a:p>
            <a:pPr lvl="1"/>
            <a:r>
              <a:rPr lang="en-US" dirty="0" err="1"/>
              <a:t>Chiếm</a:t>
            </a:r>
            <a:r>
              <a:rPr lang="en-US" baseline="0" dirty="0"/>
              <a:t> </a:t>
            </a:r>
            <a:r>
              <a:rPr lang="en-US" baseline="0" dirty="0" err="1"/>
              <a:t>dụng</a:t>
            </a:r>
            <a:r>
              <a:rPr lang="vi-VN" dirty="0"/>
              <a:t> / Giải phóng quyền sở hữu thuộc tính</a:t>
            </a:r>
          </a:p>
          <a:p>
            <a:pPr lvl="1"/>
            <a:r>
              <a:rPr lang="vi-VN" dirty="0"/>
              <a:t>Thông báo thay đổi quyền sở hữu</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19</a:t>
            </a:fld>
            <a:endParaRPr lang="en-US"/>
          </a:p>
        </p:txBody>
      </p:sp>
    </p:spTree>
    <p:extLst>
      <p:ext uri="{BB962C8B-B14F-4D97-AF65-F5344CB8AC3E}">
        <p14:creationId xmlns:p14="http://schemas.microsoft.com/office/powerpoint/2010/main" val="290227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thời gian (1)</a:t>
            </a:r>
          </a:p>
          <a:p>
            <a:r>
              <a:rPr lang="vi-VN" dirty="0"/>
              <a:t>Điều phối tiến trình thời gian liên kết dọc theo trục thời gian liên kết</a:t>
            </a:r>
          </a:p>
          <a:p>
            <a:r>
              <a:rPr lang="vi-VN" dirty="0"/>
              <a:t>Cố gắng duy trì mối quan hệ nhân quả và trật tự</a:t>
            </a:r>
          </a:p>
          <a:p>
            <a:r>
              <a:rPr lang="vi-VN" dirty="0"/>
              <a:t>Các cơ chế được hỗ trợ:</a:t>
            </a:r>
          </a:p>
          <a:p>
            <a:pPr lvl="1"/>
            <a:r>
              <a:rPr lang="vi-VN" dirty="0"/>
              <a:t>Đồng bộ hóa </a:t>
            </a:r>
            <a:r>
              <a:rPr lang="en-US" dirty="0" err="1"/>
              <a:t>ước</a:t>
            </a:r>
            <a:r>
              <a:rPr lang="en-US" baseline="0" dirty="0"/>
              <a:t> </a:t>
            </a:r>
            <a:r>
              <a:rPr lang="en-US" baseline="0" dirty="0" err="1"/>
              <a:t>lượng</a:t>
            </a:r>
            <a:r>
              <a:rPr lang="vi-VN" dirty="0"/>
              <a:t> (có nhìn về phía trước)</a:t>
            </a:r>
          </a:p>
          <a:p>
            <a:pPr lvl="1"/>
            <a:r>
              <a:rPr lang="vi-VN" dirty="0"/>
              <a:t>Đồng bộ hóa lạc quan (ví dụ: thời gian cong)</a:t>
            </a:r>
          </a:p>
          <a:p>
            <a:pPr lvl="1"/>
            <a:r>
              <a:rPr lang="vi-VN" dirty="0"/>
              <a:t>Phương pháp kết hợp</a:t>
            </a:r>
          </a:p>
          <a:p>
            <a:pPr lvl="1"/>
            <a:r>
              <a:rPr lang="vi-VN" dirty="0"/>
              <a:t>Bước theo thời gian</a:t>
            </a:r>
          </a:p>
          <a:p>
            <a:pPr lvl="1"/>
            <a:r>
              <a:rPr lang="vi-VN" dirty="0"/>
              <a:t>Theo thời gian thực</a:t>
            </a:r>
            <a:endParaRPr lang="en-US" dirty="0"/>
          </a:p>
          <a:p>
            <a:pPr lvl="1"/>
            <a:endParaRPr lang="en-US" dirty="0"/>
          </a:p>
          <a:p>
            <a:pPr lvl="0"/>
            <a:r>
              <a:rPr lang="vi-VN" dirty="0"/>
              <a:t>Đồng bộ hóa lạc quan là một phương pháp đồng bộ hóa các tính toán song song và phân tán mà không sử dụng phương pháp chặn. Khi các hệ thống không lạc quan sẽ chặn, các cơ chế đồng bộ lạc quan cho phép các hoạt động tiếp tục.</a:t>
            </a:r>
            <a:endParaRPr lang="en-US" dirty="0"/>
          </a:p>
          <a:p>
            <a:pPr lvl="0"/>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20</a:t>
            </a:fld>
            <a:endParaRPr lang="en-US"/>
          </a:p>
        </p:txBody>
      </p:sp>
    </p:spTree>
    <p:extLst>
      <p:ext uri="{BB962C8B-B14F-4D97-AF65-F5344CB8AC3E}">
        <p14:creationId xmlns:p14="http://schemas.microsoft.com/office/powerpoint/2010/main" val="338058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liên đoàn yêu cầu sự cho phép để nâng cao giờ địa phương của họ</a:t>
            </a:r>
          </a:p>
          <a:p>
            <a:r>
              <a:rPr lang="vi-VN" dirty="0"/>
              <a:t>Các dịch vụ được cung cấp</a:t>
            </a:r>
          </a:p>
          <a:p>
            <a:pPr lvl="1"/>
            <a:r>
              <a:rPr lang="vi-VN" dirty="0"/>
              <a:t>Yêu cầu trước thời gian</a:t>
            </a:r>
          </a:p>
          <a:p>
            <a:pPr lvl="1"/>
            <a:r>
              <a:rPr lang="vi-VN" dirty="0"/>
              <a:t>Thông báo về việc cấp trước thời hạn</a:t>
            </a:r>
          </a:p>
          <a:p>
            <a:pPr lvl="1"/>
            <a:r>
              <a:rPr lang="vi-VN" dirty="0"/>
              <a:t>Yêu cầu sự kiện tiếp theo</a:t>
            </a:r>
          </a:p>
          <a:p>
            <a:pPr lvl="1"/>
            <a:r>
              <a:rPr lang="vi-VN" dirty="0"/>
              <a:t>Thông báo về việc tài trợ cho sự kiện tiếp theo</a:t>
            </a:r>
          </a:p>
          <a:p>
            <a:pPr lvl="1"/>
            <a:r>
              <a:rPr lang="vi-VN" dirty="0"/>
              <a:t>Quản lý hàng đợi</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21</a:t>
            </a:fld>
            <a:endParaRPr lang="en-US"/>
          </a:p>
        </p:txBody>
      </p:sp>
    </p:spTree>
    <p:extLst>
      <p:ext uri="{BB962C8B-B14F-4D97-AF65-F5344CB8AC3E}">
        <p14:creationId xmlns:p14="http://schemas.microsoft.com/office/powerpoint/2010/main" val="402399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phân phối dữ liệu</a:t>
            </a:r>
          </a:p>
          <a:p>
            <a:endParaRPr lang="vi-VN" dirty="0"/>
          </a:p>
          <a:p>
            <a:r>
              <a:rPr lang="vi-VN" dirty="0"/>
              <a:t>Truyền dữ liệu hiệu quả giữa các liên kết</a:t>
            </a:r>
          </a:p>
          <a:p>
            <a:r>
              <a:rPr lang="vi-VN" dirty="0"/>
              <a:t>Sử dụng không gian định tuyến để chỉ hướng dữ liệu đến các bên quan tâm</a:t>
            </a:r>
          </a:p>
          <a:p>
            <a:pPr lvl="1"/>
            <a:r>
              <a:rPr lang="vi-VN" dirty="0"/>
              <a:t>Nhà xuất bản chỉ định khu vực cập nhật</a:t>
            </a:r>
          </a:p>
          <a:p>
            <a:pPr lvl="1"/>
            <a:r>
              <a:rPr lang="vi-VN" dirty="0"/>
              <a:t>Đăng ký chỉ định khu vực quan tâm của họ</a:t>
            </a:r>
          </a:p>
          <a:p>
            <a:pPr lvl="1"/>
            <a:r>
              <a:rPr lang="vi-VN" dirty="0"/>
              <a:t>Giao lộ xác định không gian định tuyến</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22</a:t>
            </a:fld>
            <a:endParaRPr lang="en-US"/>
          </a:p>
        </p:txBody>
      </p:sp>
    </p:spTree>
    <p:extLst>
      <p:ext uri="{BB962C8B-B14F-4D97-AF65-F5344CB8AC3E}">
        <p14:creationId xmlns:p14="http://schemas.microsoft.com/office/powerpoint/2010/main" val="294119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Chức năng khác hữu ích cho các liên kết đã tham gia</a:t>
            </a:r>
          </a:p>
          <a:p>
            <a:pPr lvl="1"/>
            <a:r>
              <a:rPr lang="vi-VN" dirty="0"/>
              <a:t>Chuyển đổi tên thành xử lý</a:t>
            </a:r>
          </a:p>
          <a:p>
            <a:pPr lvl="1"/>
            <a:r>
              <a:rPr lang="vi-VN" dirty="0"/>
              <a:t>Xử lý chuyển đổi tên</a:t>
            </a:r>
          </a:p>
          <a:p>
            <a:pPr lvl="1"/>
            <a:r>
              <a:rPr lang="vi-VN" dirty="0"/>
              <a:t>Đặt công tắc tư vấn</a:t>
            </a:r>
          </a:p>
          <a:p>
            <a:pPr lvl="1"/>
            <a:r>
              <a:rPr lang="vi-VN" dirty="0"/>
              <a:t>Thao túng các vùng</a:t>
            </a:r>
          </a:p>
          <a:p>
            <a:pPr lvl="1"/>
            <a:r>
              <a:rPr lang="vi-VN" dirty="0"/>
              <a:t>Khởi động và tắt RTI</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23</a:t>
            </a:fld>
            <a:endParaRPr lang="en-US"/>
          </a:p>
        </p:txBody>
      </p:sp>
    </p:spTree>
    <p:extLst>
      <p:ext uri="{BB962C8B-B14F-4D97-AF65-F5344CB8AC3E}">
        <p14:creationId xmlns:p14="http://schemas.microsoft.com/office/powerpoint/2010/main" val="583421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Xác</a:t>
            </a:r>
            <a:r>
              <a:rPr lang="en-US" dirty="0"/>
              <a:t> </a:t>
            </a:r>
            <a:r>
              <a:rPr lang="en-US" dirty="0" err="1"/>
              <a:t>định</a:t>
            </a:r>
            <a:r>
              <a:rPr lang="en-US" dirty="0"/>
              <a:t> </a:t>
            </a:r>
            <a:r>
              <a:rPr lang="en-US" dirty="0" err="1"/>
              <a:t>hành</a:t>
            </a:r>
            <a:r>
              <a:rPr lang="en-US" dirty="0"/>
              <a:t> vi </a:t>
            </a:r>
            <a:r>
              <a:rPr lang="en-US" dirty="0" err="1"/>
              <a:t>và</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liên</a:t>
            </a:r>
            <a:r>
              <a:rPr lang="en-US" dirty="0"/>
              <a:t> </a:t>
            </a:r>
            <a:r>
              <a:rPr lang="en-US" dirty="0" err="1"/>
              <a:t>hiệp</a:t>
            </a:r>
            <a:r>
              <a:rPr lang="en-US" dirty="0"/>
              <a:t> </a:t>
            </a:r>
            <a:r>
              <a:rPr lang="en-US" dirty="0" err="1"/>
              <a:t>và</a:t>
            </a:r>
            <a:r>
              <a:rPr lang="en-US" dirty="0"/>
              <a:t> </a:t>
            </a:r>
            <a:r>
              <a:rPr lang="en-US" dirty="0" err="1"/>
              <a:t>liên</a:t>
            </a:r>
            <a:r>
              <a:rPr lang="en-US" dirty="0"/>
              <a:t> </a:t>
            </a:r>
            <a:r>
              <a:rPr lang="en-US" dirty="0" err="1"/>
              <a:t>kết</a:t>
            </a:r>
            <a:endParaRPr lang="en-US" dirty="0"/>
          </a:p>
          <a:p>
            <a:r>
              <a:rPr lang="en-US" dirty="0" err="1"/>
              <a:t>Năm</a:t>
            </a:r>
            <a:r>
              <a:rPr lang="en-US" dirty="0"/>
              <a:t> </a:t>
            </a:r>
            <a:r>
              <a:rPr lang="en-US" dirty="0" err="1"/>
              <a:t>quy</a:t>
            </a:r>
            <a:r>
              <a:rPr lang="en-US" dirty="0"/>
              <a:t> </a:t>
            </a:r>
            <a:r>
              <a:rPr lang="en-US" dirty="0" err="1"/>
              <a:t>tắc</a:t>
            </a:r>
            <a:r>
              <a:rPr lang="en-US" dirty="0"/>
              <a:t> </a:t>
            </a:r>
            <a:r>
              <a:rPr lang="en-US" dirty="0" err="1"/>
              <a:t>cho</a:t>
            </a:r>
            <a:r>
              <a:rPr lang="en-US" dirty="0"/>
              <a:t> </a:t>
            </a:r>
            <a:r>
              <a:rPr lang="en-US" dirty="0" err="1"/>
              <a:t>Liên</a:t>
            </a:r>
            <a:r>
              <a:rPr lang="en-US" dirty="0"/>
              <a:t> bang</a:t>
            </a:r>
          </a:p>
          <a:p>
            <a:r>
              <a:rPr lang="en-US" dirty="0" err="1"/>
              <a:t>Năm</a:t>
            </a:r>
            <a:r>
              <a:rPr lang="en-US" dirty="0"/>
              <a:t> </a:t>
            </a:r>
            <a:r>
              <a:rPr lang="en-US" dirty="0" err="1"/>
              <a:t>quy</a:t>
            </a:r>
            <a:r>
              <a:rPr lang="en-US" dirty="0"/>
              <a:t> </a:t>
            </a:r>
            <a:r>
              <a:rPr lang="en-US" dirty="0" err="1"/>
              <a:t>tắc</a:t>
            </a:r>
            <a:r>
              <a:rPr lang="en-US" dirty="0"/>
              <a:t> </a:t>
            </a:r>
            <a:r>
              <a:rPr lang="en-US" dirty="0" err="1"/>
              <a:t>cho</a:t>
            </a:r>
            <a:r>
              <a:rPr lang="en-US" dirty="0"/>
              <a:t> </a:t>
            </a:r>
            <a:r>
              <a:rPr lang="en-US" dirty="0" err="1"/>
              <a:t>Liên</a:t>
            </a:r>
            <a:r>
              <a:rPr lang="en-US" dirty="0"/>
              <a:t> </a:t>
            </a:r>
            <a:r>
              <a:rPr lang="en-US" dirty="0" err="1"/>
              <a:t>đoàn</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24</a:t>
            </a:fld>
            <a:endParaRPr lang="en-US"/>
          </a:p>
        </p:txBody>
      </p:sp>
    </p:spTree>
    <p:extLst>
      <p:ext uri="{BB962C8B-B14F-4D97-AF65-F5344CB8AC3E}">
        <p14:creationId xmlns:p14="http://schemas.microsoft.com/office/powerpoint/2010/main" val="3425369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Phải có Mô hình Đối tượng Liên kết (FOM) được ghi lại bằng OMT</a:t>
            </a:r>
          </a:p>
          <a:p>
            <a:r>
              <a:rPr lang="vi-VN" dirty="0"/>
              <a:t>Tất cả các biểu diễn đối tượng xảy ra trong Liên bang, không phải trong RTI</a:t>
            </a:r>
          </a:p>
          <a:p>
            <a:r>
              <a:rPr lang="vi-VN" dirty="0"/>
              <a:t>Trao đổi dữ liệu giữa các phiên bản của các đối tượng trong các Liên bang khác nhau xảy ra thông qua RTI</a:t>
            </a:r>
          </a:p>
          <a:p>
            <a:r>
              <a:rPr lang="vi-VN" dirty="0"/>
              <a:t>Các liên đoàn phải tương tác với RTI phù hợp với Đặc điểm giao diện của HLA</a:t>
            </a:r>
          </a:p>
          <a:p>
            <a:r>
              <a:rPr lang="vi-VN" dirty="0"/>
              <a:t>Trong quá trình Thực thi Liên kết, một thuộc tính phiên bản có thể được sở hữu bởi nhiều nhất một liên kết tại bất kỳ thời điểm nhất định nào</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25</a:t>
            </a:fld>
            <a:endParaRPr lang="en-US"/>
          </a:p>
        </p:txBody>
      </p:sp>
    </p:spTree>
    <p:extLst>
      <p:ext uri="{BB962C8B-B14F-4D97-AF65-F5344CB8AC3E}">
        <p14:creationId xmlns:p14="http://schemas.microsoft.com/office/powerpoint/2010/main" val="4248712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Phải có Mô hình đối tượng mô phỏng (SOM) được ghi lại bằng OMT</a:t>
            </a:r>
          </a:p>
          <a:p>
            <a:r>
              <a:rPr lang="vi-VN" dirty="0"/>
              <a:t>Phải có khả năng cập nhật / phản ánh các thuộc tính phiên bản và gửi / nhận các tương tác như được chỉ định trong SOM của chúng</a:t>
            </a:r>
          </a:p>
          <a:p>
            <a:r>
              <a:rPr lang="vi-VN" dirty="0"/>
              <a:t>Phải có thể tự động chuyển / chấp nhận quyền sở hữu các thuộc tính trong quá trình thực thi liên kết như được chỉ định trong SOM của chúng</a:t>
            </a:r>
          </a:p>
          <a:p>
            <a:r>
              <a:rPr lang="vi-VN" dirty="0"/>
              <a:t>Phải có khả năng thay đổi các điều kiện mà theo đó họ cung cấp các bản cập nhật thuộc tính như được chỉ định trong SOM của họ</a:t>
            </a:r>
          </a:p>
          <a:p>
            <a:r>
              <a:rPr lang="vi-VN" dirty="0"/>
              <a:t>Phải quản lý giờ địa phương của họ theo cách cho phép họ phối hợp trao đổi dữ liệu với các liên đoàn khác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26</a:t>
            </a:fld>
            <a:endParaRPr lang="en-US"/>
          </a:p>
        </p:txBody>
      </p:sp>
    </p:spTree>
    <p:extLst>
      <p:ext uri="{BB962C8B-B14F-4D97-AF65-F5344CB8AC3E}">
        <p14:creationId xmlns:p14="http://schemas.microsoft.com/office/powerpoint/2010/main" val="406270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baseline="0" dirty="0"/>
              <a:t> </a:t>
            </a:r>
            <a:r>
              <a:rPr lang="en-US" baseline="0" dirty="0" err="1"/>
              <a:t>đích</a:t>
            </a:r>
            <a:endParaRPr lang="vi-VN" dirty="0"/>
          </a:p>
          <a:p>
            <a:r>
              <a:rPr lang="vi-VN" dirty="0"/>
              <a:t>Nhiều mô phỏng lớn / phức tạp liên quan đến các "mô phỏng phụ" riêng lẻ của các thành phần</a:t>
            </a:r>
          </a:p>
          <a:p>
            <a:r>
              <a:rPr lang="vi-VN" dirty="0"/>
              <a:t>“Mô phỏng phụ” thường không đồng nhất (về kiểu mô phỏng và kiểu thành phần)</a:t>
            </a:r>
          </a:p>
          <a:p>
            <a:r>
              <a:rPr lang="vi-VN" dirty="0"/>
              <a:t>Trình mô phỏng cho các thành phần có thể đã tồn tại</a:t>
            </a:r>
          </a:p>
          <a:p>
            <a:r>
              <a:rPr lang="vi-VN" dirty="0"/>
              <a:t>Việc triển khai lại hoặc trang bị thêm hệ thống mô phỏng là rủi ro và tốn kém</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5</a:t>
            </a:fld>
            <a:endParaRPr lang="en-US"/>
          </a:p>
        </p:txBody>
      </p:sp>
    </p:spTree>
    <p:extLst>
      <p:ext uri="{BB962C8B-B14F-4D97-AF65-F5344CB8AC3E}">
        <p14:creationId xmlns:p14="http://schemas.microsoft.com/office/powerpoint/2010/main" val="3362250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Cung cấp cơ chế chỉ định trao đổi và điều phối dữ liệu trong một liên đoàn</a:t>
            </a:r>
          </a:p>
          <a:p>
            <a:r>
              <a:rPr lang="vi-VN" dirty="0"/>
              <a:t>Cung cấp một cơ chế để mô tả các khả năng của liên kết</a:t>
            </a:r>
          </a:p>
          <a:p>
            <a:r>
              <a:rPr lang="vi-VN" dirty="0"/>
              <a:t>Tạo điều kiện thuận lợi cho việc thiết kế và triển khai các công cụ chung để xây dựng các đối tượng tuân thủ HLA</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27</a:t>
            </a:fld>
            <a:endParaRPr lang="en-US"/>
          </a:p>
        </p:txBody>
      </p:sp>
    </p:spTree>
    <p:extLst>
      <p:ext uri="{BB962C8B-B14F-4D97-AF65-F5344CB8AC3E}">
        <p14:creationId xmlns:p14="http://schemas.microsoft.com/office/powerpoint/2010/main" val="89454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Thông tin được tiết lộ / tiêu thụ bởi một liên đoàn</a:t>
            </a:r>
          </a:p>
          <a:p>
            <a:pPr marL="628650" lvl="1" indent="-171450">
              <a:buFont typeface="Arial" panose="020B0604020202020204" pitchFamily="34" charset="0"/>
              <a:buChar char="•"/>
            </a:pPr>
            <a:r>
              <a:rPr lang="vi-VN" dirty="0"/>
              <a:t>Các đối tượng</a:t>
            </a:r>
          </a:p>
          <a:p>
            <a:pPr marL="628650" lvl="1" indent="-171450">
              <a:buFont typeface="Arial" panose="020B0604020202020204" pitchFamily="34" charset="0"/>
              <a:buChar char="•"/>
            </a:pPr>
            <a:r>
              <a:rPr lang="vi-VN" dirty="0"/>
              <a:t>Tương tác</a:t>
            </a:r>
          </a:p>
          <a:p>
            <a:pPr marL="628650" lvl="1" indent="-171450">
              <a:buFont typeface="Arial" panose="020B0604020202020204" pitchFamily="34" charset="0"/>
              <a:buChar char="•"/>
            </a:pPr>
            <a:r>
              <a:rPr lang="vi-VN" dirty="0"/>
              <a:t>Thuộc tính (của Đối tượng và Tương tác)</a:t>
            </a:r>
          </a:p>
          <a:p>
            <a:pPr marL="628650" lvl="1" indent="-171450">
              <a:buFont typeface="Arial" panose="020B0604020202020204" pitchFamily="34" charset="0"/>
              <a:buChar char="•"/>
            </a:pPr>
            <a:r>
              <a:rPr lang="vi-VN" dirty="0"/>
              <a:t>Tham số (đối tượng và tương tác)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29</a:t>
            </a:fld>
            <a:endParaRPr lang="en-US"/>
          </a:p>
        </p:txBody>
      </p:sp>
    </p:spTree>
    <p:extLst>
      <p:ext uri="{BB962C8B-B14F-4D97-AF65-F5344CB8AC3E}">
        <p14:creationId xmlns:p14="http://schemas.microsoft.com/office/powerpoint/2010/main" val="1160090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Chỉ định trao đổi dữ liệu giữa các liên kết</a:t>
            </a:r>
          </a:p>
          <a:p>
            <a:pPr marL="171450" indent="-171450">
              <a:buFont typeface="Arial" panose="020B0604020202020204" pitchFamily="34" charset="0"/>
              <a:buChar char="•"/>
            </a:pPr>
            <a:r>
              <a:rPr lang="vi-VN" dirty="0"/>
              <a:t>Các đối tượng</a:t>
            </a:r>
          </a:p>
          <a:p>
            <a:pPr marL="171450" indent="-171450">
              <a:buFont typeface="Arial" panose="020B0604020202020204" pitchFamily="34" charset="0"/>
              <a:buChar char="•"/>
            </a:pPr>
            <a:r>
              <a:rPr lang="vi-VN" dirty="0"/>
              <a:t>Tương tác</a:t>
            </a:r>
          </a:p>
          <a:p>
            <a:pPr marL="171450" indent="-171450">
              <a:buFont typeface="Arial" panose="020B0604020202020204" pitchFamily="34" charset="0"/>
              <a:buChar char="•"/>
            </a:pPr>
            <a:r>
              <a:rPr lang="vi-VN" dirty="0"/>
              <a:t>Thuộc tính (của Đối tượng)</a:t>
            </a:r>
          </a:p>
          <a:p>
            <a:pPr marL="171450" indent="-171450">
              <a:buFont typeface="Arial" panose="020B0604020202020204" pitchFamily="34" charset="0"/>
              <a:buChar char="•"/>
            </a:pPr>
            <a:r>
              <a:rPr lang="vi-VN" dirty="0"/>
              <a:t>Tham số (tương tác)</a:t>
            </a:r>
          </a:p>
          <a:p>
            <a:r>
              <a:rPr lang="vi-VN" dirty="0"/>
              <a:t>Cung cấp "hợp đồng mô hình thông tin" chi phối mô phỏng</a:t>
            </a:r>
          </a:p>
          <a:p>
            <a:r>
              <a:rPr lang="vi-VN" dirty="0"/>
              <a:t>Cung cấp nền tảng cho khả năng tương tác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30</a:t>
            </a:fld>
            <a:endParaRPr lang="en-US"/>
          </a:p>
        </p:txBody>
      </p:sp>
    </p:spTree>
    <p:extLst>
      <p:ext uri="{BB962C8B-B14F-4D97-AF65-F5344CB8AC3E}">
        <p14:creationId xmlns:p14="http://schemas.microsoft.com/office/powerpoint/2010/main" val="476832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tập hợp các yếu tố thông tin được xác định trước sẽ được đưa vào FOM</a:t>
            </a:r>
          </a:p>
          <a:p>
            <a:r>
              <a:rPr lang="vi-VN" dirty="0"/>
              <a:t>Chứa dữ liệu liên quan đến Thực thi Liên kết</a:t>
            </a:r>
          </a:p>
          <a:p>
            <a:r>
              <a:rPr lang="vi-VN" dirty="0"/>
              <a:t>Các Liên đoàn cũng có thể bao gồm việc tham chiếu đến MOM nếu chúng có thể ảnh hưởng đến việc thực thi Liên đoàn.</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31</a:t>
            </a:fld>
            <a:endParaRPr lang="en-US"/>
          </a:p>
        </p:txBody>
      </p:sp>
    </p:spTree>
    <p:extLst>
      <p:ext uri="{BB962C8B-B14F-4D97-AF65-F5344CB8AC3E}">
        <p14:creationId xmlns:p14="http://schemas.microsoft.com/office/powerpoint/2010/main" val="1136664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dirty="0"/>
              <a:t>Bảng nhận dạng mô hình đối tượng</a:t>
            </a:r>
          </a:p>
          <a:p>
            <a:r>
              <a:rPr lang="vi-VN" b="0" dirty="0"/>
              <a:t>Bảng cấu trúc lớp đối tượng</a:t>
            </a:r>
          </a:p>
          <a:p>
            <a:r>
              <a:rPr lang="vi-VN" b="0" dirty="0"/>
              <a:t>Bảng cấu trúc lớp tương tác</a:t>
            </a:r>
          </a:p>
          <a:p>
            <a:r>
              <a:rPr lang="vi-VN" b="0" dirty="0"/>
              <a:t>Bảng thuộc tính</a:t>
            </a:r>
          </a:p>
          <a:p>
            <a:r>
              <a:rPr lang="vi-VN" b="0" dirty="0"/>
              <a:t>Bảng thông số</a:t>
            </a:r>
          </a:p>
          <a:p>
            <a:r>
              <a:rPr lang="vi-VN" b="0" dirty="0"/>
              <a:t>Bảng kích thước</a:t>
            </a:r>
          </a:p>
          <a:p>
            <a:r>
              <a:rPr lang="vi-VN" b="0" dirty="0"/>
              <a:t>Bảng biểu diễn thời gian</a:t>
            </a:r>
            <a:endParaRPr lang="en-US" b="0" dirty="0"/>
          </a:p>
        </p:txBody>
      </p:sp>
      <p:sp>
        <p:nvSpPr>
          <p:cNvPr id="4" name="Slide Number Placeholder 3"/>
          <p:cNvSpPr>
            <a:spLocks noGrp="1"/>
          </p:cNvSpPr>
          <p:nvPr>
            <p:ph type="sldNum" sz="quarter" idx="10"/>
          </p:nvPr>
        </p:nvSpPr>
        <p:spPr/>
        <p:txBody>
          <a:bodyPr/>
          <a:lstStyle/>
          <a:p>
            <a:fld id="{4F6C50E0-42C1-4E39-8460-A5EE2FC5A3D2}" type="slidenum">
              <a:rPr lang="en-US" smtClean="0"/>
              <a:t>32</a:t>
            </a:fld>
            <a:endParaRPr lang="en-US"/>
          </a:p>
        </p:txBody>
      </p:sp>
    </p:spTree>
    <p:extLst>
      <p:ext uri="{BB962C8B-B14F-4D97-AF65-F5344CB8AC3E}">
        <p14:creationId xmlns:p14="http://schemas.microsoft.com/office/powerpoint/2010/main" val="400945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Bảng thẻ do người dùng cung cấp</a:t>
            </a:r>
          </a:p>
          <a:p>
            <a:r>
              <a:rPr lang="vi-VN" dirty="0"/>
              <a:t>Bảng đồng bộ hóa</a:t>
            </a:r>
          </a:p>
          <a:p>
            <a:r>
              <a:rPr lang="vi-VN" dirty="0"/>
              <a:t>Bảng loại </a:t>
            </a:r>
            <a:r>
              <a:rPr lang="en-US" dirty="0" err="1"/>
              <a:t>vận</a:t>
            </a:r>
            <a:r>
              <a:rPr lang="en-US" baseline="0" dirty="0"/>
              <a:t> </a:t>
            </a:r>
            <a:r>
              <a:rPr lang="en-US" baseline="0" dirty="0" err="1"/>
              <a:t>chuyển</a:t>
            </a:r>
            <a:endParaRPr lang="vi-VN" dirty="0"/>
          </a:p>
          <a:p>
            <a:r>
              <a:rPr lang="vi-VN" dirty="0"/>
              <a:t>Bảng chuyển</a:t>
            </a:r>
          </a:p>
          <a:p>
            <a:r>
              <a:rPr lang="vi-VN" dirty="0"/>
              <a:t>Bảng kiểu dữ liệu</a:t>
            </a:r>
          </a:p>
          <a:p>
            <a:r>
              <a:rPr lang="vi-VN" dirty="0"/>
              <a:t>Bảng ghi chú</a:t>
            </a:r>
          </a:p>
          <a:p>
            <a:r>
              <a:rPr lang="vi-VN" dirty="0"/>
              <a:t>Từ điển FOM / SOM</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33</a:t>
            </a:fld>
            <a:endParaRPr lang="en-US"/>
          </a:p>
        </p:txBody>
      </p:sp>
    </p:spTree>
    <p:extLst>
      <p:ext uri="{BB962C8B-B14F-4D97-AF65-F5344CB8AC3E}">
        <p14:creationId xmlns:p14="http://schemas.microsoft.com/office/powerpoint/2010/main" val="110377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tả danh tính của mô hình đối tượng</a:t>
            </a:r>
          </a:p>
          <a:p>
            <a:r>
              <a:rPr lang="vi-VN" dirty="0"/>
              <a:t>Hữu ích cho các nhà phát triển đang tìm kiếm các mô hình đối tượng có thể tái sử dụng</a:t>
            </a:r>
          </a:p>
          <a:p>
            <a:r>
              <a:rPr lang="vi-VN" dirty="0"/>
              <a:t>Tại sao mô hình đối tượng được xây dựng</a:t>
            </a:r>
          </a:p>
          <a:p>
            <a:r>
              <a:rPr lang="vi-VN" dirty="0"/>
              <a:t>Cách xây dựng mô hình đối tượng</a:t>
            </a:r>
          </a:p>
          <a:p>
            <a:r>
              <a:rPr lang="vi-VN" dirty="0"/>
              <a:t>Ai biết về mô hình đối tượng</a:t>
            </a:r>
          </a:p>
          <a:p>
            <a:r>
              <a:rPr lang="vi-VN" dirty="0"/>
              <a:t>Tìm kiếm thêm thông tin ở đâu</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34</a:t>
            </a:fld>
            <a:endParaRPr lang="en-US"/>
          </a:p>
        </p:txBody>
      </p:sp>
    </p:spTree>
    <p:extLst>
      <p:ext uri="{BB962C8B-B14F-4D97-AF65-F5344CB8AC3E}">
        <p14:creationId xmlns:p14="http://schemas.microsoft.com/office/powerpoint/2010/main" val="1748168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Xác định mối quan hệ siêu cấp / lớp con</a:t>
            </a:r>
          </a:p>
          <a:p>
            <a:r>
              <a:rPr lang="vi-VN" dirty="0"/>
              <a:t>Đối với một SOM, các lớp có thể được gắn thẻ…</a:t>
            </a:r>
          </a:p>
          <a:p>
            <a:pPr marL="171450" indent="-171450">
              <a:buFont typeface="Arial" panose="020B0604020202020204" pitchFamily="34" charset="0"/>
              <a:buChar char="•"/>
            </a:pPr>
            <a:r>
              <a:rPr lang="vi-VN" dirty="0"/>
              <a:t>P: Liên kết có khả năng xuất bản ít nhất một thuộc tính của lớp đối tượng.</a:t>
            </a:r>
          </a:p>
          <a:p>
            <a:pPr marL="171450" indent="-171450">
              <a:buFont typeface="Arial" panose="020B0604020202020204" pitchFamily="34" charset="0"/>
              <a:buChar char="•"/>
            </a:pPr>
            <a:r>
              <a:rPr lang="vi-VN" dirty="0"/>
              <a:t>S: Liên kết có khả năng đăng ký ít nhất một thuộc tính của lớp đối tượng.</a:t>
            </a:r>
          </a:p>
          <a:p>
            <a:pPr marL="171450" indent="-171450">
              <a:buFont typeface="Arial" panose="020B0604020202020204" pitchFamily="34" charset="0"/>
              <a:buChar char="•"/>
            </a:pPr>
            <a:r>
              <a:rPr lang="vi-VN" dirty="0"/>
              <a:t>Tái bút: Cả hai xuất bản và đăng ký</a:t>
            </a:r>
          </a:p>
          <a:p>
            <a:pPr marL="171450" indent="-171450">
              <a:buFont typeface="Arial" panose="020B0604020202020204" pitchFamily="34" charset="0"/>
              <a:buChar char="•"/>
            </a:pPr>
            <a:r>
              <a:rPr lang="vi-VN" dirty="0"/>
              <a:t>N: Liên kết không có khả năng xuất bản hoặc đăng ký vào bất kỳ thuộc tính nào của lớp đối tượng.</a:t>
            </a:r>
          </a:p>
          <a:p>
            <a:r>
              <a:rPr lang="vi-VN" dirty="0"/>
              <a:t>Đối với FOM, các thẻ giống nhau cho biết liệu ít nhất một liên kết có khả năng xuất bản hoặc đăng ký bất kỳ thuộc tính nào của lớp đối tượng hay không</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36</a:t>
            </a:fld>
            <a:endParaRPr lang="en-US"/>
          </a:p>
        </p:txBody>
      </p:sp>
    </p:spTree>
    <p:extLst>
      <p:ext uri="{BB962C8B-B14F-4D97-AF65-F5344CB8AC3E}">
        <p14:creationId xmlns:p14="http://schemas.microsoft.com/office/powerpoint/2010/main" val="3362372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hành động cụ thể mà một liên đoàn có thể thực hiện</a:t>
            </a:r>
          </a:p>
          <a:p>
            <a:r>
              <a:rPr lang="vi-VN" dirty="0"/>
              <a:t>Cấu trúc phân cấp tương tự như Bảng cấu trúc lớp đối tượng</a:t>
            </a:r>
          </a:p>
          <a:p>
            <a:r>
              <a:rPr lang="vi-VN" dirty="0"/>
              <a:t>Tương tác SOM có thể được gắn thẻ</a:t>
            </a:r>
          </a:p>
          <a:p>
            <a:r>
              <a:rPr lang="vi-VN" dirty="0"/>
              <a:t>P: Liên đoàn có khả năng xuất bản lớp tương tác</a:t>
            </a:r>
          </a:p>
          <a:p>
            <a:r>
              <a:rPr lang="vi-VN" dirty="0"/>
              <a:t>S: Liên đoàn có thể đăng ký vào lớp tương tác</a:t>
            </a:r>
          </a:p>
          <a:p>
            <a:r>
              <a:rPr lang="vi-VN" dirty="0"/>
              <a:t>Tái bút: Cả hai xuất bản và đăng ký</a:t>
            </a:r>
          </a:p>
          <a:p>
            <a:r>
              <a:rPr lang="vi-VN" dirty="0"/>
              <a:t>N: Liên kết không có khả năng xuất bản hoặc đăng ký vào lớp tương tác</a:t>
            </a:r>
          </a:p>
          <a:p>
            <a:r>
              <a:rPr lang="vi-VN" dirty="0"/>
              <a:t>Các thẻ tương tự được sử dụng cho FOM có nghĩa là không tồn tại (không) một liên kết có khả năng xuất bản / đăng ký lớp tương tác.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37</a:t>
            </a:fld>
            <a:endParaRPr lang="en-US"/>
          </a:p>
        </p:txBody>
      </p:sp>
    </p:spTree>
    <p:extLst>
      <p:ext uri="{BB962C8B-B14F-4D97-AF65-F5344CB8AC3E}">
        <p14:creationId xmlns:p14="http://schemas.microsoft.com/office/powerpoint/2010/main" val="6607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hành động cụ thể mà một liên đoàn có thể thực hiện</a:t>
            </a:r>
          </a:p>
          <a:p>
            <a:r>
              <a:rPr lang="vi-VN" dirty="0"/>
              <a:t>Cấu trúc phân cấp tương tự như Bảng cấu trúc lớp đối tượng</a:t>
            </a:r>
          </a:p>
          <a:p>
            <a:r>
              <a:rPr lang="vi-VN" dirty="0"/>
              <a:t>Tương tác SOM có thể được gắn thẻ</a:t>
            </a:r>
          </a:p>
          <a:p>
            <a:pPr marL="171450" indent="-171450">
              <a:buFont typeface="Arial" panose="020B0604020202020204" pitchFamily="34" charset="0"/>
              <a:buChar char="•"/>
            </a:pPr>
            <a:r>
              <a:rPr lang="vi-VN" dirty="0"/>
              <a:t>P: Liên đoàn có khả năng xuất bản lớp tương tác</a:t>
            </a:r>
          </a:p>
          <a:p>
            <a:pPr marL="171450" indent="-171450">
              <a:buFont typeface="Arial" panose="020B0604020202020204" pitchFamily="34" charset="0"/>
              <a:buChar char="•"/>
            </a:pPr>
            <a:r>
              <a:rPr lang="vi-VN" dirty="0"/>
              <a:t>S: Liên đoàn có thể đăng ký vào lớp tương tác</a:t>
            </a:r>
          </a:p>
          <a:p>
            <a:pPr marL="171450" indent="-171450">
              <a:buFont typeface="Arial" panose="020B0604020202020204" pitchFamily="34" charset="0"/>
              <a:buChar char="•"/>
            </a:pPr>
            <a:r>
              <a:rPr lang="vi-VN" dirty="0"/>
              <a:t>Tái bút: Cả hai xuất bản và đăng ký</a:t>
            </a:r>
          </a:p>
          <a:p>
            <a:pPr marL="171450" indent="-171450">
              <a:buFont typeface="Arial" panose="020B0604020202020204" pitchFamily="34" charset="0"/>
              <a:buChar char="•"/>
            </a:pPr>
            <a:r>
              <a:rPr lang="vi-VN" dirty="0"/>
              <a:t>N: Liên kết không có khả năng xuất bản hoặc đăng ký vào lớp tương tác</a:t>
            </a:r>
          </a:p>
          <a:p>
            <a:r>
              <a:rPr lang="vi-VN" dirty="0"/>
              <a:t>Các thẻ tương tự được sử dụng cho FOM có nghĩa là không tồn tại (không) một liên kết có khả năng xuất bản / đăng ký lớp tương tác.</a:t>
            </a:r>
            <a:endParaRPr lang="en-US" dirty="0"/>
          </a:p>
          <a:p>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38</a:t>
            </a:fld>
            <a:endParaRPr lang="en-US"/>
          </a:p>
        </p:txBody>
      </p:sp>
    </p:spTree>
    <p:extLst>
      <p:ext uri="{BB962C8B-B14F-4D97-AF65-F5344CB8AC3E}">
        <p14:creationId xmlns:p14="http://schemas.microsoft.com/office/powerpoint/2010/main" val="345808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Mục</a:t>
            </a:r>
            <a:r>
              <a:rPr lang="en-US" baseline="0" dirty="0"/>
              <a:t> </a:t>
            </a:r>
            <a:r>
              <a:rPr lang="en-US" baseline="0" dirty="0" err="1"/>
              <a:t>tiêu</a:t>
            </a:r>
            <a:r>
              <a:rPr lang="en-US" baseline="0" dirty="0"/>
              <a:t>.</a:t>
            </a:r>
            <a:endParaRPr lang="en-US" dirty="0"/>
          </a:p>
          <a:p>
            <a:r>
              <a:rPr lang="vi-VN" dirty="0"/>
              <a:t>Khả năng tái sử dụng</a:t>
            </a:r>
            <a:endParaRPr lang="en-US" dirty="0"/>
          </a:p>
          <a:p>
            <a:r>
              <a:rPr lang="en-US" dirty="0"/>
              <a:t>	</a:t>
            </a:r>
            <a:r>
              <a:rPr lang="vi-VN" dirty="0"/>
              <a:t>Một mô phỏng thành phần có thể được sử dụng trong các tình huống và ứng dụng khác nhau trong suốt thời gian tồn tại của nó</a:t>
            </a:r>
            <a:endParaRPr lang="en-US" dirty="0"/>
          </a:p>
          <a:p>
            <a:r>
              <a:rPr lang="vi-VN" dirty="0"/>
              <a:t>Khả năng tương tác</a:t>
            </a:r>
            <a:endParaRPr lang="en-US" dirty="0"/>
          </a:p>
          <a:p>
            <a:r>
              <a:rPr lang="en-US" dirty="0"/>
              <a:t>	</a:t>
            </a:r>
            <a:r>
              <a:rPr lang="vi-VN" dirty="0"/>
              <a:t>Mô phỏng tổng hợp bao gồm nhiều mô phỏng thành phần</a:t>
            </a:r>
            <a:endParaRPr lang="en-US" dirty="0"/>
          </a:p>
          <a:p>
            <a:r>
              <a:rPr lang="en-US" dirty="0"/>
              <a:t>	</a:t>
            </a:r>
            <a:r>
              <a:rPr lang="vi-VN" dirty="0"/>
              <a:t>Mô phỏng tổng hợp được phân phối trên các nền tảng phần cứng và phần mềm không đồng nhất</a:t>
            </a:r>
            <a:endParaRPr lang="en-US" dirty="0"/>
          </a:p>
          <a:p>
            <a:r>
              <a:rPr lang="en-US" dirty="0"/>
              <a:t>	</a:t>
            </a:r>
            <a:r>
              <a:rPr lang="vi-VN" dirty="0"/>
              <a:t>Sử dụng lại mà không cần thay đổi mã đáng kể hoặc chi phí phát triển</a:t>
            </a:r>
            <a:endParaRPr lang="en-US" dirty="0"/>
          </a:p>
          <a:p>
            <a:r>
              <a:rPr lang="en-US" dirty="0"/>
              <a:t>	</a:t>
            </a:r>
            <a:r>
              <a:rPr lang="vi-VN" dirty="0"/>
              <a:t>Kết hợp các mô phỏng thành phần với các mô hình tính toán và biểu diễn đa dạng</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6</a:t>
            </a:fld>
            <a:endParaRPr lang="en-US"/>
          </a:p>
        </p:txBody>
      </p:sp>
    </p:spTree>
    <p:extLst>
      <p:ext uri="{BB962C8B-B14F-4D97-AF65-F5344CB8AC3E}">
        <p14:creationId xmlns:p14="http://schemas.microsoft.com/office/powerpoint/2010/main" val="909109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Thuộc tính của một đối tượng</a:t>
            </a:r>
          </a:p>
          <a:p>
            <a:r>
              <a:rPr lang="vi-VN" dirty="0"/>
              <a:t>Có thể được xuất bản bởi đối tượng</a:t>
            </a:r>
          </a:p>
          <a:p>
            <a:r>
              <a:rPr lang="vi-VN" dirty="0"/>
              <a:t>Các đối tượng khác có thể đăng ký một thuộc tính</a:t>
            </a:r>
          </a:p>
          <a:p>
            <a:r>
              <a:rPr lang="vi-VN" dirty="0"/>
              <a:t>Khai báo cách thức / khi một giá trị thuộc tính thay đổi</a:t>
            </a:r>
          </a:p>
          <a:p>
            <a:r>
              <a:rPr lang="vi-VN" dirty="0"/>
              <a:t>Tuyên bố nếu quyền sở hữu thuộc tính có thể được chuyển giữa các đối tượng</a:t>
            </a:r>
          </a:p>
          <a:p>
            <a:pPr marL="171450" indent="-171450">
              <a:buFont typeface="Arial" panose="020B0604020202020204" pitchFamily="34" charset="0"/>
              <a:buChar char="•"/>
            </a:pPr>
            <a:r>
              <a:rPr lang="vi-VN" dirty="0"/>
              <a:t>DA = Thoái vốn &amp; Mua lại</a:t>
            </a:r>
          </a:p>
          <a:p>
            <a:pPr marL="171450" indent="-171450">
              <a:buFont typeface="Arial" panose="020B0604020202020204" pitchFamily="34" charset="0"/>
              <a:buChar char="•"/>
            </a:pPr>
            <a:r>
              <a:rPr lang="vi-VN" dirty="0"/>
              <a:t>N = Không</a:t>
            </a:r>
          </a:p>
          <a:p>
            <a:r>
              <a:rPr lang="vi-VN" dirty="0"/>
              <a:t>Phương tiện vận chuyển được sử dụng để giao tiếp thuộc tính</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40</a:t>
            </a:fld>
            <a:endParaRPr lang="en-US"/>
          </a:p>
        </p:txBody>
      </p:sp>
    </p:spTree>
    <p:extLst>
      <p:ext uri="{BB962C8B-B14F-4D97-AF65-F5344CB8AC3E}">
        <p14:creationId xmlns:p14="http://schemas.microsoft.com/office/powerpoint/2010/main" val="4145307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Thông tin bổ sung để mô tả một tương tác</a:t>
            </a:r>
          </a:p>
          <a:p>
            <a:r>
              <a:rPr lang="vi-VN" dirty="0"/>
              <a:t>Xác định phương tiện vận chuyển được sử dụng để cung cấp thông số</a:t>
            </a:r>
          </a:p>
          <a:p>
            <a:r>
              <a:rPr lang="vi-VN" dirty="0"/>
              <a:t>Xác định các ràng buộc về thứ tự cho tham số</a:t>
            </a:r>
          </a:p>
          <a:p>
            <a:pPr lvl="1"/>
            <a:r>
              <a:rPr lang="vi-VN" dirty="0"/>
              <a:t>Dấu thời gian</a:t>
            </a:r>
          </a:p>
          <a:p>
            <a:pPr lvl="1"/>
            <a:r>
              <a:rPr lang="vi-VN" dirty="0"/>
              <a:t>Nhận (thứ tự không xác định)</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42</a:t>
            </a:fld>
            <a:endParaRPr lang="en-US"/>
          </a:p>
        </p:txBody>
      </p:sp>
    </p:spTree>
    <p:extLst>
      <p:ext uri="{BB962C8B-B14F-4D97-AF65-F5344CB8AC3E}">
        <p14:creationId xmlns:p14="http://schemas.microsoft.com/office/powerpoint/2010/main" val="787326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Ánh xạ các giá trị dữ liệu cụ thể của miền thành các giá trị số nguyên khác nhau, từ 0 đến một số giới hạn trên</a:t>
            </a:r>
          </a:p>
          <a:p>
            <a:r>
              <a:rPr lang="vi-VN" dirty="0"/>
              <a:t>Chỉ định các giá trị pháp lý có thể được truyền qua RTI</a:t>
            </a:r>
          </a:p>
          <a:p>
            <a:r>
              <a:rPr lang="vi-VN" dirty="0"/>
              <a:t>Bật Quản lý phân phối dữ liệu (DDM) và Quản lý khai báo (DM)</a:t>
            </a:r>
          </a:p>
          <a:p>
            <a:r>
              <a:rPr lang="vi-VN" dirty="0"/>
              <a:t>Được sử dụng để chỉ định các khu vực cập nhật và đăng ký RTI</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44</a:t>
            </a:fld>
            <a:endParaRPr lang="en-US"/>
          </a:p>
        </p:txBody>
      </p:sp>
    </p:spTree>
    <p:extLst>
      <p:ext uri="{BB962C8B-B14F-4D97-AF65-F5344CB8AC3E}">
        <p14:creationId xmlns:p14="http://schemas.microsoft.com/office/powerpoint/2010/main" val="2421219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Khai báo định dạng được sử dụng để biểu thị thời gian</a:t>
            </a:r>
          </a:p>
          <a:p>
            <a:pPr marL="171450" indent="-171450">
              <a:buFont typeface="Arial" panose="020B0604020202020204" pitchFamily="34" charset="0"/>
              <a:buChar char="•"/>
            </a:pPr>
            <a:r>
              <a:rPr lang="vi-VN" dirty="0"/>
              <a:t>Đối với một liên đoàn</a:t>
            </a:r>
          </a:p>
          <a:p>
            <a:pPr marL="171450" indent="-171450">
              <a:buFont typeface="Arial" panose="020B0604020202020204" pitchFamily="34" charset="0"/>
              <a:buChar char="•"/>
            </a:pPr>
            <a:r>
              <a:rPr lang="vi-VN" dirty="0"/>
              <a:t>Trên toàn liên đoàn</a:t>
            </a:r>
          </a:p>
          <a:p>
            <a:r>
              <a:rPr lang="vi-VN" dirty="0"/>
              <a:t>Khai báo ngữ nghĩa của thời gian</a:t>
            </a:r>
          </a:p>
          <a:p>
            <a:pPr marL="171450" indent="-171450">
              <a:buFont typeface="Arial" panose="020B0604020202020204" pitchFamily="34" charset="0"/>
              <a:buChar char="•"/>
            </a:pPr>
            <a:r>
              <a:rPr lang="vi-VN" dirty="0"/>
              <a:t>Đối với một liên đoàn</a:t>
            </a:r>
          </a:p>
          <a:p>
            <a:pPr marL="171450" indent="-171450">
              <a:buFont typeface="Arial" panose="020B0604020202020204" pitchFamily="34" charset="0"/>
              <a:buChar char="•"/>
            </a:pPr>
            <a:r>
              <a:rPr lang="vi-VN" dirty="0"/>
              <a:t>Trên toàn liên đoàn</a:t>
            </a:r>
          </a:p>
          <a:p>
            <a:r>
              <a:rPr lang="vi-VN" dirty="0"/>
              <a:t>Được RTI sử dụng để điều phối các liên kết trong quá trình thực thi liên kết</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46</a:t>
            </a:fld>
            <a:endParaRPr lang="en-US"/>
          </a:p>
        </p:txBody>
      </p:sp>
    </p:spTree>
    <p:extLst>
      <p:ext uri="{BB962C8B-B14F-4D97-AF65-F5344CB8AC3E}">
        <p14:creationId xmlns:p14="http://schemas.microsoft.com/office/powerpoint/2010/main" val="1215313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Cơ chế mở rộng để chỉ định dữ liệu phụ trợ</a:t>
            </a:r>
          </a:p>
          <a:p>
            <a:r>
              <a:rPr lang="vi-VN" dirty="0"/>
              <a:t>Cung cấp kiểm soát bổ sung và điều phối các dịch vụ do HLA cung cấp</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48</a:t>
            </a:fld>
            <a:endParaRPr lang="en-US"/>
          </a:p>
        </p:txBody>
      </p:sp>
    </p:spTree>
    <p:extLst>
      <p:ext uri="{BB962C8B-B14F-4D97-AF65-F5344CB8AC3E}">
        <p14:creationId xmlns:p14="http://schemas.microsoft.com/office/powerpoint/2010/main" val="1051344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Cung cấp cơ chế đồng bộ hóa liên kết</a:t>
            </a:r>
          </a:p>
          <a:p>
            <a:r>
              <a:rPr lang="vi-VN" dirty="0"/>
              <a:t>Các liên đoàn khai báo các điểm đồng bộ hóa mà họ hỗ trợ</a:t>
            </a:r>
          </a:p>
          <a:p>
            <a:r>
              <a:rPr lang="vi-VN" dirty="0"/>
              <a:t>Liên đoàn mô tả các điểm đồng bộ hóa sẽ được sử dụng</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50</a:t>
            </a:fld>
            <a:endParaRPr lang="en-US"/>
          </a:p>
        </p:txBody>
      </p:sp>
    </p:spTree>
    <p:extLst>
      <p:ext uri="{BB962C8B-B14F-4D97-AF65-F5344CB8AC3E}">
        <p14:creationId xmlns:p14="http://schemas.microsoft.com/office/powerpoint/2010/main" val="1414373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RTI cung cấp các cơ chế khác nhau để vận chuyển các tương tác và thuộc tính giữa các liên kết</a:t>
            </a:r>
          </a:p>
          <a:p>
            <a:r>
              <a:rPr lang="vi-VN" dirty="0"/>
              <a:t>Cho phép nhà thiết kế liên kết mô tả các phương tiện vận chuyển được liên </a:t>
            </a:r>
            <a:r>
              <a:rPr lang="en-US" dirty="0" err="1"/>
              <a:t>hiệp</a:t>
            </a:r>
            <a:r>
              <a:rPr lang="vi-VN" dirty="0"/>
              <a:t> hỗ trợ</a:t>
            </a:r>
          </a:p>
          <a:p>
            <a:r>
              <a:rPr lang="vi-VN" dirty="0"/>
              <a:t>Cho phép các nhà thiết kế liên </a:t>
            </a:r>
            <a:r>
              <a:rPr lang="en-US" dirty="0" err="1"/>
              <a:t>hiệp</a:t>
            </a:r>
            <a:r>
              <a:rPr lang="vi-VN" dirty="0"/>
              <a:t> mô tả các hợp đồng vận chuyển giữa các liên đoàn</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52</a:t>
            </a:fld>
            <a:endParaRPr lang="en-US"/>
          </a:p>
        </p:txBody>
      </p:sp>
    </p:spTree>
    <p:extLst>
      <p:ext uri="{BB962C8B-B14F-4D97-AF65-F5344CB8AC3E}">
        <p14:creationId xmlns:p14="http://schemas.microsoft.com/office/powerpoint/2010/main" val="291691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Liên</a:t>
            </a:r>
            <a:r>
              <a:rPr lang="en-US" baseline="0" dirty="0"/>
              <a:t> </a:t>
            </a:r>
            <a:r>
              <a:rPr lang="en-US" baseline="0" dirty="0" err="1"/>
              <a:t>hiệp</a:t>
            </a:r>
            <a:endParaRPr lang="vi-VN" dirty="0"/>
          </a:p>
          <a:p>
            <a:r>
              <a:rPr lang="vi-VN" dirty="0"/>
              <a:t>Một ứng dụng hỗ trợ HLA và có khả năng tham gia mô phỏng.</a:t>
            </a:r>
          </a:p>
          <a:p>
            <a:r>
              <a:rPr lang="vi-VN" dirty="0"/>
              <a:t>Liên kết</a:t>
            </a:r>
          </a:p>
          <a:p>
            <a:r>
              <a:rPr lang="vi-VN" dirty="0"/>
              <a:t>Một khai báo giữa các liên </a:t>
            </a:r>
            <a:r>
              <a:rPr lang="en-US" dirty="0" err="1"/>
              <a:t>hiệp</a:t>
            </a:r>
            <a:r>
              <a:rPr lang="vi-VN" dirty="0"/>
              <a:t> mô tả cách thức và những gì sẽ được mô phỏng.</a:t>
            </a:r>
          </a:p>
          <a:p>
            <a:r>
              <a:rPr lang="vi-VN" dirty="0"/>
              <a:t>Thực thi Liên kết</a:t>
            </a:r>
          </a:p>
          <a:p>
            <a:r>
              <a:rPr lang="vi-VN" dirty="0"/>
              <a:t>Một bản khởi tạo thời gian chạy của Liên </a:t>
            </a:r>
            <a:r>
              <a:rPr lang="en-US" dirty="0" err="1"/>
              <a:t>hiệp</a:t>
            </a:r>
            <a:r>
              <a:rPr lang="vi-VN" dirty="0"/>
              <a:t>; nghĩa là, một thực thi mô phỏng thực tế.</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9</a:t>
            </a:fld>
            <a:endParaRPr lang="en-US"/>
          </a:p>
        </p:txBody>
      </p:sp>
    </p:spTree>
    <p:extLst>
      <p:ext uri="{BB962C8B-B14F-4D97-AF65-F5344CB8AC3E}">
        <p14:creationId xmlns:p14="http://schemas.microsoft.com/office/powerpoint/2010/main" val="56748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dirty="0"/>
              <a:t>HLA cung cấp </a:t>
            </a:r>
            <a:r>
              <a:rPr lang="en-US" b="0" dirty="0" err="1"/>
              <a:t>quy</a:t>
            </a:r>
            <a:r>
              <a:rPr lang="en-US" b="0" dirty="0"/>
              <a:t> </a:t>
            </a:r>
            <a:r>
              <a:rPr lang="en-US" b="0" dirty="0" err="1"/>
              <a:t>tắc</a:t>
            </a:r>
            <a:r>
              <a:rPr lang="vi-VN" b="0" dirty="0"/>
              <a:t> chính thức của Liên </a:t>
            </a:r>
            <a:r>
              <a:rPr lang="en-US" b="0" dirty="0" err="1"/>
              <a:t>hiệp</a:t>
            </a:r>
            <a:r>
              <a:rPr lang="vi-VN" b="0" dirty="0"/>
              <a:t> mà theo đó các Liên </a:t>
            </a:r>
            <a:r>
              <a:rPr lang="en-US" b="0" dirty="0" err="1"/>
              <a:t>hiệp</a:t>
            </a:r>
            <a:r>
              <a:rPr lang="vi-VN" b="0" dirty="0"/>
              <a:t> có thể được mô hình hóa sao cho </a:t>
            </a:r>
            <a:r>
              <a:rPr lang="en-US" b="0" dirty="0"/>
              <a:t>framework</a:t>
            </a:r>
            <a:r>
              <a:rPr lang="vi-VN" b="0" dirty="0"/>
              <a:t> có thể hỗ trợ Thực thi Liên kết</a:t>
            </a:r>
          </a:p>
          <a:p>
            <a:r>
              <a:rPr lang="vi-VN" b="0" dirty="0"/>
              <a:t>Điều này thực sự không khác bất kỳ loại ứng dụng mô hình và mô phỏng nào khác!</a:t>
            </a:r>
            <a:endParaRPr lang="en-US" b="0" dirty="0"/>
          </a:p>
        </p:txBody>
      </p:sp>
      <p:sp>
        <p:nvSpPr>
          <p:cNvPr id="4" name="Slide Number Placeholder 3"/>
          <p:cNvSpPr>
            <a:spLocks noGrp="1"/>
          </p:cNvSpPr>
          <p:nvPr>
            <p:ph type="sldNum" sz="quarter" idx="10"/>
          </p:nvPr>
        </p:nvSpPr>
        <p:spPr/>
        <p:txBody>
          <a:bodyPr/>
          <a:lstStyle/>
          <a:p>
            <a:fld id="{4F6C50E0-42C1-4E39-8460-A5EE2FC5A3D2}" type="slidenum">
              <a:rPr lang="en-US" smtClean="0"/>
              <a:t>10</a:t>
            </a:fld>
            <a:endParaRPr lang="en-US"/>
          </a:p>
        </p:txBody>
      </p:sp>
    </p:spTree>
    <p:extLst>
      <p:ext uri="{BB962C8B-B14F-4D97-AF65-F5344CB8AC3E}">
        <p14:creationId xmlns:p14="http://schemas.microsoft.com/office/powerpoint/2010/main" val="2235465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Cơ sở hạ tầng thời gian chạy (1)</a:t>
            </a:r>
          </a:p>
          <a:p>
            <a:r>
              <a:rPr lang="vi-VN" dirty="0"/>
              <a:t>Lớp phần mềm cung cấp các dịch vụ chung cho các liên </a:t>
            </a:r>
            <a:r>
              <a:rPr lang="en-US" dirty="0" err="1"/>
              <a:t>hiệp</a:t>
            </a:r>
            <a:endParaRPr lang="vi-VN" dirty="0"/>
          </a:p>
          <a:p>
            <a:r>
              <a:rPr lang="vi-VN" dirty="0"/>
              <a:t>Đặc tả RTI xác định các liên kết giao diện phải sử dụng để có được các dịch vụ và tương tác với các liên kết khác</a:t>
            </a:r>
          </a:p>
          <a:p>
            <a:r>
              <a:rPr lang="vi-VN" dirty="0"/>
              <a:t>Đặc tả RTI xác định các giao diện được các liên kết hiển thị để các dịch vụ và các liên kết khác có thể nhận biết được</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13</a:t>
            </a:fld>
            <a:endParaRPr lang="en-US"/>
          </a:p>
        </p:txBody>
      </p:sp>
    </p:spTree>
    <p:extLst>
      <p:ext uri="{BB962C8B-B14F-4D97-AF65-F5344CB8AC3E}">
        <p14:creationId xmlns:p14="http://schemas.microsoft.com/office/powerpoint/2010/main" val="159305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Cải tiến các tiêu chuẩn cũ hơn</a:t>
            </a:r>
          </a:p>
          <a:p>
            <a:r>
              <a:rPr lang="vi-VN" dirty="0"/>
              <a:t>DIS</a:t>
            </a:r>
          </a:p>
          <a:p>
            <a:r>
              <a:rPr lang="vi-VN" dirty="0"/>
              <a:t>ALSP</a:t>
            </a:r>
          </a:p>
          <a:p>
            <a:r>
              <a:rPr lang="vi-VN" dirty="0"/>
              <a:t>Cung cấp thông tin liên lạc giữa các liên đoàn hiệu quả</a:t>
            </a:r>
          </a:p>
          <a:p>
            <a:r>
              <a:rPr lang="vi-VN" dirty="0"/>
              <a:t>Tách biệt mối quan tâm về mô phỏng khỏi mối quan tâm về giao tiếp</a:t>
            </a:r>
          </a:p>
          <a:p>
            <a:r>
              <a:rPr lang="vi-VN" dirty="0"/>
              <a:t>Ngôn ngữ và nền tảng độc lập</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14</a:t>
            </a:fld>
            <a:endParaRPr lang="en-US"/>
          </a:p>
        </p:txBody>
      </p:sp>
    </p:spTree>
    <p:extLst>
      <p:ext uri="{BB962C8B-B14F-4D97-AF65-F5344CB8AC3E}">
        <p14:creationId xmlns:p14="http://schemas.microsoft.com/office/powerpoint/2010/main" val="34147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Nhóm dịch vụ</a:t>
            </a:r>
          </a:p>
          <a:p>
            <a:endParaRPr lang="vi-VN" dirty="0"/>
          </a:p>
          <a:p>
            <a:r>
              <a:rPr lang="vi-VN" dirty="0"/>
              <a:t>Quản lý liên đoàn</a:t>
            </a:r>
          </a:p>
          <a:p>
            <a:r>
              <a:rPr lang="vi-VN" dirty="0"/>
              <a:t>Quản lý khai báo</a:t>
            </a:r>
          </a:p>
          <a:p>
            <a:r>
              <a:rPr lang="vi-VN" dirty="0"/>
              <a:t>Quản lý đối tượng</a:t>
            </a:r>
          </a:p>
          <a:p>
            <a:r>
              <a:rPr lang="vi-VN" dirty="0"/>
              <a:t>Quản lý quyền sở hữu</a:t>
            </a:r>
          </a:p>
          <a:p>
            <a:r>
              <a:rPr lang="vi-VN" dirty="0"/>
              <a:t>Quản lý thời gian</a:t>
            </a:r>
          </a:p>
          <a:p>
            <a:r>
              <a:rPr lang="vi-VN" dirty="0"/>
              <a:t>Quản lý phân phối dữ liệu</a:t>
            </a:r>
          </a:p>
          <a:p>
            <a:r>
              <a:rPr lang="vi-VN" dirty="0"/>
              <a:t>Dịch vụ hỗ trợ</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15</a:t>
            </a:fld>
            <a:endParaRPr lang="en-US"/>
          </a:p>
        </p:txBody>
      </p:sp>
    </p:spTree>
    <p:extLst>
      <p:ext uri="{BB962C8B-B14F-4D97-AF65-F5344CB8AC3E}">
        <p14:creationId xmlns:p14="http://schemas.microsoft.com/office/powerpoint/2010/main" val="69157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Liên đoàn</a:t>
            </a:r>
          </a:p>
          <a:p>
            <a:endParaRPr lang="vi-VN" dirty="0"/>
          </a:p>
          <a:p>
            <a:r>
              <a:rPr lang="vi-VN" dirty="0"/>
              <a:t>Kiểm soát các hoạt động trên toàn liên đoàn trong quá trình thực thi liên kết</a:t>
            </a:r>
          </a:p>
          <a:p>
            <a:r>
              <a:rPr lang="vi-VN" dirty="0"/>
              <a:t>Các dịch vụ được cung cấp:</a:t>
            </a:r>
          </a:p>
          <a:p>
            <a:r>
              <a:rPr lang="vi-VN" dirty="0"/>
              <a:t>Tạo ra và phá hủy các cuộc hành quyết liên bang</a:t>
            </a:r>
          </a:p>
          <a:p>
            <a:r>
              <a:rPr lang="vi-VN" dirty="0"/>
              <a:t>Gia nhập và từ chức các liên đoàn</a:t>
            </a:r>
          </a:p>
          <a:p>
            <a:r>
              <a:rPr lang="vi-VN" dirty="0"/>
              <a:t>Tạm dừng / Tiếp tục thực thi liên kết</a:t>
            </a:r>
          </a:p>
          <a:p>
            <a:r>
              <a:rPr lang="vi-VN" dirty="0"/>
              <a:t>Lưu / Khôi phục thực thi liên kết</a:t>
            </a:r>
            <a:endParaRPr lang="en-US" dirty="0"/>
          </a:p>
        </p:txBody>
      </p:sp>
      <p:sp>
        <p:nvSpPr>
          <p:cNvPr id="4" name="Slide Number Placeholder 3"/>
          <p:cNvSpPr>
            <a:spLocks noGrp="1"/>
          </p:cNvSpPr>
          <p:nvPr>
            <p:ph type="sldNum" sz="quarter" idx="10"/>
          </p:nvPr>
        </p:nvSpPr>
        <p:spPr/>
        <p:txBody>
          <a:bodyPr/>
          <a:lstStyle/>
          <a:p>
            <a:fld id="{4F6C50E0-42C1-4E39-8460-A5EE2FC5A3D2}" type="slidenum">
              <a:rPr lang="en-US" smtClean="0"/>
              <a:t>16</a:t>
            </a:fld>
            <a:endParaRPr lang="en-US"/>
          </a:p>
        </p:txBody>
      </p:sp>
    </p:spTree>
    <p:extLst>
      <p:ext uri="{BB962C8B-B14F-4D97-AF65-F5344CB8AC3E}">
        <p14:creationId xmlns:p14="http://schemas.microsoft.com/office/powerpoint/2010/main" val="94739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0033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200400" cy="6858000"/>
          </a:xfrm>
          <a:custGeom>
            <a:avLst/>
            <a:gdLst/>
            <a:ahLst/>
            <a:cxnLst/>
            <a:rect l="l" t="t" r="r" b="b"/>
            <a:pathLst>
              <a:path w="3200400" h="6858000">
                <a:moveTo>
                  <a:pt x="3200400" y="0"/>
                </a:moveTo>
                <a:lnTo>
                  <a:pt x="762000" y="0"/>
                </a:lnTo>
                <a:lnTo>
                  <a:pt x="685800" y="0"/>
                </a:lnTo>
                <a:lnTo>
                  <a:pt x="0" y="0"/>
                </a:lnTo>
                <a:lnTo>
                  <a:pt x="0" y="6858000"/>
                </a:lnTo>
                <a:lnTo>
                  <a:pt x="762000" y="6858000"/>
                </a:lnTo>
                <a:lnTo>
                  <a:pt x="762000" y="1066800"/>
                </a:lnTo>
                <a:lnTo>
                  <a:pt x="3200400" y="1066800"/>
                </a:lnTo>
                <a:lnTo>
                  <a:pt x="3200400" y="0"/>
                </a:lnTo>
                <a:close/>
              </a:path>
            </a:pathLst>
          </a:custGeom>
          <a:solidFill>
            <a:srgbClr val="99CC99"/>
          </a:solidFill>
        </p:spPr>
        <p:txBody>
          <a:bodyPr wrap="square" lIns="0" tIns="0" rIns="0" bIns="0" rtlCol="0"/>
          <a:lstStyle/>
          <a:p>
            <a:endParaRPr/>
          </a:p>
        </p:txBody>
      </p:sp>
      <p:sp>
        <p:nvSpPr>
          <p:cNvPr id="17" name="bg object 17"/>
          <p:cNvSpPr/>
          <p:nvPr/>
        </p:nvSpPr>
        <p:spPr>
          <a:xfrm>
            <a:off x="762000" y="762000"/>
            <a:ext cx="5105400" cy="609600"/>
          </a:xfrm>
          <a:custGeom>
            <a:avLst/>
            <a:gdLst/>
            <a:ahLst/>
            <a:cxnLst/>
            <a:rect l="l" t="t" r="r" b="b"/>
            <a:pathLst>
              <a:path w="5105400" h="609600">
                <a:moveTo>
                  <a:pt x="4800600" y="0"/>
                </a:moveTo>
                <a:lnTo>
                  <a:pt x="304800" y="0"/>
                </a:lnTo>
                <a:lnTo>
                  <a:pt x="255529" y="4008"/>
                </a:lnTo>
                <a:lnTo>
                  <a:pt x="208727" y="15605"/>
                </a:lnTo>
                <a:lnTo>
                  <a:pt x="165033" y="34152"/>
                </a:lnTo>
                <a:lnTo>
                  <a:pt x="125089" y="59009"/>
                </a:lnTo>
                <a:lnTo>
                  <a:pt x="89535" y="89535"/>
                </a:lnTo>
                <a:lnTo>
                  <a:pt x="59009" y="125089"/>
                </a:lnTo>
                <a:lnTo>
                  <a:pt x="34152" y="165033"/>
                </a:lnTo>
                <a:lnTo>
                  <a:pt x="15605" y="208727"/>
                </a:lnTo>
                <a:lnTo>
                  <a:pt x="4008" y="255529"/>
                </a:lnTo>
                <a:lnTo>
                  <a:pt x="0" y="304800"/>
                </a:lnTo>
                <a:lnTo>
                  <a:pt x="4008" y="354070"/>
                </a:lnTo>
                <a:lnTo>
                  <a:pt x="15605" y="400872"/>
                </a:lnTo>
                <a:lnTo>
                  <a:pt x="34152" y="444566"/>
                </a:lnTo>
                <a:lnTo>
                  <a:pt x="59009" y="484510"/>
                </a:lnTo>
                <a:lnTo>
                  <a:pt x="89535" y="520064"/>
                </a:lnTo>
                <a:lnTo>
                  <a:pt x="125089" y="550590"/>
                </a:lnTo>
                <a:lnTo>
                  <a:pt x="165033" y="575447"/>
                </a:lnTo>
                <a:lnTo>
                  <a:pt x="208727" y="593994"/>
                </a:lnTo>
                <a:lnTo>
                  <a:pt x="255529" y="605591"/>
                </a:lnTo>
                <a:lnTo>
                  <a:pt x="304800" y="609600"/>
                </a:lnTo>
                <a:lnTo>
                  <a:pt x="4800600" y="609600"/>
                </a:lnTo>
                <a:lnTo>
                  <a:pt x="4849870" y="605591"/>
                </a:lnTo>
                <a:lnTo>
                  <a:pt x="4896672" y="593994"/>
                </a:lnTo>
                <a:lnTo>
                  <a:pt x="4940366" y="575447"/>
                </a:lnTo>
                <a:lnTo>
                  <a:pt x="4980310" y="550590"/>
                </a:lnTo>
                <a:lnTo>
                  <a:pt x="5015865" y="520064"/>
                </a:lnTo>
                <a:lnTo>
                  <a:pt x="5046390" y="484510"/>
                </a:lnTo>
                <a:lnTo>
                  <a:pt x="5071247" y="444566"/>
                </a:lnTo>
                <a:lnTo>
                  <a:pt x="5089794" y="400872"/>
                </a:lnTo>
                <a:lnTo>
                  <a:pt x="5101391" y="354070"/>
                </a:lnTo>
                <a:lnTo>
                  <a:pt x="5105400" y="304800"/>
                </a:lnTo>
                <a:lnTo>
                  <a:pt x="5101391" y="255529"/>
                </a:lnTo>
                <a:lnTo>
                  <a:pt x="5089794" y="208727"/>
                </a:lnTo>
                <a:lnTo>
                  <a:pt x="5071247" y="165033"/>
                </a:lnTo>
                <a:lnTo>
                  <a:pt x="5046390" y="125089"/>
                </a:lnTo>
                <a:lnTo>
                  <a:pt x="5015865" y="89535"/>
                </a:lnTo>
                <a:lnTo>
                  <a:pt x="4980310" y="59009"/>
                </a:lnTo>
                <a:lnTo>
                  <a:pt x="4940366" y="34152"/>
                </a:lnTo>
                <a:lnTo>
                  <a:pt x="4896672" y="15605"/>
                </a:lnTo>
                <a:lnTo>
                  <a:pt x="4849870" y="4008"/>
                </a:lnTo>
                <a:lnTo>
                  <a:pt x="4800600" y="0"/>
                </a:lnTo>
                <a:close/>
              </a:path>
            </a:pathLst>
          </a:custGeom>
          <a:solidFill>
            <a:srgbClr val="FFFFFF"/>
          </a:solidFill>
        </p:spPr>
        <p:txBody>
          <a:bodyPr wrap="square" lIns="0" tIns="0" rIns="0" bIns="0" rtlCol="0"/>
          <a:lstStyle/>
          <a:p>
            <a:endParaRPr/>
          </a:p>
        </p:txBody>
      </p:sp>
      <p:sp>
        <p:nvSpPr>
          <p:cNvPr id="18" name="bg object 18"/>
          <p:cNvSpPr/>
          <p:nvPr/>
        </p:nvSpPr>
        <p:spPr>
          <a:xfrm>
            <a:off x="228600" y="1981199"/>
            <a:ext cx="7391400" cy="318770"/>
          </a:xfrm>
          <a:custGeom>
            <a:avLst/>
            <a:gdLst/>
            <a:ahLst/>
            <a:cxnLst/>
            <a:rect l="l" t="t" r="r" b="b"/>
            <a:pathLst>
              <a:path w="7391400" h="318769">
                <a:moveTo>
                  <a:pt x="7391400" y="0"/>
                </a:moveTo>
                <a:lnTo>
                  <a:pt x="393192" y="0"/>
                </a:lnTo>
                <a:lnTo>
                  <a:pt x="381000" y="0"/>
                </a:lnTo>
                <a:lnTo>
                  <a:pt x="196596" y="0"/>
                </a:lnTo>
                <a:lnTo>
                  <a:pt x="144462" y="5715"/>
                </a:lnTo>
                <a:lnTo>
                  <a:pt x="97536" y="21844"/>
                </a:lnTo>
                <a:lnTo>
                  <a:pt x="57721" y="46863"/>
                </a:lnTo>
                <a:lnTo>
                  <a:pt x="26924" y="79248"/>
                </a:lnTo>
                <a:lnTo>
                  <a:pt x="7035" y="117475"/>
                </a:lnTo>
                <a:lnTo>
                  <a:pt x="0" y="160020"/>
                </a:lnTo>
                <a:lnTo>
                  <a:pt x="7048" y="202463"/>
                </a:lnTo>
                <a:lnTo>
                  <a:pt x="26924" y="240398"/>
                </a:lnTo>
                <a:lnTo>
                  <a:pt x="57721" y="272415"/>
                </a:lnTo>
                <a:lnTo>
                  <a:pt x="97536" y="297078"/>
                </a:lnTo>
                <a:lnTo>
                  <a:pt x="144462" y="312915"/>
                </a:lnTo>
                <a:lnTo>
                  <a:pt x="196596" y="318516"/>
                </a:lnTo>
                <a:lnTo>
                  <a:pt x="393192" y="318516"/>
                </a:lnTo>
                <a:lnTo>
                  <a:pt x="393192" y="316992"/>
                </a:lnTo>
                <a:lnTo>
                  <a:pt x="7391400" y="316992"/>
                </a:lnTo>
                <a:lnTo>
                  <a:pt x="7391400" y="0"/>
                </a:lnTo>
                <a:close/>
              </a:path>
            </a:pathLst>
          </a:custGeom>
          <a:solidFill>
            <a:srgbClr val="003366"/>
          </a:solidFill>
        </p:spPr>
        <p:txBody>
          <a:bodyPr wrap="square" lIns="0" tIns="0" rIns="0" bIns="0" rtlCol="0"/>
          <a:lstStyle/>
          <a:p>
            <a:endParaRPr/>
          </a:p>
        </p:txBody>
      </p:sp>
      <p:sp>
        <p:nvSpPr>
          <p:cNvPr id="2" name="Holder 2"/>
          <p:cNvSpPr>
            <a:spLocks noGrp="1"/>
          </p:cNvSpPr>
          <p:nvPr>
            <p:ph type="title"/>
          </p:nvPr>
        </p:nvSpPr>
        <p:spPr>
          <a:xfrm>
            <a:off x="965200" y="1296415"/>
            <a:ext cx="7213599" cy="574039"/>
          </a:xfrm>
          <a:prstGeom prst="rect">
            <a:avLst/>
          </a:prstGeom>
        </p:spPr>
        <p:txBody>
          <a:bodyPr wrap="square" lIns="0" tIns="0" rIns="0" bIns="0">
            <a:spAutoFit/>
          </a:bodyPr>
          <a:lstStyle>
            <a:lvl1pPr>
              <a:defRPr sz="3600" b="1" i="0">
                <a:solidFill>
                  <a:srgbClr val="006666"/>
                </a:solidFill>
                <a:latin typeface="Arial"/>
                <a:cs typeface="Arial"/>
              </a:defRPr>
            </a:lvl1pPr>
          </a:lstStyle>
          <a:p>
            <a:endParaRPr/>
          </a:p>
        </p:txBody>
      </p:sp>
      <p:sp>
        <p:nvSpPr>
          <p:cNvPr id="3" name="Holder 3"/>
          <p:cNvSpPr>
            <a:spLocks noGrp="1"/>
          </p:cNvSpPr>
          <p:nvPr>
            <p:ph type="body" idx="1"/>
          </p:nvPr>
        </p:nvSpPr>
        <p:spPr>
          <a:xfrm>
            <a:off x="360045" y="2386075"/>
            <a:ext cx="8423909" cy="2759075"/>
          </a:xfrm>
          <a:prstGeom prst="rect">
            <a:avLst/>
          </a:prstGeom>
        </p:spPr>
        <p:txBody>
          <a:bodyPr wrap="square" lIns="0" tIns="0" rIns="0" bIns="0">
            <a:spAutoFit/>
          </a:bodyPr>
          <a:lstStyle>
            <a:lvl1pPr>
              <a:defRPr sz="2800" b="0" i="0">
                <a:solidFill>
                  <a:srgbClr val="0033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ecst.csuchico.edu/~hl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8509000" cy="6858000"/>
            <a:chOff x="0" y="0"/>
            <a:chExt cx="8509000" cy="6858000"/>
          </a:xfrm>
        </p:grpSpPr>
        <p:sp>
          <p:nvSpPr>
            <p:cNvPr id="3" name="object 3"/>
            <p:cNvSpPr/>
            <p:nvPr/>
          </p:nvSpPr>
          <p:spPr>
            <a:xfrm>
              <a:off x="0" y="0"/>
              <a:ext cx="4572000" cy="6858000"/>
            </a:xfrm>
            <a:custGeom>
              <a:avLst/>
              <a:gdLst/>
              <a:ahLst/>
              <a:cxnLst/>
              <a:rect l="l" t="t" r="r" b="b"/>
              <a:pathLst>
                <a:path w="4572000" h="6858000">
                  <a:moveTo>
                    <a:pt x="4572000" y="0"/>
                  </a:moveTo>
                  <a:lnTo>
                    <a:pt x="0" y="0"/>
                  </a:lnTo>
                  <a:lnTo>
                    <a:pt x="0" y="6858000"/>
                  </a:lnTo>
                  <a:lnTo>
                    <a:pt x="4572000" y="6858000"/>
                  </a:lnTo>
                  <a:lnTo>
                    <a:pt x="4572000" y="0"/>
                  </a:lnTo>
                  <a:close/>
                </a:path>
              </a:pathLst>
            </a:custGeom>
            <a:solidFill>
              <a:srgbClr val="99CC99"/>
            </a:solidFill>
          </p:spPr>
          <p:txBody>
            <a:bodyPr wrap="square" lIns="0" tIns="0" rIns="0" bIns="0" rtlCol="0"/>
            <a:lstStyle/>
            <a:p>
              <a:endParaRPr/>
            </a:p>
          </p:txBody>
        </p:sp>
        <p:sp>
          <p:nvSpPr>
            <p:cNvPr id="4" name="object 4"/>
            <p:cNvSpPr/>
            <p:nvPr/>
          </p:nvSpPr>
          <p:spPr>
            <a:xfrm>
              <a:off x="685800" y="990600"/>
              <a:ext cx="5181600" cy="1905000"/>
            </a:xfrm>
            <a:custGeom>
              <a:avLst/>
              <a:gdLst/>
              <a:ahLst/>
              <a:cxnLst/>
              <a:rect l="l" t="t" r="r" b="b"/>
              <a:pathLst>
                <a:path w="5181600" h="1905000">
                  <a:moveTo>
                    <a:pt x="4229100" y="0"/>
                  </a:moveTo>
                  <a:lnTo>
                    <a:pt x="952500" y="0"/>
                  </a:lnTo>
                  <a:lnTo>
                    <a:pt x="904983" y="1166"/>
                  </a:lnTo>
                  <a:lnTo>
                    <a:pt x="858068" y="4629"/>
                  </a:lnTo>
                  <a:lnTo>
                    <a:pt x="811807" y="10333"/>
                  </a:lnTo>
                  <a:lnTo>
                    <a:pt x="766257" y="18225"/>
                  </a:lnTo>
                  <a:lnTo>
                    <a:pt x="721471" y="28248"/>
                  </a:lnTo>
                  <a:lnTo>
                    <a:pt x="677504" y="40349"/>
                  </a:lnTo>
                  <a:lnTo>
                    <a:pt x="634411" y="54473"/>
                  </a:lnTo>
                  <a:lnTo>
                    <a:pt x="592247" y="70566"/>
                  </a:lnTo>
                  <a:lnTo>
                    <a:pt x="551067" y="88571"/>
                  </a:lnTo>
                  <a:lnTo>
                    <a:pt x="510925" y="108436"/>
                  </a:lnTo>
                  <a:lnTo>
                    <a:pt x="471875" y="130104"/>
                  </a:lnTo>
                  <a:lnTo>
                    <a:pt x="433973" y="153522"/>
                  </a:lnTo>
                  <a:lnTo>
                    <a:pt x="397273" y="178634"/>
                  </a:lnTo>
                  <a:lnTo>
                    <a:pt x="361831" y="205386"/>
                  </a:lnTo>
                  <a:lnTo>
                    <a:pt x="327700" y="233723"/>
                  </a:lnTo>
                  <a:lnTo>
                    <a:pt x="294935" y="263591"/>
                  </a:lnTo>
                  <a:lnTo>
                    <a:pt x="263591" y="294935"/>
                  </a:lnTo>
                  <a:lnTo>
                    <a:pt x="233723" y="327700"/>
                  </a:lnTo>
                  <a:lnTo>
                    <a:pt x="205386" y="361831"/>
                  </a:lnTo>
                  <a:lnTo>
                    <a:pt x="178634" y="397273"/>
                  </a:lnTo>
                  <a:lnTo>
                    <a:pt x="153522" y="433973"/>
                  </a:lnTo>
                  <a:lnTo>
                    <a:pt x="130104" y="471875"/>
                  </a:lnTo>
                  <a:lnTo>
                    <a:pt x="108436" y="510925"/>
                  </a:lnTo>
                  <a:lnTo>
                    <a:pt x="88571" y="551067"/>
                  </a:lnTo>
                  <a:lnTo>
                    <a:pt x="70566" y="592247"/>
                  </a:lnTo>
                  <a:lnTo>
                    <a:pt x="54473" y="634411"/>
                  </a:lnTo>
                  <a:lnTo>
                    <a:pt x="40349" y="677504"/>
                  </a:lnTo>
                  <a:lnTo>
                    <a:pt x="28248" y="721471"/>
                  </a:lnTo>
                  <a:lnTo>
                    <a:pt x="18225" y="766257"/>
                  </a:lnTo>
                  <a:lnTo>
                    <a:pt x="10333" y="811807"/>
                  </a:lnTo>
                  <a:lnTo>
                    <a:pt x="4629" y="858068"/>
                  </a:lnTo>
                  <a:lnTo>
                    <a:pt x="1166" y="904983"/>
                  </a:lnTo>
                  <a:lnTo>
                    <a:pt x="0" y="952500"/>
                  </a:lnTo>
                  <a:lnTo>
                    <a:pt x="1166" y="1000016"/>
                  </a:lnTo>
                  <a:lnTo>
                    <a:pt x="4629" y="1046931"/>
                  </a:lnTo>
                  <a:lnTo>
                    <a:pt x="10333" y="1093192"/>
                  </a:lnTo>
                  <a:lnTo>
                    <a:pt x="18225" y="1138742"/>
                  </a:lnTo>
                  <a:lnTo>
                    <a:pt x="28248" y="1183528"/>
                  </a:lnTo>
                  <a:lnTo>
                    <a:pt x="40349" y="1227495"/>
                  </a:lnTo>
                  <a:lnTo>
                    <a:pt x="54473" y="1270588"/>
                  </a:lnTo>
                  <a:lnTo>
                    <a:pt x="70566" y="1312752"/>
                  </a:lnTo>
                  <a:lnTo>
                    <a:pt x="88571" y="1353932"/>
                  </a:lnTo>
                  <a:lnTo>
                    <a:pt x="108436" y="1394074"/>
                  </a:lnTo>
                  <a:lnTo>
                    <a:pt x="130104" y="1433124"/>
                  </a:lnTo>
                  <a:lnTo>
                    <a:pt x="153522" y="1471026"/>
                  </a:lnTo>
                  <a:lnTo>
                    <a:pt x="178634" y="1507726"/>
                  </a:lnTo>
                  <a:lnTo>
                    <a:pt x="205386" y="1543168"/>
                  </a:lnTo>
                  <a:lnTo>
                    <a:pt x="233723" y="1577299"/>
                  </a:lnTo>
                  <a:lnTo>
                    <a:pt x="263591" y="1610064"/>
                  </a:lnTo>
                  <a:lnTo>
                    <a:pt x="294935" y="1641408"/>
                  </a:lnTo>
                  <a:lnTo>
                    <a:pt x="327700" y="1671276"/>
                  </a:lnTo>
                  <a:lnTo>
                    <a:pt x="361831" y="1699613"/>
                  </a:lnTo>
                  <a:lnTo>
                    <a:pt x="397273" y="1726365"/>
                  </a:lnTo>
                  <a:lnTo>
                    <a:pt x="433973" y="1751477"/>
                  </a:lnTo>
                  <a:lnTo>
                    <a:pt x="471875" y="1774895"/>
                  </a:lnTo>
                  <a:lnTo>
                    <a:pt x="510925" y="1796563"/>
                  </a:lnTo>
                  <a:lnTo>
                    <a:pt x="551067" y="1816428"/>
                  </a:lnTo>
                  <a:lnTo>
                    <a:pt x="592247" y="1834433"/>
                  </a:lnTo>
                  <a:lnTo>
                    <a:pt x="634411" y="1850526"/>
                  </a:lnTo>
                  <a:lnTo>
                    <a:pt x="677504" y="1864650"/>
                  </a:lnTo>
                  <a:lnTo>
                    <a:pt x="721471" y="1876751"/>
                  </a:lnTo>
                  <a:lnTo>
                    <a:pt x="766257" y="1886774"/>
                  </a:lnTo>
                  <a:lnTo>
                    <a:pt x="811807" y="1894666"/>
                  </a:lnTo>
                  <a:lnTo>
                    <a:pt x="858068" y="1900370"/>
                  </a:lnTo>
                  <a:lnTo>
                    <a:pt x="904983" y="1903833"/>
                  </a:lnTo>
                  <a:lnTo>
                    <a:pt x="952500" y="1905000"/>
                  </a:lnTo>
                  <a:lnTo>
                    <a:pt x="4229100" y="1905000"/>
                  </a:lnTo>
                  <a:lnTo>
                    <a:pt x="4276616" y="1903833"/>
                  </a:lnTo>
                  <a:lnTo>
                    <a:pt x="4323531" y="1900370"/>
                  </a:lnTo>
                  <a:lnTo>
                    <a:pt x="4369792" y="1894666"/>
                  </a:lnTo>
                  <a:lnTo>
                    <a:pt x="4415342" y="1886774"/>
                  </a:lnTo>
                  <a:lnTo>
                    <a:pt x="4460128" y="1876751"/>
                  </a:lnTo>
                  <a:lnTo>
                    <a:pt x="4504095" y="1864650"/>
                  </a:lnTo>
                  <a:lnTo>
                    <a:pt x="4547188" y="1850526"/>
                  </a:lnTo>
                  <a:lnTo>
                    <a:pt x="4589352" y="1834433"/>
                  </a:lnTo>
                  <a:lnTo>
                    <a:pt x="4630532" y="1816428"/>
                  </a:lnTo>
                  <a:lnTo>
                    <a:pt x="4670674" y="1796563"/>
                  </a:lnTo>
                  <a:lnTo>
                    <a:pt x="4709724" y="1774895"/>
                  </a:lnTo>
                  <a:lnTo>
                    <a:pt x="4747626" y="1751477"/>
                  </a:lnTo>
                  <a:lnTo>
                    <a:pt x="4784326" y="1726365"/>
                  </a:lnTo>
                  <a:lnTo>
                    <a:pt x="4819768" y="1699613"/>
                  </a:lnTo>
                  <a:lnTo>
                    <a:pt x="4853899" y="1671276"/>
                  </a:lnTo>
                  <a:lnTo>
                    <a:pt x="4886664" y="1641408"/>
                  </a:lnTo>
                  <a:lnTo>
                    <a:pt x="4918008" y="1610064"/>
                  </a:lnTo>
                  <a:lnTo>
                    <a:pt x="4947876" y="1577299"/>
                  </a:lnTo>
                  <a:lnTo>
                    <a:pt x="4976213" y="1543168"/>
                  </a:lnTo>
                  <a:lnTo>
                    <a:pt x="5002965" y="1507726"/>
                  </a:lnTo>
                  <a:lnTo>
                    <a:pt x="5028077" y="1471026"/>
                  </a:lnTo>
                  <a:lnTo>
                    <a:pt x="5051495" y="1433124"/>
                  </a:lnTo>
                  <a:lnTo>
                    <a:pt x="5073163" y="1394074"/>
                  </a:lnTo>
                  <a:lnTo>
                    <a:pt x="5093028" y="1353932"/>
                  </a:lnTo>
                  <a:lnTo>
                    <a:pt x="5111033" y="1312752"/>
                  </a:lnTo>
                  <a:lnTo>
                    <a:pt x="5127126" y="1270588"/>
                  </a:lnTo>
                  <a:lnTo>
                    <a:pt x="5141250" y="1227495"/>
                  </a:lnTo>
                  <a:lnTo>
                    <a:pt x="5153351" y="1183528"/>
                  </a:lnTo>
                  <a:lnTo>
                    <a:pt x="5163374" y="1138742"/>
                  </a:lnTo>
                  <a:lnTo>
                    <a:pt x="5171266" y="1093192"/>
                  </a:lnTo>
                  <a:lnTo>
                    <a:pt x="5176970" y="1046931"/>
                  </a:lnTo>
                  <a:lnTo>
                    <a:pt x="5180433" y="1000016"/>
                  </a:lnTo>
                  <a:lnTo>
                    <a:pt x="5181600" y="952500"/>
                  </a:lnTo>
                  <a:lnTo>
                    <a:pt x="5180433" y="904983"/>
                  </a:lnTo>
                  <a:lnTo>
                    <a:pt x="5176970" y="858068"/>
                  </a:lnTo>
                  <a:lnTo>
                    <a:pt x="5171266" y="811807"/>
                  </a:lnTo>
                  <a:lnTo>
                    <a:pt x="5163374" y="766257"/>
                  </a:lnTo>
                  <a:lnTo>
                    <a:pt x="5153351" y="721471"/>
                  </a:lnTo>
                  <a:lnTo>
                    <a:pt x="5141250" y="677504"/>
                  </a:lnTo>
                  <a:lnTo>
                    <a:pt x="5127126" y="634411"/>
                  </a:lnTo>
                  <a:lnTo>
                    <a:pt x="5111033" y="592247"/>
                  </a:lnTo>
                  <a:lnTo>
                    <a:pt x="5093028" y="551067"/>
                  </a:lnTo>
                  <a:lnTo>
                    <a:pt x="5073163" y="510925"/>
                  </a:lnTo>
                  <a:lnTo>
                    <a:pt x="5051495" y="471875"/>
                  </a:lnTo>
                  <a:lnTo>
                    <a:pt x="5028077" y="433973"/>
                  </a:lnTo>
                  <a:lnTo>
                    <a:pt x="5002965" y="397273"/>
                  </a:lnTo>
                  <a:lnTo>
                    <a:pt x="4976213" y="361831"/>
                  </a:lnTo>
                  <a:lnTo>
                    <a:pt x="4947876" y="327700"/>
                  </a:lnTo>
                  <a:lnTo>
                    <a:pt x="4918008" y="294935"/>
                  </a:lnTo>
                  <a:lnTo>
                    <a:pt x="4886664" y="263591"/>
                  </a:lnTo>
                  <a:lnTo>
                    <a:pt x="4853899" y="233723"/>
                  </a:lnTo>
                  <a:lnTo>
                    <a:pt x="4819768" y="205386"/>
                  </a:lnTo>
                  <a:lnTo>
                    <a:pt x="4784326" y="178634"/>
                  </a:lnTo>
                  <a:lnTo>
                    <a:pt x="4747626" y="153522"/>
                  </a:lnTo>
                  <a:lnTo>
                    <a:pt x="4709724" y="130104"/>
                  </a:lnTo>
                  <a:lnTo>
                    <a:pt x="4670674" y="108436"/>
                  </a:lnTo>
                  <a:lnTo>
                    <a:pt x="4630532" y="88571"/>
                  </a:lnTo>
                  <a:lnTo>
                    <a:pt x="4589352" y="70566"/>
                  </a:lnTo>
                  <a:lnTo>
                    <a:pt x="4547188" y="54473"/>
                  </a:lnTo>
                  <a:lnTo>
                    <a:pt x="4504095" y="40349"/>
                  </a:lnTo>
                  <a:lnTo>
                    <a:pt x="4460128" y="28248"/>
                  </a:lnTo>
                  <a:lnTo>
                    <a:pt x="4415342" y="18225"/>
                  </a:lnTo>
                  <a:lnTo>
                    <a:pt x="4369792" y="10333"/>
                  </a:lnTo>
                  <a:lnTo>
                    <a:pt x="4323531" y="4629"/>
                  </a:lnTo>
                  <a:lnTo>
                    <a:pt x="4276616" y="1166"/>
                  </a:lnTo>
                  <a:lnTo>
                    <a:pt x="4229100" y="0"/>
                  </a:lnTo>
                  <a:close/>
                </a:path>
              </a:pathLst>
            </a:custGeom>
            <a:solidFill>
              <a:srgbClr val="FFFFFF"/>
            </a:solidFill>
          </p:spPr>
          <p:txBody>
            <a:bodyPr wrap="square" lIns="0" tIns="0" rIns="0" bIns="0" rtlCol="0"/>
            <a:lstStyle/>
            <a:p>
              <a:endParaRPr/>
            </a:p>
          </p:txBody>
        </p:sp>
        <p:sp>
          <p:nvSpPr>
            <p:cNvPr id="5" name="object 5"/>
            <p:cNvSpPr/>
            <p:nvPr/>
          </p:nvSpPr>
          <p:spPr>
            <a:xfrm>
              <a:off x="3631692" y="4888991"/>
              <a:ext cx="4876800" cy="320040"/>
            </a:xfrm>
            <a:custGeom>
              <a:avLst/>
              <a:gdLst/>
              <a:ahLst/>
              <a:cxnLst/>
              <a:rect l="l" t="t" r="r" b="b"/>
              <a:pathLst>
                <a:path w="4876800" h="320039">
                  <a:moveTo>
                    <a:pt x="4876800" y="160020"/>
                  </a:moveTo>
                  <a:lnTo>
                    <a:pt x="4870196" y="109435"/>
                  </a:lnTo>
                  <a:lnTo>
                    <a:pt x="4851819" y="65519"/>
                  </a:lnTo>
                  <a:lnTo>
                    <a:pt x="4823790" y="30873"/>
                  </a:lnTo>
                  <a:lnTo>
                    <a:pt x="4788230" y="8166"/>
                  </a:lnTo>
                  <a:lnTo>
                    <a:pt x="4747260" y="0"/>
                  </a:lnTo>
                  <a:lnTo>
                    <a:pt x="4626864" y="0"/>
                  </a:lnTo>
                  <a:lnTo>
                    <a:pt x="4616196" y="0"/>
                  </a:lnTo>
                  <a:lnTo>
                    <a:pt x="0" y="0"/>
                  </a:lnTo>
                  <a:lnTo>
                    <a:pt x="0" y="318516"/>
                  </a:lnTo>
                  <a:lnTo>
                    <a:pt x="4616196" y="318516"/>
                  </a:lnTo>
                  <a:lnTo>
                    <a:pt x="4616196" y="320040"/>
                  </a:lnTo>
                  <a:lnTo>
                    <a:pt x="4747260" y="320040"/>
                  </a:lnTo>
                  <a:lnTo>
                    <a:pt x="4788230" y="311886"/>
                  </a:lnTo>
                  <a:lnTo>
                    <a:pt x="4823790" y="289179"/>
                  </a:lnTo>
                  <a:lnTo>
                    <a:pt x="4851819" y="254533"/>
                  </a:lnTo>
                  <a:lnTo>
                    <a:pt x="4870196" y="210616"/>
                  </a:lnTo>
                  <a:lnTo>
                    <a:pt x="4876800" y="160020"/>
                  </a:lnTo>
                  <a:close/>
                </a:path>
              </a:pathLst>
            </a:custGeom>
            <a:solidFill>
              <a:srgbClr val="003366"/>
            </a:solidFill>
          </p:spPr>
          <p:txBody>
            <a:bodyPr wrap="square" lIns="0" tIns="0" rIns="0" bIns="0" rtlCol="0"/>
            <a:lstStyle/>
            <a:p>
              <a:endParaRPr/>
            </a:p>
          </p:txBody>
        </p:sp>
      </p:grpSp>
      <p:sp>
        <p:nvSpPr>
          <p:cNvPr id="6" name="object 6"/>
          <p:cNvSpPr txBox="1">
            <a:spLocks noGrp="1"/>
          </p:cNvSpPr>
          <p:nvPr>
            <p:ph type="title"/>
          </p:nvPr>
        </p:nvSpPr>
        <p:spPr>
          <a:xfrm>
            <a:off x="1887727" y="1433576"/>
            <a:ext cx="586740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3366"/>
                </a:solidFill>
              </a:rPr>
              <a:t>An </a:t>
            </a:r>
            <a:r>
              <a:rPr dirty="0">
                <a:solidFill>
                  <a:srgbClr val="003366"/>
                </a:solidFill>
              </a:rPr>
              <a:t>Introduction to </a:t>
            </a:r>
            <a:r>
              <a:rPr spc="-5" dirty="0">
                <a:solidFill>
                  <a:srgbClr val="003366"/>
                </a:solidFill>
              </a:rPr>
              <a:t>the</a:t>
            </a:r>
            <a:r>
              <a:rPr spc="-80" dirty="0">
                <a:solidFill>
                  <a:srgbClr val="003366"/>
                </a:solidFill>
              </a:rPr>
              <a:t> </a:t>
            </a:r>
            <a:r>
              <a:rPr spc="-5" dirty="0">
                <a:solidFill>
                  <a:srgbClr val="003366"/>
                </a:solidFill>
              </a:rPr>
              <a:t>HLA</a:t>
            </a:r>
          </a:p>
        </p:txBody>
      </p:sp>
      <p:sp>
        <p:nvSpPr>
          <p:cNvPr id="8" name="object 8"/>
          <p:cNvSpPr txBox="1"/>
          <p:nvPr/>
        </p:nvSpPr>
        <p:spPr>
          <a:xfrm>
            <a:off x="4752847" y="3224885"/>
            <a:ext cx="3244215" cy="1483995"/>
          </a:xfrm>
          <a:prstGeom prst="rect">
            <a:avLst/>
          </a:prstGeom>
        </p:spPr>
        <p:txBody>
          <a:bodyPr vert="horz" wrap="square" lIns="0" tIns="71755" rIns="0" bIns="0" rtlCol="0">
            <a:spAutoFit/>
          </a:bodyPr>
          <a:lstStyle/>
          <a:p>
            <a:pPr marL="12700">
              <a:lnSpc>
                <a:spcPct val="100000"/>
              </a:lnSpc>
              <a:spcBef>
                <a:spcPts val="565"/>
              </a:spcBef>
            </a:pPr>
            <a:r>
              <a:rPr sz="2000" spc="-5" dirty="0">
                <a:solidFill>
                  <a:srgbClr val="006666"/>
                </a:solidFill>
                <a:latin typeface="Arial"/>
                <a:cs typeface="Arial"/>
              </a:rPr>
              <a:t>Roger</a:t>
            </a:r>
            <a:r>
              <a:rPr sz="2000" spc="-10" dirty="0">
                <a:solidFill>
                  <a:srgbClr val="006666"/>
                </a:solidFill>
                <a:latin typeface="Arial"/>
                <a:cs typeface="Arial"/>
              </a:rPr>
              <a:t> </a:t>
            </a:r>
            <a:r>
              <a:rPr sz="2000" spc="-5" dirty="0">
                <a:solidFill>
                  <a:srgbClr val="006666"/>
                </a:solidFill>
                <a:latin typeface="Arial"/>
                <a:cs typeface="Arial"/>
              </a:rPr>
              <a:t>McFarlane</a:t>
            </a:r>
            <a:endParaRPr sz="2000">
              <a:latin typeface="Arial"/>
              <a:cs typeface="Arial"/>
            </a:endParaRPr>
          </a:p>
          <a:p>
            <a:pPr marL="12700" marR="5080">
              <a:lnSpc>
                <a:spcPts val="2880"/>
              </a:lnSpc>
              <a:spcBef>
                <a:spcPts val="165"/>
              </a:spcBef>
            </a:pPr>
            <a:r>
              <a:rPr sz="2000" spc="-5" dirty="0">
                <a:solidFill>
                  <a:srgbClr val="006666"/>
                </a:solidFill>
                <a:latin typeface="Arial"/>
                <a:cs typeface="Arial"/>
              </a:rPr>
              <a:t>School of Computer Science  McGill</a:t>
            </a:r>
            <a:r>
              <a:rPr sz="2000" spc="-10" dirty="0">
                <a:solidFill>
                  <a:srgbClr val="006666"/>
                </a:solidFill>
                <a:latin typeface="Arial"/>
                <a:cs typeface="Arial"/>
              </a:rPr>
              <a:t> </a:t>
            </a:r>
            <a:r>
              <a:rPr sz="2000" spc="-5" dirty="0">
                <a:solidFill>
                  <a:srgbClr val="006666"/>
                </a:solidFill>
                <a:latin typeface="Arial"/>
                <a:cs typeface="Arial"/>
              </a:rPr>
              <a:t>University</a:t>
            </a:r>
            <a:endParaRPr sz="2000">
              <a:latin typeface="Arial"/>
              <a:cs typeface="Arial"/>
            </a:endParaRPr>
          </a:p>
          <a:p>
            <a:pPr marL="12700">
              <a:lnSpc>
                <a:spcPct val="100000"/>
              </a:lnSpc>
              <a:spcBef>
                <a:spcPts val="290"/>
              </a:spcBef>
            </a:pPr>
            <a:r>
              <a:rPr sz="2000" spc="-5" dirty="0">
                <a:solidFill>
                  <a:srgbClr val="006666"/>
                </a:solidFill>
                <a:latin typeface="Arial"/>
                <a:cs typeface="Arial"/>
              </a:rPr>
              <a:t>Montreal,</a:t>
            </a:r>
            <a:r>
              <a:rPr sz="2000" spc="-10" dirty="0">
                <a:solidFill>
                  <a:srgbClr val="006666"/>
                </a:solidFill>
                <a:latin typeface="Arial"/>
                <a:cs typeface="Arial"/>
              </a:rPr>
              <a:t> </a:t>
            </a:r>
            <a:r>
              <a:rPr sz="2000" spc="-5" dirty="0">
                <a:solidFill>
                  <a:srgbClr val="006666"/>
                </a:solidFill>
                <a:latin typeface="Arial"/>
                <a:cs typeface="Arial"/>
              </a:rPr>
              <a:t>CANADA</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030470" cy="574040"/>
          </a:xfrm>
          <a:prstGeom prst="rect">
            <a:avLst/>
          </a:prstGeom>
        </p:spPr>
        <p:txBody>
          <a:bodyPr vert="horz" wrap="square" lIns="0" tIns="12700" rIns="0" bIns="0" rtlCol="0">
            <a:spAutoFit/>
          </a:bodyPr>
          <a:lstStyle/>
          <a:p>
            <a:pPr marL="12700">
              <a:lnSpc>
                <a:spcPct val="100000"/>
              </a:lnSpc>
              <a:spcBef>
                <a:spcPts val="100"/>
              </a:spcBef>
            </a:pPr>
            <a:r>
              <a:rPr spc="-5" dirty="0"/>
              <a:t>Definitions &amp; Terms</a:t>
            </a:r>
            <a:r>
              <a:rPr spc="-10" dirty="0"/>
              <a:t> </a:t>
            </a:r>
            <a:r>
              <a:rPr spc="-5" dirty="0"/>
              <a:t>(2)</a:t>
            </a:r>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987425" marR="81915" indent="-342900">
              <a:lnSpc>
                <a:spcPct val="100099"/>
              </a:lnSpc>
              <a:spcBef>
                <a:spcPts val="90"/>
              </a:spcBef>
              <a:buSzPct val="75000"/>
              <a:buFont typeface="Wingdings"/>
              <a:buChar char=""/>
              <a:tabLst>
                <a:tab pos="988060" algn="l"/>
                <a:tab pos="988694" algn="l"/>
              </a:tabLst>
            </a:pPr>
            <a:r>
              <a:rPr spc="-5" dirty="0"/>
              <a:t>The HLA provides the </a:t>
            </a:r>
            <a:r>
              <a:rPr b="1" spc="-5" dirty="0">
                <a:latin typeface="Arial"/>
                <a:cs typeface="Arial"/>
              </a:rPr>
              <a:t>Federation </a:t>
            </a:r>
            <a:r>
              <a:rPr dirty="0"/>
              <a:t>formalism  </a:t>
            </a:r>
            <a:r>
              <a:rPr spc="-5" dirty="0"/>
              <a:t>by which </a:t>
            </a:r>
            <a:r>
              <a:rPr b="1" dirty="0">
                <a:latin typeface="Arial"/>
                <a:cs typeface="Arial"/>
              </a:rPr>
              <a:t>Federates </a:t>
            </a:r>
            <a:r>
              <a:rPr spc="-5" dirty="0"/>
              <a:t>can be modeled such that  the framework can support </a:t>
            </a:r>
            <a:r>
              <a:rPr b="1" spc="-5" dirty="0">
                <a:latin typeface="Arial"/>
                <a:cs typeface="Arial"/>
              </a:rPr>
              <a:t>Federation  Execution</a:t>
            </a:r>
          </a:p>
          <a:p>
            <a:pPr marL="988060" marR="5080" indent="-342900">
              <a:lnSpc>
                <a:spcPct val="100000"/>
              </a:lnSpc>
              <a:spcBef>
                <a:spcPts val="685"/>
              </a:spcBef>
              <a:buSzPct val="75000"/>
              <a:buFont typeface="Wingdings"/>
              <a:buChar char=""/>
              <a:tabLst>
                <a:tab pos="988060" algn="l"/>
                <a:tab pos="988694" algn="l"/>
              </a:tabLst>
            </a:pPr>
            <a:r>
              <a:rPr spc="-5" dirty="0"/>
              <a:t>This is really no different from any other type of  </a:t>
            </a:r>
            <a:r>
              <a:rPr dirty="0"/>
              <a:t>modelling and simulation</a:t>
            </a:r>
            <a:r>
              <a:rPr spc="10" dirty="0"/>
              <a:t> </a:t>
            </a:r>
            <a:r>
              <a:rPr dirty="0"/>
              <a:t>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954270" cy="574040"/>
          </a:xfrm>
          <a:prstGeom prst="rect">
            <a:avLst/>
          </a:prstGeom>
        </p:spPr>
        <p:txBody>
          <a:bodyPr vert="horz" wrap="square" lIns="0" tIns="12700" rIns="0" bIns="0" rtlCol="0">
            <a:spAutoFit/>
          </a:bodyPr>
          <a:lstStyle/>
          <a:p>
            <a:pPr marL="12700">
              <a:lnSpc>
                <a:spcPct val="100000"/>
              </a:lnSpc>
              <a:spcBef>
                <a:spcPts val="100"/>
              </a:spcBef>
            </a:pPr>
            <a:r>
              <a:rPr spc="-5" dirty="0"/>
              <a:t>Technical</a:t>
            </a:r>
            <a:r>
              <a:rPr spc="-10" dirty="0"/>
              <a:t> </a:t>
            </a:r>
            <a:r>
              <a:rPr spc="-5" dirty="0"/>
              <a:t>Architecture</a:t>
            </a:r>
          </a:p>
        </p:txBody>
      </p:sp>
      <p:grpSp>
        <p:nvGrpSpPr>
          <p:cNvPr id="3" name="object 3"/>
          <p:cNvGrpSpPr/>
          <p:nvPr/>
        </p:nvGrpSpPr>
        <p:grpSpPr>
          <a:xfrm>
            <a:off x="5782564" y="3748023"/>
            <a:ext cx="1386205" cy="561340"/>
            <a:chOff x="5782564" y="3748023"/>
            <a:chExt cx="1386205" cy="561340"/>
          </a:xfrm>
        </p:grpSpPr>
        <p:sp>
          <p:nvSpPr>
            <p:cNvPr id="4" name="object 4"/>
            <p:cNvSpPr/>
            <p:nvPr/>
          </p:nvSpPr>
          <p:spPr>
            <a:xfrm>
              <a:off x="6018276" y="3750563"/>
              <a:ext cx="1148080" cy="556260"/>
            </a:xfrm>
            <a:custGeom>
              <a:avLst/>
              <a:gdLst/>
              <a:ahLst/>
              <a:cxnLst/>
              <a:rect l="l" t="t" r="r" b="b"/>
              <a:pathLst>
                <a:path w="1148079" h="556260">
                  <a:moveTo>
                    <a:pt x="0" y="556260"/>
                  </a:moveTo>
                  <a:lnTo>
                    <a:pt x="1147572" y="556260"/>
                  </a:lnTo>
                  <a:lnTo>
                    <a:pt x="1147572" y="0"/>
                  </a:lnTo>
                  <a:lnTo>
                    <a:pt x="0" y="0"/>
                  </a:lnTo>
                  <a:lnTo>
                    <a:pt x="0" y="556260"/>
                  </a:lnTo>
                  <a:close/>
                </a:path>
              </a:pathLst>
            </a:custGeom>
            <a:ln w="4572">
              <a:solidFill>
                <a:srgbClr val="000000"/>
              </a:solidFill>
            </a:ln>
          </p:spPr>
          <p:txBody>
            <a:bodyPr wrap="square" lIns="0" tIns="0" rIns="0" bIns="0" rtlCol="0"/>
            <a:lstStyle/>
            <a:p>
              <a:endParaRPr/>
            </a:p>
          </p:txBody>
        </p:sp>
        <p:sp>
          <p:nvSpPr>
            <p:cNvPr id="5" name="object 5"/>
            <p:cNvSpPr/>
            <p:nvPr/>
          </p:nvSpPr>
          <p:spPr>
            <a:xfrm>
              <a:off x="5785104" y="3819143"/>
              <a:ext cx="467995" cy="142240"/>
            </a:xfrm>
            <a:custGeom>
              <a:avLst/>
              <a:gdLst/>
              <a:ahLst/>
              <a:cxnLst/>
              <a:rect l="l" t="t" r="r" b="b"/>
              <a:pathLst>
                <a:path w="467995" h="142239">
                  <a:moveTo>
                    <a:pt x="467868" y="0"/>
                  </a:moveTo>
                  <a:lnTo>
                    <a:pt x="0" y="0"/>
                  </a:lnTo>
                  <a:lnTo>
                    <a:pt x="0" y="141731"/>
                  </a:lnTo>
                  <a:lnTo>
                    <a:pt x="467868" y="141731"/>
                  </a:lnTo>
                  <a:lnTo>
                    <a:pt x="467868" y="0"/>
                  </a:lnTo>
                  <a:close/>
                </a:path>
              </a:pathLst>
            </a:custGeom>
            <a:solidFill>
              <a:srgbClr val="FFFFFF"/>
            </a:solidFill>
          </p:spPr>
          <p:txBody>
            <a:bodyPr wrap="square" lIns="0" tIns="0" rIns="0" bIns="0" rtlCol="0"/>
            <a:lstStyle/>
            <a:p>
              <a:endParaRPr/>
            </a:p>
          </p:txBody>
        </p:sp>
        <p:sp>
          <p:nvSpPr>
            <p:cNvPr id="6" name="object 6"/>
            <p:cNvSpPr/>
            <p:nvPr/>
          </p:nvSpPr>
          <p:spPr>
            <a:xfrm>
              <a:off x="5785104" y="3819143"/>
              <a:ext cx="467995" cy="142240"/>
            </a:xfrm>
            <a:custGeom>
              <a:avLst/>
              <a:gdLst/>
              <a:ahLst/>
              <a:cxnLst/>
              <a:rect l="l" t="t" r="r" b="b"/>
              <a:pathLst>
                <a:path w="467995" h="142239">
                  <a:moveTo>
                    <a:pt x="0" y="141731"/>
                  </a:moveTo>
                  <a:lnTo>
                    <a:pt x="467868" y="141731"/>
                  </a:lnTo>
                  <a:lnTo>
                    <a:pt x="467868" y="0"/>
                  </a:lnTo>
                  <a:lnTo>
                    <a:pt x="0" y="0"/>
                  </a:lnTo>
                  <a:lnTo>
                    <a:pt x="0" y="141731"/>
                  </a:lnTo>
                  <a:close/>
                </a:path>
              </a:pathLst>
            </a:custGeom>
            <a:ln w="4572">
              <a:solidFill>
                <a:srgbClr val="000000"/>
              </a:solidFill>
            </a:ln>
          </p:spPr>
          <p:txBody>
            <a:bodyPr wrap="square" lIns="0" tIns="0" rIns="0" bIns="0" rtlCol="0"/>
            <a:lstStyle/>
            <a:p>
              <a:endParaRPr/>
            </a:p>
          </p:txBody>
        </p:sp>
        <p:sp>
          <p:nvSpPr>
            <p:cNvPr id="7" name="object 7"/>
            <p:cNvSpPr/>
            <p:nvPr/>
          </p:nvSpPr>
          <p:spPr>
            <a:xfrm>
              <a:off x="5785104" y="4099559"/>
              <a:ext cx="467995" cy="139065"/>
            </a:xfrm>
            <a:custGeom>
              <a:avLst/>
              <a:gdLst/>
              <a:ahLst/>
              <a:cxnLst/>
              <a:rect l="l" t="t" r="r" b="b"/>
              <a:pathLst>
                <a:path w="467995" h="139064">
                  <a:moveTo>
                    <a:pt x="467868" y="0"/>
                  </a:moveTo>
                  <a:lnTo>
                    <a:pt x="0" y="0"/>
                  </a:lnTo>
                  <a:lnTo>
                    <a:pt x="0" y="138683"/>
                  </a:lnTo>
                  <a:lnTo>
                    <a:pt x="467868" y="138683"/>
                  </a:lnTo>
                  <a:lnTo>
                    <a:pt x="467868" y="0"/>
                  </a:lnTo>
                  <a:close/>
                </a:path>
              </a:pathLst>
            </a:custGeom>
            <a:solidFill>
              <a:srgbClr val="FFFFFF"/>
            </a:solidFill>
          </p:spPr>
          <p:txBody>
            <a:bodyPr wrap="square" lIns="0" tIns="0" rIns="0" bIns="0" rtlCol="0"/>
            <a:lstStyle/>
            <a:p>
              <a:endParaRPr/>
            </a:p>
          </p:txBody>
        </p:sp>
        <p:sp>
          <p:nvSpPr>
            <p:cNvPr id="8" name="object 8"/>
            <p:cNvSpPr/>
            <p:nvPr/>
          </p:nvSpPr>
          <p:spPr>
            <a:xfrm>
              <a:off x="5785104" y="4099559"/>
              <a:ext cx="467995" cy="139065"/>
            </a:xfrm>
            <a:custGeom>
              <a:avLst/>
              <a:gdLst/>
              <a:ahLst/>
              <a:cxnLst/>
              <a:rect l="l" t="t" r="r" b="b"/>
              <a:pathLst>
                <a:path w="467995" h="139064">
                  <a:moveTo>
                    <a:pt x="0" y="138683"/>
                  </a:moveTo>
                  <a:lnTo>
                    <a:pt x="467868" y="138683"/>
                  </a:lnTo>
                  <a:lnTo>
                    <a:pt x="467868" y="0"/>
                  </a:lnTo>
                  <a:lnTo>
                    <a:pt x="0" y="0"/>
                  </a:lnTo>
                  <a:lnTo>
                    <a:pt x="0" y="138683"/>
                  </a:lnTo>
                  <a:close/>
                </a:path>
              </a:pathLst>
            </a:custGeom>
            <a:ln w="4571">
              <a:solidFill>
                <a:srgbClr val="000000"/>
              </a:solidFill>
            </a:ln>
          </p:spPr>
          <p:txBody>
            <a:bodyPr wrap="square" lIns="0" tIns="0" rIns="0" bIns="0" rtlCol="0"/>
            <a:lstStyle/>
            <a:p>
              <a:endParaRPr/>
            </a:p>
          </p:txBody>
        </p:sp>
      </p:grpSp>
      <p:sp>
        <p:nvSpPr>
          <p:cNvPr id="9" name="object 9"/>
          <p:cNvSpPr txBox="1"/>
          <p:nvPr/>
        </p:nvSpPr>
        <p:spPr>
          <a:xfrm>
            <a:off x="6313423" y="3929095"/>
            <a:ext cx="792480" cy="174625"/>
          </a:xfrm>
          <a:prstGeom prst="rect">
            <a:avLst/>
          </a:prstGeom>
        </p:spPr>
        <p:txBody>
          <a:bodyPr vert="horz" wrap="square" lIns="0" tIns="15875" rIns="0" bIns="0" rtlCol="0">
            <a:spAutoFit/>
          </a:bodyPr>
          <a:lstStyle/>
          <a:p>
            <a:pPr marL="12700">
              <a:lnSpc>
                <a:spcPct val="100000"/>
              </a:lnSpc>
              <a:spcBef>
                <a:spcPts val="125"/>
              </a:spcBef>
            </a:pPr>
            <a:r>
              <a:rPr sz="950" b="1" spc="15" dirty="0">
                <a:latin typeface="Arial"/>
                <a:cs typeface="Arial"/>
              </a:rPr>
              <a:t>S</a:t>
            </a:r>
            <a:r>
              <a:rPr sz="950" b="1" spc="-150" dirty="0">
                <a:latin typeface="Arial"/>
                <a:cs typeface="Arial"/>
              </a:rPr>
              <a:t> </a:t>
            </a:r>
            <a:r>
              <a:rPr sz="950" b="1" spc="95" dirty="0">
                <a:latin typeface="Arial"/>
                <a:cs typeface="Arial"/>
              </a:rPr>
              <a:t>imulation</a:t>
            </a:r>
            <a:r>
              <a:rPr sz="950" b="1" spc="-165" dirty="0">
                <a:latin typeface="Arial"/>
                <a:cs typeface="Arial"/>
              </a:rPr>
              <a:t> </a:t>
            </a:r>
            <a:endParaRPr sz="950">
              <a:latin typeface="Arial"/>
              <a:cs typeface="Arial"/>
            </a:endParaRPr>
          </a:p>
        </p:txBody>
      </p:sp>
      <p:grpSp>
        <p:nvGrpSpPr>
          <p:cNvPr id="10" name="object 10"/>
          <p:cNvGrpSpPr/>
          <p:nvPr/>
        </p:nvGrpSpPr>
        <p:grpSpPr>
          <a:xfrm>
            <a:off x="3988815" y="3748023"/>
            <a:ext cx="1402715" cy="561340"/>
            <a:chOff x="3988815" y="3748023"/>
            <a:chExt cx="1402715" cy="561340"/>
          </a:xfrm>
        </p:grpSpPr>
        <p:sp>
          <p:nvSpPr>
            <p:cNvPr id="11" name="object 11"/>
            <p:cNvSpPr/>
            <p:nvPr/>
          </p:nvSpPr>
          <p:spPr>
            <a:xfrm>
              <a:off x="4226051" y="3750563"/>
              <a:ext cx="1163320" cy="556260"/>
            </a:xfrm>
            <a:custGeom>
              <a:avLst/>
              <a:gdLst/>
              <a:ahLst/>
              <a:cxnLst/>
              <a:rect l="l" t="t" r="r" b="b"/>
              <a:pathLst>
                <a:path w="1163320" h="556260">
                  <a:moveTo>
                    <a:pt x="0" y="556260"/>
                  </a:moveTo>
                  <a:lnTo>
                    <a:pt x="1162812" y="556260"/>
                  </a:lnTo>
                  <a:lnTo>
                    <a:pt x="1162812" y="0"/>
                  </a:lnTo>
                  <a:lnTo>
                    <a:pt x="0" y="0"/>
                  </a:lnTo>
                  <a:lnTo>
                    <a:pt x="0" y="556260"/>
                  </a:lnTo>
                  <a:close/>
                </a:path>
              </a:pathLst>
            </a:custGeom>
            <a:ln w="4572">
              <a:solidFill>
                <a:srgbClr val="000000"/>
              </a:solidFill>
            </a:ln>
          </p:spPr>
          <p:txBody>
            <a:bodyPr wrap="square" lIns="0" tIns="0" rIns="0" bIns="0" rtlCol="0"/>
            <a:lstStyle/>
            <a:p>
              <a:endParaRPr/>
            </a:p>
          </p:txBody>
        </p:sp>
        <p:sp>
          <p:nvSpPr>
            <p:cNvPr id="12" name="object 12"/>
            <p:cNvSpPr/>
            <p:nvPr/>
          </p:nvSpPr>
          <p:spPr>
            <a:xfrm>
              <a:off x="3991355" y="3819143"/>
              <a:ext cx="467995" cy="142240"/>
            </a:xfrm>
            <a:custGeom>
              <a:avLst/>
              <a:gdLst/>
              <a:ahLst/>
              <a:cxnLst/>
              <a:rect l="l" t="t" r="r" b="b"/>
              <a:pathLst>
                <a:path w="467995" h="142239">
                  <a:moveTo>
                    <a:pt x="467868" y="0"/>
                  </a:moveTo>
                  <a:lnTo>
                    <a:pt x="0" y="0"/>
                  </a:lnTo>
                  <a:lnTo>
                    <a:pt x="0" y="141731"/>
                  </a:lnTo>
                  <a:lnTo>
                    <a:pt x="467868" y="141731"/>
                  </a:lnTo>
                  <a:lnTo>
                    <a:pt x="467868" y="0"/>
                  </a:lnTo>
                  <a:close/>
                </a:path>
              </a:pathLst>
            </a:custGeom>
            <a:solidFill>
              <a:srgbClr val="FFFFFF"/>
            </a:solidFill>
          </p:spPr>
          <p:txBody>
            <a:bodyPr wrap="square" lIns="0" tIns="0" rIns="0" bIns="0" rtlCol="0"/>
            <a:lstStyle/>
            <a:p>
              <a:endParaRPr/>
            </a:p>
          </p:txBody>
        </p:sp>
        <p:sp>
          <p:nvSpPr>
            <p:cNvPr id="13" name="object 13"/>
            <p:cNvSpPr/>
            <p:nvPr/>
          </p:nvSpPr>
          <p:spPr>
            <a:xfrm>
              <a:off x="3991355" y="3819143"/>
              <a:ext cx="467995" cy="142240"/>
            </a:xfrm>
            <a:custGeom>
              <a:avLst/>
              <a:gdLst/>
              <a:ahLst/>
              <a:cxnLst/>
              <a:rect l="l" t="t" r="r" b="b"/>
              <a:pathLst>
                <a:path w="467995" h="142239">
                  <a:moveTo>
                    <a:pt x="0" y="141731"/>
                  </a:moveTo>
                  <a:lnTo>
                    <a:pt x="467868" y="141731"/>
                  </a:lnTo>
                  <a:lnTo>
                    <a:pt x="467868" y="0"/>
                  </a:lnTo>
                  <a:lnTo>
                    <a:pt x="0" y="0"/>
                  </a:lnTo>
                  <a:lnTo>
                    <a:pt x="0" y="141731"/>
                  </a:lnTo>
                  <a:close/>
                </a:path>
              </a:pathLst>
            </a:custGeom>
            <a:ln w="4572">
              <a:solidFill>
                <a:srgbClr val="000000"/>
              </a:solidFill>
            </a:ln>
          </p:spPr>
          <p:txBody>
            <a:bodyPr wrap="square" lIns="0" tIns="0" rIns="0" bIns="0" rtlCol="0"/>
            <a:lstStyle/>
            <a:p>
              <a:endParaRPr/>
            </a:p>
          </p:txBody>
        </p:sp>
        <p:sp>
          <p:nvSpPr>
            <p:cNvPr id="14" name="object 14"/>
            <p:cNvSpPr/>
            <p:nvPr/>
          </p:nvSpPr>
          <p:spPr>
            <a:xfrm>
              <a:off x="3991355" y="4099559"/>
              <a:ext cx="467995" cy="139065"/>
            </a:xfrm>
            <a:custGeom>
              <a:avLst/>
              <a:gdLst/>
              <a:ahLst/>
              <a:cxnLst/>
              <a:rect l="l" t="t" r="r" b="b"/>
              <a:pathLst>
                <a:path w="467995" h="139064">
                  <a:moveTo>
                    <a:pt x="467868" y="0"/>
                  </a:moveTo>
                  <a:lnTo>
                    <a:pt x="0" y="0"/>
                  </a:lnTo>
                  <a:lnTo>
                    <a:pt x="0" y="138683"/>
                  </a:lnTo>
                  <a:lnTo>
                    <a:pt x="467868" y="138683"/>
                  </a:lnTo>
                  <a:lnTo>
                    <a:pt x="467868" y="0"/>
                  </a:lnTo>
                  <a:close/>
                </a:path>
              </a:pathLst>
            </a:custGeom>
            <a:solidFill>
              <a:srgbClr val="FFFFFF"/>
            </a:solidFill>
          </p:spPr>
          <p:txBody>
            <a:bodyPr wrap="square" lIns="0" tIns="0" rIns="0" bIns="0" rtlCol="0"/>
            <a:lstStyle/>
            <a:p>
              <a:endParaRPr/>
            </a:p>
          </p:txBody>
        </p:sp>
        <p:sp>
          <p:nvSpPr>
            <p:cNvPr id="15" name="object 15"/>
            <p:cNvSpPr/>
            <p:nvPr/>
          </p:nvSpPr>
          <p:spPr>
            <a:xfrm>
              <a:off x="3991355" y="4099559"/>
              <a:ext cx="467995" cy="139065"/>
            </a:xfrm>
            <a:custGeom>
              <a:avLst/>
              <a:gdLst/>
              <a:ahLst/>
              <a:cxnLst/>
              <a:rect l="l" t="t" r="r" b="b"/>
              <a:pathLst>
                <a:path w="467995" h="139064">
                  <a:moveTo>
                    <a:pt x="0" y="138683"/>
                  </a:moveTo>
                  <a:lnTo>
                    <a:pt x="467868" y="138683"/>
                  </a:lnTo>
                  <a:lnTo>
                    <a:pt x="467868" y="0"/>
                  </a:lnTo>
                  <a:lnTo>
                    <a:pt x="0" y="0"/>
                  </a:lnTo>
                  <a:lnTo>
                    <a:pt x="0" y="138683"/>
                  </a:lnTo>
                  <a:close/>
                </a:path>
              </a:pathLst>
            </a:custGeom>
            <a:ln w="4571">
              <a:solidFill>
                <a:srgbClr val="000000"/>
              </a:solidFill>
            </a:ln>
          </p:spPr>
          <p:txBody>
            <a:bodyPr wrap="square" lIns="0" tIns="0" rIns="0" bIns="0" rtlCol="0"/>
            <a:lstStyle/>
            <a:p>
              <a:endParaRPr/>
            </a:p>
          </p:txBody>
        </p:sp>
      </p:grpSp>
      <p:sp>
        <p:nvSpPr>
          <p:cNvPr id="16" name="object 16"/>
          <p:cNvSpPr txBox="1"/>
          <p:nvPr/>
        </p:nvSpPr>
        <p:spPr>
          <a:xfrm>
            <a:off x="4519676" y="3929095"/>
            <a:ext cx="810895" cy="174625"/>
          </a:xfrm>
          <a:prstGeom prst="rect">
            <a:avLst/>
          </a:prstGeom>
        </p:spPr>
        <p:txBody>
          <a:bodyPr vert="horz" wrap="square" lIns="0" tIns="15875" rIns="0" bIns="0" rtlCol="0">
            <a:spAutoFit/>
          </a:bodyPr>
          <a:lstStyle/>
          <a:p>
            <a:pPr marL="12700">
              <a:lnSpc>
                <a:spcPct val="100000"/>
              </a:lnSpc>
              <a:spcBef>
                <a:spcPts val="125"/>
              </a:spcBef>
            </a:pPr>
            <a:r>
              <a:rPr sz="950" b="1" spc="15" dirty="0">
                <a:latin typeface="Arial"/>
                <a:cs typeface="Arial"/>
              </a:rPr>
              <a:t>L</a:t>
            </a:r>
            <a:r>
              <a:rPr sz="950" b="1" spc="-160" dirty="0">
                <a:latin typeface="Arial"/>
                <a:cs typeface="Arial"/>
              </a:rPr>
              <a:t> </a:t>
            </a:r>
            <a:r>
              <a:rPr sz="950" b="1" spc="70" dirty="0">
                <a:latin typeface="Arial"/>
                <a:cs typeface="Arial"/>
              </a:rPr>
              <a:t>ive</a:t>
            </a:r>
            <a:r>
              <a:rPr sz="950" b="1" spc="125" dirty="0">
                <a:latin typeface="Arial"/>
                <a:cs typeface="Arial"/>
              </a:rPr>
              <a:t> </a:t>
            </a:r>
            <a:r>
              <a:rPr sz="950" b="1" spc="15" dirty="0">
                <a:latin typeface="Arial"/>
                <a:cs typeface="Arial"/>
              </a:rPr>
              <a:t>P</a:t>
            </a:r>
            <a:r>
              <a:rPr sz="950" b="1" spc="-135" dirty="0">
                <a:latin typeface="Arial"/>
                <a:cs typeface="Arial"/>
              </a:rPr>
              <a:t> </a:t>
            </a:r>
            <a:r>
              <a:rPr sz="950" b="1" spc="90" dirty="0">
                <a:latin typeface="Arial"/>
                <a:cs typeface="Arial"/>
              </a:rPr>
              <a:t>layer</a:t>
            </a:r>
            <a:endParaRPr sz="950">
              <a:latin typeface="Arial"/>
              <a:cs typeface="Arial"/>
            </a:endParaRPr>
          </a:p>
        </p:txBody>
      </p:sp>
      <p:sp>
        <p:nvSpPr>
          <p:cNvPr id="17" name="object 17"/>
          <p:cNvSpPr/>
          <p:nvPr/>
        </p:nvSpPr>
        <p:spPr>
          <a:xfrm>
            <a:off x="2015489" y="2466594"/>
            <a:ext cx="1644396" cy="1842516"/>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546095" y="3929095"/>
            <a:ext cx="1048385" cy="174625"/>
          </a:xfrm>
          <a:prstGeom prst="rect">
            <a:avLst/>
          </a:prstGeom>
        </p:spPr>
        <p:txBody>
          <a:bodyPr vert="horz" wrap="square" lIns="0" tIns="15875" rIns="0" bIns="0" rtlCol="0">
            <a:spAutoFit/>
          </a:bodyPr>
          <a:lstStyle/>
          <a:p>
            <a:pPr marL="12700">
              <a:lnSpc>
                <a:spcPct val="100000"/>
              </a:lnSpc>
              <a:spcBef>
                <a:spcPts val="125"/>
              </a:spcBef>
            </a:pPr>
            <a:r>
              <a:rPr sz="950" b="1" spc="114" dirty="0">
                <a:latin typeface="Arial"/>
                <a:cs typeface="Arial"/>
              </a:rPr>
              <a:t>Suppo</a:t>
            </a:r>
            <a:r>
              <a:rPr sz="950" b="1" spc="-150" dirty="0">
                <a:latin typeface="Arial"/>
                <a:cs typeface="Arial"/>
              </a:rPr>
              <a:t> </a:t>
            </a:r>
            <a:r>
              <a:rPr sz="950" b="1" spc="40" dirty="0">
                <a:latin typeface="Arial"/>
                <a:cs typeface="Arial"/>
              </a:rPr>
              <a:t>rt</a:t>
            </a:r>
            <a:r>
              <a:rPr sz="950" b="1" spc="110" dirty="0">
                <a:latin typeface="Arial"/>
                <a:cs typeface="Arial"/>
              </a:rPr>
              <a:t> </a:t>
            </a:r>
            <a:r>
              <a:rPr sz="950" b="1" spc="20" dirty="0">
                <a:latin typeface="Arial"/>
                <a:cs typeface="Arial"/>
              </a:rPr>
              <a:t>U</a:t>
            </a:r>
            <a:r>
              <a:rPr sz="950" b="1" spc="-145" dirty="0">
                <a:latin typeface="Arial"/>
                <a:cs typeface="Arial"/>
              </a:rPr>
              <a:t> </a:t>
            </a:r>
            <a:r>
              <a:rPr sz="950" b="1" spc="60" dirty="0">
                <a:latin typeface="Arial"/>
                <a:cs typeface="Arial"/>
              </a:rPr>
              <a:t>tility</a:t>
            </a:r>
            <a:endParaRPr sz="950">
              <a:latin typeface="Arial"/>
              <a:cs typeface="Arial"/>
            </a:endParaRPr>
          </a:p>
        </p:txBody>
      </p:sp>
      <p:grpSp>
        <p:nvGrpSpPr>
          <p:cNvPr id="19" name="object 19"/>
          <p:cNvGrpSpPr/>
          <p:nvPr/>
        </p:nvGrpSpPr>
        <p:grpSpPr>
          <a:xfrm>
            <a:off x="1774444" y="2463545"/>
            <a:ext cx="6275070" cy="4040504"/>
            <a:chOff x="1774444" y="2463545"/>
            <a:chExt cx="6275070" cy="4040504"/>
          </a:xfrm>
        </p:grpSpPr>
        <p:sp>
          <p:nvSpPr>
            <p:cNvPr id="20" name="object 20"/>
            <p:cNvSpPr/>
            <p:nvPr/>
          </p:nvSpPr>
          <p:spPr>
            <a:xfrm>
              <a:off x="6411467" y="3208019"/>
              <a:ext cx="127000" cy="370840"/>
            </a:xfrm>
            <a:custGeom>
              <a:avLst/>
              <a:gdLst/>
              <a:ahLst/>
              <a:cxnLst/>
              <a:rect l="l" t="t" r="r" b="b"/>
              <a:pathLst>
                <a:path w="127000" h="370839">
                  <a:moveTo>
                    <a:pt x="126491" y="0"/>
                  </a:moveTo>
                  <a:lnTo>
                    <a:pt x="0" y="0"/>
                  </a:lnTo>
                  <a:lnTo>
                    <a:pt x="0" y="57912"/>
                  </a:lnTo>
                  <a:lnTo>
                    <a:pt x="1524" y="112775"/>
                  </a:lnTo>
                  <a:lnTo>
                    <a:pt x="6096" y="169163"/>
                  </a:lnTo>
                  <a:lnTo>
                    <a:pt x="15239" y="224027"/>
                  </a:lnTo>
                  <a:lnTo>
                    <a:pt x="28955" y="275843"/>
                  </a:lnTo>
                  <a:lnTo>
                    <a:pt x="44196" y="326135"/>
                  </a:lnTo>
                  <a:lnTo>
                    <a:pt x="64007" y="370331"/>
                  </a:lnTo>
                  <a:lnTo>
                    <a:pt x="82296" y="324612"/>
                  </a:lnTo>
                  <a:lnTo>
                    <a:pt x="97535" y="275843"/>
                  </a:lnTo>
                  <a:lnTo>
                    <a:pt x="111251" y="224027"/>
                  </a:lnTo>
                  <a:lnTo>
                    <a:pt x="120396" y="169163"/>
                  </a:lnTo>
                  <a:lnTo>
                    <a:pt x="126491" y="57912"/>
                  </a:lnTo>
                  <a:lnTo>
                    <a:pt x="126491" y="0"/>
                  </a:lnTo>
                  <a:close/>
                </a:path>
              </a:pathLst>
            </a:custGeom>
            <a:solidFill>
              <a:srgbClr val="FF0000"/>
            </a:solidFill>
          </p:spPr>
          <p:txBody>
            <a:bodyPr wrap="square" lIns="0" tIns="0" rIns="0" bIns="0" rtlCol="0"/>
            <a:lstStyle/>
            <a:p>
              <a:endParaRPr/>
            </a:p>
          </p:txBody>
        </p:sp>
        <p:sp>
          <p:nvSpPr>
            <p:cNvPr id="21" name="object 21"/>
            <p:cNvSpPr/>
            <p:nvPr/>
          </p:nvSpPr>
          <p:spPr>
            <a:xfrm>
              <a:off x="6441947" y="3208019"/>
              <a:ext cx="64007" cy="185927"/>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6384035" y="2586227"/>
              <a:ext cx="180340" cy="622300"/>
            </a:xfrm>
            <a:custGeom>
              <a:avLst/>
              <a:gdLst/>
              <a:ahLst/>
              <a:cxnLst/>
              <a:rect l="l" t="t" r="r" b="b"/>
              <a:pathLst>
                <a:path w="180340" h="622300">
                  <a:moveTo>
                    <a:pt x="147828" y="0"/>
                  </a:moveTo>
                  <a:lnTo>
                    <a:pt x="131064" y="3048"/>
                  </a:lnTo>
                  <a:lnTo>
                    <a:pt x="111252" y="4572"/>
                  </a:lnTo>
                  <a:lnTo>
                    <a:pt x="68580" y="4572"/>
                  </a:lnTo>
                  <a:lnTo>
                    <a:pt x="48768" y="3048"/>
                  </a:lnTo>
                  <a:lnTo>
                    <a:pt x="32004" y="0"/>
                  </a:lnTo>
                  <a:lnTo>
                    <a:pt x="13716" y="62484"/>
                  </a:lnTo>
                  <a:lnTo>
                    <a:pt x="3048" y="124968"/>
                  </a:lnTo>
                  <a:lnTo>
                    <a:pt x="0" y="187451"/>
                  </a:lnTo>
                  <a:lnTo>
                    <a:pt x="4572" y="251460"/>
                  </a:lnTo>
                  <a:lnTo>
                    <a:pt x="4572" y="374904"/>
                  </a:lnTo>
                  <a:lnTo>
                    <a:pt x="24384" y="621792"/>
                  </a:lnTo>
                  <a:lnTo>
                    <a:pt x="153924" y="621792"/>
                  </a:lnTo>
                  <a:lnTo>
                    <a:pt x="176784" y="374904"/>
                  </a:lnTo>
                  <a:lnTo>
                    <a:pt x="176784" y="251460"/>
                  </a:lnTo>
                  <a:lnTo>
                    <a:pt x="179832" y="187451"/>
                  </a:lnTo>
                  <a:lnTo>
                    <a:pt x="176784" y="124968"/>
                  </a:lnTo>
                  <a:lnTo>
                    <a:pt x="164592" y="62484"/>
                  </a:lnTo>
                  <a:lnTo>
                    <a:pt x="147828" y="0"/>
                  </a:lnTo>
                  <a:close/>
                </a:path>
              </a:pathLst>
            </a:custGeom>
            <a:ln w="4572">
              <a:solidFill>
                <a:srgbClr val="000000"/>
              </a:solidFill>
            </a:ln>
          </p:spPr>
          <p:txBody>
            <a:bodyPr wrap="square" lIns="0" tIns="0" rIns="0" bIns="0" rtlCol="0"/>
            <a:lstStyle/>
            <a:p>
              <a:endParaRPr/>
            </a:p>
          </p:txBody>
        </p:sp>
        <p:sp>
          <p:nvSpPr>
            <p:cNvPr id="23" name="object 23"/>
            <p:cNvSpPr/>
            <p:nvPr/>
          </p:nvSpPr>
          <p:spPr>
            <a:xfrm>
              <a:off x="6324600" y="2465831"/>
              <a:ext cx="300355" cy="759460"/>
            </a:xfrm>
            <a:custGeom>
              <a:avLst/>
              <a:gdLst/>
              <a:ahLst/>
              <a:cxnLst/>
              <a:rect l="l" t="t" r="r" b="b"/>
              <a:pathLst>
                <a:path w="300354" h="759460">
                  <a:moveTo>
                    <a:pt x="149351" y="0"/>
                  </a:moveTo>
                  <a:lnTo>
                    <a:pt x="117348" y="59435"/>
                  </a:lnTo>
                  <a:lnTo>
                    <a:pt x="91440" y="120395"/>
                  </a:lnTo>
                  <a:lnTo>
                    <a:pt x="108203" y="123443"/>
                  </a:lnTo>
                  <a:lnTo>
                    <a:pt x="128016" y="124967"/>
                  </a:lnTo>
                  <a:lnTo>
                    <a:pt x="170688" y="124967"/>
                  </a:lnTo>
                  <a:lnTo>
                    <a:pt x="190500" y="123443"/>
                  </a:lnTo>
                  <a:lnTo>
                    <a:pt x="207264" y="120395"/>
                  </a:lnTo>
                  <a:lnTo>
                    <a:pt x="181355" y="59435"/>
                  </a:lnTo>
                  <a:lnTo>
                    <a:pt x="149351" y="0"/>
                  </a:lnTo>
                  <a:close/>
                </a:path>
                <a:path w="300354" h="759460">
                  <a:moveTo>
                    <a:pt x="83820" y="620267"/>
                  </a:moveTo>
                  <a:lnTo>
                    <a:pt x="0" y="758951"/>
                  </a:lnTo>
                  <a:lnTo>
                    <a:pt x="83820" y="742188"/>
                  </a:lnTo>
                  <a:lnTo>
                    <a:pt x="83820" y="620267"/>
                  </a:lnTo>
                  <a:close/>
                </a:path>
                <a:path w="300354" h="759460">
                  <a:moveTo>
                    <a:pt x="213359" y="620267"/>
                  </a:moveTo>
                  <a:lnTo>
                    <a:pt x="213359" y="742188"/>
                  </a:lnTo>
                  <a:lnTo>
                    <a:pt x="300227" y="758951"/>
                  </a:lnTo>
                  <a:lnTo>
                    <a:pt x="213359" y="620267"/>
                  </a:lnTo>
                  <a:close/>
                </a:path>
              </a:pathLst>
            </a:custGeom>
            <a:solidFill>
              <a:srgbClr val="000000"/>
            </a:solidFill>
          </p:spPr>
          <p:txBody>
            <a:bodyPr wrap="square" lIns="0" tIns="0" rIns="0" bIns="0" rtlCol="0"/>
            <a:lstStyle/>
            <a:p>
              <a:endParaRPr/>
            </a:p>
          </p:txBody>
        </p:sp>
        <p:sp>
          <p:nvSpPr>
            <p:cNvPr id="24" name="object 24"/>
            <p:cNvSpPr/>
            <p:nvPr/>
          </p:nvSpPr>
          <p:spPr>
            <a:xfrm>
              <a:off x="6413753" y="2463545"/>
              <a:ext cx="120395" cy="129539"/>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324600" y="3086099"/>
              <a:ext cx="300355" cy="139065"/>
            </a:xfrm>
            <a:custGeom>
              <a:avLst/>
              <a:gdLst/>
              <a:ahLst/>
              <a:cxnLst/>
              <a:rect l="l" t="t" r="r" b="b"/>
              <a:pathLst>
                <a:path w="300354" h="139064">
                  <a:moveTo>
                    <a:pt x="83820" y="0"/>
                  </a:moveTo>
                  <a:lnTo>
                    <a:pt x="0" y="138684"/>
                  </a:lnTo>
                  <a:lnTo>
                    <a:pt x="83820" y="121920"/>
                  </a:lnTo>
                  <a:lnTo>
                    <a:pt x="83820" y="0"/>
                  </a:lnTo>
                </a:path>
                <a:path w="300354" h="139064">
                  <a:moveTo>
                    <a:pt x="213359" y="0"/>
                  </a:moveTo>
                  <a:lnTo>
                    <a:pt x="300227" y="138684"/>
                  </a:lnTo>
                  <a:lnTo>
                    <a:pt x="213359" y="121920"/>
                  </a:lnTo>
                  <a:lnTo>
                    <a:pt x="213359" y="0"/>
                  </a:lnTo>
                </a:path>
                <a:path w="300354" h="139064">
                  <a:moveTo>
                    <a:pt x="149351" y="138684"/>
                  </a:moveTo>
                  <a:lnTo>
                    <a:pt x="149351" y="0"/>
                  </a:lnTo>
                </a:path>
              </a:pathLst>
            </a:custGeom>
            <a:ln w="4572">
              <a:solidFill>
                <a:srgbClr val="000000"/>
              </a:solidFill>
            </a:ln>
          </p:spPr>
          <p:txBody>
            <a:bodyPr wrap="square" lIns="0" tIns="0" rIns="0" bIns="0" rtlCol="0"/>
            <a:lstStyle/>
            <a:p>
              <a:endParaRPr/>
            </a:p>
          </p:txBody>
        </p:sp>
        <p:sp>
          <p:nvSpPr>
            <p:cNvPr id="26" name="object 26"/>
            <p:cNvSpPr/>
            <p:nvPr/>
          </p:nvSpPr>
          <p:spPr>
            <a:xfrm>
              <a:off x="6475476" y="3578351"/>
              <a:ext cx="0" cy="172720"/>
            </a:xfrm>
            <a:custGeom>
              <a:avLst/>
              <a:gdLst/>
              <a:ahLst/>
              <a:cxnLst/>
              <a:rect l="l" t="t" r="r" b="b"/>
              <a:pathLst>
                <a:path h="172720">
                  <a:moveTo>
                    <a:pt x="0" y="0"/>
                  </a:moveTo>
                  <a:lnTo>
                    <a:pt x="0" y="54863"/>
                  </a:lnTo>
                  <a:lnTo>
                    <a:pt x="0" y="172212"/>
                  </a:lnTo>
                </a:path>
              </a:pathLst>
            </a:custGeom>
            <a:ln w="7620">
              <a:solidFill>
                <a:srgbClr val="000000"/>
              </a:solidFill>
            </a:ln>
          </p:spPr>
          <p:txBody>
            <a:bodyPr wrap="square" lIns="0" tIns="0" rIns="0" bIns="0" rtlCol="0"/>
            <a:lstStyle/>
            <a:p>
              <a:endParaRPr/>
            </a:p>
          </p:txBody>
        </p:sp>
        <p:sp>
          <p:nvSpPr>
            <p:cNvPr id="27" name="object 27"/>
            <p:cNvSpPr/>
            <p:nvPr/>
          </p:nvSpPr>
          <p:spPr>
            <a:xfrm>
              <a:off x="4197095" y="2923031"/>
              <a:ext cx="942340" cy="295910"/>
            </a:xfrm>
            <a:custGeom>
              <a:avLst/>
              <a:gdLst/>
              <a:ahLst/>
              <a:cxnLst/>
              <a:rect l="l" t="t" r="r" b="b"/>
              <a:pathLst>
                <a:path w="942339" h="295910">
                  <a:moveTo>
                    <a:pt x="0" y="0"/>
                  </a:moveTo>
                  <a:lnTo>
                    <a:pt x="19812" y="150875"/>
                  </a:lnTo>
                  <a:lnTo>
                    <a:pt x="188975" y="219455"/>
                  </a:lnTo>
                  <a:lnTo>
                    <a:pt x="821436" y="295655"/>
                  </a:lnTo>
                  <a:lnTo>
                    <a:pt x="922019" y="291083"/>
                  </a:lnTo>
                  <a:lnTo>
                    <a:pt x="941831" y="274319"/>
                  </a:lnTo>
                  <a:lnTo>
                    <a:pt x="144779" y="155447"/>
                  </a:lnTo>
                  <a:lnTo>
                    <a:pt x="112775" y="42671"/>
                  </a:lnTo>
                  <a:lnTo>
                    <a:pt x="0" y="0"/>
                  </a:lnTo>
                  <a:close/>
                </a:path>
              </a:pathLst>
            </a:custGeom>
            <a:solidFill>
              <a:srgbClr val="FF736A"/>
            </a:solidFill>
          </p:spPr>
          <p:txBody>
            <a:bodyPr wrap="square" lIns="0" tIns="0" rIns="0" bIns="0" rtlCol="0"/>
            <a:lstStyle/>
            <a:p>
              <a:endParaRPr/>
            </a:p>
          </p:txBody>
        </p:sp>
        <p:sp>
          <p:nvSpPr>
            <p:cNvPr id="28" name="object 28"/>
            <p:cNvSpPr/>
            <p:nvPr/>
          </p:nvSpPr>
          <p:spPr>
            <a:xfrm>
              <a:off x="4165092" y="2746247"/>
              <a:ext cx="1033780" cy="824865"/>
            </a:xfrm>
            <a:custGeom>
              <a:avLst/>
              <a:gdLst/>
              <a:ahLst/>
              <a:cxnLst/>
              <a:rect l="l" t="t" r="r" b="b"/>
              <a:pathLst>
                <a:path w="1033779" h="824864">
                  <a:moveTo>
                    <a:pt x="239268" y="341376"/>
                  </a:moveTo>
                  <a:lnTo>
                    <a:pt x="234696" y="335280"/>
                  </a:lnTo>
                  <a:lnTo>
                    <a:pt x="227076" y="330708"/>
                  </a:lnTo>
                  <a:lnTo>
                    <a:pt x="213360" y="326136"/>
                  </a:lnTo>
                  <a:lnTo>
                    <a:pt x="210312" y="327660"/>
                  </a:lnTo>
                  <a:lnTo>
                    <a:pt x="205740" y="327660"/>
                  </a:lnTo>
                  <a:lnTo>
                    <a:pt x="201168" y="330708"/>
                  </a:lnTo>
                  <a:lnTo>
                    <a:pt x="196596" y="332232"/>
                  </a:lnTo>
                  <a:lnTo>
                    <a:pt x="193548" y="333756"/>
                  </a:lnTo>
                  <a:lnTo>
                    <a:pt x="187452" y="339852"/>
                  </a:lnTo>
                  <a:lnTo>
                    <a:pt x="187452" y="347472"/>
                  </a:lnTo>
                  <a:lnTo>
                    <a:pt x="198120" y="358140"/>
                  </a:lnTo>
                  <a:lnTo>
                    <a:pt x="207264" y="359664"/>
                  </a:lnTo>
                  <a:lnTo>
                    <a:pt x="211836" y="361188"/>
                  </a:lnTo>
                  <a:lnTo>
                    <a:pt x="216408" y="359664"/>
                  </a:lnTo>
                  <a:lnTo>
                    <a:pt x="220980" y="359664"/>
                  </a:lnTo>
                  <a:lnTo>
                    <a:pt x="230124" y="356616"/>
                  </a:lnTo>
                  <a:lnTo>
                    <a:pt x="234696" y="353568"/>
                  </a:lnTo>
                  <a:lnTo>
                    <a:pt x="236220" y="348996"/>
                  </a:lnTo>
                  <a:lnTo>
                    <a:pt x="239268" y="341376"/>
                  </a:lnTo>
                  <a:close/>
                </a:path>
                <a:path w="1033779" h="824864">
                  <a:moveTo>
                    <a:pt x="338328" y="352044"/>
                  </a:moveTo>
                  <a:lnTo>
                    <a:pt x="333756" y="347472"/>
                  </a:lnTo>
                  <a:lnTo>
                    <a:pt x="327660" y="342900"/>
                  </a:lnTo>
                  <a:lnTo>
                    <a:pt x="318516" y="339852"/>
                  </a:lnTo>
                  <a:lnTo>
                    <a:pt x="304800" y="339852"/>
                  </a:lnTo>
                  <a:lnTo>
                    <a:pt x="298704" y="341376"/>
                  </a:lnTo>
                  <a:lnTo>
                    <a:pt x="297180" y="342900"/>
                  </a:lnTo>
                  <a:lnTo>
                    <a:pt x="292608" y="344424"/>
                  </a:lnTo>
                  <a:lnTo>
                    <a:pt x="288036" y="350520"/>
                  </a:lnTo>
                  <a:lnTo>
                    <a:pt x="288036" y="358140"/>
                  </a:lnTo>
                  <a:lnTo>
                    <a:pt x="289560" y="362712"/>
                  </a:lnTo>
                  <a:lnTo>
                    <a:pt x="297180" y="368808"/>
                  </a:lnTo>
                  <a:lnTo>
                    <a:pt x="304800" y="370332"/>
                  </a:lnTo>
                  <a:lnTo>
                    <a:pt x="312420" y="373380"/>
                  </a:lnTo>
                  <a:lnTo>
                    <a:pt x="316992" y="373380"/>
                  </a:lnTo>
                  <a:lnTo>
                    <a:pt x="321564" y="370332"/>
                  </a:lnTo>
                  <a:lnTo>
                    <a:pt x="326136" y="370332"/>
                  </a:lnTo>
                  <a:lnTo>
                    <a:pt x="329184" y="367284"/>
                  </a:lnTo>
                  <a:lnTo>
                    <a:pt x="332232" y="365760"/>
                  </a:lnTo>
                  <a:lnTo>
                    <a:pt x="336804" y="359664"/>
                  </a:lnTo>
                  <a:lnTo>
                    <a:pt x="338328" y="352044"/>
                  </a:lnTo>
                  <a:close/>
                </a:path>
                <a:path w="1033779" h="824864">
                  <a:moveTo>
                    <a:pt x="437388" y="365760"/>
                  </a:moveTo>
                  <a:lnTo>
                    <a:pt x="434340" y="358140"/>
                  </a:lnTo>
                  <a:lnTo>
                    <a:pt x="428244" y="353568"/>
                  </a:lnTo>
                  <a:lnTo>
                    <a:pt x="419100" y="352044"/>
                  </a:lnTo>
                  <a:lnTo>
                    <a:pt x="413004" y="350520"/>
                  </a:lnTo>
                  <a:lnTo>
                    <a:pt x="408432" y="350520"/>
                  </a:lnTo>
                  <a:lnTo>
                    <a:pt x="403860" y="352044"/>
                  </a:lnTo>
                  <a:lnTo>
                    <a:pt x="399288" y="352044"/>
                  </a:lnTo>
                  <a:lnTo>
                    <a:pt x="394716" y="353568"/>
                  </a:lnTo>
                  <a:lnTo>
                    <a:pt x="391668" y="356616"/>
                  </a:lnTo>
                  <a:lnTo>
                    <a:pt x="387096" y="362712"/>
                  </a:lnTo>
                  <a:lnTo>
                    <a:pt x="387096" y="368808"/>
                  </a:lnTo>
                  <a:lnTo>
                    <a:pt x="390144" y="374904"/>
                  </a:lnTo>
                  <a:lnTo>
                    <a:pt x="396240" y="379476"/>
                  </a:lnTo>
                  <a:lnTo>
                    <a:pt x="405384" y="384048"/>
                  </a:lnTo>
                  <a:lnTo>
                    <a:pt x="416052" y="384048"/>
                  </a:lnTo>
                  <a:lnTo>
                    <a:pt x="420624" y="382524"/>
                  </a:lnTo>
                  <a:lnTo>
                    <a:pt x="425196" y="382524"/>
                  </a:lnTo>
                  <a:lnTo>
                    <a:pt x="428244" y="379476"/>
                  </a:lnTo>
                  <a:lnTo>
                    <a:pt x="432816" y="377952"/>
                  </a:lnTo>
                  <a:lnTo>
                    <a:pt x="437388" y="370332"/>
                  </a:lnTo>
                  <a:lnTo>
                    <a:pt x="437388" y="365760"/>
                  </a:lnTo>
                  <a:close/>
                </a:path>
                <a:path w="1033779" h="824864">
                  <a:moveTo>
                    <a:pt x="536448" y="376428"/>
                  </a:moveTo>
                  <a:lnTo>
                    <a:pt x="534924" y="370332"/>
                  </a:lnTo>
                  <a:lnTo>
                    <a:pt x="528828" y="365760"/>
                  </a:lnTo>
                  <a:lnTo>
                    <a:pt x="519684" y="362712"/>
                  </a:lnTo>
                  <a:lnTo>
                    <a:pt x="504444" y="362712"/>
                  </a:lnTo>
                  <a:lnTo>
                    <a:pt x="499872" y="365760"/>
                  </a:lnTo>
                  <a:lnTo>
                    <a:pt x="495300" y="367284"/>
                  </a:lnTo>
                  <a:lnTo>
                    <a:pt x="492252" y="368808"/>
                  </a:lnTo>
                  <a:lnTo>
                    <a:pt x="487680" y="374904"/>
                  </a:lnTo>
                  <a:lnTo>
                    <a:pt x="486156" y="382524"/>
                  </a:lnTo>
                  <a:lnTo>
                    <a:pt x="490728" y="387096"/>
                  </a:lnTo>
                  <a:lnTo>
                    <a:pt x="496824" y="391668"/>
                  </a:lnTo>
                  <a:lnTo>
                    <a:pt x="505968" y="394716"/>
                  </a:lnTo>
                  <a:lnTo>
                    <a:pt x="519684" y="394716"/>
                  </a:lnTo>
                  <a:lnTo>
                    <a:pt x="525780" y="393192"/>
                  </a:lnTo>
                  <a:lnTo>
                    <a:pt x="528828" y="391668"/>
                  </a:lnTo>
                  <a:lnTo>
                    <a:pt x="533400" y="390144"/>
                  </a:lnTo>
                  <a:lnTo>
                    <a:pt x="536448" y="384048"/>
                  </a:lnTo>
                  <a:lnTo>
                    <a:pt x="536448" y="376428"/>
                  </a:lnTo>
                  <a:close/>
                </a:path>
                <a:path w="1033779" h="824864">
                  <a:moveTo>
                    <a:pt x="637032" y="387096"/>
                  </a:moveTo>
                  <a:lnTo>
                    <a:pt x="632460" y="382524"/>
                  </a:lnTo>
                  <a:lnTo>
                    <a:pt x="626364" y="377952"/>
                  </a:lnTo>
                  <a:lnTo>
                    <a:pt x="617220" y="374904"/>
                  </a:lnTo>
                  <a:lnTo>
                    <a:pt x="603504" y="374904"/>
                  </a:lnTo>
                  <a:lnTo>
                    <a:pt x="594360" y="377952"/>
                  </a:lnTo>
                  <a:lnTo>
                    <a:pt x="591312" y="379476"/>
                  </a:lnTo>
                  <a:lnTo>
                    <a:pt x="586740" y="385572"/>
                  </a:lnTo>
                  <a:lnTo>
                    <a:pt x="586740" y="393192"/>
                  </a:lnTo>
                  <a:lnTo>
                    <a:pt x="591312" y="399288"/>
                  </a:lnTo>
                  <a:lnTo>
                    <a:pt x="594360" y="403860"/>
                  </a:lnTo>
                  <a:lnTo>
                    <a:pt x="603504" y="405384"/>
                  </a:lnTo>
                  <a:lnTo>
                    <a:pt x="611124" y="408432"/>
                  </a:lnTo>
                  <a:lnTo>
                    <a:pt x="615696" y="408432"/>
                  </a:lnTo>
                  <a:lnTo>
                    <a:pt x="620268" y="405384"/>
                  </a:lnTo>
                  <a:lnTo>
                    <a:pt x="623316" y="403860"/>
                  </a:lnTo>
                  <a:lnTo>
                    <a:pt x="632460" y="400812"/>
                  </a:lnTo>
                  <a:lnTo>
                    <a:pt x="635508" y="394716"/>
                  </a:lnTo>
                  <a:lnTo>
                    <a:pt x="637032" y="387096"/>
                  </a:lnTo>
                  <a:close/>
                </a:path>
                <a:path w="1033779" h="824864">
                  <a:moveTo>
                    <a:pt x="736092" y="400812"/>
                  </a:moveTo>
                  <a:lnTo>
                    <a:pt x="733044" y="394716"/>
                  </a:lnTo>
                  <a:lnTo>
                    <a:pt x="726948" y="390144"/>
                  </a:lnTo>
                  <a:lnTo>
                    <a:pt x="717804" y="385572"/>
                  </a:lnTo>
                  <a:lnTo>
                    <a:pt x="707136" y="385572"/>
                  </a:lnTo>
                  <a:lnTo>
                    <a:pt x="704088" y="387096"/>
                  </a:lnTo>
                  <a:lnTo>
                    <a:pt x="697992" y="387096"/>
                  </a:lnTo>
                  <a:lnTo>
                    <a:pt x="694944" y="390144"/>
                  </a:lnTo>
                  <a:lnTo>
                    <a:pt x="690372" y="391668"/>
                  </a:lnTo>
                  <a:lnTo>
                    <a:pt x="685800" y="399288"/>
                  </a:lnTo>
                  <a:lnTo>
                    <a:pt x="685800" y="403860"/>
                  </a:lnTo>
                  <a:lnTo>
                    <a:pt x="688848" y="409956"/>
                  </a:lnTo>
                  <a:lnTo>
                    <a:pt x="694944" y="416052"/>
                  </a:lnTo>
                  <a:lnTo>
                    <a:pt x="704088" y="419100"/>
                  </a:lnTo>
                  <a:lnTo>
                    <a:pt x="714756" y="419100"/>
                  </a:lnTo>
                  <a:lnTo>
                    <a:pt x="719328" y="417576"/>
                  </a:lnTo>
                  <a:lnTo>
                    <a:pt x="723900" y="417576"/>
                  </a:lnTo>
                  <a:lnTo>
                    <a:pt x="728472" y="416052"/>
                  </a:lnTo>
                  <a:lnTo>
                    <a:pt x="731520" y="413004"/>
                  </a:lnTo>
                  <a:lnTo>
                    <a:pt x="736092" y="405384"/>
                  </a:lnTo>
                  <a:lnTo>
                    <a:pt x="736092" y="400812"/>
                  </a:lnTo>
                  <a:close/>
                </a:path>
                <a:path w="1033779" h="824864">
                  <a:moveTo>
                    <a:pt x="835152" y="411480"/>
                  </a:moveTo>
                  <a:lnTo>
                    <a:pt x="833628" y="405384"/>
                  </a:lnTo>
                  <a:lnTo>
                    <a:pt x="826008" y="400812"/>
                  </a:lnTo>
                  <a:lnTo>
                    <a:pt x="818388" y="399288"/>
                  </a:lnTo>
                  <a:lnTo>
                    <a:pt x="810768" y="399288"/>
                  </a:lnTo>
                  <a:lnTo>
                    <a:pt x="806196" y="396240"/>
                  </a:lnTo>
                  <a:lnTo>
                    <a:pt x="801624" y="399288"/>
                  </a:lnTo>
                  <a:lnTo>
                    <a:pt x="797052" y="399288"/>
                  </a:lnTo>
                  <a:lnTo>
                    <a:pt x="795528" y="402336"/>
                  </a:lnTo>
                  <a:lnTo>
                    <a:pt x="790956" y="402336"/>
                  </a:lnTo>
                  <a:lnTo>
                    <a:pt x="786384" y="409956"/>
                  </a:lnTo>
                  <a:lnTo>
                    <a:pt x="786384" y="416052"/>
                  </a:lnTo>
                  <a:lnTo>
                    <a:pt x="789432" y="422148"/>
                  </a:lnTo>
                  <a:lnTo>
                    <a:pt x="795528" y="426720"/>
                  </a:lnTo>
                  <a:lnTo>
                    <a:pt x="804672" y="429768"/>
                  </a:lnTo>
                  <a:lnTo>
                    <a:pt x="819912" y="429768"/>
                  </a:lnTo>
                  <a:lnTo>
                    <a:pt x="829056" y="426720"/>
                  </a:lnTo>
                  <a:lnTo>
                    <a:pt x="830580" y="425196"/>
                  </a:lnTo>
                  <a:lnTo>
                    <a:pt x="835152" y="419100"/>
                  </a:lnTo>
                  <a:lnTo>
                    <a:pt x="835152" y="411480"/>
                  </a:lnTo>
                  <a:close/>
                </a:path>
                <a:path w="1033779" h="824864">
                  <a:moveTo>
                    <a:pt x="1033272" y="460248"/>
                  </a:moveTo>
                  <a:lnTo>
                    <a:pt x="1004316" y="422148"/>
                  </a:lnTo>
                  <a:lnTo>
                    <a:pt x="984504" y="408432"/>
                  </a:lnTo>
                  <a:lnTo>
                    <a:pt x="978408" y="402336"/>
                  </a:lnTo>
                  <a:lnTo>
                    <a:pt x="969264" y="399288"/>
                  </a:lnTo>
                  <a:lnTo>
                    <a:pt x="958596" y="393192"/>
                  </a:lnTo>
                  <a:lnTo>
                    <a:pt x="946404" y="390144"/>
                  </a:lnTo>
                  <a:lnTo>
                    <a:pt x="934212" y="384048"/>
                  </a:lnTo>
                  <a:lnTo>
                    <a:pt x="920496" y="379476"/>
                  </a:lnTo>
                  <a:lnTo>
                    <a:pt x="902208" y="374904"/>
                  </a:lnTo>
                  <a:lnTo>
                    <a:pt x="862584" y="362712"/>
                  </a:lnTo>
                  <a:lnTo>
                    <a:pt x="833628" y="358140"/>
                  </a:lnTo>
                  <a:lnTo>
                    <a:pt x="797052" y="352044"/>
                  </a:lnTo>
                  <a:lnTo>
                    <a:pt x="755904" y="347472"/>
                  </a:lnTo>
                  <a:lnTo>
                    <a:pt x="697064" y="340055"/>
                  </a:lnTo>
                  <a:lnTo>
                    <a:pt x="704088" y="316992"/>
                  </a:lnTo>
                  <a:lnTo>
                    <a:pt x="722376" y="236220"/>
                  </a:lnTo>
                  <a:lnTo>
                    <a:pt x="739140" y="140208"/>
                  </a:lnTo>
                  <a:lnTo>
                    <a:pt x="739140" y="67056"/>
                  </a:lnTo>
                  <a:lnTo>
                    <a:pt x="722376" y="27432"/>
                  </a:lnTo>
                  <a:lnTo>
                    <a:pt x="717804" y="19812"/>
                  </a:lnTo>
                  <a:lnTo>
                    <a:pt x="714756" y="18288"/>
                  </a:lnTo>
                  <a:lnTo>
                    <a:pt x="714756" y="74676"/>
                  </a:lnTo>
                  <a:lnTo>
                    <a:pt x="714756" y="114300"/>
                  </a:lnTo>
                  <a:lnTo>
                    <a:pt x="699516" y="216408"/>
                  </a:lnTo>
                  <a:lnTo>
                    <a:pt x="678180" y="309372"/>
                  </a:lnTo>
                  <a:lnTo>
                    <a:pt x="670090" y="336651"/>
                  </a:lnTo>
                  <a:lnTo>
                    <a:pt x="598932" y="327660"/>
                  </a:lnTo>
                  <a:lnTo>
                    <a:pt x="587273" y="326567"/>
                  </a:lnTo>
                  <a:lnTo>
                    <a:pt x="559308" y="256032"/>
                  </a:lnTo>
                  <a:lnTo>
                    <a:pt x="615696" y="228600"/>
                  </a:lnTo>
                  <a:lnTo>
                    <a:pt x="577596" y="187452"/>
                  </a:lnTo>
                  <a:lnTo>
                    <a:pt x="637032" y="161544"/>
                  </a:lnTo>
                  <a:lnTo>
                    <a:pt x="591312" y="121920"/>
                  </a:lnTo>
                  <a:lnTo>
                    <a:pt x="644652" y="100584"/>
                  </a:lnTo>
                  <a:lnTo>
                    <a:pt x="603504" y="70104"/>
                  </a:lnTo>
                  <a:lnTo>
                    <a:pt x="652272" y="56388"/>
                  </a:lnTo>
                  <a:lnTo>
                    <a:pt x="627888" y="15240"/>
                  </a:lnTo>
                  <a:lnTo>
                    <a:pt x="635508" y="13716"/>
                  </a:lnTo>
                  <a:lnTo>
                    <a:pt x="655320" y="13716"/>
                  </a:lnTo>
                  <a:lnTo>
                    <a:pt x="665988" y="15240"/>
                  </a:lnTo>
                  <a:lnTo>
                    <a:pt x="681228" y="22860"/>
                  </a:lnTo>
                  <a:lnTo>
                    <a:pt x="688848" y="25908"/>
                  </a:lnTo>
                  <a:lnTo>
                    <a:pt x="708660" y="45720"/>
                  </a:lnTo>
                  <a:lnTo>
                    <a:pt x="713232" y="57912"/>
                  </a:lnTo>
                  <a:lnTo>
                    <a:pt x="714756" y="74676"/>
                  </a:lnTo>
                  <a:lnTo>
                    <a:pt x="714756" y="18288"/>
                  </a:lnTo>
                  <a:lnTo>
                    <a:pt x="708660" y="15240"/>
                  </a:lnTo>
                  <a:lnTo>
                    <a:pt x="694944" y="6096"/>
                  </a:lnTo>
                  <a:lnTo>
                    <a:pt x="659892" y="0"/>
                  </a:lnTo>
                  <a:lnTo>
                    <a:pt x="611124" y="3048"/>
                  </a:lnTo>
                  <a:lnTo>
                    <a:pt x="582168" y="16764"/>
                  </a:lnTo>
                  <a:lnTo>
                    <a:pt x="574548" y="19812"/>
                  </a:lnTo>
                  <a:lnTo>
                    <a:pt x="533400" y="59436"/>
                  </a:lnTo>
                  <a:lnTo>
                    <a:pt x="507492" y="96012"/>
                  </a:lnTo>
                  <a:lnTo>
                    <a:pt x="486156" y="138684"/>
                  </a:lnTo>
                  <a:lnTo>
                    <a:pt x="461772" y="196596"/>
                  </a:lnTo>
                  <a:lnTo>
                    <a:pt x="449580" y="225552"/>
                  </a:lnTo>
                  <a:lnTo>
                    <a:pt x="427926" y="312140"/>
                  </a:lnTo>
                  <a:lnTo>
                    <a:pt x="284988" y="300228"/>
                  </a:lnTo>
                  <a:lnTo>
                    <a:pt x="198120" y="292608"/>
                  </a:lnTo>
                  <a:lnTo>
                    <a:pt x="182880" y="306324"/>
                  </a:lnTo>
                  <a:lnTo>
                    <a:pt x="403860" y="324612"/>
                  </a:lnTo>
                  <a:lnTo>
                    <a:pt x="531190" y="336461"/>
                  </a:lnTo>
                  <a:lnTo>
                    <a:pt x="594360" y="344424"/>
                  </a:lnTo>
                  <a:lnTo>
                    <a:pt x="594055" y="343687"/>
                  </a:lnTo>
                  <a:lnTo>
                    <a:pt x="731520" y="359664"/>
                  </a:lnTo>
                  <a:lnTo>
                    <a:pt x="786384" y="367284"/>
                  </a:lnTo>
                  <a:lnTo>
                    <a:pt x="835152" y="376428"/>
                  </a:lnTo>
                  <a:lnTo>
                    <a:pt x="877824" y="384048"/>
                  </a:lnTo>
                  <a:lnTo>
                    <a:pt x="912876" y="394716"/>
                  </a:lnTo>
                  <a:lnTo>
                    <a:pt x="934212" y="403860"/>
                  </a:lnTo>
                  <a:lnTo>
                    <a:pt x="941832" y="411480"/>
                  </a:lnTo>
                  <a:lnTo>
                    <a:pt x="950976" y="419100"/>
                  </a:lnTo>
                  <a:lnTo>
                    <a:pt x="960120" y="429768"/>
                  </a:lnTo>
                  <a:lnTo>
                    <a:pt x="964692" y="437388"/>
                  </a:lnTo>
                  <a:lnTo>
                    <a:pt x="964692" y="451104"/>
                  </a:lnTo>
                  <a:lnTo>
                    <a:pt x="958596" y="458724"/>
                  </a:lnTo>
                  <a:lnTo>
                    <a:pt x="950976" y="461772"/>
                  </a:lnTo>
                  <a:lnTo>
                    <a:pt x="941832" y="463296"/>
                  </a:lnTo>
                  <a:lnTo>
                    <a:pt x="897636" y="463296"/>
                  </a:lnTo>
                  <a:lnTo>
                    <a:pt x="859536" y="460248"/>
                  </a:lnTo>
                  <a:lnTo>
                    <a:pt x="809244" y="452628"/>
                  </a:lnTo>
                  <a:lnTo>
                    <a:pt x="748284" y="445008"/>
                  </a:lnTo>
                  <a:lnTo>
                    <a:pt x="684276" y="435864"/>
                  </a:lnTo>
                  <a:lnTo>
                    <a:pt x="643089" y="430606"/>
                  </a:lnTo>
                  <a:lnTo>
                    <a:pt x="632460" y="428244"/>
                  </a:lnTo>
                  <a:lnTo>
                    <a:pt x="632129" y="429209"/>
                  </a:lnTo>
                  <a:lnTo>
                    <a:pt x="625297" y="428345"/>
                  </a:lnTo>
                  <a:lnTo>
                    <a:pt x="625297" y="449732"/>
                  </a:lnTo>
                  <a:lnTo>
                    <a:pt x="621792" y="460248"/>
                  </a:lnTo>
                  <a:lnTo>
                    <a:pt x="611124" y="495300"/>
                  </a:lnTo>
                  <a:lnTo>
                    <a:pt x="594360" y="537972"/>
                  </a:lnTo>
                  <a:lnTo>
                    <a:pt x="577596" y="583692"/>
                  </a:lnTo>
                  <a:lnTo>
                    <a:pt x="559308" y="632460"/>
                  </a:lnTo>
                  <a:lnTo>
                    <a:pt x="548640" y="655320"/>
                  </a:lnTo>
                  <a:lnTo>
                    <a:pt x="525780" y="694944"/>
                  </a:lnTo>
                  <a:lnTo>
                    <a:pt x="516636" y="713232"/>
                  </a:lnTo>
                  <a:lnTo>
                    <a:pt x="505968" y="728472"/>
                  </a:lnTo>
                  <a:lnTo>
                    <a:pt x="495300" y="742188"/>
                  </a:lnTo>
                  <a:lnTo>
                    <a:pt x="472440" y="762000"/>
                  </a:lnTo>
                  <a:lnTo>
                    <a:pt x="467868" y="766572"/>
                  </a:lnTo>
                  <a:lnTo>
                    <a:pt x="461772" y="768096"/>
                  </a:lnTo>
                  <a:lnTo>
                    <a:pt x="449580" y="772668"/>
                  </a:lnTo>
                  <a:lnTo>
                    <a:pt x="441960" y="777240"/>
                  </a:lnTo>
                  <a:lnTo>
                    <a:pt x="429768" y="780288"/>
                  </a:lnTo>
                  <a:lnTo>
                    <a:pt x="399288" y="780288"/>
                  </a:lnTo>
                  <a:lnTo>
                    <a:pt x="387096" y="778764"/>
                  </a:lnTo>
                  <a:lnTo>
                    <a:pt x="454152" y="708660"/>
                  </a:lnTo>
                  <a:lnTo>
                    <a:pt x="390144" y="658368"/>
                  </a:lnTo>
                  <a:lnTo>
                    <a:pt x="477012" y="632460"/>
                  </a:lnTo>
                  <a:lnTo>
                    <a:pt x="408432" y="566928"/>
                  </a:lnTo>
                  <a:lnTo>
                    <a:pt x="507492" y="539496"/>
                  </a:lnTo>
                  <a:lnTo>
                    <a:pt x="438912" y="473964"/>
                  </a:lnTo>
                  <a:lnTo>
                    <a:pt x="525310" y="437972"/>
                  </a:lnTo>
                  <a:lnTo>
                    <a:pt x="625297" y="449732"/>
                  </a:lnTo>
                  <a:lnTo>
                    <a:pt x="625297" y="428345"/>
                  </a:lnTo>
                  <a:lnTo>
                    <a:pt x="612648" y="426720"/>
                  </a:lnTo>
                  <a:lnTo>
                    <a:pt x="544068" y="417576"/>
                  </a:lnTo>
                  <a:lnTo>
                    <a:pt x="472440" y="405384"/>
                  </a:lnTo>
                  <a:lnTo>
                    <a:pt x="403860" y="396240"/>
                  </a:lnTo>
                  <a:lnTo>
                    <a:pt x="338328" y="387096"/>
                  </a:lnTo>
                  <a:lnTo>
                    <a:pt x="283464" y="377952"/>
                  </a:lnTo>
                  <a:lnTo>
                    <a:pt x="234696" y="370332"/>
                  </a:lnTo>
                  <a:lnTo>
                    <a:pt x="198120" y="365760"/>
                  </a:lnTo>
                  <a:lnTo>
                    <a:pt x="164592" y="361188"/>
                  </a:lnTo>
                  <a:lnTo>
                    <a:pt x="76200" y="280416"/>
                  </a:lnTo>
                  <a:lnTo>
                    <a:pt x="126492" y="278892"/>
                  </a:lnTo>
                  <a:lnTo>
                    <a:pt x="86868" y="222504"/>
                  </a:lnTo>
                  <a:lnTo>
                    <a:pt x="147828" y="219456"/>
                  </a:lnTo>
                  <a:lnTo>
                    <a:pt x="53340" y="143256"/>
                  </a:lnTo>
                  <a:lnTo>
                    <a:pt x="18288" y="164592"/>
                  </a:lnTo>
                  <a:lnTo>
                    <a:pt x="0" y="202692"/>
                  </a:lnTo>
                  <a:lnTo>
                    <a:pt x="3048" y="240792"/>
                  </a:lnTo>
                  <a:lnTo>
                    <a:pt x="7620" y="268224"/>
                  </a:lnTo>
                  <a:lnTo>
                    <a:pt x="15240" y="297180"/>
                  </a:lnTo>
                  <a:lnTo>
                    <a:pt x="22860" y="320040"/>
                  </a:lnTo>
                  <a:lnTo>
                    <a:pt x="32004" y="341376"/>
                  </a:lnTo>
                  <a:lnTo>
                    <a:pt x="38100" y="359664"/>
                  </a:lnTo>
                  <a:lnTo>
                    <a:pt x="60960" y="367284"/>
                  </a:lnTo>
                  <a:lnTo>
                    <a:pt x="82296" y="373380"/>
                  </a:lnTo>
                  <a:lnTo>
                    <a:pt x="111252" y="382524"/>
                  </a:lnTo>
                  <a:lnTo>
                    <a:pt x="129540" y="387096"/>
                  </a:lnTo>
                  <a:lnTo>
                    <a:pt x="144780" y="391668"/>
                  </a:lnTo>
                  <a:lnTo>
                    <a:pt x="163068" y="396240"/>
                  </a:lnTo>
                  <a:lnTo>
                    <a:pt x="181356" y="402336"/>
                  </a:lnTo>
                  <a:lnTo>
                    <a:pt x="201168" y="408432"/>
                  </a:lnTo>
                  <a:lnTo>
                    <a:pt x="217932" y="413004"/>
                  </a:lnTo>
                  <a:lnTo>
                    <a:pt x="254508" y="422148"/>
                  </a:lnTo>
                  <a:lnTo>
                    <a:pt x="288036" y="432816"/>
                  </a:lnTo>
                  <a:lnTo>
                    <a:pt x="345948" y="445008"/>
                  </a:lnTo>
                  <a:lnTo>
                    <a:pt x="367284" y="451104"/>
                  </a:lnTo>
                  <a:lnTo>
                    <a:pt x="372630" y="452183"/>
                  </a:lnTo>
                  <a:lnTo>
                    <a:pt x="356616" y="493776"/>
                  </a:lnTo>
                  <a:lnTo>
                    <a:pt x="323088" y="592836"/>
                  </a:lnTo>
                  <a:lnTo>
                    <a:pt x="307848" y="664464"/>
                  </a:lnTo>
                  <a:lnTo>
                    <a:pt x="300228" y="728472"/>
                  </a:lnTo>
                  <a:lnTo>
                    <a:pt x="303276" y="755904"/>
                  </a:lnTo>
                  <a:lnTo>
                    <a:pt x="321564" y="798576"/>
                  </a:lnTo>
                  <a:lnTo>
                    <a:pt x="350520" y="815340"/>
                  </a:lnTo>
                  <a:lnTo>
                    <a:pt x="361188" y="819912"/>
                  </a:lnTo>
                  <a:lnTo>
                    <a:pt x="384048" y="824484"/>
                  </a:lnTo>
                  <a:lnTo>
                    <a:pt x="425196" y="824484"/>
                  </a:lnTo>
                  <a:lnTo>
                    <a:pt x="448056" y="819912"/>
                  </a:lnTo>
                  <a:lnTo>
                    <a:pt x="458724" y="813816"/>
                  </a:lnTo>
                  <a:lnTo>
                    <a:pt x="470916" y="807720"/>
                  </a:lnTo>
                  <a:lnTo>
                    <a:pt x="481584" y="801624"/>
                  </a:lnTo>
                  <a:lnTo>
                    <a:pt x="487680" y="795528"/>
                  </a:lnTo>
                  <a:lnTo>
                    <a:pt x="492252" y="792480"/>
                  </a:lnTo>
                  <a:lnTo>
                    <a:pt x="533400" y="754380"/>
                  </a:lnTo>
                  <a:lnTo>
                    <a:pt x="559308" y="711708"/>
                  </a:lnTo>
                  <a:lnTo>
                    <a:pt x="569976" y="687324"/>
                  </a:lnTo>
                  <a:lnTo>
                    <a:pt x="583692" y="659892"/>
                  </a:lnTo>
                  <a:lnTo>
                    <a:pt x="594360" y="633984"/>
                  </a:lnTo>
                  <a:lnTo>
                    <a:pt x="617220" y="576072"/>
                  </a:lnTo>
                  <a:lnTo>
                    <a:pt x="635508" y="522732"/>
                  </a:lnTo>
                  <a:lnTo>
                    <a:pt x="641261" y="503555"/>
                  </a:lnTo>
                  <a:lnTo>
                    <a:pt x="661416" y="505968"/>
                  </a:lnTo>
                  <a:lnTo>
                    <a:pt x="702564" y="512064"/>
                  </a:lnTo>
                  <a:lnTo>
                    <a:pt x="751332" y="516636"/>
                  </a:lnTo>
                  <a:lnTo>
                    <a:pt x="809244" y="521208"/>
                  </a:lnTo>
                  <a:lnTo>
                    <a:pt x="862584" y="522732"/>
                  </a:lnTo>
                  <a:lnTo>
                    <a:pt x="911352" y="522732"/>
                  </a:lnTo>
                  <a:lnTo>
                    <a:pt x="955548" y="516636"/>
                  </a:lnTo>
                  <a:lnTo>
                    <a:pt x="1011936" y="501396"/>
                  </a:lnTo>
                  <a:lnTo>
                    <a:pt x="1033272" y="469392"/>
                  </a:lnTo>
                  <a:lnTo>
                    <a:pt x="1033272" y="460248"/>
                  </a:lnTo>
                  <a:close/>
                </a:path>
              </a:pathLst>
            </a:custGeom>
            <a:solidFill>
              <a:srgbClr val="000000"/>
            </a:solidFill>
          </p:spPr>
          <p:txBody>
            <a:bodyPr wrap="square" lIns="0" tIns="0" rIns="0" bIns="0" rtlCol="0"/>
            <a:lstStyle/>
            <a:p>
              <a:endParaRPr/>
            </a:p>
          </p:txBody>
        </p:sp>
        <p:sp>
          <p:nvSpPr>
            <p:cNvPr id="29" name="object 29"/>
            <p:cNvSpPr/>
            <p:nvPr/>
          </p:nvSpPr>
          <p:spPr>
            <a:xfrm>
              <a:off x="4201667" y="2883407"/>
              <a:ext cx="181356" cy="169163"/>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4747260" y="3304031"/>
              <a:ext cx="112775" cy="73151"/>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4291584" y="2875787"/>
              <a:ext cx="315595" cy="443865"/>
            </a:xfrm>
            <a:custGeom>
              <a:avLst/>
              <a:gdLst/>
              <a:ahLst/>
              <a:cxnLst/>
              <a:rect l="l" t="t" r="r" b="b"/>
              <a:pathLst>
                <a:path w="315595" h="443864">
                  <a:moveTo>
                    <a:pt x="195072" y="403860"/>
                  </a:moveTo>
                  <a:lnTo>
                    <a:pt x="0" y="393192"/>
                  </a:lnTo>
                  <a:lnTo>
                    <a:pt x="178308" y="443484"/>
                  </a:lnTo>
                  <a:lnTo>
                    <a:pt x="195072" y="403860"/>
                  </a:lnTo>
                  <a:close/>
                </a:path>
                <a:path w="315595" h="443864">
                  <a:moveTo>
                    <a:pt x="315468" y="6096"/>
                  </a:moveTo>
                  <a:lnTo>
                    <a:pt x="137160" y="0"/>
                  </a:lnTo>
                  <a:lnTo>
                    <a:pt x="303276" y="35052"/>
                  </a:lnTo>
                  <a:lnTo>
                    <a:pt x="315468" y="6096"/>
                  </a:lnTo>
                  <a:close/>
                </a:path>
              </a:pathLst>
            </a:custGeom>
            <a:solidFill>
              <a:srgbClr val="000000"/>
            </a:solidFill>
          </p:spPr>
          <p:txBody>
            <a:bodyPr wrap="square" lIns="0" tIns="0" rIns="0" bIns="0" rtlCol="0"/>
            <a:lstStyle/>
            <a:p>
              <a:endParaRPr/>
            </a:p>
          </p:txBody>
        </p:sp>
        <p:sp>
          <p:nvSpPr>
            <p:cNvPr id="32" name="object 32"/>
            <p:cNvSpPr/>
            <p:nvPr/>
          </p:nvSpPr>
          <p:spPr>
            <a:xfrm>
              <a:off x="4872227" y="2906267"/>
              <a:ext cx="112775" cy="73152"/>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4690872" y="3578351"/>
              <a:ext cx="0" cy="172720"/>
            </a:xfrm>
            <a:custGeom>
              <a:avLst/>
              <a:gdLst/>
              <a:ahLst/>
              <a:cxnLst/>
              <a:rect l="l" t="t" r="r" b="b"/>
              <a:pathLst>
                <a:path h="172720">
                  <a:moveTo>
                    <a:pt x="0" y="0"/>
                  </a:moveTo>
                  <a:lnTo>
                    <a:pt x="0" y="54863"/>
                  </a:lnTo>
                  <a:lnTo>
                    <a:pt x="0" y="172212"/>
                  </a:lnTo>
                </a:path>
              </a:pathLst>
            </a:custGeom>
            <a:ln w="7620">
              <a:solidFill>
                <a:srgbClr val="000000"/>
              </a:solidFill>
            </a:ln>
          </p:spPr>
          <p:txBody>
            <a:bodyPr wrap="square" lIns="0" tIns="0" rIns="0" bIns="0" rtlCol="0"/>
            <a:lstStyle/>
            <a:p>
              <a:endParaRPr/>
            </a:p>
          </p:txBody>
        </p:sp>
        <p:sp>
          <p:nvSpPr>
            <p:cNvPr id="34" name="object 34"/>
            <p:cNvSpPr/>
            <p:nvPr/>
          </p:nvSpPr>
          <p:spPr>
            <a:xfrm>
              <a:off x="7792211" y="4553711"/>
              <a:ext cx="254635" cy="1948180"/>
            </a:xfrm>
            <a:custGeom>
              <a:avLst/>
              <a:gdLst/>
              <a:ahLst/>
              <a:cxnLst/>
              <a:rect l="l" t="t" r="r" b="b"/>
              <a:pathLst>
                <a:path w="254634" h="1948179">
                  <a:moveTo>
                    <a:pt x="254508" y="0"/>
                  </a:moveTo>
                  <a:lnTo>
                    <a:pt x="0" y="210312"/>
                  </a:lnTo>
                  <a:lnTo>
                    <a:pt x="0" y="1947672"/>
                  </a:lnTo>
                  <a:lnTo>
                    <a:pt x="254508" y="1735836"/>
                  </a:lnTo>
                  <a:lnTo>
                    <a:pt x="254508" y="0"/>
                  </a:lnTo>
                  <a:close/>
                </a:path>
              </a:pathLst>
            </a:custGeom>
            <a:solidFill>
              <a:srgbClr val="BFBFBF"/>
            </a:solidFill>
          </p:spPr>
          <p:txBody>
            <a:bodyPr wrap="square" lIns="0" tIns="0" rIns="0" bIns="0" rtlCol="0"/>
            <a:lstStyle/>
            <a:p>
              <a:endParaRPr/>
            </a:p>
          </p:txBody>
        </p:sp>
        <p:sp>
          <p:nvSpPr>
            <p:cNvPr id="35" name="object 35"/>
            <p:cNvSpPr/>
            <p:nvPr/>
          </p:nvSpPr>
          <p:spPr>
            <a:xfrm>
              <a:off x="7792211" y="4553711"/>
              <a:ext cx="254635" cy="1948180"/>
            </a:xfrm>
            <a:custGeom>
              <a:avLst/>
              <a:gdLst/>
              <a:ahLst/>
              <a:cxnLst/>
              <a:rect l="l" t="t" r="r" b="b"/>
              <a:pathLst>
                <a:path w="254634" h="1948179">
                  <a:moveTo>
                    <a:pt x="0" y="1947672"/>
                  </a:moveTo>
                  <a:lnTo>
                    <a:pt x="254508" y="1735836"/>
                  </a:lnTo>
                  <a:lnTo>
                    <a:pt x="254508" y="0"/>
                  </a:lnTo>
                  <a:lnTo>
                    <a:pt x="0" y="210312"/>
                  </a:lnTo>
                  <a:lnTo>
                    <a:pt x="0" y="1947672"/>
                  </a:lnTo>
                  <a:close/>
                </a:path>
              </a:pathLst>
            </a:custGeom>
            <a:ln w="4572">
              <a:solidFill>
                <a:srgbClr val="000000"/>
              </a:solidFill>
            </a:ln>
          </p:spPr>
          <p:txBody>
            <a:bodyPr wrap="square" lIns="0" tIns="0" rIns="0" bIns="0" rtlCol="0"/>
            <a:lstStyle/>
            <a:p>
              <a:endParaRPr/>
            </a:p>
          </p:txBody>
        </p:sp>
        <p:sp>
          <p:nvSpPr>
            <p:cNvPr id="36" name="object 36"/>
            <p:cNvSpPr/>
            <p:nvPr/>
          </p:nvSpPr>
          <p:spPr>
            <a:xfrm>
              <a:off x="1776984" y="4553711"/>
              <a:ext cx="6269990" cy="210820"/>
            </a:xfrm>
            <a:custGeom>
              <a:avLst/>
              <a:gdLst/>
              <a:ahLst/>
              <a:cxnLst/>
              <a:rect l="l" t="t" r="r" b="b"/>
              <a:pathLst>
                <a:path w="6269990" h="210820">
                  <a:moveTo>
                    <a:pt x="6269736" y="0"/>
                  </a:moveTo>
                  <a:lnTo>
                    <a:pt x="254508" y="0"/>
                  </a:lnTo>
                  <a:lnTo>
                    <a:pt x="0" y="210312"/>
                  </a:lnTo>
                  <a:lnTo>
                    <a:pt x="6015228" y="210312"/>
                  </a:lnTo>
                  <a:lnTo>
                    <a:pt x="6269736" y="0"/>
                  </a:lnTo>
                  <a:close/>
                </a:path>
              </a:pathLst>
            </a:custGeom>
            <a:solidFill>
              <a:srgbClr val="BFBFBF"/>
            </a:solidFill>
          </p:spPr>
          <p:txBody>
            <a:bodyPr wrap="square" lIns="0" tIns="0" rIns="0" bIns="0" rtlCol="0"/>
            <a:lstStyle/>
            <a:p>
              <a:endParaRPr/>
            </a:p>
          </p:txBody>
        </p:sp>
        <p:sp>
          <p:nvSpPr>
            <p:cNvPr id="37" name="object 37"/>
            <p:cNvSpPr/>
            <p:nvPr/>
          </p:nvSpPr>
          <p:spPr>
            <a:xfrm>
              <a:off x="1776984" y="4553711"/>
              <a:ext cx="6269990" cy="210820"/>
            </a:xfrm>
            <a:custGeom>
              <a:avLst/>
              <a:gdLst/>
              <a:ahLst/>
              <a:cxnLst/>
              <a:rect l="l" t="t" r="r" b="b"/>
              <a:pathLst>
                <a:path w="6269990" h="210820">
                  <a:moveTo>
                    <a:pt x="0" y="210312"/>
                  </a:moveTo>
                  <a:lnTo>
                    <a:pt x="6015228" y="210312"/>
                  </a:lnTo>
                  <a:lnTo>
                    <a:pt x="6269736" y="0"/>
                  </a:lnTo>
                  <a:lnTo>
                    <a:pt x="254508" y="0"/>
                  </a:lnTo>
                  <a:lnTo>
                    <a:pt x="0" y="210312"/>
                  </a:lnTo>
                  <a:close/>
                </a:path>
              </a:pathLst>
            </a:custGeom>
            <a:ln w="4571">
              <a:solidFill>
                <a:srgbClr val="000000"/>
              </a:solidFill>
            </a:ln>
          </p:spPr>
          <p:txBody>
            <a:bodyPr wrap="square" lIns="0" tIns="0" rIns="0" bIns="0" rtlCol="0"/>
            <a:lstStyle/>
            <a:p>
              <a:endParaRPr/>
            </a:p>
          </p:txBody>
        </p:sp>
        <p:sp>
          <p:nvSpPr>
            <p:cNvPr id="38" name="object 38"/>
            <p:cNvSpPr/>
            <p:nvPr/>
          </p:nvSpPr>
          <p:spPr>
            <a:xfrm>
              <a:off x="1776984" y="4764023"/>
              <a:ext cx="6015355" cy="1737360"/>
            </a:xfrm>
            <a:custGeom>
              <a:avLst/>
              <a:gdLst/>
              <a:ahLst/>
              <a:cxnLst/>
              <a:rect l="l" t="t" r="r" b="b"/>
              <a:pathLst>
                <a:path w="6015355" h="1737360">
                  <a:moveTo>
                    <a:pt x="0" y="1737360"/>
                  </a:moveTo>
                  <a:lnTo>
                    <a:pt x="6015228" y="1737360"/>
                  </a:lnTo>
                  <a:lnTo>
                    <a:pt x="6015228" y="0"/>
                  </a:lnTo>
                  <a:lnTo>
                    <a:pt x="0" y="0"/>
                  </a:lnTo>
                  <a:lnTo>
                    <a:pt x="0" y="1737360"/>
                  </a:lnTo>
                  <a:close/>
                </a:path>
              </a:pathLst>
            </a:custGeom>
            <a:ln w="4572">
              <a:solidFill>
                <a:srgbClr val="000000"/>
              </a:solidFill>
            </a:ln>
          </p:spPr>
          <p:txBody>
            <a:bodyPr wrap="square" lIns="0" tIns="0" rIns="0" bIns="0" rtlCol="0"/>
            <a:lstStyle/>
            <a:p>
              <a:endParaRPr/>
            </a:p>
          </p:txBody>
        </p:sp>
      </p:grpSp>
      <p:sp>
        <p:nvSpPr>
          <p:cNvPr id="39" name="object 39"/>
          <p:cNvSpPr txBox="1"/>
          <p:nvPr/>
        </p:nvSpPr>
        <p:spPr>
          <a:xfrm>
            <a:off x="1850135" y="4800823"/>
            <a:ext cx="1664970" cy="174625"/>
          </a:xfrm>
          <a:prstGeom prst="rect">
            <a:avLst/>
          </a:prstGeom>
        </p:spPr>
        <p:txBody>
          <a:bodyPr vert="horz" wrap="square" lIns="0" tIns="15875" rIns="0" bIns="0" rtlCol="0">
            <a:spAutoFit/>
          </a:bodyPr>
          <a:lstStyle/>
          <a:p>
            <a:pPr>
              <a:lnSpc>
                <a:spcPct val="100000"/>
              </a:lnSpc>
              <a:spcBef>
                <a:spcPts val="125"/>
              </a:spcBef>
            </a:pPr>
            <a:r>
              <a:rPr sz="950" b="1" spc="100" dirty="0">
                <a:latin typeface="Arial"/>
                <a:cs typeface="Arial"/>
              </a:rPr>
              <a:t>Run </a:t>
            </a:r>
            <a:r>
              <a:rPr sz="950" b="1" spc="65" dirty="0">
                <a:latin typeface="Arial"/>
                <a:cs typeface="Arial"/>
              </a:rPr>
              <a:t>-time</a:t>
            </a:r>
            <a:r>
              <a:rPr sz="950" b="1" spc="-120" dirty="0">
                <a:latin typeface="Arial"/>
                <a:cs typeface="Arial"/>
              </a:rPr>
              <a:t> </a:t>
            </a:r>
            <a:r>
              <a:rPr sz="950" b="1" spc="95" dirty="0">
                <a:latin typeface="Arial"/>
                <a:cs typeface="Arial"/>
              </a:rPr>
              <a:t>Infrastructure</a:t>
            </a:r>
            <a:r>
              <a:rPr sz="950" b="1" spc="-170" dirty="0">
                <a:latin typeface="Arial"/>
                <a:cs typeface="Arial"/>
              </a:rPr>
              <a:t> </a:t>
            </a:r>
            <a:endParaRPr sz="950">
              <a:latin typeface="Arial"/>
              <a:cs typeface="Arial"/>
            </a:endParaRPr>
          </a:p>
        </p:txBody>
      </p:sp>
      <p:grpSp>
        <p:nvGrpSpPr>
          <p:cNvPr id="40" name="object 40"/>
          <p:cNvGrpSpPr/>
          <p:nvPr/>
        </p:nvGrpSpPr>
        <p:grpSpPr>
          <a:xfrm>
            <a:off x="2013711" y="5107432"/>
            <a:ext cx="1532255" cy="561340"/>
            <a:chOff x="2013711" y="5107432"/>
            <a:chExt cx="1532255" cy="561340"/>
          </a:xfrm>
        </p:grpSpPr>
        <p:sp>
          <p:nvSpPr>
            <p:cNvPr id="41" name="object 41"/>
            <p:cNvSpPr/>
            <p:nvPr/>
          </p:nvSpPr>
          <p:spPr>
            <a:xfrm>
              <a:off x="2249423" y="5109972"/>
              <a:ext cx="1294130" cy="556260"/>
            </a:xfrm>
            <a:custGeom>
              <a:avLst/>
              <a:gdLst/>
              <a:ahLst/>
              <a:cxnLst/>
              <a:rect l="l" t="t" r="r" b="b"/>
              <a:pathLst>
                <a:path w="1294129" h="556260">
                  <a:moveTo>
                    <a:pt x="0" y="556259"/>
                  </a:moveTo>
                  <a:lnTo>
                    <a:pt x="1293876" y="556259"/>
                  </a:lnTo>
                  <a:lnTo>
                    <a:pt x="1293876" y="0"/>
                  </a:lnTo>
                  <a:lnTo>
                    <a:pt x="0" y="0"/>
                  </a:lnTo>
                  <a:lnTo>
                    <a:pt x="0" y="556259"/>
                  </a:lnTo>
                  <a:close/>
                </a:path>
              </a:pathLst>
            </a:custGeom>
            <a:ln w="4571">
              <a:solidFill>
                <a:srgbClr val="000000"/>
              </a:solidFill>
            </a:ln>
          </p:spPr>
          <p:txBody>
            <a:bodyPr wrap="square" lIns="0" tIns="0" rIns="0" bIns="0" rtlCol="0"/>
            <a:lstStyle/>
            <a:p>
              <a:endParaRPr/>
            </a:p>
          </p:txBody>
        </p:sp>
        <p:sp>
          <p:nvSpPr>
            <p:cNvPr id="42" name="object 42"/>
            <p:cNvSpPr/>
            <p:nvPr/>
          </p:nvSpPr>
          <p:spPr>
            <a:xfrm>
              <a:off x="2016251" y="5178552"/>
              <a:ext cx="466725" cy="140335"/>
            </a:xfrm>
            <a:custGeom>
              <a:avLst/>
              <a:gdLst/>
              <a:ahLst/>
              <a:cxnLst/>
              <a:rect l="l" t="t" r="r" b="b"/>
              <a:pathLst>
                <a:path w="466725" h="140335">
                  <a:moveTo>
                    <a:pt x="466344" y="0"/>
                  </a:moveTo>
                  <a:lnTo>
                    <a:pt x="0" y="0"/>
                  </a:lnTo>
                  <a:lnTo>
                    <a:pt x="0" y="140208"/>
                  </a:lnTo>
                  <a:lnTo>
                    <a:pt x="466344" y="140208"/>
                  </a:lnTo>
                  <a:lnTo>
                    <a:pt x="466344" y="0"/>
                  </a:lnTo>
                  <a:close/>
                </a:path>
              </a:pathLst>
            </a:custGeom>
            <a:solidFill>
              <a:srgbClr val="FFFFFF"/>
            </a:solidFill>
          </p:spPr>
          <p:txBody>
            <a:bodyPr wrap="square" lIns="0" tIns="0" rIns="0" bIns="0" rtlCol="0"/>
            <a:lstStyle/>
            <a:p>
              <a:endParaRPr/>
            </a:p>
          </p:txBody>
        </p:sp>
        <p:sp>
          <p:nvSpPr>
            <p:cNvPr id="43" name="object 43"/>
            <p:cNvSpPr/>
            <p:nvPr/>
          </p:nvSpPr>
          <p:spPr>
            <a:xfrm>
              <a:off x="2016251" y="5178552"/>
              <a:ext cx="466725" cy="140335"/>
            </a:xfrm>
            <a:custGeom>
              <a:avLst/>
              <a:gdLst/>
              <a:ahLst/>
              <a:cxnLst/>
              <a:rect l="l" t="t" r="r" b="b"/>
              <a:pathLst>
                <a:path w="466725" h="140335">
                  <a:moveTo>
                    <a:pt x="0" y="140208"/>
                  </a:moveTo>
                  <a:lnTo>
                    <a:pt x="466344" y="140208"/>
                  </a:lnTo>
                  <a:lnTo>
                    <a:pt x="466344" y="0"/>
                  </a:lnTo>
                  <a:lnTo>
                    <a:pt x="0" y="0"/>
                  </a:lnTo>
                  <a:lnTo>
                    <a:pt x="0" y="140208"/>
                  </a:lnTo>
                  <a:close/>
                </a:path>
              </a:pathLst>
            </a:custGeom>
            <a:ln w="4572">
              <a:solidFill>
                <a:srgbClr val="000000"/>
              </a:solidFill>
            </a:ln>
          </p:spPr>
          <p:txBody>
            <a:bodyPr wrap="square" lIns="0" tIns="0" rIns="0" bIns="0" rtlCol="0"/>
            <a:lstStyle/>
            <a:p>
              <a:endParaRPr/>
            </a:p>
          </p:txBody>
        </p:sp>
        <p:sp>
          <p:nvSpPr>
            <p:cNvPr id="44" name="object 44"/>
            <p:cNvSpPr/>
            <p:nvPr/>
          </p:nvSpPr>
          <p:spPr>
            <a:xfrm>
              <a:off x="2016251" y="5457444"/>
              <a:ext cx="466725" cy="139065"/>
            </a:xfrm>
            <a:custGeom>
              <a:avLst/>
              <a:gdLst/>
              <a:ahLst/>
              <a:cxnLst/>
              <a:rect l="l" t="t" r="r" b="b"/>
              <a:pathLst>
                <a:path w="466725" h="139064">
                  <a:moveTo>
                    <a:pt x="466344" y="0"/>
                  </a:moveTo>
                  <a:lnTo>
                    <a:pt x="0" y="0"/>
                  </a:lnTo>
                  <a:lnTo>
                    <a:pt x="0" y="138683"/>
                  </a:lnTo>
                  <a:lnTo>
                    <a:pt x="466344" y="138683"/>
                  </a:lnTo>
                  <a:lnTo>
                    <a:pt x="466344" y="0"/>
                  </a:lnTo>
                  <a:close/>
                </a:path>
              </a:pathLst>
            </a:custGeom>
            <a:solidFill>
              <a:srgbClr val="FFFFFF"/>
            </a:solidFill>
          </p:spPr>
          <p:txBody>
            <a:bodyPr wrap="square" lIns="0" tIns="0" rIns="0" bIns="0" rtlCol="0"/>
            <a:lstStyle/>
            <a:p>
              <a:endParaRPr/>
            </a:p>
          </p:txBody>
        </p:sp>
        <p:sp>
          <p:nvSpPr>
            <p:cNvPr id="45" name="object 45"/>
            <p:cNvSpPr/>
            <p:nvPr/>
          </p:nvSpPr>
          <p:spPr>
            <a:xfrm>
              <a:off x="2016251" y="5457444"/>
              <a:ext cx="466725" cy="139065"/>
            </a:xfrm>
            <a:custGeom>
              <a:avLst/>
              <a:gdLst/>
              <a:ahLst/>
              <a:cxnLst/>
              <a:rect l="l" t="t" r="r" b="b"/>
              <a:pathLst>
                <a:path w="466725" h="139064">
                  <a:moveTo>
                    <a:pt x="0" y="138683"/>
                  </a:moveTo>
                  <a:lnTo>
                    <a:pt x="466344" y="138683"/>
                  </a:lnTo>
                  <a:lnTo>
                    <a:pt x="466344" y="0"/>
                  </a:lnTo>
                  <a:lnTo>
                    <a:pt x="0" y="0"/>
                  </a:lnTo>
                  <a:lnTo>
                    <a:pt x="0" y="138683"/>
                  </a:lnTo>
                  <a:close/>
                </a:path>
              </a:pathLst>
            </a:custGeom>
            <a:ln w="4572">
              <a:solidFill>
                <a:srgbClr val="000000"/>
              </a:solidFill>
            </a:ln>
          </p:spPr>
          <p:txBody>
            <a:bodyPr wrap="square" lIns="0" tIns="0" rIns="0" bIns="0" rtlCol="0"/>
            <a:lstStyle/>
            <a:p>
              <a:endParaRPr/>
            </a:p>
          </p:txBody>
        </p:sp>
      </p:grpSp>
      <p:sp>
        <p:nvSpPr>
          <p:cNvPr id="46" name="object 46"/>
          <p:cNvSpPr txBox="1"/>
          <p:nvPr/>
        </p:nvSpPr>
        <p:spPr>
          <a:xfrm>
            <a:off x="2557272" y="5213827"/>
            <a:ext cx="933450" cy="323850"/>
          </a:xfrm>
          <a:prstGeom prst="rect">
            <a:avLst/>
          </a:prstGeom>
        </p:spPr>
        <p:txBody>
          <a:bodyPr vert="horz" wrap="square" lIns="0" tIns="11430" rIns="0" bIns="0" rtlCol="0">
            <a:spAutoFit/>
          </a:bodyPr>
          <a:lstStyle/>
          <a:p>
            <a:pPr marR="5080" indent="74295">
              <a:lnSpc>
                <a:spcPct val="103200"/>
              </a:lnSpc>
              <a:spcBef>
                <a:spcPts val="90"/>
              </a:spcBef>
            </a:pPr>
            <a:r>
              <a:rPr sz="950" b="1" spc="100" dirty="0">
                <a:latin typeface="Arial"/>
                <a:cs typeface="Arial"/>
              </a:rPr>
              <a:t>Federation  </a:t>
            </a:r>
            <a:r>
              <a:rPr sz="950" b="1" spc="114" dirty="0">
                <a:latin typeface="Arial"/>
                <a:cs typeface="Arial"/>
              </a:rPr>
              <a:t>Manage</a:t>
            </a:r>
            <a:r>
              <a:rPr sz="950" b="1" spc="-17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grpSp>
        <p:nvGrpSpPr>
          <p:cNvPr id="47" name="object 47"/>
          <p:cNvGrpSpPr/>
          <p:nvPr/>
        </p:nvGrpSpPr>
        <p:grpSpPr>
          <a:xfrm>
            <a:off x="2013711" y="5803900"/>
            <a:ext cx="1532255" cy="561340"/>
            <a:chOff x="2013711" y="5803900"/>
            <a:chExt cx="1532255" cy="561340"/>
          </a:xfrm>
        </p:grpSpPr>
        <p:sp>
          <p:nvSpPr>
            <p:cNvPr id="48" name="object 48"/>
            <p:cNvSpPr/>
            <p:nvPr/>
          </p:nvSpPr>
          <p:spPr>
            <a:xfrm>
              <a:off x="2249423" y="5806440"/>
              <a:ext cx="1294130" cy="556260"/>
            </a:xfrm>
            <a:custGeom>
              <a:avLst/>
              <a:gdLst/>
              <a:ahLst/>
              <a:cxnLst/>
              <a:rect l="l" t="t" r="r" b="b"/>
              <a:pathLst>
                <a:path w="1294129" h="556260">
                  <a:moveTo>
                    <a:pt x="0" y="556260"/>
                  </a:moveTo>
                  <a:lnTo>
                    <a:pt x="1293876" y="556260"/>
                  </a:lnTo>
                  <a:lnTo>
                    <a:pt x="1293876" y="0"/>
                  </a:lnTo>
                  <a:lnTo>
                    <a:pt x="0" y="0"/>
                  </a:lnTo>
                  <a:lnTo>
                    <a:pt x="0" y="556260"/>
                  </a:lnTo>
                  <a:close/>
                </a:path>
              </a:pathLst>
            </a:custGeom>
            <a:ln w="4571">
              <a:solidFill>
                <a:srgbClr val="000000"/>
              </a:solidFill>
            </a:ln>
          </p:spPr>
          <p:txBody>
            <a:bodyPr wrap="square" lIns="0" tIns="0" rIns="0" bIns="0" rtlCol="0"/>
            <a:lstStyle/>
            <a:p>
              <a:endParaRPr/>
            </a:p>
          </p:txBody>
        </p:sp>
        <p:sp>
          <p:nvSpPr>
            <p:cNvPr id="49" name="object 49"/>
            <p:cNvSpPr/>
            <p:nvPr/>
          </p:nvSpPr>
          <p:spPr>
            <a:xfrm>
              <a:off x="2016251" y="5875019"/>
              <a:ext cx="466725" cy="139065"/>
            </a:xfrm>
            <a:custGeom>
              <a:avLst/>
              <a:gdLst/>
              <a:ahLst/>
              <a:cxnLst/>
              <a:rect l="l" t="t" r="r" b="b"/>
              <a:pathLst>
                <a:path w="466725" h="139064">
                  <a:moveTo>
                    <a:pt x="466344" y="0"/>
                  </a:moveTo>
                  <a:lnTo>
                    <a:pt x="0" y="0"/>
                  </a:lnTo>
                  <a:lnTo>
                    <a:pt x="0" y="138683"/>
                  </a:lnTo>
                  <a:lnTo>
                    <a:pt x="466344" y="138683"/>
                  </a:lnTo>
                  <a:lnTo>
                    <a:pt x="466344" y="0"/>
                  </a:lnTo>
                  <a:close/>
                </a:path>
              </a:pathLst>
            </a:custGeom>
            <a:solidFill>
              <a:srgbClr val="FFFFFF"/>
            </a:solidFill>
          </p:spPr>
          <p:txBody>
            <a:bodyPr wrap="square" lIns="0" tIns="0" rIns="0" bIns="0" rtlCol="0"/>
            <a:lstStyle/>
            <a:p>
              <a:endParaRPr/>
            </a:p>
          </p:txBody>
        </p:sp>
        <p:sp>
          <p:nvSpPr>
            <p:cNvPr id="50" name="object 50"/>
            <p:cNvSpPr/>
            <p:nvPr/>
          </p:nvSpPr>
          <p:spPr>
            <a:xfrm>
              <a:off x="2016251" y="5875019"/>
              <a:ext cx="466725" cy="139065"/>
            </a:xfrm>
            <a:custGeom>
              <a:avLst/>
              <a:gdLst/>
              <a:ahLst/>
              <a:cxnLst/>
              <a:rect l="l" t="t" r="r" b="b"/>
              <a:pathLst>
                <a:path w="466725" h="139064">
                  <a:moveTo>
                    <a:pt x="0" y="138683"/>
                  </a:moveTo>
                  <a:lnTo>
                    <a:pt x="466344" y="138683"/>
                  </a:lnTo>
                  <a:lnTo>
                    <a:pt x="466344" y="0"/>
                  </a:lnTo>
                  <a:lnTo>
                    <a:pt x="0" y="0"/>
                  </a:lnTo>
                  <a:lnTo>
                    <a:pt x="0" y="138683"/>
                  </a:lnTo>
                  <a:close/>
                </a:path>
              </a:pathLst>
            </a:custGeom>
            <a:ln w="4572">
              <a:solidFill>
                <a:srgbClr val="000000"/>
              </a:solidFill>
            </a:ln>
          </p:spPr>
          <p:txBody>
            <a:bodyPr wrap="square" lIns="0" tIns="0" rIns="0" bIns="0" rtlCol="0"/>
            <a:lstStyle/>
            <a:p>
              <a:endParaRPr/>
            </a:p>
          </p:txBody>
        </p:sp>
        <p:sp>
          <p:nvSpPr>
            <p:cNvPr id="51" name="object 51"/>
            <p:cNvSpPr/>
            <p:nvPr/>
          </p:nvSpPr>
          <p:spPr>
            <a:xfrm>
              <a:off x="2016251" y="6152388"/>
              <a:ext cx="466725" cy="139065"/>
            </a:xfrm>
            <a:custGeom>
              <a:avLst/>
              <a:gdLst/>
              <a:ahLst/>
              <a:cxnLst/>
              <a:rect l="l" t="t" r="r" b="b"/>
              <a:pathLst>
                <a:path w="466725" h="139064">
                  <a:moveTo>
                    <a:pt x="466344" y="0"/>
                  </a:moveTo>
                  <a:lnTo>
                    <a:pt x="0" y="0"/>
                  </a:lnTo>
                  <a:lnTo>
                    <a:pt x="0" y="138684"/>
                  </a:lnTo>
                  <a:lnTo>
                    <a:pt x="466344" y="138684"/>
                  </a:lnTo>
                  <a:lnTo>
                    <a:pt x="466344" y="0"/>
                  </a:lnTo>
                  <a:close/>
                </a:path>
              </a:pathLst>
            </a:custGeom>
            <a:solidFill>
              <a:srgbClr val="FFFFFF"/>
            </a:solidFill>
          </p:spPr>
          <p:txBody>
            <a:bodyPr wrap="square" lIns="0" tIns="0" rIns="0" bIns="0" rtlCol="0"/>
            <a:lstStyle/>
            <a:p>
              <a:endParaRPr/>
            </a:p>
          </p:txBody>
        </p:sp>
        <p:sp>
          <p:nvSpPr>
            <p:cNvPr id="52" name="object 52"/>
            <p:cNvSpPr/>
            <p:nvPr/>
          </p:nvSpPr>
          <p:spPr>
            <a:xfrm>
              <a:off x="2016251" y="6152388"/>
              <a:ext cx="466725" cy="139065"/>
            </a:xfrm>
            <a:custGeom>
              <a:avLst/>
              <a:gdLst/>
              <a:ahLst/>
              <a:cxnLst/>
              <a:rect l="l" t="t" r="r" b="b"/>
              <a:pathLst>
                <a:path w="466725" h="139064">
                  <a:moveTo>
                    <a:pt x="0" y="138684"/>
                  </a:moveTo>
                  <a:lnTo>
                    <a:pt x="466344" y="138684"/>
                  </a:lnTo>
                  <a:lnTo>
                    <a:pt x="466344" y="0"/>
                  </a:lnTo>
                  <a:lnTo>
                    <a:pt x="0" y="0"/>
                  </a:lnTo>
                  <a:lnTo>
                    <a:pt x="0" y="138684"/>
                  </a:lnTo>
                  <a:close/>
                </a:path>
              </a:pathLst>
            </a:custGeom>
            <a:ln w="4572">
              <a:solidFill>
                <a:srgbClr val="000000"/>
              </a:solidFill>
            </a:ln>
          </p:spPr>
          <p:txBody>
            <a:bodyPr wrap="square" lIns="0" tIns="0" rIns="0" bIns="0" rtlCol="0"/>
            <a:lstStyle/>
            <a:p>
              <a:endParaRPr/>
            </a:p>
          </p:txBody>
        </p:sp>
      </p:grpSp>
      <p:sp>
        <p:nvSpPr>
          <p:cNvPr id="53" name="object 53"/>
          <p:cNvSpPr txBox="1"/>
          <p:nvPr/>
        </p:nvSpPr>
        <p:spPr>
          <a:xfrm>
            <a:off x="2557272" y="5910295"/>
            <a:ext cx="933450" cy="322580"/>
          </a:xfrm>
          <a:prstGeom prst="rect">
            <a:avLst/>
          </a:prstGeom>
        </p:spPr>
        <p:txBody>
          <a:bodyPr vert="horz" wrap="square" lIns="0" tIns="13335" rIns="0" bIns="0" rtlCol="0">
            <a:spAutoFit/>
          </a:bodyPr>
          <a:lstStyle/>
          <a:p>
            <a:pPr marR="5080" indent="223520">
              <a:lnSpc>
                <a:spcPct val="102099"/>
              </a:lnSpc>
              <a:spcBef>
                <a:spcPts val="105"/>
              </a:spcBef>
            </a:pPr>
            <a:r>
              <a:rPr sz="950" b="1" spc="85" dirty="0">
                <a:latin typeface="Arial"/>
                <a:cs typeface="Arial"/>
              </a:rPr>
              <a:t>Ob </a:t>
            </a:r>
            <a:r>
              <a:rPr sz="950" b="1" spc="75" dirty="0">
                <a:latin typeface="Arial"/>
                <a:cs typeface="Arial"/>
              </a:rPr>
              <a:t>ject  </a:t>
            </a:r>
            <a:r>
              <a:rPr sz="950" b="1" spc="114" dirty="0">
                <a:latin typeface="Arial"/>
                <a:cs typeface="Arial"/>
              </a:rPr>
              <a:t>Manage</a:t>
            </a:r>
            <a:r>
              <a:rPr sz="950" b="1" spc="-17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grpSp>
        <p:nvGrpSpPr>
          <p:cNvPr id="54" name="object 54"/>
          <p:cNvGrpSpPr/>
          <p:nvPr/>
        </p:nvGrpSpPr>
        <p:grpSpPr>
          <a:xfrm>
            <a:off x="3850132" y="5107432"/>
            <a:ext cx="1534160" cy="561340"/>
            <a:chOff x="3850132" y="5107432"/>
            <a:chExt cx="1534160" cy="561340"/>
          </a:xfrm>
        </p:grpSpPr>
        <p:sp>
          <p:nvSpPr>
            <p:cNvPr id="55" name="object 55"/>
            <p:cNvSpPr/>
            <p:nvPr/>
          </p:nvSpPr>
          <p:spPr>
            <a:xfrm>
              <a:off x="4087368" y="5109972"/>
              <a:ext cx="1294130" cy="556260"/>
            </a:xfrm>
            <a:custGeom>
              <a:avLst/>
              <a:gdLst/>
              <a:ahLst/>
              <a:cxnLst/>
              <a:rect l="l" t="t" r="r" b="b"/>
              <a:pathLst>
                <a:path w="1294129" h="556260">
                  <a:moveTo>
                    <a:pt x="0" y="556259"/>
                  </a:moveTo>
                  <a:lnTo>
                    <a:pt x="1293876" y="556259"/>
                  </a:lnTo>
                  <a:lnTo>
                    <a:pt x="1293876" y="0"/>
                  </a:lnTo>
                  <a:lnTo>
                    <a:pt x="0" y="0"/>
                  </a:lnTo>
                  <a:lnTo>
                    <a:pt x="0" y="556259"/>
                  </a:lnTo>
                  <a:close/>
                </a:path>
              </a:pathLst>
            </a:custGeom>
            <a:ln w="4572">
              <a:solidFill>
                <a:srgbClr val="000000"/>
              </a:solidFill>
            </a:ln>
          </p:spPr>
          <p:txBody>
            <a:bodyPr wrap="square" lIns="0" tIns="0" rIns="0" bIns="0" rtlCol="0"/>
            <a:lstStyle/>
            <a:p>
              <a:endParaRPr/>
            </a:p>
          </p:txBody>
        </p:sp>
        <p:sp>
          <p:nvSpPr>
            <p:cNvPr id="56" name="object 56"/>
            <p:cNvSpPr/>
            <p:nvPr/>
          </p:nvSpPr>
          <p:spPr>
            <a:xfrm>
              <a:off x="3852672" y="5178552"/>
              <a:ext cx="467995" cy="140335"/>
            </a:xfrm>
            <a:custGeom>
              <a:avLst/>
              <a:gdLst/>
              <a:ahLst/>
              <a:cxnLst/>
              <a:rect l="l" t="t" r="r" b="b"/>
              <a:pathLst>
                <a:path w="467995" h="140335">
                  <a:moveTo>
                    <a:pt x="467867" y="0"/>
                  </a:moveTo>
                  <a:lnTo>
                    <a:pt x="0" y="0"/>
                  </a:lnTo>
                  <a:lnTo>
                    <a:pt x="0" y="140208"/>
                  </a:lnTo>
                  <a:lnTo>
                    <a:pt x="467867" y="140208"/>
                  </a:lnTo>
                  <a:lnTo>
                    <a:pt x="467867" y="0"/>
                  </a:lnTo>
                  <a:close/>
                </a:path>
              </a:pathLst>
            </a:custGeom>
            <a:solidFill>
              <a:srgbClr val="FFFFFF"/>
            </a:solidFill>
          </p:spPr>
          <p:txBody>
            <a:bodyPr wrap="square" lIns="0" tIns="0" rIns="0" bIns="0" rtlCol="0"/>
            <a:lstStyle/>
            <a:p>
              <a:endParaRPr/>
            </a:p>
          </p:txBody>
        </p:sp>
        <p:sp>
          <p:nvSpPr>
            <p:cNvPr id="57" name="object 57"/>
            <p:cNvSpPr/>
            <p:nvPr/>
          </p:nvSpPr>
          <p:spPr>
            <a:xfrm>
              <a:off x="3852672" y="5178552"/>
              <a:ext cx="467995" cy="140335"/>
            </a:xfrm>
            <a:custGeom>
              <a:avLst/>
              <a:gdLst/>
              <a:ahLst/>
              <a:cxnLst/>
              <a:rect l="l" t="t" r="r" b="b"/>
              <a:pathLst>
                <a:path w="467995" h="140335">
                  <a:moveTo>
                    <a:pt x="0" y="140208"/>
                  </a:moveTo>
                  <a:lnTo>
                    <a:pt x="467867" y="140208"/>
                  </a:lnTo>
                  <a:lnTo>
                    <a:pt x="467867" y="0"/>
                  </a:lnTo>
                  <a:lnTo>
                    <a:pt x="0" y="0"/>
                  </a:lnTo>
                  <a:lnTo>
                    <a:pt x="0" y="140208"/>
                  </a:lnTo>
                  <a:close/>
                </a:path>
              </a:pathLst>
            </a:custGeom>
            <a:ln w="4572">
              <a:solidFill>
                <a:srgbClr val="000000"/>
              </a:solidFill>
            </a:ln>
          </p:spPr>
          <p:txBody>
            <a:bodyPr wrap="square" lIns="0" tIns="0" rIns="0" bIns="0" rtlCol="0"/>
            <a:lstStyle/>
            <a:p>
              <a:endParaRPr/>
            </a:p>
          </p:txBody>
        </p:sp>
        <p:sp>
          <p:nvSpPr>
            <p:cNvPr id="58" name="object 58"/>
            <p:cNvSpPr/>
            <p:nvPr/>
          </p:nvSpPr>
          <p:spPr>
            <a:xfrm>
              <a:off x="3852672" y="5457444"/>
              <a:ext cx="467995" cy="139065"/>
            </a:xfrm>
            <a:custGeom>
              <a:avLst/>
              <a:gdLst/>
              <a:ahLst/>
              <a:cxnLst/>
              <a:rect l="l" t="t" r="r" b="b"/>
              <a:pathLst>
                <a:path w="467995" h="139064">
                  <a:moveTo>
                    <a:pt x="467867" y="0"/>
                  </a:moveTo>
                  <a:lnTo>
                    <a:pt x="0" y="0"/>
                  </a:lnTo>
                  <a:lnTo>
                    <a:pt x="0" y="138683"/>
                  </a:lnTo>
                  <a:lnTo>
                    <a:pt x="467867" y="138683"/>
                  </a:lnTo>
                  <a:lnTo>
                    <a:pt x="467867" y="0"/>
                  </a:lnTo>
                  <a:close/>
                </a:path>
              </a:pathLst>
            </a:custGeom>
            <a:solidFill>
              <a:srgbClr val="FFFFFF"/>
            </a:solidFill>
          </p:spPr>
          <p:txBody>
            <a:bodyPr wrap="square" lIns="0" tIns="0" rIns="0" bIns="0" rtlCol="0"/>
            <a:lstStyle/>
            <a:p>
              <a:endParaRPr/>
            </a:p>
          </p:txBody>
        </p:sp>
        <p:sp>
          <p:nvSpPr>
            <p:cNvPr id="59" name="object 59"/>
            <p:cNvSpPr/>
            <p:nvPr/>
          </p:nvSpPr>
          <p:spPr>
            <a:xfrm>
              <a:off x="3852672" y="5457444"/>
              <a:ext cx="467995" cy="139065"/>
            </a:xfrm>
            <a:custGeom>
              <a:avLst/>
              <a:gdLst/>
              <a:ahLst/>
              <a:cxnLst/>
              <a:rect l="l" t="t" r="r" b="b"/>
              <a:pathLst>
                <a:path w="467995" h="139064">
                  <a:moveTo>
                    <a:pt x="0" y="138683"/>
                  </a:moveTo>
                  <a:lnTo>
                    <a:pt x="467867" y="138683"/>
                  </a:lnTo>
                  <a:lnTo>
                    <a:pt x="467867" y="0"/>
                  </a:lnTo>
                  <a:lnTo>
                    <a:pt x="0" y="0"/>
                  </a:lnTo>
                  <a:lnTo>
                    <a:pt x="0" y="138683"/>
                  </a:lnTo>
                  <a:close/>
                </a:path>
              </a:pathLst>
            </a:custGeom>
            <a:ln w="4571">
              <a:solidFill>
                <a:srgbClr val="000000"/>
              </a:solidFill>
            </a:ln>
          </p:spPr>
          <p:txBody>
            <a:bodyPr wrap="square" lIns="0" tIns="0" rIns="0" bIns="0" rtlCol="0"/>
            <a:lstStyle/>
            <a:p>
              <a:endParaRPr/>
            </a:p>
          </p:txBody>
        </p:sp>
      </p:grpSp>
      <p:sp>
        <p:nvSpPr>
          <p:cNvPr id="60" name="object 60"/>
          <p:cNvSpPr txBox="1"/>
          <p:nvPr/>
        </p:nvSpPr>
        <p:spPr>
          <a:xfrm>
            <a:off x="4395215" y="5213827"/>
            <a:ext cx="933450" cy="323850"/>
          </a:xfrm>
          <a:prstGeom prst="rect">
            <a:avLst/>
          </a:prstGeom>
        </p:spPr>
        <p:txBody>
          <a:bodyPr vert="horz" wrap="square" lIns="0" tIns="11430" rIns="0" bIns="0" rtlCol="0">
            <a:spAutoFit/>
          </a:bodyPr>
          <a:lstStyle/>
          <a:p>
            <a:pPr marR="5080" indent="281940">
              <a:lnSpc>
                <a:spcPct val="103200"/>
              </a:lnSpc>
              <a:spcBef>
                <a:spcPts val="90"/>
              </a:spcBef>
            </a:pPr>
            <a:r>
              <a:rPr sz="950" b="1" spc="100" dirty="0">
                <a:latin typeface="Arial"/>
                <a:cs typeface="Arial"/>
              </a:rPr>
              <a:t>Time  </a:t>
            </a:r>
            <a:r>
              <a:rPr sz="950" b="1" spc="114" dirty="0">
                <a:latin typeface="Arial"/>
                <a:cs typeface="Arial"/>
              </a:rPr>
              <a:t>Manage</a:t>
            </a:r>
            <a:r>
              <a:rPr sz="950" b="1" spc="-17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grpSp>
        <p:nvGrpSpPr>
          <p:cNvPr id="61" name="object 61"/>
          <p:cNvGrpSpPr/>
          <p:nvPr/>
        </p:nvGrpSpPr>
        <p:grpSpPr>
          <a:xfrm>
            <a:off x="3850132" y="5803900"/>
            <a:ext cx="1534160" cy="561340"/>
            <a:chOff x="3850132" y="5803900"/>
            <a:chExt cx="1534160" cy="561340"/>
          </a:xfrm>
        </p:grpSpPr>
        <p:sp>
          <p:nvSpPr>
            <p:cNvPr id="62" name="object 62"/>
            <p:cNvSpPr/>
            <p:nvPr/>
          </p:nvSpPr>
          <p:spPr>
            <a:xfrm>
              <a:off x="4087368" y="5806440"/>
              <a:ext cx="1294130" cy="556260"/>
            </a:xfrm>
            <a:custGeom>
              <a:avLst/>
              <a:gdLst/>
              <a:ahLst/>
              <a:cxnLst/>
              <a:rect l="l" t="t" r="r" b="b"/>
              <a:pathLst>
                <a:path w="1294129" h="556260">
                  <a:moveTo>
                    <a:pt x="0" y="556260"/>
                  </a:moveTo>
                  <a:lnTo>
                    <a:pt x="1293876" y="556260"/>
                  </a:lnTo>
                  <a:lnTo>
                    <a:pt x="1293876" y="0"/>
                  </a:lnTo>
                  <a:lnTo>
                    <a:pt x="0" y="0"/>
                  </a:lnTo>
                  <a:lnTo>
                    <a:pt x="0" y="556260"/>
                  </a:lnTo>
                  <a:close/>
                </a:path>
              </a:pathLst>
            </a:custGeom>
            <a:ln w="4572">
              <a:solidFill>
                <a:srgbClr val="000000"/>
              </a:solidFill>
            </a:ln>
          </p:spPr>
          <p:txBody>
            <a:bodyPr wrap="square" lIns="0" tIns="0" rIns="0" bIns="0" rtlCol="0"/>
            <a:lstStyle/>
            <a:p>
              <a:endParaRPr/>
            </a:p>
          </p:txBody>
        </p:sp>
        <p:sp>
          <p:nvSpPr>
            <p:cNvPr id="63" name="object 63"/>
            <p:cNvSpPr/>
            <p:nvPr/>
          </p:nvSpPr>
          <p:spPr>
            <a:xfrm>
              <a:off x="3852672" y="5875019"/>
              <a:ext cx="467995" cy="139065"/>
            </a:xfrm>
            <a:custGeom>
              <a:avLst/>
              <a:gdLst/>
              <a:ahLst/>
              <a:cxnLst/>
              <a:rect l="l" t="t" r="r" b="b"/>
              <a:pathLst>
                <a:path w="467995" h="139064">
                  <a:moveTo>
                    <a:pt x="467867" y="0"/>
                  </a:moveTo>
                  <a:lnTo>
                    <a:pt x="0" y="0"/>
                  </a:lnTo>
                  <a:lnTo>
                    <a:pt x="0" y="138683"/>
                  </a:lnTo>
                  <a:lnTo>
                    <a:pt x="467867" y="138683"/>
                  </a:lnTo>
                  <a:lnTo>
                    <a:pt x="467867" y="0"/>
                  </a:lnTo>
                  <a:close/>
                </a:path>
              </a:pathLst>
            </a:custGeom>
            <a:solidFill>
              <a:srgbClr val="FFFFFF"/>
            </a:solidFill>
          </p:spPr>
          <p:txBody>
            <a:bodyPr wrap="square" lIns="0" tIns="0" rIns="0" bIns="0" rtlCol="0"/>
            <a:lstStyle/>
            <a:p>
              <a:endParaRPr/>
            </a:p>
          </p:txBody>
        </p:sp>
        <p:sp>
          <p:nvSpPr>
            <p:cNvPr id="64" name="object 64"/>
            <p:cNvSpPr/>
            <p:nvPr/>
          </p:nvSpPr>
          <p:spPr>
            <a:xfrm>
              <a:off x="3852672" y="5875019"/>
              <a:ext cx="467995" cy="139065"/>
            </a:xfrm>
            <a:custGeom>
              <a:avLst/>
              <a:gdLst/>
              <a:ahLst/>
              <a:cxnLst/>
              <a:rect l="l" t="t" r="r" b="b"/>
              <a:pathLst>
                <a:path w="467995" h="139064">
                  <a:moveTo>
                    <a:pt x="0" y="138683"/>
                  </a:moveTo>
                  <a:lnTo>
                    <a:pt x="467867" y="138683"/>
                  </a:lnTo>
                  <a:lnTo>
                    <a:pt x="467867" y="0"/>
                  </a:lnTo>
                  <a:lnTo>
                    <a:pt x="0" y="0"/>
                  </a:lnTo>
                  <a:lnTo>
                    <a:pt x="0" y="138683"/>
                  </a:lnTo>
                  <a:close/>
                </a:path>
              </a:pathLst>
            </a:custGeom>
            <a:ln w="4572">
              <a:solidFill>
                <a:srgbClr val="000000"/>
              </a:solidFill>
            </a:ln>
          </p:spPr>
          <p:txBody>
            <a:bodyPr wrap="square" lIns="0" tIns="0" rIns="0" bIns="0" rtlCol="0"/>
            <a:lstStyle/>
            <a:p>
              <a:endParaRPr/>
            </a:p>
          </p:txBody>
        </p:sp>
        <p:sp>
          <p:nvSpPr>
            <p:cNvPr id="65" name="object 65"/>
            <p:cNvSpPr/>
            <p:nvPr/>
          </p:nvSpPr>
          <p:spPr>
            <a:xfrm>
              <a:off x="3852672" y="6152388"/>
              <a:ext cx="467995" cy="139065"/>
            </a:xfrm>
            <a:custGeom>
              <a:avLst/>
              <a:gdLst/>
              <a:ahLst/>
              <a:cxnLst/>
              <a:rect l="l" t="t" r="r" b="b"/>
              <a:pathLst>
                <a:path w="467995" h="139064">
                  <a:moveTo>
                    <a:pt x="467867" y="0"/>
                  </a:moveTo>
                  <a:lnTo>
                    <a:pt x="0" y="0"/>
                  </a:lnTo>
                  <a:lnTo>
                    <a:pt x="0" y="138684"/>
                  </a:lnTo>
                  <a:lnTo>
                    <a:pt x="467867" y="138684"/>
                  </a:lnTo>
                  <a:lnTo>
                    <a:pt x="467867" y="0"/>
                  </a:lnTo>
                  <a:close/>
                </a:path>
              </a:pathLst>
            </a:custGeom>
            <a:solidFill>
              <a:srgbClr val="FFFFFF"/>
            </a:solidFill>
          </p:spPr>
          <p:txBody>
            <a:bodyPr wrap="square" lIns="0" tIns="0" rIns="0" bIns="0" rtlCol="0"/>
            <a:lstStyle/>
            <a:p>
              <a:endParaRPr/>
            </a:p>
          </p:txBody>
        </p:sp>
        <p:sp>
          <p:nvSpPr>
            <p:cNvPr id="66" name="object 66"/>
            <p:cNvSpPr/>
            <p:nvPr/>
          </p:nvSpPr>
          <p:spPr>
            <a:xfrm>
              <a:off x="3852672" y="6152388"/>
              <a:ext cx="467995" cy="139065"/>
            </a:xfrm>
            <a:custGeom>
              <a:avLst/>
              <a:gdLst/>
              <a:ahLst/>
              <a:cxnLst/>
              <a:rect l="l" t="t" r="r" b="b"/>
              <a:pathLst>
                <a:path w="467995" h="139064">
                  <a:moveTo>
                    <a:pt x="0" y="138684"/>
                  </a:moveTo>
                  <a:lnTo>
                    <a:pt x="467867" y="138684"/>
                  </a:lnTo>
                  <a:lnTo>
                    <a:pt x="467867" y="0"/>
                  </a:lnTo>
                  <a:lnTo>
                    <a:pt x="0" y="0"/>
                  </a:lnTo>
                  <a:lnTo>
                    <a:pt x="0" y="138684"/>
                  </a:lnTo>
                  <a:close/>
                </a:path>
              </a:pathLst>
            </a:custGeom>
            <a:ln w="4572">
              <a:solidFill>
                <a:srgbClr val="000000"/>
              </a:solidFill>
            </a:ln>
          </p:spPr>
          <p:txBody>
            <a:bodyPr wrap="square" lIns="0" tIns="0" rIns="0" bIns="0" rtlCol="0"/>
            <a:lstStyle/>
            <a:p>
              <a:endParaRPr/>
            </a:p>
          </p:txBody>
        </p:sp>
      </p:grpSp>
      <p:sp>
        <p:nvSpPr>
          <p:cNvPr id="67" name="object 67"/>
          <p:cNvSpPr txBox="1"/>
          <p:nvPr/>
        </p:nvSpPr>
        <p:spPr>
          <a:xfrm>
            <a:off x="4395215" y="5910295"/>
            <a:ext cx="933450" cy="322580"/>
          </a:xfrm>
          <a:prstGeom prst="rect">
            <a:avLst/>
          </a:prstGeom>
        </p:spPr>
        <p:txBody>
          <a:bodyPr vert="horz" wrap="square" lIns="0" tIns="13335" rIns="0" bIns="0" rtlCol="0">
            <a:spAutoFit/>
          </a:bodyPr>
          <a:lstStyle/>
          <a:p>
            <a:pPr marR="5080" indent="50165">
              <a:lnSpc>
                <a:spcPct val="102099"/>
              </a:lnSpc>
              <a:spcBef>
                <a:spcPts val="105"/>
              </a:spcBef>
            </a:pPr>
            <a:r>
              <a:rPr sz="950" b="1" spc="95" dirty="0">
                <a:latin typeface="Arial"/>
                <a:cs typeface="Arial"/>
              </a:rPr>
              <a:t>Declaration  </a:t>
            </a:r>
            <a:r>
              <a:rPr sz="950" b="1" spc="114" dirty="0">
                <a:latin typeface="Arial"/>
                <a:cs typeface="Arial"/>
              </a:rPr>
              <a:t>Manage</a:t>
            </a:r>
            <a:r>
              <a:rPr sz="950" b="1" spc="-17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grpSp>
        <p:nvGrpSpPr>
          <p:cNvPr id="68" name="object 68"/>
          <p:cNvGrpSpPr/>
          <p:nvPr/>
        </p:nvGrpSpPr>
        <p:grpSpPr>
          <a:xfrm>
            <a:off x="5617971" y="5803900"/>
            <a:ext cx="1535430" cy="561340"/>
            <a:chOff x="5617971" y="5803900"/>
            <a:chExt cx="1535430" cy="561340"/>
          </a:xfrm>
        </p:grpSpPr>
        <p:sp>
          <p:nvSpPr>
            <p:cNvPr id="69" name="object 69"/>
            <p:cNvSpPr/>
            <p:nvPr/>
          </p:nvSpPr>
          <p:spPr>
            <a:xfrm>
              <a:off x="5853683" y="5806440"/>
              <a:ext cx="1297305" cy="556260"/>
            </a:xfrm>
            <a:custGeom>
              <a:avLst/>
              <a:gdLst/>
              <a:ahLst/>
              <a:cxnLst/>
              <a:rect l="l" t="t" r="r" b="b"/>
              <a:pathLst>
                <a:path w="1297304" h="556260">
                  <a:moveTo>
                    <a:pt x="0" y="556260"/>
                  </a:moveTo>
                  <a:lnTo>
                    <a:pt x="1296923" y="556260"/>
                  </a:lnTo>
                  <a:lnTo>
                    <a:pt x="1296923" y="0"/>
                  </a:lnTo>
                  <a:lnTo>
                    <a:pt x="0" y="0"/>
                  </a:lnTo>
                  <a:lnTo>
                    <a:pt x="0" y="556260"/>
                  </a:lnTo>
                  <a:close/>
                </a:path>
              </a:pathLst>
            </a:custGeom>
            <a:ln w="4572">
              <a:solidFill>
                <a:srgbClr val="000000"/>
              </a:solidFill>
            </a:ln>
          </p:spPr>
          <p:txBody>
            <a:bodyPr wrap="square" lIns="0" tIns="0" rIns="0" bIns="0" rtlCol="0"/>
            <a:lstStyle/>
            <a:p>
              <a:endParaRPr/>
            </a:p>
          </p:txBody>
        </p:sp>
        <p:sp>
          <p:nvSpPr>
            <p:cNvPr id="70" name="object 70"/>
            <p:cNvSpPr/>
            <p:nvPr/>
          </p:nvSpPr>
          <p:spPr>
            <a:xfrm>
              <a:off x="5620511" y="5875019"/>
              <a:ext cx="467995" cy="139065"/>
            </a:xfrm>
            <a:custGeom>
              <a:avLst/>
              <a:gdLst/>
              <a:ahLst/>
              <a:cxnLst/>
              <a:rect l="l" t="t" r="r" b="b"/>
              <a:pathLst>
                <a:path w="467995" h="139064">
                  <a:moveTo>
                    <a:pt x="467867" y="0"/>
                  </a:moveTo>
                  <a:lnTo>
                    <a:pt x="0" y="0"/>
                  </a:lnTo>
                  <a:lnTo>
                    <a:pt x="0" y="138683"/>
                  </a:lnTo>
                  <a:lnTo>
                    <a:pt x="467867" y="138683"/>
                  </a:lnTo>
                  <a:lnTo>
                    <a:pt x="467867" y="0"/>
                  </a:lnTo>
                  <a:close/>
                </a:path>
              </a:pathLst>
            </a:custGeom>
            <a:solidFill>
              <a:srgbClr val="FFFFFF"/>
            </a:solidFill>
          </p:spPr>
          <p:txBody>
            <a:bodyPr wrap="square" lIns="0" tIns="0" rIns="0" bIns="0" rtlCol="0"/>
            <a:lstStyle/>
            <a:p>
              <a:endParaRPr/>
            </a:p>
          </p:txBody>
        </p:sp>
        <p:sp>
          <p:nvSpPr>
            <p:cNvPr id="71" name="object 71"/>
            <p:cNvSpPr/>
            <p:nvPr/>
          </p:nvSpPr>
          <p:spPr>
            <a:xfrm>
              <a:off x="5620511" y="5875019"/>
              <a:ext cx="467995" cy="139065"/>
            </a:xfrm>
            <a:custGeom>
              <a:avLst/>
              <a:gdLst/>
              <a:ahLst/>
              <a:cxnLst/>
              <a:rect l="l" t="t" r="r" b="b"/>
              <a:pathLst>
                <a:path w="467995" h="139064">
                  <a:moveTo>
                    <a:pt x="0" y="138683"/>
                  </a:moveTo>
                  <a:lnTo>
                    <a:pt x="467867" y="138683"/>
                  </a:lnTo>
                  <a:lnTo>
                    <a:pt x="467867" y="0"/>
                  </a:lnTo>
                  <a:lnTo>
                    <a:pt x="0" y="0"/>
                  </a:lnTo>
                  <a:lnTo>
                    <a:pt x="0" y="138683"/>
                  </a:lnTo>
                  <a:close/>
                </a:path>
              </a:pathLst>
            </a:custGeom>
            <a:ln w="4572">
              <a:solidFill>
                <a:srgbClr val="000000"/>
              </a:solidFill>
            </a:ln>
          </p:spPr>
          <p:txBody>
            <a:bodyPr wrap="square" lIns="0" tIns="0" rIns="0" bIns="0" rtlCol="0"/>
            <a:lstStyle/>
            <a:p>
              <a:endParaRPr/>
            </a:p>
          </p:txBody>
        </p:sp>
        <p:sp>
          <p:nvSpPr>
            <p:cNvPr id="72" name="object 72"/>
            <p:cNvSpPr/>
            <p:nvPr/>
          </p:nvSpPr>
          <p:spPr>
            <a:xfrm>
              <a:off x="5620511" y="6152388"/>
              <a:ext cx="467995" cy="139065"/>
            </a:xfrm>
            <a:custGeom>
              <a:avLst/>
              <a:gdLst/>
              <a:ahLst/>
              <a:cxnLst/>
              <a:rect l="l" t="t" r="r" b="b"/>
              <a:pathLst>
                <a:path w="467995" h="139064">
                  <a:moveTo>
                    <a:pt x="467867" y="0"/>
                  </a:moveTo>
                  <a:lnTo>
                    <a:pt x="0" y="0"/>
                  </a:lnTo>
                  <a:lnTo>
                    <a:pt x="0" y="138684"/>
                  </a:lnTo>
                  <a:lnTo>
                    <a:pt x="467867" y="138684"/>
                  </a:lnTo>
                  <a:lnTo>
                    <a:pt x="467867" y="0"/>
                  </a:lnTo>
                  <a:close/>
                </a:path>
              </a:pathLst>
            </a:custGeom>
            <a:solidFill>
              <a:srgbClr val="FFFFFF"/>
            </a:solidFill>
          </p:spPr>
          <p:txBody>
            <a:bodyPr wrap="square" lIns="0" tIns="0" rIns="0" bIns="0" rtlCol="0"/>
            <a:lstStyle/>
            <a:p>
              <a:endParaRPr/>
            </a:p>
          </p:txBody>
        </p:sp>
        <p:sp>
          <p:nvSpPr>
            <p:cNvPr id="73" name="object 73"/>
            <p:cNvSpPr/>
            <p:nvPr/>
          </p:nvSpPr>
          <p:spPr>
            <a:xfrm>
              <a:off x="5620511" y="6152388"/>
              <a:ext cx="467995" cy="139065"/>
            </a:xfrm>
            <a:custGeom>
              <a:avLst/>
              <a:gdLst/>
              <a:ahLst/>
              <a:cxnLst/>
              <a:rect l="l" t="t" r="r" b="b"/>
              <a:pathLst>
                <a:path w="467995" h="139064">
                  <a:moveTo>
                    <a:pt x="0" y="138684"/>
                  </a:moveTo>
                  <a:lnTo>
                    <a:pt x="467867" y="138684"/>
                  </a:lnTo>
                  <a:lnTo>
                    <a:pt x="467867" y="0"/>
                  </a:lnTo>
                  <a:lnTo>
                    <a:pt x="0" y="0"/>
                  </a:lnTo>
                  <a:lnTo>
                    <a:pt x="0" y="138684"/>
                  </a:lnTo>
                  <a:close/>
                </a:path>
              </a:pathLst>
            </a:custGeom>
            <a:ln w="4572">
              <a:solidFill>
                <a:srgbClr val="000000"/>
              </a:solidFill>
            </a:ln>
          </p:spPr>
          <p:txBody>
            <a:bodyPr wrap="square" lIns="0" tIns="0" rIns="0" bIns="0" rtlCol="0"/>
            <a:lstStyle/>
            <a:p>
              <a:endParaRPr/>
            </a:p>
          </p:txBody>
        </p:sp>
      </p:grpSp>
      <p:sp>
        <p:nvSpPr>
          <p:cNvPr id="74" name="object 74"/>
          <p:cNvSpPr txBox="1"/>
          <p:nvPr/>
        </p:nvSpPr>
        <p:spPr>
          <a:xfrm>
            <a:off x="6161532" y="5910295"/>
            <a:ext cx="933450" cy="322580"/>
          </a:xfrm>
          <a:prstGeom prst="rect">
            <a:avLst/>
          </a:prstGeom>
        </p:spPr>
        <p:txBody>
          <a:bodyPr vert="horz" wrap="square" lIns="0" tIns="13335" rIns="0" bIns="0" rtlCol="0">
            <a:spAutoFit/>
          </a:bodyPr>
          <a:lstStyle/>
          <a:p>
            <a:pPr marR="5080" indent="71120">
              <a:lnSpc>
                <a:spcPct val="102099"/>
              </a:lnSpc>
              <a:spcBef>
                <a:spcPts val="105"/>
              </a:spcBef>
            </a:pPr>
            <a:r>
              <a:rPr sz="950" b="1" spc="120" dirty="0">
                <a:latin typeface="Arial"/>
                <a:cs typeface="Arial"/>
              </a:rPr>
              <a:t>Owne </a:t>
            </a:r>
            <a:r>
              <a:rPr sz="950" b="1" spc="80" dirty="0">
                <a:latin typeface="Arial"/>
                <a:cs typeface="Arial"/>
              </a:rPr>
              <a:t>rship  </a:t>
            </a:r>
            <a:r>
              <a:rPr sz="950" b="1" spc="114" dirty="0">
                <a:latin typeface="Arial"/>
                <a:cs typeface="Arial"/>
              </a:rPr>
              <a:t>Manage</a:t>
            </a:r>
            <a:r>
              <a:rPr sz="950" b="1" spc="-17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grpSp>
        <p:nvGrpSpPr>
          <p:cNvPr id="75" name="object 75"/>
          <p:cNvGrpSpPr/>
          <p:nvPr/>
        </p:nvGrpSpPr>
        <p:grpSpPr>
          <a:xfrm>
            <a:off x="5617971" y="5107432"/>
            <a:ext cx="1821814" cy="561340"/>
            <a:chOff x="5617971" y="5107432"/>
            <a:chExt cx="1821814" cy="561340"/>
          </a:xfrm>
        </p:grpSpPr>
        <p:sp>
          <p:nvSpPr>
            <p:cNvPr id="76" name="object 76"/>
            <p:cNvSpPr/>
            <p:nvPr/>
          </p:nvSpPr>
          <p:spPr>
            <a:xfrm>
              <a:off x="5853683" y="5109972"/>
              <a:ext cx="1583690" cy="556260"/>
            </a:xfrm>
            <a:custGeom>
              <a:avLst/>
              <a:gdLst/>
              <a:ahLst/>
              <a:cxnLst/>
              <a:rect l="l" t="t" r="r" b="b"/>
              <a:pathLst>
                <a:path w="1583690" h="556260">
                  <a:moveTo>
                    <a:pt x="0" y="556259"/>
                  </a:moveTo>
                  <a:lnTo>
                    <a:pt x="1583436" y="556259"/>
                  </a:lnTo>
                  <a:lnTo>
                    <a:pt x="1583436" y="0"/>
                  </a:lnTo>
                  <a:lnTo>
                    <a:pt x="0" y="0"/>
                  </a:lnTo>
                  <a:lnTo>
                    <a:pt x="0" y="556259"/>
                  </a:lnTo>
                  <a:close/>
                </a:path>
              </a:pathLst>
            </a:custGeom>
            <a:ln w="4572">
              <a:solidFill>
                <a:srgbClr val="000000"/>
              </a:solidFill>
            </a:ln>
          </p:spPr>
          <p:txBody>
            <a:bodyPr wrap="square" lIns="0" tIns="0" rIns="0" bIns="0" rtlCol="0"/>
            <a:lstStyle/>
            <a:p>
              <a:endParaRPr/>
            </a:p>
          </p:txBody>
        </p:sp>
        <p:sp>
          <p:nvSpPr>
            <p:cNvPr id="77" name="object 77"/>
            <p:cNvSpPr/>
            <p:nvPr/>
          </p:nvSpPr>
          <p:spPr>
            <a:xfrm>
              <a:off x="5620511" y="5178552"/>
              <a:ext cx="467995" cy="140335"/>
            </a:xfrm>
            <a:custGeom>
              <a:avLst/>
              <a:gdLst/>
              <a:ahLst/>
              <a:cxnLst/>
              <a:rect l="l" t="t" r="r" b="b"/>
              <a:pathLst>
                <a:path w="467995" h="140335">
                  <a:moveTo>
                    <a:pt x="467867" y="0"/>
                  </a:moveTo>
                  <a:lnTo>
                    <a:pt x="0" y="0"/>
                  </a:lnTo>
                  <a:lnTo>
                    <a:pt x="0" y="140208"/>
                  </a:lnTo>
                  <a:lnTo>
                    <a:pt x="467867" y="140208"/>
                  </a:lnTo>
                  <a:lnTo>
                    <a:pt x="467867" y="0"/>
                  </a:lnTo>
                  <a:close/>
                </a:path>
              </a:pathLst>
            </a:custGeom>
            <a:solidFill>
              <a:srgbClr val="FFFFFF"/>
            </a:solidFill>
          </p:spPr>
          <p:txBody>
            <a:bodyPr wrap="square" lIns="0" tIns="0" rIns="0" bIns="0" rtlCol="0"/>
            <a:lstStyle/>
            <a:p>
              <a:endParaRPr/>
            </a:p>
          </p:txBody>
        </p:sp>
        <p:sp>
          <p:nvSpPr>
            <p:cNvPr id="78" name="object 78"/>
            <p:cNvSpPr/>
            <p:nvPr/>
          </p:nvSpPr>
          <p:spPr>
            <a:xfrm>
              <a:off x="5620511" y="5178552"/>
              <a:ext cx="467995" cy="140335"/>
            </a:xfrm>
            <a:custGeom>
              <a:avLst/>
              <a:gdLst/>
              <a:ahLst/>
              <a:cxnLst/>
              <a:rect l="l" t="t" r="r" b="b"/>
              <a:pathLst>
                <a:path w="467995" h="140335">
                  <a:moveTo>
                    <a:pt x="0" y="140208"/>
                  </a:moveTo>
                  <a:lnTo>
                    <a:pt x="467867" y="140208"/>
                  </a:lnTo>
                  <a:lnTo>
                    <a:pt x="467867" y="0"/>
                  </a:lnTo>
                  <a:lnTo>
                    <a:pt x="0" y="0"/>
                  </a:lnTo>
                  <a:lnTo>
                    <a:pt x="0" y="140208"/>
                  </a:lnTo>
                  <a:close/>
                </a:path>
              </a:pathLst>
            </a:custGeom>
            <a:ln w="4572">
              <a:solidFill>
                <a:srgbClr val="000000"/>
              </a:solidFill>
            </a:ln>
          </p:spPr>
          <p:txBody>
            <a:bodyPr wrap="square" lIns="0" tIns="0" rIns="0" bIns="0" rtlCol="0"/>
            <a:lstStyle/>
            <a:p>
              <a:endParaRPr/>
            </a:p>
          </p:txBody>
        </p:sp>
        <p:sp>
          <p:nvSpPr>
            <p:cNvPr id="79" name="object 79"/>
            <p:cNvSpPr/>
            <p:nvPr/>
          </p:nvSpPr>
          <p:spPr>
            <a:xfrm>
              <a:off x="5620511" y="5457444"/>
              <a:ext cx="467995" cy="139065"/>
            </a:xfrm>
            <a:custGeom>
              <a:avLst/>
              <a:gdLst/>
              <a:ahLst/>
              <a:cxnLst/>
              <a:rect l="l" t="t" r="r" b="b"/>
              <a:pathLst>
                <a:path w="467995" h="139064">
                  <a:moveTo>
                    <a:pt x="467867" y="0"/>
                  </a:moveTo>
                  <a:lnTo>
                    <a:pt x="0" y="0"/>
                  </a:lnTo>
                  <a:lnTo>
                    <a:pt x="0" y="138683"/>
                  </a:lnTo>
                  <a:lnTo>
                    <a:pt x="467867" y="138683"/>
                  </a:lnTo>
                  <a:lnTo>
                    <a:pt x="467867" y="0"/>
                  </a:lnTo>
                  <a:close/>
                </a:path>
              </a:pathLst>
            </a:custGeom>
            <a:solidFill>
              <a:srgbClr val="FFFFFF"/>
            </a:solidFill>
          </p:spPr>
          <p:txBody>
            <a:bodyPr wrap="square" lIns="0" tIns="0" rIns="0" bIns="0" rtlCol="0"/>
            <a:lstStyle/>
            <a:p>
              <a:endParaRPr/>
            </a:p>
          </p:txBody>
        </p:sp>
        <p:sp>
          <p:nvSpPr>
            <p:cNvPr id="80" name="object 80"/>
            <p:cNvSpPr/>
            <p:nvPr/>
          </p:nvSpPr>
          <p:spPr>
            <a:xfrm>
              <a:off x="5620511" y="5457444"/>
              <a:ext cx="467995" cy="139065"/>
            </a:xfrm>
            <a:custGeom>
              <a:avLst/>
              <a:gdLst/>
              <a:ahLst/>
              <a:cxnLst/>
              <a:rect l="l" t="t" r="r" b="b"/>
              <a:pathLst>
                <a:path w="467995" h="139064">
                  <a:moveTo>
                    <a:pt x="0" y="138683"/>
                  </a:moveTo>
                  <a:lnTo>
                    <a:pt x="467867" y="138683"/>
                  </a:lnTo>
                  <a:lnTo>
                    <a:pt x="467867" y="0"/>
                  </a:lnTo>
                  <a:lnTo>
                    <a:pt x="0" y="0"/>
                  </a:lnTo>
                  <a:lnTo>
                    <a:pt x="0" y="138683"/>
                  </a:lnTo>
                  <a:close/>
                </a:path>
              </a:pathLst>
            </a:custGeom>
            <a:ln w="4571">
              <a:solidFill>
                <a:srgbClr val="000000"/>
              </a:solidFill>
            </a:ln>
          </p:spPr>
          <p:txBody>
            <a:bodyPr wrap="square" lIns="0" tIns="0" rIns="0" bIns="0" rtlCol="0"/>
            <a:lstStyle/>
            <a:p>
              <a:endParaRPr/>
            </a:p>
          </p:txBody>
        </p:sp>
      </p:grpSp>
      <p:sp>
        <p:nvSpPr>
          <p:cNvPr id="81" name="object 81"/>
          <p:cNvSpPr txBox="1"/>
          <p:nvPr/>
        </p:nvSpPr>
        <p:spPr>
          <a:xfrm>
            <a:off x="6161532" y="5213827"/>
            <a:ext cx="1214120" cy="323850"/>
          </a:xfrm>
          <a:prstGeom prst="rect">
            <a:avLst/>
          </a:prstGeom>
        </p:spPr>
        <p:txBody>
          <a:bodyPr vert="horz" wrap="square" lIns="0" tIns="11430" rIns="0" bIns="0" rtlCol="0">
            <a:spAutoFit/>
          </a:bodyPr>
          <a:lstStyle/>
          <a:p>
            <a:pPr marL="144145" marR="5080" indent="-144780">
              <a:lnSpc>
                <a:spcPct val="103200"/>
              </a:lnSpc>
              <a:spcBef>
                <a:spcPts val="90"/>
              </a:spcBef>
            </a:pPr>
            <a:r>
              <a:rPr sz="950" b="1" spc="90" dirty="0">
                <a:latin typeface="Arial"/>
                <a:cs typeface="Arial"/>
              </a:rPr>
              <a:t>Data</a:t>
            </a:r>
            <a:r>
              <a:rPr sz="950" b="1" spc="125" dirty="0">
                <a:latin typeface="Arial"/>
                <a:cs typeface="Arial"/>
              </a:rPr>
              <a:t> </a:t>
            </a:r>
            <a:r>
              <a:rPr sz="950" b="1" spc="20" dirty="0">
                <a:latin typeface="Arial"/>
                <a:cs typeface="Arial"/>
              </a:rPr>
              <a:t>D</a:t>
            </a:r>
            <a:r>
              <a:rPr sz="950" b="1" spc="-145" dirty="0">
                <a:latin typeface="Arial"/>
                <a:cs typeface="Arial"/>
              </a:rPr>
              <a:t> </a:t>
            </a:r>
            <a:r>
              <a:rPr sz="950" b="1" spc="75" dirty="0">
                <a:latin typeface="Arial"/>
                <a:cs typeface="Arial"/>
              </a:rPr>
              <a:t>istribu</a:t>
            </a:r>
            <a:r>
              <a:rPr sz="950" b="1" spc="-150" dirty="0">
                <a:latin typeface="Arial"/>
                <a:cs typeface="Arial"/>
              </a:rPr>
              <a:t> </a:t>
            </a:r>
            <a:r>
              <a:rPr sz="950" b="1" spc="70" dirty="0">
                <a:latin typeface="Arial"/>
                <a:cs typeface="Arial"/>
              </a:rPr>
              <a:t>tion  </a:t>
            </a:r>
            <a:r>
              <a:rPr sz="950" b="1" spc="114" dirty="0">
                <a:latin typeface="Arial"/>
                <a:cs typeface="Arial"/>
              </a:rPr>
              <a:t>Manage</a:t>
            </a:r>
            <a:r>
              <a:rPr sz="950" b="1" spc="-155" dirty="0">
                <a:latin typeface="Arial"/>
                <a:cs typeface="Arial"/>
              </a:rPr>
              <a:t> </a:t>
            </a:r>
            <a:r>
              <a:rPr sz="950" b="1" spc="110" dirty="0">
                <a:latin typeface="Arial"/>
                <a:cs typeface="Arial"/>
              </a:rPr>
              <a:t>ment</a:t>
            </a:r>
            <a:r>
              <a:rPr sz="950" b="1" spc="-135" dirty="0">
                <a:latin typeface="Arial"/>
                <a:cs typeface="Arial"/>
              </a:rPr>
              <a:t> </a:t>
            </a:r>
            <a:endParaRPr sz="950">
              <a:latin typeface="Arial"/>
              <a:cs typeface="Arial"/>
            </a:endParaRPr>
          </a:p>
        </p:txBody>
      </p:sp>
      <p:sp>
        <p:nvSpPr>
          <p:cNvPr id="82" name="object 82"/>
          <p:cNvSpPr txBox="1"/>
          <p:nvPr/>
        </p:nvSpPr>
        <p:spPr>
          <a:xfrm>
            <a:off x="2602483" y="4334479"/>
            <a:ext cx="74295" cy="174625"/>
          </a:xfrm>
          <a:prstGeom prst="rect">
            <a:avLst/>
          </a:prstGeom>
        </p:spPr>
        <p:txBody>
          <a:bodyPr vert="horz" wrap="square" lIns="0" tIns="15875" rIns="0" bIns="0" rtlCol="0">
            <a:spAutoFit/>
          </a:bodyPr>
          <a:lstStyle/>
          <a:p>
            <a:pPr marL="12700">
              <a:lnSpc>
                <a:spcPct val="100000"/>
              </a:lnSpc>
              <a:spcBef>
                <a:spcPts val="125"/>
              </a:spcBef>
            </a:pPr>
            <a:r>
              <a:rPr sz="950" spc="10" dirty="0">
                <a:latin typeface="Arial"/>
                <a:cs typeface="Arial"/>
              </a:rPr>
              <a:t>*</a:t>
            </a:r>
            <a:endParaRPr sz="950">
              <a:latin typeface="Arial"/>
              <a:cs typeface="Arial"/>
            </a:endParaRPr>
          </a:p>
        </p:txBody>
      </p:sp>
      <p:sp>
        <p:nvSpPr>
          <p:cNvPr id="83" name="object 83"/>
          <p:cNvSpPr/>
          <p:nvPr/>
        </p:nvSpPr>
        <p:spPr>
          <a:xfrm>
            <a:off x="2837688" y="4306823"/>
            <a:ext cx="3637915" cy="350520"/>
          </a:xfrm>
          <a:custGeom>
            <a:avLst/>
            <a:gdLst/>
            <a:ahLst/>
            <a:cxnLst/>
            <a:rect l="l" t="t" r="r" b="b"/>
            <a:pathLst>
              <a:path w="3637915" h="350520">
                <a:moveTo>
                  <a:pt x="0" y="0"/>
                </a:moveTo>
                <a:lnTo>
                  <a:pt x="4572" y="350519"/>
                </a:lnTo>
              </a:path>
              <a:path w="3637915" h="350520">
                <a:moveTo>
                  <a:pt x="1853184" y="0"/>
                </a:moveTo>
                <a:lnTo>
                  <a:pt x="1853184" y="350519"/>
                </a:lnTo>
              </a:path>
              <a:path w="3637915" h="350520">
                <a:moveTo>
                  <a:pt x="3637788" y="0"/>
                </a:moveTo>
                <a:lnTo>
                  <a:pt x="3637788" y="350519"/>
                </a:lnTo>
              </a:path>
            </a:pathLst>
          </a:custGeom>
          <a:ln w="7620">
            <a:solidFill>
              <a:srgbClr val="000000"/>
            </a:solidFill>
          </a:ln>
        </p:spPr>
        <p:txBody>
          <a:bodyPr wrap="square" lIns="0" tIns="0" rIns="0" bIns="0" rtlCol="0"/>
          <a:lstStyle/>
          <a:p>
            <a:endParaRPr/>
          </a:p>
        </p:txBody>
      </p:sp>
      <p:sp>
        <p:nvSpPr>
          <p:cNvPr id="84" name="object 84"/>
          <p:cNvSpPr txBox="1"/>
          <p:nvPr/>
        </p:nvSpPr>
        <p:spPr>
          <a:xfrm>
            <a:off x="4451096" y="4331431"/>
            <a:ext cx="74295" cy="174625"/>
          </a:xfrm>
          <a:prstGeom prst="rect">
            <a:avLst/>
          </a:prstGeom>
        </p:spPr>
        <p:txBody>
          <a:bodyPr vert="horz" wrap="square" lIns="0" tIns="15875" rIns="0" bIns="0" rtlCol="0">
            <a:spAutoFit/>
          </a:bodyPr>
          <a:lstStyle/>
          <a:p>
            <a:pPr marL="12700">
              <a:lnSpc>
                <a:spcPct val="100000"/>
              </a:lnSpc>
              <a:spcBef>
                <a:spcPts val="125"/>
              </a:spcBef>
            </a:pPr>
            <a:r>
              <a:rPr sz="950" spc="10" dirty="0">
                <a:latin typeface="Arial"/>
                <a:cs typeface="Arial"/>
              </a:rPr>
              <a:t>*</a:t>
            </a:r>
            <a:endParaRPr sz="950">
              <a:latin typeface="Arial"/>
              <a:cs typeface="Arial"/>
            </a:endParaRPr>
          </a:p>
        </p:txBody>
      </p:sp>
      <p:sp>
        <p:nvSpPr>
          <p:cNvPr id="85" name="object 85"/>
          <p:cNvSpPr txBox="1"/>
          <p:nvPr/>
        </p:nvSpPr>
        <p:spPr>
          <a:xfrm>
            <a:off x="6235700" y="4331431"/>
            <a:ext cx="74295" cy="174625"/>
          </a:xfrm>
          <a:prstGeom prst="rect">
            <a:avLst/>
          </a:prstGeom>
        </p:spPr>
        <p:txBody>
          <a:bodyPr vert="horz" wrap="square" lIns="0" tIns="15875" rIns="0" bIns="0" rtlCol="0">
            <a:spAutoFit/>
          </a:bodyPr>
          <a:lstStyle/>
          <a:p>
            <a:pPr marL="12700">
              <a:lnSpc>
                <a:spcPct val="100000"/>
              </a:lnSpc>
              <a:spcBef>
                <a:spcPts val="125"/>
              </a:spcBef>
            </a:pPr>
            <a:r>
              <a:rPr sz="950" spc="10" dirty="0">
                <a:latin typeface="Arial"/>
                <a:cs typeface="Arial"/>
              </a:rPr>
              <a:t>*</a:t>
            </a:r>
            <a:endParaRPr sz="95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1903095" cy="574040"/>
          </a:xfrm>
          <a:prstGeom prst="rect">
            <a:avLst/>
          </a:prstGeom>
        </p:spPr>
        <p:txBody>
          <a:bodyPr vert="horz" wrap="square" lIns="0" tIns="12700" rIns="0" bIns="0" rtlCol="0">
            <a:spAutoFit/>
          </a:bodyPr>
          <a:lstStyle/>
          <a:p>
            <a:pPr marL="12700">
              <a:lnSpc>
                <a:spcPct val="100000"/>
              </a:lnSpc>
              <a:spcBef>
                <a:spcPts val="100"/>
              </a:spcBef>
            </a:pPr>
            <a:r>
              <a:rPr spc="-10" dirty="0"/>
              <a:t>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920105" cy="574040"/>
          </a:xfrm>
          <a:prstGeom prst="rect">
            <a:avLst/>
          </a:prstGeom>
        </p:spPr>
        <p:txBody>
          <a:bodyPr vert="horz" wrap="square" lIns="0" tIns="12700" rIns="0" bIns="0" rtlCol="0">
            <a:spAutoFit/>
          </a:bodyPr>
          <a:lstStyle/>
          <a:p>
            <a:pPr marL="12700">
              <a:lnSpc>
                <a:spcPct val="100000"/>
              </a:lnSpc>
              <a:spcBef>
                <a:spcPts val="100"/>
              </a:spcBef>
            </a:pPr>
            <a:r>
              <a:rPr spc="-5" dirty="0"/>
              <a:t>Run-Time Infrastructure</a:t>
            </a:r>
            <a:r>
              <a:rPr spc="5" dirty="0"/>
              <a:t> </a:t>
            </a:r>
            <a:r>
              <a:rPr spc="-5" dirty="0"/>
              <a:t>(1)</a:t>
            </a:r>
          </a:p>
        </p:txBody>
      </p:sp>
      <p:sp>
        <p:nvSpPr>
          <p:cNvPr id="3" name="object 3"/>
          <p:cNvSpPr txBox="1"/>
          <p:nvPr/>
        </p:nvSpPr>
        <p:spPr>
          <a:xfrm>
            <a:off x="993139" y="2351023"/>
            <a:ext cx="7453630" cy="3696335"/>
          </a:xfrm>
          <a:prstGeom prst="rect">
            <a:avLst/>
          </a:prstGeom>
        </p:spPr>
        <p:txBody>
          <a:bodyPr vert="horz" wrap="square" lIns="0" tIns="60960" rIns="0" bIns="0" rtlCol="0">
            <a:spAutoFit/>
          </a:bodyPr>
          <a:lstStyle/>
          <a:p>
            <a:pPr marL="355600" marR="5080"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Software layer providing common services to  federates</a:t>
            </a:r>
            <a:endParaRPr sz="2800" dirty="0">
              <a:latin typeface="Arial"/>
              <a:cs typeface="Arial"/>
            </a:endParaRPr>
          </a:p>
          <a:p>
            <a:pPr marL="355600" marR="500380" indent="-342900">
              <a:lnSpc>
                <a:spcPts val="3020"/>
              </a:lnSpc>
              <a:spcBef>
                <a:spcPts val="690"/>
              </a:spcBef>
              <a:buSzPct val="75000"/>
              <a:buFont typeface="Wingdings"/>
              <a:buChar char=""/>
              <a:tabLst>
                <a:tab pos="354965" algn="l"/>
                <a:tab pos="355600" algn="l"/>
              </a:tabLst>
            </a:pPr>
            <a:r>
              <a:rPr sz="2800" spc="-5" dirty="0">
                <a:solidFill>
                  <a:srgbClr val="003366"/>
                </a:solidFill>
                <a:latin typeface="Arial"/>
                <a:cs typeface="Arial"/>
              </a:rPr>
              <a:t>RTI Specification defines the interfaces  federates must use to obtain services and  interact with other</a:t>
            </a:r>
            <a:r>
              <a:rPr sz="2800" spc="20" dirty="0">
                <a:solidFill>
                  <a:srgbClr val="003366"/>
                </a:solidFill>
                <a:latin typeface="Arial"/>
                <a:cs typeface="Arial"/>
              </a:rPr>
              <a:t> </a:t>
            </a:r>
            <a:r>
              <a:rPr sz="2800" spc="-5" dirty="0">
                <a:solidFill>
                  <a:srgbClr val="003366"/>
                </a:solidFill>
                <a:latin typeface="Arial"/>
                <a:cs typeface="Arial"/>
              </a:rPr>
              <a:t>federates</a:t>
            </a:r>
            <a:endParaRPr sz="2800" dirty="0">
              <a:latin typeface="Arial"/>
              <a:cs typeface="Arial"/>
            </a:endParaRPr>
          </a:p>
          <a:p>
            <a:pPr marL="355600" marR="515620" indent="-342900">
              <a:lnSpc>
                <a:spcPts val="3020"/>
              </a:lnSpc>
              <a:spcBef>
                <a:spcPts val="685"/>
              </a:spcBef>
              <a:buSzPct val="75000"/>
              <a:buFont typeface="Wingdings"/>
              <a:buChar char=""/>
              <a:tabLst>
                <a:tab pos="354965" algn="l"/>
                <a:tab pos="355600" algn="l"/>
              </a:tabLst>
            </a:pPr>
            <a:r>
              <a:rPr sz="2800" spc="-5" dirty="0">
                <a:solidFill>
                  <a:srgbClr val="003366"/>
                </a:solidFill>
                <a:latin typeface="Arial"/>
                <a:cs typeface="Arial"/>
              </a:rPr>
              <a:t>RTI Specification defines interfaces to be  exposed by federates in order to be  recognizable by the services and by other  federates</a:t>
            </a:r>
            <a:endParaRPr sz="28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920105" cy="574040"/>
          </a:xfrm>
          <a:prstGeom prst="rect">
            <a:avLst/>
          </a:prstGeom>
        </p:spPr>
        <p:txBody>
          <a:bodyPr vert="horz" wrap="square" lIns="0" tIns="12700" rIns="0" bIns="0" rtlCol="0">
            <a:spAutoFit/>
          </a:bodyPr>
          <a:lstStyle/>
          <a:p>
            <a:pPr marL="12700">
              <a:lnSpc>
                <a:spcPct val="100000"/>
              </a:lnSpc>
              <a:spcBef>
                <a:spcPts val="100"/>
              </a:spcBef>
            </a:pPr>
            <a:r>
              <a:rPr spc="-5" dirty="0"/>
              <a:t>Run-Time Infrastructure</a:t>
            </a:r>
            <a:r>
              <a:rPr spc="5" dirty="0"/>
              <a:t> </a:t>
            </a:r>
            <a:r>
              <a:rPr spc="-5" dirty="0"/>
              <a:t>(2)</a:t>
            </a:r>
          </a:p>
        </p:txBody>
      </p:sp>
      <p:sp>
        <p:nvSpPr>
          <p:cNvPr id="3" name="object 3"/>
          <p:cNvSpPr txBox="1"/>
          <p:nvPr/>
        </p:nvSpPr>
        <p:spPr>
          <a:xfrm>
            <a:off x="993139" y="2309477"/>
            <a:ext cx="6094095" cy="3475990"/>
          </a:xfrm>
          <a:prstGeom prst="rect">
            <a:avLst/>
          </a:prstGeom>
        </p:spPr>
        <p:txBody>
          <a:bodyPr vert="horz" wrap="square" lIns="0" tIns="53340" rIns="0" bIns="0" rtlCol="0">
            <a:spAutoFit/>
          </a:bodyPr>
          <a:lstStyle/>
          <a:p>
            <a:pPr marL="355600" indent="-342900">
              <a:lnSpc>
                <a:spcPct val="100000"/>
              </a:lnSpc>
              <a:spcBef>
                <a:spcPts val="420"/>
              </a:spcBef>
              <a:buSzPct val="75000"/>
              <a:buFont typeface="Wingdings"/>
              <a:buChar char=""/>
              <a:tabLst>
                <a:tab pos="354965" algn="l"/>
                <a:tab pos="355600" algn="l"/>
              </a:tabLst>
            </a:pPr>
            <a:r>
              <a:rPr sz="2800" spc="-5" dirty="0">
                <a:solidFill>
                  <a:srgbClr val="003366"/>
                </a:solidFill>
                <a:latin typeface="Arial"/>
                <a:cs typeface="Arial"/>
              </a:rPr>
              <a:t>Improvements on older</a:t>
            </a:r>
            <a:r>
              <a:rPr sz="2800" spc="15" dirty="0">
                <a:solidFill>
                  <a:srgbClr val="003366"/>
                </a:solidFill>
                <a:latin typeface="Arial"/>
                <a:cs typeface="Arial"/>
              </a:rPr>
              <a:t> </a:t>
            </a:r>
            <a:r>
              <a:rPr sz="2800" spc="-5" dirty="0">
                <a:solidFill>
                  <a:srgbClr val="003366"/>
                </a:solidFill>
                <a:latin typeface="Arial"/>
                <a:cs typeface="Arial"/>
              </a:rPr>
              <a:t>standards</a:t>
            </a:r>
            <a:endParaRPr sz="2800" dirty="0">
              <a:latin typeface="Arial"/>
              <a:cs typeface="Arial"/>
            </a:endParaRPr>
          </a:p>
          <a:p>
            <a:pPr marL="756285" lvl="1" indent="-287020">
              <a:lnSpc>
                <a:spcPct val="100000"/>
              </a:lnSpc>
              <a:spcBef>
                <a:spcPts val="280"/>
              </a:spcBef>
              <a:buSzPct val="75000"/>
              <a:buChar char="–"/>
              <a:tabLst>
                <a:tab pos="756285" algn="l"/>
                <a:tab pos="756920" algn="l"/>
              </a:tabLst>
            </a:pPr>
            <a:r>
              <a:rPr sz="2400" dirty="0">
                <a:solidFill>
                  <a:srgbClr val="003366"/>
                </a:solidFill>
                <a:latin typeface="Arial"/>
                <a:cs typeface="Arial"/>
              </a:rPr>
              <a:t>DIS</a:t>
            </a:r>
            <a:endParaRPr sz="2400" dirty="0">
              <a:latin typeface="Arial"/>
              <a:cs typeface="Arial"/>
            </a:endParaRPr>
          </a:p>
          <a:p>
            <a:pPr marL="756285" lvl="1" indent="-287020">
              <a:lnSpc>
                <a:spcPct val="100000"/>
              </a:lnSpc>
              <a:spcBef>
                <a:spcPts val="280"/>
              </a:spcBef>
              <a:buSzPct val="75000"/>
              <a:buChar char="–"/>
              <a:tabLst>
                <a:tab pos="756285" algn="l"/>
                <a:tab pos="756920" algn="l"/>
              </a:tabLst>
            </a:pPr>
            <a:r>
              <a:rPr sz="2400" spc="-5" dirty="0">
                <a:solidFill>
                  <a:srgbClr val="003366"/>
                </a:solidFill>
                <a:latin typeface="Arial"/>
                <a:cs typeface="Arial"/>
              </a:rPr>
              <a:t>ALSP</a:t>
            </a:r>
            <a:endParaRPr sz="2400" dirty="0">
              <a:latin typeface="Arial"/>
              <a:cs typeface="Arial"/>
            </a:endParaRPr>
          </a:p>
          <a:p>
            <a:pPr marL="355600" marR="798830" indent="-342900">
              <a:lnSpc>
                <a:spcPts val="3020"/>
              </a:lnSpc>
              <a:spcBef>
                <a:spcPts val="740"/>
              </a:spcBef>
              <a:buSzPct val="75000"/>
              <a:buFont typeface="Wingdings"/>
              <a:buChar char=""/>
              <a:tabLst>
                <a:tab pos="354965" algn="l"/>
                <a:tab pos="355600" algn="l"/>
              </a:tabLst>
            </a:pPr>
            <a:r>
              <a:rPr sz="2800" spc="-5" dirty="0">
                <a:solidFill>
                  <a:srgbClr val="003366"/>
                </a:solidFill>
                <a:latin typeface="Arial"/>
                <a:cs typeface="Arial"/>
              </a:rPr>
              <a:t>Provides efficient </a:t>
            </a:r>
            <a:r>
              <a:rPr sz="2800" dirty="0">
                <a:solidFill>
                  <a:srgbClr val="003366"/>
                </a:solidFill>
                <a:latin typeface="Arial"/>
                <a:cs typeface="Arial"/>
              </a:rPr>
              <a:t>inter-federate  communications</a:t>
            </a:r>
            <a:endParaRPr sz="2800" dirty="0">
              <a:latin typeface="Arial"/>
              <a:cs typeface="Arial"/>
            </a:endParaRPr>
          </a:p>
          <a:p>
            <a:pPr marL="355600" marR="224790" indent="-342900">
              <a:lnSpc>
                <a:spcPts val="3020"/>
              </a:lnSpc>
              <a:spcBef>
                <a:spcPts val="680"/>
              </a:spcBef>
              <a:buSzPct val="75000"/>
              <a:buFont typeface="Wingdings"/>
              <a:buChar char=""/>
              <a:tabLst>
                <a:tab pos="354965" algn="l"/>
                <a:tab pos="355600" algn="l"/>
              </a:tabLst>
            </a:pPr>
            <a:r>
              <a:rPr sz="2800" spc="-5" dirty="0">
                <a:solidFill>
                  <a:srgbClr val="003366"/>
                </a:solidFill>
                <a:latin typeface="Arial"/>
                <a:cs typeface="Arial"/>
              </a:rPr>
              <a:t>Separate simulation concerns from  </a:t>
            </a:r>
            <a:r>
              <a:rPr sz="2800" dirty="0">
                <a:solidFill>
                  <a:srgbClr val="003366"/>
                </a:solidFill>
                <a:latin typeface="Arial"/>
                <a:cs typeface="Arial"/>
              </a:rPr>
              <a:t>communication concerns</a:t>
            </a:r>
            <a:endParaRPr sz="2800" dirty="0">
              <a:latin typeface="Arial"/>
              <a:cs typeface="Arial"/>
            </a:endParaRPr>
          </a:p>
          <a:p>
            <a:pPr marL="355600" indent="-342900">
              <a:lnSpc>
                <a:spcPct val="100000"/>
              </a:lnSpc>
              <a:spcBef>
                <a:spcPts val="305"/>
              </a:spcBef>
              <a:buSzPct val="75000"/>
              <a:buFont typeface="Wingdings"/>
              <a:buChar char=""/>
              <a:tabLst>
                <a:tab pos="354965" algn="l"/>
                <a:tab pos="355600" algn="l"/>
              </a:tabLst>
            </a:pPr>
            <a:r>
              <a:rPr sz="2800" dirty="0">
                <a:solidFill>
                  <a:srgbClr val="003366"/>
                </a:solidFill>
                <a:latin typeface="Arial"/>
                <a:cs typeface="Arial"/>
              </a:rPr>
              <a:t>Language and platform</a:t>
            </a:r>
            <a:r>
              <a:rPr sz="2800" spc="-20" dirty="0">
                <a:solidFill>
                  <a:srgbClr val="003366"/>
                </a:solidFill>
                <a:latin typeface="Arial"/>
                <a:cs typeface="Arial"/>
              </a:rPr>
              <a:t> </a:t>
            </a:r>
            <a:r>
              <a:rPr sz="2800" dirty="0">
                <a:solidFill>
                  <a:srgbClr val="003366"/>
                </a:solidFill>
                <a:latin typeface="Arial"/>
                <a:cs typeface="Arial"/>
              </a:rPr>
              <a:t>independent</a:t>
            </a:r>
            <a:endParaRPr sz="28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404235" cy="574040"/>
          </a:xfrm>
          <a:prstGeom prst="rect">
            <a:avLst/>
          </a:prstGeom>
        </p:spPr>
        <p:txBody>
          <a:bodyPr vert="horz" wrap="square" lIns="0" tIns="12700" rIns="0" bIns="0" rtlCol="0">
            <a:spAutoFit/>
          </a:bodyPr>
          <a:lstStyle/>
          <a:p>
            <a:pPr marL="12700">
              <a:lnSpc>
                <a:spcPct val="100000"/>
              </a:lnSpc>
              <a:spcBef>
                <a:spcPts val="100"/>
              </a:spcBef>
            </a:pPr>
            <a:r>
              <a:rPr spc="-5" dirty="0"/>
              <a:t>Service</a:t>
            </a:r>
            <a:r>
              <a:rPr spc="-95" dirty="0"/>
              <a:t> </a:t>
            </a:r>
            <a:r>
              <a:rPr dirty="0"/>
              <a:t>Groups</a:t>
            </a:r>
          </a:p>
        </p:txBody>
      </p:sp>
      <p:sp>
        <p:nvSpPr>
          <p:cNvPr id="3" name="object 3"/>
          <p:cNvSpPr txBox="1"/>
          <p:nvPr/>
        </p:nvSpPr>
        <p:spPr>
          <a:xfrm>
            <a:off x="993139" y="2298598"/>
            <a:ext cx="5179695" cy="3616325"/>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dirty="0">
                <a:solidFill>
                  <a:srgbClr val="003366"/>
                </a:solidFill>
                <a:latin typeface="Arial"/>
                <a:cs typeface="Arial"/>
              </a:rPr>
              <a:t>Federation management</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dirty="0">
                <a:solidFill>
                  <a:srgbClr val="003366"/>
                </a:solidFill>
                <a:latin typeface="Arial"/>
                <a:cs typeface="Arial"/>
              </a:rPr>
              <a:t>Declaration</a:t>
            </a:r>
            <a:r>
              <a:rPr sz="2800" spc="-5" dirty="0">
                <a:solidFill>
                  <a:srgbClr val="003366"/>
                </a:solidFill>
                <a:latin typeface="Arial"/>
                <a:cs typeface="Arial"/>
              </a:rPr>
              <a:t> </a:t>
            </a:r>
            <a:r>
              <a:rPr sz="2800" dirty="0">
                <a:solidFill>
                  <a:srgbClr val="003366"/>
                </a:solidFill>
                <a:latin typeface="Arial"/>
                <a:cs typeface="Arial"/>
              </a:rPr>
              <a:t>management</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dirty="0">
                <a:solidFill>
                  <a:srgbClr val="003366"/>
                </a:solidFill>
                <a:latin typeface="Arial"/>
                <a:cs typeface="Arial"/>
              </a:rPr>
              <a:t>Object management</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Ownership</a:t>
            </a:r>
            <a:r>
              <a:rPr sz="2800" dirty="0">
                <a:solidFill>
                  <a:srgbClr val="003366"/>
                </a:solidFill>
                <a:latin typeface="Arial"/>
                <a:cs typeface="Arial"/>
              </a:rPr>
              <a:t> </a:t>
            </a:r>
            <a:r>
              <a:rPr sz="2800" spc="-5" dirty="0">
                <a:solidFill>
                  <a:srgbClr val="003366"/>
                </a:solidFill>
                <a:latin typeface="Arial"/>
                <a:cs typeface="Arial"/>
              </a:rPr>
              <a:t>management</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dirty="0">
                <a:solidFill>
                  <a:srgbClr val="003366"/>
                </a:solidFill>
                <a:latin typeface="Arial"/>
                <a:cs typeface="Arial"/>
              </a:rPr>
              <a:t>Time management</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Data Distribution</a:t>
            </a:r>
            <a:r>
              <a:rPr sz="2800" spc="-10" dirty="0">
                <a:solidFill>
                  <a:srgbClr val="003366"/>
                </a:solidFill>
                <a:latin typeface="Arial"/>
                <a:cs typeface="Arial"/>
              </a:rPr>
              <a:t> </a:t>
            </a:r>
            <a:r>
              <a:rPr sz="2800" spc="-5" dirty="0">
                <a:solidFill>
                  <a:srgbClr val="003366"/>
                </a:solidFill>
                <a:latin typeface="Arial"/>
                <a:cs typeface="Arial"/>
              </a:rPr>
              <a:t>management</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Support</a:t>
            </a:r>
            <a:r>
              <a:rPr sz="2800" dirty="0">
                <a:solidFill>
                  <a:srgbClr val="003366"/>
                </a:solidFill>
                <a:latin typeface="Arial"/>
                <a:cs typeface="Arial"/>
              </a:rPr>
              <a:t> </a:t>
            </a:r>
            <a:r>
              <a:rPr sz="2800" spc="-5" dirty="0">
                <a:solidFill>
                  <a:srgbClr val="003366"/>
                </a:solidFill>
                <a:latin typeface="Arial"/>
                <a:cs typeface="Arial"/>
              </a:rPr>
              <a:t>services</a:t>
            </a:r>
            <a:endParaRPr sz="2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283835" cy="574040"/>
          </a:xfrm>
          <a:prstGeom prst="rect">
            <a:avLst/>
          </a:prstGeom>
        </p:spPr>
        <p:txBody>
          <a:bodyPr vert="horz" wrap="square" lIns="0" tIns="12700" rIns="0" bIns="0" rtlCol="0">
            <a:spAutoFit/>
          </a:bodyPr>
          <a:lstStyle/>
          <a:p>
            <a:pPr marL="12700">
              <a:lnSpc>
                <a:spcPct val="100000"/>
              </a:lnSpc>
              <a:spcBef>
                <a:spcPts val="100"/>
              </a:spcBef>
            </a:pPr>
            <a:r>
              <a:rPr spc="-5" dirty="0"/>
              <a:t>Federation</a:t>
            </a:r>
            <a:r>
              <a:rPr spc="-10" dirty="0"/>
              <a:t> Management</a:t>
            </a:r>
          </a:p>
        </p:txBody>
      </p:sp>
      <p:sp>
        <p:nvSpPr>
          <p:cNvPr id="3" name="object 3"/>
          <p:cNvSpPr txBox="1"/>
          <p:nvPr/>
        </p:nvSpPr>
        <p:spPr>
          <a:xfrm>
            <a:off x="993139" y="2386075"/>
            <a:ext cx="7414259" cy="3145155"/>
          </a:xfrm>
          <a:prstGeom prst="rect">
            <a:avLst/>
          </a:prstGeom>
        </p:spPr>
        <p:txBody>
          <a:bodyPr vert="horz" wrap="square" lIns="0" tIns="10160" rIns="0" bIns="0" rtlCol="0">
            <a:spAutoFit/>
          </a:bodyPr>
          <a:lstStyle/>
          <a:p>
            <a:pPr marL="355600" marR="337185"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Controls federation-wide activities during a  federation</a:t>
            </a:r>
            <a:r>
              <a:rPr sz="2800" dirty="0">
                <a:solidFill>
                  <a:srgbClr val="003366"/>
                </a:solidFill>
                <a:latin typeface="Arial"/>
                <a:cs typeface="Arial"/>
              </a:rPr>
              <a:t> </a:t>
            </a:r>
            <a:r>
              <a:rPr sz="2800" spc="-5" dirty="0">
                <a:solidFill>
                  <a:srgbClr val="003366"/>
                </a:solidFill>
                <a:latin typeface="Arial"/>
                <a:cs typeface="Arial"/>
              </a:rPr>
              <a:t>execution</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Services</a:t>
            </a:r>
            <a:r>
              <a:rPr sz="2800" spc="-15" dirty="0">
                <a:solidFill>
                  <a:srgbClr val="003366"/>
                </a:solidFill>
                <a:latin typeface="Arial"/>
                <a:cs typeface="Arial"/>
              </a:rPr>
              <a:t> </a:t>
            </a:r>
            <a:r>
              <a:rPr sz="2800" spc="-5" dirty="0">
                <a:solidFill>
                  <a:srgbClr val="003366"/>
                </a:solidFill>
                <a:latin typeface="Arial"/>
                <a:cs typeface="Arial"/>
              </a:rPr>
              <a:t>offered:</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Creation and destruction </a:t>
            </a:r>
            <a:r>
              <a:rPr sz="2400" dirty="0">
                <a:solidFill>
                  <a:srgbClr val="003366"/>
                </a:solidFill>
                <a:latin typeface="Arial"/>
                <a:cs typeface="Arial"/>
              </a:rPr>
              <a:t>of </a:t>
            </a:r>
            <a:r>
              <a:rPr sz="2400" spc="-5" dirty="0">
                <a:solidFill>
                  <a:srgbClr val="003366"/>
                </a:solidFill>
                <a:latin typeface="Arial"/>
                <a:cs typeface="Arial"/>
              </a:rPr>
              <a:t>federation</a:t>
            </a:r>
            <a:r>
              <a:rPr sz="2400" spc="110" dirty="0">
                <a:solidFill>
                  <a:srgbClr val="003366"/>
                </a:solidFill>
                <a:latin typeface="Arial"/>
                <a:cs typeface="Arial"/>
              </a:rPr>
              <a:t> </a:t>
            </a:r>
            <a:r>
              <a:rPr sz="2400" spc="-5" dirty="0">
                <a:solidFill>
                  <a:srgbClr val="003366"/>
                </a:solidFill>
                <a:latin typeface="Arial"/>
                <a:cs typeface="Arial"/>
              </a:rPr>
              <a:t>executions</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Joining and resigning </a:t>
            </a:r>
            <a:r>
              <a:rPr sz="2400" dirty="0">
                <a:solidFill>
                  <a:srgbClr val="003366"/>
                </a:solidFill>
                <a:latin typeface="Arial"/>
                <a:cs typeface="Arial"/>
              </a:rPr>
              <a:t>of</a:t>
            </a:r>
            <a:r>
              <a:rPr sz="2400" spc="15" dirty="0">
                <a:solidFill>
                  <a:srgbClr val="003366"/>
                </a:solidFill>
                <a:latin typeface="Arial"/>
                <a:cs typeface="Arial"/>
              </a:rPr>
              <a:t> </a:t>
            </a:r>
            <a:r>
              <a:rPr sz="2400" spc="-5" dirty="0">
                <a:solidFill>
                  <a:srgbClr val="003366"/>
                </a:solidFill>
                <a:latin typeface="Arial"/>
                <a:cs typeface="Arial"/>
              </a:rPr>
              <a:t>federates</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Pause/Resume federation</a:t>
            </a:r>
            <a:r>
              <a:rPr sz="2400" spc="15" dirty="0">
                <a:solidFill>
                  <a:srgbClr val="003366"/>
                </a:solidFill>
                <a:latin typeface="Arial"/>
                <a:cs typeface="Arial"/>
              </a:rPr>
              <a:t> </a:t>
            </a:r>
            <a:r>
              <a:rPr sz="2400" spc="-5" dirty="0">
                <a:solidFill>
                  <a:srgbClr val="003366"/>
                </a:solidFill>
                <a:latin typeface="Arial"/>
                <a:cs typeface="Arial"/>
              </a:rPr>
              <a:t>execution</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dirty="0">
                <a:solidFill>
                  <a:srgbClr val="003366"/>
                </a:solidFill>
                <a:latin typeface="Arial"/>
                <a:cs typeface="Arial"/>
              </a:rPr>
              <a:t>Save/Restore </a:t>
            </a:r>
            <a:r>
              <a:rPr sz="2400" spc="-5" dirty="0">
                <a:solidFill>
                  <a:srgbClr val="003366"/>
                </a:solidFill>
                <a:latin typeface="Arial"/>
                <a:cs typeface="Arial"/>
              </a:rPr>
              <a:t>federation</a:t>
            </a:r>
            <a:r>
              <a:rPr sz="2400" spc="5" dirty="0">
                <a:solidFill>
                  <a:srgbClr val="003366"/>
                </a:solidFill>
                <a:latin typeface="Arial"/>
                <a:cs typeface="Arial"/>
              </a:rPr>
              <a:t> </a:t>
            </a:r>
            <a:r>
              <a:rPr sz="2400" spc="-5" dirty="0">
                <a:solidFill>
                  <a:srgbClr val="003366"/>
                </a:solidFill>
                <a:latin typeface="Arial"/>
                <a:cs typeface="Arial"/>
              </a:rPr>
              <a:t>execution</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436870" cy="574040"/>
          </a:xfrm>
          <a:prstGeom prst="rect">
            <a:avLst/>
          </a:prstGeom>
        </p:spPr>
        <p:txBody>
          <a:bodyPr vert="horz" wrap="square" lIns="0" tIns="12700" rIns="0" bIns="0" rtlCol="0">
            <a:spAutoFit/>
          </a:bodyPr>
          <a:lstStyle/>
          <a:p>
            <a:pPr marL="12700">
              <a:lnSpc>
                <a:spcPct val="100000"/>
              </a:lnSpc>
              <a:spcBef>
                <a:spcPts val="100"/>
              </a:spcBef>
            </a:pPr>
            <a:r>
              <a:rPr spc="-5" dirty="0"/>
              <a:t>Declaration</a:t>
            </a:r>
            <a:r>
              <a:rPr spc="-40" dirty="0"/>
              <a:t> </a:t>
            </a:r>
            <a:r>
              <a:rPr spc="-10" dirty="0"/>
              <a:t>Management</a:t>
            </a:r>
          </a:p>
        </p:txBody>
      </p:sp>
      <p:sp>
        <p:nvSpPr>
          <p:cNvPr id="3" name="object 3"/>
          <p:cNvSpPr txBox="1"/>
          <p:nvPr/>
        </p:nvSpPr>
        <p:spPr>
          <a:xfrm>
            <a:off x="993139" y="2386075"/>
            <a:ext cx="7302500" cy="3583940"/>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dirty="0">
                <a:solidFill>
                  <a:srgbClr val="003366"/>
                </a:solidFill>
                <a:latin typeface="Arial"/>
                <a:cs typeface="Arial"/>
              </a:rPr>
              <a:t>Manages the publisher/subscriber model for  information exchange</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Services</a:t>
            </a:r>
            <a:r>
              <a:rPr sz="2800" spc="-15" dirty="0">
                <a:solidFill>
                  <a:srgbClr val="003366"/>
                </a:solidFill>
                <a:latin typeface="Arial"/>
                <a:cs typeface="Arial"/>
              </a:rPr>
              <a:t> </a:t>
            </a:r>
            <a:r>
              <a:rPr sz="2800" spc="-5" dirty="0">
                <a:solidFill>
                  <a:srgbClr val="003366"/>
                </a:solidFill>
                <a:latin typeface="Arial"/>
                <a:cs typeface="Arial"/>
              </a:rPr>
              <a:t>Offered:</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Publish Object/Interaction</a:t>
            </a:r>
            <a:r>
              <a:rPr sz="2400" dirty="0">
                <a:solidFill>
                  <a:srgbClr val="003366"/>
                </a:solidFill>
                <a:latin typeface="Arial"/>
                <a:cs typeface="Arial"/>
              </a:rPr>
              <a:t> </a:t>
            </a:r>
            <a:r>
              <a:rPr sz="2400" spc="-10" dirty="0">
                <a:solidFill>
                  <a:srgbClr val="003366"/>
                </a:solidFill>
                <a:latin typeface="Arial"/>
                <a:cs typeface="Arial"/>
              </a:rPr>
              <a:t>class</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Subscribe </a:t>
            </a:r>
            <a:r>
              <a:rPr sz="2400" dirty="0">
                <a:solidFill>
                  <a:srgbClr val="003366"/>
                </a:solidFill>
                <a:latin typeface="Arial"/>
                <a:cs typeface="Arial"/>
              </a:rPr>
              <a:t>to Object </a:t>
            </a:r>
            <a:r>
              <a:rPr sz="2400" spc="-5" dirty="0">
                <a:solidFill>
                  <a:srgbClr val="003366"/>
                </a:solidFill>
                <a:latin typeface="Arial"/>
                <a:cs typeface="Arial"/>
              </a:rPr>
              <a:t>Class</a:t>
            </a:r>
            <a:r>
              <a:rPr sz="2400" spc="15" dirty="0">
                <a:solidFill>
                  <a:srgbClr val="003366"/>
                </a:solidFill>
                <a:latin typeface="Arial"/>
                <a:cs typeface="Arial"/>
              </a:rPr>
              <a:t> </a:t>
            </a:r>
            <a:r>
              <a:rPr sz="2400" dirty="0">
                <a:solidFill>
                  <a:srgbClr val="003366"/>
                </a:solidFill>
                <a:latin typeface="Arial"/>
                <a:cs typeface="Arial"/>
              </a:rPr>
              <a:t>Attribute</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Subscribe </a:t>
            </a:r>
            <a:r>
              <a:rPr sz="2400" dirty="0">
                <a:solidFill>
                  <a:srgbClr val="003366"/>
                </a:solidFill>
                <a:latin typeface="Arial"/>
                <a:cs typeface="Arial"/>
              </a:rPr>
              <a:t>to Interaction</a:t>
            </a:r>
            <a:r>
              <a:rPr sz="2400" spc="15" dirty="0">
                <a:solidFill>
                  <a:srgbClr val="003366"/>
                </a:solidFill>
                <a:latin typeface="Arial"/>
                <a:cs typeface="Arial"/>
              </a:rPr>
              <a:t> </a:t>
            </a:r>
            <a:r>
              <a:rPr sz="2400" spc="-5" dirty="0">
                <a:solidFill>
                  <a:srgbClr val="003366"/>
                </a:solidFill>
                <a:latin typeface="Arial"/>
                <a:cs typeface="Arial"/>
              </a:rPr>
              <a:t>Class</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Control</a:t>
            </a:r>
            <a:r>
              <a:rPr sz="2400" dirty="0">
                <a:solidFill>
                  <a:srgbClr val="003366"/>
                </a:solidFill>
                <a:latin typeface="Arial"/>
                <a:cs typeface="Arial"/>
              </a:rPr>
              <a:t> </a:t>
            </a:r>
            <a:r>
              <a:rPr sz="2400" spc="-5" dirty="0">
                <a:solidFill>
                  <a:srgbClr val="003366"/>
                </a:solidFill>
                <a:latin typeface="Arial"/>
                <a:cs typeface="Arial"/>
              </a:rPr>
              <a:t>Updates</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Control</a:t>
            </a:r>
            <a:r>
              <a:rPr sz="2400" dirty="0">
                <a:solidFill>
                  <a:srgbClr val="003366"/>
                </a:solidFill>
                <a:latin typeface="Arial"/>
                <a:cs typeface="Arial"/>
              </a:rPr>
              <a:t> </a:t>
            </a:r>
            <a:r>
              <a:rPr sz="2400" spc="-5" dirty="0">
                <a:solidFill>
                  <a:srgbClr val="003366"/>
                </a:solidFill>
                <a:latin typeface="Arial"/>
                <a:cs typeface="Arial"/>
              </a:rPr>
              <a:t>Interactions</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370705" cy="574040"/>
          </a:xfrm>
          <a:prstGeom prst="rect">
            <a:avLst/>
          </a:prstGeom>
        </p:spPr>
        <p:txBody>
          <a:bodyPr vert="horz" wrap="square" lIns="0" tIns="12700" rIns="0" bIns="0" rtlCol="0">
            <a:spAutoFit/>
          </a:bodyPr>
          <a:lstStyle/>
          <a:p>
            <a:pPr marL="12700">
              <a:lnSpc>
                <a:spcPct val="100000"/>
              </a:lnSpc>
              <a:spcBef>
                <a:spcPts val="100"/>
              </a:spcBef>
            </a:pPr>
            <a:r>
              <a:rPr spc="-5" dirty="0"/>
              <a:t>Object</a:t>
            </a:r>
            <a:r>
              <a:rPr spc="-20" dirty="0"/>
              <a:t> </a:t>
            </a:r>
            <a:r>
              <a:rPr spc="-10" dirty="0"/>
              <a:t>Management</a:t>
            </a:r>
          </a:p>
        </p:txBody>
      </p:sp>
      <p:sp>
        <p:nvSpPr>
          <p:cNvPr id="3" name="object 3"/>
          <p:cNvSpPr txBox="1"/>
          <p:nvPr/>
        </p:nvSpPr>
        <p:spPr>
          <a:xfrm>
            <a:off x="993139" y="2386075"/>
            <a:ext cx="7359015" cy="3583940"/>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Manages the lifecycle and message passing  for object</a:t>
            </a:r>
            <a:r>
              <a:rPr sz="2800" dirty="0">
                <a:solidFill>
                  <a:srgbClr val="003366"/>
                </a:solidFill>
                <a:latin typeface="Arial"/>
                <a:cs typeface="Arial"/>
              </a:rPr>
              <a:t> </a:t>
            </a:r>
            <a:r>
              <a:rPr sz="2800" spc="-5" dirty="0">
                <a:solidFill>
                  <a:srgbClr val="003366"/>
                </a:solidFill>
                <a:latin typeface="Arial"/>
                <a:cs typeface="Arial"/>
              </a:rPr>
              <a:t>instances</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Services</a:t>
            </a:r>
            <a:r>
              <a:rPr sz="2800" spc="-15" dirty="0">
                <a:solidFill>
                  <a:srgbClr val="003366"/>
                </a:solidFill>
                <a:latin typeface="Arial"/>
                <a:cs typeface="Arial"/>
              </a:rPr>
              <a:t> </a:t>
            </a:r>
            <a:r>
              <a:rPr sz="2800" spc="-5" dirty="0">
                <a:solidFill>
                  <a:srgbClr val="003366"/>
                </a:solidFill>
                <a:latin typeface="Arial"/>
                <a:cs typeface="Arial"/>
              </a:rPr>
              <a:t>Offered:</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Register/Discover</a:t>
            </a:r>
            <a:r>
              <a:rPr sz="2400" dirty="0">
                <a:solidFill>
                  <a:srgbClr val="003366"/>
                </a:solidFill>
                <a:latin typeface="Arial"/>
                <a:cs typeface="Arial"/>
              </a:rPr>
              <a:t> Object</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Update/Reflect Attribute</a:t>
            </a:r>
            <a:r>
              <a:rPr sz="2400" dirty="0">
                <a:solidFill>
                  <a:srgbClr val="003366"/>
                </a:solidFill>
                <a:latin typeface="Arial"/>
                <a:cs typeface="Arial"/>
              </a:rPr>
              <a:t> </a:t>
            </a:r>
            <a:r>
              <a:rPr sz="2400" spc="-10" dirty="0">
                <a:solidFill>
                  <a:srgbClr val="003366"/>
                </a:solidFill>
                <a:latin typeface="Arial"/>
                <a:cs typeface="Arial"/>
              </a:rPr>
              <a:t>Values</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Send/Receive</a:t>
            </a:r>
            <a:r>
              <a:rPr sz="2400" dirty="0">
                <a:solidFill>
                  <a:srgbClr val="003366"/>
                </a:solidFill>
                <a:latin typeface="Arial"/>
                <a:cs typeface="Arial"/>
              </a:rPr>
              <a:t> Interaction</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Remove</a:t>
            </a:r>
            <a:r>
              <a:rPr sz="2400" dirty="0">
                <a:solidFill>
                  <a:srgbClr val="003366"/>
                </a:solidFill>
                <a:latin typeface="Arial"/>
                <a:cs typeface="Arial"/>
              </a:rPr>
              <a:t> Object</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Manage</a:t>
            </a:r>
            <a:r>
              <a:rPr sz="2400" dirty="0">
                <a:solidFill>
                  <a:srgbClr val="003366"/>
                </a:solidFill>
                <a:latin typeface="Arial"/>
                <a:cs typeface="Arial"/>
              </a:rPr>
              <a:t> Transport/Ordering</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309235" cy="574040"/>
          </a:xfrm>
          <a:prstGeom prst="rect">
            <a:avLst/>
          </a:prstGeom>
        </p:spPr>
        <p:txBody>
          <a:bodyPr vert="horz" wrap="square" lIns="0" tIns="12700" rIns="0" bIns="0" rtlCol="0">
            <a:spAutoFit/>
          </a:bodyPr>
          <a:lstStyle/>
          <a:p>
            <a:pPr marL="12700">
              <a:lnSpc>
                <a:spcPct val="100000"/>
              </a:lnSpc>
              <a:spcBef>
                <a:spcPts val="100"/>
              </a:spcBef>
            </a:pPr>
            <a:r>
              <a:rPr spc="-5" dirty="0"/>
              <a:t>Ownership</a:t>
            </a:r>
            <a:r>
              <a:rPr spc="-15" dirty="0"/>
              <a:t> </a:t>
            </a:r>
            <a:r>
              <a:rPr spc="-5" dirty="0"/>
              <a:t>Management</a:t>
            </a:r>
          </a:p>
        </p:txBody>
      </p:sp>
      <p:sp>
        <p:nvSpPr>
          <p:cNvPr id="3" name="object 3"/>
          <p:cNvSpPr txBox="1"/>
          <p:nvPr/>
        </p:nvSpPr>
        <p:spPr>
          <a:xfrm>
            <a:off x="993139" y="2386075"/>
            <a:ext cx="7242175" cy="3134360"/>
          </a:xfrm>
          <a:prstGeom prst="rect">
            <a:avLst/>
          </a:prstGeom>
        </p:spPr>
        <p:txBody>
          <a:bodyPr vert="horz" wrap="square" lIns="0" tIns="11430" rIns="0" bIns="0" rtlCol="0">
            <a:spAutoFit/>
          </a:bodyPr>
          <a:lstStyle/>
          <a:p>
            <a:pPr marL="355600" marR="5080" indent="-342900" algn="just">
              <a:lnSpc>
                <a:spcPct val="100200"/>
              </a:lnSpc>
              <a:spcBef>
                <a:spcPts val="90"/>
              </a:spcBef>
              <a:buSzPct val="75000"/>
              <a:buFont typeface="Wingdings"/>
              <a:buChar char=""/>
              <a:tabLst>
                <a:tab pos="355600" algn="l"/>
              </a:tabLst>
            </a:pPr>
            <a:r>
              <a:rPr sz="2800" spc="-5" dirty="0">
                <a:solidFill>
                  <a:srgbClr val="003366"/>
                </a:solidFill>
                <a:latin typeface="Arial"/>
                <a:cs typeface="Arial"/>
              </a:rPr>
              <a:t>Supports cooperative modelling by allowing  </a:t>
            </a:r>
            <a:r>
              <a:rPr sz="2800" dirty="0">
                <a:solidFill>
                  <a:srgbClr val="003366"/>
                </a:solidFill>
                <a:latin typeface="Arial"/>
                <a:cs typeface="Arial"/>
              </a:rPr>
              <a:t>attribute ownership to </a:t>
            </a:r>
            <a:r>
              <a:rPr sz="2800" spc="-5" dirty="0">
                <a:solidFill>
                  <a:srgbClr val="003366"/>
                </a:solidFill>
                <a:latin typeface="Arial"/>
                <a:cs typeface="Arial"/>
              </a:rPr>
              <a:t>be </a:t>
            </a:r>
            <a:r>
              <a:rPr sz="2800" dirty="0">
                <a:solidFill>
                  <a:srgbClr val="003366"/>
                </a:solidFill>
                <a:latin typeface="Arial"/>
                <a:cs typeface="Arial"/>
              </a:rPr>
              <a:t>transferred across  instances</a:t>
            </a:r>
            <a:endParaRPr sz="2800" dirty="0">
              <a:latin typeface="Arial"/>
              <a:cs typeface="Arial"/>
            </a:endParaRPr>
          </a:p>
          <a:p>
            <a:pPr marL="355600" indent="-342900" algn="just">
              <a:lnSpc>
                <a:spcPct val="100000"/>
              </a:lnSpc>
              <a:spcBef>
                <a:spcPts val="670"/>
              </a:spcBef>
              <a:buSzPct val="75000"/>
              <a:buFont typeface="Wingdings"/>
              <a:buChar char=""/>
              <a:tabLst>
                <a:tab pos="355600" algn="l"/>
              </a:tabLst>
            </a:pPr>
            <a:r>
              <a:rPr sz="2800" spc="-5" dirty="0">
                <a:solidFill>
                  <a:srgbClr val="003366"/>
                </a:solidFill>
                <a:latin typeface="Arial"/>
                <a:cs typeface="Arial"/>
              </a:rPr>
              <a:t>Services</a:t>
            </a:r>
            <a:r>
              <a:rPr sz="2800" spc="-15" dirty="0">
                <a:solidFill>
                  <a:srgbClr val="003366"/>
                </a:solidFill>
                <a:latin typeface="Arial"/>
                <a:cs typeface="Arial"/>
              </a:rPr>
              <a:t> </a:t>
            </a:r>
            <a:r>
              <a:rPr sz="2800" spc="-5" dirty="0">
                <a:solidFill>
                  <a:srgbClr val="003366"/>
                </a:solidFill>
                <a:latin typeface="Arial"/>
                <a:cs typeface="Arial"/>
              </a:rPr>
              <a:t>Offered:</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dirty="0">
                <a:solidFill>
                  <a:srgbClr val="003366"/>
                </a:solidFill>
                <a:latin typeface="Arial"/>
                <a:cs typeface="Arial"/>
              </a:rPr>
              <a:t>Assume/Divest Attribute</a:t>
            </a:r>
            <a:r>
              <a:rPr sz="2400" spc="-20" dirty="0">
                <a:solidFill>
                  <a:srgbClr val="003366"/>
                </a:solidFill>
                <a:latin typeface="Arial"/>
                <a:cs typeface="Arial"/>
              </a:rPr>
              <a:t> </a:t>
            </a:r>
            <a:r>
              <a:rPr sz="2400" spc="-5" dirty="0">
                <a:solidFill>
                  <a:srgbClr val="003366"/>
                </a:solidFill>
                <a:latin typeface="Arial"/>
                <a:cs typeface="Arial"/>
              </a:rPr>
              <a:t>Ownership</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spc="-5" dirty="0">
                <a:solidFill>
                  <a:srgbClr val="003366"/>
                </a:solidFill>
                <a:latin typeface="Arial"/>
                <a:cs typeface="Arial"/>
              </a:rPr>
              <a:t>Acquire/Release </a:t>
            </a:r>
            <a:r>
              <a:rPr sz="2400" dirty="0">
                <a:solidFill>
                  <a:srgbClr val="003366"/>
                </a:solidFill>
                <a:latin typeface="Arial"/>
                <a:cs typeface="Arial"/>
              </a:rPr>
              <a:t>Attribute</a:t>
            </a:r>
            <a:r>
              <a:rPr sz="2400" spc="15" dirty="0">
                <a:solidFill>
                  <a:srgbClr val="003366"/>
                </a:solidFill>
                <a:latin typeface="Arial"/>
                <a:cs typeface="Arial"/>
              </a:rPr>
              <a:t> </a:t>
            </a:r>
            <a:r>
              <a:rPr sz="2400" spc="-5" dirty="0">
                <a:solidFill>
                  <a:srgbClr val="003366"/>
                </a:solidFill>
                <a:latin typeface="Arial"/>
                <a:cs typeface="Arial"/>
              </a:rPr>
              <a:t>Ownership</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spc="-5" dirty="0">
                <a:solidFill>
                  <a:srgbClr val="003366"/>
                </a:solidFill>
                <a:latin typeface="Arial"/>
                <a:cs typeface="Arial"/>
              </a:rPr>
              <a:t>Notification </a:t>
            </a:r>
            <a:r>
              <a:rPr sz="2400" dirty="0">
                <a:solidFill>
                  <a:srgbClr val="003366"/>
                </a:solidFill>
                <a:latin typeface="Arial"/>
                <a:cs typeface="Arial"/>
              </a:rPr>
              <a:t>of </a:t>
            </a:r>
            <a:r>
              <a:rPr sz="2400" spc="-5" dirty="0">
                <a:solidFill>
                  <a:srgbClr val="003366"/>
                </a:solidFill>
                <a:latin typeface="Arial"/>
                <a:cs typeface="Arial"/>
              </a:rPr>
              <a:t>ownership</a:t>
            </a:r>
            <a:r>
              <a:rPr sz="2400" spc="20" dirty="0">
                <a:solidFill>
                  <a:srgbClr val="003366"/>
                </a:solidFill>
                <a:latin typeface="Arial"/>
                <a:cs typeface="Arial"/>
              </a:rPr>
              <a:t> </a:t>
            </a:r>
            <a:r>
              <a:rPr sz="2400" spc="-5" dirty="0">
                <a:solidFill>
                  <a:srgbClr val="003366"/>
                </a:solidFill>
                <a:latin typeface="Arial"/>
                <a:cs typeface="Arial"/>
              </a:rPr>
              <a:t>changes</a:t>
            </a:r>
            <a:endParaRPr sz="2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2058670" cy="574040"/>
          </a:xfrm>
          <a:prstGeom prst="rect">
            <a:avLst/>
          </a:prstGeom>
        </p:spPr>
        <p:txBody>
          <a:bodyPr vert="horz" wrap="square" lIns="0" tIns="12700" rIns="0" bIns="0" rtlCol="0">
            <a:spAutoFit/>
          </a:bodyPr>
          <a:lstStyle/>
          <a:p>
            <a:pPr marL="12700">
              <a:lnSpc>
                <a:spcPct val="100000"/>
              </a:lnSpc>
              <a:spcBef>
                <a:spcPts val="100"/>
              </a:spcBef>
            </a:pPr>
            <a:r>
              <a:rPr spc="-5" dirty="0"/>
              <a:t>Overview</a:t>
            </a:r>
          </a:p>
        </p:txBody>
      </p:sp>
      <p:sp>
        <p:nvSpPr>
          <p:cNvPr id="3" name="object 3"/>
          <p:cNvSpPr txBox="1"/>
          <p:nvPr/>
        </p:nvSpPr>
        <p:spPr>
          <a:xfrm>
            <a:off x="993139" y="2317268"/>
            <a:ext cx="3520440" cy="3576954"/>
          </a:xfrm>
          <a:prstGeom prst="rect">
            <a:avLst/>
          </a:prstGeom>
        </p:spPr>
        <p:txBody>
          <a:bodyPr vert="horz" wrap="square" lIns="0" tIns="50800" rIns="0" bIns="0" rtlCol="0">
            <a:spAutoFit/>
          </a:bodyPr>
          <a:lstStyle/>
          <a:p>
            <a:pPr marL="355600" indent="-342900">
              <a:lnSpc>
                <a:spcPct val="100000"/>
              </a:lnSpc>
              <a:spcBef>
                <a:spcPts val="400"/>
              </a:spcBef>
              <a:buSzPct val="75000"/>
              <a:buFont typeface="Wingdings"/>
              <a:buChar char=""/>
              <a:tabLst>
                <a:tab pos="354965" algn="l"/>
                <a:tab pos="355600" algn="l"/>
              </a:tabLst>
            </a:pPr>
            <a:r>
              <a:rPr sz="2400" spc="-5" dirty="0">
                <a:solidFill>
                  <a:srgbClr val="003366"/>
                </a:solidFill>
                <a:latin typeface="Arial"/>
                <a:cs typeface="Arial"/>
              </a:rPr>
              <a:t>Introduction</a:t>
            </a:r>
            <a:endParaRPr sz="2400">
              <a:latin typeface="Arial"/>
              <a:cs typeface="Arial"/>
            </a:endParaRPr>
          </a:p>
          <a:p>
            <a:pPr marL="756285" lvl="1" indent="-287020">
              <a:lnSpc>
                <a:spcPct val="100000"/>
              </a:lnSpc>
              <a:spcBef>
                <a:spcPts val="254"/>
              </a:spcBef>
              <a:buSzPct val="75000"/>
              <a:buChar char="–"/>
              <a:tabLst>
                <a:tab pos="756285" algn="l"/>
                <a:tab pos="756920" algn="l"/>
              </a:tabLst>
            </a:pPr>
            <a:r>
              <a:rPr sz="2000" spc="-5" dirty="0">
                <a:solidFill>
                  <a:srgbClr val="003366"/>
                </a:solidFill>
                <a:latin typeface="Arial"/>
                <a:cs typeface="Arial"/>
              </a:rPr>
              <a:t>What is the</a:t>
            </a:r>
            <a:r>
              <a:rPr sz="2000" spc="-35" dirty="0">
                <a:solidFill>
                  <a:srgbClr val="003366"/>
                </a:solidFill>
                <a:latin typeface="Arial"/>
                <a:cs typeface="Arial"/>
              </a:rPr>
              <a:t> </a:t>
            </a:r>
            <a:r>
              <a:rPr sz="2000" spc="-5" dirty="0">
                <a:solidFill>
                  <a:srgbClr val="003366"/>
                </a:solidFill>
                <a:latin typeface="Arial"/>
                <a:cs typeface="Arial"/>
              </a:rPr>
              <a:t>HLA?</a:t>
            </a:r>
            <a:endParaRPr sz="2000">
              <a:latin typeface="Arial"/>
              <a:cs typeface="Arial"/>
            </a:endParaRPr>
          </a:p>
          <a:p>
            <a:pPr marL="756285" lvl="1" indent="-287020">
              <a:lnSpc>
                <a:spcPct val="100000"/>
              </a:lnSpc>
              <a:spcBef>
                <a:spcPts val="229"/>
              </a:spcBef>
              <a:buSzPct val="75000"/>
              <a:buChar char="–"/>
              <a:tabLst>
                <a:tab pos="756285" algn="l"/>
                <a:tab pos="756920" algn="l"/>
              </a:tabLst>
            </a:pPr>
            <a:r>
              <a:rPr sz="2000" spc="-5" dirty="0">
                <a:solidFill>
                  <a:srgbClr val="003366"/>
                </a:solidFill>
                <a:latin typeface="Arial"/>
                <a:cs typeface="Arial"/>
              </a:rPr>
              <a:t>Motivation</a:t>
            </a:r>
            <a:endParaRPr sz="2000">
              <a:latin typeface="Arial"/>
              <a:cs typeface="Arial"/>
            </a:endParaRPr>
          </a:p>
          <a:p>
            <a:pPr marL="756285" lvl="1" indent="-287020">
              <a:lnSpc>
                <a:spcPct val="100000"/>
              </a:lnSpc>
              <a:spcBef>
                <a:spcPts val="240"/>
              </a:spcBef>
              <a:buSzPct val="75000"/>
              <a:buChar char="–"/>
              <a:tabLst>
                <a:tab pos="756285" algn="l"/>
                <a:tab pos="756920" algn="l"/>
              </a:tabLst>
            </a:pPr>
            <a:r>
              <a:rPr sz="2000" spc="-10" dirty="0">
                <a:solidFill>
                  <a:srgbClr val="003366"/>
                </a:solidFill>
                <a:latin typeface="Arial"/>
                <a:cs typeface="Arial"/>
              </a:rPr>
              <a:t>Goals</a:t>
            </a:r>
            <a:endParaRPr sz="2000">
              <a:latin typeface="Arial"/>
              <a:cs typeface="Arial"/>
            </a:endParaRPr>
          </a:p>
          <a:p>
            <a:pPr marL="756285" lvl="1" indent="-287020">
              <a:lnSpc>
                <a:spcPct val="100000"/>
              </a:lnSpc>
              <a:spcBef>
                <a:spcPts val="240"/>
              </a:spcBef>
              <a:buSzPct val="75000"/>
              <a:buChar char="–"/>
              <a:tabLst>
                <a:tab pos="756285" algn="l"/>
                <a:tab pos="756920" algn="l"/>
              </a:tabLst>
            </a:pPr>
            <a:r>
              <a:rPr sz="2000" dirty="0">
                <a:solidFill>
                  <a:srgbClr val="003366"/>
                </a:solidFill>
                <a:latin typeface="Arial"/>
                <a:cs typeface="Arial"/>
              </a:rPr>
              <a:t>History</a:t>
            </a:r>
            <a:endParaRPr sz="2000">
              <a:latin typeface="Arial"/>
              <a:cs typeface="Arial"/>
            </a:endParaRPr>
          </a:p>
          <a:p>
            <a:pPr marL="355600" indent="-342900">
              <a:lnSpc>
                <a:spcPct val="100000"/>
              </a:lnSpc>
              <a:spcBef>
                <a:spcPts val="270"/>
              </a:spcBef>
              <a:buSzPct val="75000"/>
              <a:buFont typeface="Wingdings"/>
              <a:buChar char=""/>
              <a:tabLst>
                <a:tab pos="354965" algn="l"/>
                <a:tab pos="355600" algn="l"/>
              </a:tabLst>
            </a:pPr>
            <a:r>
              <a:rPr sz="2400" spc="-5" dirty="0">
                <a:solidFill>
                  <a:srgbClr val="003366"/>
                </a:solidFill>
                <a:latin typeface="Arial"/>
                <a:cs typeface="Arial"/>
              </a:rPr>
              <a:t>HLA</a:t>
            </a:r>
            <a:r>
              <a:rPr sz="2400" dirty="0">
                <a:solidFill>
                  <a:srgbClr val="003366"/>
                </a:solidFill>
                <a:latin typeface="Arial"/>
                <a:cs typeface="Arial"/>
              </a:rPr>
              <a:t> </a:t>
            </a:r>
            <a:r>
              <a:rPr sz="2400" spc="-5" dirty="0">
                <a:solidFill>
                  <a:srgbClr val="003366"/>
                </a:solidFill>
                <a:latin typeface="Arial"/>
                <a:cs typeface="Arial"/>
              </a:rPr>
              <a:t>Components</a:t>
            </a:r>
            <a:endParaRPr sz="2400">
              <a:latin typeface="Arial"/>
              <a:cs typeface="Arial"/>
            </a:endParaRPr>
          </a:p>
          <a:p>
            <a:pPr marL="756285" lvl="1" indent="-287020">
              <a:lnSpc>
                <a:spcPct val="100000"/>
              </a:lnSpc>
              <a:spcBef>
                <a:spcPts val="245"/>
              </a:spcBef>
              <a:buSzPct val="75000"/>
              <a:buChar char="–"/>
              <a:tabLst>
                <a:tab pos="756285" algn="l"/>
                <a:tab pos="756920" algn="l"/>
              </a:tabLst>
            </a:pPr>
            <a:r>
              <a:rPr sz="2000" dirty="0">
                <a:solidFill>
                  <a:srgbClr val="003366"/>
                </a:solidFill>
                <a:latin typeface="Arial"/>
                <a:cs typeface="Arial"/>
              </a:rPr>
              <a:t>The</a:t>
            </a:r>
            <a:r>
              <a:rPr sz="2000" spc="-10" dirty="0">
                <a:solidFill>
                  <a:srgbClr val="003366"/>
                </a:solidFill>
                <a:latin typeface="Arial"/>
                <a:cs typeface="Arial"/>
              </a:rPr>
              <a:t> </a:t>
            </a:r>
            <a:r>
              <a:rPr sz="2000" dirty="0">
                <a:solidFill>
                  <a:srgbClr val="003366"/>
                </a:solidFill>
                <a:latin typeface="Arial"/>
                <a:cs typeface="Arial"/>
              </a:rPr>
              <a:t>RTI</a:t>
            </a:r>
            <a:endParaRPr sz="2000">
              <a:latin typeface="Arial"/>
              <a:cs typeface="Arial"/>
            </a:endParaRPr>
          </a:p>
          <a:p>
            <a:pPr marL="756285" lvl="1" indent="-287020">
              <a:lnSpc>
                <a:spcPct val="100000"/>
              </a:lnSpc>
              <a:spcBef>
                <a:spcPts val="240"/>
              </a:spcBef>
              <a:buSzPct val="75000"/>
              <a:buChar char="–"/>
              <a:tabLst>
                <a:tab pos="756285" algn="l"/>
                <a:tab pos="756920" algn="l"/>
              </a:tabLst>
            </a:pPr>
            <a:r>
              <a:rPr sz="2000" dirty="0">
                <a:solidFill>
                  <a:srgbClr val="003366"/>
                </a:solidFill>
                <a:latin typeface="Arial"/>
                <a:cs typeface="Arial"/>
              </a:rPr>
              <a:t>HLA</a:t>
            </a:r>
            <a:r>
              <a:rPr sz="2000" spc="-10" dirty="0">
                <a:solidFill>
                  <a:srgbClr val="003366"/>
                </a:solidFill>
                <a:latin typeface="Arial"/>
                <a:cs typeface="Arial"/>
              </a:rPr>
              <a:t> </a:t>
            </a:r>
            <a:r>
              <a:rPr sz="2000" dirty="0">
                <a:solidFill>
                  <a:srgbClr val="003366"/>
                </a:solidFill>
                <a:latin typeface="Arial"/>
                <a:cs typeface="Arial"/>
              </a:rPr>
              <a:t>Rules</a:t>
            </a:r>
            <a:endParaRPr sz="2000">
              <a:latin typeface="Arial"/>
              <a:cs typeface="Arial"/>
            </a:endParaRPr>
          </a:p>
          <a:p>
            <a:pPr marL="756285" lvl="1" indent="-287020">
              <a:lnSpc>
                <a:spcPct val="100000"/>
              </a:lnSpc>
              <a:spcBef>
                <a:spcPts val="240"/>
              </a:spcBef>
              <a:buSzPct val="75000"/>
              <a:buChar char="–"/>
              <a:tabLst>
                <a:tab pos="756285" algn="l"/>
                <a:tab pos="756920" algn="l"/>
              </a:tabLst>
            </a:pPr>
            <a:r>
              <a:rPr sz="2000" spc="-5" dirty="0">
                <a:solidFill>
                  <a:srgbClr val="003366"/>
                </a:solidFill>
                <a:latin typeface="Arial"/>
                <a:cs typeface="Arial"/>
              </a:rPr>
              <a:t>Object Model</a:t>
            </a:r>
            <a:r>
              <a:rPr sz="2000" spc="-60" dirty="0">
                <a:solidFill>
                  <a:srgbClr val="003366"/>
                </a:solidFill>
                <a:latin typeface="Arial"/>
                <a:cs typeface="Arial"/>
              </a:rPr>
              <a:t> </a:t>
            </a:r>
            <a:r>
              <a:rPr sz="2000" spc="-5" dirty="0">
                <a:solidFill>
                  <a:srgbClr val="003366"/>
                </a:solidFill>
                <a:latin typeface="Arial"/>
                <a:cs typeface="Arial"/>
              </a:rPr>
              <a:t>Templates</a:t>
            </a:r>
            <a:endParaRPr sz="2000">
              <a:latin typeface="Arial"/>
              <a:cs typeface="Arial"/>
            </a:endParaRPr>
          </a:p>
          <a:p>
            <a:pPr marL="355600" indent="-342900">
              <a:lnSpc>
                <a:spcPct val="100000"/>
              </a:lnSpc>
              <a:spcBef>
                <a:spcPts val="260"/>
              </a:spcBef>
              <a:buSzPct val="75000"/>
              <a:buFont typeface="Wingdings"/>
              <a:buChar char=""/>
              <a:tabLst>
                <a:tab pos="354965" algn="l"/>
                <a:tab pos="355600" algn="l"/>
              </a:tabLst>
            </a:pPr>
            <a:r>
              <a:rPr sz="2400" spc="-5" dirty="0">
                <a:solidFill>
                  <a:srgbClr val="003366"/>
                </a:solidFill>
                <a:latin typeface="Arial"/>
                <a:cs typeface="Arial"/>
              </a:rPr>
              <a:t>For Next Time</a:t>
            </a:r>
            <a:r>
              <a:rPr sz="2400" spc="-10" dirty="0">
                <a:solidFill>
                  <a:srgbClr val="003366"/>
                </a:solidFill>
                <a:latin typeface="Arial"/>
                <a:cs typeface="Arial"/>
              </a:rPr>
              <a:t> </a:t>
            </a:r>
            <a:r>
              <a:rPr sz="2400" dirty="0">
                <a:solidFill>
                  <a:srgbClr val="003366"/>
                </a:solidFill>
                <a:latin typeface="Arial"/>
                <a:cs typeface="Arial"/>
              </a:rPr>
              <a:t>…</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99635" cy="574040"/>
          </a:xfrm>
          <a:prstGeom prst="rect">
            <a:avLst/>
          </a:prstGeom>
        </p:spPr>
        <p:txBody>
          <a:bodyPr vert="horz" wrap="square" lIns="0" tIns="12700" rIns="0" bIns="0" rtlCol="0">
            <a:spAutoFit/>
          </a:bodyPr>
          <a:lstStyle/>
          <a:p>
            <a:pPr marL="12700">
              <a:lnSpc>
                <a:spcPct val="100000"/>
              </a:lnSpc>
              <a:spcBef>
                <a:spcPts val="100"/>
              </a:spcBef>
            </a:pPr>
            <a:r>
              <a:rPr spc="-5" dirty="0"/>
              <a:t>Time Management</a:t>
            </a:r>
            <a:r>
              <a:rPr spc="-25" dirty="0"/>
              <a:t> </a:t>
            </a:r>
            <a:r>
              <a:rPr spc="-5" dirty="0"/>
              <a:t>(1)</a:t>
            </a:r>
          </a:p>
        </p:txBody>
      </p:sp>
      <p:sp>
        <p:nvSpPr>
          <p:cNvPr id="3" name="object 3"/>
          <p:cNvSpPr txBox="1"/>
          <p:nvPr/>
        </p:nvSpPr>
        <p:spPr>
          <a:xfrm>
            <a:off x="993139" y="2386076"/>
            <a:ext cx="7132955" cy="3460115"/>
          </a:xfrm>
          <a:prstGeom prst="rect">
            <a:avLst/>
          </a:prstGeom>
        </p:spPr>
        <p:txBody>
          <a:bodyPr vert="horz" wrap="square" lIns="0" tIns="26034" rIns="0" bIns="0" rtlCol="0">
            <a:spAutoFit/>
          </a:bodyPr>
          <a:lstStyle/>
          <a:p>
            <a:pPr marL="355600" marR="5080" indent="-342900">
              <a:lnSpc>
                <a:spcPts val="2870"/>
              </a:lnSpc>
              <a:spcBef>
                <a:spcPts val="204"/>
              </a:spcBef>
              <a:buSzPct val="75000"/>
              <a:buFont typeface="Wingdings"/>
              <a:buChar char=""/>
              <a:tabLst>
                <a:tab pos="354965" algn="l"/>
                <a:tab pos="355600" algn="l"/>
              </a:tabLst>
            </a:pPr>
            <a:r>
              <a:rPr sz="2400" spc="-5" dirty="0">
                <a:solidFill>
                  <a:srgbClr val="003366"/>
                </a:solidFill>
                <a:latin typeface="Arial"/>
                <a:cs typeface="Arial"/>
              </a:rPr>
              <a:t>Coordinates federate </a:t>
            </a:r>
            <a:r>
              <a:rPr sz="2400" dirty="0">
                <a:solidFill>
                  <a:srgbClr val="003366"/>
                </a:solidFill>
                <a:latin typeface="Arial"/>
                <a:cs typeface="Arial"/>
              </a:rPr>
              <a:t>time </a:t>
            </a:r>
            <a:r>
              <a:rPr sz="2400" spc="-5" dirty="0">
                <a:solidFill>
                  <a:srgbClr val="003366"/>
                </a:solidFill>
                <a:latin typeface="Arial"/>
                <a:cs typeface="Arial"/>
              </a:rPr>
              <a:t>advancement along </a:t>
            </a:r>
            <a:r>
              <a:rPr sz="2400" dirty="0">
                <a:solidFill>
                  <a:srgbClr val="003366"/>
                </a:solidFill>
                <a:latin typeface="Arial"/>
                <a:cs typeface="Arial"/>
              </a:rPr>
              <a:t>the  </a:t>
            </a:r>
            <a:r>
              <a:rPr sz="2400" spc="-5" dirty="0">
                <a:solidFill>
                  <a:srgbClr val="003366"/>
                </a:solidFill>
                <a:latin typeface="Arial"/>
                <a:cs typeface="Arial"/>
              </a:rPr>
              <a:t>federation time</a:t>
            </a:r>
            <a:r>
              <a:rPr sz="2400" dirty="0">
                <a:solidFill>
                  <a:srgbClr val="003366"/>
                </a:solidFill>
                <a:latin typeface="Arial"/>
                <a:cs typeface="Arial"/>
              </a:rPr>
              <a:t> </a:t>
            </a:r>
            <a:r>
              <a:rPr sz="2400" spc="-10" dirty="0">
                <a:solidFill>
                  <a:srgbClr val="003366"/>
                </a:solidFill>
                <a:latin typeface="Arial"/>
                <a:cs typeface="Arial"/>
              </a:rPr>
              <a:t>axis</a:t>
            </a:r>
            <a:endParaRPr sz="2400" dirty="0">
              <a:latin typeface="Arial"/>
              <a:cs typeface="Arial"/>
            </a:endParaRPr>
          </a:p>
          <a:p>
            <a:pPr marL="355600" indent="-342900">
              <a:lnSpc>
                <a:spcPct val="100000"/>
              </a:lnSpc>
              <a:spcBef>
                <a:spcPts val="475"/>
              </a:spcBef>
              <a:buSzPct val="75000"/>
              <a:buFont typeface="Wingdings"/>
              <a:buChar char=""/>
              <a:tabLst>
                <a:tab pos="354965" algn="l"/>
                <a:tab pos="355600" algn="l"/>
              </a:tabLst>
            </a:pPr>
            <a:r>
              <a:rPr sz="2400" dirty="0">
                <a:solidFill>
                  <a:srgbClr val="003366"/>
                </a:solidFill>
                <a:latin typeface="Arial"/>
                <a:cs typeface="Arial"/>
              </a:rPr>
              <a:t>Attempts to </a:t>
            </a:r>
            <a:r>
              <a:rPr sz="2400" spc="-5" dirty="0">
                <a:solidFill>
                  <a:srgbClr val="003366"/>
                </a:solidFill>
                <a:latin typeface="Arial"/>
                <a:cs typeface="Arial"/>
              </a:rPr>
              <a:t>preserve causality and</a:t>
            </a:r>
            <a:r>
              <a:rPr sz="2400" spc="20" dirty="0">
                <a:solidFill>
                  <a:srgbClr val="003366"/>
                </a:solidFill>
                <a:latin typeface="Arial"/>
                <a:cs typeface="Arial"/>
              </a:rPr>
              <a:t> </a:t>
            </a:r>
            <a:r>
              <a:rPr sz="2400" spc="-5" dirty="0">
                <a:solidFill>
                  <a:srgbClr val="003366"/>
                </a:solidFill>
                <a:latin typeface="Arial"/>
                <a:cs typeface="Arial"/>
              </a:rPr>
              <a:t>ordering</a:t>
            </a:r>
            <a:endParaRPr sz="2400" dirty="0">
              <a:latin typeface="Arial"/>
              <a:cs typeface="Arial"/>
            </a:endParaRPr>
          </a:p>
          <a:p>
            <a:pPr marL="355600" indent="-342900">
              <a:lnSpc>
                <a:spcPct val="100000"/>
              </a:lnSpc>
              <a:spcBef>
                <a:spcPts val="565"/>
              </a:spcBef>
              <a:buSzPct val="75000"/>
              <a:buFont typeface="Wingdings"/>
              <a:buChar char=""/>
              <a:tabLst>
                <a:tab pos="354965" algn="l"/>
                <a:tab pos="355600" algn="l"/>
              </a:tabLst>
            </a:pPr>
            <a:r>
              <a:rPr sz="2400" spc="-5" dirty="0">
                <a:solidFill>
                  <a:srgbClr val="003366"/>
                </a:solidFill>
                <a:latin typeface="Arial"/>
                <a:cs typeface="Arial"/>
              </a:rPr>
              <a:t>Mechanisms</a:t>
            </a:r>
            <a:r>
              <a:rPr sz="2400" dirty="0">
                <a:solidFill>
                  <a:srgbClr val="003366"/>
                </a:solidFill>
                <a:latin typeface="Arial"/>
                <a:cs typeface="Arial"/>
              </a:rPr>
              <a:t> </a:t>
            </a:r>
            <a:r>
              <a:rPr sz="2400" spc="-5" dirty="0">
                <a:solidFill>
                  <a:srgbClr val="003366"/>
                </a:solidFill>
                <a:latin typeface="Arial"/>
                <a:cs typeface="Arial"/>
              </a:rPr>
              <a:t>supported:</a:t>
            </a:r>
            <a:endParaRPr sz="2400" dirty="0">
              <a:latin typeface="Arial"/>
              <a:cs typeface="Arial"/>
            </a:endParaRPr>
          </a:p>
          <a:p>
            <a:pPr marL="756285" lvl="1" indent="-287020">
              <a:lnSpc>
                <a:spcPct val="100000"/>
              </a:lnSpc>
              <a:spcBef>
                <a:spcPts val="500"/>
              </a:spcBef>
              <a:buSzPct val="75000"/>
              <a:buChar char="–"/>
              <a:tabLst>
                <a:tab pos="756285" algn="l"/>
                <a:tab pos="756920" algn="l"/>
              </a:tabLst>
            </a:pPr>
            <a:r>
              <a:rPr sz="2000" spc="-5" dirty="0">
                <a:solidFill>
                  <a:srgbClr val="003366"/>
                </a:solidFill>
                <a:latin typeface="Arial"/>
                <a:cs typeface="Arial"/>
              </a:rPr>
              <a:t>Conservative synchronization (with look</a:t>
            </a:r>
            <a:r>
              <a:rPr sz="2000" spc="-50" dirty="0">
                <a:solidFill>
                  <a:srgbClr val="003366"/>
                </a:solidFill>
                <a:latin typeface="Arial"/>
                <a:cs typeface="Arial"/>
              </a:rPr>
              <a:t> </a:t>
            </a:r>
            <a:r>
              <a:rPr sz="2000" spc="-5" dirty="0">
                <a:solidFill>
                  <a:srgbClr val="003366"/>
                </a:solidFill>
                <a:latin typeface="Arial"/>
                <a:cs typeface="Arial"/>
              </a:rPr>
              <a:t>ahead)</a:t>
            </a:r>
            <a:endParaRPr sz="2000" dirty="0">
              <a:latin typeface="Arial"/>
              <a:cs typeface="Arial"/>
            </a:endParaRPr>
          </a:p>
          <a:p>
            <a:pPr marL="756285" lvl="1" indent="-287020">
              <a:lnSpc>
                <a:spcPct val="100000"/>
              </a:lnSpc>
              <a:spcBef>
                <a:spcPts val="475"/>
              </a:spcBef>
              <a:buSzPct val="75000"/>
              <a:buChar char="–"/>
              <a:tabLst>
                <a:tab pos="756285" algn="l"/>
                <a:tab pos="756920" algn="l"/>
              </a:tabLst>
            </a:pPr>
            <a:r>
              <a:rPr sz="2000" spc="-5" dirty="0">
                <a:solidFill>
                  <a:srgbClr val="003366"/>
                </a:solidFill>
                <a:latin typeface="Arial"/>
                <a:cs typeface="Arial"/>
              </a:rPr>
              <a:t>Optimistic synchronization (e.g., time</a:t>
            </a:r>
            <a:r>
              <a:rPr sz="2000" spc="-30" dirty="0">
                <a:solidFill>
                  <a:srgbClr val="003366"/>
                </a:solidFill>
                <a:latin typeface="Arial"/>
                <a:cs typeface="Arial"/>
              </a:rPr>
              <a:t> </a:t>
            </a:r>
            <a:r>
              <a:rPr sz="2000" spc="-5" dirty="0">
                <a:solidFill>
                  <a:srgbClr val="003366"/>
                </a:solidFill>
                <a:latin typeface="Arial"/>
                <a:cs typeface="Arial"/>
              </a:rPr>
              <a:t>warp)</a:t>
            </a:r>
            <a:endParaRPr sz="2000" dirty="0">
              <a:latin typeface="Arial"/>
              <a:cs typeface="Arial"/>
            </a:endParaRPr>
          </a:p>
          <a:p>
            <a:pPr marL="756285" lvl="1" indent="-287020">
              <a:lnSpc>
                <a:spcPct val="100000"/>
              </a:lnSpc>
              <a:spcBef>
                <a:spcPts val="470"/>
              </a:spcBef>
              <a:buSzPct val="75000"/>
              <a:buChar char="–"/>
              <a:tabLst>
                <a:tab pos="756285" algn="l"/>
                <a:tab pos="756920" algn="l"/>
              </a:tabLst>
            </a:pPr>
            <a:r>
              <a:rPr sz="2000" spc="-5" dirty="0">
                <a:solidFill>
                  <a:srgbClr val="003366"/>
                </a:solidFill>
                <a:latin typeface="Arial"/>
                <a:cs typeface="Arial"/>
              </a:rPr>
              <a:t>Hybrid</a:t>
            </a:r>
            <a:r>
              <a:rPr sz="2000" spc="-10" dirty="0">
                <a:solidFill>
                  <a:srgbClr val="003366"/>
                </a:solidFill>
                <a:latin typeface="Arial"/>
                <a:cs typeface="Arial"/>
              </a:rPr>
              <a:t> </a:t>
            </a:r>
            <a:r>
              <a:rPr sz="2000" spc="-5" dirty="0">
                <a:solidFill>
                  <a:srgbClr val="003366"/>
                </a:solidFill>
                <a:latin typeface="Arial"/>
                <a:cs typeface="Arial"/>
              </a:rPr>
              <a:t>methods</a:t>
            </a:r>
            <a:endParaRPr sz="2000" dirty="0">
              <a:latin typeface="Arial"/>
              <a:cs typeface="Arial"/>
            </a:endParaRPr>
          </a:p>
          <a:p>
            <a:pPr marL="756285" lvl="1" indent="-287020">
              <a:lnSpc>
                <a:spcPct val="100000"/>
              </a:lnSpc>
              <a:spcBef>
                <a:spcPts val="480"/>
              </a:spcBef>
              <a:buSzPct val="75000"/>
              <a:buChar char="–"/>
              <a:tabLst>
                <a:tab pos="756285" algn="l"/>
                <a:tab pos="756920" algn="l"/>
              </a:tabLst>
            </a:pPr>
            <a:r>
              <a:rPr sz="2000" spc="-5" dirty="0">
                <a:solidFill>
                  <a:srgbClr val="003366"/>
                </a:solidFill>
                <a:latin typeface="Arial"/>
                <a:cs typeface="Arial"/>
              </a:rPr>
              <a:t>Time-stepped</a:t>
            </a:r>
            <a:endParaRPr sz="2000" dirty="0">
              <a:latin typeface="Arial"/>
              <a:cs typeface="Arial"/>
            </a:endParaRPr>
          </a:p>
          <a:p>
            <a:pPr marL="756285" lvl="1" indent="-287020">
              <a:lnSpc>
                <a:spcPct val="100000"/>
              </a:lnSpc>
              <a:spcBef>
                <a:spcPts val="470"/>
              </a:spcBef>
              <a:buSzPct val="75000"/>
              <a:buChar char="–"/>
              <a:tabLst>
                <a:tab pos="756285" algn="l"/>
                <a:tab pos="756920" algn="l"/>
              </a:tabLst>
            </a:pPr>
            <a:r>
              <a:rPr sz="2000" dirty="0">
                <a:solidFill>
                  <a:srgbClr val="003366"/>
                </a:solidFill>
                <a:latin typeface="Arial"/>
                <a:cs typeface="Arial"/>
              </a:rPr>
              <a:t>Real-time</a:t>
            </a:r>
            <a:r>
              <a:rPr sz="2000" spc="-15" dirty="0">
                <a:solidFill>
                  <a:srgbClr val="003366"/>
                </a:solidFill>
                <a:latin typeface="Arial"/>
                <a:cs typeface="Arial"/>
              </a:rPr>
              <a:t> </a:t>
            </a:r>
            <a:r>
              <a:rPr sz="2000" spc="-5" dirty="0">
                <a:solidFill>
                  <a:srgbClr val="003366"/>
                </a:solidFill>
                <a:latin typeface="Arial"/>
                <a:cs typeface="Arial"/>
              </a:rPr>
              <a:t>driven</a:t>
            </a:r>
            <a:endParaRPr sz="20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99635" cy="574040"/>
          </a:xfrm>
          <a:prstGeom prst="rect">
            <a:avLst/>
          </a:prstGeom>
        </p:spPr>
        <p:txBody>
          <a:bodyPr vert="horz" wrap="square" lIns="0" tIns="12700" rIns="0" bIns="0" rtlCol="0">
            <a:spAutoFit/>
          </a:bodyPr>
          <a:lstStyle/>
          <a:p>
            <a:pPr marL="12700">
              <a:lnSpc>
                <a:spcPct val="100000"/>
              </a:lnSpc>
              <a:spcBef>
                <a:spcPts val="100"/>
              </a:spcBef>
            </a:pPr>
            <a:r>
              <a:rPr spc="-5" dirty="0"/>
              <a:t>Time Management</a:t>
            </a:r>
            <a:r>
              <a:rPr spc="-25" dirty="0"/>
              <a:t> </a:t>
            </a:r>
            <a:r>
              <a:rPr spc="-5" dirty="0"/>
              <a:t>(2)</a:t>
            </a:r>
          </a:p>
        </p:txBody>
      </p:sp>
      <p:sp>
        <p:nvSpPr>
          <p:cNvPr id="3" name="object 3"/>
          <p:cNvSpPr txBox="1"/>
          <p:nvPr/>
        </p:nvSpPr>
        <p:spPr>
          <a:xfrm>
            <a:off x="993139" y="2386075"/>
            <a:ext cx="7713980" cy="3583940"/>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Federates request permission to advance their  local time</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Services</a:t>
            </a:r>
            <a:r>
              <a:rPr sz="2800" spc="-15" dirty="0">
                <a:solidFill>
                  <a:srgbClr val="003366"/>
                </a:solidFill>
                <a:latin typeface="Arial"/>
                <a:cs typeface="Arial"/>
              </a:rPr>
              <a:t> </a:t>
            </a:r>
            <a:r>
              <a:rPr sz="2800" spc="-5" dirty="0">
                <a:solidFill>
                  <a:srgbClr val="003366"/>
                </a:solidFill>
                <a:latin typeface="Arial"/>
                <a:cs typeface="Arial"/>
              </a:rPr>
              <a:t>offered</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Request </a:t>
            </a:r>
            <a:r>
              <a:rPr sz="2400" dirty="0">
                <a:solidFill>
                  <a:srgbClr val="003366"/>
                </a:solidFill>
                <a:latin typeface="Arial"/>
                <a:cs typeface="Arial"/>
              </a:rPr>
              <a:t>Time</a:t>
            </a:r>
            <a:r>
              <a:rPr sz="2400" spc="10" dirty="0">
                <a:solidFill>
                  <a:srgbClr val="003366"/>
                </a:solidFill>
                <a:latin typeface="Arial"/>
                <a:cs typeface="Arial"/>
              </a:rPr>
              <a:t> </a:t>
            </a:r>
            <a:r>
              <a:rPr sz="2400" spc="-5" dirty="0">
                <a:solidFill>
                  <a:srgbClr val="003366"/>
                </a:solidFill>
                <a:latin typeface="Arial"/>
                <a:cs typeface="Arial"/>
              </a:rPr>
              <a:t>Advance</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Notification </a:t>
            </a:r>
            <a:r>
              <a:rPr sz="2400" dirty="0">
                <a:solidFill>
                  <a:srgbClr val="003366"/>
                </a:solidFill>
                <a:latin typeface="Arial"/>
                <a:cs typeface="Arial"/>
              </a:rPr>
              <a:t>of </a:t>
            </a:r>
            <a:r>
              <a:rPr sz="2400" spc="-5" dirty="0">
                <a:solidFill>
                  <a:srgbClr val="003366"/>
                </a:solidFill>
                <a:latin typeface="Arial"/>
                <a:cs typeface="Arial"/>
              </a:rPr>
              <a:t>Granting </a:t>
            </a:r>
            <a:r>
              <a:rPr sz="2400" dirty="0">
                <a:solidFill>
                  <a:srgbClr val="003366"/>
                </a:solidFill>
                <a:latin typeface="Arial"/>
                <a:cs typeface="Arial"/>
              </a:rPr>
              <a:t>of Time</a:t>
            </a:r>
            <a:r>
              <a:rPr sz="2400" spc="15" dirty="0">
                <a:solidFill>
                  <a:srgbClr val="003366"/>
                </a:solidFill>
                <a:latin typeface="Arial"/>
                <a:cs typeface="Arial"/>
              </a:rPr>
              <a:t> </a:t>
            </a:r>
            <a:r>
              <a:rPr sz="2400" spc="-5" dirty="0">
                <a:solidFill>
                  <a:srgbClr val="003366"/>
                </a:solidFill>
                <a:latin typeface="Arial"/>
                <a:cs typeface="Arial"/>
              </a:rPr>
              <a:t>Advance</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Request Next</a:t>
            </a:r>
            <a:r>
              <a:rPr sz="2400" dirty="0">
                <a:solidFill>
                  <a:srgbClr val="003366"/>
                </a:solidFill>
                <a:latin typeface="Arial"/>
                <a:cs typeface="Arial"/>
              </a:rPr>
              <a:t> </a:t>
            </a:r>
            <a:r>
              <a:rPr sz="2400" spc="-5" dirty="0">
                <a:solidFill>
                  <a:srgbClr val="003366"/>
                </a:solidFill>
                <a:latin typeface="Arial"/>
                <a:cs typeface="Arial"/>
              </a:rPr>
              <a:t>Event</a:t>
            </a:r>
            <a:endParaRPr sz="2400" dirty="0">
              <a:latin typeface="Arial"/>
              <a:cs typeface="Arial"/>
            </a:endParaRPr>
          </a:p>
          <a:p>
            <a:pPr marL="756285" lvl="1" indent="-287020">
              <a:lnSpc>
                <a:spcPct val="100000"/>
              </a:lnSpc>
              <a:spcBef>
                <a:spcPts val="560"/>
              </a:spcBef>
              <a:buSzPct val="75000"/>
              <a:buChar char="–"/>
              <a:tabLst>
                <a:tab pos="756285" algn="l"/>
                <a:tab pos="756920" algn="l"/>
              </a:tabLst>
            </a:pPr>
            <a:r>
              <a:rPr sz="2400" spc="-5" dirty="0">
                <a:solidFill>
                  <a:srgbClr val="003366"/>
                </a:solidFill>
                <a:latin typeface="Arial"/>
                <a:cs typeface="Arial"/>
              </a:rPr>
              <a:t>Notification of Granting of Next</a:t>
            </a:r>
            <a:r>
              <a:rPr sz="2400" spc="5" dirty="0">
                <a:solidFill>
                  <a:srgbClr val="003366"/>
                </a:solidFill>
                <a:latin typeface="Arial"/>
                <a:cs typeface="Arial"/>
              </a:rPr>
              <a:t> </a:t>
            </a:r>
            <a:r>
              <a:rPr sz="2400" spc="-5" dirty="0">
                <a:solidFill>
                  <a:srgbClr val="003366"/>
                </a:solidFill>
                <a:latin typeface="Arial"/>
                <a:cs typeface="Arial"/>
              </a:rPr>
              <a:t>Event</a:t>
            </a:r>
            <a:endParaRPr sz="24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Queue </a:t>
            </a:r>
            <a:r>
              <a:rPr sz="2400" spc="-10" dirty="0">
                <a:solidFill>
                  <a:srgbClr val="003366"/>
                </a:solidFill>
                <a:latin typeface="Arial"/>
                <a:cs typeface="Arial"/>
              </a:rPr>
              <a:t>Management</a:t>
            </a:r>
            <a:endParaRPr sz="2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6630034" cy="574040"/>
          </a:xfrm>
          <a:prstGeom prst="rect">
            <a:avLst/>
          </a:prstGeom>
        </p:spPr>
        <p:txBody>
          <a:bodyPr vert="horz" wrap="square" lIns="0" tIns="12700" rIns="0" bIns="0" rtlCol="0">
            <a:spAutoFit/>
          </a:bodyPr>
          <a:lstStyle/>
          <a:p>
            <a:pPr marL="12700">
              <a:lnSpc>
                <a:spcPct val="100000"/>
              </a:lnSpc>
              <a:spcBef>
                <a:spcPts val="100"/>
              </a:spcBef>
            </a:pPr>
            <a:r>
              <a:rPr spc="-5" dirty="0"/>
              <a:t>Data </a:t>
            </a:r>
            <a:r>
              <a:rPr dirty="0"/>
              <a:t>Distribution</a:t>
            </a:r>
            <a:r>
              <a:rPr spc="-40" dirty="0"/>
              <a:t> </a:t>
            </a:r>
            <a:r>
              <a:rPr spc="-5" dirty="0"/>
              <a:t>Management</a:t>
            </a:r>
          </a:p>
        </p:txBody>
      </p:sp>
      <p:sp>
        <p:nvSpPr>
          <p:cNvPr id="3" name="object 3"/>
          <p:cNvSpPr txBox="1"/>
          <p:nvPr/>
        </p:nvSpPr>
        <p:spPr>
          <a:xfrm>
            <a:off x="993139" y="2298598"/>
            <a:ext cx="7555865" cy="2795270"/>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Efficient data transmission between</a:t>
            </a:r>
            <a:r>
              <a:rPr sz="2800" spc="35" dirty="0">
                <a:solidFill>
                  <a:srgbClr val="003366"/>
                </a:solidFill>
                <a:latin typeface="Arial"/>
                <a:cs typeface="Arial"/>
              </a:rPr>
              <a:t> </a:t>
            </a:r>
            <a:r>
              <a:rPr sz="2800" spc="-5" dirty="0">
                <a:solidFill>
                  <a:srgbClr val="003366"/>
                </a:solidFill>
                <a:latin typeface="Arial"/>
                <a:cs typeface="Arial"/>
              </a:rPr>
              <a:t>federates</a:t>
            </a:r>
            <a:endParaRPr sz="2800" dirty="0">
              <a:latin typeface="Arial"/>
              <a:cs typeface="Arial"/>
            </a:endParaRPr>
          </a:p>
          <a:p>
            <a:pPr marL="355600" marR="64135"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Uses routing spaces to direct data only to the  interested</a:t>
            </a:r>
            <a:r>
              <a:rPr sz="2800" dirty="0">
                <a:solidFill>
                  <a:srgbClr val="003366"/>
                </a:solidFill>
                <a:latin typeface="Arial"/>
                <a:cs typeface="Arial"/>
              </a:rPr>
              <a:t> </a:t>
            </a:r>
            <a:r>
              <a:rPr sz="2800" spc="-5" dirty="0">
                <a:solidFill>
                  <a:srgbClr val="003366"/>
                </a:solidFill>
                <a:latin typeface="Arial"/>
                <a:cs typeface="Arial"/>
              </a:rPr>
              <a:t>parties</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spc="-5" dirty="0">
                <a:solidFill>
                  <a:srgbClr val="003366"/>
                </a:solidFill>
                <a:latin typeface="Arial"/>
                <a:cs typeface="Arial"/>
              </a:rPr>
              <a:t>Publisher specifies </a:t>
            </a:r>
            <a:r>
              <a:rPr sz="2400" dirty="0">
                <a:solidFill>
                  <a:srgbClr val="003366"/>
                </a:solidFill>
                <a:latin typeface="Arial"/>
                <a:cs typeface="Arial"/>
              </a:rPr>
              <a:t>the </a:t>
            </a:r>
            <a:r>
              <a:rPr sz="2400" spc="-5" dirty="0">
                <a:solidFill>
                  <a:srgbClr val="003366"/>
                </a:solidFill>
                <a:latin typeface="Arial"/>
                <a:cs typeface="Arial"/>
              </a:rPr>
              <a:t>update</a:t>
            </a:r>
            <a:r>
              <a:rPr sz="2400" spc="35" dirty="0">
                <a:solidFill>
                  <a:srgbClr val="003366"/>
                </a:solidFill>
                <a:latin typeface="Arial"/>
                <a:cs typeface="Arial"/>
              </a:rPr>
              <a:t> </a:t>
            </a:r>
            <a:r>
              <a:rPr sz="2400" spc="-5" dirty="0">
                <a:solidFill>
                  <a:srgbClr val="003366"/>
                </a:solidFill>
                <a:latin typeface="Arial"/>
                <a:cs typeface="Arial"/>
              </a:rPr>
              <a:t>region</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spc="-5" dirty="0">
                <a:solidFill>
                  <a:srgbClr val="003366"/>
                </a:solidFill>
                <a:latin typeface="Arial"/>
                <a:cs typeface="Arial"/>
              </a:rPr>
              <a:t>Subscribes </a:t>
            </a:r>
            <a:r>
              <a:rPr sz="2400" dirty="0">
                <a:solidFill>
                  <a:srgbClr val="003366"/>
                </a:solidFill>
                <a:latin typeface="Arial"/>
                <a:cs typeface="Arial"/>
              </a:rPr>
              <a:t>specify </a:t>
            </a:r>
            <a:r>
              <a:rPr sz="2400" spc="-5" dirty="0">
                <a:solidFill>
                  <a:srgbClr val="003366"/>
                </a:solidFill>
                <a:latin typeface="Arial"/>
                <a:cs typeface="Arial"/>
              </a:rPr>
              <a:t>their </a:t>
            </a:r>
            <a:r>
              <a:rPr sz="2400" dirty="0">
                <a:solidFill>
                  <a:srgbClr val="003366"/>
                </a:solidFill>
                <a:latin typeface="Arial"/>
                <a:cs typeface="Arial"/>
              </a:rPr>
              <a:t>interest</a:t>
            </a:r>
            <a:r>
              <a:rPr sz="2400" spc="30" dirty="0">
                <a:solidFill>
                  <a:srgbClr val="003366"/>
                </a:solidFill>
                <a:latin typeface="Arial"/>
                <a:cs typeface="Arial"/>
              </a:rPr>
              <a:t> </a:t>
            </a:r>
            <a:r>
              <a:rPr sz="2400" spc="-5" dirty="0">
                <a:solidFill>
                  <a:srgbClr val="003366"/>
                </a:solidFill>
                <a:latin typeface="Arial"/>
                <a:cs typeface="Arial"/>
              </a:rPr>
              <a:t>region</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dirty="0">
                <a:solidFill>
                  <a:srgbClr val="003366"/>
                </a:solidFill>
                <a:latin typeface="Arial"/>
                <a:cs typeface="Arial"/>
              </a:rPr>
              <a:t>Intersection </a:t>
            </a:r>
            <a:r>
              <a:rPr sz="2400" spc="-5" dirty="0">
                <a:solidFill>
                  <a:srgbClr val="003366"/>
                </a:solidFill>
                <a:latin typeface="Arial"/>
                <a:cs typeface="Arial"/>
              </a:rPr>
              <a:t>define routing</a:t>
            </a:r>
            <a:r>
              <a:rPr sz="2400" spc="15" dirty="0">
                <a:solidFill>
                  <a:srgbClr val="003366"/>
                </a:solidFill>
                <a:latin typeface="Arial"/>
                <a:cs typeface="Arial"/>
              </a:rPr>
              <a:t> </a:t>
            </a:r>
            <a:r>
              <a:rPr sz="2400" spc="-5" dirty="0">
                <a:solidFill>
                  <a:srgbClr val="003366"/>
                </a:solidFill>
                <a:latin typeface="Arial"/>
                <a:cs typeface="Arial"/>
              </a:rPr>
              <a:t>space</a:t>
            </a:r>
            <a:endParaRPr sz="24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785235" cy="574040"/>
          </a:xfrm>
          <a:prstGeom prst="rect">
            <a:avLst/>
          </a:prstGeom>
        </p:spPr>
        <p:txBody>
          <a:bodyPr vert="horz" wrap="square" lIns="0" tIns="12700" rIns="0" bIns="0" rtlCol="0">
            <a:spAutoFit/>
          </a:bodyPr>
          <a:lstStyle/>
          <a:p>
            <a:pPr marL="12700">
              <a:lnSpc>
                <a:spcPct val="100000"/>
              </a:lnSpc>
              <a:spcBef>
                <a:spcPts val="100"/>
              </a:spcBef>
            </a:pPr>
            <a:r>
              <a:rPr spc="-5" dirty="0"/>
              <a:t>Support</a:t>
            </a:r>
            <a:r>
              <a:rPr spc="-60" dirty="0"/>
              <a:t> </a:t>
            </a:r>
            <a:r>
              <a:rPr spc="-10" dirty="0"/>
              <a:t>Services</a:t>
            </a:r>
          </a:p>
        </p:txBody>
      </p:sp>
      <p:sp>
        <p:nvSpPr>
          <p:cNvPr id="3" name="object 3"/>
          <p:cNvSpPr txBox="1"/>
          <p:nvPr/>
        </p:nvSpPr>
        <p:spPr>
          <a:xfrm>
            <a:off x="993139" y="2386075"/>
            <a:ext cx="7101840" cy="3070860"/>
          </a:xfrm>
          <a:prstGeom prst="rect">
            <a:avLst/>
          </a:prstGeom>
        </p:spPr>
        <p:txBody>
          <a:bodyPr vert="horz" wrap="square" lIns="0" tIns="10160" rIns="0" bIns="0" rtlCol="0">
            <a:spAutoFit/>
          </a:bodyPr>
          <a:lstStyle/>
          <a:p>
            <a:pPr marL="354965"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Miscellaneous functionality useful to joined  federates</a:t>
            </a:r>
            <a:endParaRPr sz="2800" dirty="0">
              <a:latin typeface="Arial"/>
              <a:cs typeface="Arial"/>
            </a:endParaRPr>
          </a:p>
          <a:p>
            <a:pPr marL="756285" lvl="1" indent="-287655">
              <a:lnSpc>
                <a:spcPct val="100000"/>
              </a:lnSpc>
              <a:spcBef>
                <a:spcPts val="570"/>
              </a:spcBef>
              <a:buSzPct val="75000"/>
              <a:buChar char="–"/>
              <a:tabLst>
                <a:tab pos="756285" algn="l"/>
                <a:tab pos="756920" algn="l"/>
              </a:tabLst>
            </a:pPr>
            <a:r>
              <a:rPr sz="2400" spc="-5" dirty="0">
                <a:solidFill>
                  <a:srgbClr val="003366"/>
                </a:solidFill>
                <a:latin typeface="Arial"/>
                <a:cs typeface="Arial"/>
              </a:rPr>
              <a:t>Name-to-handle</a:t>
            </a:r>
            <a:r>
              <a:rPr sz="2400" spc="-45" dirty="0">
                <a:solidFill>
                  <a:srgbClr val="003366"/>
                </a:solidFill>
                <a:latin typeface="Arial"/>
                <a:cs typeface="Arial"/>
              </a:rPr>
              <a:t> </a:t>
            </a:r>
            <a:r>
              <a:rPr sz="2400" dirty="0">
                <a:solidFill>
                  <a:srgbClr val="003366"/>
                </a:solidFill>
                <a:latin typeface="Arial"/>
                <a:cs typeface="Arial"/>
              </a:rPr>
              <a:t>transformation</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spc="-5" dirty="0">
                <a:solidFill>
                  <a:srgbClr val="003366"/>
                </a:solidFill>
                <a:latin typeface="Arial"/>
                <a:cs typeface="Arial"/>
              </a:rPr>
              <a:t>Handle-to-name</a:t>
            </a:r>
            <a:r>
              <a:rPr sz="2400" spc="-30" dirty="0">
                <a:solidFill>
                  <a:srgbClr val="003366"/>
                </a:solidFill>
                <a:latin typeface="Arial"/>
                <a:cs typeface="Arial"/>
              </a:rPr>
              <a:t> </a:t>
            </a:r>
            <a:r>
              <a:rPr sz="2400" dirty="0">
                <a:solidFill>
                  <a:srgbClr val="003366"/>
                </a:solidFill>
                <a:latin typeface="Arial"/>
                <a:cs typeface="Arial"/>
              </a:rPr>
              <a:t>transformation</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dirty="0">
                <a:solidFill>
                  <a:srgbClr val="003366"/>
                </a:solidFill>
                <a:latin typeface="Arial"/>
                <a:cs typeface="Arial"/>
              </a:rPr>
              <a:t>Setting </a:t>
            </a:r>
            <a:r>
              <a:rPr sz="2400" spc="-5" dirty="0">
                <a:solidFill>
                  <a:srgbClr val="003366"/>
                </a:solidFill>
                <a:latin typeface="Arial"/>
                <a:cs typeface="Arial"/>
              </a:rPr>
              <a:t>advisory</a:t>
            </a:r>
            <a:r>
              <a:rPr sz="2400" spc="5" dirty="0">
                <a:solidFill>
                  <a:srgbClr val="003366"/>
                </a:solidFill>
                <a:latin typeface="Arial"/>
                <a:cs typeface="Arial"/>
              </a:rPr>
              <a:t> </a:t>
            </a:r>
            <a:r>
              <a:rPr sz="2400" spc="-5" dirty="0">
                <a:solidFill>
                  <a:srgbClr val="003366"/>
                </a:solidFill>
                <a:latin typeface="Arial"/>
                <a:cs typeface="Arial"/>
              </a:rPr>
              <a:t>switches</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spc="-5" dirty="0">
                <a:solidFill>
                  <a:srgbClr val="003366"/>
                </a:solidFill>
                <a:latin typeface="Arial"/>
                <a:cs typeface="Arial"/>
              </a:rPr>
              <a:t>Manipulating</a:t>
            </a:r>
            <a:r>
              <a:rPr sz="2400" dirty="0">
                <a:solidFill>
                  <a:srgbClr val="003366"/>
                </a:solidFill>
                <a:latin typeface="Arial"/>
                <a:cs typeface="Arial"/>
              </a:rPr>
              <a:t> </a:t>
            </a:r>
            <a:r>
              <a:rPr sz="2400" spc="-5" dirty="0">
                <a:solidFill>
                  <a:srgbClr val="003366"/>
                </a:solidFill>
                <a:latin typeface="Arial"/>
                <a:cs typeface="Arial"/>
              </a:rPr>
              <a:t>regions</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spc="-5" dirty="0">
                <a:solidFill>
                  <a:srgbClr val="003366"/>
                </a:solidFill>
                <a:latin typeface="Arial"/>
                <a:cs typeface="Arial"/>
              </a:rPr>
              <a:t>RTI </a:t>
            </a:r>
            <a:r>
              <a:rPr sz="2400" spc="-10" dirty="0">
                <a:solidFill>
                  <a:srgbClr val="003366"/>
                </a:solidFill>
                <a:latin typeface="Arial"/>
                <a:cs typeface="Arial"/>
              </a:rPr>
              <a:t>start-up </a:t>
            </a:r>
            <a:r>
              <a:rPr sz="2400" spc="-5" dirty="0">
                <a:solidFill>
                  <a:srgbClr val="003366"/>
                </a:solidFill>
                <a:latin typeface="Arial"/>
                <a:cs typeface="Arial"/>
              </a:rPr>
              <a:t>and</a:t>
            </a:r>
            <a:r>
              <a:rPr sz="2400" spc="10" dirty="0">
                <a:solidFill>
                  <a:srgbClr val="003366"/>
                </a:solidFill>
                <a:latin typeface="Arial"/>
                <a:cs typeface="Arial"/>
              </a:rPr>
              <a:t> </a:t>
            </a:r>
            <a:r>
              <a:rPr sz="2400" spc="-10" dirty="0">
                <a:solidFill>
                  <a:srgbClr val="003366"/>
                </a:solidFill>
                <a:latin typeface="Arial"/>
                <a:cs typeface="Arial"/>
              </a:rPr>
              <a:t>shutdown</a:t>
            </a:r>
            <a:endParaRPr sz="24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2337435" cy="574040"/>
          </a:xfrm>
          <a:prstGeom prst="rect">
            <a:avLst/>
          </a:prstGeom>
        </p:spPr>
        <p:txBody>
          <a:bodyPr vert="horz" wrap="square" lIns="0" tIns="12700" rIns="0" bIns="0" rtlCol="0">
            <a:spAutoFit/>
          </a:bodyPr>
          <a:lstStyle/>
          <a:p>
            <a:pPr marL="12700">
              <a:lnSpc>
                <a:spcPct val="100000"/>
              </a:lnSpc>
              <a:spcBef>
                <a:spcPts val="100"/>
              </a:spcBef>
            </a:pPr>
            <a:r>
              <a:rPr spc="-5" dirty="0"/>
              <a:t>HLA</a:t>
            </a:r>
            <a:r>
              <a:rPr spc="-65" dirty="0"/>
              <a:t> </a:t>
            </a:r>
            <a:r>
              <a:rPr spc="-5" dirty="0"/>
              <a:t>Rules</a:t>
            </a:r>
          </a:p>
        </p:txBody>
      </p:sp>
      <p:sp>
        <p:nvSpPr>
          <p:cNvPr id="3" name="object 3"/>
          <p:cNvSpPr txBox="1"/>
          <p:nvPr/>
        </p:nvSpPr>
        <p:spPr>
          <a:xfrm>
            <a:off x="993139" y="2386075"/>
            <a:ext cx="6609080" cy="1905635"/>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Define the behaviour and capabilities of  federates and</a:t>
            </a:r>
            <a:r>
              <a:rPr sz="2800" spc="10" dirty="0">
                <a:solidFill>
                  <a:srgbClr val="003366"/>
                </a:solidFill>
                <a:latin typeface="Arial"/>
                <a:cs typeface="Arial"/>
              </a:rPr>
              <a:t> </a:t>
            </a:r>
            <a:r>
              <a:rPr sz="2800" spc="-5" dirty="0">
                <a:solidFill>
                  <a:srgbClr val="003366"/>
                </a:solidFill>
                <a:latin typeface="Arial"/>
                <a:cs typeface="Arial"/>
              </a:rPr>
              <a:t>federations</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dirty="0">
                <a:solidFill>
                  <a:srgbClr val="003366"/>
                </a:solidFill>
                <a:latin typeface="Arial"/>
                <a:cs typeface="Arial"/>
              </a:rPr>
              <a:t>Five rules for</a:t>
            </a:r>
            <a:r>
              <a:rPr sz="2800" spc="5" dirty="0">
                <a:solidFill>
                  <a:srgbClr val="003366"/>
                </a:solidFill>
                <a:latin typeface="Arial"/>
                <a:cs typeface="Arial"/>
              </a:rPr>
              <a:t> </a:t>
            </a:r>
            <a:r>
              <a:rPr sz="2800" dirty="0">
                <a:solidFill>
                  <a:srgbClr val="003366"/>
                </a:solidFill>
                <a:latin typeface="Arial"/>
                <a:cs typeface="Arial"/>
              </a:rPr>
              <a:t>Federates</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dirty="0">
                <a:solidFill>
                  <a:srgbClr val="003366"/>
                </a:solidFill>
                <a:latin typeface="Arial"/>
                <a:cs typeface="Arial"/>
              </a:rPr>
              <a:t>Five rules for</a:t>
            </a:r>
            <a:r>
              <a:rPr sz="2800" spc="5" dirty="0">
                <a:solidFill>
                  <a:srgbClr val="003366"/>
                </a:solidFill>
                <a:latin typeface="Arial"/>
                <a:cs typeface="Arial"/>
              </a:rPr>
              <a:t> </a:t>
            </a:r>
            <a:r>
              <a:rPr sz="2800" dirty="0">
                <a:solidFill>
                  <a:srgbClr val="003366"/>
                </a:solidFill>
                <a:latin typeface="Arial"/>
                <a:cs typeface="Arial"/>
              </a:rPr>
              <a:t>Federations</a:t>
            </a:r>
            <a:endParaRPr sz="28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733800" cy="574040"/>
          </a:xfrm>
          <a:prstGeom prst="rect">
            <a:avLst/>
          </a:prstGeom>
        </p:spPr>
        <p:txBody>
          <a:bodyPr vert="horz" wrap="square" lIns="0" tIns="12700" rIns="0" bIns="0" rtlCol="0">
            <a:spAutoFit/>
          </a:bodyPr>
          <a:lstStyle/>
          <a:p>
            <a:pPr marL="12700">
              <a:lnSpc>
                <a:spcPct val="100000"/>
              </a:lnSpc>
              <a:spcBef>
                <a:spcPts val="100"/>
              </a:spcBef>
            </a:pPr>
            <a:r>
              <a:rPr spc="-5" dirty="0"/>
              <a:t>Federation</a:t>
            </a:r>
            <a:r>
              <a:rPr spc="-35" dirty="0"/>
              <a:t> </a:t>
            </a:r>
            <a:r>
              <a:rPr spc="-10" dirty="0"/>
              <a:t>Rules</a:t>
            </a:r>
          </a:p>
        </p:txBody>
      </p:sp>
      <p:sp>
        <p:nvSpPr>
          <p:cNvPr id="3" name="object 3"/>
          <p:cNvSpPr txBox="1"/>
          <p:nvPr/>
        </p:nvSpPr>
        <p:spPr>
          <a:xfrm>
            <a:off x="993139" y="2355596"/>
            <a:ext cx="7810500" cy="3640454"/>
          </a:xfrm>
          <a:prstGeom prst="rect">
            <a:avLst/>
          </a:prstGeom>
        </p:spPr>
        <p:txBody>
          <a:bodyPr vert="horz" wrap="square" lIns="0" tIns="55244" rIns="0" bIns="0" rtlCol="0">
            <a:spAutoFit/>
          </a:bodyPr>
          <a:lstStyle/>
          <a:p>
            <a:pPr marL="355600" marR="1228090" indent="-342900">
              <a:lnSpc>
                <a:spcPts val="2580"/>
              </a:lnSpc>
              <a:spcBef>
                <a:spcPts val="434"/>
              </a:spcBef>
              <a:buSzPct val="75000"/>
              <a:buFont typeface="Wingdings"/>
              <a:buChar char=""/>
              <a:tabLst>
                <a:tab pos="354965" algn="l"/>
                <a:tab pos="355600" algn="l"/>
              </a:tabLst>
            </a:pPr>
            <a:r>
              <a:rPr sz="2400" dirty="0">
                <a:solidFill>
                  <a:srgbClr val="003366"/>
                </a:solidFill>
                <a:latin typeface="Arial"/>
                <a:cs typeface="Arial"/>
              </a:rPr>
              <a:t>Must </a:t>
            </a:r>
            <a:r>
              <a:rPr sz="2400" spc="-5" dirty="0">
                <a:solidFill>
                  <a:srgbClr val="003366"/>
                </a:solidFill>
                <a:latin typeface="Arial"/>
                <a:cs typeface="Arial"/>
              </a:rPr>
              <a:t>have an Federation </a:t>
            </a:r>
            <a:r>
              <a:rPr sz="2400" dirty="0">
                <a:solidFill>
                  <a:srgbClr val="003366"/>
                </a:solidFill>
                <a:latin typeface="Arial"/>
                <a:cs typeface="Arial"/>
              </a:rPr>
              <a:t>Object </a:t>
            </a:r>
            <a:r>
              <a:rPr sz="2400" spc="-5" dirty="0">
                <a:solidFill>
                  <a:srgbClr val="003366"/>
                </a:solidFill>
                <a:latin typeface="Arial"/>
                <a:cs typeface="Arial"/>
              </a:rPr>
              <a:t>Model </a:t>
            </a:r>
            <a:r>
              <a:rPr sz="2400" dirty="0">
                <a:solidFill>
                  <a:srgbClr val="003366"/>
                </a:solidFill>
                <a:latin typeface="Arial"/>
                <a:cs typeface="Arial"/>
              </a:rPr>
              <a:t>(FOM)  </a:t>
            </a:r>
            <a:r>
              <a:rPr sz="2400" spc="-5" dirty="0">
                <a:solidFill>
                  <a:srgbClr val="003366"/>
                </a:solidFill>
                <a:latin typeface="Arial"/>
                <a:cs typeface="Arial"/>
              </a:rPr>
              <a:t>documented using </a:t>
            </a:r>
            <a:r>
              <a:rPr sz="2400" dirty="0">
                <a:solidFill>
                  <a:srgbClr val="003366"/>
                </a:solidFill>
                <a:latin typeface="Arial"/>
                <a:cs typeface="Arial"/>
              </a:rPr>
              <a:t>the</a:t>
            </a:r>
            <a:r>
              <a:rPr sz="2400" spc="5" dirty="0">
                <a:solidFill>
                  <a:srgbClr val="003366"/>
                </a:solidFill>
                <a:latin typeface="Arial"/>
                <a:cs typeface="Arial"/>
              </a:rPr>
              <a:t> </a:t>
            </a:r>
            <a:r>
              <a:rPr sz="2400" dirty="0">
                <a:solidFill>
                  <a:srgbClr val="003366"/>
                </a:solidFill>
                <a:latin typeface="Arial"/>
                <a:cs typeface="Arial"/>
              </a:rPr>
              <a:t>OMT</a:t>
            </a:r>
            <a:endParaRPr sz="2400" dirty="0">
              <a:latin typeface="Arial"/>
              <a:cs typeface="Arial"/>
            </a:endParaRPr>
          </a:p>
          <a:p>
            <a:pPr marL="355600" marR="142875" indent="-342900">
              <a:lnSpc>
                <a:spcPts val="2590"/>
              </a:lnSpc>
              <a:spcBef>
                <a:spcPts val="580"/>
              </a:spcBef>
              <a:buSzPct val="75000"/>
              <a:buFont typeface="Wingdings"/>
              <a:buChar char=""/>
              <a:tabLst>
                <a:tab pos="354965" algn="l"/>
                <a:tab pos="355600" algn="l"/>
              </a:tabLst>
            </a:pPr>
            <a:r>
              <a:rPr sz="2400" spc="-5" dirty="0">
                <a:solidFill>
                  <a:srgbClr val="003366"/>
                </a:solidFill>
                <a:latin typeface="Arial"/>
                <a:cs typeface="Arial"/>
              </a:rPr>
              <a:t>All object representation occur in the Federates, not </a:t>
            </a:r>
            <a:r>
              <a:rPr sz="2400" spc="-10" dirty="0">
                <a:solidFill>
                  <a:srgbClr val="003366"/>
                </a:solidFill>
                <a:latin typeface="Arial"/>
                <a:cs typeface="Arial"/>
              </a:rPr>
              <a:t>in  </a:t>
            </a:r>
            <a:r>
              <a:rPr sz="2400" spc="-5" dirty="0">
                <a:solidFill>
                  <a:srgbClr val="003366"/>
                </a:solidFill>
                <a:latin typeface="Arial"/>
                <a:cs typeface="Arial"/>
              </a:rPr>
              <a:t>the RTI</a:t>
            </a:r>
            <a:endParaRPr sz="2400" dirty="0">
              <a:latin typeface="Arial"/>
              <a:cs typeface="Arial"/>
            </a:endParaRPr>
          </a:p>
          <a:p>
            <a:pPr marL="355600" marR="1074420" indent="-342900">
              <a:lnSpc>
                <a:spcPts val="2590"/>
              </a:lnSpc>
              <a:spcBef>
                <a:spcPts val="565"/>
              </a:spcBef>
              <a:buSzPct val="75000"/>
              <a:buFont typeface="Wingdings"/>
              <a:buChar char=""/>
              <a:tabLst>
                <a:tab pos="354965" algn="l"/>
                <a:tab pos="355600" algn="l"/>
              </a:tabLst>
            </a:pPr>
            <a:r>
              <a:rPr sz="2400" spc="-5" dirty="0">
                <a:solidFill>
                  <a:srgbClr val="003366"/>
                </a:solidFill>
                <a:latin typeface="Arial"/>
                <a:cs typeface="Arial"/>
              </a:rPr>
              <a:t>Data exchange between instances of objects </a:t>
            </a:r>
            <a:r>
              <a:rPr sz="2400" spc="-10" dirty="0">
                <a:solidFill>
                  <a:srgbClr val="003366"/>
                </a:solidFill>
                <a:latin typeface="Arial"/>
                <a:cs typeface="Arial"/>
              </a:rPr>
              <a:t>in  </a:t>
            </a:r>
            <a:r>
              <a:rPr sz="2400" spc="-5" dirty="0">
                <a:solidFill>
                  <a:srgbClr val="003366"/>
                </a:solidFill>
                <a:latin typeface="Arial"/>
                <a:cs typeface="Arial"/>
              </a:rPr>
              <a:t>different Federates occurs via the</a:t>
            </a:r>
            <a:r>
              <a:rPr sz="2400" dirty="0">
                <a:solidFill>
                  <a:srgbClr val="003366"/>
                </a:solidFill>
                <a:latin typeface="Arial"/>
                <a:cs typeface="Arial"/>
              </a:rPr>
              <a:t> </a:t>
            </a:r>
            <a:r>
              <a:rPr sz="2400" spc="-5" dirty="0">
                <a:solidFill>
                  <a:srgbClr val="003366"/>
                </a:solidFill>
                <a:latin typeface="Arial"/>
                <a:cs typeface="Arial"/>
              </a:rPr>
              <a:t>RTI</a:t>
            </a:r>
            <a:endParaRPr sz="2400" dirty="0">
              <a:latin typeface="Arial"/>
              <a:cs typeface="Arial"/>
            </a:endParaRPr>
          </a:p>
          <a:p>
            <a:pPr marL="355600" marR="554355" indent="-342900">
              <a:lnSpc>
                <a:spcPts val="2590"/>
              </a:lnSpc>
              <a:spcBef>
                <a:spcPts val="570"/>
              </a:spcBef>
              <a:buSzPct val="75000"/>
              <a:buFont typeface="Wingdings"/>
              <a:buChar char=""/>
              <a:tabLst>
                <a:tab pos="354965" algn="l"/>
                <a:tab pos="355600" algn="l"/>
              </a:tabLst>
            </a:pPr>
            <a:r>
              <a:rPr sz="2400" spc="-5" dirty="0">
                <a:solidFill>
                  <a:srgbClr val="003366"/>
                </a:solidFill>
                <a:latin typeface="Arial"/>
                <a:cs typeface="Arial"/>
              </a:rPr>
              <a:t>Federates must interact with the RTI in </a:t>
            </a:r>
            <a:r>
              <a:rPr sz="2400" spc="-10" dirty="0">
                <a:solidFill>
                  <a:srgbClr val="003366"/>
                </a:solidFill>
                <a:latin typeface="Arial"/>
                <a:cs typeface="Arial"/>
              </a:rPr>
              <a:t>accordance  </a:t>
            </a:r>
            <a:r>
              <a:rPr sz="2400" spc="-5" dirty="0">
                <a:solidFill>
                  <a:srgbClr val="003366"/>
                </a:solidFill>
                <a:latin typeface="Arial"/>
                <a:cs typeface="Arial"/>
              </a:rPr>
              <a:t>with the HLA Interface</a:t>
            </a:r>
            <a:r>
              <a:rPr sz="2400" spc="10" dirty="0">
                <a:solidFill>
                  <a:srgbClr val="003366"/>
                </a:solidFill>
                <a:latin typeface="Arial"/>
                <a:cs typeface="Arial"/>
              </a:rPr>
              <a:t> </a:t>
            </a:r>
            <a:r>
              <a:rPr sz="2400" spc="-10" dirty="0">
                <a:solidFill>
                  <a:srgbClr val="003366"/>
                </a:solidFill>
                <a:latin typeface="Arial"/>
                <a:cs typeface="Arial"/>
              </a:rPr>
              <a:t>Specification</a:t>
            </a:r>
            <a:endParaRPr sz="2400" dirty="0">
              <a:latin typeface="Arial"/>
              <a:cs typeface="Arial"/>
            </a:endParaRPr>
          </a:p>
          <a:p>
            <a:pPr marL="355600" marR="5080" indent="-342900">
              <a:lnSpc>
                <a:spcPts val="2580"/>
              </a:lnSpc>
              <a:spcBef>
                <a:spcPts val="590"/>
              </a:spcBef>
              <a:buSzPct val="75000"/>
              <a:buFont typeface="Wingdings"/>
              <a:buChar char=""/>
              <a:tabLst>
                <a:tab pos="354965" algn="l"/>
                <a:tab pos="355600" algn="l"/>
              </a:tabLst>
            </a:pPr>
            <a:r>
              <a:rPr sz="2400" spc="-5" dirty="0">
                <a:solidFill>
                  <a:srgbClr val="003366"/>
                </a:solidFill>
                <a:latin typeface="Arial"/>
                <a:cs typeface="Arial"/>
              </a:rPr>
              <a:t>During Federation </a:t>
            </a:r>
            <a:r>
              <a:rPr sz="2400" dirty="0">
                <a:solidFill>
                  <a:srgbClr val="003366"/>
                </a:solidFill>
                <a:latin typeface="Arial"/>
                <a:cs typeface="Arial"/>
              </a:rPr>
              <a:t>Execution, </a:t>
            </a:r>
            <a:r>
              <a:rPr sz="2400" spc="-5" dirty="0">
                <a:solidFill>
                  <a:srgbClr val="003366"/>
                </a:solidFill>
                <a:latin typeface="Arial"/>
                <a:cs typeface="Arial"/>
              </a:rPr>
              <a:t>an instance </a:t>
            </a:r>
            <a:r>
              <a:rPr sz="2400" dirty="0">
                <a:solidFill>
                  <a:srgbClr val="003366"/>
                </a:solidFill>
                <a:latin typeface="Arial"/>
                <a:cs typeface="Arial"/>
              </a:rPr>
              <a:t>attribute may  </a:t>
            </a:r>
            <a:r>
              <a:rPr sz="2400" spc="-5" dirty="0">
                <a:solidFill>
                  <a:srgbClr val="003366"/>
                </a:solidFill>
                <a:latin typeface="Arial"/>
                <a:cs typeface="Arial"/>
              </a:rPr>
              <a:t>be owned by at most one federate at any given</a:t>
            </a:r>
            <a:r>
              <a:rPr sz="2400" spc="5" dirty="0">
                <a:solidFill>
                  <a:srgbClr val="003366"/>
                </a:solidFill>
                <a:latin typeface="Arial"/>
                <a:cs typeface="Arial"/>
              </a:rPr>
              <a:t> </a:t>
            </a:r>
            <a:r>
              <a:rPr sz="2400" spc="-5" dirty="0">
                <a:solidFill>
                  <a:srgbClr val="003366"/>
                </a:solidFill>
                <a:latin typeface="Arial"/>
                <a:cs typeface="Arial"/>
              </a:rPr>
              <a:t>time</a:t>
            </a:r>
            <a:endParaRPr sz="24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302635" cy="574040"/>
          </a:xfrm>
          <a:prstGeom prst="rect">
            <a:avLst/>
          </a:prstGeom>
        </p:spPr>
        <p:txBody>
          <a:bodyPr vert="horz" wrap="square" lIns="0" tIns="12700" rIns="0" bIns="0" rtlCol="0">
            <a:spAutoFit/>
          </a:bodyPr>
          <a:lstStyle/>
          <a:p>
            <a:pPr marL="12700">
              <a:lnSpc>
                <a:spcPct val="100000"/>
              </a:lnSpc>
              <a:spcBef>
                <a:spcPts val="100"/>
              </a:spcBef>
            </a:pPr>
            <a:r>
              <a:rPr spc="-5" dirty="0"/>
              <a:t>Federate</a:t>
            </a:r>
            <a:r>
              <a:rPr spc="-40" dirty="0"/>
              <a:t> </a:t>
            </a:r>
            <a:r>
              <a:rPr spc="-10" dirty="0"/>
              <a:t>Rules</a:t>
            </a:r>
          </a:p>
        </p:txBody>
      </p:sp>
      <p:sp>
        <p:nvSpPr>
          <p:cNvPr id="3" name="object 3"/>
          <p:cNvSpPr txBox="1"/>
          <p:nvPr/>
        </p:nvSpPr>
        <p:spPr>
          <a:xfrm>
            <a:off x="993139" y="2387599"/>
            <a:ext cx="7519034" cy="3977004"/>
          </a:xfrm>
          <a:prstGeom prst="rect">
            <a:avLst/>
          </a:prstGeom>
        </p:spPr>
        <p:txBody>
          <a:bodyPr vert="horz" wrap="square" lIns="0" tIns="12065" rIns="0" bIns="0" rtlCol="0">
            <a:spAutoFit/>
          </a:bodyPr>
          <a:lstStyle/>
          <a:p>
            <a:pPr marL="355600" marR="5080" indent="-342900">
              <a:lnSpc>
                <a:spcPct val="100000"/>
              </a:lnSpc>
              <a:spcBef>
                <a:spcPts val="95"/>
              </a:spcBef>
              <a:buSzPct val="77272"/>
              <a:buFont typeface="Wingdings"/>
              <a:buChar char=""/>
              <a:tabLst>
                <a:tab pos="354965" algn="l"/>
                <a:tab pos="355600" algn="l"/>
              </a:tabLst>
            </a:pPr>
            <a:r>
              <a:rPr sz="2200" spc="-5" dirty="0">
                <a:solidFill>
                  <a:srgbClr val="003366"/>
                </a:solidFill>
                <a:latin typeface="Arial"/>
                <a:cs typeface="Arial"/>
              </a:rPr>
              <a:t>Must have a Simulation Object Model (SOM) documented  using the</a:t>
            </a:r>
            <a:r>
              <a:rPr sz="2200" dirty="0">
                <a:solidFill>
                  <a:srgbClr val="003366"/>
                </a:solidFill>
                <a:latin typeface="Arial"/>
                <a:cs typeface="Arial"/>
              </a:rPr>
              <a:t> </a:t>
            </a:r>
            <a:r>
              <a:rPr sz="2200" spc="-5" dirty="0">
                <a:solidFill>
                  <a:srgbClr val="003366"/>
                </a:solidFill>
                <a:latin typeface="Arial"/>
                <a:cs typeface="Arial"/>
              </a:rPr>
              <a:t>OMT</a:t>
            </a:r>
            <a:endParaRPr sz="2200" dirty="0">
              <a:latin typeface="Arial"/>
              <a:cs typeface="Arial"/>
            </a:endParaRPr>
          </a:p>
          <a:p>
            <a:pPr marL="355600" marR="575945" indent="-342900">
              <a:lnSpc>
                <a:spcPct val="100000"/>
              </a:lnSpc>
              <a:spcBef>
                <a:spcPts val="515"/>
              </a:spcBef>
              <a:buSzPct val="77272"/>
              <a:buFont typeface="Wingdings"/>
              <a:buChar char=""/>
              <a:tabLst>
                <a:tab pos="354965" algn="l"/>
                <a:tab pos="355600" algn="l"/>
              </a:tabLst>
            </a:pPr>
            <a:r>
              <a:rPr sz="2200" spc="-5" dirty="0">
                <a:solidFill>
                  <a:srgbClr val="003366"/>
                </a:solidFill>
                <a:latin typeface="Arial"/>
                <a:cs typeface="Arial"/>
              </a:rPr>
              <a:t>Must be able to update/reflect instance attributes and  send/receive interactions as specified in their</a:t>
            </a:r>
            <a:r>
              <a:rPr sz="2200" spc="45" dirty="0">
                <a:solidFill>
                  <a:srgbClr val="003366"/>
                </a:solidFill>
                <a:latin typeface="Arial"/>
                <a:cs typeface="Arial"/>
              </a:rPr>
              <a:t> </a:t>
            </a:r>
            <a:r>
              <a:rPr sz="2200" spc="-5" dirty="0">
                <a:solidFill>
                  <a:srgbClr val="003366"/>
                </a:solidFill>
                <a:latin typeface="Arial"/>
                <a:cs typeface="Arial"/>
              </a:rPr>
              <a:t>SOM</a:t>
            </a:r>
            <a:endParaRPr sz="2200" dirty="0">
              <a:latin typeface="Arial"/>
              <a:cs typeface="Arial"/>
            </a:endParaRPr>
          </a:p>
          <a:p>
            <a:pPr marL="355600" marR="79375" indent="-342900" algn="just">
              <a:lnSpc>
                <a:spcPct val="99800"/>
              </a:lnSpc>
              <a:spcBef>
                <a:spcPts val="535"/>
              </a:spcBef>
              <a:buSzPct val="77272"/>
              <a:buFont typeface="Wingdings"/>
              <a:buChar char=""/>
              <a:tabLst>
                <a:tab pos="355600" algn="l"/>
              </a:tabLst>
            </a:pPr>
            <a:r>
              <a:rPr sz="2200" spc="-5" dirty="0">
                <a:solidFill>
                  <a:srgbClr val="003366"/>
                </a:solidFill>
                <a:latin typeface="Arial"/>
                <a:cs typeface="Arial"/>
              </a:rPr>
              <a:t>Must be able to dynamically transfer/accept ownership of  attributes during federation execution as specified in their  SOM</a:t>
            </a:r>
            <a:endParaRPr sz="2200" dirty="0">
              <a:latin typeface="Arial"/>
              <a:cs typeface="Arial"/>
            </a:endParaRPr>
          </a:p>
          <a:p>
            <a:pPr marL="355600" marR="643255" indent="-342900">
              <a:lnSpc>
                <a:spcPct val="100000"/>
              </a:lnSpc>
              <a:spcBef>
                <a:spcPts val="525"/>
              </a:spcBef>
              <a:buSzPct val="77272"/>
              <a:buFont typeface="Wingdings"/>
              <a:buChar char=""/>
              <a:tabLst>
                <a:tab pos="354965" algn="l"/>
                <a:tab pos="355600" algn="l"/>
              </a:tabLst>
            </a:pPr>
            <a:r>
              <a:rPr sz="2200" spc="-5" dirty="0">
                <a:solidFill>
                  <a:srgbClr val="003366"/>
                </a:solidFill>
                <a:latin typeface="Arial"/>
                <a:cs typeface="Arial"/>
              </a:rPr>
              <a:t>Must be able to vary the conditions under which they  provide attribute updates as specified in their</a:t>
            </a:r>
            <a:r>
              <a:rPr sz="2200" spc="50" dirty="0">
                <a:solidFill>
                  <a:srgbClr val="003366"/>
                </a:solidFill>
                <a:latin typeface="Arial"/>
                <a:cs typeface="Arial"/>
              </a:rPr>
              <a:t> </a:t>
            </a:r>
            <a:r>
              <a:rPr sz="2200" spc="-5" dirty="0">
                <a:solidFill>
                  <a:srgbClr val="003366"/>
                </a:solidFill>
                <a:latin typeface="Arial"/>
                <a:cs typeface="Arial"/>
              </a:rPr>
              <a:t>SOM</a:t>
            </a:r>
            <a:endParaRPr sz="2200" dirty="0">
              <a:latin typeface="Arial"/>
              <a:cs typeface="Arial"/>
            </a:endParaRPr>
          </a:p>
          <a:p>
            <a:pPr marL="355600" marR="375285" indent="-342900">
              <a:lnSpc>
                <a:spcPct val="100000"/>
              </a:lnSpc>
              <a:spcBef>
                <a:spcPts val="520"/>
              </a:spcBef>
              <a:buSzPct val="77272"/>
              <a:buFont typeface="Wingdings"/>
              <a:buChar char=""/>
              <a:tabLst>
                <a:tab pos="354965" algn="l"/>
                <a:tab pos="355600" algn="l"/>
              </a:tabLst>
            </a:pPr>
            <a:r>
              <a:rPr sz="2200" spc="-5" dirty="0">
                <a:solidFill>
                  <a:srgbClr val="003366"/>
                </a:solidFill>
                <a:latin typeface="Arial"/>
                <a:cs typeface="Arial"/>
              </a:rPr>
              <a:t>Must manage their local time in a manner which allows  them to coordinate data exchange with other</a:t>
            </a:r>
            <a:r>
              <a:rPr sz="2200" spc="60" dirty="0">
                <a:solidFill>
                  <a:srgbClr val="003366"/>
                </a:solidFill>
                <a:latin typeface="Arial"/>
                <a:cs typeface="Arial"/>
              </a:rPr>
              <a:t> </a:t>
            </a:r>
            <a:r>
              <a:rPr sz="2200" spc="-5" dirty="0">
                <a:solidFill>
                  <a:srgbClr val="003366"/>
                </a:solidFill>
                <a:latin typeface="Arial"/>
                <a:cs typeface="Arial"/>
              </a:rPr>
              <a:t>federates</a:t>
            </a:r>
            <a:endParaRPr sz="22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285105" cy="574040"/>
          </a:xfrm>
          <a:prstGeom prst="rect">
            <a:avLst/>
          </a:prstGeom>
        </p:spPr>
        <p:txBody>
          <a:bodyPr vert="horz" wrap="square" lIns="0" tIns="12700" rIns="0" bIns="0" rtlCol="0">
            <a:spAutoFit/>
          </a:bodyPr>
          <a:lstStyle/>
          <a:p>
            <a:pPr marL="12700">
              <a:lnSpc>
                <a:spcPct val="100000"/>
              </a:lnSpc>
              <a:spcBef>
                <a:spcPts val="100"/>
              </a:spcBef>
            </a:pPr>
            <a:r>
              <a:rPr spc="-5" dirty="0"/>
              <a:t>Object Model</a:t>
            </a:r>
            <a:r>
              <a:rPr spc="-30" dirty="0"/>
              <a:t> </a:t>
            </a:r>
            <a:r>
              <a:rPr spc="-10" dirty="0"/>
              <a:t>Templates</a:t>
            </a:r>
          </a:p>
        </p:txBody>
      </p:sp>
      <p:sp>
        <p:nvSpPr>
          <p:cNvPr id="3" name="object 3"/>
          <p:cNvSpPr txBox="1"/>
          <p:nvPr/>
        </p:nvSpPr>
        <p:spPr>
          <a:xfrm>
            <a:off x="993139" y="2386075"/>
            <a:ext cx="7639684" cy="3185795"/>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Provide a mechanism for specifying data  </a:t>
            </a:r>
            <a:r>
              <a:rPr sz="2800" dirty="0">
                <a:solidFill>
                  <a:srgbClr val="003366"/>
                </a:solidFill>
                <a:latin typeface="Arial"/>
                <a:cs typeface="Arial"/>
              </a:rPr>
              <a:t>exchange and coordination within </a:t>
            </a:r>
            <a:r>
              <a:rPr sz="2800" spc="-5" dirty="0">
                <a:solidFill>
                  <a:srgbClr val="003366"/>
                </a:solidFill>
                <a:latin typeface="Arial"/>
                <a:cs typeface="Arial"/>
              </a:rPr>
              <a:t>a</a:t>
            </a:r>
            <a:r>
              <a:rPr sz="2800" spc="15" dirty="0">
                <a:solidFill>
                  <a:srgbClr val="003366"/>
                </a:solidFill>
                <a:latin typeface="Arial"/>
                <a:cs typeface="Arial"/>
              </a:rPr>
              <a:t> </a:t>
            </a:r>
            <a:r>
              <a:rPr sz="2800" dirty="0">
                <a:solidFill>
                  <a:srgbClr val="003366"/>
                </a:solidFill>
                <a:latin typeface="Arial"/>
                <a:cs typeface="Arial"/>
              </a:rPr>
              <a:t>federation</a:t>
            </a:r>
            <a:endParaRPr sz="2800" dirty="0">
              <a:latin typeface="Arial"/>
              <a:cs typeface="Arial"/>
            </a:endParaRPr>
          </a:p>
          <a:p>
            <a:pPr marL="355600" marR="101981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Provide a mechanism for describing the  capabilities of</a:t>
            </a:r>
            <a:r>
              <a:rPr sz="2800" dirty="0">
                <a:solidFill>
                  <a:srgbClr val="003366"/>
                </a:solidFill>
                <a:latin typeface="Arial"/>
                <a:cs typeface="Arial"/>
              </a:rPr>
              <a:t> </a:t>
            </a:r>
            <a:r>
              <a:rPr sz="2800" spc="-5" dirty="0">
                <a:solidFill>
                  <a:srgbClr val="003366"/>
                </a:solidFill>
                <a:latin typeface="Arial"/>
                <a:cs typeface="Arial"/>
              </a:rPr>
              <a:t>federate</a:t>
            </a:r>
            <a:endParaRPr sz="2800" dirty="0">
              <a:latin typeface="Arial"/>
              <a:cs typeface="Arial"/>
            </a:endParaRPr>
          </a:p>
          <a:p>
            <a:pPr marL="355600" marR="802005" indent="-342900">
              <a:lnSpc>
                <a:spcPct val="100000"/>
              </a:lnSpc>
              <a:spcBef>
                <a:spcPts val="680"/>
              </a:spcBef>
              <a:buSzPct val="75000"/>
              <a:buFont typeface="Wingdings"/>
              <a:buChar char=""/>
              <a:tabLst>
                <a:tab pos="354965" algn="l"/>
                <a:tab pos="355600" algn="l"/>
              </a:tabLst>
            </a:pPr>
            <a:r>
              <a:rPr sz="2800" dirty="0">
                <a:solidFill>
                  <a:srgbClr val="003366"/>
                </a:solidFill>
                <a:latin typeface="Arial"/>
                <a:cs typeface="Arial"/>
              </a:rPr>
              <a:t>Facilitates design and implementation of  </a:t>
            </a:r>
            <a:r>
              <a:rPr sz="2800" spc="-5" dirty="0">
                <a:solidFill>
                  <a:srgbClr val="003366"/>
                </a:solidFill>
                <a:latin typeface="Arial"/>
                <a:cs typeface="Arial"/>
              </a:rPr>
              <a:t>common tools for building HLA compliant  objects</a:t>
            </a:r>
            <a:endParaRPr sz="28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155565" cy="574040"/>
          </a:xfrm>
          <a:prstGeom prst="rect">
            <a:avLst/>
          </a:prstGeom>
        </p:spPr>
        <p:txBody>
          <a:bodyPr vert="horz" wrap="square" lIns="0" tIns="12700" rIns="0" bIns="0" rtlCol="0">
            <a:spAutoFit/>
          </a:bodyPr>
          <a:lstStyle/>
          <a:p>
            <a:pPr marL="12700">
              <a:lnSpc>
                <a:spcPct val="100000"/>
              </a:lnSpc>
              <a:spcBef>
                <a:spcPts val="100"/>
              </a:spcBef>
            </a:pPr>
            <a:r>
              <a:rPr spc="-5" dirty="0"/>
              <a:t>Types </a:t>
            </a:r>
            <a:r>
              <a:rPr dirty="0"/>
              <a:t>of </a:t>
            </a:r>
            <a:r>
              <a:rPr spc="-5" dirty="0"/>
              <a:t>Object</a:t>
            </a:r>
            <a:r>
              <a:rPr spc="-60" dirty="0"/>
              <a:t> </a:t>
            </a:r>
            <a:r>
              <a:rPr spc="-5" dirty="0"/>
              <a:t>Models</a:t>
            </a:r>
          </a:p>
        </p:txBody>
      </p:sp>
      <p:sp>
        <p:nvSpPr>
          <p:cNvPr id="3" name="object 3"/>
          <p:cNvSpPr txBox="1"/>
          <p:nvPr/>
        </p:nvSpPr>
        <p:spPr>
          <a:xfrm>
            <a:off x="993139" y="2298598"/>
            <a:ext cx="5852160" cy="1564640"/>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Simulation Object Model</a:t>
            </a:r>
            <a:r>
              <a:rPr sz="2800" spc="-20" dirty="0">
                <a:solidFill>
                  <a:srgbClr val="003366"/>
                </a:solidFill>
                <a:latin typeface="Arial"/>
                <a:cs typeface="Arial"/>
              </a:rPr>
              <a:t> </a:t>
            </a:r>
            <a:r>
              <a:rPr sz="2800" spc="-5" dirty="0">
                <a:solidFill>
                  <a:srgbClr val="003366"/>
                </a:solidFill>
                <a:latin typeface="Arial"/>
                <a:cs typeface="Arial"/>
              </a:rPr>
              <a:t>(SOM)</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Federation Object Model</a:t>
            </a:r>
            <a:r>
              <a:rPr sz="2800" spc="-20" dirty="0">
                <a:solidFill>
                  <a:srgbClr val="003366"/>
                </a:solidFill>
                <a:latin typeface="Arial"/>
                <a:cs typeface="Arial"/>
              </a:rPr>
              <a:t> </a:t>
            </a:r>
            <a:r>
              <a:rPr sz="2800" spc="-5" dirty="0">
                <a:solidFill>
                  <a:srgbClr val="003366"/>
                </a:solidFill>
                <a:latin typeface="Arial"/>
                <a:cs typeface="Arial"/>
              </a:rPr>
              <a:t>(FOM)</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dirty="0">
                <a:solidFill>
                  <a:srgbClr val="003366"/>
                </a:solidFill>
                <a:latin typeface="Arial"/>
                <a:cs typeface="Arial"/>
              </a:rPr>
              <a:t>Management Object Model</a:t>
            </a:r>
            <a:r>
              <a:rPr sz="2800" spc="-35" dirty="0">
                <a:solidFill>
                  <a:srgbClr val="003366"/>
                </a:solidFill>
                <a:latin typeface="Arial"/>
                <a:cs typeface="Arial"/>
              </a:rPr>
              <a:t> </a:t>
            </a:r>
            <a:r>
              <a:rPr sz="2800" dirty="0">
                <a:solidFill>
                  <a:srgbClr val="003366"/>
                </a:solidFill>
                <a:latin typeface="Arial"/>
                <a:cs typeface="Arial"/>
              </a:rPr>
              <a:t>(MOM)</a:t>
            </a:r>
            <a:endParaRPr sz="2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6909434" cy="574040"/>
          </a:xfrm>
          <a:prstGeom prst="rect">
            <a:avLst/>
          </a:prstGeom>
        </p:spPr>
        <p:txBody>
          <a:bodyPr vert="horz" wrap="square" lIns="0" tIns="12700" rIns="0" bIns="0" rtlCol="0">
            <a:spAutoFit/>
          </a:bodyPr>
          <a:lstStyle/>
          <a:p>
            <a:pPr marL="12700">
              <a:lnSpc>
                <a:spcPct val="100000"/>
              </a:lnSpc>
              <a:spcBef>
                <a:spcPts val="100"/>
              </a:spcBef>
            </a:pPr>
            <a:r>
              <a:rPr spc="-5" dirty="0"/>
              <a:t>SOM – Simulation Object</a:t>
            </a:r>
            <a:r>
              <a:rPr spc="-40" dirty="0"/>
              <a:t> </a:t>
            </a:r>
            <a:r>
              <a:rPr spc="-5" dirty="0"/>
              <a:t>Model</a:t>
            </a:r>
          </a:p>
        </p:txBody>
      </p:sp>
      <p:sp>
        <p:nvSpPr>
          <p:cNvPr id="3" name="object 3"/>
          <p:cNvSpPr txBox="1"/>
          <p:nvPr/>
        </p:nvSpPr>
        <p:spPr>
          <a:xfrm>
            <a:off x="993139" y="2300143"/>
            <a:ext cx="7517765" cy="2291080"/>
          </a:xfrm>
          <a:prstGeom prst="rect">
            <a:avLst/>
          </a:prstGeom>
        </p:spPr>
        <p:txBody>
          <a:bodyPr vert="horz" wrap="square" lIns="0" tIns="97790" rIns="0" bIns="0" rtlCol="0">
            <a:spAutoFit/>
          </a:bodyPr>
          <a:lstStyle/>
          <a:p>
            <a:pPr marL="355600" indent="-342900">
              <a:lnSpc>
                <a:spcPct val="100000"/>
              </a:lnSpc>
              <a:spcBef>
                <a:spcPts val="770"/>
              </a:spcBef>
              <a:buSzPct val="75000"/>
              <a:buFont typeface="Wingdings"/>
              <a:buChar char=""/>
              <a:tabLst>
                <a:tab pos="354965" algn="l"/>
                <a:tab pos="355600" algn="l"/>
              </a:tabLst>
            </a:pPr>
            <a:r>
              <a:rPr sz="2800" spc="-5" dirty="0">
                <a:solidFill>
                  <a:srgbClr val="003366"/>
                </a:solidFill>
                <a:latin typeface="Arial"/>
                <a:cs typeface="Arial"/>
              </a:rPr>
              <a:t>Information exposed/consumed by a</a:t>
            </a:r>
            <a:r>
              <a:rPr sz="2800" spc="40" dirty="0">
                <a:solidFill>
                  <a:srgbClr val="003366"/>
                </a:solidFill>
                <a:latin typeface="Arial"/>
                <a:cs typeface="Arial"/>
              </a:rPr>
              <a:t> </a:t>
            </a:r>
            <a:r>
              <a:rPr sz="2800" spc="-5" dirty="0">
                <a:solidFill>
                  <a:srgbClr val="003366"/>
                </a:solidFill>
                <a:latin typeface="Arial"/>
                <a:cs typeface="Arial"/>
              </a:rPr>
              <a:t>federate</a:t>
            </a:r>
            <a:endParaRPr sz="2800" dirty="0">
              <a:latin typeface="Arial"/>
              <a:cs typeface="Arial"/>
            </a:endParaRPr>
          </a:p>
          <a:p>
            <a:pPr marL="756285" lvl="1" indent="-287655">
              <a:lnSpc>
                <a:spcPct val="100000"/>
              </a:lnSpc>
              <a:spcBef>
                <a:spcPts val="580"/>
              </a:spcBef>
              <a:buSzPct val="75000"/>
              <a:buChar char="–"/>
              <a:tabLst>
                <a:tab pos="756285" algn="l"/>
                <a:tab pos="756920" algn="l"/>
              </a:tabLst>
            </a:pPr>
            <a:r>
              <a:rPr sz="2400" dirty="0">
                <a:solidFill>
                  <a:srgbClr val="003366"/>
                </a:solidFill>
                <a:latin typeface="Arial"/>
                <a:cs typeface="Arial"/>
              </a:rPr>
              <a:t>Objects</a:t>
            </a:r>
            <a:endParaRPr sz="2400" dirty="0">
              <a:latin typeface="Arial"/>
              <a:cs typeface="Arial"/>
            </a:endParaRPr>
          </a:p>
          <a:p>
            <a:pPr marL="756285" lvl="1" indent="-287655">
              <a:lnSpc>
                <a:spcPct val="100000"/>
              </a:lnSpc>
              <a:spcBef>
                <a:spcPts val="565"/>
              </a:spcBef>
              <a:buSzPct val="75000"/>
              <a:buChar char="–"/>
              <a:tabLst>
                <a:tab pos="756285" algn="l"/>
                <a:tab pos="756920" algn="l"/>
              </a:tabLst>
            </a:pPr>
            <a:r>
              <a:rPr sz="2400" dirty="0">
                <a:solidFill>
                  <a:srgbClr val="003366"/>
                </a:solidFill>
                <a:latin typeface="Arial"/>
                <a:cs typeface="Arial"/>
              </a:rPr>
              <a:t>Interactions</a:t>
            </a:r>
            <a:endParaRPr sz="2400" dirty="0">
              <a:latin typeface="Arial"/>
              <a:cs typeface="Arial"/>
            </a:endParaRPr>
          </a:p>
          <a:p>
            <a:pPr marL="756285" lvl="1" indent="-287655">
              <a:lnSpc>
                <a:spcPct val="100000"/>
              </a:lnSpc>
              <a:spcBef>
                <a:spcPts val="575"/>
              </a:spcBef>
              <a:buSzPct val="75000"/>
              <a:buChar char="–"/>
              <a:tabLst>
                <a:tab pos="756285" algn="l"/>
                <a:tab pos="756920" algn="l"/>
              </a:tabLst>
            </a:pPr>
            <a:r>
              <a:rPr sz="2400" dirty="0">
                <a:solidFill>
                  <a:srgbClr val="003366"/>
                </a:solidFill>
                <a:latin typeface="Arial"/>
                <a:cs typeface="Arial"/>
              </a:rPr>
              <a:t>Attributes (of Objects </a:t>
            </a:r>
            <a:r>
              <a:rPr sz="2400" spc="-5" dirty="0">
                <a:solidFill>
                  <a:srgbClr val="003366"/>
                </a:solidFill>
                <a:latin typeface="Arial"/>
                <a:cs typeface="Arial"/>
              </a:rPr>
              <a:t>and</a:t>
            </a:r>
            <a:r>
              <a:rPr sz="2400" spc="-40" dirty="0">
                <a:solidFill>
                  <a:srgbClr val="003366"/>
                </a:solidFill>
                <a:latin typeface="Arial"/>
                <a:cs typeface="Arial"/>
              </a:rPr>
              <a:t> </a:t>
            </a:r>
            <a:r>
              <a:rPr sz="2400" dirty="0">
                <a:solidFill>
                  <a:srgbClr val="003366"/>
                </a:solidFill>
                <a:latin typeface="Arial"/>
                <a:cs typeface="Arial"/>
              </a:rPr>
              <a:t>Interactions)</a:t>
            </a:r>
            <a:endParaRPr sz="2400" dirty="0">
              <a:latin typeface="Arial"/>
              <a:cs typeface="Arial"/>
            </a:endParaRPr>
          </a:p>
          <a:p>
            <a:pPr marL="756285" lvl="1" indent="-287655">
              <a:lnSpc>
                <a:spcPct val="100000"/>
              </a:lnSpc>
              <a:spcBef>
                <a:spcPts val="565"/>
              </a:spcBef>
              <a:buSzPct val="75000"/>
              <a:buChar char="–"/>
              <a:tabLst>
                <a:tab pos="756285" algn="l"/>
                <a:tab pos="756920" algn="l"/>
              </a:tabLst>
            </a:pPr>
            <a:r>
              <a:rPr sz="2400" spc="-5" dirty="0">
                <a:solidFill>
                  <a:srgbClr val="003366"/>
                </a:solidFill>
                <a:latin typeface="Arial"/>
                <a:cs typeface="Arial"/>
              </a:rPr>
              <a:t>Parameters (of Objects and Interactions)</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269113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sp>
        <p:nvSpPr>
          <p:cNvPr id="3" name="object 3"/>
          <p:cNvSpPr txBox="1"/>
          <p:nvPr/>
        </p:nvSpPr>
        <p:spPr>
          <a:xfrm>
            <a:off x="993139" y="2298598"/>
            <a:ext cx="3133090" cy="2078355"/>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What is the</a:t>
            </a:r>
            <a:r>
              <a:rPr sz="2800" spc="-70" dirty="0">
                <a:solidFill>
                  <a:srgbClr val="003366"/>
                </a:solidFill>
                <a:latin typeface="Arial"/>
                <a:cs typeface="Arial"/>
              </a:rPr>
              <a:t> </a:t>
            </a:r>
            <a:r>
              <a:rPr sz="2800" spc="-5" dirty="0">
                <a:solidFill>
                  <a:srgbClr val="003366"/>
                </a:solidFill>
                <a:latin typeface="Arial"/>
                <a:cs typeface="Arial"/>
              </a:rPr>
              <a:t>HLA?</a:t>
            </a:r>
            <a:endParaRPr sz="280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Motivation</a:t>
            </a:r>
            <a:endParaRPr sz="280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Goals</a:t>
            </a:r>
            <a:endParaRPr sz="280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History</a:t>
            </a:r>
            <a:endParaRPr sz="2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6884034" cy="574040"/>
          </a:xfrm>
          <a:prstGeom prst="rect">
            <a:avLst/>
          </a:prstGeom>
        </p:spPr>
        <p:txBody>
          <a:bodyPr vert="horz" wrap="square" lIns="0" tIns="12700" rIns="0" bIns="0" rtlCol="0">
            <a:spAutoFit/>
          </a:bodyPr>
          <a:lstStyle/>
          <a:p>
            <a:pPr marL="12700">
              <a:lnSpc>
                <a:spcPct val="100000"/>
              </a:lnSpc>
              <a:spcBef>
                <a:spcPts val="100"/>
              </a:spcBef>
            </a:pPr>
            <a:r>
              <a:rPr spc="-5" dirty="0"/>
              <a:t>FOM – Federation Object</a:t>
            </a:r>
            <a:r>
              <a:rPr dirty="0"/>
              <a:t> </a:t>
            </a:r>
            <a:r>
              <a:rPr spc="-5" dirty="0"/>
              <a:t>Model</a:t>
            </a:r>
          </a:p>
        </p:txBody>
      </p:sp>
      <p:sp>
        <p:nvSpPr>
          <p:cNvPr id="3" name="object 3"/>
          <p:cNvSpPr txBox="1"/>
          <p:nvPr/>
        </p:nvSpPr>
        <p:spPr>
          <a:xfrm>
            <a:off x="993139" y="2300143"/>
            <a:ext cx="7279640" cy="3743960"/>
          </a:xfrm>
          <a:prstGeom prst="rect">
            <a:avLst/>
          </a:prstGeom>
        </p:spPr>
        <p:txBody>
          <a:bodyPr vert="horz" wrap="square" lIns="0" tIns="97790" rIns="0" bIns="0" rtlCol="0">
            <a:spAutoFit/>
          </a:bodyPr>
          <a:lstStyle/>
          <a:p>
            <a:pPr marL="355600" indent="-342900">
              <a:lnSpc>
                <a:spcPct val="100000"/>
              </a:lnSpc>
              <a:spcBef>
                <a:spcPts val="770"/>
              </a:spcBef>
              <a:buSzPct val="75000"/>
              <a:buFont typeface="Wingdings"/>
              <a:buChar char=""/>
              <a:tabLst>
                <a:tab pos="354965" algn="l"/>
                <a:tab pos="355600" algn="l"/>
              </a:tabLst>
            </a:pPr>
            <a:r>
              <a:rPr sz="2800" spc="-5" dirty="0">
                <a:solidFill>
                  <a:srgbClr val="003366"/>
                </a:solidFill>
                <a:latin typeface="Arial"/>
                <a:cs typeface="Arial"/>
              </a:rPr>
              <a:t>Specifies data exchange between</a:t>
            </a:r>
            <a:r>
              <a:rPr sz="2800" spc="15" dirty="0">
                <a:solidFill>
                  <a:srgbClr val="003366"/>
                </a:solidFill>
                <a:latin typeface="Arial"/>
                <a:cs typeface="Arial"/>
              </a:rPr>
              <a:t> </a:t>
            </a:r>
            <a:r>
              <a:rPr sz="2800" spc="-5" dirty="0">
                <a:solidFill>
                  <a:srgbClr val="003366"/>
                </a:solidFill>
                <a:latin typeface="Arial"/>
                <a:cs typeface="Arial"/>
              </a:rPr>
              <a:t>federates</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dirty="0">
                <a:solidFill>
                  <a:srgbClr val="003366"/>
                </a:solidFill>
                <a:latin typeface="Arial"/>
                <a:cs typeface="Arial"/>
              </a:rPr>
              <a:t>Objects</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dirty="0">
                <a:solidFill>
                  <a:srgbClr val="003366"/>
                </a:solidFill>
                <a:latin typeface="Arial"/>
                <a:cs typeface="Arial"/>
              </a:rPr>
              <a:t>Interactions</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dirty="0">
                <a:solidFill>
                  <a:srgbClr val="003366"/>
                </a:solidFill>
                <a:latin typeface="Arial"/>
                <a:cs typeface="Arial"/>
              </a:rPr>
              <a:t>Attributes (of</a:t>
            </a:r>
            <a:r>
              <a:rPr sz="2400" spc="-15" dirty="0">
                <a:solidFill>
                  <a:srgbClr val="003366"/>
                </a:solidFill>
                <a:latin typeface="Arial"/>
                <a:cs typeface="Arial"/>
              </a:rPr>
              <a:t> </a:t>
            </a:r>
            <a:r>
              <a:rPr sz="2400" dirty="0">
                <a:solidFill>
                  <a:srgbClr val="003366"/>
                </a:solidFill>
                <a:latin typeface="Arial"/>
                <a:cs typeface="Arial"/>
              </a:rPr>
              <a:t>Objects)</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spc="-5" dirty="0">
                <a:solidFill>
                  <a:srgbClr val="003366"/>
                </a:solidFill>
                <a:latin typeface="Arial"/>
                <a:cs typeface="Arial"/>
              </a:rPr>
              <a:t>Parameters (of</a:t>
            </a:r>
            <a:r>
              <a:rPr sz="2400" spc="-15" dirty="0">
                <a:solidFill>
                  <a:srgbClr val="003366"/>
                </a:solidFill>
                <a:latin typeface="Arial"/>
                <a:cs typeface="Arial"/>
              </a:rPr>
              <a:t> </a:t>
            </a:r>
            <a:r>
              <a:rPr sz="2400" spc="-5" dirty="0">
                <a:solidFill>
                  <a:srgbClr val="003366"/>
                </a:solidFill>
                <a:latin typeface="Arial"/>
                <a:cs typeface="Arial"/>
              </a:rPr>
              <a:t>Interactions)</a:t>
            </a:r>
            <a:endParaRPr sz="2400" dirty="0">
              <a:latin typeface="Arial"/>
              <a:cs typeface="Arial"/>
            </a:endParaRPr>
          </a:p>
          <a:p>
            <a:pPr marL="355600" marR="400685"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Provides the “information model contract”  which governs the</a:t>
            </a:r>
            <a:r>
              <a:rPr sz="2800" spc="20" dirty="0">
                <a:solidFill>
                  <a:srgbClr val="003366"/>
                </a:solidFill>
                <a:latin typeface="Arial"/>
                <a:cs typeface="Arial"/>
              </a:rPr>
              <a:t> </a:t>
            </a:r>
            <a:r>
              <a:rPr sz="2800" spc="-5" dirty="0">
                <a:solidFill>
                  <a:srgbClr val="003366"/>
                </a:solidFill>
                <a:latin typeface="Arial"/>
                <a:cs typeface="Arial"/>
              </a:rPr>
              <a:t>simulation</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Provides the foundation for</a:t>
            </a:r>
            <a:r>
              <a:rPr sz="2800" spc="45" dirty="0">
                <a:solidFill>
                  <a:srgbClr val="003366"/>
                </a:solidFill>
                <a:latin typeface="Arial"/>
                <a:cs typeface="Arial"/>
              </a:rPr>
              <a:t> </a:t>
            </a:r>
            <a:r>
              <a:rPr sz="2800" spc="-5" dirty="0">
                <a:solidFill>
                  <a:srgbClr val="003366"/>
                </a:solidFill>
                <a:latin typeface="Arial"/>
                <a:cs typeface="Arial"/>
              </a:rPr>
              <a:t>interoperability</a:t>
            </a:r>
            <a:endParaRPr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7446009" cy="574040"/>
          </a:xfrm>
          <a:prstGeom prst="rect">
            <a:avLst/>
          </a:prstGeom>
        </p:spPr>
        <p:txBody>
          <a:bodyPr vert="horz" wrap="square" lIns="0" tIns="12700" rIns="0" bIns="0" rtlCol="0">
            <a:spAutoFit/>
          </a:bodyPr>
          <a:lstStyle/>
          <a:p>
            <a:pPr marL="12700">
              <a:lnSpc>
                <a:spcPct val="100000"/>
              </a:lnSpc>
              <a:spcBef>
                <a:spcPts val="100"/>
              </a:spcBef>
            </a:pPr>
            <a:r>
              <a:rPr spc="-5" dirty="0"/>
              <a:t>MOM – Management Object</a:t>
            </a:r>
            <a:r>
              <a:rPr spc="-20" dirty="0"/>
              <a:t> </a:t>
            </a:r>
            <a:r>
              <a:rPr dirty="0"/>
              <a:t>Model</a:t>
            </a:r>
          </a:p>
        </p:txBody>
      </p:sp>
      <p:sp>
        <p:nvSpPr>
          <p:cNvPr id="3" name="object 3"/>
          <p:cNvSpPr txBox="1">
            <a:spLocks noGrp="1"/>
          </p:cNvSpPr>
          <p:nvPr>
            <p:ph type="body" idx="1"/>
          </p:nvPr>
        </p:nvSpPr>
        <p:spPr>
          <a:prstGeom prst="rect">
            <a:avLst/>
          </a:prstGeom>
        </p:spPr>
        <p:txBody>
          <a:bodyPr vert="horz" wrap="square" lIns="0" tIns="10160" rIns="0" bIns="0" rtlCol="0">
            <a:spAutoFit/>
          </a:bodyPr>
          <a:lstStyle/>
          <a:p>
            <a:pPr marL="988060" marR="140335" indent="-342900">
              <a:lnSpc>
                <a:spcPct val="100400"/>
              </a:lnSpc>
              <a:spcBef>
                <a:spcPts val="80"/>
              </a:spcBef>
              <a:buSzPct val="75000"/>
              <a:buFont typeface="Wingdings"/>
              <a:buChar char=""/>
              <a:tabLst>
                <a:tab pos="988060" algn="l"/>
                <a:tab pos="988694" algn="l"/>
              </a:tabLst>
            </a:pPr>
            <a:r>
              <a:rPr spc="-5" dirty="0"/>
              <a:t>A predefined set of information elements to be  included in the</a:t>
            </a:r>
            <a:r>
              <a:rPr spc="20" dirty="0"/>
              <a:t> </a:t>
            </a:r>
            <a:r>
              <a:rPr spc="-5" dirty="0"/>
              <a:t>FOM</a:t>
            </a:r>
          </a:p>
          <a:p>
            <a:pPr marL="988060" indent="-342900">
              <a:lnSpc>
                <a:spcPct val="100000"/>
              </a:lnSpc>
              <a:spcBef>
                <a:spcPts val="675"/>
              </a:spcBef>
              <a:buSzPct val="75000"/>
              <a:buFont typeface="Wingdings"/>
              <a:buChar char=""/>
              <a:tabLst>
                <a:tab pos="988060" algn="l"/>
                <a:tab pos="988694" algn="l"/>
              </a:tabLst>
            </a:pPr>
            <a:r>
              <a:rPr spc="-5" dirty="0"/>
              <a:t>Contains data relevant to Federation</a:t>
            </a:r>
            <a:r>
              <a:rPr spc="60" dirty="0"/>
              <a:t> </a:t>
            </a:r>
            <a:r>
              <a:rPr spc="-5" dirty="0"/>
              <a:t>Execution</a:t>
            </a:r>
          </a:p>
          <a:p>
            <a:pPr marL="988060" marR="276225" indent="-342900">
              <a:lnSpc>
                <a:spcPct val="100000"/>
              </a:lnSpc>
              <a:spcBef>
                <a:spcPts val="680"/>
              </a:spcBef>
              <a:buSzPct val="75000"/>
              <a:buFont typeface="Wingdings"/>
              <a:buChar char=""/>
              <a:tabLst>
                <a:tab pos="988060" algn="l"/>
                <a:tab pos="988694" algn="l"/>
              </a:tabLst>
            </a:pPr>
            <a:r>
              <a:rPr spc="-5" dirty="0"/>
              <a:t>Federates may also include referenced to the  MOM if they may influence Federation  execution.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49470" cy="574040"/>
          </a:xfrm>
          <a:prstGeom prst="rect">
            <a:avLst/>
          </a:prstGeom>
        </p:spPr>
        <p:txBody>
          <a:bodyPr vert="horz" wrap="square" lIns="0" tIns="12700" rIns="0" bIns="0" rtlCol="0">
            <a:spAutoFit/>
          </a:bodyPr>
          <a:lstStyle/>
          <a:p>
            <a:pPr marL="12700">
              <a:lnSpc>
                <a:spcPct val="100000"/>
              </a:lnSpc>
              <a:spcBef>
                <a:spcPts val="100"/>
              </a:spcBef>
            </a:pPr>
            <a:r>
              <a:rPr dirty="0"/>
              <a:t>OMT </a:t>
            </a:r>
            <a:r>
              <a:rPr spc="-5" dirty="0"/>
              <a:t>Components</a:t>
            </a:r>
            <a:r>
              <a:rPr spc="-50" dirty="0"/>
              <a:t> </a:t>
            </a:r>
            <a:r>
              <a:rPr spc="-5" dirty="0"/>
              <a:t>(1)</a:t>
            </a:r>
          </a:p>
        </p:txBody>
      </p:sp>
      <p:sp>
        <p:nvSpPr>
          <p:cNvPr id="3" name="object 3"/>
          <p:cNvSpPr txBox="1"/>
          <p:nvPr/>
        </p:nvSpPr>
        <p:spPr>
          <a:xfrm>
            <a:off x="993139" y="2298598"/>
            <a:ext cx="5417820" cy="3616325"/>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Object model identification</a:t>
            </a:r>
            <a:r>
              <a:rPr sz="2800" spc="15"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Object class structure</a:t>
            </a:r>
            <a:r>
              <a:rPr sz="2800" spc="15"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Interaction class structure</a:t>
            </a:r>
            <a:r>
              <a:rPr sz="2800" spc="5"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Attribute table</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dirty="0">
                <a:solidFill>
                  <a:srgbClr val="003366"/>
                </a:solidFill>
                <a:latin typeface="Arial"/>
                <a:cs typeface="Arial"/>
              </a:rPr>
              <a:t>Parameter</a:t>
            </a:r>
            <a:r>
              <a:rPr sz="2800" spc="-60" dirty="0">
                <a:solidFill>
                  <a:srgbClr val="003366"/>
                </a:solidFill>
                <a:latin typeface="Arial"/>
                <a:cs typeface="Arial"/>
              </a:rPr>
              <a:t> </a:t>
            </a:r>
            <a:r>
              <a:rPr sz="2800" dirty="0">
                <a:solidFill>
                  <a:srgbClr val="003366"/>
                </a:solidFill>
                <a:latin typeface="Arial"/>
                <a:cs typeface="Arial"/>
              </a:rPr>
              <a:t>table</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dirty="0">
                <a:solidFill>
                  <a:srgbClr val="003366"/>
                </a:solidFill>
                <a:latin typeface="Arial"/>
                <a:cs typeface="Arial"/>
              </a:rPr>
              <a:t>Dimension</a:t>
            </a:r>
            <a:r>
              <a:rPr sz="2800" spc="-65" dirty="0">
                <a:solidFill>
                  <a:srgbClr val="003366"/>
                </a:solidFill>
                <a:latin typeface="Arial"/>
                <a:cs typeface="Arial"/>
              </a:rPr>
              <a:t> </a:t>
            </a:r>
            <a:r>
              <a:rPr sz="2800" dirty="0">
                <a:solidFill>
                  <a:srgbClr val="003366"/>
                </a:solidFill>
                <a:latin typeface="Arial"/>
                <a:cs typeface="Arial"/>
              </a:rPr>
              <a:t>table</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dirty="0">
                <a:solidFill>
                  <a:srgbClr val="003366"/>
                </a:solidFill>
                <a:latin typeface="Arial"/>
                <a:cs typeface="Arial"/>
              </a:rPr>
              <a:t>Time representation table</a:t>
            </a:r>
            <a:endParaRPr sz="28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49470" cy="574040"/>
          </a:xfrm>
          <a:prstGeom prst="rect">
            <a:avLst/>
          </a:prstGeom>
        </p:spPr>
        <p:txBody>
          <a:bodyPr vert="horz" wrap="square" lIns="0" tIns="12700" rIns="0" bIns="0" rtlCol="0">
            <a:spAutoFit/>
          </a:bodyPr>
          <a:lstStyle/>
          <a:p>
            <a:pPr marL="12700">
              <a:lnSpc>
                <a:spcPct val="100000"/>
              </a:lnSpc>
              <a:spcBef>
                <a:spcPts val="100"/>
              </a:spcBef>
            </a:pPr>
            <a:r>
              <a:rPr dirty="0"/>
              <a:t>OMT </a:t>
            </a:r>
            <a:r>
              <a:rPr spc="-5" dirty="0"/>
              <a:t>Components</a:t>
            </a:r>
            <a:r>
              <a:rPr spc="-50" dirty="0"/>
              <a:t> </a:t>
            </a:r>
            <a:r>
              <a:rPr spc="-5" dirty="0"/>
              <a:t>(2)</a:t>
            </a:r>
          </a:p>
        </p:txBody>
      </p:sp>
      <p:sp>
        <p:nvSpPr>
          <p:cNvPr id="3" name="object 3"/>
          <p:cNvSpPr txBox="1"/>
          <p:nvPr/>
        </p:nvSpPr>
        <p:spPr>
          <a:xfrm>
            <a:off x="993139" y="2298598"/>
            <a:ext cx="4311015" cy="3616325"/>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dirty="0">
                <a:solidFill>
                  <a:srgbClr val="003366"/>
                </a:solidFill>
                <a:latin typeface="Arial"/>
                <a:cs typeface="Arial"/>
              </a:rPr>
              <a:t>User-supplied tag</a:t>
            </a:r>
            <a:r>
              <a:rPr sz="2800" spc="-25" dirty="0">
                <a:solidFill>
                  <a:srgbClr val="003366"/>
                </a:solidFill>
                <a:latin typeface="Arial"/>
                <a:cs typeface="Arial"/>
              </a:rPr>
              <a:t> </a:t>
            </a:r>
            <a:r>
              <a:rPr sz="2800" dirty="0">
                <a:solidFill>
                  <a:srgbClr val="003366"/>
                </a:solidFill>
                <a:latin typeface="Arial"/>
                <a:cs typeface="Arial"/>
              </a:rPr>
              <a:t>table</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Synchronization table</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Transportation type</a:t>
            </a:r>
            <a:r>
              <a:rPr sz="2800" spc="-15"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Switches</a:t>
            </a:r>
            <a:r>
              <a:rPr sz="2800"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Datatype</a:t>
            </a:r>
            <a:r>
              <a:rPr sz="2800" dirty="0">
                <a:solidFill>
                  <a:srgbClr val="003366"/>
                </a:solidFill>
                <a:latin typeface="Arial"/>
                <a:cs typeface="Arial"/>
              </a:rPr>
              <a:t> </a:t>
            </a:r>
            <a:r>
              <a:rPr sz="2800" spc="-5" dirty="0">
                <a:solidFill>
                  <a:srgbClr val="003366"/>
                </a:solidFill>
                <a:latin typeface="Arial"/>
                <a:cs typeface="Arial"/>
              </a:rPr>
              <a:t>tables</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Notes</a:t>
            </a:r>
            <a:r>
              <a:rPr sz="2800" dirty="0">
                <a:solidFill>
                  <a:srgbClr val="003366"/>
                </a:solidFill>
                <a:latin typeface="Arial"/>
                <a:cs typeface="Arial"/>
              </a:rPr>
              <a:t> </a:t>
            </a:r>
            <a:r>
              <a:rPr sz="2800" spc="-5" dirty="0">
                <a:solidFill>
                  <a:srgbClr val="003366"/>
                </a:solidFill>
                <a:latin typeface="Arial"/>
                <a:cs typeface="Arial"/>
              </a:rPr>
              <a:t>table</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FOM/SOM lexicon</a:t>
            </a:r>
            <a:endParaRPr sz="28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7187565" cy="574040"/>
          </a:xfrm>
          <a:prstGeom prst="rect">
            <a:avLst/>
          </a:prstGeom>
        </p:spPr>
        <p:txBody>
          <a:bodyPr vert="horz" wrap="square" lIns="0" tIns="12700" rIns="0" bIns="0" rtlCol="0">
            <a:spAutoFit/>
          </a:bodyPr>
          <a:lstStyle/>
          <a:p>
            <a:pPr marL="12700">
              <a:lnSpc>
                <a:spcPct val="100000"/>
              </a:lnSpc>
              <a:spcBef>
                <a:spcPts val="100"/>
              </a:spcBef>
            </a:pPr>
            <a:r>
              <a:rPr spc="-5" dirty="0"/>
              <a:t>Object Model Identification</a:t>
            </a:r>
            <a:r>
              <a:rPr spc="-35" dirty="0"/>
              <a:t> </a:t>
            </a:r>
            <a:r>
              <a:rPr spc="-10" dirty="0"/>
              <a:t>Table</a:t>
            </a:r>
          </a:p>
        </p:txBody>
      </p:sp>
      <p:sp>
        <p:nvSpPr>
          <p:cNvPr id="3" name="object 3"/>
          <p:cNvSpPr txBox="1"/>
          <p:nvPr/>
        </p:nvSpPr>
        <p:spPr>
          <a:xfrm>
            <a:off x="993139" y="2298598"/>
            <a:ext cx="7578725" cy="3530600"/>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dirty="0">
                <a:solidFill>
                  <a:srgbClr val="003366"/>
                </a:solidFill>
                <a:latin typeface="Arial"/>
                <a:cs typeface="Arial"/>
              </a:rPr>
              <a:t>Describes object model’s</a:t>
            </a:r>
            <a:r>
              <a:rPr sz="2800" spc="-5" dirty="0">
                <a:solidFill>
                  <a:srgbClr val="003366"/>
                </a:solidFill>
                <a:latin typeface="Arial"/>
                <a:cs typeface="Arial"/>
              </a:rPr>
              <a:t> </a:t>
            </a:r>
            <a:r>
              <a:rPr sz="2800" dirty="0">
                <a:solidFill>
                  <a:srgbClr val="003366"/>
                </a:solidFill>
                <a:latin typeface="Arial"/>
                <a:cs typeface="Arial"/>
              </a:rPr>
              <a:t>identity</a:t>
            </a:r>
            <a:endParaRPr sz="2800" dirty="0">
              <a:latin typeface="Arial"/>
              <a:cs typeface="Arial"/>
            </a:endParaRPr>
          </a:p>
          <a:p>
            <a:pPr marL="355600" marR="508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Useful for developers seeking reusable object  models</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Why the object model was</a:t>
            </a:r>
            <a:r>
              <a:rPr sz="2800" spc="5" dirty="0">
                <a:solidFill>
                  <a:srgbClr val="003366"/>
                </a:solidFill>
                <a:latin typeface="Arial"/>
                <a:cs typeface="Arial"/>
              </a:rPr>
              <a:t> </a:t>
            </a:r>
            <a:r>
              <a:rPr sz="2800" spc="-5" dirty="0">
                <a:solidFill>
                  <a:srgbClr val="003366"/>
                </a:solidFill>
                <a:latin typeface="Arial"/>
                <a:cs typeface="Arial"/>
              </a:rPr>
              <a:t>constructed</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How the object model was</a:t>
            </a:r>
            <a:r>
              <a:rPr sz="2800" spc="30" dirty="0">
                <a:solidFill>
                  <a:srgbClr val="003366"/>
                </a:solidFill>
                <a:latin typeface="Arial"/>
                <a:cs typeface="Arial"/>
              </a:rPr>
              <a:t> </a:t>
            </a:r>
            <a:r>
              <a:rPr sz="2800" spc="-5" dirty="0">
                <a:solidFill>
                  <a:srgbClr val="003366"/>
                </a:solidFill>
                <a:latin typeface="Arial"/>
                <a:cs typeface="Arial"/>
              </a:rPr>
              <a:t>constructed</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Who knows about the object</a:t>
            </a:r>
            <a:r>
              <a:rPr sz="2800" spc="35" dirty="0">
                <a:solidFill>
                  <a:srgbClr val="003366"/>
                </a:solidFill>
                <a:latin typeface="Arial"/>
                <a:cs typeface="Arial"/>
              </a:rPr>
              <a:t> </a:t>
            </a:r>
            <a:r>
              <a:rPr sz="2800" spc="-5" dirty="0">
                <a:solidFill>
                  <a:srgbClr val="003366"/>
                </a:solidFill>
                <a:latin typeface="Arial"/>
                <a:cs typeface="Arial"/>
              </a:rPr>
              <a:t>model</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Where to look for more</a:t>
            </a:r>
            <a:r>
              <a:rPr sz="2800" spc="15" dirty="0">
                <a:solidFill>
                  <a:srgbClr val="003366"/>
                </a:solidFill>
                <a:latin typeface="Arial"/>
                <a:cs typeface="Arial"/>
              </a:rPr>
              <a:t> </a:t>
            </a:r>
            <a:r>
              <a:rPr sz="2800" spc="-5" dirty="0">
                <a:solidFill>
                  <a:srgbClr val="003366"/>
                </a:solidFill>
                <a:latin typeface="Arial"/>
                <a:cs typeface="Arial"/>
              </a:rPr>
              <a:t>information</a:t>
            </a:r>
            <a:endParaRPr sz="28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7187565"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dirty="0">
              <a:latin typeface="Arial"/>
              <a:cs typeface="Arial"/>
            </a:endParaRPr>
          </a:p>
          <a:p>
            <a:pPr marL="12700">
              <a:lnSpc>
                <a:spcPts val="4105"/>
              </a:lnSpc>
            </a:pPr>
            <a:r>
              <a:rPr sz="3600" b="1" spc="-5" dirty="0">
                <a:solidFill>
                  <a:srgbClr val="006666"/>
                </a:solidFill>
                <a:latin typeface="Arial"/>
                <a:cs typeface="Arial"/>
              </a:rPr>
              <a:t>Object Model Identification</a:t>
            </a:r>
            <a:r>
              <a:rPr sz="3600" b="1" spc="-35" dirty="0">
                <a:solidFill>
                  <a:srgbClr val="006666"/>
                </a:solidFill>
                <a:latin typeface="Arial"/>
                <a:cs typeface="Arial"/>
              </a:rPr>
              <a:t> </a:t>
            </a:r>
            <a:r>
              <a:rPr sz="3600" b="1" spc="-10" dirty="0">
                <a:solidFill>
                  <a:srgbClr val="006666"/>
                </a:solidFill>
                <a:latin typeface="Arial"/>
                <a:cs typeface="Arial"/>
              </a:rPr>
              <a:t>Table</a:t>
            </a:r>
            <a:endParaRPr sz="3600" dirty="0">
              <a:latin typeface="Arial"/>
              <a:cs typeface="Arial"/>
            </a:endParaRPr>
          </a:p>
        </p:txBody>
      </p:sp>
      <p:graphicFrame>
        <p:nvGraphicFramePr>
          <p:cNvPr id="3" name="object 3"/>
          <p:cNvGraphicFramePr>
            <a:graphicFrameLocks noGrp="1"/>
          </p:cNvGraphicFramePr>
          <p:nvPr/>
        </p:nvGraphicFramePr>
        <p:xfrm>
          <a:off x="903475" y="2344168"/>
          <a:ext cx="7696200" cy="4276334"/>
        </p:xfrm>
        <a:graphic>
          <a:graphicData uri="http://schemas.openxmlformats.org/drawingml/2006/table">
            <a:tbl>
              <a:tblPr firstRow="1" bandRow="1">
                <a:tableStyleId>{2D5ABB26-0587-4C30-8999-92F81FD0307C}</a:tableStyleId>
              </a:tblPr>
              <a:tblGrid>
                <a:gridCol w="2418715">
                  <a:extLst>
                    <a:ext uri="{9D8B030D-6E8A-4147-A177-3AD203B41FA5}">
                      <a16:colId xmlns:a16="http://schemas.microsoft.com/office/drawing/2014/main" val="20000"/>
                    </a:ext>
                  </a:extLst>
                </a:gridCol>
                <a:gridCol w="5277485">
                  <a:extLst>
                    <a:ext uri="{9D8B030D-6E8A-4147-A177-3AD203B41FA5}">
                      <a16:colId xmlns:a16="http://schemas.microsoft.com/office/drawing/2014/main" val="20001"/>
                    </a:ext>
                  </a:extLst>
                </a:gridCol>
              </a:tblGrid>
              <a:tr h="335279">
                <a:tc>
                  <a:txBody>
                    <a:bodyPr/>
                    <a:lstStyle/>
                    <a:p>
                      <a:pPr marL="87630">
                        <a:lnSpc>
                          <a:spcPct val="100000"/>
                        </a:lnSpc>
                        <a:spcBef>
                          <a:spcPts val="359"/>
                        </a:spcBef>
                      </a:pPr>
                      <a:r>
                        <a:rPr sz="1600" b="1" dirty="0">
                          <a:solidFill>
                            <a:srgbClr val="003366"/>
                          </a:solidFill>
                          <a:latin typeface="Arial"/>
                          <a:cs typeface="Arial"/>
                        </a:rPr>
                        <a:t>Category</a:t>
                      </a:r>
                      <a:endParaRPr sz="1600">
                        <a:latin typeface="Arial"/>
                        <a:cs typeface="Arial"/>
                      </a:endParaRPr>
                    </a:p>
                  </a:txBody>
                  <a:tcPr marL="0" marR="0" marT="45719"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88900">
                        <a:lnSpc>
                          <a:spcPct val="100000"/>
                        </a:lnSpc>
                        <a:spcBef>
                          <a:spcPts val="359"/>
                        </a:spcBef>
                      </a:pPr>
                      <a:r>
                        <a:rPr sz="1600" b="1" spc="-5" dirty="0">
                          <a:solidFill>
                            <a:srgbClr val="003366"/>
                          </a:solidFill>
                          <a:latin typeface="Arial"/>
                          <a:cs typeface="Arial"/>
                        </a:rPr>
                        <a:t>Information</a:t>
                      </a:r>
                      <a:endParaRPr sz="1600">
                        <a:latin typeface="Arial"/>
                        <a:cs typeface="Arial"/>
                      </a:endParaRPr>
                    </a:p>
                  </a:txBody>
                  <a:tcPr marL="0" marR="0" marT="45719"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303275">
                <a:tc>
                  <a:txBody>
                    <a:bodyPr/>
                    <a:lstStyle/>
                    <a:p>
                      <a:pPr marL="87630">
                        <a:lnSpc>
                          <a:spcPct val="100000"/>
                        </a:lnSpc>
                        <a:spcBef>
                          <a:spcPts val="340"/>
                        </a:spcBef>
                      </a:pPr>
                      <a:r>
                        <a:rPr sz="1400" b="1" spc="-5" dirty="0">
                          <a:solidFill>
                            <a:srgbClr val="003366"/>
                          </a:solidFill>
                          <a:latin typeface="Arial"/>
                          <a:cs typeface="Arial"/>
                        </a:rPr>
                        <a:t>Name</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10" dirty="0">
                          <a:solidFill>
                            <a:srgbClr val="003366"/>
                          </a:solidFill>
                          <a:latin typeface="Arial"/>
                          <a:cs typeface="Arial"/>
                        </a:rPr>
                        <a:t>Object Model</a:t>
                      </a:r>
                      <a:r>
                        <a:rPr sz="1400" spc="5" dirty="0">
                          <a:solidFill>
                            <a:srgbClr val="003366"/>
                          </a:solidFill>
                          <a:latin typeface="Arial"/>
                          <a:cs typeface="Arial"/>
                        </a:rPr>
                        <a:t> </a:t>
                      </a:r>
                      <a:r>
                        <a:rPr sz="1400" spc="-10" dirty="0">
                          <a:solidFill>
                            <a:srgbClr val="003366"/>
                          </a:solidFill>
                          <a:latin typeface="Arial"/>
                          <a:cs typeface="Arial"/>
                        </a:rPr>
                        <a:t>Name</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303276">
                <a:tc>
                  <a:txBody>
                    <a:bodyPr/>
                    <a:lstStyle/>
                    <a:p>
                      <a:pPr marL="87630">
                        <a:lnSpc>
                          <a:spcPct val="100000"/>
                        </a:lnSpc>
                        <a:spcBef>
                          <a:spcPts val="340"/>
                        </a:spcBef>
                      </a:pPr>
                      <a:r>
                        <a:rPr sz="1400" b="1" spc="-10" dirty="0">
                          <a:solidFill>
                            <a:srgbClr val="003366"/>
                          </a:solidFill>
                          <a:latin typeface="Arial"/>
                          <a:cs typeface="Arial"/>
                        </a:rPr>
                        <a:t>Type</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10" dirty="0">
                          <a:solidFill>
                            <a:srgbClr val="003366"/>
                          </a:solidFill>
                          <a:latin typeface="Arial"/>
                          <a:cs typeface="Arial"/>
                        </a:rPr>
                        <a:t>“SOM” </a:t>
                      </a:r>
                      <a:r>
                        <a:rPr sz="1400" spc="-5" dirty="0">
                          <a:solidFill>
                            <a:srgbClr val="003366"/>
                          </a:solidFill>
                          <a:latin typeface="Arial"/>
                          <a:cs typeface="Arial"/>
                        </a:rPr>
                        <a:t>or</a:t>
                      </a:r>
                      <a:r>
                        <a:rPr sz="1400" spc="5" dirty="0">
                          <a:solidFill>
                            <a:srgbClr val="003366"/>
                          </a:solidFill>
                          <a:latin typeface="Arial"/>
                          <a:cs typeface="Arial"/>
                        </a:rPr>
                        <a:t> </a:t>
                      </a:r>
                      <a:r>
                        <a:rPr sz="1400" spc="-10" dirty="0">
                          <a:solidFill>
                            <a:srgbClr val="003366"/>
                          </a:solidFill>
                          <a:latin typeface="Arial"/>
                          <a:cs typeface="Arial"/>
                        </a:rPr>
                        <a:t>“FOM”</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303275">
                <a:tc>
                  <a:txBody>
                    <a:bodyPr/>
                    <a:lstStyle/>
                    <a:p>
                      <a:pPr marL="87630">
                        <a:lnSpc>
                          <a:spcPct val="100000"/>
                        </a:lnSpc>
                        <a:spcBef>
                          <a:spcPts val="340"/>
                        </a:spcBef>
                      </a:pPr>
                      <a:r>
                        <a:rPr sz="1400" b="1" spc="-5" dirty="0">
                          <a:solidFill>
                            <a:srgbClr val="003366"/>
                          </a:solidFill>
                          <a:latin typeface="Arial"/>
                          <a:cs typeface="Arial"/>
                        </a:rPr>
                        <a:t>Version</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Version</a:t>
                      </a:r>
                      <a:r>
                        <a:rPr sz="1400" spc="-15" dirty="0">
                          <a:solidFill>
                            <a:srgbClr val="003366"/>
                          </a:solidFill>
                          <a:latin typeface="Arial"/>
                          <a:cs typeface="Arial"/>
                        </a:rPr>
                        <a:t> </a:t>
                      </a:r>
                      <a:r>
                        <a:rPr sz="1400" spc="-5" dirty="0">
                          <a:solidFill>
                            <a:srgbClr val="003366"/>
                          </a:solidFill>
                          <a:latin typeface="Arial"/>
                          <a:cs typeface="Arial"/>
                        </a:rPr>
                        <a:t>Identifier</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303275">
                <a:tc>
                  <a:txBody>
                    <a:bodyPr/>
                    <a:lstStyle/>
                    <a:p>
                      <a:pPr marL="87630">
                        <a:lnSpc>
                          <a:spcPct val="100000"/>
                        </a:lnSpc>
                        <a:spcBef>
                          <a:spcPts val="330"/>
                        </a:spcBef>
                      </a:pPr>
                      <a:r>
                        <a:rPr sz="1400" b="1" spc="-5" dirty="0">
                          <a:solidFill>
                            <a:srgbClr val="003366"/>
                          </a:solidFill>
                          <a:latin typeface="Arial"/>
                          <a:cs typeface="Arial"/>
                        </a:rPr>
                        <a:t>Modification Date</a:t>
                      </a:r>
                      <a:endParaRPr sz="14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30"/>
                        </a:spcBef>
                      </a:pPr>
                      <a:r>
                        <a:rPr sz="1400" spc="-5" dirty="0">
                          <a:solidFill>
                            <a:srgbClr val="003366"/>
                          </a:solidFill>
                          <a:latin typeface="Arial"/>
                          <a:cs typeface="Arial"/>
                        </a:rPr>
                        <a:t>Last Modified Date </a:t>
                      </a:r>
                      <a:r>
                        <a:rPr sz="1400" spc="-10" dirty="0">
                          <a:solidFill>
                            <a:srgbClr val="003366"/>
                          </a:solidFill>
                          <a:latin typeface="Arial"/>
                          <a:cs typeface="Arial"/>
                        </a:rPr>
                        <a:t>(YYYY-MM-DD)</a:t>
                      </a:r>
                      <a:endParaRPr sz="14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303276">
                <a:tc>
                  <a:txBody>
                    <a:bodyPr/>
                    <a:lstStyle/>
                    <a:p>
                      <a:pPr marL="87630">
                        <a:lnSpc>
                          <a:spcPct val="100000"/>
                        </a:lnSpc>
                        <a:spcBef>
                          <a:spcPts val="330"/>
                        </a:spcBef>
                      </a:pPr>
                      <a:r>
                        <a:rPr sz="1400" b="1" spc="-5" dirty="0">
                          <a:solidFill>
                            <a:srgbClr val="003366"/>
                          </a:solidFill>
                          <a:latin typeface="Arial"/>
                          <a:cs typeface="Arial"/>
                        </a:rPr>
                        <a:t>Purpose</a:t>
                      </a:r>
                      <a:endParaRPr sz="14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30"/>
                        </a:spcBef>
                      </a:pPr>
                      <a:r>
                        <a:rPr sz="1400" spc="-5" dirty="0">
                          <a:solidFill>
                            <a:srgbClr val="003366"/>
                          </a:solidFill>
                          <a:latin typeface="Arial"/>
                          <a:cs typeface="Arial"/>
                        </a:rPr>
                        <a:t>Why was this object model</a:t>
                      </a:r>
                      <a:r>
                        <a:rPr sz="1400" spc="-35" dirty="0">
                          <a:solidFill>
                            <a:srgbClr val="003366"/>
                          </a:solidFill>
                          <a:latin typeface="Arial"/>
                          <a:cs typeface="Arial"/>
                        </a:rPr>
                        <a:t> </a:t>
                      </a:r>
                      <a:r>
                        <a:rPr sz="1400" spc="-5" dirty="0">
                          <a:solidFill>
                            <a:srgbClr val="003366"/>
                          </a:solidFill>
                          <a:latin typeface="Arial"/>
                          <a:cs typeface="Arial"/>
                        </a:rPr>
                        <a:t>developed</a:t>
                      </a:r>
                      <a:endParaRPr sz="14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303275">
                <a:tc>
                  <a:txBody>
                    <a:bodyPr/>
                    <a:lstStyle/>
                    <a:p>
                      <a:pPr marL="87630">
                        <a:lnSpc>
                          <a:spcPct val="100000"/>
                        </a:lnSpc>
                        <a:spcBef>
                          <a:spcPts val="330"/>
                        </a:spcBef>
                      </a:pPr>
                      <a:r>
                        <a:rPr sz="1400" b="1" spc="-5" dirty="0">
                          <a:solidFill>
                            <a:srgbClr val="003366"/>
                          </a:solidFill>
                          <a:latin typeface="Arial"/>
                          <a:cs typeface="Arial"/>
                        </a:rPr>
                        <a:t>Application Domain</a:t>
                      </a:r>
                      <a:endParaRPr sz="14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30"/>
                        </a:spcBef>
                      </a:pPr>
                      <a:r>
                        <a:rPr sz="1400" spc="-5" dirty="0">
                          <a:solidFill>
                            <a:srgbClr val="003366"/>
                          </a:solidFill>
                          <a:latin typeface="Arial"/>
                          <a:cs typeface="Arial"/>
                        </a:rPr>
                        <a:t>Type of</a:t>
                      </a:r>
                      <a:r>
                        <a:rPr sz="1400" dirty="0">
                          <a:solidFill>
                            <a:srgbClr val="003366"/>
                          </a:solidFill>
                          <a:latin typeface="Arial"/>
                          <a:cs typeface="Arial"/>
                        </a:rPr>
                        <a:t> </a:t>
                      </a:r>
                      <a:r>
                        <a:rPr sz="1400" spc="-5" dirty="0">
                          <a:solidFill>
                            <a:srgbClr val="003366"/>
                          </a:solidFill>
                          <a:latin typeface="Arial"/>
                          <a:cs typeface="Arial"/>
                        </a:rPr>
                        <a:t>Application</a:t>
                      </a:r>
                      <a:endParaRPr sz="14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301751">
                <a:tc>
                  <a:txBody>
                    <a:bodyPr/>
                    <a:lstStyle/>
                    <a:p>
                      <a:pPr marL="87630">
                        <a:lnSpc>
                          <a:spcPct val="100000"/>
                        </a:lnSpc>
                        <a:spcBef>
                          <a:spcPts val="330"/>
                        </a:spcBef>
                      </a:pPr>
                      <a:r>
                        <a:rPr sz="1400" b="1" spc="-5" dirty="0">
                          <a:solidFill>
                            <a:srgbClr val="003366"/>
                          </a:solidFill>
                          <a:latin typeface="Arial"/>
                          <a:cs typeface="Arial"/>
                        </a:rPr>
                        <a:t>Sponsor</a:t>
                      </a:r>
                      <a:endParaRPr sz="14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30"/>
                        </a:spcBef>
                      </a:pPr>
                      <a:r>
                        <a:rPr sz="1400" spc="-5" dirty="0">
                          <a:solidFill>
                            <a:srgbClr val="003366"/>
                          </a:solidFill>
                          <a:latin typeface="Arial"/>
                          <a:cs typeface="Arial"/>
                        </a:rPr>
                        <a:t>Name of Sponsoring</a:t>
                      </a:r>
                      <a:r>
                        <a:rPr sz="1400" spc="-25" dirty="0">
                          <a:solidFill>
                            <a:srgbClr val="003366"/>
                          </a:solidFill>
                          <a:latin typeface="Arial"/>
                          <a:cs typeface="Arial"/>
                        </a:rPr>
                        <a:t> </a:t>
                      </a:r>
                      <a:r>
                        <a:rPr sz="1400" spc="-5" dirty="0">
                          <a:solidFill>
                            <a:srgbClr val="003366"/>
                          </a:solidFill>
                          <a:latin typeface="Arial"/>
                          <a:cs typeface="Arial"/>
                        </a:rPr>
                        <a:t>Organization</a:t>
                      </a:r>
                      <a:endParaRPr sz="14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7"/>
                  </a:ext>
                </a:extLst>
              </a:tr>
              <a:tr h="303275">
                <a:tc>
                  <a:txBody>
                    <a:bodyPr/>
                    <a:lstStyle/>
                    <a:p>
                      <a:pPr marL="87630">
                        <a:lnSpc>
                          <a:spcPct val="100000"/>
                        </a:lnSpc>
                        <a:spcBef>
                          <a:spcPts val="340"/>
                        </a:spcBef>
                      </a:pPr>
                      <a:r>
                        <a:rPr sz="1400" b="1" spc="-5" dirty="0">
                          <a:solidFill>
                            <a:srgbClr val="003366"/>
                          </a:solidFill>
                          <a:latin typeface="Arial"/>
                          <a:cs typeface="Arial"/>
                        </a:rPr>
                        <a:t>POC</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Point of Contact’s</a:t>
                      </a:r>
                      <a:r>
                        <a:rPr sz="1400" spc="-10" dirty="0">
                          <a:solidFill>
                            <a:srgbClr val="003366"/>
                          </a:solidFill>
                          <a:latin typeface="Arial"/>
                          <a:cs typeface="Arial"/>
                        </a:rPr>
                        <a:t> </a:t>
                      </a:r>
                      <a:r>
                        <a:rPr sz="1400" spc="-5" dirty="0">
                          <a:solidFill>
                            <a:srgbClr val="003366"/>
                          </a:solidFill>
                          <a:latin typeface="Arial"/>
                          <a:cs typeface="Arial"/>
                        </a:rPr>
                        <a:t>Name</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8"/>
                  </a:ext>
                </a:extLst>
              </a:tr>
              <a:tr h="303275">
                <a:tc>
                  <a:txBody>
                    <a:bodyPr/>
                    <a:lstStyle/>
                    <a:p>
                      <a:pPr marL="87630">
                        <a:lnSpc>
                          <a:spcPct val="100000"/>
                        </a:lnSpc>
                        <a:spcBef>
                          <a:spcPts val="340"/>
                        </a:spcBef>
                      </a:pPr>
                      <a:r>
                        <a:rPr sz="1400" b="1" spc="-5" dirty="0">
                          <a:solidFill>
                            <a:srgbClr val="003366"/>
                          </a:solidFill>
                          <a:latin typeface="Arial"/>
                          <a:cs typeface="Arial"/>
                        </a:rPr>
                        <a:t>POC Organization</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Point of Contact’s</a:t>
                      </a:r>
                      <a:r>
                        <a:rPr sz="1400" spc="-10" dirty="0">
                          <a:solidFill>
                            <a:srgbClr val="003366"/>
                          </a:solidFill>
                          <a:latin typeface="Arial"/>
                          <a:cs typeface="Arial"/>
                        </a:rPr>
                        <a:t> </a:t>
                      </a:r>
                      <a:r>
                        <a:rPr sz="1400" spc="-5" dirty="0">
                          <a:solidFill>
                            <a:srgbClr val="003366"/>
                          </a:solidFill>
                          <a:latin typeface="Arial"/>
                          <a:cs typeface="Arial"/>
                        </a:rPr>
                        <a:t>Organization</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9"/>
                  </a:ext>
                </a:extLst>
              </a:tr>
              <a:tr h="303276">
                <a:tc>
                  <a:txBody>
                    <a:bodyPr/>
                    <a:lstStyle/>
                    <a:p>
                      <a:pPr marL="87630">
                        <a:lnSpc>
                          <a:spcPct val="100000"/>
                        </a:lnSpc>
                        <a:spcBef>
                          <a:spcPts val="340"/>
                        </a:spcBef>
                      </a:pPr>
                      <a:r>
                        <a:rPr sz="1400" b="1" spc="-5" dirty="0">
                          <a:solidFill>
                            <a:srgbClr val="003366"/>
                          </a:solidFill>
                          <a:latin typeface="Arial"/>
                          <a:cs typeface="Arial"/>
                        </a:rPr>
                        <a:t>POC Telephone</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Point of Contact’s Telephone</a:t>
                      </a:r>
                      <a:r>
                        <a:rPr sz="1400" spc="-10" dirty="0">
                          <a:solidFill>
                            <a:srgbClr val="003366"/>
                          </a:solidFill>
                          <a:latin typeface="Arial"/>
                          <a:cs typeface="Arial"/>
                        </a:rPr>
                        <a:t> </a:t>
                      </a:r>
                      <a:r>
                        <a:rPr sz="1400" spc="-5" dirty="0">
                          <a:solidFill>
                            <a:srgbClr val="003366"/>
                          </a:solidFill>
                          <a:latin typeface="Arial"/>
                          <a:cs typeface="Arial"/>
                        </a:rPr>
                        <a:t>Number</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0"/>
                  </a:ext>
                </a:extLst>
              </a:tr>
              <a:tr h="303275">
                <a:tc>
                  <a:txBody>
                    <a:bodyPr/>
                    <a:lstStyle/>
                    <a:p>
                      <a:pPr marL="87630">
                        <a:lnSpc>
                          <a:spcPct val="100000"/>
                        </a:lnSpc>
                        <a:spcBef>
                          <a:spcPts val="340"/>
                        </a:spcBef>
                      </a:pPr>
                      <a:r>
                        <a:rPr sz="1400" b="1" spc="-5" dirty="0">
                          <a:solidFill>
                            <a:srgbClr val="003366"/>
                          </a:solidFill>
                          <a:latin typeface="Arial"/>
                          <a:cs typeface="Arial"/>
                        </a:rPr>
                        <a:t>POC Email</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Point of Contact’s Email</a:t>
                      </a:r>
                      <a:r>
                        <a:rPr sz="1400" spc="10" dirty="0">
                          <a:solidFill>
                            <a:srgbClr val="003366"/>
                          </a:solidFill>
                          <a:latin typeface="Arial"/>
                          <a:cs typeface="Arial"/>
                        </a:rPr>
                        <a:t> </a:t>
                      </a:r>
                      <a:r>
                        <a:rPr sz="1400" spc="-5" dirty="0">
                          <a:solidFill>
                            <a:srgbClr val="003366"/>
                          </a:solidFill>
                          <a:latin typeface="Arial"/>
                          <a:cs typeface="Arial"/>
                        </a:rPr>
                        <a:t>Address</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1"/>
                  </a:ext>
                </a:extLst>
              </a:tr>
              <a:tr h="303276">
                <a:tc>
                  <a:txBody>
                    <a:bodyPr/>
                    <a:lstStyle/>
                    <a:p>
                      <a:pPr marL="87630">
                        <a:lnSpc>
                          <a:spcPct val="100000"/>
                        </a:lnSpc>
                        <a:spcBef>
                          <a:spcPts val="340"/>
                        </a:spcBef>
                      </a:pPr>
                      <a:r>
                        <a:rPr sz="1400" b="1" spc="-5" dirty="0">
                          <a:solidFill>
                            <a:srgbClr val="003366"/>
                          </a:solidFill>
                          <a:latin typeface="Arial"/>
                          <a:cs typeface="Arial"/>
                        </a:rPr>
                        <a:t>References</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Where to look for further</a:t>
                      </a:r>
                      <a:r>
                        <a:rPr sz="1400" spc="-10" dirty="0">
                          <a:solidFill>
                            <a:srgbClr val="003366"/>
                          </a:solidFill>
                          <a:latin typeface="Arial"/>
                          <a:cs typeface="Arial"/>
                        </a:rPr>
                        <a:t> </a:t>
                      </a:r>
                      <a:r>
                        <a:rPr sz="1400" spc="-5" dirty="0">
                          <a:solidFill>
                            <a:srgbClr val="003366"/>
                          </a:solidFill>
                          <a:latin typeface="Arial"/>
                          <a:cs typeface="Arial"/>
                        </a:rPr>
                        <a:t>information</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2"/>
                  </a:ext>
                </a:extLst>
              </a:tr>
              <a:tr h="303275">
                <a:tc>
                  <a:txBody>
                    <a:bodyPr/>
                    <a:lstStyle/>
                    <a:p>
                      <a:pPr marL="87630">
                        <a:lnSpc>
                          <a:spcPct val="100000"/>
                        </a:lnSpc>
                        <a:spcBef>
                          <a:spcPts val="340"/>
                        </a:spcBef>
                      </a:pPr>
                      <a:r>
                        <a:rPr sz="1400" b="1" spc="-10" dirty="0">
                          <a:solidFill>
                            <a:srgbClr val="003366"/>
                          </a:solidFill>
                          <a:latin typeface="Arial"/>
                          <a:cs typeface="Arial"/>
                        </a:rPr>
                        <a:t>Other</a:t>
                      </a:r>
                      <a:endParaRPr sz="14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8900">
                        <a:lnSpc>
                          <a:spcPct val="100000"/>
                        </a:lnSpc>
                        <a:spcBef>
                          <a:spcPts val="340"/>
                        </a:spcBef>
                      </a:pPr>
                      <a:r>
                        <a:rPr sz="1400" spc="-5" dirty="0">
                          <a:solidFill>
                            <a:srgbClr val="003366"/>
                          </a:solidFill>
                          <a:latin typeface="Arial"/>
                          <a:cs typeface="Arial"/>
                        </a:rPr>
                        <a:t>Any other relevant</a:t>
                      </a:r>
                      <a:r>
                        <a:rPr sz="1400" spc="-10" dirty="0">
                          <a:solidFill>
                            <a:srgbClr val="003366"/>
                          </a:solidFill>
                          <a:latin typeface="Arial"/>
                          <a:cs typeface="Arial"/>
                        </a:rPr>
                        <a:t> </a:t>
                      </a:r>
                      <a:r>
                        <a:rPr sz="1400" spc="-5" dirty="0">
                          <a:solidFill>
                            <a:srgbClr val="003366"/>
                          </a:solidFill>
                          <a:latin typeface="Arial"/>
                          <a:cs typeface="Arial"/>
                        </a:rPr>
                        <a:t>data</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6272530" cy="574040"/>
          </a:xfrm>
          <a:prstGeom prst="rect">
            <a:avLst/>
          </a:prstGeom>
        </p:spPr>
        <p:txBody>
          <a:bodyPr vert="horz" wrap="square" lIns="0" tIns="12700" rIns="0" bIns="0" rtlCol="0">
            <a:spAutoFit/>
          </a:bodyPr>
          <a:lstStyle/>
          <a:p>
            <a:pPr marL="12700">
              <a:lnSpc>
                <a:spcPct val="100000"/>
              </a:lnSpc>
              <a:spcBef>
                <a:spcPts val="100"/>
              </a:spcBef>
            </a:pPr>
            <a:r>
              <a:rPr spc="-5" dirty="0"/>
              <a:t>Object Class Structure</a:t>
            </a:r>
            <a:r>
              <a:rPr spc="-45" dirty="0"/>
              <a:t> </a:t>
            </a:r>
            <a:r>
              <a:rPr spc="-10" dirty="0"/>
              <a:t>Table</a:t>
            </a:r>
          </a:p>
        </p:txBody>
      </p:sp>
      <p:sp>
        <p:nvSpPr>
          <p:cNvPr id="3" name="object 3"/>
          <p:cNvSpPr txBox="1"/>
          <p:nvPr/>
        </p:nvSpPr>
        <p:spPr>
          <a:xfrm>
            <a:off x="993139" y="2320544"/>
            <a:ext cx="7821295" cy="4050665"/>
          </a:xfrm>
          <a:prstGeom prst="rect">
            <a:avLst/>
          </a:prstGeom>
        </p:spPr>
        <p:txBody>
          <a:bodyPr vert="horz" wrap="square" lIns="0" tIns="47625" rIns="0" bIns="0" rtlCol="0">
            <a:spAutoFit/>
          </a:bodyPr>
          <a:lstStyle/>
          <a:p>
            <a:pPr marL="355600" indent="-342900">
              <a:lnSpc>
                <a:spcPct val="100000"/>
              </a:lnSpc>
              <a:spcBef>
                <a:spcPts val="375"/>
              </a:spcBef>
              <a:buSzPct val="75000"/>
              <a:buFont typeface="Wingdings"/>
              <a:buChar char=""/>
              <a:tabLst>
                <a:tab pos="354965" algn="l"/>
                <a:tab pos="355600" algn="l"/>
              </a:tabLst>
            </a:pPr>
            <a:r>
              <a:rPr sz="2400" spc="-5" dirty="0">
                <a:solidFill>
                  <a:srgbClr val="003366"/>
                </a:solidFill>
                <a:latin typeface="Arial"/>
                <a:cs typeface="Arial"/>
              </a:rPr>
              <a:t>Defines super/sub-class</a:t>
            </a:r>
            <a:r>
              <a:rPr sz="2400" spc="15" dirty="0">
                <a:solidFill>
                  <a:srgbClr val="003366"/>
                </a:solidFill>
                <a:latin typeface="Arial"/>
                <a:cs typeface="Arial"/>
              </a:rPr>
              <a:t> </a:t>
            </a:r>
            <a:r>
              <a:rPr sz="2400" spc="-5" dirty="0">
                <a:solidFill>
                  <a:srgbClr val="003366"/>
                </a:solidFill>
                <a:latin typeface="Arial"/>
                <a:cs typeface="Arial"/>
              </a:rPr>
              <a:t>relationships</a:t>
            </a:r>
            <a:endParaRPr sz="2400" dirty="0">
              <a:latin typeface="Arial"/>
              <a:cs typeface="Arial"/>
            </a:endParaRPr>
          </a:p>
          <a:p>
            <a:pPr marL="355600" indent="-342900">
              <a:lnSpc>
                <a:spcPct val="100000"/>
              </a:lnSpc>
              <a:spcBef>
                <a:spcPts val="275"/>
              </a:spcBef>
              <a:buSzPct val="75000"/>
              <a:buFont typeface="Wingdings"/>
              <a:buChar char=""/>
              <a:tabLst>
                <a:tab pos="354965" algn="l"/>
                <a:tab pos="355600" algn="l"/>
              </a:tabLst>
            </a:pPr>
            <a:r>
              <a:rPr sz="2400" spc="-5" dirty="0">
                <a:solidFill>
                  <a:srgbClr val="003366"/>
                </a:solidFill>
                <a:latin typeface="Arial"/>
                <a:cs typeface="Arial"/>
              </a:rPr>
              <a:t>For a SOM, classes may be tagged</a:t>
            </a:r>
            <a:r>
              <a:rPr sz="2400" spc="15" dirty="0">
                <a:solidFill>
                  <a:srgbClr val="003366"/>
                </a:solidFill>
                <a:latin typeface="Arial"/>
                <a:cs typeface="Arial"/>
              </a:rPr>
              <a:t> </a:t>
            </a:r>
            <a:r>
              <a:rPr sz="2400" dirty="0">
                <a:solidFill>
                  <a:srgbClr val="003366"/>
                </a:solidFill>
                <a:latin typeface="Arial"/>
                <a:cs typeface="Arial"/>
              </a:rPr>
              <a:t>…</a:t>
            </a:r>
            <a:endParaRPr sz="2400" dirty="0">
              <a:latin typeface="Arial"/>
              <a:cs typeface="Arial"/>
            </a:endParaRPr>
          </a:p>
          <a:p>
            <a:pPr marL="756285" marR="228600" lvl="1" indent="-287020">
              <a:lnSpc>
                <a:spcPts val="2160"/>
              </a:lnSpc>
              <a:spcBef>
                <a:spcPts val="530"/>
              </a:spcBef>
              <a:buSzPct val="75000"/>
              <a:buChar char="–"/>
              <a:tabLst>
                <a:tab pos="756285" algn="l"/>
                <a:tab pos="756920" algn="l"/>
              </a:tabLst>
            </a:pPr>
            <a:r>
              <a:rPr sz="2000" spc="-5" dirty="0">
                <a:solidFill>
                  <a:srgbClr val="003366"/>
                </a:solidFill>
                <a:latin typeface="Arial"/>
                <a:cs typeface="Arial"/>
              </a:rPr>
              <a:t>P: The federate is capable of publishing at least one attribute  of the object</a:t>
            </a:r>
            <a:r>
              <a:rPr sz="2000" spc="-25" dirty="0">
                <a:solidFill>
                  <a:srgbClr val="003366"/>
                </a:solidFill>
                <a:latin typeface="Arial"/>
                <a:cs typeface="Arial"/>
              </a:rPr>
              <a:t> </a:t>
            </a:r>
            <a:r>
              <a:rPr sz="2000" spc="-5" dirty="0">
                <a:solidFill>
                  <a:srgbClr val="003366"/>
                </a:solidFill>
                <a:latin typeface="Arial"/>
                <a:cs typeface="Arial"/>
              </a:rPr>
              <a:t>class.</a:t>
            </a:r>
            <a:endParaRPr sz="2000" dirty="0">
              <a:latin typeface="Arial"/>
              <a:cs typeface="Arial"/>
            </a:endParaRPr>
          </a:p>
          <a:p>
            <a:pPr marL="756285" marR="794385" lvl="1" indent="-287020">
              <a:lnSpc>
                <a:spcPts val="2160"/>
              </a:lnSpc>
              <a:spcBef>
                <a:spcPts val="480"/>
              </a:spcBef>
              <a:buSzPct val="75000"/>
              <a:buChar char="–"/>
              <a:tabLst>
                <a:tab pos="756285" algn="l"/>
                <a:tab pos="756920" algn="l"/>
              </a:tabLst>
            </a:pPr>
            <a:r>
              <a:rPr sz="2000" spc="-5" dirty="0">
                <a:solidFill>
                  <a:srgbClr val="003366"/>
                </a:solidFill>
                <a:latin typeface="Arial"/>
                <a:cs typeface="Arial"/>
              </a:rPr>
              <a:t>S: The federate is capable of subscribing to at least one  attribute of the object</a:t>
            </a:r>
            <a:r>
              <a:rPr sz="2000" spc="-30" dirty="0">
                <a:solidFill>
                  <a:srgbClr val="003366"/>
                </a:solidFill>
                <a:latin typeface="Arial"/>
                <a:cs typeface="Arial"/>
              </a:rPr>
              <a:t> </a:t>
            </a:r>
            <a:r>
              <a:rPr sz="2000" spc="-5" dirty="0">
                <a:solidFill>
                  <a:srgbClr val="003366"/>
                </a:solidFill>
                <a:latin typeface="Arial"/>
                <a:cs typeface="Arial"/>
              </a:rPr>
              <a:t>class.</a:t>
            </a:r>
            <a:endParaRPr sz="2000" dirty="0">
              <a:latin typeface="Arial"/>
              <a:cs typeface="Arial"/>
            </a:endParaRPr>
          </a:p>
          <a:p>
            <a:pPr marL="756285" lvl="1" indent="-287020">
              <a:lnSpc>
                <a:spcPct val="100000"/>
              </a:lnSpc>
              <a:spcBef>
                <a:spcPts val="204"/>
              </a:spcBef>
              <a:buSzPct val="75000"/>
              <a:buChar char="–"/>
              <a:tabLst>
                <a:tab pos="756285" algn="l"/>
                <a:tab pos="756920" algn="l"/>
              </a:tabLst>
            </a:pPr>
            <a:r>
              <a:rPr sz="2000" spc="-5" dirty="0">
                <a:solidFill>
                  <a:srgbClr val="003366"/>
                </a:solidFill>
                <a:latin typeface="Arial"/>
                <a:cs typeface="Arial"/>
              </a:rPr>
              <a:t>PS: Both publish and</a:t>
            </a:r>
            <a:r>
              <a:rPr sz="2000" spc="-10" dirty="0">
                <a:solidFill>
                  <a:srgbClr val="003366"/>
                </a:solidFill>
                <a:latin typeface="Arial"/>
                <a:cs typeface="Arial"/>
              </a:rPr>
              <a:t> </a:t>
            </a:r>
            <a:r>
              <a:rPr sz="2000" spc="-5" dirty="0">
                <a:solidFill>
                  <a:srgbClr val="003366"/>
                </a:solidFill>
                <a:latin typeface="Arial"/>
                <a:cs typeface="Arial"/>
              </a:rPr>
              <a:t>subscribe</a:t>
            </a:r>
            <a:endParaRPr sz="2000" dirty="0">
              <a:latin typeface="Arial"/>
              <a:cs typeface="Arial"/>
            </a:endParaRPr>
          </a:p>
          <a:p>
            <a:pPr marL="756285" marR="808990" lvl="1" indent="-287020">
              <a:lnSpc>
                <a:spcPts val="2160"/>
              </a:lnSpc>
              <a:spcBef>
                <a:spcPts val="515"/>
              </a:spcBef>
              <a:buSzPct val="75000"/>
              <a:buChar char="–"/>
              <a:tabLst>
                <a:tab pos="756285" algn="l"/>
                <a:tab pos="756920" algn="l"/>
                <a:tab pos="1149985" algn="l"/>
                <a:tab pos="1727200" algn="l"/>
                <a:tab pos="2180590" algn="l"/>
                <a:tab pos="2531745" algn="l"/>
                <a:tab pos="2799715" algn="l"/>
                <a:tab pos="3081020" algn="l"/>
                <a:tab pos="3122930" algn="l"/>
                <a:tab pos="4264660" algn="l"/>
                <a:tab pos="4616450" algn="l"/>
                <a:tab pos="4999990" algn="l"/>
                <a:tab pos="5351780" algn="l"/>
                <a:tab pos="6636384" algn="l"/>
              </a:tabLst>
            </a:pPr>
            <a:r>
              <a:rPr sz="2000" spc="-5" dirty="0">
                <a:solidFill>
                  <a:srgbClr val="003366"/>
                </a:solidFill>
                <a:latin typeface="Arial"/>
                <a:cs typeface="Arial"/>
              </a:rPr>
              <a:t>N</a:t>
            </a:r>
            <a:r>
              <a:rPr sz="2000" dirty="0">
                <a:solidFill>
                  <a:srgbClr val="003366"/>
                </a:solidFill>
                <a:latin typeface="Arial"/>
                <a:cs typeface="Arial"/>
              </a:rPr>
              <a:t>:	</a:t>
            </a:r>
            <a:r>
              <a:rPr sz="2000" spc="-5" dirty="0">
                <a:solidFill>
                  <a:srgbClr val="003366"/>
                </a:solidFill>
                <a:latin typeface="Arial"/>
                <a:cs typeface="Arial"/>
              </a:rPr>
              <a:t>Th</a:t>
            </a:r>
            <a:r>
              <a:rPr sz="2000" dirty="0">
                <a:solidFill>
                  <a:srgbClr val="003366"/>
                </a:solidFill>
                <a:latin typeface="Arial"/>
                <a:cs typeface="Arial"/>
              </a:rPr>
              <a:t>e	</a:t>
            </a:r>
            <a:r>
              <a:rPr sz="2000" spc="-5" dirty="0">
                <a:solidFill>
                  <a:srgbClr val="003366"/>
                </a:solidFill>
                <a:latin typeface="Arial"/>
                <a:cs typeface="Arial"/>
              </a:rPr>
              <a:t>federat</a:t>
            </a:r>
            <a:r>
              <a:rPr sz="2000" dirty="0">
                <a:solidFill>
                  <a:srgbClr val="003366"/>
                </a:solidFill>
                <a:latin typeface="Arial"/>
                <a:cs typeface="Arial"/>
              </a:rPr>
              <a:t>e	</a:t>
            </a:r>
            <a:r>
              <a:rPr sz="2000" spc="-5" dirty="0">
                <a:solidFill>
                  <a:srgbClr val="003366"/>
                </a:solidFill>
                <a:latin typeface="Arial"/>
                <a:cs typeface="Arial"/>
              </a:rPr>
              <a:t>i</a:t>
            </a:r>
            <a:r>
              <a:rPr sz="2000" dirty="0">
                <a:solidFill>
                  <a:srgbClr val="003366"/>
                </a:solidFill>
                <a:latin typeface="Arial"/>
                <a:cs typeface="Arial"/>
              </a:rPr>
              <a:t>s		</a:t>
            </a:r>
            <a:r>
              <a:rPr sz="2000" spc="-5" dirty="0">
                <a:solidFill>
                  <a:srgbClr val="003366"/>
                </a:solidFill>
                <a:latin typeface="Arial"/>
                <a:cs typeface="Arial"/>
              </a:rPr>
              <a:t>neithe</a:t>
            </a:r>
            <a:r>
              <a:rPr sz="2000" dirty="0">
                <a:solidFill>
                  <a:srgbClr val="003366"/>
                </a:solidFill>
                <a:latin typeface="Arial"/>
                <a:cs typeface="Arial"/>
              </a:rPr>
              <a:t>r</a:t>
            </a:r>
            <a:r>
              <a:rPr sz="2000" spc="-10" dirty="0">
                <a:solidFill>
                  <a:srgbClr val="003366"/>
                </a:solidFill>
                <a:latin typeface="Arial"/>
                <a:cs typeface="Arial"/>
              </a:rPr>
              <a:t> </a:t>
            </a:r>
            <a:r>
              <a:rPr sz="2000" spc="-5" dirty="0">
                <a:solidFill>
                  <a:srgbClr val="003366"/>
                </a:solidFill>
                <a:latin typeface="Arial"/>
                <a:cs typeface="Arial"/>
              </a:rPr>
              <a:t>capabl</a:t>
            </a:r>
            <a:r>
              <a:rPr sz="2000" dirty="0">
                <a:solidFill>
                  <a:srgbClr val="003366"/>
                </a:solidFill>
                <a:latin typeface="Arial"/>
                <a:cs typeface="Arial"/>
              </a:rPr>
              <a:t>e	</a:t>
            </a:r>
            <a:r>
              <a:rPr sz="2000" spc="-5" dirty="0">
                <a:solidFill>
                  <a:srgbClr val="003366"/>
                </a:solidFill>
                <a:latin typeface="Arial"/>
                <a:cs typeface="Arial"/>
              </a:rPr>
              <a:t>o</a:t>
            </a:r>
            <a:r>
              <a:rPr sz="2000" dirty="0">
                <a:solidFill>
                  <a:srgbClr val="003366"/>
                </a:solidFill>
                <a:latin typeface="Arial"/>
                <a:cs typeface="Arial"/>
              </a:rPr>
              <a:t>f	</a:t>
            </a:r>
            <a:r>
              <a:rPr sz="2000" spc="-5" dirty="0">
                <a:solidFill>
                  <a:srgbClr val="003366"/>
                </a:solidFill>
                <a:latin typeface="Arial"/>
                <a:cs typeface="Arial"/>
              </a:rPr>
              <a:t>publishin</a:t>
            </a:r>
            <a:r>
              <a:rPr sz="2000" dirty="0">
                <a:solidFill>
                  <a:srgbClr val="003366"/>
                </a:solidFill>
                <a:latin typeface="Arial"/>
                <a:cs typeface="Arial"/>
              </a:rPr>
              <a:t>g	</a:t>
            </a:r>
            <a:r>
              <a:rPr sz="2000" spc="-5" dirty="0">
                <a:solidFill>
                  <a:srgbClr val="003366"/>
                </a:solidFill>
                <a:latin typeface="Arial"/>
                <a:cs typeface="Arial"/>
              </a:rPr>
              <a:t>nor  subscribing	to	any	attributes	of	the object</a:t>
            </a:r>
            <a:r>
              <a:rPr sz="2000" spc="-30" dirty="0">
                <a:solidFill>
                  <a:srgbClr val="003366"/>
                </a:solidFill>
                <a:latin typeface="Arial"/>
                <a:cs typeface="Arial"/>
              </a:rPr>
              <a:t> </a:t>
            </a:r>
            <a:r>
              <a:rPr sz="2000" spc="-5" dirty="0">
                <a:solidFill>
                  <a:srgbClr val="003366"/>
                </a:solidFill>
                <a:latin typeface="Arial"/>
                <a:cs typeface="Arial"/>
              </a:rPr>
              <a:t>class.</a:t>
            </a:r>
            <a:endParaRPr sz="2000" dirty="0">
              <a:latin typeface="Arial"/>
              <a:cs typeface="Arial"/>
            </a:endParaRPr>
          </a:p>
          <a:p>
            <a:pPr marL="355600" marR="5080" indent="-342900">
              <a:lnSpc>
                <a:spcPct val="89800"/>
              </a:lnSpc>
              <a:spcBef>
                <a:spcPts val="530"/>
              </a:spcBef>
              <a:buSzPct val="75000"/>
              <a:buFont typeface="Wingdings"/>
              <a:buChar char=""/>
              <a:tabLst>
                <a:tab pos="354965" algn="l"/>
                <a:tab pos="355600" algn="l"/>
              </a:tabLst>
            </a:pPr>
            <a:r>
              <a:rPr sz="2400" spc="-5" dirty="0">
                <a:solidFill>
                  <a:srgbClr val="003366"/>
                </a:solidFill>
                <a:latin typeface="Arial"/>
                <a:cs typeface="Arial"/>
              </a:rPr>
              <a:t>For a FOM, the same tags indicate if least one </a:t>
            </a:r>
            <a:r>
              <a:rPr sz="2400" spc="-10" dirty="0">
                <a:solidFill>
                  <a:srgbClr val="003366"/>
                </a:solidFill>
                <a:latin typeface="Arial"/>
                <a:cs typeface="Arial"/>
              </a:rPr>
              <a:t>federate  </a:t>
            </a:r>
            <a:r>
              <a:rPr sz="2400" spc="-5" dirty="0">
                <a:solidFill>
                  <a:srgbClr val="003366"/>
                </a:solidFill>
                <a:latin typeface="Arial"/>
                <a:cs typeface="Arial"/>
              </a:rPr>
              <a:t>is capable </a:t>
            </a:r>
            <a:r>
              <a:rPr sz="2400" dirty="0">
                <a:solidFill>
                  <a:srgbClr val="003366"/>
                </a:solidFill>
                <a:latin typeface="Arial"/>
                <a:cs typeface="Arial"/>
              </a:rPr>
              <a:t>of </a:t>
            </a:r>
            <a:r>
              <a:rPr sz="2400" spc="-5" dirty="0">
                <a:solidFill>
                  <a:srgbClr val="003366"/>
                </a:solidFill>
                <a:latin typeface="Arial"/>
                <a:cs typeface="Arial"/>
              </a:rPr>
              <a:t>publishing or subscribing </a:t>
            </a:r>
            <a:r>
              <a:rPr sz="2400" dirty="0">
                <a:solidFill>
                  <a:srgbClr val="003366"/>
                </a:solidFill>
                <a:latin typeface="Arial"/>
                <a:cs typeface="Arial"/>
              </a:rPr>
              <a:t>to </a:t>
            </a:r>
            <a:r>
              <a:rPr sz="2400" spc="-5" dirty="0">
                <a:solidFill>
                  <a:srgbClr val="003366"/>
                </a:solidFill>
                <a:latin typeface="Arial"/>
                <a:cs typeface="Arial"/>
              </a:rPr>
              <a:t>any </a:t>
            </a:r>
            <a:r>
              <a:rPr sz="2400" dirty="0">
                <a:solidFill>
                  <a:srgbClr val="003366"/>
                </a:solidFill>
                <a:latin typeface="Arial"/>
                <a:cs typeface="Arial"/>
              </a:rPr>
              <a:t>attribute  </a:t>
            </a:r>
            <a:r>
              <a:rPr sz="2400" spc="-5" dirty="0">
                <a:solidFill>
                  <a:srgbClr val="003366"/>
                </a:solidFill>
                <a:latin typeface="Arial"/>
                <a:cs typeface="Arial"/>
              </a:rPr>
              <a:t>of the object</a:t>
            </a:r>
            <a:r>
              <a:rPr sz="2400" spc="5" dirty="0">
                <a:solidFill>
                  <a:srgbClr val="003366"/>
                </a:solidFill>
                <a:latin typeface="Arial"/>
                <a:cs typeface="Arial"/>
              </a:rPr>
              <a:t> </a:t>
            </a:r>
            <a:r>
              <a:rPr sz="2400" spc="-10" dirty="0">
                <a:solidFill>
                  <a:srgbClr val="003366"/>
                </a:solidFill>
                <a:latin typeface="Arial"/>
                <a:cs typeface="Arial"/>
              </a:rPr>
              <a:t>class</a:t>
            </a:r>
            <a:endParaRPr sz="2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6272530"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a:latin typeface="Arial"/>
              <a:cs typeface="Arial"/>
            </a:endParaRPr>
          </a:p>
          <a:p>
            <a:pPr marL="12700">
              <a:lnSpc>
                <a:spcPts val="4105"/>
              </a:lnSpc>
            </a:pPr>
            <a:r>
              <a:rPr sz="3600" b="1" spc="-5" dirty="0">
                <a:solidFill>
                  <a:srgbClr val="006666"/>
                </a:solidFill>
                <a:latin typeface="Arial"/>
                <a:cs typeface="Arial"/>
              </a:rPr>
              <a:t>Object Class Structure</a:t>
            </a:r>
            <a:r>
              <a:rPr sz="3600" b="1" spc="-45" dirty="0">
                <a:solidFill>
                  <a:srgbClr val="006666"/>
                </a:solidFill>
                <a:latin typeface="Arial"/>
                <a:cs typeface="Arial"/>
              </a:rPr>
              <a:t> </a:t>
            </a:r>
            <a:r>
              <a:rPr sz="3600" b="1" spc="-10"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903475" y="2344168"/>
          <a:ext cx="8001000" cy="4255727"/>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tcPr>
                </a:tc>
                <a:tc>
                  <a:txBody>
                    <a:bodyPr/>
                    <a:lstStyle/>
                    <a:p>
                      <a:pPr marL="87630">
                        <a:lnSpc>
                          <a:spcPct val="100000"/>
                        </a:lnSpc>
                        <a:spcBef>
                          <a:spcPts val="340"/>
                        </a:spcBef>
                      </a:pPr>
                      <a:r>
                        <a:rPr sz="1400" spc="-5" dirty="0">
                          <a:solidFill>
                            <a:srgbClr val="003366"/>
                          </a:solidFill>
                          <a:latin typeface="Arial"/>
                          <a:cs typeface="Arial"/>
                        </a:rPr>
                        <a:t>Customer</a:t>
                      </a:r>
                      <a:r>
                        <a:rPr sz="1400" spc="-25"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tcPr>
                </a:tc>
                <a:extLst>
                  <a:ext uri="{0D108BD9-81ED-4DB2-BD59-A6C34878D82A}">
                    <a16:rowId xmlns:a16="http://schemas.microsoft.com/office/drawing/2014/main" val="10000"/>
                  </a:ext>
                </a:extLst>
              </a:tr>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a:txBody>
                    <a:bodyPr/>
                    <a:lstStyle/>
                    <a:p>
                      <a:pPr marL="87630">
                        <a:lnSpc>
                          <a:spcPct val="100000"/>
                        </a:lnSpc>
                        <a:spcBef>
                          <a:spcPts val="340"/>
                        </a:spcBef>
                      </a:pPr>
                      <a:r>
                        <a:rPr sz="1400" dirty="0">
                          <a:solidFill>
                            <a:srgbClr val="003366"/>
                          </a:solidFill>
                          <a:latin typeface="Arial"/>
                          <a:cs typeface="Arial"/>
                        </a:rPr>
                        <a:t>Bill</a:t>
                      </a:r>
                      <a:r>
                        <a:rPr sz="1400" spc="-5" dirty="0">
                          <a:solidFill>
                            <a:srgbClr val="003366"/>
                          </a:solidFill>
                          <a:latin typeface="Arial"/>
                          <a:cs typeface="Arial"/>
                        </a:rPr>
                        <a:t> </a:t>
                      </a:r>
                      <a:r>
                        <a:rPr sz="1400"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a:txBody>
                    <a:bodyPr/>
                    <a:lstStyle/>
                    <a:p>
                      <a:pPr marL="87630">
                        <a:lnSpc>
                          <a:spcPct val="100000"/>
                        </a:lnSpc>
                        <a:spcBef>
                          <a:spcPts val="340"/>
                        </a:spcBef>
                      </a:pPr>
                      <a:r>
                        <a:rPr sz="1400" spc="-10" dirty="0">
                          <a:solidFill>
                            <a:srgbClr val="003366"/>
                          </a:solidFill>
                          <a:latin typeface="Arial"/>
                          <a:cs typeface="Arial"/>
                        </a:rPr>
                        <a:t>Order (PS)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a:txBody>
                    <a:bodyPr/>
                    <a:lstStyle/>
                    <a:p>
                      <a:pPr marL="87630">
                        <a:lnSpc>
                          <a:spcPct val="100000"/>
                        </a:lnSpc>
                        <a:spcBef>
                          <a:spcPts val="340"/>
                        </a:spcBef>
                      </a:pPr>
                      <a:r>
                        <a:rPr sz="1400" spc="-10" dirty="0">
                          <a:solidFill>
                            <a:srgbClr val="003366"/>
                          </a:solidFill>
                          <a:latin typeface="Arial"/>
                          <a:cs typeface="Arial"/>
                        </a:rPr>
                        <a:t>Greeter (PS)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a:txBody>
                    <a:bodyPr/>
                    <a:lstStyle/>
                    <a:p>
                      <a:pPr marL="87630">
                        <a:lnSpc>
                          <a:spcPct val="100000"/>
                        </a:lnSpc>
                        <a:spcBef>
                          <a:spcPts val="365"/>
                        </a:spcBef>
                      </a:pPr>
                      <a:r>
                        <a:rPr sz="1400" spc="-10" dirty="0">
                          <a:solidFill>
                            <a:srgbClr val="003366"/>
                          </a:solidFill>
                          <a:latin typeface="Arial"/>
                          <a:cs typeface="Arial"/>
                        </a:rPr>
                        <a:t>Employee</a:t>
                      </a:r>
                      <a:r>
                        <a:rPr sz="1400" spc="-15" dirty="0">
                          <a:solidFill>
                            <a:srgbClr val="003366"/>
                          </a:solidFill>
                          <a:latin typeface="Arial"/>
                          <a:cs typeface="Arial"/>
                        </a:rPr>
                        <a:t> </a:t>
                      </a:r>
                      <a:r>
                        <a:rPr sz="1400" spc="-10" dirty="0">
                          <a:solidFill>
                            <a:srgbClr val="003366"/>
                          </a:solidFill>
                          <a:latin typeface="Arial"/>
                          <a:cs typeface="Arial"/>
                        </a:rPr>
                        <a:t>(N)</a:t>
                      </a:r>
                      <a:endParaRPr sz="1400">
                        <a:latin typeface="Arial"/>
                        <a:cs typeface="Arial"/>
                      </a:endParaRPr>
                    </a:p>
                  </a:txBody>
                  <a:tcPr marL="0" marR="0" marT="46355" marB="0">
                    <a:lnL w="12700">
                      <a:solidFill>
                        <a:srgbClr val="003366"/>
                      </a:solidFill>
                      <a:prstDash val="solid"/>
                    </a:lnL>
                    <a:lnR w="12700">
                      <a:solidFill>
                        <a:srgbClr val="003366"/>
                      </a:solidFill>
                      <a:prstDash val="solid"/>
                    </a:lnR>
                  </a:tcPr>
                </a:tc>
                <a:tc>
                  <a:txBody>
                    <a:bodyPr/>
                    <a:lstStyle/>
                    <a:p>
                      <a:pPr marL="87630">
                        <a:lnSpc>
                          <a:spcPct val="100000"/>
                        </a:lnSpc>
                        <a:spcBef>
                          <a:spcPts val="340"/>
                        </a:spcBef>
                      </a:pPr>
                      <a:r>
                        <a:rPr sz="1400" spc="-5" dirty="0">
                          <a:solidFill>
                            <a:srgbClr val="003366"/>
                          </a:solidFill>
                          <a:latin typeface="Arial"/>
                          <a:cs typeface="Arial"/>
                        </a:rPr>
                        <a:t>Waiter</a:t>
                      </a:r>
                      <a:r>
                        <a:rPr sz="1400" spc="-20"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312420">
                <a:tc rowSpan="2">
                  <a:txBody>
                    <a:bodyPr/>
                    <a:lstStyle/>
                    <a:p>
                      <a:pPr>
                        <a:lnSpc>
                          <a:spcPct val="100000"/>
                        </a:lnSpc>
                        <a:spcBef>
                          <a:spcPts val="55"/>
                        </a:spcBef>
                      </a:pPr>
                      <a:endParaRPr sz="1200">
                        <a:latin typeface="Times New Roman"/>
                        <a:cs typeface="Times New Roman"/>
                      </a:endParaRPr>
                    </a:p>
                    <a:p>
                      <a:pPr marL="203200">
                        <a:lnSpc>
                          <a:spcPts val="1655"/>
                        </a:lnSpc>
                      </a:pPr>
                      <a:r>
                        <a:rPr sz="1400" spc="-5" dirty="0">
                          <a:solidFill>
                            <a:srgbClr val="003366"/>
                          </a:solidFill>
                          <a:latin typeface="Arial"/>
                          <a:cs typeface="Arial"/>
                        </a:rPr>
                        <a:t>HLA</a:t>
                      </a:r>
                      <a:endParaRPr sz="1400">
                        <a:latin typeface="Arial"/>
                        <a:cs typeface="Arial"/>
                      </a:endParaRPr>
                    </a:p>
                  </a:txBody>
                  <a:tcPr marL="0" marR="0" marT="6985" marB="0">
                    <a:lnL w="38100">
                      <a:solidFill>
                        <a:srgbClr val="003366"/>
                      </a:solidFill>
                      <a:prstDash val="solid"/>
                    </a:lnL>
                    <a:lnR w="12700">
                      <a:solidFill>
                        <a:srgbClr val="003366"/>
                      </a:solidFill>
                      <a:prstDash val="solid"/>
                    </a:lnR>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B w="12700">
                      <a:solidFill>
                        <a:srgbClr val="003366"/>
                      </a:solidFill>
                      <a:prstDash val="solid"/>
                    </a:lnB>
                  </a:tcPr>
                </a:tc>
                <a:tc>
                  <a:txBody>
                    <a:bodyPr/>
                    <a:lstStyle/>
                    <a:p>
                      <a:pPr marL="87630">
                        <a:lnSpc>
                          <a:spcPct val="100000"/>
                        </a:lnSpc>
                        <a:spcBef>
                          <a:spcPts val="365"/>
                        </a:spcBef>
                      </a:pPr>
                      <a:r>
                        <a:rPr sz="1400" spc="-5" dirty="0">
                          <a:solidFill>
                            <a:srgbClr val="003366"/>
                          </a:solidFill>
                          <a:latin typeface="Arial"/>
                          <a:cs typeface="Arial"/>
                        </a:rPr>
                        <a:t>Cashier</a:t>
                      </a:r>
                      <a:r>
                        <a:rPr sz="1400" spc="-10"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635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92613">
                <a:tc vMerge="1">
                  <a:txBody>
                    <a:bodyPr/>
                    <a:lstStyle/>
                    <a:p>
                      <a:endParaRPr/>
                    </a:p>
                  </a:txBody>
                  <a:tcPr marL="0" marR="0" marT="6985" marB="0">
                    <a:lnL w="38100">
                      <a:solidFill>
                        <a:srgbClr val="003366"/>
                      </a:solidFill>
                      <a:prstDash val="solid"/>
                    </a:lnL>
                    <a:lnR w="12700">
                      <a:solidFill>
                        <a:srgbClr val="003366"/>
                      </a:solidFill>
                      <a:prstDash val="solid"/>
                    </a:lnR>
                  </a:tcPr>
                </a:tc>
                <a:tc>
                  <a:txBody>
                    <a:bodyPr/>
                    <a:lstStyle/>
                    <a:p>
                      <a:pPr>
                        <a:lnSpc>
                          <a:spcPct val="100000"/>
                        </a:lnSpc>
                      </a:pPr>
                      <a:endParaRPr sz="4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rowSpan="2">
                  <a:txBody>
                    <a:bodyPr/>
                    <a:lstStyle/>
                    <a:p>
                      <a:pPr marL="87630">
                        <a:lnSpc>
                          <a:spcPct val="100000"/>
                        </a:lnSpc>
                        <a:spcBef>
                          <a:spcPts val="340"/>
                        </a:spcBef>
                      </a:pPr>
                      <a:r>
                        <a:rPr sz="1400" spc="-5" dirty="0">
                          <a:solidFill>
                            <a:srgbClr val="003366"/>
                          </a:solidFill>
                          <a:latin typeface="Arial"/>
                          <a:cs typeface="Arial"/>
                        </a:rPr>
                        <a:t>Main Course</a:t>
                      </a:r>
                      <a:r>
                        <a:rPr sz="1400" spc="-35"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210662">
                <a:tc rowSpan="4">
                  <a:txBody>
                    <a:bodyPr/>
                    <a:lstStyle/>
                    <a:p>
                      <a:pPr marL="119380">
                        <a:lnSpc>
                          <a:spcPts val="1600"/>
                        </a:lnSpc>
                      </a:pPr>
                      <a:r>
                        <a:rPr sz="1400" spc="-5" dirty="0">
                          <a:solidFill>
                            <a:srgbClr val="003366"/>
                          </a:solidFill>
                          <a:latin typeface="Arial"/>
                          <a:cs typeface="Arial"/>
                        </a:rPr>
                        <a:t>Object</a:t>
                      </a:r>
                      <a:endParaRPr sz="1400">
                        <a:latin typeface="Arial"/>
                        <a:cs typeface="Arial"/>
                      </a:endParaRPr>
                    </a:p>
                    <a:p>
                      <a:pPr marL="252095" marR="190500" indent="-64135">
                        <a:lnSpc>
                          <a:spcPts val="1680"/>
                        </a:lnSpc>
                        <a:spcBef>
                          <a:spcPts val="50"/>
                        </a:spcBef>
                      </a:pPr>
                      <a:r>
                        <a:rPr sz="1400" spc="-5" dirty="0">
                          <a:solidFill>
                            <a:srgbClr val="003366"/>
                          </a:solidFill>
                          <a:latin typeface="Arial"/>
                          <a:cs typeface="Arial"/>
                        </a:rPr>
                        <a:t>Root  </a:t>
                      </a:r>
                      <a:r>
                        <a:rPr sz="1400" spc="-10" dirty="0">
                          <a:solidFill>
                            <a:srgbClr val="003366"/>
                          </a:solidFill>
                          <a:latin typeface="Arial"/>
                          <a:cs typeface="Arial"/>
                        </a:rPr>
                        <a:t>(N)</a:t>
                      </a:r>
                      <a:endParaRPr sz="1400">
                        <a:latin typeface="Arial"/>
                        <a:cs typeface="Arial"/>
                      </a:endParaRPr>
                    </a:p>
                  </a:txBody>
                  <a:tcPr marL="0" marR="0" marT="0" marB="0">
                    <a:lnL w="38100">
                      <a:solidFill>
                        <a:srgbClr val="003366"/>
                      </a:solidFill>
                      <a:prstDash val="solid"/>
                    </a:lnL>
                    <a:lnR w="12700">
                      <a:solidFill>
                        <a:srgbClr val="003366"/>
                      </a:solidFill>
                      <a:prstDash val="solid"/>
                    </a:lnR>
                  </a:tcPr>
                </a:tc>
                <a:tc rowSpan="4">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tcPr>
                </a:tc>
                <a:tc vMerge="1">
                  <a:txBody>
                    <a:bodyPr/>
                    <a:lstStyle/>
                    <a:p>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vMerge="1">
                  <a:txBody>
                    <a:bodyPr/>
                    <a:lstStyle/>
                    <a:p>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7"/>
                  </a:ext>
                </a:extLst>
              </a:tr>
              <a:tr h="303275">
                <a:tc vMerge="1">
                  <a:txBody>
                    <a:bodyPr/>
                    <a:lstStyle/>
                    <a:p>
                      <a:endParaRPr/>
                    </a:p>
                  </a:txBody>
                  <a:tcPr marL="0" marR="0" marT="0" marB="0">
                    <a:lnL w="381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tcPr>
                </a:tc>
                <a:tc rowSpan="3">
                  <a:txBody>
                    <a:bodyPr/>
                    <a:lstStyle/>
                    <a:p>
                      <a:pPr>
                        <a:lnSpc>
                          <a:spcPct val="100000"/>
                        </a:lnSpc>
                      </a:pPr>
                      <a:endParaRPr sz="1500">
                        <a:latin typeface="Times New Roman"/>
                        <a:cs typeface="Times New Roman"/>
                      </a:endParaRPr>
                    </a:p>
                    <a:p>
                      <a:pPr>
                        <a:lnSpc>
                          <a:spcPct val="100000"/>
                        </a:lnSpc>
                        <a:spcBef>
                          <a:spcPts val="10"/>
                        </a:spcBef>
                      </a:pPr>
                      <a:endParaRPr sz="1900">
                        <a:latin typeface="Times New Roman"/>
                        <a:cs typeface="Times New Roman"/>
                      </a:endParaRPr>
                    </a:p>
                    <a:p>
                      <a:pPr marL="87630">
                        <a:lnSpc>
                          <a:spcPct val="100000"/>
                        </a:lnSpc>
                      </a:pPr>
                      <a:r>
                        <a:rPr sz="1400" spc="-5" dirty="0">
                          <a:solidFill>
                            <a:srgbClr val="003366"/>
                          </a:solidFill>
                          <a:latin typeface="Arial"/>
                          <a:cs typeface="Arial"/>
                        </a:rPr>
                        <a:t>Appetizer</a:t>
                      </a:r>
                      <a:r>
                        <a:rPr sz="1400" spc="-20" dirty="0">
                          <a:solidFill>
                            <a:srgbClr val="003366"/>
                          </a:solidFill>
                          <a:latin typeface="Arial"/>
                          <a:cs typeface="Arial"/>
                        </a:rPr>
                        <a:t> </a:t>
                      </a:r>
                      <a:r>
                        <a:rPr sz="1400" spc="-5" dirty="0">
                          <a:solidFill>
                            <a:srgbClr val="003366"/>
                          </a:solidFill>
                          <a:latin typeface="Arial"/>
                          <a:cs typeface="Arial"/>
                        </a:rPr>
                        <a:t>(S)</a:t>
                      </a:r>
                      <a:endParaRPr sz="14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rowSpan="3">
                  <a:txBody>
                    <a:bodyPr/>
                    <a:lstStyle/>
                    <a:p>
                      <a:pPr>
                        <a:lnSpc>
                          <a:spcPct val="100000"/>
                        </a:lnSpc>
                      </a:pPr>
                      <a:endParaRPr sz="1500">
                        <a:latin typeface="Times New Roman"/>
                        <a:cs typeface="Times New Roman"/>
                      </a:endParaRPr>
                    </a:p>
                    <a:p>
                      <a:pPr marL="87630">
                        <a:lnSpc>
                          <a:spcPct val="100000"/>
                        </a:lnSpc>
                        <a:spcBef>
                          <a:spcPts val="994"/>
                        </a:spcBef>
                      </a:pPr>
                      <a:r>
                        <a:rPr sz="1400" spc="-10" dirty="0">
                          <a:solidFill>
                            <a:srgbClr val="003366"/>
                          </a:solidFill>
                          <a:latin typeface="Arial"/>
                          <a:cs typeface="Arial"/>
                        </a:rPr>
                        <a:t>Soup (S)</a:t>
                      </a:r>
                      <a:endParaRPr sz="14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rowSpan="2">
                  <a:txBody>
                    <a:bodyPr/>
                    <a:lstStyle/>
                    <a:p>
                      <a:pPr marL="87630" marR="255270">
                        <a:lnSpc>
                          <a:spcPct val="100000"/>
                        </a:lnSpc>
                        <a:spcBef>
                          <a:spcPts val="690"/>
                        </a:spcBef>
                      </a:pPr>
                      <a:r>
                        <a:rPr sz="1400" spc="-5" dirty="0">
                          <a:solidFill>
                            <a:srgbClr val="003366"/>
                          </a:solidFill>
                          <a:latin typeface="Arial"/>
                          <a:cs typeface="Arial"/>
                        </a:rPr>
                        <a:t>Clam</a:t>
                      </a:r>
                      <a:r>
                        <a:rPr sz="1400" spc="-75" dirty="0">
                          <a:solidFill>
                            <a:srgbClr val="003366"/>
                          </a:solidFill>
                          <a:latin typeface="Arial"/>
                          <a:cs typeface="Arial"/>
                        </a:rPr>
                        <a:t> </a:t>
                      </a:r>
                      <a:r>
                        <a:rPr sz="1400" spc="-5" dirty="0">
                          <a:solidFill>
                            <a:srgbClr val="003366"/>
                          </a:solidFill>
                          <a:latin typeface="Arial"/>
                          <a:cs typeface="Arial"/>
                        </a:rPr>
                        <a:t>Chowder  </a:t>
                      </a:r>
                      <a:r>
                        <a:rPr sz="1400" dirty="0">
                          <a:solidFill>
                            <a:srgbClr val="003366"/>
                          </a:solidFill>
                          <a:latin typeface="Arial"/>
                          <a:cs typeface="Arial"/>
                        </a:rPr>
                        <a:t>(PS)</a:t>
                      </a:r>
                      <a:endParaRPr sz="1400">
                        <a:latin typeface="Arial"/>
                        <a:cs typeface="Arial"/>
                      </a:endParaRPr>
                    </a:p>
                  </a:txBody>
                  <a:tcPr marL="0" marR="0" marT="8763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400" spc="-10" dirty="0">
                          <a:solidFill>
                            <a:srgbClr val="003366"/>
                          </a:solidFill>
                          <a:latin typeface="Arial"/>
                          <a:cs typeface="Arial"/>
                        </a:rPr>
                        <a:t>Manhattan (P)</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8"/>
                  </a:ext>
                </a:extLst>
              </a:tr>
              <a:tr h="303275">
                <a:tc vMerge="1">
                  <a:txBody>
                    <a:bodyPr/>
                    <a:lstStyle/>
                    <a:p>
                      <a:endParaRPr/>
                    </a:p>
                  </a:txBody>
                  <a:tcPr marL="0" marR="0" marT="0" marB="0">
                    <a:lnL w="381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vMerge="1">
                  <a:txBody>
                    <a:bodyPr/>
                    <a:lstStyle/>
                    <a:p>
                      <a:endParaRPr/>
                    </a:p>
                  </a:txBody>
                  <a:tcPr marL="0" marR="0" marT="8763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400" spc="-5" dirty="0">
                          <a:solidFill>
                            <a:srgbClr val="003366"/>
                          </a:solidFill>
                          <a:latin typeface="Arial"/>
                          <a:cs typeface="Arial"/>
                        </a:rPr>
                        <a:t>New England</a:t>
                      </a:r>
                      <a:r>
                        <a:rPr sz="1400" spc="-20" dirty="0">
                          <a:solidFill>
                            <a:srgbClr val="003366"/>
                          </a:solidFill>
                          <a:latin typeface="Arial"/>
                          <a:cs typeface="Arial"/>
                        </a:rPr>
                        <a:t> </a:t>
                      </a:r>
                      <a:r>
                        <a:rPr sz="1400" spc="-5" dirty="0">
                          <a:solidFill>
                            <a:srgbClr val="003366"/>
                          </a:solidFill>
                          <a:latin typeface="Arial"/>
                          <a:cs typeface="Arial"/>
                        </a:rPr>
                        <a:t>(P)</a:t>
                      </a:r>
                      <a:endParaRPr sz="14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9"/>
                  </a:ext>
                </a:extLst>
              </a:tr>
              <a:tr h="158907">
                <a:tc vMerge="1">
                  <a:txBody>
                    <a:bodyPr/>
                    <a:lstStyle/>
                    <a:p>
                      <a:endParaRPr/>
                    </a:p>
                  </a:txBody>
                  <a:tcPr marL="0" marR="0" marT="0" marB="0">
                    <a:lnL w="381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rowSpan="2">
                  <a:txBody>
                    <a:bodyPr/>
                    <a:lstStyle/>
                    <a:p>
                      <a:pPr marL="87630">
                        <a:lnSpc>
                          <a:spcPct val="100000"/>
                        </a:lnSpc>
                        <a:spcBef>
                          <a:spcPts val="340"/>
                        </a:spcBef>
                      </a:pPr>
                      <a:r>
                        <a:rPr sz="1400" spc="-5" dirty="0">
                          <a:solidFill>
                            <a:srgbClr val="003366"/>
                          </a:solidFill>
                          <a:latin typeface="Arial"/>
                          <a:cs typeface="Arial"/>
                        </a:rPr>
                        <a:t>Beef Barley</a:t>
                      </a:r>
                      <a:r>
                        <a:rPr sz="1400" spc="-25"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0"/>
                  </a:ext>
                </a:extLst>
              </a:tr>
              <a:tr h="144368">
                <a:tc rowSpan="2">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rowSpan="2">
                  <a:txBody>
                    <a:bodyPr/>
                    <a:lstStyle/>
                    <a:p>
                      <a:pPr marL="87630">
                        <a:lnSpc>
                          <a:spcPct val="100000"/>
                        </a:lnSpc>
                        <a:spcBef>
                          <a:spcPts val="280"/>
                        </a:spcBef>
                      </a:pPr>
                      <a:r>
                        <a:rPr sz="1400" spc="-5" dirty="0">
                          <a:solidFill>
                            <a:srgbClr val="003366"/>
                          </a:solidFill>
                          <a:latin typeface="Arial"/>
                          <a:cs typeface="Arial"/>
                        </a:rPr>
                        <a:t>Food</a:t>
                      </a:r>
                      <a:r>
                        <a:rPr sz="1400" spc="-20" dirty="0">
                          <a:solidFill>
                            <a:srgbClr val="003366"/>
                          </a:solidFill>
                          <a:latin typeface="Arial"/>
                          <a:cs typeface="Arial"/>
                        </a:rPr>
                        <a:t> </a:t>
                      </a:r>
                      <a:r>
                        <a:rPr sz="1400" spc="-5" dirty="0">
                          <a:solidFill>
                            <a:srgbClr val="003366"/>
                          </a:solidFill>
                          <a:latin typeface="Arial"/>
                          <a:cs typeface="Arial"/>
                        </a:rPr>
                        <a:t>(S)</a:t>
                      </a:r>
                      <a:endParaRPr sz="1400">
                        <a:latin typeface="Arial"/>
                        <a:cs typeface="Arial"/>
                      </a:endParaRPr>
                    </a:p>
                  </a:txBody>
                  <a:tcPr marL="0" marR="0" marT="35560" marB="0">
                    <a:lnL w="12700">
                      <a:solidFill>
                        <a:srgbClr val="003366"/>
                      </a:solidFill>
                      <a:prstDash val="solid"/>
                    </a:lnL>
                    <a:lnR w="12700">
                      <a:solidFill>
                        <a:srgbClr val="003366"/>
                      </a:solidFill>
                      <a:prstDash val="solid"/>
                    </a:lnR>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B w="12700">
                      <a:solidFill>
                        <a:srgbClr val="003366"/>
                      </a:solidFill>
                      <a:prstDash val="solid"/>
                    </a:lnB>
                  </a:tcPr>
                </a:tc>
                <a:tc>
                  <a:txBody>
                    <a:bodyPr/>
                    <a:lstStyle/>
                    <a:p>
                      <a:pPr>
                        <a:lnSpc>
                          <a:spcPct val="100000"/>
                        </a:lnSpc>
                      </a:pPr>
                      <a:endParaRPr sz="800">
                        <a:latin typeface="Times New Roman"/>
                        <a:cs typeface="Times New Roman"/>
                      </a:endParaRPr>
                    </a:p>
                  </a:txBody>
                  <a:tcPr marL="0" marR="0" marT="0" marB="0">
                    <a:lnL w="12700">
                      <a:solidFill>
                        <a:srgbClr val="003366"/>
                      </a:solidFill>
                      <a:prstDash val="solid"/>
                    </a:lnL>
                    <a:lnR w="12700">
                      <a:solidFill>
                        <a:srgbClr val="003366"/>
                      </a:solidFill>
                      <a:prstDash val="solid"/>
                    </a:lnR>
                    <a:lnB w="12700">
                      <a:solidFill>
                        <a:srgbClr val="003366"/>
                      </a:solidFill>
                      <a:prstDash val="solid"/>
                    </a:lnB>
                  </a:tcPr>
                </a:tc>
                <a:tc vMerge="1">
                  <a:txBody>
                    <a:bodyPr/>
                    <a:lstStyle/>
                    <a:p>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vMerge="1">
                  <a:txBody>
                    <a:bodyPr/>
                    <a:lstStyle/>
                    <a:p>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1"/>
                  </a:ext>
                </a:extLst>
              </a:tr>
              <a:tr h="303275">
                <a:tc vMerge="1">
                  <a:txBody>
                    <a:bodyPr/>
                    <a:lstStyle/>
                    <a:p>
                      <a:endParaRPr/>
                    </a:p>
                  </a:txBody>
                  <a:tcPr marL="0" marR="0" marT="0" marB="0">
                    <a:lnL w="38100">
                      <a:solidFill>
                        <a:srgbClr val="003366"/>
                      </a:solidFill>
                      <a:prstDash val="solid"/>
                    </a:lnL>
                    <a:lnR w="12700">
                      <a:solidFill>
                        <a:srgbClr val="003366"/>
                      </a:solidFill>
                      <a:prstDash val="solid"/>
                    </a:lnR>
                  </a:tcPr>
                </a:tc>
                <a:tc vMerge="1">
                  <a:txBody>
                    <a:bodyPr/>
                    <a:lstStyle/>
                    <a:p>
                      <a:endParaRPr/>
                    </a:p>
                  </a:txBody>
                  <a:tcPr marL="0" marR="0" marT="35560" marB="0">
                    <a:lnL w="127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lnB w="12700">
                      <a:solidFill>
                        <a:srgbClr val="003366"/>
                      </a:solidFill>
                      <a:prstDash val="solid"/>
                    </a:lnB>
                  </a:tcPr>
                </a:tc>
                <a:tc>
                  <a:txBody>
                    <a:bodyPr/>
                    <a:lstStyle/>
                    <a:p>
                      <a:pPr marL="87630">
                        <a:lnSpc>
                          <a:spcPct val="100000"/>
                        </a:lnSpc>
                        <a:spcBef>
                          <a:spcPts val="340"/>
                        </a:spcBef>
                      </a:pPr>
                      <a:r>
                        <a:rPr sz="1400" spc="-5" dirty="0">
                          <a:solidFill>
                            <a:srgbClr val="003366"/>
                          </a:solidFill>
                          <a:latin typeface="Arial"/>
                          <a:cs typeface="Arial"/>
                        </a:rPr>
                        <a:t>Salad</a:t>
                      </a:r>
                      <a:r>
                        <a:rPr sz="1400" spc="-15" dirty="0">
                          <a:solidFill>
                            <a:srgbClr val="003366"/>
                          </a:solidFill>
                          <a:latin typeface="Arial"/>
                          <a:cs typeface="Arial"/>
                        </a:rPr>
                        <a:t> </a:t>
                      </a:r>
                      <a:r>
                        <a:rPr sz="1400" spc="-5" dirty="0">
                          <a:solidFill>
                            <a:srgbClr val="003366"/>
                          </a:solidFill>
                          <a:latin typeface="Arial"/>
                          <a:cs typeface="Arial"/>
                        </a:rPr>
                        <a:t>(S)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2"/>
                  </a:ext>
                </a:extLst>
              </a:tr>
              <a:tr h="303275">
                <a:tc rowSpan="2">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tcPr>
                </a:tc>
                <a:tc rowSpan="2">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tcPr>
                </a:tc>
                <a:tc rowSpan="2">
                  <a:txBody>
                    <a:bodyPr/>
                    <a:lstStyle/>
                    <a:p>
                      <a:pPr>
                        <a:lnSpc>
                          <a:spcPct val="100000"/>
                        </a:lnSpc>
                      </a:pPr>
                      <a:endParaRPr sz="1500">
                        <a:latin typeface="Times New Roman"/>
                        <a:cs typeface="Times New Roman"/>
                      </a:endParaRPr>
                    </a:p>
                    <a:p>
                      <a:pPr marL="87630">
                        <a:lnSpc>
                          <a:spcPct val="100000"/>
                        </a:lnSpc>
                        <a:spcBef>
                          <a:spcPts val="994"/>
                        </a:spcBef>
                      </a:pPr>
                      <a:r>
                        <a:rPr sz="1400" spc="-5" dirty="0">
                          <a:solidFill>
                            <a:srgbClr val="003366"/>
                          </a:solidFill>
                          <a:latin typeface="Arial"/>
                          <a:cs typeface="Arial"/>
                        </a:rPr>
                        <a:t>Entrée</a:t>
                      </a:r>
                      <a:r>
                        <a:rPr sz="1400" spc="-10" dirty="0">
                          <a:solidFill>
                            <a:srgbClr val="003366"/>
                          </a:solidFill>
                          <a:latin typeface="Arial"/>
                          <a:cs typeface="Arial"/>
                        </a:rPr>
                        <a:t> </a:t>
                      </a:r>
                      <a:r>
                        <a:rPr sz="1400" spc="-5" dirty="0">
                          <a:solidFill>
                            <a:srgbClr val="003366"/>
                          </a:solidFill>
                          <a:latin typeface="Arial"/>
                          <a:cs typeface="Arial"/>
                        </a:rPr>
                        <a:t>(S)</a:t>
                      </a:r>
                      <a:endParaRPr sz="14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rowSpan="2">
                  <a:txBody>
                    <a:bodyPr/>
                    <a:lstStyle/>
                    <a:p>
                      <a:pPr>
                        <a:lnSpc>
                          <a:spcPct val="100000"/>
                        </a:lnSpc>
                        <a:spcBef>
                          <a:spcPts val="35"/>
                        </a:spcBef>
                      </a:pPr>
                      <a:endParaRPr sz="1300">
                        <a:latin typeface="Times New Roman"/>
                        <a:cs typeface="Times New Roman"/>
                      </a:endParaRPr>
                    </a:p>
                    <a:p>
                      <a:pPr marL="87630">
                        <a:lnSpc>
                          <a:spcPct val="100000"/>
                        </a:lnSpc>
                      </a:pPr>
                      <a:r>
                        <a:rPr sz="1400" spc="-5" dirty="0">
                          <a:solidFill>
                            <a:srgbClr val="003366"/>
                          </a:solidFill>
                          <a:latin typeface="Arial"/>
                          <a:cs typeface="Arial"/>
                        </a:rPr>
                        <a:t>Seafood</a:t>
                      </a:r>
                      <a:r>
                        <a:rPr sz="1400" spc="-35" dirty="0">
                          <a:solidFill>
                            <a:srgbClr val="003366"/>
                          </a:solidFill>
                          <a:latin typeface="Arial"/>
                          <a:cs typeface="Arial"/>
                        </a:rPr>
                        <a:t> </a:t>
                      </a:r>
                      <a:r>
                        <a:rPr sz="1400" spc="-5" dirty="0">
                          <a:solidFill>
                            <a:srgbClr val="003366"/>
                          </a:solidFill>
                          <a:latin typeface="Arial"/>
                          <a:cs typeface="Arial"/>
                        </a:rPr>
                        <a:t>(S)</a:t>
                      </a:r>
                      <a:endParaRPr sz="1400">
                        <a:latin typeface="Arial"/>
                        <a:cs typeface="Arial"/>
                      </a:endParaRPr>
                    </a:p>
                  </a:txBody>
                  <a:tcPr marL="0" marR="0" marT="444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400" spc="-5" dirty="0">
                          <a:solidFill>
                            <a:srgbClr val="003366"/>
                          </a:solidFill>
                          <a:latin typeface="Arial"/>
                          <a:cs typeface="Arial"/>
                        </a:rPr>
                        <a:t>Shrimp</a:t>
                      </a:r>
                      <a:r>
                        <a:rPr sz="1400" spc="-10"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3"/>
                  </a:ext>
                </a:extLst>
              </a:tr>
              <a:tr h="303275">
                <a:tc vMerge="1">
                  <a:txBody>
                    <a:bodyPr/>
                    <a:lstStyle/>
                    <a:p>
                      <a:endParaRPr/>
                    </a:p>
                  </a:txBody>
                  <a:tcPr marL="0" marR="0" marT="0" marB="0">
                    <a:lnL w="381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tcPr>
                </a:tc>
                <a:tc vMerge="1">
                  <a:txBody>
                    <a:bodyPr/>
                    <a:lstStyle/>
                    <a:p>
                      <a:endParaRPr/>
                    </a:p>
                  </a:txBody>
                  <a:tcPr marL="0" marR="0" marT="444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400" spc="-5" dirty="0">
                          <a:solidFill>
                            <a:srgbClr val="003366"/>
                          </a:solidFill>
                          <a:latin typeface="Arial"/>
                          <a:cs typeface="Arial"/>
                        </a:rPr>
                        <a:t>Salmon</a:t>
                      </a:r>
                      <a:r>
                        <a:rPr sz="1400" spc="-10"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14"/>
                  </a:ext>
                </a:extLst>
              </a:tr>
              <a:tr h="303275">
                <a:tc>
                  <a:txBody>
                    <a:bodyPr/>
                    <a:lstStyle/>
                    <a:p>
                      <a:pPr>
                        <a:lnSpc>
                          <a:spcPct val="100000"/>
                        </a:lnSpc>
                      </a:pPr>
                      <a:endParaRPr sz="1600">
                        <a:latin typeface="Times New Roman"/>
                        <a:cs typeface="Times New Roman"/>
                      </a:endParaRPr>
                    </a:p>
                  </a:txBody>
                  <a:tcPr marL="0" marR="0" marT="0" marB="0">
                    <a:lnL w="38100">
                      <a:solidFill>
                        <a:srgbClr val="003366"/>
                      </a:solidFill>
                      <a:prstDash val="solid"/>
                    </a:lnL>
                    <a:lnR w="12700">
                      <a:solidFill>
                        <a:srgbClr val="003366"/>
                      </a:solidFill>
                      <a:prstDash val="solid"/>
                    </a:lnR>
                    <a:lnB w="381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B w="381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B w="38100">
                      <a:solidFill>
                        <a:srgbClr val="003366"/>
                      </a:solidFill>
                      <a:prstDash val="solid"/>
                    </a:lnB>
                  </a:tcPr>
                </a:tc>
                <a:tc>
                  <a:txBody>
                    <a:bodyPr/>
                    <a:lstStyle/>
                    <a:p>
                      <a:pPr marL="87630">
                        <a:lnSpc>
                          <a:spcPct val="100000"/>
                        </a:lnSpc>
                        <a:spcBef>
                          <a:spcPts val="340"/>
                        </a:spcBef>
                      </a:pPr>
                      <a:r>
                        <a:rPr sz="1400" spc="-5" dirty="0">
                          <a:solidFill>
                            <a:srgbClr val="003366"/>
                          </a:solidFill>
                          <a:latin typeface="Arial"/>
                          <a:cs typeface="Arial"/>
                        </a:rPr>
                        <a:t>Pasta</a:t>
                      </a:r>
                      <a:r>
                        <a:rPr sz="1400" spc="-15" dirty="0">
                          <a:solidFill>
                            <a:srgbClr val="003366"/>
                          </a:solidFill>
                          <a:latin typeface="Arial"/>
                          <a:cs typeface="Arial"/>
                        </a:rPr>
                        <a:t> </a:t>
                      </a:r>
                      <a:r>
                        <a:rPr sz="1400" spc="-5" dirty="0">
                          <a:solidFill>
                            <a:srgbClr val="003366"/>
                          </a:solidFill>
                          <a:latin typeface="Arial"/>
                          <a:cs typeface="Arial"/>
                        </a:rPr>
                        <a:t>(PS)</a:t>
                      </a:r>
                      <a:endParaRPr sz="14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a:lnSpc>
                          <a:spcPct val="100000"/>
                        </a:lnSpc>
                      </a:pPr>
                      <a:endParaRPr sz="1600" dirty="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005">
              <a:lnSpc>
                <a:spcPct val="100000"/>
              </a:lnSpc>
              <a:spcBef>
                <a:spcPts val="100"/>
              </a:spcBef>
            </a:pPr>
            <a:r>
              <a:rPr spc="-5" dirty="0"/>
              <a:t>Interaction Class Structure</a:t>
            </a:r>
            <a:r>
              <a:rPr spc="-70" dirty="0"/>
              <a:t> </a:t>
            </a:r>
            <a:r>
              <a:rPr spc="-10" dirty="0"/>
              <a:t>Table</a:t>
            </a:r>
          </a:p>
        </p:txBody>
      </p:sp>
      <p:sp>
        <p:nvSpPr>
          <p:cNvPr id="3" name="object 3"/>
          <p:cNvSpPr txBox="1"/>
          <p:nvPr/>
        </p:nvSpPr>
        <p:spPr>
          <a:xfrm>
            <a:off x="993139" y="2320544"/>
            <a:ext cx="7541895" cy="4177029"/>
          </a:xfrm>
          <a:prstGeom prst="rect">
            <a:avLst/>
          </a:prstGeom>
        </p:spPr>
        <p:txBody>
          <a:bodyPr vert="horz" wrap="square" lIns="0" tIns="47625" rIns="0" bIns="0" rtlCol="0">
            <a:spAutoFit/>
          </a:bodyPr>
          <a:lstStyle/>
          <a:p>
            <a:pPr marL="355600" indent="-342900">
              <a:lnSpc>
                <a:spcPct val="100000"/>
              </a:lnSpc>
              <a:spcBef>
                <a:spcPts val="375"/>
              </a:spcBef>
              <a:buSzPct val="75000"/>
              <a:buFont typeface="Wingdings"/>
              <a:buChar char=""/>
              <a:tabLst>
                <a:tab pos="354965" algn="l"/>
                <a:tab pos="355600" algn="l"/>
              </a:tabLst>
            </a:pPr>
            <a:r>
              <a:rPr sz="2400" spc="-5" dirty="0">
                <a:solidFill>
                  <a:srgbClr val="003366"/>
                </a:solidFill>
                <a:latin typeface="Arial"/>
                <a:cs typeface="Arial"/>
              </a:rPr>
              <a:t>Specific actions which a federate may</a:t>
            </a:r>
            <a:r>
              <a:rPr sz="2400" spc="25" dirty="0">
                <a:solidFill>
                  <a:srgbClr val="003366"/>
                </a:solidFill>
                <a:latin typeface="Arial"/>
                <a:cs typeface="Arial"/>
              </a:rPr>
              <a:t> </a:t>
            </a:r>
            <a:r>
              <a:rPr sz="2400" spc="-5" dirty="0">
                <a:solidFill>
                  <a:srgbClr val="003366"/>
                </a:solidFill>
                <a:latin typeface="Arial"/>
                <a:cs typeface="Arial"/>
              </a:rPr>
              <a:t>perform</a:t>
            </a:r>
            <a:endParaRPr sz="2400" dirty="0">
              <a:latin typeface="Arial"/>
              <a:cs typeface="Arial"/>
            </a:endParaRPr>
          </a:p>
          <a:p>
            <a:pPr marL="355600" indent="-342900">
              <a:lnSpc>
                <a:spcPct val="100000"/>
              </a:lnSpc>
              <a:spcBef>
                <a:spcPts val="275"/>
              </a:spcBef>
              <a:buSzPct val="75000"/>
              <a:buFont typeface="Wingdings"/>
              <a:buChar char=""/>
              <a:tabLst>
                <a:tab pos="354965" algn="l"/>
                <a:tab pos="355600" algn="l"/>
              </a:tabLst>
            </a:pPr>
            <a:r>
              <a:rPr sz="2400" spc="-5" dirty="0">
                <a:solidFill>
                  <a:srgbClr val="003366"/>
                </a:solidFill>
                <a:latin typeface="Arial"/>
                <a:cs typeface="Arial"/>
              </a:rPr>
              <a:t>Hierarchy similar </a:t>
            </a:r>
            <a:r>
              <a:rPr sz="2400" dirty="0">
                <a:solidFill>
                  <a:srgbClr val="003366"/>
                </a:solidFill>
                <a:latin typeface="Arial"/>
                <a:cs typeface="Arial"/>
              </a:rPr>
              <a:t>to Object </a:t>
            </a:r>
            <a:r>
              <a:rPr sz="2400" spc="-5" dirty="0">
                <a:solidFill>
                  <a:srgbClr val="003366"/>
                </a:solidFill>
                <a:latin typeface="Arial"/>
                <a:cs typeface="Arial"/>
              </a:rPr>
              <a:t>Class </a:t>
            </a:r>
            <a:r>
              <a:rPr sz="2400" dirty="0">
                <a:solidFill>
                  <a:srgbClr val="003366"/>
                </a:solidFill>
                <a:latin typeface="Arial"/>
                <a:cs typeface="Arial"/>
              </a:rPr>
              <a:t>Structure</a:t>
            </a:r>
            <a:r>
              <a:rPr sz="2400" spc="25" dirty="0">
                <a:solidFill>
                  <a:srgbClr val="003366"/>
                </a:solidFill>
                <a:latin typeface="Arial"/>
                <a:cs typeface="Arial"/>
              </a:rPr>
              <a:t> </a:t>
            </a:r>
            <a:r>
              <a:rPr sz="2400" spc="-5" dirty="0">
                <a:solidFill>
                  <a:srgbClr val="003366"/>
                </a:solidFill>
                <a:latin typeface="Arial"/>
                <a:cs typeface="Arial"/>
              </a:rPr>
              <a:t>Table</a:t>
            </a:r>
            <a:endParaRPr sz="2400" dirty="0">
              <a:latin typeface="Arial"/>
              <a:cs typeface="Arial"/>
            </a:endParaRPr>
          </a:p>
          <a:p>
            <a:pPr marL="355600" indent="-342900">
              <a:lnSpc>
                <a:spcPct val="100000"/>
              </a:lnSpc>
              <a:spcBef>
                <a:spcPts val="290"/>
              </a:spcBef>
              <a:buSzPct val="75000"/>
              <a:buFont typeface="Wingdings"/>
              <a:buChar char=""/>
              <a:tabLst>
                <a:tab pos="354965" algn="l"/>
                <a:tab pos="355600" algn="l"/>
              </a:tabLst>
            </a:pPr>
            <a:r>
              <a:rPr sz="2400" spc="-5" dirty="0">
                <a:solidFill>
                  <a:srgbClr val="003366"/>
                </a:solidFill>
                <a:latin typeface="Arial"/>
                <a:cs typeface="Arial"/>
              </a:rPr>
              <a:t>SOM Interactions may be</a:t>
            </a:r>
            <a:r>
              <a:rPr sz="2400" spc="5" dirty="0">
                <a:solidFill>
                  <a:srgbClr val="003366"/>
                </a:solidFill>
                <a:latin typeface="Arial"/>
                <a:cs typeface="Arial"/>
              </a:rPr>
              <a:t> </a:t>
            </a:r>
            <a:r>
              <a:rPr sz="2400" spc="-10" dirty="0">
                <a:solidFill>
                  <a:srgbClr val="003366"/>
                </a:solidFill>
                <a:latin typeface="Arial"/>
                <a:cs typeface="Arial"/>
              </a:rPr>
              <a:t>tagged</a:t>
            </a:r>
            <a:endParaRPr sz="2400" dirty="0">
              <a:latin typeface="Arial"/>
              <a:cs typeface="Arial"/>
            </a:endParaRPr>
          </a:p>
          <a:p>
            <a:pPr marL="756285" lvl="1" indent="-287020">
              <a:lnSpc>
                <a:spcPct val="100000"/>
              </a:lnSpc>
              <a:spcBef>
                <a:spcPts val="254"/>
              </a:spcBef>
              <a:buSzPct val="75000"/>
              <a:buChar char="–"/>
              <a:tabLst>
                <a:tab pos="756285" algn="l"/>
                <a:tab pos="756920" algn="l"/>
              </a:tabLst>
            </a:pPr>
            <a:r>
              <a:rPr sz="2000" spc="-5" dirty="0">
                <a:solidFill>
                  <a:srgbClr val="003366"/>
                </a:solidFill>
                <a:latin typeface="Arial"/>
                <a:cs typeface="Arial"/>
              </a:rPr>
              <a:t>P: The federate is capable of publishing the interaction</a:t>
            </a:r>
            <a:r>
              <a:rPr sz="2000" spc="-20" dirty="0">
                <a:solidFill>
                  <a:srgbClr val="003366"/>
                </a:solidFill>
                <a:latin typeface="Arial"/>
                <a:cs typeface="Arial"/>
              </a:rPr>
              <a:t> </a:t>
            </a:r>
            <a:r>
              <a:rPr sz="2000" spc="-5" dirty="0">
                <a:solidFill>
                  <a:srgbClr val="003366"/>
                </a:solidFill>
                <a:latin typeface="Arial"/>
                <a:cs typeface="Arial"/>
              </a:rPr>
              <a:t>class</a:t>
            </a:r>
            <a:endParaRPr sz="2000" dirty="0">
              <a:latin typeface="Arial"/>
              <a:cs typeface="Arial"/>
            </a:endParaRPr>
          </a:p>
          <a:p>
            <a:pPr marL="756285" marR="231775" lvl="1" indent="-287020">
              <a:lnSpc>
                <a:spcPts val="2160"/>
              </a:lnSpc>
              <a:spcBef>
                <a:spcPts val="509"/>
              </a:spcBef>
              <a:buSzPct val="75000"/>
              <a:buChar char="–"/>
              <a:tabLst>
                <a:tab pos="756285" algn="l"/>
                <a:tab pos="756920" algn="l"/>
              </a:tabLst>
            </a:pPr>
            <a:r>
              <a:rPr sz="2000" spc="-5" dirty="0">
                <a:solidFill>
                  <a:srgbClr val="003366"/>
                </a:solidFill>
                <a:latin typeface="Arial"/>
                <a:cs typeface="Arial"/>
              </a:rPr>
              <a:t>S: The federate is capable of subscribing to the interaction  class</a:t>
            </a:r>
            <a:endParaRPr sz="2000" dirty="0">
              <a:latin typeface="Arial"/>
              <a:cs typeface="Arial"/>
            </a:endParaRPr>
          </a:p>
          <a:p>
            <a:pPr marL="756285" lvl="1" indent="-287020">
              <a:lnSpc>
                <a:spcPct val="100000"/>
              </a:lnSpc>
              <a:spcBef>
                <a:spcPts val="210"/>
              </a:spcBef>
              <a:buSzPct val="75000"/>
              <a:buChar char="–"/>
              <a:tabLst>
                <a:tab pos="756285" algn="l"/>
                <a:tab pos="756920" algn="l"/>
              </a:tabLst>
            </a:pPr>
            <a:r>
              <a:rPr sz="2000" spc="-5" dirty="0">
                <a:solidFill>
                  <a:srgbClr val="003366"/>
                </a:solidFill>
                <a:latin typeface="Arial"/>
                <a:cs typeface="Arial"/>
              </a:rPr>
              <a:t>PS: Both publish and</a:t>
            </a:r>
            <a:r>
              <a:rPr sz="2000" spc="-10" dirty="0">
                <a:solidFill>
                  <a:srgbClr val="003366"/>
                </a:solidFill>
                <a:latin typeface="Arial"/>
                <a:cs typeface="Arial"/>
              </a:rPr>
              <a:t> </a:t>
            </a:r>
            <a:r>
              <a:rPr sz="2000" spc="-5" dirty="0">
                <a:solidFill>
                  <a:srgbClr val="003366"/>
                </a:solidFill>
                <a:latin typeface="Arial"/>
                <a:cs typeface="Arial"/>
              </a:rPr>
              <a:t>subscribe</a:t>
            </a:r>
            <a:endParaRPr sz="2000" dirty="0">
              <a:latin typeface="Arial"/>
              <a:cs typeface="Arial"/>
            </a:endParaRPr>
          </a:p>
          <a:p>
            <a:pPr marL="756285" marR="529590" lvl="1" indent="-287020">
              <a:lnSpc>
                <a:spcPts val="2170"/>
              </a:lnSpc>
              <a:spcBef>
                <a:spcPts val="490"/>
              </a:spcBef>
              <a:buSzPct val="75000"/>
              <a:buChar char="–"/>
              <a:tabLst>
                <a:tab pos="756285" algn="l"/>
                <a:tab pos="756920" algn="l"/>
                <a:tab pos="1149985" algn="l"/>
                <a:tab pos="1727200" algn="l"/>
                <a:tab pos="2180590" algn="l"/>
                <a:tab pos="2531745" algn="l"/>
                <a:tab pos="2799715" algn="l"/>
                <a:tab pos="3122930" algn="l"/>
                <a:tab pos="4999990" algn="l"/>
                <a:tab pos="5351780" algn="l"/>
                <a:tab pos="6636384" algn="l"/>
              </a:tabLst>
            </a:pPr>
            <a:r>
              <a:rPr sz="2000" spc="-5" dirty="0">
                <a:solidFill>
                  <a:srgbClr val="003366"/>
                </a:solidFill>
                <a:latin typeface="Arial"/>
                <a:cs typeface="Arial"/>
              </a:rPr>
              <a:t>N</a:t>
            </a:r>
            <a:r>
              <a:rPr sz="2000" dirty="0">
                <a:solidFill>
                  <a:srgbClr val="003366"/>
                </a:solidFill>
                <a:latin typeface="Arial"/>
                <a:cs typeface="Arial"/>
              </a:rPr>
              <a:t>:	</a:t>
            </a:r>
            <a:r>
              <a:rPr sz="2000" spc="-5" dirty="0">
                <a:solidFill>
                  <a:srgbClr val="003366"/>
                </a:solidFill>
                <a:latin typeface="Arial"/>
                <a:cs typeface="Arial"/>
              </a:rPr>
              <a:t>Th</a:t>
            </a:r>
            <a:r>
              <a:rPr sz="2000" dirty="0">
                <a:solidFill>
                  <a:srgbClr val="003366"/>
                </a:solidFill>
                <a:latin typeface="Arial"/>
                <a:cs typeface="Arial"/>
              </a:rPr>
              <a:t>e	</a:t>
            </a:r>
            <a:r>
              <a:rPr sz="2000" spc="-5" dirty="0">
                <a:solidFill>
                  <a:srgbClr val="003366"/>
                </a:solidFill>
                <a:latin typeface="Arial"/>
                <a:cs typeface="Arial"/>
              </a:rPr>
              <a:t>federat</a:t>
            </a:r>
            <a:r>
              <a:rPr sz="2000" dirty="0">
                <a:solidFill>
                  <a:srgbClr val="003366"/>
                </a:solidFill>
                <a:latin typeface="Arial"/>
                <a:cs typeface="Arial"/>
              </a:rPr>
              <a:t>e	</a:t>
            </a:r>
            <a:r>
              <a:rPr sz="2000" spc="-5" dirty="0">
                <a:solidFill>
                  <a:srgbClr val="003366"/>
                </a:solidFill>
                <a:latin typeface="Arial"/>
                <a:cs typeface="Arial"/>
              </a:rPr>
              <a:t>i</a:t>
            </a:r>
            <a:r>
              <a:rPr sz="2000" dirty="0">
                <a:solidFill>
                  <a:srgbClr val="003366"/>
                </a:solidFill>
                <a:latin typeface="Arial"/>
                <a:cs typeface="Arial"/>
              </a:rPr>
              <a:t>s	</a:t>
            </a:r>
            <a:r>
              <a:rPr sz="2000" spc="-5" dirty="0">
                <a:solidFill>
                  <a:srgbClr val="003366"/>
                </a:solidFill>
                <a:latin typeface="Arial"/>
                <a:cs typeface="Arial"/>
              </a:rPr>
              <a:t>neithe</a:t>
            </a:r>
            <a:r>
              <a:rPr sz="2000" dirty="0">
                <a:solidFill>
                  <a:srgbClr val="003366"/>
                </a:solidFill>
                <a:latin typeface="Arial"/>
                <a:cs typeface="Arial"/>
              </a:rPr>
              <a:t>r</a:t>
            </a:r>
            <a:r>
              <a:rPr sz="2000" spc="-10" dirty="0">
                <a:solidFill>
                  <a:srgbClr val="003366"/>
                </a:solidFill>
                <a:latin typeface="Arial"/>
                <a:cs typeface="Arial"/>
              </a:rPr>
              <a:t> </a:t>
            </a:r>
            <a:r>
              <a:rPr sz="2000" spc="-5" dirty="0">
                <a:solidFill>
                  <a:srgbClr val="003366"/>
                </a:solidFill>
                <a:latin typeface="Arial"/>
                <a:cs typeface="Arial"/>
              </a:rPr>
              <a:t>capabl</a:t>
            </a:r>
            <a:r>
              <a:rPr sz="2000" dirty="0">
                <a:solidFill>
                  <a:srgbClr val="003366"/>
                </a:solidFill>
                <a:latin typeface="Arial"/>
                <a:cs typeface="Arial"/>
              </a:rPr>
              <a:t>e	</a:t>
            </a:r>
            <a:r>
              <a:rPr sz="2000" spc="-5" dirty="0">
                <a:solidFill>
                  <a:srgbClr val="003366"/>
                </a:solidFill>
                <a:latin typeface="Arial"/>
                <a:cs typeface="Arial"/>
              </a:rPr>
              <a:t>o</a:t>
            </a:r>
            <a:r>
              <a:rPr sz="2000" dirty="0">
                <a:solidFill>
                  <a:srgbClr val="003366"/>
                </a:solidFill>
                <a:latin typeface="Arial"/>
                <a:cs typeface="Arial"/>
              </a:rPr>
              <a:t>f	</a:t>
            </a:r>
            <a:r>
              <a:rPr sz="2000" spc="-5" dirty="0">
                <a:solidFill>
                  <a:srgbClr val="003366"/>
                </a:solidFill>
                <a:latin typeface="Arial"/>
                <a:cs typeface="Arial"/>
              </a:rPr>
              <a:t>publishin</a:t>
            </a:r>
            <a:r>
              <a:rPr sz="2000" dirty="0">
                <a:solidFill>
                  <a:srgbClr val="003366"/>
                </a:solidFill>
                <a:latin typeface="Arial"/>
                <a:cs typeface="Arial"/>
              </a:rPr>
              <a:t>g	</a:t>
            </a:r>
            <a:r>
              <a:rPr sz="2000" spc="-5" dirty="0">
                <a:solidFill>
                  <a:srgbClr val="003366"/>
                </a:solidFill>
                <a:latin typeface="Arial"/>
                <a:cs typeface="Arial"/>
              </a:rPr>
              <a:t>nor  subscribing	to	the interaction</a:t>
            </a:r>
            <a:r>
              <a:rPr sz="2000" spc="-20" dirty="0">
                <a:solidFill>
                  <a:srgbClr val="003366"/>
                </a:solidFill>
                <a:latin typeface="Arial"/>
                <a:cs typeface="Arial"/>
              </a:rPr>
              <a:t> </a:t>
            </a:r>
            <a:r>
              <a:rPr sz="2000" spc="-5" dirty="0">
                <a:solidFill>
                  <a:srgbClr val="003366"/>
                </a:solidFill>
                <a:latin typeface="Arial"/>
                <a:cs typeface="Arial"/>
              </a:rPr>
              <a:t>class</a:t>
            </a:r>
            <a:endParaRPr sz="2000" dirty="0">
              <a:latin typeface="Arial"/>
              <a:cs typeface="Arial"/>
            </a:endParaRPr>
          </a:p>
          <a:p>
            <a:pPr marL="355600" marR="27305" indent="-342900">
              <a:lnSpc>
                <a:spcPct val="89800"/>
              </a:lnSpc>
              <a:spcBef>
                <a:spcPts val="525"/>
              </a:spcBef>
              <a:buSzPct val="75000"/>
              <a:buFont typeface="Wingdings"/>
              <a:buChar char=""/>
              <a:tabLst>
                <a:tab pos="354965" algn="l"/>
                <a:tab pos="355600" algn="l"/>
              </a:tabLst>
            </a:pPr>
            <a:r>
              <a:rPr sz="2400" spc="-5" dirty="0">
                <a:solidFill>
                  <a:srgbClr val="003366"/>
                </a:solidFill>
                <a:latin typeface="Arial"/>
                <a:cs typeface="Arial"/>
              </a:rPr>
              <a:t>Same tags used for a FOM meaning there does (not)  </a:t>
            </a:r>
            <a:r>
              <a:rPr sz="2400" dirty="0">
                <a:solidFill>
                  <a:srgbClr val="003366"/>
                </a:solidFill>
                <a:latin typeface="Arial"/>
                <a:cs typeface="Arial"/>
              </a:rPr>
              <a:t>exist </a:t>
            </a:r>
            <a:r>
              <a:rPr sz="2400" spc="-5" dirty="0">
                <a:solidFill>
                  <a:srgbClr val="003366"/>
                </a:solidFill>
                <a:latin typeface="Arial"/>
                <a:cs typeface="Arial"/>
              </a:rPr>
              <a:t>a federate capable </a:t>
            </a:r>
            <a:r>
              <a:rPr sz="2400" dirty="0">
                <a:solidFill>
                  <a:srgbClr val="003366"/>
                </a:solidFill>
                <a:latin typeface="Arial"/>
                <a:cs typeface="Arial"/>
              </a:rPr>
              <a:t>of </a:t>
            </a:r>
            <a:r>
              <a:rPr sz="2400" spc="-5" dirty="0">
                <a:solidFill>
                  <a:srgbClr val="003366"/>
                </a:solidFill>
                <a:latin typeface="Arial"/>
                <a:cs typeface="Arial"/>
              </a:rPr>
              <a:t>publishing/subscribing </a:t>
            </a:r>
            <a:r>
              <a:rPr sz="2400" dirty="0">
                <a:solidFill>
                  <a:srgbClr val="003366"/>
                </a:solidFill>
                <a:latin typeface="Arial"/>
                <a:cs typeface="Arial"/>
              </a:rPr>
              <a:t>to  the </a:t>
            </a:r>
            <a:r>
              <a:rPr sz="2400" spc="-5" dirty="0">
                <a:solidFill>
                  <a:srgbClr val="003366"/>
                </a:solidFill>
                <a:latin typeface="Arial"/>
                <a:cs typeface="Arial"/>
              </a:rPr>
              <a:t>interaction</a:t>
            </a:r>
            <a:r>
              <a:rPr sz="2400" spc="5" dirty="0">
                <a:solidFill>
                  <a:srgbClr val="003366"/>
                </a:solidFill>
                <a:latin typeface="Arial"/>
                <a:cs typeface="Arial"/>
              </a:rPr>
              <a:t> </a:t>
            </a:r>
            <a:r>
              <a:rPr sz="2400" dirty="0">
                <a:solidFill>
                  <a:srgbClr val="003366"/>
                </a:solidFill>
                <a:latin typeface="Arial"/>
                <a:cs typeface="Arial"/>
              </a:rPr>
              <a:t>class.</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726440"/>
            <a:ext cx="7185659"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a:latin typeface="Arial"/>
              <a:cs typeface="Arial"/>
            </a:endParaRPr>
          </a:p>
          <a:p>
            <a:pPr marL="12700">
              <a:lnSpc>
                <a:spcPts val="4105"/>
              </a:lnSpc>
            </a:pPr>
            <a:r>
              <a:rPr sz="3600" b="1" spc="-5" dirty="0">
                <a:solidFill>
                  <a:srgbClr val="006666"/>
                </a:solidFill>
                <a:latin typeface="Arial"/>
                <a:cs typeface="Arial"/>
              </a:rPr>
              <a:t>Interaction Class Structure</a:t>
            </a:r>
            <a:r>
              <a:rPr sz="3600" b="1" spc="-70" dirty="0">
                <a:solidFill>
                  <a:srgbClr val="006666"/>
                </a:solidFill>
                <a:latin typeface="Arial"/>
                <a:cs typeface="Arial"/>
              </a:rPr>
              <a:t> </a:t>
            </a:r>
            <a:r>
              <a:rPr sz="3600" b="1" spc="-10"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903475" y="2344168"/>
          <a:ext cx="8001000" cy="3733797"/>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3379">
                <a:tc rowSpan="10">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40"/>
                        </a:spcBef>
                      </a:pPr>
                      <a:endParaRPr sz="1900">
                        <a:latin typeface="Times New Roman"/>
                        <a:cs typeface="Times New Roman"/>
                      </a:endParaRPr>
                    </a:p>
                    <a:p>
                      <a:pPr marR="635" algn="ctr">
                        <a:lnSpc>
                          <a:spcPct val="100000"/>
                        </a:lnSpc>
                      </a:pPr>
                      <a:r>
                        <a:rPr sz="1800" spc="-10" dirty="0">
                          <a:solidFill>
                            <a:srgbClr val="003366"/>
                          </a:solidFill>
                          <a:latin typeface="Arial"/>
                          <a:cs typeface="Arial"/>
                        </a:rPr>
                        <a:t>HLA</a:t>
                      </a:r>
                      <a:endParaRPr sz="1800">
                        <a:latin typeface="Arial"/>
                        <a:cs typeface="Arial"/>
                      </a:endParaRPr>
                    </a:p>
                    <a:p>
                      <a:pPr marL="134620" marR="137160" indent="1270" algn="ctr">
                        <a:lnSpc>
                          <a:spcPct val="100000"/>
                        </a:lnSpc>
                        <a:spcBef>
                          <a:spcPts val="15"/>
                        </a:spcBef>
                      </a:pPr>
                      <a:r>
                        <a:rPr sz="1800" spc="-5" dirty="0">
                          <a:solidFill>
                            <a:srgbClr val="003366"/>
                          </a:solidFill>
                          <a:latin typeface="Arial"/>
                          <a:cs typeface="Arial"/>
                        </a:rPr>
                        <a:t>Object  Root</a:t>
                      </a:r>
                      <a:r>
                        <a:rPr sz="1800" spc="-95" dirty="0">
                          <a:solidFill>
                            <a:srgbClr val="003366"/>
                          </a:solidFill>
                          <a:latin typeface="Arial"/>
                          <a:cs typeface="Arial"/>
                        </a:rPr>
                        <a:t> </a:t>
                      </a:r>
                      <a:r>
                        <a:rPr sz="1800" spc="-5" dirty="0">
                          <a:solidFill>
                            <a:srgbClr val="003366"/>
                          </a:solidFill>
                          <a:latin typeface="Arial"/>
                          <a:cs typeface="Arial"/>
                        </a:rPr>
                        <a:t>(N)</a:t>
                      </a:r>
                      <a:endParaRPr sz="1800">
                        <a:latin typeface="Arial"/>
                        <a:cs typeface="Arial"/>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rowSpan="10">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35"/>
                        </a:spcBef>
                      </a:pPr>
                      <a:endParaRPr sz="1900">
                        <a:latin typeface="Times New Roman"/>
                        <a:cs typeface="Times New Roman"/>
                      </a:endParaRPr>
                    </a:p>
                    <a:p>
                      <a:pPr marL="160655" marR="161925" algn="ctr">
                        <a:lnSpc>
                          <a:spcPct val="100299"/>
                        </a:lnSpc>
                      </a:pPr>
                      <a:r>
                        <a:rPr sz="1800" spc="-10" dirty="0">
                          <a:solidFill>
                            <a:srgbClr val="003366"/>
                          </a:solidFill>
                          <a:latin typeface="Arial"/>
                          <a:cs typeface="Arial"/>
                        </a:rPr>
                        <a:t>Customer  </a:t>
                      </a:r>
                      <a:r>
                        <a:rPr sz="1800" spc="-5" dirty="0">
                          <a:solidFill>
                            <a:srgbClr val="003366"/>
                          </a:solidFill>
                          <a:latin typeface="Arial"/>
                          <a:cs typeface="Arial"/>
                        </a:rPr>
                        <a:t>Transaction  </a:t>
                      </a:r>
                      <a:r>
                        <a:rPr sz="1800" dirty="0">
                          <a:solidFill>
                            <a:srgbClr val="003366"/>
                          </a:solidFill>
                          <a:latin typeface="Arial"/>
                          <a:cs typeface="Arial"/>
                        </a:rPr>
                        <a:t>(P)</a:t>
                      </a:r>
                      <a:endParaRPr sz="1800">
                        <a:latin typeface="Arial"/>
                        <a:cs typeface="Arial"/>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Customer Seated</a:t>
                      </a:r>
                      <a:r>
                        <a:rPr sz="1800" spc="-40" dirty="0">
                          <a:solidFill>
                            <a:srgbClr val="003366"/>
                          </a:solidFill>
                          <a:latin typeface="Arial"/>
                          <a:cs typeface="Arial"/>
                        </a:rPr>
                        <a:t> </a:t>
                      </a:r>
                      <a:r>
                        <a:rPr sz="1800" spc="-5" dirty="0">
                          <a:solidFill>
                            <a:srgbClr val="003366"/>
                          </a:solidFill>
                          <a:latin typeface="Arial"/>
                          <a:cs typeface="Arial"/>
                        </a:rPr>
                        <a:t>(PS)</a:t>
                      </a:r>
                      <a:endParaRPr sz="1800">
                        <a:latin typeface="Arial"/>
                        <a:cs typeface="Arial"/>
                      </a:endParaRPr>
                    </a:p>
                  </a:txBody>
                  <a:tcPr marL="0" marR="0" marT="4762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tcPr>
                </a:tc>
                <a:extLst>
                  <a:ext uri="{0D108BD9-81ED-4DB2-BD59-A6C34878D82A}">
                    <a16:rowId xmlns:a16="http://schemas.microsoft.com/office/drawing/2014/main" val="10000"/>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rowSpan="2">
                  <a:txBody>
                    <a:bodyPr/>
                    <a:lstStyle/>
                    <a:p>
                      <a:pPr>
                        <a:lnSpc>
                          <a:spcPct val="100000"/>
                        </a:lnSpc>
                      </a:pPr>
                      <a:endParaRPr sz="1600">
                        <a:latin typeface="Times New Roman"/>
                        <a:cs typeface="Times New Roman"/>
                      </a:endParaRPr>
                    </a:p>
                    <a:p>
                      <a:pPr marL="87630">
                        <a:lnSpc>
                          <a:spcPct val="100000"/>
                        </a:lnSpc>
                      </a:pPr>
                      <a:r>
                        <a:rPr sz="1800" spc="-5" dirty="0">
                          <a:solidFill>
                            <a:srgbClr val="003366"/>
                          </a:solidFill>
                          <a:latin typeface="Arial"/>
                          <a:cs typeface="Arial"/>
                        </a:rPr>
                        <a:t>Order Taken</a:t>
                      </a:r>
                      <a:r>
                        <a:rPr sz="1800" spc="-10"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800" spc="-5" dirty="0">
                          <a:solidFill>
                            <a:srgbClr val="003366"/>
                          </a:solidFill>
                          <a:latin typeface="Arial"/>
                          <a:cs typeface="Arial"/>
                        </a:rPr>
                        <a:t>From Kids Menu</a:t>
                      </a:r>
                      <a:r>
                        <a:rPr sz="1800" spc="-10"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373379">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800" spc="-5" dirty="0">
                          <a:solidFill>
                            <a:srgbClr val="003366"/>
                          </a:solidFill>
                          <a:latin typeface="Arial"/>
                          <a:cs typeface="Arial"/>
                        </a:rPr>
                        <a:t>From Adult Menu</a:t>
                      </a:r>
                      <a:r>
                        <a:rPr sz="1800" spc="-15"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rowSpan="4">
                  <a:txBody>
                    <a:bodyPr/>
                    <a:lstStyle/>
                    <a:p>
                      <a:pPr>
                        <a:lnSpc>
                          <a:spcPct val="100000"/>
                        </a:lnSpc>
                      </a:pPr>
                      <a:endParaRPr sz="2000">
                        <a:latin typeface="Times New Roman"/>
                        <a:cs typeface="Times New Roman"/>
                      </a:endParaRPr>
                    </a:p>
                    <a:p>
                      <a:pPr>
                        <a:lnSpc>
                          <a:spcPct val="100000"/>
                        </a:lnSpc>
                        <a:spcBef>
                          <a:spcPts val="5"/>
                        </a:spcBef>
                      </a:pPr>
                      <a:endParaRPr sz="2150">
                        <a:latin typeface="Times New Roman"/>
                        <a:cs typeface="Times New Roman"/>
                      </a:endParaRPr>
                    </a:p>
                    <a:p>
                      <a:pPr marL="87630">
                        <a:lnSpc>
                          <a:spcPct val="100000"/>
                        </a:lnSpc>
                      </a:pPr>
                      <a:r>
                        <a:rPr sz="1800" spc="-5" dirty="0">
                          <a:solidFill>
                            <a:srgbClr val="003366"/>
                          </a:solidFill>
                          <a:latin typeface="Arial"/>
                          <a:cs typeface="Arial"/>
                        </a:rPr>
                        <a:t>Food Served</a:t>
                      </a:r>
                      <a:r>
                        <a:rPr sz="1800" spc="-10"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Drink Served (P)</a:t>
                      </a:r>
                      <a:endParaRPr sz="1800">
                        <a:latin typeface="Arial"/>
                        <a:cs typeface="Arial"/>
                      </a:endParaRPr>
                    </a:p>
                  </a:txBody>
                  <a:tcPr marL="0" marR="0" marT="4762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Appetizer Served</a:t>
                      </a:r>
                      <a:r>
                        <a:rPr sz="1800" spc="-15"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4762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Main Course Served</a:t>
                      </a:r>
                      <a:r>
                        <a:rPr sz="1800" spc="-25"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4762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800" spc="-5" dirty="0">
                          <a:solidFill>
                            <a:srgbClr val="003366"/>
                          </a:solidFill>
                          <a:latin typeface="Arial"/>
                          <a:cs typeface="Arial"/>
                        </a:rPr>
                        <a:t>Dessert Served</a:t>
                      </a:r>
                      <a:r>
                        <a:rPr sz="1800" spc="-10" dirty="0">
                          <a:solidFill>
                            <a:srgbClr val="003366"/>
                          </a:solidFill>
                          <a:latin typeface="Arial"/>
                          <a:cs typeface="Arial"/>
                        </a:rPr>
                        <a:t> (P)</a:t>
                      </a:r>
                      <a:endParaRPr sz="18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373379">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rowSpan="2">
                  <a:txBody>
                    <a:bodyPr/>
                    <a:lstStyle/>
                    <a:p>
                      <a:pPr>
                        <a:lnSpc>
                          <a:spcPct val="100000"/>
                        </a:lnSpc>
                      </a:pPr>
                      <a:endParaRPr sz="1600">
                        <a:latin typeface="Times New Roman"/>
                        <a:cs typeface="Times New Roman"/>
                      </a:endParaRPr>
                    </a:p>
                    <a:p>
                      <a:pPr marL="87630">
                        <a:lnSpc>
                          <a:spcPct val="100000"/>
                        </a:lnSpc>
                      </a:pPr>
                      <a:r>
                        <a:rPr sz="1800" spc="-5" dirty="0">
                          <a:solidFill>
                            <a:srgbClr val="003366"/>
                          </a:solidFill>
                          <a:latin typeface="Arial"/>
                          <a:cs typeface="Arial"/>
                        </a:rPr>
                        <a:t>Customer Pays</a:t>
                      </a:r>
                      <a:r>
                        <a:rPr sz="1800" spc="-15"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800" spc="-5" dirty="0">
                          <a:solidFill>
                            <a:srgbClr val="003366"/>
                          </a:solidFill>
                          <a:latin typeface="Arial"/>
                          <a:cs typeface="Arial"/>
                        </a:rPr>
                        <a:t>By Credit Card</a:t>
                      </a:r>
                      <a:r>
                        <a:rPr sz="1800" spc="-10"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7"/>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By Cash (P)</a:t>
                      </a:r>
                      <a:endParaRPr sz="1800">
                        <a:latin typeface="Arial"/>
                        <a:cs typeface="Arial"/>
                      </a:endParaRPr>
                    </a:p>
                  </a:txBody>
                  <a:tcPr marL="0" marR="0" marT="4762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8"/>
                  </a:ext>
                </a:extLst>
              </a:tr>
              <a:tr h="373380">
                <a:tc vMerge="1">
                  <a:txBody>
                    <a:bodyPr/>
                    <a:lstStyle/>
                    <a:p>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vMerge="1">
                  <a:txBody>
                    <a:bodyPr/>
                    <a:lstStyle/>
                    <a:p>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38100">
                      <a:solidFill>
                        <a:srgbClr val="003366"/>
                      </a:solidFill>
                      <a:prstDash val="solid"/>
                    </a:lnB>
                  </a:tcPr>
                </a:tc>
                <a:tc>
                  <a:txBody>
                    <a:bodyPr/>
                    <a:lstStyle/>
                    <a:p>
                      <a:pPr marL="87630">
                        <a:lnSpc>
                          <a:spcPct val="100000"/>
                        </a:lnSpc>
                        <a:spcBef>
                          <a:spcPts val="375"/>
                        </a:spcBef>
                      </a:pPr>
                      <a:r>
                        <a:rPr sz="1800" spc="-5" dirty="0">
                          <a:solidFill>
                            <a:srgbClr val="003366"/>
                          </a:solidFill>
                          <a:latin typeface="Arial"/>
                          <a:cs typeface="Arial"/>
                        </a:rPr>
                        <a:t>Customer Leaves</a:t>
                      </a:r>
                      <a:r>
                        <a:rPr sz="1800" spc="-25" dirty="0">
                          <a:solidFill>
                            <a:srgbClr val="003366"/>
                          </a:solidFill>
                          <a:latin typeface="Arial"/>
                          <a:cs typeface="Arial"/>
                        </a:rPr>
                        <a:t> </a:t>
                      </a:r>
                      <a:r>
                        <a:rPr sz="1800" spc="-5" dirty="0">
                          <a:solidFill>
                            <a:srgbClr val="003366"/>
                          </a:solidFill>
                          <a:latin typeface="Arial"/>
                          <a:cs typeface="Arial"/>
                        </a:rPr>
                        <a:t>(P)</a:t>
                      </a:r>
                      <a:endParaRPr sz="1800">
                        <a:latin typeface="Arial"/>
                        <a:cs typeface="Arial"/>
                      </a:endParaRPr>
                    </a:p>
                  </a:txBody>
                  <a:tcPr marL="0" marR="0" marT="47625"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811270" cy="574040"/>
          </a:xfrm>
          <a:prstGeom prst="rect">
            <a:avLst/>
          </a:prstGeom>
        </p:spPr>
        <p:txBody>
          <a:bodyPr vert="horz" wrap="square" lIns="0" tIns="12700" rIns="0" bIns="0" rtlCol="0">
            <a:spAutoFit/>
          </a:bodyPr>
          <a:lstStyle/>
          <a:p>
            <a:pPr marL="12700">
              <a:lnSpc>
                <a:spcPct val="100000"/>
              </a:lnSpc>
              <a:spcBef>
                <a:spcPts val="100"/>
              </a:spcBef>
            </a:pPr>
            <a:r>
              <a:rPr spc="-5" dirty="0"/>
              <a:t>What is the</a:t>
            </a:r>
            <a:r>
              <a:rPr spc="-45" dirty="0"/>
              <a:t> </a:t>
            </a:r>
            <a:r>
              <a:rPr spc="-5" dirty="0"/>
              <a:t>HLA?</a:t>
            </a:r>
          </a:p>
        </p:txBody>
      </p:sp>
      <p:sp>
        <p:nvSpPr>
          <p:cNvPr id="3" name="object 3"/>
          <p:cNvSpPr txBox="1"/>
          <p:nvPr/>
        </p:nvSpPr>
        <p:spPr>
          <a:xfrm>
            <a:off x="993139" y="2351023"/>
            <a:ext cx="7772400" cy="3399154"/>
          </a:xfrm>
          <a:prstGeom prst="rect">
            <a:avLst/>
          </a:prstGeom>
        </p:spPr>
        <p:txBody>
          <a:bodyPr vert="horz" wrap="square" lIns="0" tIns="60960" rIns="0" bIns="0" rtlCol="0">
            <a:spAutoFit/>
          </a:bodyPr>
          <a:lstStyle/>
          <a:p>
            <a:pPr marL="355600" marR="23495"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A general framework facilitating interoperability  and reusability of distributed simulation  </a:t>
            </a:r>
            <a:r>
              <a:rPr sz="2800" dirty="0">
                <a:solidFill>
                  <a:srgbClr val="003366"/>
                </a:solidFill>
                <a:latin typeface="Arial"/>
                <a:cs typeface="Arial"/>
              </a:rPr>
              <a:t>components</a:t>
            </a:r>
            <a:endParaRPr sz="2800" dirty="0">
              <a:latin typeface="Arial"/>
              <a:cs typeface="Arial"/>
            </a:endParaRPr>
          </a:p>
          <a:p>
            <a:pPr marL="355600" marR="970280" indent="-342900">
              <a:lnSpc>
                <a:spcPts val="3020"/>
              </a:lnSpc>
              <a:spcBef>
                <a:spcPts val="695"/>
              </a:spcBef>
              <a:buSzPct val="75000"/>
              <a:buFont typeface="Wingdings"/>
              <a:buChar char=""/>
              <a:tabLst>
                <a:tab pos="354965" algn="l"/>
                <a:tab pos="355600" algn="l"/>
              </a:tabLst>
            </a:pPr>
            <a:r>
              <a:rPr sz="2800" dirty="0">
                <a:solidFill>
                  <a:srgbClr val="003366"/>
                </a:solidFill>
                <a:latin typeface="Arial"/>
                <a:cs typeface="Arial"/>
              </a:rPr>
              <a:t>Developed by the </a:t>
            </a:r>
            <a:r>
              <a:rPr sz="2800" spc="-5" dirty="0">
                <a:solidFill>
                  <a:srgbClr val="003366"/>
                </a:solidFill>
                <a:latin typeface="Arial"/>
                <a:cs typeface="Arial"/>
              </a:rPr>
              <a:t>Defense </a:t>
            </a:r>
            <a:r>
              <a:rPr sz="2800" dirty="0">
                <a:solidFill>
                  <a:srgbClr val="003366"/>
                </a:solidFill>
                <a:latin typeface="Arial"/>
                <a:cs typeface="Arial"/>
              </a:rPr>
              <a:t>Modeling and  </a:t>
            </a:r>
            <a:r>
              <a:rPr sz="2800" spc="-5" dirty="0">
                <a:solidFill>
                  <a:srgbClr val="003366"/>
                </a:solidFill>
                <a:latin typeface="Arial"/>
                <a:cs typeface="Arial"/>
              </a:rPr>
              <a:t>Simulation Office</a:t>
            </a:r>
            <a:r>
              <a:rPr sz="2800" dirty="0">
                <a:solidFill>
                  <a:srgbClr val="003366"/>
                </a:solidFill>
                <a:latin typeface="Arial"/>
                <a:cs typeface="Arial"/>
              </a:rPr>
              <a:t> </a:t>
            </a:r>
            <a:r>
              <a:rPr sz="2800" spc="-5" dirty="0">
                <a:solidFill>
                  <a:srgbClr val="003366"/>
                </a:solidFill>
                <a:latin typeface="Arial"/>
                <a:cs typeface="Arial"/>
              </a:rPr>
              <a:t>(DSMO)</a:t>
            </a:r>
            <a:endParaRPr sz="2800" dirty="0">
              <a:latin typeface="Arial"/>
              <a:cs typeface="Arial"/>
            </a:endParaRPr>
          </a:p>
          <a:p>
            <a:pPr marL="355600" marR="5080" indent="-342900">
              <a:lnSpc>
                <a:spcPts val="3020"/>
              </a:lnSpc>
              <a:spcBef>
                <a:spcPts val="680"/>
              </a:spcBef>
              <a:buSzPct val="75000"/>
              <a:buFont typeface="Wingdings"/>
              <a:buChar char=""/>
              <a:tabLst>
                <a:tab pos="354965" algn="l"/>
                <a:tab pos="355600" algn="l"/>
              </a:tabLst>
            </a:pPr>
            <a:r>
              <a:rPr sz="2800" spc="-5" dirty="0">
                <a:solidFill>
                  <a:srgbClr val="003366"/>
                </a:solidFill>
                <a:latin typeface="Arial"/>
                <a:cs typeface="Arial"/>
              </a:rPr>
              <a:t>Developed for the United States Department of  Defence</a:t>
            </a:r>
            <a:r>
              <a:rPr sz="2800" dirty="0">
                <a:solidFill>
                  <a:srgbClr val="003366"/>
                </a:solidFill>
                <a:latin typeface="Arial"/>
                <a:cs typeface="Arial"/>
              </a:rPr>
              <a:t> (DoD)</a:t>
            </a:r>
            <a:endParaRPr sz="2800" dirty="0">
              <a:latin typeface="Arial"/>
              <a:cs typeface="Arial"/>
            </a:endParaRPr>
          </a:p>
          <a:p>
            <a:pPr marL="355600" indent="-342900">
              <a:lnSpc>
                <a:spcPct val="100000"/>
              </a:lnSpc>
              <a:spcBef>
                <a:spcPts val="309"/>
              </a:spcBef>
              <a:buSzPct val="75000"/>
              <a:buFont typeface="Wingdings"/>
              <a:buChar char=""/>
              <a:tabLst>
                <a:tab pos="354965" algn="l"/>
                <a:tab pos="355600" algn="l"/>
              </a:tabLst>
            </a:pPr>
            <a:r>
              <a:rPr sz="2800" spc="-5" dirty="0">
                <a:solidFill>
                  <a:srgbClr val="003366"/>
                </a:solidFill>
                <a:latin typeface="Arial"/>
                <a:cs typeface="Arial"/>
              </a:rPr>
              <a:t>IEEE Standard</a:t>
            </a:r>
            <a:r>
              <a:rPr sz="2800" spc="10" dirty="0">
                <a:solidFill>
                  <a:srgbClr val="003366"/>
                </a:solidFill>
                <a:latin typeface="Arial"/>
                <a:cs typeface="Arial"/>
              </a:rPr>
              <a:t> </a:t>
            </a:r>
            <a:r>
              <a:rPr sz="2800" spc="-5" dirty="0">
                <a:solidFill>
                  <a:srgbClr val="003366"/>
                </a:solidFill>
                <a:latin typeface="Arial"/>
                <a:cs typeface="Arial"/>
              </a:rPr>
              <a:t>1516-2000</a:t>
            </a:r>
            <a:endParaRPr sz="28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251835" cy="574040"/>
          </a:xfrm>
          <a:prstGeom prst="rect">
            <a:avLst/>
          </a:prstGeom>
        </p:spPr>
        <p:txBody>
          <a:bodyPr vert="horz" wrap="square" lIns="0" tIns="12700" rIns="0" bIns="0" rtlCol="0">
            <a:spAutoFit/>
          </a:bodyPr>
          <a:lstStyle/>
          <a:p>
            <a:pPr marL="12700">
              <a:lnSpc>
                <a:spcPct val="100000"/>
              </a:lnSpc>
              <a:spcBef>
                <a:spcPts val="100"/>
              </a:spcBef>
            </a:pPr>
            <a:r>
              <a:rPr spc="-5" dirty="0"/>
              <a:t>Attribute</a:t>
            </a:r>
            <a:r>
              <a:rPr spc="-35" dirty="0"/>
              <a:t> </a:t>
            </a:r>
            <a:r>
              <a:rPr spc="-5" dirty="0"/>
              <a:t>Table</a:t>
            </a:r>
          </a:p>
        </p:txBody>
      </p:sp>
      <p:sp>
        <p:nvSpPr>
          <p:cNvPr id="3" name="object 3"/>
          <p:cNvSpPr txBox="1"/>
          <p:nvPr/>
        </p:nvSpPr>
        <p:spPr>
          <a:xfrm>
            <a:off x="993139" y="2314448"/>
            <a:ext cx="7114540" cy="3749040"/>
          </a:xfrm>
          <a:prstGeom prst="rect">
            <a:avLst/>
          </a:prstGeom>
        </p:spPr>
        <p:txBody>
          <a:bodyPr vert="horz" wrap="square" lIns="0" tIns="84455" rIns="0" bIns="0" rtlCol="0">
            <a:spAutoFit/>
          </a:bodyPr>
          <a:lstStyle/>
          <a:p>
            <a:pPr marL="355600" indent="-342900">
              <a:lnSpc>
                <a:spcPct val="100000"/>
              </a:lnSpc>
              <a:spcBef>
                <a:spcPts val="665"/>
              </a:spcBef>
              <a:buSzPct val="75000"/>
              <a:buFont typeface="Wingdings"/>
              <a:buChar char=""/>
              <a:tabLst>
                <a:tab pos="354965" algn="l"/>
                <a:tab pos="355600" algn="l"/>
              </a:tabLst>
            </a:pPr>
            <a:r>
              <a:rPr sz="2400" spc="-5" dirty="0">
                <a:solidFill>
                  <a:srgbClr val="003366"/>
                </a:solidFill>
                <a:latin typeface="Arial"/>
                <a:cs typeface="Arial"/>
              </a:rPr>
              <a:t>Properties of an</a:t>
            </a:r>
            <a:r>
              <a:rPr sz="2400" spc="20" dirty="0">
                <a:solidFill>
                  <a:srgbClr val="003366"/>
                </a:solidFill>
                <a:latin typeface="Arial"/>
                <a:cs typeface="Arial"/>
              </a:rPr>
              <a:t> </a:t>
            </a:r>
            <a:r>
              <a:rPr sz="2400" spc="-10" dirty="0">
                <a:solidFill>
                  <a:srgbClr val="003366"/>
                </a:solidFill>
                <a:latin typeface="Arial"/>
                <a:cs typeface="Arial"/>
              </a:rPr>
              <a:t>object</a:t>
            </a:r>
            <a:endParaRPr sz="2400" dirty="0">
              <a:latin typeface="Arial"/>
              <a:cs typeface="Arial"/>
            </a:endParaRPr>
          </a:p>
          <a:p>
            <a:pPr marL="355600" indent="-342900">
              <a:lnSpc>
                <a:spcPct val="100000"/>
              </a:lnSpc>
              <a:spcBef>
                <a:spcPts val="560"/>
              </a:spcBef>
              <a:buSzPct val="75000"/>
              <a:buFont typeface="Wingdings"/>
              <a:buChar char=""/>
              <a:tabLst>
                <a:tab pos="354965" algn="l"/>
                <a:tab pos="355600" algn="l"/>
              </a:tabLst>
            </a:pPr>
            <a:r>
              <a:rPr sz="2400" spc="-5" dirty="0">
                <a:solidFill>
                  <a:srgbClr val="003366"/>
                </a:solidFill>
                <a:latin typeface="Arial"/>
                <a:cs typeface="Arial"/>
              </a:rPr>
              <a:t>May be published by the</a:t>
            </a:r>
            <a:r>
              <a:rPr sz="2400" spc="10" dirty="0">
                <a:solidFill>
                  <a:srgbClr val="003366"/>
                </a:solidFill>
                <a:latin typeface="Arial"/>
                <a:cs typeface="Arial"/>
              </a:rPr>
              <a:t> </a:t>
            </a:r>
            <a:r>
              <a:rPr sz="2400" spc="-10" dirty="0">
                <a:solidFill>
                  <a:srgbClr val="003366"/>
                </a:solidFill>
                <a:latin typeface="Arial"/>
                <a:cs typeface="Arial"/>
              </a:rPr>
              <a:t>object</a:t>
            </a:r>
            <a:endParaRPr sz="2400" dirty="0">
              <a:latin typeface="Arial"/>
              <a:cs typeface="Arial"/>
            </a:endParaRPr>
          </a:p>
          <a:p>
            <a:pPr marL="355600" indent="-342900">
              <a:lnSpc>
                <a:spcPct val="100000"/>
              </a:lnSpc>
              <a:spcBef>
                <a:spcPts val="580"/>
              </a:spcBef>
              <a:buSzPct val="75000"/>
              <a:buFont typeface="Wingdings"/>
              <a:buChar char=""/>
              <a:tabLst>
                <a:tab pos="354965" algn="l"/>
                <a:tab pos="355600" algn="l"/>
              </a:tabLst>
            </a:pPr>
            <a:r>
              <a:rPr sz="2400" dirty="0">
                <a:solidFill>
                  <a:srgbClr val="003366"/>
                </a:solidFill>
                <a:latin typeface="Arial"/>
                <a:cs typeface="Arial"/>
              </a:rPr>
              <a:t>Other </a:t>
            </a:r>
            <a:r>
              <a:rPr sz="2400" spc="-5" dirty="0">
                <a:solidFill>
                  <a:srgbClr val="003366"/>
                </a:solidFill>
                <a:latin typeface="Arial"/>
                <a:cs typeface="Arial"/>
              </a:rPr>
              <a:t>objects </a:t>
            </a:r>
            <a:r>
              <a:rPr sz="2400" dirty="0">
                <a:solidFill>
                  <a:srgbClr val="003366"/>
                </a:solidFill>
                <a:latin typeface="Arial"/>
                <a:cs typeface="Arial"/>
              </a:rPr>
              <a:t>may </a:t>
            </a:r>
            <a:r>
              <a:rPr sz="2400" spc="-5" dirty="0">
                <a:solidFill>
                  <a:srgbClr val="003366"/>
                </a:solidFill>
                <a:latin typeface="Arial"/>
                <a:cs typeface="Arial"/>
              </a:rPr>
              <a:t>subscribe </a:t>
            </a:r>
            <a:r>
              <a:rPr sz="2400" dirty="0">
                <a:solidFill>
                  <a:srgbClr val="003366"/>
                </a:solidFill>
                <a:latin typeface="Arial"/>
                <a:cs typeface="Arial"/>
              </a:rPr>
              <a:t>to </a:t>
            </a:r>
            <a:r>
              <a:rPr sz="2400" spc="-5" dirty="0">
                <a:solidFill>
                  <a:srgbClr val="003366"/>
                </a:solidFill>
                <a:latin typeface="Arial"/>
                <a:cs typeface="Arial"/>
              </a:rPr>
              <a:t>an</a:t>
            </a:r>
            <a:r>
              <a:rPr sz="2400" spc="5" dirty="0">
                <a:solidFill>
                  <a:srgbClr val="003366"/>
                </a:solidFill>
                <a:latin typeface="Arial"/>
                <a:cs typeface="Arial"/>
              </a:rPr>
              <a:t> </a:t>
            </a:r>
            <a:r>
              <a:rPr sz="2400" dirty="0">
                <a:solidFill>
                  <a:srgbClr val="003366"/>
                </a:solidFill>
                <a:latin typeface="Arial"/>
                <a:cs typeface="Arial"/>
              </a:rPr>
              <a:t>attribute</a:t>
            </a:r>
            <a:endParaRPr sz="2400" dirty="0">
              <a:latin typeface="Arial"/>
              <a:cs typeface="Arial"/>
            </a:endParaRPr>
          </a:p>
          <a:p>
            <a:pPr marL="355600" indent="-342900">
              <a:lnSpc>
                <a:spcPct val="100000"/>
              </a:lnSpc>
              <a:spcBef>
                <a:spcPts val="560"/>
              </a:spcBef>
              <a:buSzPct val="75000"/>
              <a:buFont typeface="Wingdings"/>
              <a:buChar char=""/>
              <a:tabLst>
                <a:tab pos="354965" algn="l"/>
                <a:tab pos="355600" algn="l"/>
              </a:tabLst>
            </a:pPr>
            <a:r>
              <a:rPr sz="2400" spc="-5" dirty="0">
                <a:solidFill>
                  <a:srgbClr val="003366"/>
                </a:solidFill>
                <a:latin typeface="Arial"/>
                <a:cs typeface="Arial"/>
              </a:rPr>
              <a:t>Declare how/when an </a:t>
            </a:r>
            <a:r>
              <a:rPr sz="2400" dirty="0">
                <a:solidFill>
                  <a:srgbClr val="003366"/>
                </a:solidFill>
                <a:latin typeface="Arial"/>
                <a:cs typeface="Arial"/>
              </a:rPr>
              <a:t>attribute </a:t>
            </a:r>
            <a:r>
              <a:rPr sz="2400" spc="-5" dirty="0">
                <a:solidFill>
                  <a:srgbClr val="003366"/>
                </a:solidFill>
                <a:latin typeface="Arial"/>
                <a:cs typeface="Arial"/>
              </a:rPr>
              <a:t>value</a:t>
            </a:r>
            <a:r>
              <a:rPr sz="2400" spc="55" dirty="0">
                <a:solidFill>
                  <a:srgbClr val="003366"/>
                </a:solidFill>
                <a:latin typeface="Arial"/>
                <a:cs typeface="Arial"/>
              </a:rPr>
              <a:t> </a:t>
            </a:r>
            <a:r>
              <a:rPr sz="2400" spc="-5" dirty="0">
                <a:solidFill>
                  <a:srgbClr val="003366"/>
                </a:solidFill>
                <a:latin typeface="Arial"/>
                <a:cs typeface="Arial"/>
              </a:rPr>
              <a:t>changes</a:t>
            </a:r>
            <a:endParaRPr sz="2400" dirty="0">
              <a:latin typeface="Arial"/>
              <a:cs typeface="Arial"/>
            </a:endParaRPr>
          </a:p>
          <a:p>
            <a:pPr marL="355600" marR="5080" indent="-342900">
              <a:lnSpc>
                <a:spcPts val="2870"/>
              </a:lnSpc>
              <a:spcBef>
                <a:spcPts val="680"/>
              </a:spcBef>
              <a:buSzPct val="75000"/>
              <a:buFont typeface="Wingdings"/>
              <a:buChar char=""/>
              <a:tabLst>
                <a:tab pos="354965" algn="l"/>
                <a:tab pos="355600" algn="l"/>
              </a:tabLst>
            </a:pPr>
            <a:r>
              <a:rPr sz="2400" spc="-5" dirty="0">
                <a:solidFill>
                  <a:srgbClr val="003366"/>
                </a:solidFill>
                <a:latin typeface="Arial"/>
                <a:cs typeface="Arial"/>
              </a:rPr>
              <a:t>Declares </a:t>
            </a:r>
            <a:r>
              <a:rPr sz="2400" dirty="0">
                <a:solidFill>
                  <a:srgbClr val="003366"/>
                </a:solidFill>
                <a:latin typeface="Arial"/>
                <a:cs typeface="Arial"/>
              </a:rPr>
              <a:t>if attribute </a:t>
            </a:r>
            <a:r>
              <a:rPr sz="2400" spc="-5" dirty="0">
                <a:solidFill>
                  <a:srgbClr val="003366"/>
                </a:solidFill>
                <a:latin typeface="Arial"/>
                <a:cs typeface="Arial"/>
              </a:rPr>
              <a:t>ownership </a:t>
            </a:r>
            <a:r>
              <a:rPr sz="2400" dirty="0">
                <a:solidFill>
                  <a:srgbClr val="003366"/>
                </a:solidFill>
                <a:latin typeface="Arial"/>
                <a:cs typeface="Arial"/>
              </a:rPr>
              <a:t>may </a:t>
            </a:r>
            <a:r>
              <a:rPr sz="2400" spc="-5" dirty="0">
                <a:solidFill>
                  <a:srgbClr val="003366"/>
                </a:solidFill>
                <a:latin typeface="Arial"/>
                <a:cs typeface="Arial"/>
              </a:rPr>
              <a:t>be </a:t>
            </a:r>
            <a:r>
              <a:rPr sz="2400" dirty="0">
                <a:solidFill>
                  <a:srgbClr val="003366"/>
                </a:solidFill>
                <a:latin typeface="Arial"/>
                <a:cs typeface="Arial"/>
              </a:rPr>
              <a:t>transferred  </a:t>
            </a:r>
            <a:r>
              <a:rPr sz="2400" spc="-5" dirty="0">
                <a:solidFill>
                  <a:srgbClr val="003366"/>
                </a:solidFill>
                <a:latin typeface="Arial"/>
                <a:cs typeface="Arial"/>
              </a:rPr>
              <a:t>between</a:t>
            </a:r>
            <a:r>
              <a:rPr sz="2400" dirty="0">
                <a:solidFill>
                  <a:srgbClr val="003366"/>
                </a:solidFill>
                <a:latin typeface="Arial"/>
                <a:cs typeface="Arial"/>
              </a:rPr>
              <a:t> </a:t>
            </a:r>
            <a:r>
              <a:rPr sz="2400" spc="-5" dirty="0">
                <a:solidFill>
                  <a:srgbClr val="003366"/>
                </a:solidFill>
                <a:latin typeface="Arial"/>
                <a:cs typeface="Arial"/>
              </a:rPr>
              <a:t>objects</a:t>
            </a:r>
            <a:endParaRPr sz="2400" dirty="0">
              <a:latin typeface="Arial"/>
              <a:cs typeface="Arial"/>
            </a:endParaRPr>
          </a:p>
          <a:p>
            <a:pPr marL="756285" lvl="1" indent="-287020">
              <a:lnSpc>
                <a:spcPct val="100000"/>
              </a:lnSpc>
              <a:spcBef>
                <a:spcPts val="400"/>
              </a:spcBef>
              <a:buSzPct val="75000"/>
              <a:buChar char="–"/>
              <a:tabLst>
                <a:tab pos="756285" algn="l"/>
                <a:tab pos="756920" algn="l"/>
              </a:tabLst>
            </a:pPr>
            <a:r>
              <a:rPr sz="2000" dirty="0">
                <a:solidFill>
                  <a:srgbClr val="003366"/>
                </a:solidFill>
                <a:latin typeface="Arial"/>
                <a:cs typeface="Arial"/>
              </a:rPr>
              <a:t>DA = Divest &amp;</a:t>
            </a:r>
            <a:r>
              <a:rPr sz="2000" spc="-45" dirty="0">
                <a:solidFill>
                  <a:srgbClr val="003366"/>
                </a:solidFill>
                <a:latin typeface="Arial"/>
                <a:cs typeface="Arial"/>
              </a:rPr>
              <a:t> </a:t>
            </a:r>
            <a:r>
              <a:rPr sz="2000" dirty="0">
                <a:solidFill>
                  <a:srgbClr val="003366"/>
                </a:solidFill>
                <a:latin typeface="Arial"/>
                <a:cs typeface="Arial"/>
              </a:rPr>
              <a:t>Acquire</a:t>
            </a:r>
            <a:endParaRPr sz="2000" dirty="0">
              <a:latin typeface="Arial"/>
              <a:cs typeface="Arial"/>
            </a:endParaRPr>
          </a:p>
          <a:p>
            <a:pPr marL="756285" lvl="1" indent="-287020">
              <a:lnSpc>
                <a:spcPct val="100000"/>
              </a:lnSpc>
              <a:spcBef>
                <a:spcPts val="480"/>
              </a:spcBef>
              <a:buSzPct val="75000"/>
              <a:buChar char="–"/>
              <a:tabLst>
                <a:tab pos="756285" algn="l"/>
                <a:tab pos="756920" algn="l"/>
              </a:tabLst>
            </a:pPr>
            <a:r>
              <a:rPr sz="2000" dirty="0">
                <a:solidFill>
                  <a:srgbClr val="003366"/>
                </a:solidFill>
                <a:latin typeface="Arial"/>
                <a:cs typeface="Arial"/>
              </a:rPr>
              <a:t>N =</a:t>
            </a:r>
            <a:r>
              <a:rPr sz="2000" spc="-25" dirty="0">
                <a:solidFill>
                  <a:srgbClr val="003366"/>
                </a:solidFill>
                <a:latin typeface="Arial"/>
                <a:cs typeface="Arial"/>
              </a:rPr>
              <a:t> </a:t>
            </a:r>
            <a:r>
              <a:rPr sz="2000" spc="-5" dirty="0">
                <a:solidFill>
                  <a:srgbClr val="003366"/>
                </a:solidFill>
                <a:latin typeface="Arial"/>
                <a:cs typeface="Arial"/>
              </a:rPr>
              <a:t>Neither</a:t>
            </a:r>
            <a:endParaRPr sz="2000" dirty="0">
              <a:latin typeface="Arial"/>
              <a:cs typeface="Arial"/>
            </a:endParaRPr>
          </a:p>
          <a:p>
            <a:pPr marL="355600" indent="-342900">
              <a:lnSpc>
                <a:spcPct val="100000"/>
              </a:lnSpc>
              <a:spcBef>
                <a:spcPts val="550"/>
              </a:spcBef>
              <a:buSzPct val="75000"/>
              <a:buFont typeface="Wingdings"/>
              <a:buChar char=""/>
              <a:tabLst>
                <a:tab pos="354965" algn="l"/>
                <a:tab pos="355600" algn="l"/>
              </a:tabLst>
            </a:pPr>
            <a:r>
              <a:rPr sz="2400" dirty="0">
                <a:solidFill>
                  <a:srgbClr val="003366"/>
                </a:solidFill>
                <a:latin typeface="Arial"/>
                <a:cs typeface="Arial"/>
              </a:rPr>
              <a:t>The transport </a:t>
            </a:r>
            <a:r>
              <a:rPr sz="2400" spc="-5" dirty="0">
                <a:solidFill>
                  <a:srgbClr val="003366"/>
                </a:solidFill>
                <a:latin typeface="Arial"/>
                <a:cs typeface="Arial"/>
              </a:rPr>
              <a:t>used </a:t>
            </a:r>
            <a:r>
              <a:rPr sz="2400" dirty="0">
                <a:solidFill>
                  <a:srgbClr val="003366"/>
                </a:solidFill>
                <a:latin typeface="Arial"/>
                <a:cs typeface="Arial"/>
              </a:rPr>
              <a:t>to </a:t>
            </a:r>
            <a:r>
              <a:rPr sz="2400" spc="-5" dirty="0">
                <a:solidFill>
                  <a:srgbClr val="003366"/>
                </a:solidFill>
                <a:latin typeface="Arial"/>
                <a:cs typeface="Arial"/>
              </a:rPr>
              <a:t>communicate </a:t>
            </a:r>
            <a:r>
              <a:rPr sz="2400" dirty="0">
                <a:solidFill>
                  <a:srgbClr val="003366"/>
                </a:solidFill>
                <a:latin typeface="Arial"/>
                <a:cs typeface="Arial"/>
              </a:rPr>
              <a:t>the</a:t>
            </a:r>
            <a:r>
              <a:rPr sz="2400" spc="-10" dirty="0">
                <a:solidFill>
                  <a:srgbClr val="003366"/>
                </a:solidFill>
                <a:latin typeface="Arial"/>
                <a:cs typeface="Arial"/>
              </a:rPr>
              <a:t> </a:t>
            </a:r>
            <a:r>
              <a:rPr sz="2400" dirty="0">
                <a:solidFill>
                  <a:srgbClr val="003366"/>
                </a:solidFill>
                <a:latin typeface="Arial"/>
                <a:cs typeface="Arial"/>
              </a:rPr>
              <a:t>attribute</a:t>
            </a:r>
            <a:endParaRPr sz="2400" dirty="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636895" cy="574040"/>
          </a:xfrm>
          <a:prstGeom prst="rect">
            <a:avLst/>
          </a:prstGeom>
        </p:spPr>
        <p:txBody>
          <a:bodyPr vert="horz" wrap="square" lIns="0" tIns="12700" rIns="0" bIns="0" rtlCol="0">
            <a:spAutoFit/>
          </a:bodyPr>
          <a:lstStyle/>
          <a:p>
            <a:pPr marL="12700">
              <a:lnSpc>
                <a:spcPct val="100000"/>
              </a:lnSpc>
              <a:spcBef>
                <a:spcPts val="100"/>
              </a:spcBef>
            </a:pPr>
            <a:r>
              <a:rPr spc="-5" dirty="0"/>
              <a:t>Example – Attribute</a:t>
            </a:r>
            <a:r>
              <a:rPr spc="-60" dirty="0"/>
              <a:t> </a:t>
            </a:r>
            <a:r>
              <a:rPr spc="-10" dirty="0"/>
              <a:t>Table</a:t>
            </a:r>
          </a:p>
        </p:txBody>
      </p:sp>
      <p:sp>
        <p:nvSpPr>
          <p:cNvPr id="3" name="object 3"/>
          <p:cNvSpPr/>
          <p:nvPr/>
        </p:nvSpPr>
        <p:spPr>
          <a:xfrm>
            <a:off x="152400" y="2819399"/>
            <a:ext cx="914400" cy="3959860"/>
          </a:xfrm>
          <a:custGeom>
            <a:avLst/>
            <a:gdLst/>
            <a:ahLst/>
            <a:cxnLst/>
            <a:rect l="l" t="t" r="r" b="b"/>
            <a:pathLst>
              <a:path w="914400" h="3959859">
                <a:moveTo>
                  <a:pt x="914400" y="1738896"/>
                </a:moveTo>
                <a:lnTo>
                  <a:pt x="0" y="1738896"/>
                </a:lnTo>
                <a:lnTo>
                  <a:pt x="0" y="2755392"/>
                </a:lnTo>
                <a:lnTo>
                  <a:pt x="0" y="3247644"/>
                </a:lnTo>
                <a:lnTo>
                  <a:pt x="0" y="3959352"/>
                </a:lnTo>
                <a:lnTo>
                  <a:pt x="914400" y="3959352"/>
                </a:lnTo>
                <a:lnTo>
                  <a:pt x="914400" y="3247644"/>
                </a:lnTo>
                <a:lnTo>
                  <a:pt x="914400" y="2755392"/>
                </a:lnTo>
                <a:lnTo>
                  <a:pt x="914400" y="1738896"/>
                </a:lnTo>
                <a:close/>
              </a:path>
              <a:path w="914400" h="3959859">
                <a:moveTo>
                  <a:pt x="914400" y="0"/>
                </a:moveTo>
                <a:lnTo>
                  <a:pt x="0" y="0"/>
                </a:lnTo>
                <a:lnTo>
                  <a:pt x="0" y="368808"/>
                </a:lnTo>
                <a:lnTo>
                  <a:pt x="0" y="1738884"/>
                </a:lnTo>
                <a:lnTo>
                  <a:pt x="914400" y="1738884"/>
                </a:lnTo>
                <a:lnTo>
                  <a:pt x="914400" y="368808"/>
                </a:lnTo>
                <a:lnTo>
                  <a:pt x="914400" y="0"/>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141475" y="2344168"/>
          <a:ext cx="8915400" cy="441654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457200">
                <a:tc>
                  <a:txBody>
                    <a:bodyPr/>
                    <a:lstStyle/>
                    <a:p>
                      <a:pPr>
                        <a:lnSpc>
                          <a:spcPct val="100000"/>
                        </a:lnSpc>
                        <a:spcBef>
                          <a:spcPts val="20"/>
                        </a:spcBef>
                      </a:pPr>
                      <a:endParaRPr sz="1550">
                        <a:latin typeface="Times New Roman"/>
                        <a:cs typeface="Times New Roman"/>
                      </a:endParaRPr>
                    </a:p>
                    <a:p>
                      <a:pPr marL="213995">
                        <a:lnSpc>
                          <a:spcPct val="100000"/>
                        </a:lnSpc>
                      </a:pPr>
                      <a:r>
                        <a:rPr sz="1200" b="1" spc="-5" dirty="0">
                          <a:solidFill>
                            <a:srgbClr val="003366"/>
                          </a:solidFill>
                          <a:latin typeface="Arial"/>
                          <a:cs typeface="Arial"/>
                        </a:rPr>
                        <a:t>Object</a:t>
                      </a:r>
                      <a:endParaRPr sz="1200">
                        <a:latin typeface="Arial"/>
                        <a:cs typeface="Arial"/>
                      </a:endParaRPr>
                    </a:p>
                  </a:txBody>
                  <a:tcPr marL="0" marR="0" marT="2540"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L="96520">
                        <a:lnSpc>
                          <a:spcPct val="100000"/>
                        </a:lnSpc>
                      </a:pPr>
                      <a:r>
                        <a:rPr sz="1200" b="1" spc="-10" dirty="0">
                          <a:solidFill>
                            <a:srgbClr val="003366"/>
                          </a:solidFill>
                          <a:latin typeface="Arial"/>
                          <a:cs typeface="Arial"/>
                        </a:rPr>
                        <a:t>Attribute</a:t>
                      </a:r>
                      <a:endParaRPr sz="1200">
                        <a:latin typeface="Arial"/>
                        <a:cs typeface="Arial"/>
                      </a:endParaRPr>
                    </a:p>
                  </a:txBody>
                  <a:tcPr marL="0" marR="0" marT="254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L="165100">
                        <a:lnSpc>
                          <a:spcPct val="100000"/>
                        </a:lnSpc>
                      </a:pPr>
                      <a:r>
                        <a:rPr sz="1200" b="1" spc="-5" dirty="0">
                          <a:solidFill>
                            <a:srgbClr val="003366"/>
                          </a:solidFill>
                          <a:latin typeface="Arial"/>
                          <a:cs typeface="Arial"/>
                        </a:rPr>
                        <a:t>Data</a:t>
                      </a:r>
                      <a:r>
                        <a:rPr sz="1200" b="1" spc="-15" dirty="0">
                          <a:solidFill>
                            <a:srgbClr val="003366"/>
                          </a:solidFill>
                          <a:latin typeface="Arial"/>
                          <a:cs typeface="Arial"/>
                        </a:rPr>
                        <a:t> </a:t>
                      </a:r>
                      <a:r>
                        <a:rPr sz="1200" b="1" spc="-10" dirty="0">
                          <a:solidFill>
                            <a:srgbClr val="003366"/>
                          </a:solidFill>
                          <a:latin typeface="Arial"/>
                          <a:cs typeface="Arial"/>
                        </a:rPr>
                        <a:t>Type</a:t>
                      </a:r>
                      <a:endParaRPr sz="1200">
                        <a:latin typeface="Arial"/>
                        <a:cs typeface="Arial"/>
                      </a:endParaRPr>
                    </a:p>
                  </a:txBody>
                  <a:tcPr marL="0" marR="0" marT="254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198755" marR="119380" indent="-81280">
                        <a:lnSpc>
                          <a:spcPct val="100000"/>
                        </a:lnSpc>
                        <a:spcBef>
                          <a:spcPts val="360"/>
                        </a:spcBef>
                      </a:pPr>
                      <a:r>
                        <a:rPr sz="1200" b="1" dirty="0">
                          <a:solidFill>
                            <a:srgbClr val="003366"/>
                          </a:solidFill>
                          <a:latin typeface="Arial"/>
                          <a:cs typeface="Arial"/>
                        </a:rPr>
                        <a:t>Update  </a:t>
                      </a:r>
                      <a:r>
                        <a:rPr sz="1200" b="1" spc="-10" dirty="0">
                          <a:solidFill>
                            <a:srgbClr val="003366"/>
                          </a:solidFill>
                          <a:latin typeface="Arial"/>
                          <a:cs typeface="Arial"/>
                        </a:rPr>
                        <a:t>Type</a:t>
                      </a:r>
                      <a:endParaRPr sz="1200">
                        <a:latin typeface="Arial"/>
                        <a:cs typeface="Arial"/>
                      </a:endParaRPr>
                    </a:p>
                  </a:txBody>
                  <a:tcPr marL="0" marR="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133350" marR="134620" indent="99060">
                        <a:lnSpc>
                          <a:spcPct val="100000"/>
                        </a:lnSpc>
                        <a:spcBef>
                          <a:spcPts val="360"/>
                        </a:spcBef>
                      </a:pPr>
                      <a:r>
                        <a:rPr sz="1200" b="1" spc="-5" dirty="0">
                          <a:solidFill>
                            <a:srgbClr val="003366"/>
                          </a:solidFill>
                          <a:latin typeface="Arial"/>
                          <a:cs typeface="Arial"/>
                        </a:rPr>
                        <a:t>Update  </a:t>
                      </a:r>
                      <a:r>
                        <a:rPr sz="1200" b="1" dirty="0">
                          <a:solidFill>
                            <a:srgbClr val="003366"/>
                          </a:solidFill>
                          <a:latin typeface="Arial"/>
                          <a:cs typeface="Arial"/>
                        </a:rPr>
                        <a:t>Condition</a:t>
                      </a:r>
                      <a:endParaRPr sz="1200">
                        <a:latin typeface="Arial"/>
                        <a:cs typeface="Arial"/>
                      </a:endParaRPr>
                    </a:p>
                  </a:txBody>
                  <a:tcPr marL="0" marR="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L="132080">
                        <a:lnSpc>
                          <a:spcPct val="100000"/>
                        </a:lnSpc>
                      </a:pPr>
                      <a:r>
                        <a:rPr sz="1200" b="1" dirty="0">
                          <a:solidFill>
                            <a:srgbClr val="003366"/>
                          </a:solidFill>
                          <a:latin typeface="Arial"/>
                          <a:cs typeface="Arial"/>
                        </a:rPr>
                        <a:t>D/A</a:t>
                      </a:r>
                      <a:endParaRPr sz="1200">
                        <a:latin typeface="Arial"/>
                        <a:cs typeface="Arial"/>
                      </a:endParaRPr>
                    </a:p>
                  </a:txBody>
                  <a:tcPr marL="0" marR="0" marT="254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L="99695">
                        <a:lnSpc>
                          <a:spcPct val="100000"/>
                        </a:lnSpc>
                      </a:pPr>
                      <a:r>
                        <a:rPr sz="1200" b="1" dirty="0">
                          <a:solidFill>
                            <a:srgbClr val="003366"/>
                          </a:solidFill>
                          <a:latin typeface="Arial"/>
                          <a:cs typeface="Arial"/>
                        </a:rPr>
                        <a:t>P/S</a:t>
                      </a:r>
                      <a:endParaRPr sz="1200">
                        <a:latin typeface="Arial"/>
                        <a:cs typeface="Arial"/>
                      </a:endParaRPr>
                    </a:p>
                  </a:txBody>
                  <a:tcPr marL="0" marR="0" marT="254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96520" marR="97790" indent="97155">
                        <a:lnSpc>
                          <a:spcPct val="100000"/>
                        </a:lnSpc>
                        <a:spcBef>
                          <a:spcPts val="360"/>
                        </a:spcBef>
                      </a:pPr>
                      <a:r>
                        <a:rPr sz="1200" b="1" spc="-10" dirty="0">
                          <a:solidFill>
                            <a:srgbClr val="003366"/>
                          </a:solidFill>
                          <a:latin typeface="Arial"/>
                          <a:cs typeface="Arial"/>
                        </a:rPr>
                        <a:t>Available  </a:t>
                      </a:r>
                      <a:r>
                        <a:rPr sz="1200" b="1" dirty="0">
                          <a:solidFill>
                            <a:srgbClr val="003366"/>
                          </a:solidFill>
                          <a:latin typeface="Arial"/>
                          <a:cs typeface="Arial"/>
                        </a:rPr>
                        <a:t>Dimensions</a:t>
                      </a:r>
                      <a:endParaRPr sz="1200">
                        <a:latin typeface="Arial"/>
                        <a:cs typeface="Arial"/>
                      </a:endParaRPr>
                    </a:p>
                  </a:txBody>
                  <a:tcPr marL="0" marR="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L="104139">
                        <a:lnSpc>
                          <a:spcPct val="100000"/>
                        </a:lnSpc>
                      </a:pPr>
                      <a:r>
                        <a:rPr sz="1200" b="1" spc="-5" dirty="0">
                          <a:solidFill>
                            <a:srgbClr val="003366"/>
                          </a:solidFill>
                          <a:latin typeface="Arial"/>
                          <a:cs typeface="Arial"/>
                        </a:rPr>
                        <a:t>Transportation</a:t>
                      </a:r>
                      <a:endParaRPr sz="1200">
                        <a:latin typeface="Arial"/>
                        <a:cs typeface="Arial"/>
                      </a:endParaRPr>
                    </a:p>
                  </a:txBody>
                  <a:tcPr marL="0" marR="0" marT="254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0"/>
                        </a:spcBef>
                      </a:pPr>
                      <a:endParaRPr sz="1550">
                        <a:latin typeface="Times New Roman"/>
                        <a:cs typeface="Times New Roman"/>
                      </a:endParaRPr>
                    </a:p>
                    <a:p>
                      <a:pPr marR="635" algn="ctr">
                        <a:lnSpc>
                          <a:spcPct val="100000"/>
                        </a:lnSpc>
                      </a:pPr>
                      <a:r>
                        <a:rPr sz="1200" b="1" spc="-5" dirty="0">
                          <a:solidFill>
                            <a:srgbClr val="003366"/>
                          </a:solidFill>
                          <a:latin typeface="Arial"/>
                          <a:cs typeface="Arial"/>
                        </a:rPr>
                        <a:t>Order</a:t>
                      </a:r>
                      <a:endParaRPr sz="1200">
                        <a:latin typeface="Arial"/>
                        <a:cs typeface="Arial"/>
                      </a:endParaRPr>
                    </a:p>
                  </a:txBody>
                  <a:tcPr marL="0" marR="0" marT="254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368808">
                <a:tc>
                  <a:txBody>
                    <a:bodyPr/>
                    <a:lstStyle/>
                    <a:p>
                      <a:pPr marL="87630">
                        <a:lnSpc>
                          <a:spcPct val="100000"/>
                        </a:lnSpc>
                        <a:spcBef>
                          <a:spcPts val="360"/>
                        </a:spcBef>
                      </a:pPr>
                      <a:r>
                        <a:rPr sz="1200" spc="-10" dirty="0">
                          <a:solidFill>
                            <a:srgbClr val="003366"/>
                          </a:solidFill>
                          <a:latin typeface="Arial"/>
                          <a:cs typeface="Arial"/>
                        </a:rPr>
                        <a:t>Root</a:t>
                      </a:r>
                      <a:endParaRPr sz="1200">
                        <a:latin typeface="Arial"/>
                        <a:cs typeface="Arial"/>
                      </a:endParaRPr>
                    </a:p>
                  </a:txBody>
                  <a:tcPr marL="0" marR="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PTDO</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N</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N</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338327">
                <a:tc rowSpan="4">
                  <a:txBody>
                    <a:bodyPr/>
                    <a:lstStyle/>
                    <a:p>
                      <a:pPr marL="87630">
                        <a:lnSpc>
                          <a:spcPct val="100000"/>
                        </a:lnSpc>
                        <a:spcBef>
                          <a:spcPts val="360"/>
                        </a:spcBef>
                      </a:pPr>
                      <a:r>
                        <a:rPr sz="1200" spc="-10" dirty="0">
                          <a:solidFill>
                            <a:srgbClr val="003366"/>
                          </a:solidFill>
                          <a:latin typeface="Arial"/>
                          <a:cs typeface="Arial"/>
                        </a:rPr>
                        <a:t>Employee</a:t>
                      </a:r>
                      <a:endParaRPr sz="1200">
                        <a:latin typeface="Arial"/>
                        <a:cs typeface="Arial"/>
                      </a:endParaRPr>
                    </a:p>
                  </a:txBody>
                  <a:tcPr marL="0" marR="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PayRate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Dollars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Merit</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338327">
                <a:tc vMerge="1">
                  <a:txBody>
                    <a:bodyPr/>
                    <a:lstStyle/>
                    <a:p>
                      <a:endParaRPr/>
                    </a:p>
                  </a:txBody>
                  <a:tcPr marL="0" marR="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Seniority</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Years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Periodic</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+1/year</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326136">
                <a:tc vMerge="1">
                  <a:txBody>
                    <a:bodyPr/>
                    <a:lstStyle/>
                    <a:p>
                      <a:endParaRPr/>
                    </a:p>
                  </a:txBody>
                  <a:tcPr marL="0" marR="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Phone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Text</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Empl.</a:t>
                      </a:r>
                      <a:r>
                        <a:rPr sz="1200" spc="-20" dirty="0">
                          <a:solidFill>
                            <a:srgbClr val="003366"/>
                          </a:solidFill>
                          <a:latin typeface="Arial"/>
                          <a:cs typeface="Arial"/>
                        </a:rPr>
                        <a:t> </a:t>
                      </a:r>
                      <a:r>
                        <a:rPr sz="1200" spc="-10" dirty="0">
                          <a:solidFill>
                            <a:srgbClr val="003366"/>
                          </a:solidFill>
                          <a:latin typeface="Arial"/>
                          <a:cs typeface="Arial"/>
                        </a:rPr>
                        <a:t>Req.</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367283">
                <a:tc vMerge="1">
                  <a:txBody>
                    <a:bodyPr/>
                    <a:lstStyle/>
                    <a:p>
                      <a:endParaRPr/>
                    </a:p>
                  </a:txBody>
                  <a:tcPr marL="0" marR="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Address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Text</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Empl.</a:t>
                      </a:r>
                      <a:r>
                        <a:rPr sz="1200" spc="-20" dirty="0">
                          <a:solidFill>
                            <a:srgbClr val="003366"/>
                          </a:solidFill>
                          <a:latin typeface="Arial"/>
                          <a:cs typeface="Arial"/>
                        </a:rPr>
                        <a:t> </a:t>
                      </a:r>
                      <a:r>
                        <a:rPr sz="1200" spc="-10" dirty="0">
                          <a:solidFill>
                            <a:srgbClr val="003366"/>
                          </a:solidFill>
                          <a:latin typeface="Arial"/>
                          <a:cs typeface="Arial"/>
                        </a:rPr>
                        <a:t>Req.</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339852">
                <a:tc rowSpan="3">
                  <a:txBody>
                    <a:bodyPr/>
                    <a:lstStyle/>
                    <a:p>
                      <a:pPr marL="87630" marR="99060">
                        <a:lnSpc>
                          <a:spcPts val="1430"/>
                        </a:lnSpc>
                        <a:spcBef>
                          <a:spcPts val="420"/>
                        </a:spcBef>
                      </a:pPr>
                      <a:r>
                        <a:rPr sz="1200" spc="-5" dirty="0">
                          <a:solidFill>
                            <a:srgbClr val="003366"/>
                          </a:solidFill>
                          <a:latin typeface="Arial"/>
                          <a:cs typeface="Arial"/>
                        </a:rPr>
                        <a:t>Employee.  Waiter</a:t>
                      </a:r>
                      <a:endParaRPr sz="1200">
                        <a:latin typeface="Arial"/>
                        <a:cs typeface="Arial"/>
                      </a:endParaRPr>
                    </a:p>
                  </a:txBody>
                  <a:tcPr marL="0" marR="0" marT="5334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Efficiency</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WaiterValue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Perf.</a:t>
                      </a:r>
                      <a:r>
                        <a:rPr sz="1200" spc="-25" dirty="0">
                          <a:solidFill>
                            <a:srgbClr val="003366"/>
                          </a:solidFill>
                          <a:latin typeface="Arial"/>
                          <a:cs typeface="Arial"/>
                        </a:rPr>
                        <a:t> </a:t>
                      </a:r>
                      <a:r>
                        <a:rPr sz="1200" spc="-5" dirty="0">
                          <a:solidFill>
                            <a:srgbClr val="003366"/>
                          </a:solidFill>
                          <a:latin typeface="Arial"/>
                          <a:cs typeface="Arial"/>
                        </a:rPr>
                        <a:t>Rev.</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338327">
                <a:tc vMerge="1">
                  <a:txBody>
                    <a:bodyPr/>
                    <a:lstStyle/>
                    <a:p>
                      <a:endParaRPr/>
                    </a:p>
                  </a:txBody>
                  <a:tcPr marL="0" marR="0" marT="5334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Manner</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WaiterValue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Perf.</a:t>
                      </a:r>
                      <a:r>
                        <a:rPr sz="1200" spc="-25" dirty="0">
                          <a:solidFill>
                            <a:srgbClr val="003366"/>
                          </a:solidFill>
                          <a:latin typeface="Arial"/>
                          <a:cs typeface="Arial"/>
                        </a:rPr>
                        <a:t> </a:t>
                      </a:r>
                      <a:r>
                        <a:rPr sz="1200" spc="-5" dirty="0">
                          <a:solidFill>
                            <a:srgbClr val="003366"/>
                          </a:solidFill>
                          <a:latin typeface="Arial"/>
                          <a:cs typeface="Arial"/>
                        </a:rPr>
                        <a:t>Rev.</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7"/>
                  </a:ext>
                </a:extLst>
              </a:tr>
              <a:tr h="338328">
                <a:tc vMerge="1">
                  <a:txBody>
                    <a:bodyPr/>
                    <a:lstStyle/>
                    <a:p>
                      <a:endParaRPr/>
                    </a:p>
                  </a:txBody>
                  <a:tcPr marL="0" marR="0" marT="5334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State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WaiterTask</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Work</a:t>
                      </a:r>
                      <a:r>
                        <a:rPr sz="1200" spc="-15" dirty="0">
                          <a:solidFill>
                            <a:srgbClr val="003366"/>
                          </a:solidFill>
                          <a:latin typeface="Arial"/>
                          <a:cs typeface="Arial"/>
                        </a:rPr>
                        <a:t> </a:t>
                      </a:r>
                      <a:r>
                        <a:rPr sz="1200" spc="-5" dirty="0">
                          <a:solidFill>
                            <a:srgbClr val="003366"/>
                          </a:solidFill>
                          <a:latin typeface="Arial"/>
                          <a:cs typeface="Arial"/>
                        </a:rPr>
                        <a:t>Flow</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DA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NA</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8"/>
                  </a:ext>
                </a:extLst>
              </a:tr>
              <a:tr h="492251">
                <a:tc>
                  <a:txBody>
                    <a:bodyPr/>
                    <a:lstStyle/>
                    <a:p>
                      <a:pPr marL="87630" marR="428625">
                        <a:lnSpc>
                          <a:spcPct val="120000"/>
                        </a:lnSpc>
                        <a:spcBef>
                          <a:spcPts val="75"/>
                        </a:spcBef>
                      </a:pPr>
                      <a:r>
                        <a:rPr sz="1200" dirty="0">
                          <a:solidFill>
                            <a:srgbClr val="003366"/>
                          </a:solidFill>
                          <a:latin typeface="Arial"/>
                          <a:cs typeface="Arial"/>
                        </a:rPr>
                        <a:t>Food.  </a:t>
                      </a:r>
                      <a:r>
                        <a:rPr sz="1200" spc="-10" dirty="0">
                          <a:solidFill>
                            <a:srgbClr val="003366"/>
                          </a:solidFill>
                          <a:latin typeface="Arial"/>
                          <a:cs typeface="Arial"/>
                        </a:rPr>
                        <a:t>Drink</a:t>
                      </a:r>
                      <a:endParaRPr sz="1200">
                        <a:latin typeface="Arial"/>
                        <a:cs typeface="Arial"/>
                      </a:endParaRPr>
                    </a:p>
                  </a:txBody>
                  <a:tcPr marL="0" marR="0" marT="952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Cups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DrinkCount</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Cust.</a:t>
                      </a:r>
                      <a:r>
                        <a:rPr sz="1200" spc="-15" dirty="0">
                          <a:solidFill>
                            <a:srgbClr val="003366"/>
                          </a:solidFill>
                          <a:latin typeface="Arial"/>
                          <a:cs typeface="Arial"/>
                        </a:rPr>
                        <a:t> </a:t>
                      </a:r>
                      <a:r>
                        <a:rPr sz="1200" spc="-10" dirty="0">
                          <a:solidFill>
                            <a:srgbClr val="003366"/>
                          </a:solidFill>
                          <a:latin typeface="Arial"/>
                          <a:cs typeface="Arial"/>
                        </a:rPr>
                        <a:t>Req.</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N</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BarQuantity</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9"/>
                  </a:ext>
                </a:extLst>
              </a:tr>
              <a:tr h="711707">
                <a:tc>
                  <a:txBody>
                    <a:bodyPr/>
                    <a:lstStyle/>
                    <a:p>
                      <a:pPr marL="87630" marR="421005" algn="just">
                        <a:lnSpc>
                          <a:spcPct val="120000"/>
                        </a:lnSpc>
                        <a:spcBef>
                          <a:spcPts val="75"/>
                        </a:spcBef>
                      </a:pPr>
                      <a:r>
                        <a:rPr sz="1200" dirty="0">
                          <a:solidFill>
                            <a:srgbClr val="003366"/>
                          </a:solidFill>
                          <a:latin typeface="Arial"/>
                          <a:cs typeface="Arial"/>
                        </a:rPr>
                        <a:t>Food.  </a:t>
                      </a:r>
                      <a:r>
                        <a:rPr sz="1200" spc="-5" dirty="0">
                          <a:solidFill>
                            <a:srgbClr val="003366"/>
                          </a:solidFill>
                          <a:latin typeface="Arial"/>
                          <a:cs typeface="Arial"/>
                        </a:rPr>
                        <a:t>Drink.  </a:t>
                      </a:r>
                      <a:r>
                        <a:rPr sz="1200" spc="-10" dirty="0">
                          <a:solidFill>
                            <a:srgbClr val="003366"/>
                          </a:solidFill>
                          <a:latin typeface="Arial"/>
                          <a:cs typeface="Arial"/>
                        </a:rPr>
                        <a:t>Soda</a:t>
                      </a:r>
                      <a:endParaRPr sz="1200">
                        <a:latin typeface="Arial"/>
                        <a:cs typeface="Arial"/>
                      </a:endParaRPr>
                    </a:p>
                  </a:txBody>
                  <a:tcPr marL="0" marR="0" marT="9525"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spc="-5" dirty="0">
                          <a:solidFill>
                            <a:srgbClr val="003366"/>
                          </a:solidFill>
                          <a:latin typeface="Arial"/>
                          <a:cs typeface="Arial"/>
                        </a:rPr>
                        <a:t>Flavour</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FlavourType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spc="-10" dirty="0">
                          <a:solidFill>
                            <a:srgbClr val="003366"/>
                          </a:solidFill>
                          <a:latin typeface="Arial"/>
                          <a:cs typeface="Arial"/>
                        </a:rPr>
                        <a:t>Cond.</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Cust.</a:t>
                      </a:r>
                      <a:r>
                        <a:rPr sz="1200" spc="-15" dirty="0">
                          <a:solidFill>
                            <a:srgbClr val="003366"/>
                          </a:solidFill>
                          <a:latin typeface="Arial"/>
                          <a:cs typeface="Arial"/>
                        </a:rPr>
                        <a:t> </a:t>
                      </a:r>
                      <a:r>
                        <a:rPr sz="1200" spc="-10" dirty="0">
                          <a:solidFill>
                            <a:srgbClr val="003366"/>
                          </a:solidFill>
                          <a:latin typeface="Arial"/>
                          <a:cs typeface="Arial"/>
                        </a:rPr>
                        <a:t>Req.</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N</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dirty="0">
                          <a:solidFill>
                            <a:srgbClr val="003366"/>
                          </a:solidFill>
                          <a:latin typeface="Arial"/>
                          <a:cs typeface="Arial"/>
                        </a:rPr>
                        <a:t>PS</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marR="108585">
                        <a:lnSpc>
                          <a:spcPct val="100000"/>
                        </a:lnSpc>
                        <a:spcBef>
                          <a:spcPts val="360"/>
                        </a:spcBef>
                      </a:pPr>
                      <a:r>
                        <a:rPr sz="1200" spc="-5" dirty="0">
                          <a:solidFill>
                            <a:srgbClr val="003366"/>
                          </a:solidFill>
                          <a:latin typeface="Arial"/>
                          <a:cs typeface="Arial"/>
                        </a:rPr>
                        <a:t>BarQuantity,  SodaFlavour</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200" spc="-15" dirty="0">
                          <a:solidFill>
                            <a:srgbClr val="003366"/>
                          </a:solidFill>
                          <a:latin typeface="Arial"/>
                          <a:cs typeface="Arial"/>
                        </a:rPr>
                        <a:t>HLAReliable</a:t>
                      </a:r>
                      <a:endParaRPr sz="12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R="53975" algn="ctr">
                        <a:lnSpc>
                          <a:spcPct val="100000"/>
                        </a:lnSpc>
                        <a:spcBef>
                          <a:spcPts val="360"/>
                        </a:spcBef>
                      </a:pPr>
                      <a:r>
                        <a:rPr sz="1200" spc="-5" dirty="0">
                          <a:solidFill>
                            <a:srgbClr val="003366"/>
                          </a:solidFill>
                          <a:latin typeface="Arial"/>
                          <a:cs typeface="Arial"/>
                        </a:rPr>
                        <a:t>Timestamp</a:t>
                      </a:r>
                      <a:endParaRPr sz="1200">
                        <a:latin typeface="Arial"/>
                        <a:cs typeface="Arial"/>
                      </a:endParaRPr>
                    </a:p>
                  </a:txBody>
                  <a:tcPr marL="0" marR="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579495" cy="574040"/>
          </a:xfrm>
          <a:prstGeom prst="rect">
            <a:avLst/>
          </a:prstGeom>
        </p:spPr>
        <p:txBody>
          <a:bodyPr vert="horz" wrap="square" lIns="0" tIns="12700" rIns="0" bIns="0" rtlCol="0">
            <a:spAutoFit/>
          </a:bodyPr>
          <a:lstStyle/>
          <a:p>
            <a:pPr marL="12700">
              <a:lnSpc>
                <a:spcPct val="100000"/>
              </a:lnSpc>
              <a:spcBef>
                <a:spcPts val="100"/>
              </a:spcBef>
            </a:pPr>
            <a:r>
              <a:rPr spc="-5" dirty="0"/>
              <a:t>Parameter</a:t>
            </a:r>
            <a:r>
              <a:rPr spc="-80" dirty="0"/>
              <a:t> </a:t>
            </a:r>
            <a:r>
              <a:rPr spc="-10" dirty="0"/>
              <a:t>Table</a:t>
            </a:r>
          </a:p>
        </p:txBody>
      </p:sp>
      <p:sp>
        <p:nvSpPr>
          <p:cNvPr id="3" name="object 3"/>
          <p:cNvSpPr txBox="1"/>
          <p:nvPr/>
        </p:nvSpPr>
        <p:spPr>
          <a:xfrm>
            <a:off x="993139" y="2386075"/>
            <a:ext cx="6725284" cy="3636010"/>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Additional information to characterize an  interaction</a:t>
            </a:r>
            <a:endParaRPr sz="2800" dirty="0">
              <a:latin typeface="Arial"/>
              <a:cs typeface="Arial"/>
            </a:endParaRPr>
          </a:p>
          <a:p>
            <a:pPr marL="355600" marR="10541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Identify the transport used to deliver the  </a:t>
            </a:r>
            <a:r>
              <a:rPr sz="2800" dirty="0">
                <a:solidFill>
                  <a:srgbClr val="003366"/>
                </a:solidFill>
                <a:latin typeface="Arial"/>
                <a:cs typeface="Arial"/>
              </a:rPr>
              <a:t>parameter</a:t>
            </a:r>
            <a:endParaRPr sz="2800" dirty="0">
              <a:latin typeface="Arial"/>
              <a:cs typeface="Arial"/>
            </a:endParaRPr>
          </a:p>
          <a:p>
            <a:pPr marL="355600" marR="28321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Identify the ordering constraints for the  </a:t>
            </a:r>
            <a:r>
              <a:rPr sz="2800" dirty="0">
                <a:solidFill>
                  <a:srgbClr val="003366"/>
                </a:solidFill>
                <a:latin typeface="Arial"/>
                <a:cs typeface="Arial"/>
              </a:rPr>
              <a:t>parameter</a:t>
            </a:r>
            <a:endParaRPr sz="2800" dirty="0">
              <a:latin typeface="Arial"/>
              <a:cs typeface="Arial"/>
            </a:endParaRPr>
          </a:p>
          <a:p>
            <a:pPr marL="756285" lvl="1" indent="-287020">
              <a:lnSpc>
                <a:spcPct val="100000"/>
              </a:lnSpc>
              <a:spcBef>
                <a:spcPts val="570"/>
              </a:spcBef>
              <a:buSzPct val="75000"/>
              <a:buChar char="–"/>
              <a:tabLst>
                <a:tab pos="756285" algn="l"/>
                <a:tab pos="756920" algn="l"/>
              </a:tabLst>
            </a:pPr>
            <a:r>
              <a:rPr sz="2400" dirty="0">
                <a:solidFill>
                  <a:srgbClr val="003366"/>
                </a:solidFill>
                <a:latin typeface="Arial"/>
                <a:cs typeface="Arial"/>
              </a:rPr>
              <a:t>Timestamp</a:t>
            </a:r>
            <a:endParaRPr sz="2400" dirty="0">
              <a:latin typeface="Arial"/>
              <a:cs typeface="Arial"/>
            </a:endParaRPr>
          </a:p>
          <a:p>
            <a:pPr marL="756285" lvl="1" indent="-287020">
              <a:lnSpc>
                <a:spcPct val="100000"/>
              </a:lnSpc>
              <a:spcBef>
                <a:spcPts val="575"/>
              </a:spcBef>
              <a:buSzPct val="75000"/>
              <a:buChar char="–"/>
              <a:tabLst>
                <a:tab pos="756285" algn="l"/>
                <a:tab pos="756920" algn="l"/>
                <a:tab pos="4064635" algn="l"/>
              </a:tabLst>
            </a:pPr>
            <a:r>
              <a:rPr sz="2400" spc="-5" dirty="0">
                <a:solidFill>
                  <a:srgbClr val="003366"/>
                </a:solidFill>
                <a:latin typeface="Arial"/>
                <a:cs typeface="Arial"/>
              </a:rPr>
              <a:t>Receive</a:t>
            </a:r>
            <a:r>
              <a:rPr sz="2400" spc="105" dirty="0">
                <a:solidFill>
                  <a:srgbClr val="003366"/>
                </a:solidFill>
                <a:latin typeface="Arial"/>
                <a:cs typeface="Arial"/>
              </a:rPr>
              <a:t> </a:t>
            </a:r>
            <a:r>
              <a:rPr sz="2400" spc="-5" dirty="0">
                <a:solidFill>
                  <a:srgbClr val="003366"/>
                </a:solidFill>
                <a:latin typeface="Arial"/>
                <a:cs typeface="Arial"/>
              </a:rPr>
              <a:t>(indeterminate	order)</a:t>
            </a:r>
            <a:endParaRPr sz="2400" dirty="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966460" cy="574040"/>
          </a:xfrm>
          <a:prstGeom prst="rect">
            <a:avLst/>
          </a:prstGeom>
        </p:spPr>
        <p:txBody>
          <a:bodyPr vert="horz" wrap="square" lIns="0" tIns="12700" rIns="0" bIns="0" rtlCol="0">
            <a:spAutoFit/>
          </a:bodyPr>
          <a:lstStyle/>
          <a:p>
            <a:pPr marL="12700">
              <a:lnSpc>
                <a:spcPct val="100000"/>
              </a:lnSpc>
              <a:spcBef>
                <a:spcPts val="100"/>
              </a:spcBef>
            </a:pPr>
            <a:r>
              <a:rPr spc="-5" dirty="0"/>
              <a:t>Example – Parameter</a:t>
            </a:r>
            <a:r>
              <a:rPr spc="-75" dirty="0"/>
              <a:t> </a:t>
            </a:r>
            <a:r>
              <a:rPr spc="-10" dirty="0"/>
              <a:t>Table</a:t>
            </a:r>
          </a:p>
        </p:txBody>
      </p:sp>
      <p:sp>
        <p:nvSpPr>
          <p:cNvPr id="3" name="object 3"/>
          <p:cNvSpPr/>
          <p:nvPr/>
        </p:nvSpPr>
        <p:spPr>
          <a:xfrm>
            <a:off x="228600" y="3307092"/>
            <a:ext cx="1320165" cy="2560320"/>
          </a:xfrm>
          <a:custGeom>
            <a:avLst/>
            <a:gdLst/>
            <a:ahLst/>
            <a:cxnLst/>
            <a:rect l="l" t="t" r="r" b="b"/>
            <a:pathLst>
              <a:path w="1320165" h="2560320">
                <a:moveTo>
                  <a:pt x="1319784" y="0"/>
                </a:moveTo>
                <a:lnTo>
                  <a:pt x="0" y="0"/>
                </a:lnTo>
                <a:lnTo>
                  <a:pt x="0" y="641591"/>
                </a:lnTo>
                <a:lnTo>
                  <a:pt x="0" y="2560307"/>
                </a:lnTo>
                <a:lnTo>
                  <a:pt x="1319784" y="2560307"/>
                </a:lnTo>
                <a:lnTo>
                  <a:pt x="1319784" y="641591"/>
                </a:lnTo>
                <a:lnTo>
                  <a:pt x="1319784" y="0"/>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217675" y="2648968"/>
          <a:ext cx="8686798" cy="3200398"/>
        </p:xfrm>
        <a:graphic>
          <a:graphicData uri="http://schemas.openxmlformats.org/drawingml/2006/table">
            <a:tbl>
              <a:tblPr firstRow="1" bandRow="1">
                <a:tableStyleId>{2D5ABB26-0587-4C30-8999-92F81FD0307C}</a:tableStyleId>
              </a:tblPr>
              <a:tblGrid>
                <a:gridCol w="1319530">
                  <a:extLst>
                    <a:ext uri="{9D8B030D-6E8A-4147-A177-3AD203B41FA5}">
                      <a16:colId xmlns:a16="http://schemas.microsoft.com/office/drawing/2014/main" val="20000"/>
                    </a:ext>
                  </a:extLst>
                </a:gridCol>
                <a:gridCol w="1703705">
                  <a:extLst>
                    <a:ext uri="{9D8B030D-6E8A-4147-A177-3AD203B41FA5}">
                      <a16:colId xmlns:a16="http://schemas.microsoft.com/office/drawing/2014/main" val="20001"/>
                    </a:ext>
                  </a:extLst>
                </a:gridCol>
                <a:gridCol w="1397635">
                  <a:extLst>
                    <a:ext uri="{9D8B030D-6E8A-4147-A177-3AD203B41FA5}">
                      <a16:colId xmlns:a16="http://schemas.microsoft.com/office/drawing/2014/main" val="20002"/>
                    </a:ext>
                  </a:extLst>
                </a:gridCol>
                <a:gridCol w="1370329">
                  <a:extLst>
                    <a:ext uri="{9D8B030D-6E8A-4147-A177-3AD203B41FA5}">
                      <a16:colId xmlns:a16="http://schemas.microsoft.com/office/drawing/2014/main" val="20003"/>
                    </a:ext>
                  </a:extLst>
                </a:gridCol>
                <a:gridCol w="1653540">
                  <a:extLst>
                    <a:ext uri="{9D8B030D-6E8A-4147-A177-3AD203B41FA5}">
                      <a16:colId xmlns:a16="http://schemas.microsoft.com/office/drawing/2014/main" val="20004"/>
                    </a:ext>
                  </a:extLst>
                </a:gridCol>
                <a:gridCol w="1242059">
                  <a:extLst>
                    <a:ext uri="{9D8B030D-6E8A-4147-A177-3AD203B41FA5}">
                      <a16:colId xmlns:a16="http://schemas.microsoft.com/office/drawing/2014/main" val="20005"/>
                    </a:ext>
                  </a:extLst>
                </a:gridCol>
              </a:tblGrid>
              <a:tr h="640079">
                <a:tc>
                  <a:txBody>
                    <a:bodyPr/>
                    <a:lstStyle/>
                    <a:p>
                      <a:pPr>
                        <a:lnSpc>
                          <a:spcPct val="100000"/>
                        </a:lnSpc>
                        <a:spcBef>
                          <a:spcPts val="45"/>
                        </a:spcBef>
                      </a:pPr>
                      <a:endParaRPr sz="2350">
                        <a:latin typeface="Times New Roman"/>
                        <a:cs typeface="Times New Roman"/>
                      </a:endParaRPr>
                    </a:p>
                    <a:p>
                      <a:pPr marL="87630">
                        <a:lnSpc>
                          <a:spcPct val="100000"/>
                        </a:lnSpc>
                      </a:pPr>
                      <a:r>
                        <a:rPr sz="1600" b="1" spc="-5" dirty="0">
                          <a:solidFill>
                            <a:srgbClr val="003366"/>
                          </a:solidFill>
                          <a:latin typeface="Arial"/>
                          <a:cs typeface="Arial"/>
                        </a:rPr>
                        <a:t>Interaction</a:t>
                      </a:r>
                      <a:endParaRPr sz="1600">
                        <a:latin typeface="Arial"/>
                        <a:cs typeface="Arial"/>
                      </a:endParaRPr>
                    </a:p>
                  </a:txBody>
                  <a:tcPr marL="0" marR="0" marT="5715"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45"/>
                        </a:spcBef>
                      </a:pPr>
                      <a:endParaRPr sz="2350">
                        <a:latin typeface="Times New Roman"/>
                        <a:cs typeface="Times New Roman"/>
                      </a:endParaRPr>
                    </a:p>
                    <a:p>
                      <a:pPr marL="87630">
                        <a:lnSpc>
                          <a:spcPct val="100000"/>
                        </a:lnSpc>
                      </a:pPr>
                      <a:r>
                        <a:rPr sz="1600" b="1" spc="-5" dirty="0">
                          <a:solidFill>
                            <a:srgbClr val="003366"/>
                          </a:solidFill>
                          <a:latin typeface="Arial"/>
                          <a:cs typeface="Arial"/>
                        </a:rPr>
                        <a:t>Parameter</a:t>
                      </a:r>
                      <a:endParaRPr sz="1600">
                        <a:latin typeface="Arial"/>
                        <a:cs typeface="Arial"/>
                      </a:endParaRPr>
                    </a:p>
                  </a:txBody>
                  <a:tcPr marL="0" marR="0" marT="571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45"/>
                        </a:spcBef>
                      </a:pPr>
                      <a:endParaRPr sz="2350">
                        <a:latin typeface="Times New Roman"/>
                        <a:cs typeface="Times New Roman"/>
                      </a:endParaRPr>
                    </a:p>
                    <a:p>
                      <a:pPr marL="88900">
                        <a:lnSpc>
                          <a:spcPct val="100000"/>
                        </a:lnSpc>
                      </a:pPr>
                      <a:r>
                        <a:rPr sz="1600" b="1" spc="-10" dirty="0">
                          <a:solidFill>
                            <a:srgbClr val="003366"/>
                          </a:solidFill>
                          <a:latin typeface="Arial"/>
                          <a:cs typeface="Arial"/>
                        </a:rPr>
                        <a:t>Datatype</a:t>
                      </a:r>
                      <a:endParaRPr sz="1600">
                        <a:latin typeface="Arial"/>
                        <a:cs typeface="Arial"/>
                      </a:endParaRPr>
                    </a:p>
                  </a:txBody>
                  <a:tcPr marL="0" marR="0" marT="571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87630" marR="125095">
                        <a:lnSpc>
                          <a:spcPct val="100600"/>
                        </a:lnSpc>
                        <a:spcBef>
                          <a:spcPts val="805"/>
                        </a:spcBef>
                      </a:pPr>
                      <a:r>
                        <a:rPr sz="1600" b="1" spc="-5" dirty="0">
                          <a:solidFill>
                            <a:srgbClr val="003366"/>
                          </a:solidFill>
                          <a:latin typeface="Arial"/>
                          <a:cs typeface="Arial"/>
                        </a:rPr>
                        <a:t>Available  </a:t>
                      </a:r>
                      <a:r>
                        <a:rPr sz="1600" b="1" dirty="0">
                          <a:solidFill>
                            <a:srgbClr val="003366"/>
                          </a:solidFill>
                          <a:latin typeface="Arial"/>
                          <a:cs typeface="Arial"/>
                        </a:rPr>
                        <a:t>Dimensions</a:t>
                      </a:r>
                      <a:endParaRPr sz="1600">
                        <a:latin typeface="Arial"/>
                        <a:cs typeface="Arial"/>
                      </a:endParaRPr>
                    </a:p>
                  </a:txBody>
                  <a:tcPr marL="0" marR="0" marT="10223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45"/>
                        </a:spcBef>
                      </a:pPr>
                      <a:endParaRPr sz="2350">
                        <a:latin typeface="Times New Roman"/>
                        <a:cs typeface="Times New Roman"/>
                      </a:endParaRPr>
                    </a:p>
                    <a:p>
                      <a:pPr marL="87630">
                        <a:lnSpc>
                          <a:spcPct val="100000"/>
                        </a:lnSpc>
                      </a:pPr>
                      <a:r>
                        <a:rPr sz="1600" b="1" spc="-5" dirty="0">
                          <a:solidFill>
                            <a:srgbClr val="003366"/>
                          </a:solidFill>
                          <a:latin typeface="Arial"/>
                          <a:cs typeface="Arial"/>
                        </a:rPr>
                        <a:t>Transportation</a:t>
                      </a:r>
                      <a:endParaRPr sz="1600">
                        <a:latin typeface="Arial"/>
                        <a:cs typeface="Arial"/>
                      </a:endParaRPr>
                    </a:p>
                  </a:txBody>
                  <a:tcPr marL="0" marR="0" marT="571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45"/>
                        </a:spcBef>
                      </a:pPr>
                      <a:endParaRPr sz="2350">
                        <a:latin typeface="Times New Roman"/>
                        <a:cs typeface="Times New Roman"/>
                      </a:endParaRPr>
                    </a:p>
                    <a:p>
                      <a:pPr marL="88900">
                        <a:lnSpc>
                          <a:spcPct val="100000"/>
                        </a:lnSpc>
                      </a:pPr>
                      <a:r>
                        <a:rPr sz="1600" b="1" spc="-5" dirty="0">
                          <a:solidFill>
                            <a:srgbClr val="003366"/>
                          </a:solidFill>
                          <a:latin typeface="Arial"/>
                          <a:cs typeface="Arial"/>
                        </a:rPr>
                        <a:t>Order</a:t>
                      </a:r>
                      <a:endParaRPr sz="1600">
                        <a:latin typeface="Arial"/>
                        <a:cs typeface="Arial"/>
                      </a:endParaRPr>
                    </a:p>
                  </a:txBody>
                  <a:tcPr marL="0" marR="0" marT="5715"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641604">
                <a:tc>
                  <a:txBody>
                    <a:bodyPr/>
                    <a:lstStyle/>
                    <a:p>
                      <a:pPr marL="87630" marR="396240">
                        <a:lnSpc>
                          <a:spcPct val="100000"/>
                        </a:lnSpc>
                        <a:spcBef>
                          <a:spcPts val="350"/>
                        </a:spcBef>
                      </a:pPr>
                      <a:r>
                        <a:rPr sz="1500" dirty="0">
                          <a:solidFill>
                            <a:srgbClr val="003366"/>
                          </a:solidFill>
                          <a:latin typeface="Arial"/>
                          <a:cs typeface="Arial"/>
                        </a:rPr>
                        <a:t>Customer  </a:t>
                      </a:r>
                      <a:r>
                        <a:rPr sz="1500" spc="-5" dirty="0">
                          <a:solidFill>
                            <a:srgbClr val="003366"/>
                          </a:solidFill>
                          <a:latin typeface="Arial"/>
                          <a:cs typeface="Arial"/>
                        </a:rPr>
                        <a:t>Seated</a:t>
                      </a:r>
                      <a:endParaRPr sz="1500">
                        <a:latin typeface="Arial"/>
                        <a:cs typeface="Arial"/>
                      </a:endParaRPr>
                    </a:p>
                  </a:txBody>
                  <a:tcPr marL="0" marR="0" marT="4445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50"/>
                        </a:spcBef>
                      </a:pPr>
                      <a:r>
                        <a:rPr sz="1500" spc="-10" dirty="0">
                          <a:solidFill>
                            <a:srgbClr val="003366"/>
                          </a:solidFill>
                          <a:latin typeface="Arial"/>
                          <a:cs typeface="Arial"/>
                        </a:rPr>
                        <a:t>NA</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50"/>
                        </a:spcBef>
                      </a:pPr>
                      <a:r>
                        <a:rPr sz="1500" spc="-10" dirty="0">
                          <a:solidFill>
                            <a:srgbClr val="003366"/>
                          </a:solidFill>
                          <a:latin typeface="Arial"/>
                          <a:cs typeface="Arial"/>
                        </a:rPr>
                        <a:t>NA</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50"/>
                        </a:spcBef>
                      </a:pPr>
                      <a:r>
                        <a:rPr sz="1500" spc="-10" dirty="0">
                          <a:solidFill>
                            <a:srgbClr val="003366"/>
                          </a:solidFill>
                          <a:latin typeface="Arial"/>
                          <a:cs typeface="Arial"/>
                        </a:rPr>
                        <a:t>NA</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50"/>
                        </a:spcBef>
                      </a:pPr>
                      <a:r>
                        <a:rPr sz="1500" spc="-5" dirty="0">
                          <a:solidFill>
                            <a:srgbClr val="003366"/>
                          </a:solidFill>
                          <a:latin typeface="Arial"/>
                          <a:cs typeface="Arial"/>
                        </a:rPr>
                        <a:t>HLAReliable</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50"/>
                        </a:spcBef>
                      </a:pPr>
                      <a:r>
                        <a:rPr sz="1500" dirty="0">
                          <a:solidFill>
                            <a:srgbClr val="003366"/>
                          </a:solidFill>
                          <a:latin typeface="Arial"/>
                          <a:cs typeface="Arial"/>
                        </a:rPr>
                        <a:t>Timestamp</a:t>
                      </a:r>
                      <a:endParaRPr sz="1500">
                        <a:latin typeface="Arial"/>
                        <a:cs typeface="Arial"/>
                      </a:endParaRPr>
                    </a:p>
                  </a:txBody>
                  <a:tcPr marL="0" marR="0" marT="4445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637032">
                <a:tc rowSpan="3">
                  <a:txBody>
                    <a:bodyPr/>
                    <a:lstStyle/>
                    <a:p>
                      <a:pPr marL="87630" marR="131445">
                        <a:lnSpc>
                          <a:spcPts val="2160"/>
                        </a:lnSpc>
                        <a:spcBef>
                          <a:spcPts val="120"/>
                        </a:spcBef>
                      </a:pPr>
                      <a:r>
                        <a:rPr sz="1500" dirty="0">
                          <a:solidFill>
                            <a:srgbClr val="003366"/>
                          </a:solidFill>
                          <a:latin typeface="Arial"/>
                          <a:cs typeface="Arial"/>
                        </a:rPr>
                        <a:t>FoodServed.  </a:t>
                      </a:r>
                      <a:r>
                        <a:rPr sz="1500" spc="-5" dirty="0">
                          <a:solidFill>
                            <a:srgbClr val="003366"/>
                          </a:solidFill>
                          <a:latin typeface="Arial"/>
                          <a:cs typeface="Arial"/>
                        </a:rPr>
                        <a:t>MainCourse  Served.</a:t>
                      </a:r>
                      <a:endParaRPr sz="1500">
                        <a:latin typeface="Arial"/>
                        <a:cs typeface="Arial"/>
                      </a:endParaRPr>
                    </a:p>
                  </a:txBody>
                  <a:tcPr marL="0" marR="0" marT="1524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50"/>
                        </a:spcBef>
                      </a:pPr>
                      <a:r>
                        <a:rPr sz="1500" dirty="0">
                          <a:solidFill>
                            <a:srgbClr val="003366"/>
                          </a:solidFill>
                          <a:latin typeface="Arial"/>
                          <a:cs typeface="Arial"/>
                        </a:rPr>
                        <a:t>TemperatureOK</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50"/>
                        </a:spcBef>
                      </a:pPr>
                      <a:r>
                        <a:rPr sz="1500" dirty="0">
                          <a:solidFill>
                            <a:srgbClr val="003366"/>
                          </a:solidFill>
                          <a:latin typeface="Arial"/>
                          <a:cs typeface="Arial"/>
                        </a:rPr>
                        <a:t>ServiceStat</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rowSpan="3">
                  <a:txBody>
                    <a:bodyPr/>
                    <a:lstStyle/>
                    <a:p>
                      <a:pPr marL="87630">
                        <a:lnSpc>
                          <a:spcPct val="100000"/>
                        </a:lnSpc>
                        <a:spcBef>
                          <a:spcPts val="350"/>
                        </a:spcBef>
                      </a:pPr>
                      <a:r>
                        <a:rPr sz="1500" dirty="0">
                          <a:solidFill>
                            <a:srgbClr val="003366"/>
                          </a:solidFill>
                          <a:latin typeface="Arial"/>
                          <a:cs typeface="Arial"/>
                        </a:rPr>
                        <a:t>WaiterID</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rowSpan="3">
                  <a:txBody>
                    <a:bodyPr/>
                    <a:lstStyle/>
                    <a:p>
                      <a:pPr marL="87630">
                        <a:lnSpc>
                          <a:spcPct val="100000"/>
                        </a:lnSpc>
                        <a:spcBef>
                          <a:spcPts val="350"/>
                        </a:spcBef>
                      </a:pPr>
                      <a:r>
                        <a:rPr sz="1500" spc="-5" dirty="0">
                          <a:solidFill>
                            <a:srgbClr val="003366"/>
                          </a:solidFill>
                          <a:latin typeface="Arial"/>
                          <a:cs typeface="Arial"/>
                        </a:rPr>
                        <a:t>HLAReliable</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rowSpan="3">
                  <a:txBody>
                    <a:bodyPr/>
                    <a:lstStyle/>
                    <a:p>
                      <a:pPr marL="88900">
                        <a:lnSpc>
                          <a:spcPct val="100000"/>
                        </a:lnSpc>
                        <a:spcBef>
                          <a:spcPts val="350"/>
                        </a:spcBef>
                      </a:pPr>
                      <a:r>
                        <a:rPr sz="1500" dirty="0">
                          <a:solidFill>
                            <a:srgbClr val="003366"/>
                          </a:solidFill>
                          <a:latin typeface="Arial"/>
                          <a:cs typeface="Arial"/>
                        </a:rPr>
                        <a:t>Timestamp</a:t>
                      </a:r>
                      <a:endParaRPr sz="1500">
                        <a:latin typeface="Arial"/>
                        <a:cs typeface="Arial"/>
                      </a:endParaRPr>
                    </a:p>
                  </a:txBody>
                  <a:tcPr marL="0" marR="0" marT="4445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2"/>
                  </a:ext>
                </a:extLst>
              </a:tr>
              <a:tr h="641603">
                <a:tc vMerge="1">
                  <a:txBody>
                    <a:bodyPr/>
                    <a:lstStyle/>
                    <a:p>
                      <a:endParaRPr/>
                    </a:p>
                  </a:txBody>
                  <a:tcPr marL="0" marR="0" marT="1524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60"/>
                        </a:spcBef>
                      </a:pPr>
                      <a:r>
                        <a:rPr sz="1500" spc="-5" dirty="0">
                          <a:solidFill>
                            <a:srgbClr val="003366"/>
                          </a:solidFill>
                          <a:latin typeface="Arial"/>
                          <a:cs typeface="Arial"/>
                        </a:rPr>
                        <a:t>AccuracyOK</a:t>
                      </a:r>
                      <a:endParaRPr sz="15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8900">
                        <a:lnSpc>
                          <a:spcPct val="100000"/>
                        </a:lnSpc>
                        <a:spcBef>
                          <a:spcPts val="360"/>
                        </a:spcBef>
                      </a:pPr>
                      <a:r>
                        <a:rPr sz="1500" dirty="0">
                          <a:solidFill>
                            <a:srgbClr val="003366"/>
                          </a:solidFill>
                          <a:latin typeface="Arial"/>
                          <a:cs typeface="Arial"/>
                        </a:rPr>
                        <a:t>ServiceStat</a:t>
                      </a:r>
                      <a:endParaRPr sz="1500">
                        <a:latin typeface="Arial"/>
                        <a:cs typeface="Arial"/>
                      </a:endParaRPr>
                    </a:p>
                  </a:txBody>
                  <a:tcPr marL="0" marR="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vMerge="1">
                  <a:txBody>
                    <a:bodyPr/>
                    <a:lstStyle/>
                    <a:p>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vMerge="1">
                  <a:txBody>
                    <a:bodyPr/>
                    <a:lstStyle/>
                    <a:p>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vMerge="1">
                  <a:txBody>
                    <a:bodyPr/>
                    <a:lstStyle/>
                    <a:p>
                      <a:endParaRPr/>
                    </a:p>
                  </a:txBody>
                  <a:tcPr marL="0" marR="0" marT="4445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3"/>
                  </a:ext>
                </a:extLst>
              </a:tr>
              <a:tr h="640080">
                <a:tc vMerge="1">
                  <a:txBody>
                    <a:bodyPr/>
                    <a:lstStyle/>
                    <a:p>
                      <a:endParaRPr/>
                    </a:p>
                  </a:txBody>
                  <a:tcPr marL="0" marR="0" marT="1524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50"/>
                        </a:spcBef>
                      </a:pPr>
                      <a:r>
                        <a:rPr sz="1500" spc="-5" dirty="0">
                          <a:solidFill>
                            <a:srgbClr val="003366"/>
                          </a:solidFill>
                          <a:latin typeface="Arial"/>
                          <a:cs typeface="Arial"/>
                        </a:rPr>
                        <a:t>TimelinessOK</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8900">
                        <a:lnSpc>
                          <a:spcPct val="100000"/>
                        </a:lnSpc>
                        <a:spcBef>
                          <a:spcPts val="350"/>
                        </a:spcBef>
                      </a:pPr>
                      <a:r>
                        <a:rPr sz="1500" spc="-5" dirty="0">
                          <a:solidFill>
                            <a:srgbClr val="003366"/>
                          </a:solidFill>
                          <a:latin typeface="Arial"/>
                          <a:cs typeface="Arial"/>
                        </a:rPr>
                        <a:t>HLABoolean</a:t>
                      </a:r>
                      <a:endParaRPr sz="1500">
                        <a:latin typeface="Arial"/>
                        <a:cs typeface="Arial"/>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vMerge="1">
                  <a:txBody>
                    <a:bodyPr/>
                    <a:lstStyle/>
                    <a:p>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vMerge="1">
                  <a:txBody>
                    <a:bodyPr/>
                    <a:lstStyle/>
                    <a:p>
                      <a:endParaRPr/>
                    </a:p>
                  </a:txBody>
                  <a:tcPr marL="0" marR="0" marT="4445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vMerge="1">
                  <a:txBody>
                    <a:bodyPr/>
                    <a:lstStyle/>
                    <a:p>
                      <a:endParaRPr/>
                    </a:p>
                  </a:txBody>
                  <a:tcPr marL="0" marR="0" marT="4445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681095" cy="574040"/>
          </a:xfrm>
          <a:prstGeom prst="rect">
            <a:avLst/>
          </a:prstGeom>
        </p:spPr>
        <p:txBody>
          <a:bodyPr vert="horz" wrap="square" lIns="0" tIns="12700" rIns="0" bIns="0" rtlCol="0">
            <a:spAutoFit/>
          </a:bodyPr>
          <a:lstStyle/>
          <a:p>
            <a:pPr marL="12700">
              <a:lnSpc>
                <a:spcPct val="100000"/>
              </a:lnSpc>
              <a:spcBef>
                <a:spcPts val="100"/>
              </a:spcBef>
            </a:pPr>
            <a:r>
              <a:rPr spc="-5" dirty="0"/>
              <a:t>Dimension</a:t>
            </a:r>
            <a:r>
              <a:rPr spc="-75" dirty="0"/>
              <a:t> </a:t>
            </a:r>
            <a:r>
              <a:rPr spc="-10" dirty="0"/>
              <a:t>Table</a:t>
            </a:r>
          </a:p>
        </p:txBody>
      </p:sp>
      <p:sp>
        <p:nvSpPr>
          <p:cNvPr id="3" name="object 3"/>
          <p:cNvSpPr txBox="1"/>
          <p:nvPr/>
        </p:nvSpPr>
        <p:spPr>
          <a:xfrm>
            <a:off x="993139" y="2351023"/>
            <a:ext cx="7758430" cy="3399154"/>
          </a:xfrm>
          <a:prstGeom prst="rect">
            <a:avLst/>
          </a:prstGeom>
        </p:spPr>
        <p:txBody>
          <a:bodyPr vert="horz" wrap="square" lIns="0" tIns="60960" rIns="0" bIns="0" rtlCol="0">
            <a:spAutoFit/>
          </a:bodyPr>
          <a:lstStyle/>
          <a:p>
            <a:pPr marL="355600" marR="5080"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Maps domain specific data values onto integer  </a:t>
            </a:r>
            <a:r>
              <a:rPr sz="2800" dirty="0">
                <a:solidFill>
                  <a:srgbClr val="003366"/>
                </a:solidFill>
                <a:latin typeface="Arial"/>
                <a:cs typeface="Arial"/>
              </a:rPr>
              <a:t>values ranging from zero to some upper bound</a:t>
            </a:r>
            <a:endParaRPr sz="2800" dirty="0">
              <a:latin typeface="Arial"/>
              <a:cs typeface="Arial"/>
            </a:endParaRPr>
          </a:p>
          <a:p>
            <a:pPr marL="355600" marR="1100455" indent="-342900">
              <a:lnSpc>
                <a:spcPts val="3020"/>
              </a:lnSpc>
              <a:spcBef>
                <a:spcPts val="690"/>
              </a:spcBef>
              <a:buSzPct val="75000"/>
              <a:buFont typeface="Wingdings"/>
              <a:buChar char=""/>
              <a:tabLst>
                <a:tab pos="354965" algn="l"/>
                <a:tab pos="355600" algn="l"/>
              </a:tabLst>
            </a:pPr>
            <a:r>
              <a:rPr sz="2800" spc="-5" dirty="0">
                <a:solidFill>
                  <a:srgbClr val="003366"/>
                </a:solidFill>
                <a:latin typeface="Arial"/>
                <a:cs typeface="Arial"/>
              </a:rPr>
              <a:t>Specifies the legal values which may be  transmitted across the</a:t>
            </a:r>
            <a:r>
              <a:rPr sz="2800" spc="20" dirty="0">
                <a:solidFill>
                  <a:srgbClr val="003366"/>
                </a:solidFill>
                <a:latin typeface="Arial"/>
                <a:cs typeface="Arial"/>
              </a:rPr>
              <a:t> </a:t>
            </a:r>
            <a:r>
              <a:rPr sz="2800" spc="-5" dirty="0">
                <a:solidFill>
                  <a:srgbClr val="003366"/>
                </a:solidFill>
                <a:latin typeface="Arial"/>
                <a:cs typeface="Arial"/>
              </a:rPr>
              <a:t>RTI</a:t>
            </a:r>
            <a:endParaRPr sz="2800" dirty="0">
              <a:latin typeface="Arial"/>
              <a:cs typeface="Arial"/>
            </a:endParaRPr>
          </a:p>
          <a:p>
            <a:pPr marL="355600" marR="50165" indent="-342900">
              <a:lnSpc>
                <a:spcPts val="3020"/>
              </a:lnSpc>
              <a:spcBef>
                <a:spcPts val="680"/>
              </a:spcBef>
              <a:buSzPct val="75000"/>
              <a:buFont typeface="Wingdings"/>
              <a:buChar char=""/>
              <a:tabLst>
                <a:tab pos="354965" algn="l"/>
                <a:tab pos="355600" algn="l"/>
              </a:tabLst>
            </a:pPr>
            <a:r>
              <a:rPr sz="2800" spc="-5" dirty="0">
                <a:solidFill>
                  <a:srgbClr val="003366"/>
                </a:solidFill>
                <a:latin typeface="Arial"/>
                <a:cs typeface="Arial"/>
              </a:rPr>
              <a:t>Enables Data Distribution Management (DDM)  </a:t>
            </a:r>
            <a:r>
              <a:rPr sz="2800" dirty="0">
                <a:solidFill>
                  <a:srgbClr val="003366"/>
                </a:solidFill>
                <a:latin typeface="Arial"/>
                <a:cs typeface="Arial"/>
              </a:rPr>
              <a:t>and Declaration Management</a:t>
            </a:r>
            <a:r>
              <a:rPr sz="2800" spc="5" dirty="0">
                <a:solidFill>
                  <a:srgbClr val="003366"/>
                </a:solidFill>
                <a:latin typeface="Arial"/>
                <a:cs typeface="Arial"/>
              </a:rPr>
              <a:t> </a:t>
            </a:r>
            <a:r>
              <a:rPr sz="2800" dirty="0">
                <a:solidFill>
                  <a:srgbClr val="003366"/>
                </a:solidFill>
                <a:latin typeface="Arial"/>
                <a:cs typeface="Arial"/>
              </a:rPr>
              <a:t>(DM)</a:t>
            </a:r>
            <a:endParaRPr sz="2800" dirty="0">
              <a:latin typeface="Arial"/>
              <a:cs typeface="Arial"/>
            </a:endParaRPr>
          </a:p>
          <a:p>
            <a:pPr marL="355600" marR="187960" indent="-342900">
              <a:lnSpc>
                <a:spcPts val="3020"/>
              </a:lnSpc>
              <a:spcBef>
                <a:spcPts val="695"/>
              </a:spcBef>
              <a:buSzPct val="75000"/>
              <a:buFont typeface="Wingdings"/>
              <a:buChar char=""/>
              <a:tabLst>
                <a:tab pos="354965" algn="l"/>
                <a:tab pos="355600" algn="l"/>
              </a:tabLst>
            </a:pPr>
            <a:r>
              <a:rPr sz="2800" spc="-5" dirty="0">
                <a:solidFill>
                  <a:srgbClr val="003366"/>
                </a:solidFill>
                <a:latin typeface="Arial"/>
                <a:cs typeface="Arial"/>
              </a:rPr>
              <a:t>Used to specify update and subscribe regions  to the</a:t>
            </a:r>
            <a:r>
              <a:rPr sz="2800" dirty="0">
                <a:solidFill>
                  <a:srgbClr val="003366"/>
                </a:solidFill>
                <a:latin typeface="Arial"/>
                <a:cs typeface="Arial"/>
              </a:rPr>
              <a:t> </a:t>
            </a:r>
            <a:r>
              <a:rPr sz="2800" spc="-5" dirty="0">
                <a:solidFill>
                  <a:srgbClr val="003366"/>
                </a:solidFill>
                <a:latin typeface="Arial"/>
                <a:cs typeface="Arial"/>
              </a:rPr>
              <a:t>RTI</a:t>
            </a:r>
            <a:endParaRPr sz="2800"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6068060" cy="574040"/>
          </a:xfrm>
          <a:prstGeom prst="rect">
            <a:avLst/>
          </a:prstGeom>
        </p:spPr>
        <p:txBody>
          <a:bodyPr vert="horz" wrap="square" lIns="0" tIns="12700" rIns="0" bIns="0" rtlCol="0">
            <a:spAutoFit/>
          </a:bodyPr>
          <a:lstStyle/>
          <a:p>
            <a:pPr marL="12700">
              <a:lnSpc>
                <a:spcPct val="100000"/>
              </a:lnSpc>
              <a:spcBef>
                <a:spcPts val="100"/>
              </a:spcBef>
            </a:pPr>
            <a:r>
              <a:rPr spc="-5" dirty="0"/>
              <a:t>Example – Dimension</a:t>
            </a:r>
            <a:r>
              <a:rPr spc="-75" dirty="0"/>
              <a:t> </a:t>
            </a:r>
            <a:r>
              <a:rPr spc="-10" dirty="0"/>
              <a:t>Table</a:t>
            </a:r>
          </a:p>
        </p:txBody>
      </p:sp>
      <p:graphicFrame>
        <p:nvGraphicFramePr>
          <p:cNvPr id="3" name="object 3"/>
          <p:cNvGraphicFramePr>
            <a:graphicFrameLocks noGrp="1"/>
          </p:cNvGraphicFramePr>
          <p:nvPr/>
        </p:nvGraphicFramePr>
        <p:xfrm>
          <a:off x="903475" y="2496568"/>
          <a:ext cx="8001000" cy="3538728"/>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914400">
                <a:tc>
                  <a:txBody>
                    <a:bodyPr/>
                    <a:lstStyle/>
                    <a:p>
                      <a:pPr>
                        <a:lnSpc>
                          <a:spcPct val="100000"/>
                        </a:lnSpc>
                      </a:pPr>
                      <a:endParaRPr sz="2000">
                        <a:latin typeface="Times New Roman"/>
                        <a:cs typeface="Times New Roman"/>
                      </a:endParaRPr>
                    </a:p>
                    <a:p>
                      <a:pPr>
                        <a:lnSpc>
                          <a:spcPct val="100000"/>
                        </a:lnSpc>
                      </a:pPr>
                      <a:endParaRPr sz="2050">
                        <a:latin typeface="Times New Roman"/>
                        <a:cs typeface="Times New Roman"/>
                      </a:endParaRPr>
                    </a:p>
                    <a:p>
                      <a:pPr marL="491490">
                        <a:lnSpc>
                          <a:spcPct val="100000"/>
                        </a:lnSpc>
                      </a:pPr>
                      <a:r>
                        <a:rPr sz="1800" spc="-10" dirty="0">
                          <a:solidFill>
                            <a:srgbClr val="003366"/>
                          </a:solidFill>
                          <a:latin typeface="Arial"/>
                          <a:cs typeface="Arial"/>
                        </a:rPr>
                        <a:t>Name</a:t>
                      </a:r>
                      <a:endParaRPr sz="1800">
                        <a:latin typeface="Arial"/>
                        <a:cs typeface="Arial"/>
                      </a:endParaRPr>
                    </a:p>
                  </a:txBody>
                  <a:tcPr marL="0" marR="0" marT="0"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pPr>
                      <a:endParaRPr sz="2000">
                        <a:latin typeface="Times New Roman"/>
                        <a:cs typeface="Times New Roman"/>
                      </a:endParaRPr>
                    </a:p>
                    <a:p>
                      <a:pPr>
                        <a:lnSpc>
                          <a:spcPct val="100000"/>
                        </a:lnSpc>
                      </a:pPr>
                      <a:endParaRPr sz="2050">
                        <a:latin typeface="Times New Roman"/>
                        <a:cs typeface="Times New Roman"/>
                      </a:endParaRPr>
                    </a:p>
                    <a:p>
                      <a:pPr marL="224790">
                        <a:lnSpc>
                          <a:spcPct val="100000"/>
                        </a:lnSpc>
                      </a:pPr>
                      <a:r>
                        <a:rPr sz="1800" spc="-10" dirty="0">
                          <a:solidFill>
                            <a:srgbClr val="003366"/>
                          </a:solidFill>
                          <a:latin typeface="Arial"/>
                          <a:cs typeface="Arial"/>
                        </a:rPr>
                        <a:t>DataType</a:t>
                      </a:r>
                      <a:endParaRPr sz="1800">
                        <a:latin typeface="Arial"/>
                        <a:cs typeface="Arial"/>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5"/>
                        </a:spcBef>
                      </a:pPr>
                      <a:endParaRPr sz="2150">
                        <a:latin typeface="Times New Roman"/>
                        <a:cs typeface="Times New Roman"/>
                      </a:endParaRPr>
                    </a:p>
                    <a:p>
                      <a:pPr marL="122555" marR="125095" indent="19685">
                        <a:lnSpc>
                          <a:spcPct val="100000"/>
                        </a:lnSpc>
                      </a:pPr>
                      <a:r>
                        <a:rPr sz="1800" spc="-10" dirty="0">
                          <a:solidFill>
                            <a:srgbClr val="003366"/>
                          </a:solidFill>
                          <a:latin typeface="Arial"/>
                          <a:cs typeface="Arial"/>
                        </a:rPr>
                        <a:t>Upper  </a:t>
                      </a:r>
                      <a:r>
                        <a:rPr sz="1800" spc="-5" dirty="0">
                          <a:solidFill>
                            <a:srgbClr val="003366"/>
                          </a:solidFill>
                          <a:latin typeface="Arial"/>
                          <a:cs typeface="Arial"/>
                        </a:rPr>
                        <a:t>Bound</a:t>
                      </a:r>
                      <a:endParaRPr sz="1800">
                        <a:latin typeface="Arial"/>
                        <a:cs typeface="Arial"/>
                      </a:endParaRPr>
                    </a:p>
                  </a:txBody>
                  <a:tcPr marL="0" marR="0" marT="317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pPr>
                      <a:endParaRPr sz="2000">
                        <a:latin typeface="Times New Roman"/>
                        <a:cs typeface="Times New Roman"/>
                      </a:endParaRPr>
                    </a:p>
                    <a:p>
                      <a:pPr>
                        <a:lnSpc>
                          <a:spcPct val="100000"/>
                        </a:lnSpc>
                      </a:pPr>
                      <a:endParaRPr sz="2050">
                        <a:latin typeface="Times New Roman"/>
                        <a:cs typeface="Times New Roman"/>
                      </a:endParaRPr>
                    </a:p>
                    <a:p>
                      <a:pPr marL="706120">
                        <a:lnSpc>
                          <a:spcPct val="100000"/>
                        </a:lnSpc>
                      </a:pPr>
                      <a:r>
                        <a:rPr sz="1800" spc="-5" dirty="0">
                          <a:solidFill>
                            <a:srgbClr val="003366"/>
                          </a:solidFill>
                          <a:latin typeface="Arial"/>
                          <a:cs typeface="Arial"/>
                        </a:rPr>
                        <a:t>Normalization</a:t>
                      </a:r>
                      <a:endParaRPr sz="1800">
                        <a:latin typeface="Arial"/>
                        <a:cs typeface="Arial"/>
                      </a:endParaRPr>
                    </a:p>
                  </a:txBody>
                  <a:tcPr marL="0" marR="0" marT="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134620" marR="135890" indent="-1905" algn="ctr">
                        <a:lnSpc>
                          <a:spcPct val="100299"/>
                        </a:lnSpc>
                        <a:spcBef>
                          <a:spcPts val="320"/>
                        </a:spcBef>
                      </a:pPr>
                      <a:r>
                        <a:rPr sz="1800" spc="-5" dirty="0">
                          <a:solidFill>
                            <a:srgbClr val="003366"/>
                          </a:solidFill>
                          <a:latin typeface="Arial"/>
                          <a:cs typeface="Arial"/>
                        </a:rPr>
                        <a:t>Value If  </a:t>
                      </a:r>
                      <a:r>
                        <a:rPr sz="1800" spc="-10" dirty="0">
                          <a:solidFill>
                            <a:srgbClr val="003366"/>
                          </a:solidFill>
                          <a:latin typeface="Arial"/>
                          <a:cs typeface="Arial"/>
                        </a:rPr>
                        <a:t>Not  </a:t>
                      </a:r>
                      <a:r>
                        <a:rPr sz="1800" dirty="0">
                          <a:solidFill>
                            <a:srgbClr val="003366"/>
                          </a:solidFill>
                          <a:latin typeface="Arial"/>
                          <a:cs typeface="Arial"/>
                        </a:rPr>
                        <a:t>Specified</a:t>
                      </a:r>
                      <a:endParaRPr sz="1800">
                        <a:latin typeface="Arial"/>
                        <a:cs typeface="Arial"/>
                      </a:endParaRPr>
                    </a:p>
                  </a:txBody>
                  <a:tcPr marL="0" marR="0" marT="4064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1025652">
                <a:tc>
                  <a:txBody>
                    <a:bodyPr/>
                    <a:lstStyle/>
                    <a:p>
                      <a:pPr marL="87630">
                        <a:lnSpc>
                          <a:spcPct val="100000"/>
                        </a:lnSpc>
                        <a:spcBef>
                          <a:spcPts val="340"/>
                        </a:spcBef>
                      </a:pPr>
                      <a:r>
                        <a:rPr sz="1800" spc="-10" dirty="0">
                          <a:solidFill>
                            <a:srgbClr val="003366"/>
                          </a:solidFill>
                          <a:latin typeface="Arial"/>
                          <a:cs typeface="Arial"/>
                        </a:rPr>
                        <a:t>SodaFlavour</a:t>
                      </a:r>
                      <a:endParaRPr sz="18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spc="-10" dirty="0">
                          <a:solidFill>
                            <a:srgbClr val="003366"/>
                          </a:solidFill>
                          <a:latin typeface="Arial"/>
                          <a:cs typeface="Arial"/>
                        </a:rPr>
                        <a:t>flavourType</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dirty="0">
                          <a:solidFill>
                            <a:srgbClr val="003366"/>
                          </a:solidFill>
                          <a:latin typeface="Arial"/>
                          <a:cs typeface="Arial"/>
                        </a:rPr>
                        <a:t>3</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342265" marR="768350" indent="-254635">
                        <a:lnSpc>
                          <a:spcPts val="2600"/>
                        </a:lnSpc>
                        <a:spcBef>
                          <a:spcPts val="60"/>
                        </a:spcBef>
                      </a:pPr>
                      <a:r>
                        <a:rPr sz="1800" spc="-5" dirty="0">
                          <a:solidFill>
                            <a:srgbClr val="003366"/>
                          </a:solidFill>
                          <a:latin typeface="Arial"/>
                          <a:cs typeface="Arial"/>
                        </a:rPr>
                        <a:t>LinearEnumerated</a:t>
                      </a:r>
                      <a:r>
                        <a:rPr sz="1800" dirty="0">
                          <a:solidFill>
                            <a:srgbClr val="003366"/>
                          </a:solidFill>
                          <a:latin typeface="Arial"/>
                          <a:cs typeface="Arial"/>
                        </a:rPr>
                        <a:t>(  </a:t>
                      </a:r>
                      <a:r>
                        <a:rPr sz="1800" spc="-5" dirty="0">
                          <a:solidFill>
                            <a:srgbClr val="003366"/>
                          </a:solidFill>
                          <a:latin typeface="Arial"/>
                          <a:cs typeface="Arial"/>
                        </a:rPr>
                        <a:t>Flavour,</a:t>
                      </a:r>
                      <a:endParaRPr sz="1800">
                        <a:latin typeface="Arial"/>
                        <a:cs typeface="Arial"/>
                      </a:endParaRPr>
                    </a:p>
                    <a:p>
                      <a:pPr marL="343535">
                        <a:lnSpc>
                          <a:spcPct val="100000"/>
                        </a:lnSpc>
                        <a:spcBef>
                          <a:spcPts val="285"/>
                        </a:spcBef>
                      </a:pPr>
                      <a:r>
                        <a:rPr sz="1800" spc="-5" dirty="0">
                          <a:solidFill>
                            <a:srgbClr val="003366"/>
                          </a:solidFill>
                          <a:latin typeface="Arial"/>
                          <a:cs typeface="Arial"/>
                        </a:rPr>
                        <a:t>{Cola, Orange,</a:t>
                      </a:r>
                      <a:r>
                        <a:rPr sz="1800" spc="-40" dirty="0">
                          <a:solidFill>
                            <a:srgbClr val="003366"/>
                          </a:solidFill>
                          <a:latin typeface="Arial"/>
                          <a:cs typeface="Arial"/>
                        </a:rPr>
                        <a:t> </a:t>
                      </a:r>
                      <a:r>
                        <a:rPr sz="1800" spc="-5" dirty="0">
                          <a:solidFill>
                            <a:srgbClr val="003366"/>
                          </a:solidFill>
                          <a:latin typeface="Arial"/>
                          <a:cs typeface="Arial"/>
                        </a:rPr>
                        <a:t>Grape})</a:t>
                      </a:r>
                      <a:endParaRPr sz="1800">
                        <a:latin typeface="Arial"/>
                        <a:cs typeface="Arial"/>
                      </a:endParaRPr>
                    </a:p>
                  </a:txBody>
                  <a:tcPr marL="0" marR="0" marT="762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dirty="0">
                          <a:solidFill>
                            <a:srgbClr val="003366"/>
                          </a:solidFill>
                          <a:latin typeface="Arial"/>
                          <a:cs typeface="Arial"/>
                        </a:rPr>
                        <a:t>[0..3)</a:t>
                      </a:r>
                      <a:endParaRPr sz="18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798576">
                <a:tc>
                  <a:txBody>
                    <a:bodyPr/>
                    <a:lstStyle/>
                    <a:p>
                      <a:pPr marL="87630">
                        <a:lnSpc>
                          <a:spcPct val="100000"/>
                        </a:lnSpc>
                        <a:spcBef>
                          <a:spcPts val="340"/>
                        </a:spcBef>
                      </a:pPr>
                      <a:r>
                        <a:rPr sz="1800" dirty="0">
                          <a:solidFill>
                            <a:srgbClr val="003366"/>
                          </a:solidFill>
                          <a:latin typeface="Arial"/>
                          <a:cs typeface="Arial"/>
                        </a:rPr>
                        <a:t>BarQuantity</a:t>
                      </a:r>
                      <a:endParaRPr sz="18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spc="-10" dirty="0">
                          <a:solidFill>
                            <a:srgbClr val="003366"/>
                          </a:solidFill>
                          <a:latin typeface="Arial"/>
                          <a:cs typeface="Arial"/>
                        </a:rPr>
                        <a:t>DrinkCount</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spc="-10" dirty="0">
                          <a:solidFill>
                            <a:srgbClr val="003366"/>
                          </a:solidFill>
                          <a:latin typeface="Arial"/>
                          <a:cs typeface="Arial"/>
                        </a:rPr>
                        <a:t>25</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spc="-10" dirty="0">
                          <a:solidFill>
                            <a:srgbClr val="003366"/>
                          </a:solidFill>
                          <a:latin typeface="Arial"/>
                          <a:cs typeface="Arial"/>
                        </a:rPr>
                        <a:t>Linear(</a:t>
                      </a:r>
                      <a:endParaRPr sz="1800">
                        <a:latin typeface="Arial"/>
                        <a:cs typeface="Arial"/>
                      </a:endParaRPr>
                    </a:p>
                    <a:p>
                      <a:pPr marL="343535">
                        <a:lnSpc>
                          <a:spcPct val="100000"/>
                        </a:lnSpc>
                        <a:spcBef>
                          <a:spcPts val="440"/>
                        </a:spcBef>
                      </a:pPr>
                      <a:r>
                        <a:rPr sz="1800" spc="-10" dirty="0">
                          <a:solidFill>
                            <a:srgbClr val="003366"/>
                          </a:solidFill>
                          <a:latin typeface="Arial"/>
                          <a:cs typeface="Arial"/>
                        </a:rPr>
                        <a:t>NumberCups, </a:t>
                      </a:r>
                      <a:r>
                        <a:rPr sz="1800" spc="-5" dirty="0">
                          <a:solidFill>
                            <a:srgbClr val="003366"/>
                          </a:solidFill>
                          <a:latin typeface="Arial"/>
                          <a:cs typeface="Arial"/>
                        </a:rPr>
                        <a:t>0,</a:t>
                      </a:r>
                      <a:r>
                        <a:rPr sz="1800" dirty="0">
                          <a:solidFill>
                            <a:srgbClr val="003366"/>
                          </a:solidFill>
                          <a:latin typeface="Arial"/>
                          <a:cs typeface="Arial"/>
                        </a:rPr>
                        <a:t> </a:t>
                      </a:r>
                      <a:r>
                        <a:rPr sz="1800" spc="-10" dirty="0">
                          <a:solidFill>
                            <a:srgbClr val="003366"/>
                          </a:solidFill>
                          <a:latin typeface="Arial"/>
                          <a:cs typeface="Arial"/>
                        </a:rPr>
                        <a:t>25)</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1800" dirty="0">
                          <a:solidFill>
                            <a:srgbClr val="003366"/>
                          </a:solidFill>
                          <a:latin typeface="Arial"/>
                          <a:cs typeface="Arial"/>
                        </a:rPr>
                        <a:t>[0..1)</a:t>
                      </a:r>
                      <a:endParaRPr sz="18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800100">
                <a:tc>
                  <a:txBody>
                    <a:bodyPr/>
                    <a:lstStyle/>
                    <a:p>
                      <a:pPr marL="87630">
                        <a:lnSpc>
                          <a:spcPct val="100000"/>
                        </a:lnSpc>
                        <a:spcBef>
                          <a:spcPts val="340"/>
                        </a:spcBef>
                      </a:pPr>
                      <a:r>
                        <a:rPr sz="1800" dirty="0">
                          <a:solidFill>
                            <a:srgbClr val="003366"/>
                          </a:solidFill>
                          <a:latin typeface="Arial"/>
                          <a:cs typeface="Arial"/>
                        </a:rPr>
                        <a:t>WaiterId</a:t>
                      </a:r>
                      <a:endParaRPr sz="18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1800" spc="-5" dirty="0">
                          <a:solidFill>
                            <a:srgbClr val="003366"/>
                          </a:solidFill>
                          <a:latin typeface="Arial"/>
                          <a:cs typeface="Arial"/>
                        </a:rPr>
                        <a:t>EmpId</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1800" spc="-10" dirty="0">
                          <a:solidFill>
                            <a:srgbClr val="003366"/>
                          </a:solidFill>
                          <a:latin typeface="Arial"/>
                          <a:cs typeface="Arial"/>
                        </a:rPr>
                        <a:t>20</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1800" spc="-5" dirty="0">
                          <a:solidFill>
                            <a:srgbClr val="003366"/>
                          </a:solidFill>
                          <a:latin typeface="Arial"/>
                          <a:cs typeface="Arial"/>
                        </a:rPr>
                        <a:t>Linear(WaiterId, 0,</a:t>
                      </a:r>
                      <a:r>
                        <a:rPr sz="1800" spc="-10" dirty="0">
                          <a:solidFill>
                            <a:srgbClr val="003366"/>
                          </a:solidFill>
                          <a:latin typeface="Arial"/>
                          <a:cs typeface="Arial"/>
                        </a:rPr>
                        <a:t> 20)</a:t>
                      </a:r>
                      <a:endParaRPr sz="18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1800" spc="-5" dirty="0">
                          <a:solidFill>
                            <a:srgbClr val="003366"/>
                          </a:solidFill>
                          <a:latin typeface="Arial"/>
                          <a:cs typeface="Arial"/>
                        </a:rPr>
                        <a:t>Excluded</a:t>
                      </a:r>
                      <a:endParaRPr sz="18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865495" cy="574040"/>
          </a:xfrm>
          <a:prstGeom prst="rect">
            <a:avLst/>
          </a:prstGeom>
        </p:spPr>
        <p:txBody>
          <a:bodyPr vert="horz" wrap="square" lIns="0" tIns="12700" rIns="0" bIns="0" rtlCol="0">
            <a:spAutoFit/>
          </a:bodyPr>
          <a:lstStyle/>
          <a:p>
            <a:pPr marL="12700">
              <a:lnSpc>
                <a:spcPct val="100000"/>
              </a:lnSpc>
              <a:spcBef>
                <a:spcPts val="100"/>
              </a:spcBef>
            </a:pPr>
            <a:r>
              <a:rPr spc="-5" dirty="0"/>
              <a:t>Time Representation</a:t>
            </a:r>
            <a:r>
              <a:rPr spc="-70" dirty="0"/>
              <a:t> </a:t>
            </a:r>
            <a:r>
              <a:rPr spc="-10" dirty="0"/>
              <a:t>Table</a:t>
            </a:r>
          </a:p>
        </p:txBody>
      </p:sp>
      <p:sp>
        <p:nvSpPr>
          <p:cNvPr id="3" name="object 3"/>
          <p:cNvSpPr txBox="1"/>
          <p:nvPr/>
        </p:nvSpPr>
        <p:spPr>
          <a:xfrm>
            <a:off x="993139" y="2300143"/>
            <a:ext cx="7770495" cy="3743960"/>
          </a:xfrm>
          <a:prstGeom prst="rect">
            <a:avLst/>
          </a:prstGeom>
        </p:spPr>
        <p:txBody>
          <a:bodyPr vert="horz" wrap="square" lIns="0" tIns="97790" rIns="0" bIns="0" rtlCol="0">
            <a:spAutoFit/>
          </a:bodyPr>
          <a:lstStyle/>
          <a:p>
            <a:pPr marL="355600" indent="-342900">
              <a:lnSpc>
                <a:spcPct val="100000"/>
              </a:lnSpc>
              <a:spcBef>
                <a:spcPts val="770"/>
              </a:spcBef>
              <a:buSzPct val="75000"/>
              <a:buFont typeface="Wingdings"/>
              <a:buChar char=""/>
              <a:tabLst>
                <a:tab pos="354965" algn="l"/>
                <a:tab pos="355600" algn="l"/>
              </a:tabLst>
            </a:pPr>
            <a:r>
              <a:rPr sz="2800" spc="-5" dirty="0">
                <a:solidFill>
                  <a:srgbClr val="003366"/>
                </a:solidFill>
                <a:latin typeface="Arial"/>
                <a:cs typeface="Arial"/>
              </a:rPr>
              <a:t>Declares the format used to represent</a:t>
            </a:r>
            <a:r>
              <a:rPr sz="2800" spc="25" dirty="0">
                <a:solidFill>
                  <a:srgbClr val="003366"/>
                </a:solidFill>
                <a:latin typeface="Arial"/>
                <a:cs typeface="Arial"/>
              </a:rPr>
              <a:t> </a:t>
            </a:r>
            <a:r>
              <a:rPr sz="2800" spc="-5" dirty="0">
                <a:solidFill>
                  <a:srgbClr val="003366"/>
                </a:solidFill>
                <a:latin typeface="Arial"/>
                <a:cs typeface="Arial"/>
              </a:rPr>
              <a:t>time</a:t>
            </a:r>
            <a:endParaRPr sz="2800" dirty="0">
              <a:latin typeface="Arial"/>
              <a:cs typeface="Arial"/>
            </a:endParaRPr>
          </a:p>
          <a:p>
            <a:pPr marL="756285" lvl="1" indent="-287020">
              <a:lnSpc>
                <a:spcPct val="100000"/>
              </a:lnSpc>
              <a:spcBef>
                <a:spcPts val="580"/>
              </a:spcBef>
              <a:buSzPct val="75000"/>
              <a:buChar char="–"/>
              <a:tabLst>
                <a:tab pos="756285" algn="l"/>
                <a:tab pos="756920" algn="l"/>
              </a:tabLst>
            </a:pPr>
            <a:r>
              <a:rPr sz="2400" dirty="0">
                <a:solidFill>
                  <a:srgbClr val="003366"/>
                </a:solidFill>
                <a:latin typeface="Arial"/>
                <a:cs typeface="Arial"/>
              </a:rPr>
              <a:t>For </a:t>
            </a:r>
            <a:r>
              <a:rPr sz="2400" spc="-5" dirty="0">
                <a:solidFill>
                  <a:srgbClr val="003366"/>
                </a:solidFill>
                <a:latin typeface="Arial"/>
                <a:cs typeface="Arial"/>
              </a:rPr>
              <a:t>a federate</a:t>
            </a:r>
            <a:endParaRPr sz="2400" dirty="0">
              <a:latin typeface="Arial"/>
              <a:cs typeface="Arial"/>
            </a:endParaRPr>
          </a:p>
          <a:p>
            <a:pPr marL="756285" lvl="1" indent="-287020">
              <a:lnSpc>
                <a:spcPct val="100000"/>
              </a:lnSpc>
              <a:spcBef>
                <a:spcPts val="565"/>
              </a:spcBef>
              <a:buSzPct val="75000"/>
              <a:buChar char="–"/>
              <a:tabLst>
                <a:tab pos="756285" algn="l"/>
                <a:tab pos="756920" algn="l"/>
              </a:tabLst>
            </a:pPr>
            <a:r>
              <a:rPr sz="2400" dirty="0">
                <a:solidFill>
                  <a:srgbClr val="003366"/>
                </a:solidFill>
                <a:latin typeface="Arial"/>
                <a:cs typeface="Arial"/>
              </a:rPr>
              <a:t>Across </a:t>
            </a:r>
            <a:r>
              <a:rPr sz="2400" spc="-5" dirty="0">
                <a:solidFill>
                  <a:srgbClr val="003366"/>
                </a:solidFill>
                <a:latin typeface="Arial"/>
                <a:cs typeface="Arial"/>
              </a:rPr>
              <a:t>a</a:t>
            </a:r>
            <a:r>
              <a:rPr sz="2400" spc="5" dirty="0">
                <a:solidFill>
                  <a:srgbClr val="003366"/>
                </a:solidFill>
                <a:latin typeface="Arial"/>
                <a:cs typeface="Arial"/>
              </a:rPr>
              <a:t> </a:t>
            </a:r>
            <a:r>
              <a:rPr sz="2400" spc="-5" dirty="0">
                <a:solidFill>
                  <a:srgbClr val="003366"/>
                </a:solidFill>
                <a:latin typeface="Arial"/>
                <a:cs typeface="Arial"/>
              </a:rPr>
              <a:t>federation</a:t>
            </a:r>
            <a:endParaRPr sz="24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Declares the semantics of</a:t>
            </a:r>
            <a:r>
              <a:rPr sz="2800" spc="10" dirty="0">
                <a:solidFill>
                  <a:srgbClr val="003366"/>
                </a:solidFill>
                <a:latin typeface="Arial"/>
                <a:cs typeface="Arial"/>
              </a:rPr>
              <a:t> </a:t>
            </a:r>
            <a:r>
              <a:rPr sz="2800" spc="-5" dirty="0">
                <a:solidFill>
                  <a:srgbClr val="003366"/>
                </a:solidFill>
                <a:latin typeface="Arial"/>
                <a:cs typeface="Arial"/>
              </a:rPr>
              <a:t>time</a:t>
            </a:r>
            <a:endParaRPr sz="2800" dirty="0">
              <a:latin typeface="Arial"/>
              <a:cs typeface="Arial"/>
            </a:endParaRPr>
          </a:p>
          <a:p>
            <a:pPr marL="756285" lvl="1" indent="-287020">
              <a:lnSpc>
                <a:spcPct val="100000"/>
              </a:lnSpc>
              <a:spcBef>
                <a:spcPts val="570"/>
              </a:spcBef>
              <a:buSzPct val="75000"/>
              <a:buChar char="–"/>
              <a:tabLst>
                <a:tab pos="756285" algn="l"/>
                <a:tab pos="756920" algn="l"/>
              </a:tabLst>
            </a:pPr>
            <a:r>
              <a:rPr sz="2400" dirty="0">
                <a:solidFill>
                  <a:srgbClr val="003366"/>
                </a:solidFill>
                <a:latin typeface="Arial"/>
                <a:cs typeface="Arial"/>
              </a:rPr>
              <a:t>For </a:t>
            </a:r>
            <a:r>
              <a:rPr sz="2400" spc="-5" dirty="0">
                <a:solidFill>
                  <a:srgbClr val="003366"/>
                </a:solidFill>
                <a:latin typeface="Arial"/>
                <a:cs typeface="Arial"/>
              </a:rPr>
              <a:t>a federate</a:t>
            </a:r>
            <a:endParaRPr sz="2400" dirty="0">
              <a:latin typeface="Arial"/>
              <a:cs typeface="Arial"/>
            </a:endParaRPr>
          </a:p>
          <a:p>
            <a:pPr marL="756285" lvl="1" indent="-287020">
              <a:lnSpc>
                <a:spcPct val="100000"/>
              </a:lnSpc>
              <a:spcBef>
                <a:spcPts val="575"/>
              </a:spcBef>
              <a:buSzPct val="75000"/>
              <a:buChar char="–"/>
              <a:tabLst>
                <a:tab pos="756285" algn="l"/>
                <a:tab pos="756920" algn="l"/>
              </a:tabLst>
            </a:pPr>
            <a:r>
              <a:rPr sz="2400" dirty="0">
                <a:solidFill>
                  <a:srgbClr val="003366"/>
                </a:solidFill>
                <a:latin typeface="Arial"/>
                <a:cs typeface="Arial"/>
              </a:rPr>
              <a:t>Across </a:t>
            </a:r>
            <a:r>
              <a:rPr sz="2400" spc="-5" dirty="0">
                <a:solidFill>
                  <a:srgbClr val="003366"/>
                </a:solidFill>
                <a:latin typeface="Arial"/>
                <a:cs typeface="Arial"/>
              </a:rPr>
              <a:t>a</a:t>
            </a:r>
            <a:r>
              <a:rPr sz="2400" spc="5" dirty="0">
                <a:solidFill>
                  <a:srgbClr val="003366"/>
                </a:solidFill>
                <a:latin typeface="Arial"/>
                <a:cs typeface="Arial"/>
              </a:rPr>
              <a:t> </a:t>
            </a:r>
            <a:r>
              <a:rPr sz="2400" spc="-5" dirty="0">
                <a:solidFill>
                  <a:srgbClr val="003366"/>
                </a:solidFill>
                <a:latin typeface="Arial"/>
                <a:cs typeface="Arial"/>
              </a:rPr>
              <a:t>federation</a:t>
            </a:r>
            <a:endParaRPr sz="2400" dirty="0">
              <a:latin typeface="Arial"/>
              <a:cs typeface="Arial"/>
            </a:endParaRPr>
          </a:p>
          <a:p>
            <a:pPr marL="355600" marR="5080" indent="-342900">
              <a:lnSpc>
                <a:spcPct val="100400"/>
              </a:lnSpc>
              <a:spcBef>
                <a:spcPts val="655"/>
              </a:spcBef>
              <a:buSzPct val="75000"/>
              <a:buFont typeface="Wingdings"/>
              <a:buChar char=""/>
              <a:tabLst>
                <a:tab pos="354965" algn="l"/>
                <a:tab pos="355600" algn="l"/>
              </a:tabLst>
            </a:pPr>
            <a:r>
              <a:rPr sz="2800" spc="-5" dirty="0">
                <a:solidFill>
                  <a:srgbClr val="003366"/>
                </a:solidFill>
                <a:latin typeface="Arial"/>
                <a:cs typeface="Arial"/>
              </a:rPr>
              <a:t>Used by the RTI to coordinate federates during  federation</a:t>
            </a:r>
            <a:r>
              <a:rPr sz="2800" dirty="0">
                <a:solidFill>
                  <a:srgbClr val="003366"/>
                </a:solidFill>
                <a:latin typeface="Arial"/>
                <a:cs typeface="Arial"/>
              </a:rPr>
              <a:t> </a:t>
            </a:r>
            <a:r>
              <a:rPr sz="2800" spc="-5" dirty="0">
                <a:solidFill>
                  <a:srgbClr val="003366"/>
                </a:solidFill>
                <a:latin typeface="Arial"/>
                <a:cs typeface="Arial"/>
              </a:rPr>
              <a:t>execution</a:t>
            </a:r>
            <a:endParaRPr sz="28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5865495"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a:latin typeface="Arial"/>
              <a:cs typeface="Arial"/>
            </a:endParaRPr>
          </a:p>
          <a:p>
            <a:pPr marL="12700">
              <a:lnSpc>
                <a:spcPts val="4105"/>
              </a:lnSpc>
            </a:pPr>
            <a:r>
              <a:rPr sz="3600" b="1" spc="-5" dirty="0">
                <a:solidFill>
                  <a:srgbClr val="006666"/>
                </a:solidFill>
                <a:latin typeface="Arial"/>
                <a:cs typeface="Arial"/>
              </a:rPr>
              <a:t>Time Representation</a:t>
            </a:r>
            <a:r>
              <a:rPr sz="3600" b="1" spc="-70" dirty="0">
                <a:solidFill>
                  <a:srgbClr val="006666"/>
                </a:solidFill>
                <a:latin typeface="Arial"/>
                <a:cs typeface="Arial"/>
              </a:rPr>
              <a:t> </a:t>
            </a:r>
            <a:r>
              <a:rPr sz="3600" b="1" spc="-10"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903475" y="2725168"/>
          <a:ext cx="8001000" cy="274320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914400">
                <a:tc>
                  <a:txBody>
                    <a:bodyPr/>
                    <a:lstStyle/>
                    <a:p>
                      <a:pPr marL="404495">
                        <a:lnSpc>
                          <a:spcPct val="100000"/>
                        </a:lnSpc>
                        <a:spcBef>
                          <a:spcPts val="2115"/>
                        </a:spcBef>
                      </a:pPr>
                      <a:r>
                        <a:rPr sz="2400" spc="-5" dirty="0">
                          <a:solidFill>
                            <a:srgbClr val="003366"/>
                          </a:solidFill>
                          <a:latin typeface="Arial"/>
                          <a:cs typeface="Arial"/>
                        </a:rPr>
                        <a:t>Category</a:t>
                      </a:r>
                      <a:endParaRPr sz="2400">
                        <a:latin typeface="Arial"/>
                        <a:cs typeface="Arial"/>
                      </a:endParaRPr>
                    </a:p>
                  </a:txBody>
                  <a:tcPr marL="0" marR="0" marT="268605"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299720">
                        <a:lnSpc>
                          <a:spcPct val="100000"/>
                        </a:lnSpc>
                        <a:spcBef>
                          <a:spcPts val="2115"/>
                        </a:spcBef>
                      </a:pPr>
                      <a:r>
                        <a:rPr sz="2400" spc="-10" dirty="0">
                          <a:solidFill>
                            <a:srgbClr val="003366"/>
                          </a:solidFill>
                          <a:latin typeface="Arial"/>
                          <a:cs typeface="Arial"/>
                        </a:rPr>
                        <a:t>Datatype</a:t>
                      </a:r>
                      <a:endParaRPr sz="2400">
                        <a:latin typeface="Arial"/>
                        <a:cs typeface="Arial"/>
                      </a:endParaRPr>
                    </a:p>
                  </a:txBody>
                  <a:tcPr marL="0" marR="0" marT="26860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R="635" algn="ctr">
                        <a:lnSpc>
                          <a:spcPct val="100000"/>
                        </a:lnSpc>
                        <a:spcBef>
                          <a:spcPts val="2115"/>
                        </a:spcBef>
                      </a:pPr>
                      <a:r>
                        <a:rPr sz="2400" spc="-10" dirty="0">
                          <a:solidFill>
                            <a:srgbClr val="003366"/>
                          </a:solidFill>
                          <a:latin typeface="Arial"/>
                          <a:cs typeface="Arial"/>
                        </a:rPr>
                        <a:t>Semantics</a:t>
                      </a:r>
                      <a:endParaRPr sz="2400">
                        <a:latin typeface="Arial"/>
                        <a:cs typeface="Arial"/>
                      </a:endParaRPr>
                    </a:p>
                  </a:txBody>
                  <a:tcPr marL="0" marR="0" marT="268605"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914400">
                <a:tc>
                  <a:txBody>
                    <a:bodyPr/>
                    <a:lstStyle/>
                    <a:p>
                      <a:pPr marL="87630">
                        <a:lnSpc>
                          <a:spcPct val="100000"/>
                        </a:lnSpc>
                        <a:spcBef>
                          <a:spcPts val="315"/>
                        </a:spcBef>
                      </a:pPr>
                      <a:r>
                        <a:rPr sz="2400" spc="-5" dirty="0">
                          <a:solidFill>
                            <a:srgbClr val="003366"/>
                          </a:solidFill>
                          <a:latin typeface="Arial"/>
                          <a:cs typeface="Arial"/>
                        </a:rPr>
                        <a:t>Timestamp</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15"/>
                        </a:spcBef>
                      </a:pPr>
                      <a:r>
                        <a:rPr sz="2400" spc="-5" dirty="0">
                          <a:solidFill>
                            <a:srgbClr val="003366"/>
                          </a:solidFill>
                          <a:latin typeface="Arial"/>
                          <a:cs typeface="Arial"/>
                        </a:rPr>
                        <a:t>TimeType</a:t>
                      </a:r>
                      <a:endParaRPr sz="2400">
                        <a:latin typeface="Arial"/>
                        <a:cs typeface="Arial"/>
                      </a:endParaRPr>
                    </a:p>
                  </a:txBody>
                  <a:tcPr marL="0" marR="0" marT="4000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1137285">
                        <a:lnSpc>
                          <a:spcPts val="2870"/>
                        </a:lnSpc>
                        <a:spcBef>
                          <a:spcPts val="420"/>
                        </a:spcBef>
                      </a:pPr>
                      <a:r>
                        <a:rPr sz="2400" spc="-5" dirty="0">
                          <a:solidFill>
                            <a:srgbClr val="003366"/>
                          </a:solidFill>
                          <a:latin typeface="Arial"/>
                          <a:cs typeface="Arial"/>
                        </a:rPr>
                        <a:t>Floating point value  expressed in</a:t>
                      </a:r>
                      <a:r>
                        <a:rPr sz="2400" dirty="0">
                          <a:solidFill>
                            <a:srgbClr val="003366"/>
                          </a:solidFill>
                          <a:latin typeface="Arial"/>
                          <a:cs typeface="Arial"/>
                        </a:rPr>
                        <a:t> </a:t>
                      </a:r>
                      <a:r>
                        <a:rPr sz="2400" spc="-5" dirty="0">
                          <a:solidFill>
                            <a:srgbClr val="003366"/>
                          </a:solidFill>
                          <a:latin typeface="Arial"/>
                          <a:cs typeface="Arial"/>
                        </a:rPr>
                        <a:t>minutes</a:t>
                      </a:r>
                      <a:endParaRPr sz="2400">
                        <a:latin typeface="Arial"/>
                        <a:cs typeface="Arial"/>
                      </a:endParaRPr>
                    </a:p>
                  </a:txBody>
                  <a:tcPr marL="0" marR="0" marT="5334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914400">
                <a:tc>
                  <a:txBody>
                    <a:bodyPr/>
                    <a:lstStyle/>
                    <a:p>
                      <a:pPr marL="87630">
                        <a:lnSpc>
                          <a:spcPct val="100000"/>
                        </a:lnSpc>
                        <a:spcBef>
                          <a:spcPts val="315"/>
                        </a:spcBef>
                      </a:pPr>
                      <a:r>
                        <a:rPr sz="2400" spc="-5" dirty="0">
                          <a:solidFill>
                            <a:srgbClr val="003366"/>
                          </a:solidFill>
                          <a:latin typeface="Arial"/>
                          <a:cs typeface="Arial"/>
                        </a:rPr>
                        <a:t>LookAhead</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15"/>
                        </a:spcBef>
                      </a:pPr>
                      <a:r>
                        <a:rPr sz="2400" spc="-5" dirty="0">
                          <a:solidFill>
                            <a:srgbClr val="003366"/>
                          </a:solidFill>
                          <a:latin typeface="Arial"/>
                          <a:cs typeface="Arial"/>
                        </a:rPr>
                        <a:t>LAType</a:t>
                      </a:r>
                      <a:endParaRPr sz="2400">
                        <a:latin typeface="Arial"/>
                        <a:cs typeface="Arial"/>
                      </a:endParaRPr>
                    </a:p>
                  </a:txBody>
                  <a:tcPr marL="0" marR="0" marT="40005"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marR="323215">
                        <a:lnSpc>
                          <a:spcPts val="2870"/>
                        </a:lnSpc>
                        <a:spcBef>
                          <a:spcPts val="420"/>
                        </a:spcBef>
                      </a:pPr>
                      <a:r>
                        <a:rPr sz="2400" spc="-5" dirty="0">
                          <a:solidFill>
                            <a:srgbClr val="003366"/>
                          </a:solidFill>
                          <a:latin typeface="Arial"/>
                          <a:cs typeface="Arial"/>
                        </a:rPr>
                        <a:t>Non-negative floating point  value expressed in</a:t>
                      </a:r>
                      <a:r>
                        <a:rPr sz="2400" spc="30" dirty="0">
                          <a:solidFill>
                            <a:srgbClr val="003366"/>
                          </a:solidFill>
                          <a:latin typeface="Arial"/>
                          <a:cs typeface="Arial"/>
                        </a:rPr>
                        <a:t> </a:t>
                      </a:r>
                      <a:r>
                        <a:rPr sz="2400" spc="-5" dirty="0">
                          <a:solidFill>
                            <a:srgbClr val="003366"/>
                          </a:solidFill>
                          <a:latin typeface="Arial"/>
                          <a:cs typeface="Arial"/>
                        </a:rPr>
                        <a:t>minutes</a:t>
                      </a:r>
                      <a:endParaRPr sz="2400">
                        <a:latin typeface="Arial"/>
                        <a:cs typeface="Arial"/>
                      </a:endParaRPr>
                    </a:p>
                  </a:txBody>
                  <a:tcPr marL="0" marR="0" marT="5334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382260" cy="574040"/>
          </a:xfrm>
          <a:prstGeom prst="rect">
            <a:avLst/>
          </a:prstGeom>
        </p:spPr>
        <p:txBody>
          <a:bodyPr vert="horz" wrap="square" lIns="0" tIns="12700" rIns="0" bIns="0" rtlCol="0">
            <a:spAutoFit/>
          </a:bodyPr>
          <a:lstStyle/>
          <a:p>
            <a:pPr marL="12700">
              <a:lnSpc>
                <a:spcPct val="100000"/>
              </a:lnSpc>
              <a:spcBef>
                <a:spcPts val="100"/>
              </a:spcBef>
            </a:pPr>
            <a:r>
              <a:rPr spc="-5" dirty="0"/>
              <a:t>User-Supplied Tag</a:t>
            </a:r>
            <a:r>
              <a:rPr spc="-70" dirty="0"/>
              <a:t> </a:t>
            </a:r>
            <a:r>
              <a:rPr spc="-5" dirty="0"/>
              <a:t>Table</a:t>
            </a:r>
          </a:p>
        </p:txBody>
      </p:sp>
      <p:sp>
        <p:nvSpPr>
          <p:cNvPr id="3" name="object 3"/>
          <p:cNvSpPr txBox="1"/>
          <p:nvPr/>
        </p:nvSpPr>
        <p:spPr>
          <a:xfrm>
            <a:off x="993139" y="2386075"/>
            <a:ext cx="7677784" cy="1818639"/>
          </a:xfrm>
          <a:prstGeom prst="rect">
            <a:avLst/>
          </a:prstGeom>
        </p:spPr>
        <p:txBody>
          <a:bodyPr vert="horz" wrap="square" lIns="0" tIns="10160" rIns="0" bIns="0" rtlCol="0">
            <a:spAutoFit/>
          </a:bodyPr>
          <a:lstStyle/>
          <a:p>
            <a:pPr marL="355600" marR="147955"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Extensible mechanism for specifying auxiliary  data</a:t>
            </a:r>
            <a:endParaRPr sz="2800" dirty="0">
              <a:latin typeface="Arial"/>
              <a:cs typeface="Arial"/>
            </a:endParaRPr>
          </a:p>
          <a:p>
            <a:pPr marL="355600" marR="508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Provides additional control and coordination of  </a:t>
            </a:r>
            <a:r>
              <a:rPr sz="2800" dirty="0">
                <a:solidFill>
                  <a:srgbClr val="003366"/>
                </a:solidFill>
                <a:latin typeface="Arial"/>
                <a:cs typeface="Arial"/>
              </a:rPr>
              <a:t>services provided by the</a:t>
            </a:r>
            <a:r>
              <a:rPr sz="2800" spc="-10" dirty="0">
                <a:solidFill>
                  <a:srgbClr val="003366"/>
                </a:solidFill>
                <a:latin typeface="Arial"/>
                <a:cs typeface="Arial"/>
              </a:rPr>
              <a:t> </a:t>
            </a:r>
            <a:r>
              <a:rPr sz="2800" dirty="0">
                <a:solidFill>
                  <a:srgbClr val="003366"/>
                </a:solidFill>
                <a:latin typeface="Arial"/>
                <a:cs typeface="Arial"/>
              </a:rPr>
              <a:t>HLA</a:t>
            </a:r>
            <a:endParaRPr sz="2800" dirty="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5382260"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a:latin typeface="Arial"/>
              <a:cs typeface="Arial"/>
            </a:endParaRPr>
          </a:p>
          <a:p>
            <a:pPr marL="12700">
              <a:lnSpc>
                <a:spcPts val="4105"/>
              </a:lnSpc>
            </a:pPr>
            <a:r>
              <a:rPr sz="3600" b="1" spc="-5" dirty="0">
                <a:solidFill>
                  <a:srgbClr val="006666"/>
                </a:solidFill>
                <a:latin typeface="Arial"/>
                <a:cs typeface="Arial"/>
              </a:rPr>
              <a:t>User-Supplied Tag</a:t>
            </a:r>
            <a:r>
              <a:rPr sz="3600" b="1" spc="-70" dirty="0">
                <a:solidFill>
                  <a:srgbClr val="006666"/>
                </a:solidFill>
                <a:latin typeface="Arial"/>
                <a:cs typeface="Arial"/>
              </a:rPr>
              <a:t> </a:t>
            </a:r>
            <a:r>
              <a:rPr sz="3600" b="1" spc="-5"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903475" y="2498092"/>
          <a:ext cx="8001000" cy="4029452"/>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25196">
                <a:tc>
                  <a:txBody>
                    <a:bodyPr/>
                    <a:lstStyle/>
                    <a:p>
                      <a:pPr marL="965200">
                        <a:lnSpc>
                          <a:spcPct val="100000"/>
                        </a:lnSpc>
                        <a:spcBef>
                          <a:spcPts val="560"/>
                        </a:spcBef>
                      </a:pPr>
                      <a:r>
                        <a:rPr sz="2000" dirty="0">
                          <a:solidFill>
                            <a:srgbClr val="003366"/>
                          </a:solidFill>
                          <a:latin typeface="Arial"/>
                          <a:cs typeface="Arial"/>
                        </a:rPr>
                        <a:t>Category</a:t>
                      </a:r>
                      <a:endParaRPr sz="2000">
                        <a:latin typeface="Arial"/>
                        <a:cs typeface="Arial"/>
                      </a:endParaRPr>
                    </a:p>
                  </a:txBody>
                  <a:tcPr marL="0" marR="0" marT="71120"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400050">
                        <a:lnSpc>
                          <a:spcPct val="100000"/>
                        </a:lnSpc>
                        <a:spcBef>
                          <a:spcPts val="560"/>
                        </a:spcBef>
                      </a:pPr>
                      <a:r>
                        <a:rPr sz="2000" spc="-5" dirty="0">
                          <a:solidFill>
                            <a:srgbClr val="003366"/>
                          </a:solidFill>
                          <a:latin typeface="Arial"/>
                          <a:cs typeface="Arial"/>
                        </a:rPr>
                        <a:t>Datatype</a:t>
                      </a:r>
                      <a:endParaRPr sz="2000">
                        <a:latin typeface="Arial"/>
                        <a:cs typeface="Arial"/>
                      </a:endParaRPr>
                    </a:p>
                  </a:txBody>
                  <a:tcPr marL="0" marR="0" marT="71120"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1002030">
                        <a:lnSpc>
                          <a:spcPct val="100000"/>
                        </a:lnSpc>
                        <a:spcBef>
                          <a:spcPts val="560"/>
                        </a:spcBef>
                      </a:pPr>
                      <a:r>
                        <a:rPr sz="2000" spc="-5" dirty="0">
                          <a:solidFill>
                            <a:srgbClr val="003366"/>
                          </a:solidFill>
                          <a:latin typeface="Arial"/>
                          <a:cs typeface="Arial"/>
                        </a:rPr>
                        <a:t>Semantics</a:t>
                      </a:r>
                      <a:endParaRPr sz="2000">
                        <a:latin typeface="Arial"/>
                        <a:cs typeface="Arial"/>
                      </a:endParaRPr>
                    </a:p>
                  </a:txBody>
                  <a:tcPr marL="0" marR="0" marT="7112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434339">
                <a:tc>
                  <a:txBody>
                    <a:bodyPr/>
                    <a:lstStyle/>
                    <a:p>
                      <a:pPr marL="87630">
                        <a:lnSpc>
                          <a:spcPct val="100000"/>
                        </a:lnSpc>
                        <a:spcBef>
                          <a:spcPts val="330"/>
                        </a:spcBef>
                      </a:pPr>
                      <a:r>
                        <a:rPr sz="2000" spc="-5" dirty="0">
                          <a:solidFill>
                            <a:srgbClr val="003366"/>
                          </a:solidFill>
                          <a:latin typeface="Arial"/>
                          <a:cs typeface="Arial"/>
                        </a:rPr>
                        <a:t>Update/Reflect</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434339">
                <a:tc>
                  <a:txBody>
                    <a:bodyPr/>
                    <a:lstStyle/>
                    <a:p>
                      <a:pPr marL="87630">
                        <a:lnSpc>
                          <a:spcPct val="100000"/>
                        </a:lnSpc>
                        <a:spcBef>
                          <a:spcPts val="330"/>
                        </a:spcBef>
                      </a:pPr>
                      <a:r>
                        <a:rPr sz="2000" spc="-5" dirty="0">
                          <a:solidFill>
                            <a:srgbClr val="003366"/>
                          </a:solidFill>
                          <a:latin typeface="Arial"/>
                          <a:cs typeface="Arial"/>
                        </a:rPr>
                        <a:t>Send/Receive</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432816">
                <a:tc>
                  <a:txBody>
                    <a:bodyPr/>
                    <a:lstStyle/>
                    <a:p>
                      <a:pPr marL="87630">
                        <a:lnSpc>
                          <a:spcPct val="100000"/>
                        </a:lnSpc>
                        <a:spcBef>
                          <a:spcPts val="330"/>
                        </a:spcBef>
                      </a:pPr>
                      <a:r>
                        <a:rPr sz="2000" spc="-5" dirty="0">
                          <a:solidFill>
                            <a:srgbClr val="003366"/>
                          </a:solidFill>
                          <a:latin typeface="Arial"/>
                          <a:cs typeface="Arial"/>
                        </a:rPr>
                        <a:t>Delete/Remove</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dirty="0">
                          <a:solidFill>
                            <a:srgbClr val="003366"/>
                          </a:solidFill>
                          <a:latin typeface="Arial"/>
                          <a:cs typeface="Arial"/>
                        </a:rPr>
                        <a:t>HLAascii</a:t>
                      </a:r>
                      <a:endParaRPr sz="2000">
                        <a:latin typeface="Arial"/>
                        <a:cs typeface="Arial"/>
                      </a:endParaRPr>
                    </a:p>
                  </a:txBody>
                  <a:tcPr marL="0" marR="0" marT="4191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Reason for</a:t>
                      </a:r>
                      <a:r>
                        <a:rPr sz="2000" spc="-25" dirty="0">
                          <a:solidFill>
                            <a:srgbClr val="003366"/>
                          </a:solidFill>
                          <a:latin typeface="Arial"/>
                          <a:cs typeface="Arial"/>
                        </a:rPr>
                        <a:t> </a:t>
                      </a:r>
                      <a:r>
                        <a:rPr sz="2000" spc="-5" dirty="0">
                          <a:solidFill>
                            <a:srgbClr val="003366"/>
                          </a:solidFill>
                          <a:latin typeface="Arial"/>
                          <a:cs typeface="Arial"/>
                        </a:rPr>
                        <a:t>deletion</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701039">
                <a:tc>
                  <a:txBody>
                    <a:bodyPr/>
                    <a:lstStyle/>
                    <a:p>
                      <a:pPr marL="87630">
                        <a:lnSpc>
                          <a:spcPct val="100000"/>
                        </a:lnSpc>
                        <a:spcBef>
                          <a:spcPts val="340"/>
                        </a:spcBef>
                      </a:pPr>
                      <a:r>
                        <a:rPr sz="2000" spc="-5" dirty="0">
                          <a:solidFill>
                            <a:srgbClr val="003366"/>
                          </a:solidFill>
                          <a:latin typeface="Arial"/>
                          <a:cs typeface="Arial"/>
                        </a:rPr>
                        <a:t>Divestiture</a:t>
                      </a:r>
                      <a:r>
                        <a:rPr sz="2000" spc="-15" dirty="0">
                          <a:solidFill>
                            <a:srgbClr val="003366"/>
                          </a:solidFill>
                          <a:latin typeface="Arial"/>
                          <a:cs typeface="Arial"/>
                        </a:rPr>
                        <a:t> </a:t>
                      </a:r>
                      <a:r>
                        <a:rPr sz="2000" spc="-5" dirty="0">
                          <a:solidFill>
                            <a:srgbClr val="003366"/>
                          </a:solidFill>
                          <a:latin typeface="Arial"/>
                          <a:cs typeface="Arial"/>
                        </a:rPr>
                        <a:t>Request</a:t>
                      </a:r>
                      <a:endParaRPr sz="20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0"/>
                        </a:spcBef>
                      </a:pPr>
                      <a:r>
                        <a:rPr sz="2000" spc="-5" dirty="0">
                          <a:solidFill>
                            <a:srgbClr val="003366"/>
                          </a:solidFill>
                          <a:latin typeface="Arial"/>
                          <a:cs typeface="Arial"/>
                        </a:rPr>
                        <a:t>PriorityLevel</a:t>
                      </a:r>
                      <a:endParaRPr sz="20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293370">
                        <a:lnSpc>
                          <a:spcPct val="100000"/>
                        </a:lnSpc>
                        <a:spcBef>
                          <a:spcPts val="340"/>
                        </a:spcBef>
                      </a:pPr>
                      <a:r>
                        <a:rPr sz="2000" spc="-5" dirty="0">
                          <a:solidFill>
                            <a:srgbClr val="003366"/>
                          </a:solidFill>
                          <a:latin typeface="Arial"/>
                          <a:cs typeface="Arial"/>
                        </a:rPr>
                        <a:t>High value for immediate  transfer</a:t>
                      </a:r>
                      <a:endParaRPr sz="20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466344">
                <a:tc>
                  <a:txBody>
                    <a:bodyPr/>
                    <a:lstStyle/>
                    <a:p>
                      <a:pPr marL="87630">
                        <a:lnSpc>
                          <a:spcPct val="100000"/>
                        </a:lnSpc>
                        <a:spcBef>
                          <a:spcPts val="330"/>
                        </a:spcBef>
                      </a:pPr>
                      <a:r>
                        <a:rPr sz="2000" spc="-5" dirty="0">
                          <a:solidFill>
                            <a:srgbClr val="003366"/>
                          </a:solidFill>
                          <a:latin typeface="Arial"/>
                          <a:cs typeface="Arial"/>
                        </a:rPr>
                        <a:t>Divestiture</a:t>
                      </a:r>
                      <a:r>
                        <a:rPr sz="2000" spc="-20" dirty="0">
                          <a:solidFill>
                            <a:srgbClr val="003366"/>
                          </a:solidFill>
                          <a:latin typeface="Arial"/>
                          <a:cs typeface="Arial"/>
                        </a:rPr>
                        <a:t> </a:t>
                      </a:r>
                      <a:r>
                        <a:rPr sz="2000" spc="-5" dirty="0">
                          <a:solidFill>
                            <a:srgbClr val="003366"/>
                          </a:solidFill>
                          <a:latin typeface="Arial"/>
                          <a:cs typeface="Arial"/>
                        </a:rPr>
                        <a:t>Completion</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NA</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699516">
                <a:tc>
                  <a:txBody>
                    <a:bodyPr/>
                    <a:lstStyle/>
                    <a:p>
                      <a:pPr marL="87630">
                        <a:lnSpc>
                          <a:spcPct val="100000"/>
                        </a:lnSpc>
                        <a:spcBef>
                          <a:spcPts val="330"/>
                        </a:spcBef>
                      </a:pPr>
                      <a:r>
                        <a:rPr sz="2000" dirty="0">
                          <a:solidFill>
                            <a:srgbClr val="003366"/>
                          </a:solidFill>
                          <a:latin typeface="Arial"/>
                          <a:cs typeface="Arial"/>
                        </a:rPr>
                        <a:t>Acquisition</a:t>
                      </a:r>
                      <a:r>
                        <a:rPr sz="2000" spc="-15" dirty="0">
                          <a:solidFill>
                            <a:srgbClr val="003366"/>
                          </a:solidFill>
                          <a:latin typeface="Arial"/>
                          <a:cs typeface="Arial"/>
                        </a:rPr>
                        <a:t> </a:t>
                      </a:r>
                      <a:r>
                        <a:rPr sz="2000" dirty="0">
                          <a:solidFill>
                            <a:srgbClr val="003366"/>
                          </a:solidFill>
                          <a:latin typeface="Arial"/>
                          <a:cs typeface="Arial"/>
                        </a:rPr>
                        <a:t>Request</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30"/>
                        </a:spcBef>
                      </a:pPr>
                      <a:r>
                        <a:rPr sz="2000" spc="-5" dirty="0">
                          <a:solidFill>
                            <a:srgbClr val="003366"/>
                          </a:solidFill>
                          <a:latin typeface="Arial"/>
                          <a:cs typeface="Arial"/>
                        </a:rPr>
                        <a:t>PriorityLevel</a:t>
                      </a:r>
                      <a:endParaRPr sz="2000">
                        <a:latin typeface="Arial"/>
                        <a:cs typeface="Arial"/>
                      </a:endParaRPr>
                    </a:p>
                  </a:txBody>
                  <a:tcPr marL="0" marR="0" marT="41910"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293370">
                        <a:lnSpc>
                          <a:spcPct val="100000"/>
                        </a:lnSpc>
                        <a:spcBef>
                          <a:spcPts val="330"/>
                        </a:spcBef>
                      </a:pPr>
                      <a:r>
                        <a:rPr sz="2000" spc="-5" dirty="0">
                          <a:solidFill>
                            <a:srgbClr val="003366"/>
                          </a:solidFill>
                          <a:latin typeface="Arial"/>
                          <a:cs typeface="Arial"/>
                        </a:rPr>
                        <a:t>High value for immediate  transfer</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435863">
                <a:tc>
                  <a:txBody>
                    <a:bodyPr/>
                    <a:lstStyle/>
                    <a:p>
                      <a:pPr marL="87630">
                        <a:lnSpc>
                          <a:spcPct val="100000"/>
                        </a:lnSpc>
                        <a:spcBef>
                          <a:spcPts val="340"/>
                        </a:spcBef>
                      </a:pPr>
                      <a:r>
                        <a:rPr sz="2000" spc="-5" dirty="0">
                          <a:solidFill>
                            <a:srgbClr val="003366"/>
                          </a:solidFill>
                          <a:latin typeface="Arial"/>
                          <a:cs typeface="Arial"/>
                        </a:rPr>
                        <a:t>Request</a:t>
                      </a:r>
                      <a:r>
                        <a:rPr sz="2000" spc="-25" dirty="0">
                          <a:solidFill>
                            <a:srgbClr val="003366"/>
                          </a:solidFill>
                          <a:latin typeface="Arial"/>
                          <a:cs typeface="Arial"/>
                        </a:rPr>
                        <a:t> </a:t>
                      </a:r>
                      <a:r>
                        <a:rPr sz="2000" spc="-5" dirty="0">
                          <a:solidFill>
                            <a:srgbClr val="003366"/>
                          </a:solidFill>
                          <a:latin typeface="Arial"/>
                          <a:cs typeface="Arial"/>
                        </a:rPr>
                        <a:t>Update</a:t>
                      </a:r>
                      <a:endParaRPr sz="2000">
                        <a:latin typeface="Arial"/>
                        <a:cs typeface="Arial"/>
                      </a:endParaRPr>
                    </a:p>
                  </a:txBody>
                  <a:tcPr marL="0" marR="0" marT="4318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2000" spc="5" dirty="0">
                          <a:solidFill>
                            <a:srgbClr val="003366"/>
                          </a:solidFill>
                          <a:latin typeface="Arial"/>
                          <a:cs typeface="Arial"/>
                        </a:rPr>
                        <a:t>NA</a:t>
                      </a:r>
                      <a:endParaRPr sz="2000">
                        <a:latin typeface="Arial"/>
                        <a:cs typeface="Arial"/>
                      </a:endParaRPr>
                    </a:p>
                  </a:txBody>
                  <a:tcPr marL="0" marR="0" marT="4318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0"/>
                        </a:spcBef>
                      </a:pPr>
                      <a:r>
                        <a:rPr sz="2000" spc="5" dirty="0">
                          <a:solidFill>
                            <a:srgbClr val="003366"/>
                          </a:solidFill>
                          <a:latin typeface="Arial"/>
                          <a:cs typeface="Arial"/>
                        </a:rPr>
                        <a:t>NA</a:t>
                      </a:r>
                      <a:endParaRPr sz="20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2310130" cy="574040"/>
          </a:xfrm>
          <a:prstGeom prst="rect">
            <a:avLst/>
          </a:prstGeom>
        </p:spPr>
        <p:txBody>
          <a:bodyPr vert="horz" wrap="square" lIns="0" tIns="12700" rIns="0" bIns="0" rtlCol="0">
            <a:spAutoFit/>
          </a:bodyPr>
          <a:lstStyle/>
          <a:p>
            <a:pPr marL="12700">
              <a:lnSpc>
                <a:spcPct val="100000"/>
              </a:lnSpc>
              <a:spcBef>
                <a:spcPts val="100"/>
              </a:spcBef>
            </a:pPr>
            <a:r>
              <a:rPr spc="-10" dirty="0"/>
              <a:t>Motivation</a:t>
            </a:r>
          </a:p>
        </p:txBody>
      </p:sp>
      <p:sp>
        <p:nvSpPr>
          <p:cNvPr id="3" name="object 3"/>
          <p:cNvSpPr txBox="1"/>
          <p:nvPr/>
        </p:nvSpPr>
        <p:spPr>
          <a:xfrm>
            <a:off x="993139" y="2351023"/>
            <a:ext cx="7618730" cy="3399154"/>
          </a:xfrm>
          <a:prstGeom prst="rect">
            <a:avLst/>
          </a:prstGeom>
        </p:spPr>
        <p:txBody>
          <a:bodyPr vert="horz" wrap="square" lIns="0" tIns="60960" rIns="0" bIns="0" rtlCol="0">
            <a:spAutoFit/>
          </a:bodyPr>
          <a:lstStyle/>
          <a:p>
            <a:pPr marL="354965" marR="520065"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Many large/complex simulations involve  </a:t>
            </a:r>
            <a:r>
              <a:rPr sz="2800" dirty="0">
                <a:solidFill>
                  <a:srgbClr val="003366"/>
                </a:solidFill>
                <a:latin typeface="Arial"/>
                <a:cs typeface="Arial"/>
              </a:rPr>
              <a:t>individual </a:t>
            </a:r>
            <a:r>
              <a:rPr sz="2800" spc="-5" dirty="0">
                <a:solidFill>
                  <a:srgbClr val="003366"/>
                </a:solidFill>
                <a:latin typeface="Arial"/>
                <a:cs typeface="Arial"/>
              </a:rPr>
              <a:t>“sub-simulations” of</a:t>
            </a:r>
            <a:r>
              <a:rPr sz="2800" spc="45" dirty="0">
                <a:solidFill>
                  <a:srgbClr val="003366"/>
                </a:solidFill>
                <a:latin typeface="Arial"/>
                <a:cs typeface="Arial"/>
              </a:rPr>
              <a:t> </a:t>
            </a:r>
            <a:r>
              <a:rPr sz="2800" spc="-5" dirty="0">
                <a:solidFill>
                  <a:srgbClr val="003366"/>
                </a:solidFill>
                <a:latin typeface="Arial"/>
                <a:cs typeface="Arial"/>
              </a:rPr>
              <a:t>components</a:t>
            </a:r>
            <a:endParaRPr sz="2800" dirty="0">
              <a:latin typeface="Arial"/>
              <a:cs typeface="Arial"/>
            </a:endParaRPr>
          </a:p>
          <a:p>
            <a:pPr marL="355600" marR="5080" indent="-342900">
              <a:lnSpc>
                <a:spcPts val="3020"/>
              </a:lnSpc>
              <a:spcBef>
                <a:spcPts val="690"/>
              </a:spcBef>
              <a:buSzPct val="75000"/>
              <a:buFont typeface="Wingdings"/>
              <a:buChar char=""/>
              <a:tabLst>
                <a:tab pos="354965" algn="l"/>
                <a:tab pos="355600" algn="l"/>
              </a:tabLst>
            </a:pPr>
            <a:r>
              <a:rPr sz="2800" dirty="0">
                <a:solidFill>
                  <a:srgbClr val="003366"/>
                </a:solidFill>
                <a:latin typeface="Arial"/>
                <a:cs typeface="Arial"/>
              </a:rPr>
              <a:t>“Sub-simulations” are often heterogeneous (in  </a:t>
            </a:r>
            <a:r>
              <a:rPr sz="2800" spc="-5" dirty="0">
                <a:solidFill>
                  <a:srgbClr val="003366"/>
                </a:solidFill>
                <a:latin typeface="Arial"/>
                <a:cs typeface="Arial"/>
              </a:rPr>
              <a:t>the type of simulation and type of</a:t>
            </a:r>
            <a:r>
              <a:rPr sz="2800" spc="35" dirty="0">
                <a:solidFill>
                  <a:srgbClr val="003366"/>
                </a:solidFill>
                <a:latin typeface="Arial"/>
                <a:cs typeface="Arial"/>
              </a:rPr>
              <a:t> </a:t>
            </a:r>
            <a:r>
              <a:rPr sz="2800" spc="-5" dirty="0">
                <a:solidFill>
                  <a:srgbClr val="003366"/>
                </a:solidFill>
                <a:latin typeface="Arial"/>
                <a:cs typeface="Arial"/>
              </a:rPr>
              <a:t>component)</a:t>
            </a:r>
            <a:endParaRPr sz="2800" dirty="0">
              <a:latin typeface="Arial"/>
              <a:cs typeface="Arial"/>
            </a:endParaRPr>
          </a:p>
          <a:p>
            <a:pPr marL="355600" marR="387350" indent="-342900">
              <a:lnSpc>
                <a:spcPts val="3020"/>
              </a:lnSpc>
              <a:spcBef>
                <a:spcPts val="680"/>
              </a:spcBef>
              <a:buSzPct val="75000"/>
              <a:buFont typeface="Wingdings"/>
              <a:buChar char=""/>
              <a:tabLst>
                <a:tab pos="354965" algn="l"/>
                <a:tab pos="355600" algn="l"/>
              </a:tabLst>
            </a:pPr>
            <a:r>
              <a:rPr sz="2800" spc="-5" dirty="0">
                <a:solidFill>
                  <a:srgbClr val="003366"/>
                </a:solidFill>
                <a:latin typeface="Arial"/>
                <a:cs typeface="Arial"/>
              </a:rPr>
              <a:t>Simulators for the components may already  exist</a:t>
            </a:r>
            <a:endParaRPr sz="2800" dirty="0">
              <a:latin typeface="Arial"/>
              <a:cs typeface="Arial"/>
            </a:endParaRPr>
          </a:p>
          <a:p>
            <a:pPr marL="355600" marR="462280" indent="-342900">
              <a:lnSpc>
                <a:spcPts val="3020"/>
              </a:lnSpc>
              <a:spcBef>
                <a:spcPts val="695"/>
              </a:spcBef>
              <a:buSzPct val="75000"/>
              <a:buFont typeface="Wingdings"/>
              <a:buChar char=""/>
              <a:tabLst>
                <a:tab pos="354965" algn="l"/>
                <a:tab pos="355600" algn="l"/>
              </a:tabLst>
            </a:pPr>
            <a:r>
              <a:rPr sz="2800" spc="-5" dirty="0">
                <a:solidFill>
                  <a:srgbClr val="003366"/>
                </a:solidFill>
                <a:latin typeface="Arial"/>
                <a:cs typeface="Arial"/>
              </a:rPr>
              <a:t>Re-implementing or retrofitting a simulation  system is risky and</a:t>
            </a:r>
            <a:r>
              <a:rPr sz="2800" spc="30" dirty="0">
                <a:solidFill>
                  <a:srgbClr val="003366"/>
                </a:solidFill>
                <a:latin typeface="Arial"/>
                <a:cs typeface="Arial"/>
              </a:rPr>
              <a:t> </a:t>
            </a:r>
            <a:r>
              <a:rPr sz="2800" spc="-5" dirty="0">
                <a:solidFill>
                  <a:srgbClr val="003366"/>
                </a:solidFill>
                <a:latin typeface="Arial"/>
                <a:cs typeface="Arial"/>
              </a:rPr>
              <a:t>expensive</a:t>
            </a:r>
            <a:endParaRPr sz="2800"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900295" cy="574040"/>
          </a:xfrm>
          <a:prstGeom prst="rect">
            <a:avLst/>
          </a:prstGeom>
        </p:spPr>
        <p:txBody>
          <a:bodyPr vert="horz" wrap="square" lIns="0" tIns="12700" rIns="0" bIns="0" rtlCol="0">
            <a:spAutoFit/>
          </a:bodyPr>
          <a:lstStyle/>
          <a:p>
            <a:pPr marL="12700">
              <a:lnSpc>
                <a:spcPct val="100000"/>
              </a:lnSpc>
              <a:spcBef>
                <a:spcPts val="100"/>
              </a:spcBef>
            </a:pPr>
            <a:r>
              <a:rPr spc="-5" dirty="0"/>
              <a:t>Synchronization</a:t>
            </a:r>
            <a:r>
              <a:rPr spc="-70" dirty="0"/>
              <a:t> </a:t>
            </a:r>
            <a:r>
              <a:rPr spc="-10" dirty="0"/>
              <a:t>Table</a:t>
            </a:r>
          </a:p>
        </p:txBody>
      </p:sp>
      <p:sp>
        <p:nvSpPr>
          <p:cNvPr id="3" name="object 3"/>
          <p:cNvSpPr txBox="1"/>
          <p:nvPr/>
        </p:nvSpPr>
        <p:spPr>
          <a:xfrm>
            <a:off x="993139" y="2386075"/>
            <a:ext cx="7461250" cy="2759075"/>
          </a:xfrm>
          <a:prstGeom prst="rect">
            <a:avLst/>
          </a:prstGeom>
        </p:spPr>
        <p:txBody>
          <a:bodyPr vert="horz" wrap="square" lIns="0" tIns="10160" rIns="0" bIns="0" rtlCol="0">
            <a:spAutoFit/>
          </a:bodyPr>
          <a:lstStyle/>
          <a:p>
            <a:pPr marL="355600" marR="1432560" indent="-342900">
              <a:lnSpc>
                <a:spcPct val="100400"/>
              </a:lnSpc>
              <a:spcBef>
                <a:spcPts val="80"/>
              </a:spcBef>
              <a:buSzPct val="75000"/>
              <a:buFont typeface="Wingdings"/>
              <a:buChar char=""/>
              <a:tabLst>
                <a:tab pos="354965" algn="l"/>
                <a:tab pos="355600" algn="l"/>
              </a:tabLst>
            </a:pPr>
            <a:r>
              <a:rPr sz="2800" spc="-5" dirty="0">
                <a:solidFill>
                  <a:srgbClr val="003366"/>
                </a:solidFill>
                <a:latin typeface="Arial"/>
                <a:cs typeface="Arial"/>
              </a:rPr>
              <a:t>Provides a federate synchronization  </a:t>
            </a:r>
            <a:r>
              <a:rPr sz="2800" dirty="0">
                <a:solidFill>
                  <a:srgbClr val="003366"/>
                </a:solidFill>
                <a:latin typeface="Arial"/>
                <a:cs typeface="Arial"/>
              </a:rPr>
              <a:t>mechanism</a:t>
            </a:r>
            <a:endParaRPr sz="2800" dirty="0">
              <a:latin typeface="Arial"/>
              <a:cs typeface="Arial"/>
            </a:endParaRPr>
          </a:p>
          <a:p>
            <a:pPr marL="355600" marR="5080" indent="-342900">
              <a:lnSpc>
                <a:spcPct val="100000"/>
              </a:lnSpc>
              <a:spcBef>
                <a:spcPts val="675"/>
              </a:spcBef>
              <a:buSzPct val="75000"/>
              <a:buFont typeface="Wingdings"/>
              <a:buChar char=""/>
              <a:tabLst>
                <a:tab pos="354965" algn="l"/>
                <a:tab pos="355600" algn="l"/>
              </a:tabLst>
            </a:pPr>
            <a:r>
              <a:rPr sz="2800" dirty="0">
                <a:solidFill>
                  <a:srgbClr val="003366"/>
                </a:solidFill>
                <a:latin typeface="Arial"/>
                <a:cs typeface="Arial"/>
              </a:rPr>
              <a:t>Federates declare the synchronization points  they support</a:t>
            </a:r>
            <a:endParaRPr sz="2800" dirty="0">
              <a:latin typeface="Arial"/>
              <a:cs typeface="Arial"/>
            </a:endParaRPr>
          </a:p>
          <a:p>
            <a:pPr marL="355600" marR="599440" indent="-342900">
              <a:lnSpc>
                <a:spcPct val="100000"/>
              </a:lnSpc>
              <a:spcBef>
                <a:spcPts val="680"/>
              </a:spcBef>
              <a:buSzPct val="75000"/>
              <a:buFont typeface="Wingdings"/>
              <a:buChar char=""/>
              <a:tabLst>
                <a:tab pos="354965" algn="l"/>
                <a:tab pos="355600" algn="l"/>
              </a:tabLst>
            </a:pPr>
            <a:r>
              <a:rPr sz="2800" dirty="0">
                <a:solidFill>
                  <a:srgbClr val="003366"/>
                </a:solidFill>
                <a:latin typeface="Arial"/>
                <a:cs typeface="Arial"/>
              </a:rPr>
              <a:t>Federations describe the synchronization  points to </a:t>
            </a:r>
            <a:r>
              <a:rPr sz="2800" spc="-5" dirty="0">
                <a:solidFill>
                  <a:srgbClr val="003366"/>
                </a:solidFill>
                <a:latin typeface="Arial"/>
                <a:cs typeface="Arial"/>
              </a:rPr>
              <a:t>be </a:t>
            </a:r>
            <a:r>
              <a:rPr sz="2800" dirty="0">
                <a:solidFill>
                  <a:srgbClr val="003366"/>
                </a:solidFill>
                <a:latin typeface="Arial"/>
                <a:cs typeface="Arial"/>
              </a:rPr>
              <a:t>used</a:t>
            </a:r>
            <a:endParaRPr sz="28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4900295" cy="1068070"/>
          </a:xfrm>
          <a:prstGeom prst="rect">
            <a:avLst/>
          </a:prstGeom>
        </p:spPr>
        <p:txBody>
          <a:bodyPr vert="horz" wrap="square" lIns="0" tIns="74295" rIns="0" bIns="0" rtlCol="0">
            <a:spAutoFit/>
          </a:bodyPr>
          <a:lstStyle/>
          <a:p>
            <a:pPr marL="12700" marR="5080">
              <a:lnSpc>
                <a:spcPts val="3890"/>
              </a:lnSpc>
              <a:spcBef>
                <a:spcPts val="585"/>
              </a:spcBef>
            </a:pPr>
            <a:r>
              <a:rPr sz="3600" b="1" spc="-5" dirty="0">
                <a:solidFill>
                  <a:srgbClr val="006666"/>
                </a:solidFill>
                <a:latin typeface="Arial"/>
                <a:cs typeface="Arial"/>
              </a:rPr>
              <a:t>Example –  Synchronization</a:t>
            </a:r>
            <a:r>
              <a:rPr sz="3600" b="1" spc="-75" dirty="0">
                <a:solidFill>
                  <a:srgbClr val="006666"/>
                </a:solidFill>
                <a:latin typeface="Arial"/>
                <a:cs typeface="Arial"/>
              </a:rPr>
              <a:t> </a:t>
            </a:r>
            <a:r>
              <a:rPr sz="3600" b="1" spc="-10"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903475" y="2420368"/>
          <a:ext cx="8001000" cy="4296154"/>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640079">
                <a:tc>
                  <a:txBody>
                    <a:bodyPr/>
                    <a:lstStyle/>
                    <a:p>
                      <a:pPr>
                        <a:lnSpc>
                          <a:spcPct val="100000"/>
                        </a:lnSpc>
                        <a:spcBef>
                          <a:spcPts val="25"/>
                        </a:spcBef>
                      </a:pPr>
                      <a:endParaRPr sz="2150">
                        <a:latin typeface="Times New Roman"/>
                        <a:cs typeface="Times New Roman"/>
                      </a:endParaRPr>
                    </a:p>
                    <a:p>
                      <a:pPr marR="3810" algn="ctr">
                        <a:lnSpc>
                          <a:spcPct val="100000"/>
                        </a:lnSpc>
                      </a:pPr>
                      <a:r>
                        <a:rPr sz="1800" b="1" spc="-10" dirty="0">
                          <a:solidFill>
                            <a:srgbClr val="003366"/>
                          </a:solidFill>
                          <a:latin typeface="Arial"/>
                          <a:cs typeface="Arial"/>
                        </a:rPr>
                        <a:t>Label</a:t>
                      </a:r>
                      <a:endParaRPr sz="1800">
                        <a:latin typeface="Arial"/>
                        <a:cs typeface="Arial"/>
                      </a:endParaRPr>
                    </a:p>
                  </a:txBody>
                  <a:tcPr marL="0" marR="0" marT="3175"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L="122555" marR="123825" indent="278765">
                        <a:lnSpc>
                          <a:spcPct val="100600"/>
                        </a:lnSpc>
                        <a:spcBef>
                          <a:spcPts val="315"/>
                        </a:spcBef>
                      </a:pPr>
                      <a:r>
                        <a:rPr sz="1800" b="1" spc="-5" dirty="0">
                          <a:solidFill>
                            <a:srgbClr val="003366"/>
                          </a:solidFill>
                          <a:latin typeface="Arial"/>
                          <a:cs typeface="Arial"/>
                        </a:rPr>
                        <a:t>Tag  Datatype</a:t>
                      </a:r>
                      <a:endParaRPr sz="1800">
                        <a:latin typeface="Arial"/>
                        <a:cs typeface="Arial"/>
                      </a:endParaRPr>
                    </a:p>
                  </a:txBody>
                  <a:tcPr marL="0" marR="0" marT="4000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5"/>
                        </a:spcBef>
                      </a:pPr>
                      <a:endParaRPr sz="2150">
                        <a:latin typeface="Times New Roman"/>
                        <a:cs typeface="Times New Roman"/>
                      </a:endParaRPr>
                    </a:p>
                    <a:p>
                      <a:pPr marL="96520">
                        <a:lnSpc>
                          <a:spcPct val="100000"/>
                        </a:lnSpc>
                      </a:pPr>
                      <a:r>
                        <a:rPr sz="1800" b="1" spc="-5" dirty="0">
                          <a:solidFill>
                            <a:srgbClr val="003366"/>
                          </a:solidFill>
                          <a:latin typeface="Arial"/>
                          <a:cs typeface="Arial"/>
                        </a:rPr>
                        <a:t>Capability</a:t>
                      </a:r>
                      <a:endParaRPr sz="1800">
                        <a:latin typeface="Arial"/>
                        <a:cs typeface="Arial"/>
                      </a:endParaRPr>
                    </a:p>
                  </a:txBody>
                  <a:tcPr marL="0" marR="0" marT="3175" marB="0">
                    <a:lnL w="127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a:lnSpc>
                          <a:spcPct val="100000"/>
                        </a:lnSpc>
                        <a:spcBef>
                          <a:spcPts val="25"/>
                        </a:spcBef>
                      </a:pPr>
                      <a:endParaRPr sz="2150">
                        <a:latin typeface="Times New Roman"/>
                        <a:cs typeface="Times New Roman"/>
                      </a:endParaRPr>
                    </a:p>
                    <a:p>
                      <a:pPr marR="635" algn="ctr">
                        <a:lnSpc>
                          <a:spcPct val="100000"/>
                        </a:lnSpc>
                      </a:pPr>
                      <a:r>
                        <a:rPr sz="1800" b="1" spc="-10" dirty="0">
                          <a:solidFill>
                            <a:srgbClr val="003366"/>
                          </a:solidFill>
                          <a:latin typeface="Arial"/>
                          <a:cs typeface="Arial"/>
                        </a:rPr>
                        <a:t>Semantics</a:t>
                      </a:r>
                      <a:endParaRPr sz="1800">
                        <a:latin typeface="Arial"/>
                        <a:cs typeface="Arial"/>
                      </a:endParaRPr>
                    </a:p>
                  </a:txBody>
                  <a:tcPr marL="0" marR="0" marT="3175"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1068324">
                <a:tc>
                  <a:txBody>
                    <a:bodyPr/>
                    <a:lstStyle/>
                    <a:p>
                      <a:pPr marL="87630">
                        <a:lnSpc>
                          <a:spcPct val="100000"/>
                        </a:lnSpc>
                        <a:spcBef>
                          <a:spcPts val="345"/>
                        </a:spcBef>
                      </a:pPr>
                      <a:r>
                        <a:rPr sz="1600" spc="-5" dirty="0">
                          <a:solidFill>
                            <a:srgbClr val="003366"/>
                          </a:solidFill>
                          <a:latin typeface="Arial"/>
                          <a:cs typeface="Arial"/>
                        </a:rPr>
                        <a:t>InitialPublish</a:t>
                      </a:r>
                      <a:endParaRPr sz="1600">
                        <a:latin typeface="Arial"/>
                        <a:cs typeface="Arial"/>
                      </a:endParaRPr>
                    </a:p>
                  </a:txBody>
                  <a:tcPr marL="0" marR="0" marT="4381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5"/>
                        </a:spcBef>
                      </a:pPr>
                      <a:r>
                        <a:rPr sz="1600" spc="-5" dirty="0">
                          <a:solidFill>
                            <a:srgbClr val="003366"/>
                          </a:solidFill>
                          <a:latin typeface="Arial"/>
                          <a:cs typeface="Arial"/>
                        </a:rPr>
                        <a:t>NA</a:t>
                      </a:r>
                      <a:endParaRPr sz="1600">
                        <a:latin typeface="Arial"/>
                        <a:cs typeface="Arial"/>
                      </a:endParaRPr>
                    </a:p>
                  </a:txBody>
                  <a:tcPr marL="0" marR="0" marT="4381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5"/>
                        </a:spcBef>
                      </a:pPr>
                      <a:r>
                        <a:rPr sz="1600" spc="-5" dirty="0">
                          <a:solidFill>
                            <a:srgbClr val="003366"/>
                          </a:solidFill>
                          <a:latin typeface="Arial"/>
                          <a:cs typeface="Arial"/>
                        </a:rPr>
                        <a:t>Achieve</a:t>
                      </a:r>
                      <a:endParaRPr sz="1600">
                        <a:latin typeface="Arial"/>
                        <a:cs typeface="Arial"/>
                      </a:endParaRPr>
                    </a:p>
                  </a:txBody>
                  <a:tcPr marL="0" marR="0" marT="4381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396240">
                        <a:lnSpc>
                          <a:spcPct val="100400"/>
                        </a:lnSpc>
                        <a:spcBef>
                          <a:spcPts val="340"/>
                        </a:spcBef>
                      </a:pPr>
                      <a:r>
                        <a:rPr sz="1600" spc="-5" dirty="0">
                          <a:solidFill>
                            <a:srgbClr val="003366"/>
                          </a:solidFill>
                          <a:latin typeface="Arial"/>
                          <a:cs typeface="Arial"/>
                        </a:rPr>
                        <a:t>Achieved when all classes are  published and subscribed, and all  initially present objects are  registered</a:t>
                      </a:r>
                      <a:endParaRPr sz="16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822959">
                <a:tc>
                  <a:txBody>
                    <a:bodyPr/>
                    <a:lstStyle/>
                    <a:p>
                      <a:pPr marL="87630">
                        <a:lnSpc>
                          <a:spcPct val="100000"/>
                        </a:lnSpc>
                        <a:spcBef>
                          <a:spcPts val="345"/>
                        </a:spcBef>
                      </a:pPr>
                      <a:r>
                        <a:rPr sz="1600" spc="-5" dirty="0">
                          <a:solidFill>
                            <a:srgbClr val="003366"/>
                          </a:solidFill>
                          <a:latin typeface="Arial"/>
                          <a:cs typeface="Arial"/>
                        </a:rPr>
                        <a:t>InitialUpdate</a:t>
                      </a:r>
                      <a:endParaRPr sz="1600">
                        <a:latin typeface="Arial"/>
                        <a:cs typeface="Arial"/>
                      </a:endParaRPr>
                    </a:p>
                  </a:txBody>
                  <a:tcPr marL="0" marR="0" marT="4381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5"/>
                        </a:spcBef>
                      </a:pPr>
                      <a:r>
                        <a:rPr sz="1600" spc="-5" dirty="0">
                          <a:solidFill>
                            <a:srgbClr val="003366"/>
                          </a:solidFill>
                          <a:latin typeface="Arial"/>
                          <a:cs typeface="Arial"/>
                        </a:rPr>
                        <a:t>NA</a:t>
                      </a:r>
                      <a:endParaRPr sz="1600">
                        <a:latin typeface="Arial"/>
                        <a:cs typeface="Arial"/>
                      </a:endParaRPr>
                    </a:p>
                  </a:txBody>
                  <a:tcPr marL="0" marR="0" marT="4381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45"/>
                        </a:spcBef>
                      </a:pPr>
                      <a:r>
                        <a:rPr sz="1600" spc="-5" dirty="0">
                          <a:solidFill>
                            <a:srgbClr val="003366"/>
                          </a:solidFill>
                          <a:latin typeface="Arial"/>
                          <a:cs typeface="Arial"/>
                        </a:rPr>
                        <a:t>Achieve</a:t>
                      </a:r>
                      <a:endParaRPr sz="1600">
                        <a:latin typeface="Arial"/>
                        <a:cs typeface="Arial"/>
                      </a:endParaRPr>
                    </a:p>
                  </a:txBody>
                  <a:tcPr marL="0" marR="0" marT="43815"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170815">
                        <a:lnSpc>
                          <a:spcPct val="100299"/>
                        </a:lnSpc>
                        <a:spcBef>
                          <a:spcPts val="340"/>
                        </a:spcBef>
                      </a:pPr>
                      <a:r>
                        <a:rPr sz="1600" spc="-5" dirty="0">
                          <a:solidFill>
                            <a:srgbClr val="003366"/>
                          </a:solidFill>
                          <a:latin typeface="Arial"/>
                          <a:cs typeface="Arial"/>
                        </a:rPr>
                        <a:t>Achieved when instance attribute  values for all initially present objects  are updated</a:t>
                      </a:r>
                      <a:endParaRPr sz="16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696468">
                <a:tc>
                  <a:txBody>
                    <a:bodyPr/>
                    <a:lstStyle/>
                    <a:p>
                      <a:pPr marL="87630">
                        <a:lnSpc>
                          <a:spcPct val="100000"/>
                        </a:lnSpc>
                        <a:spcBef>
                          <a:spcPts val="359"/>
                        </a:spcBef>
                      </a:pPr>
                      <a:r>
                        <a:rPr sz="1600" spc="-10" dirty="0">
                          <a:solidFill>
                            <a:srgbClr val="003366"/>
                          </a:solidFill>
                          <a:latin typeface="Arial"/>
                          <a:cs typeface="Arial"/>
                        </a:rPr>
                        <a:t>BeginTimeAdvance</a:t>
                      </a:r>
                      <a:endParaRPr sz="1600">
                        <a:latin typeface="Arial"/>
                        <a:cs typeface="Arial"/>
                      </a:endParaRPr>
                    </a:p>
                  </a:txBody>
                  <a:tcPr marL="0" marR="0" marT="45719"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59"/>
                        </a:spcBef>
                      </a:pPr>
                      <a:r>
                        <a:rPr sz="1600" spc="-5" dirty="0">
                          <a:solidFill>
                            <a:srgbClr val="003366"/>
                          </a:solidFill>
                          <a:latin typeface="Arial"/>
                          <a:cs typeface="Arial"/>
                        </a:rPr>
                        <a:t>NA</a:t>
                      </a:r>
                      <a:endParaRPr sz="1600">
                        <a:latin typeface="Arial"/>
                        <a:cs typeface="Arial"/>
                      </a:endParaRPr>
                    </a:p>
                  </a:txBody>
                  <a:tcPr marL="0" marR="0" marT="45719"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a:lnSpc>
                          <a:spcPct val="100000"/>
                        </a:lnSpc>
                        <a:spcBef>
                          <a:spcPts val="359"/>
                        </a:spcBef>
                      </a:pPr>
                      <a:r>
                        <a:rPr sz="1600" spc="-5" dirty="0">
                          <a:solidFill>
                            <a:srgbClr val="003366"/>
                          </a:solidFill>
                          <a:latin typeface="Arial"/>
                          <a:cs typeface="Arial"/>
                        </a:rPr>
                        <a:t>Achieve</a:t>
                      </a:r>
                      <a:endParaRPr sz="1600">
                        <a:latin typeface="Arial"/>
                        <a:cs typeface="Arial"/>
                      </a:endParaRPr>
                    </a:p>
                  </a:txBody>
                  <a:tcPr marL="0" marR="0" marT="45719"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349250">
                        <a:lnSpc>
                          <a:spcPct val="100600"/>
                        </a:lnSpc>
                        <a:spcBef>
                          <a:spcPts val="345"/>
                        </a:spcBef>
                      </a:pPr>
                      <a:r>
                        <a:rPr sz="1600" spc="-5" dirty="0">
                          <a:solidFill>
                            <a:srgbClr val="003366"/>
                          </a:solidFill>
                          <a:latin typeface="Arial"/>
                          <a:cs typeface="Arial"/>
                        </a:rPr>
                        <a:t>Achieved when time management  services are</a:t>
                      </a:r>
                      <a:r>
                        <a:rPr sz="1600" dirty="0">
                          <a:solidFill>
                            <a:srgbClr val="003366"/>
                          </a:solidFill>
                          <a:latin typeface="Arial"/>
                          <a:cs typeface="Arial"/>
                        </a:rPr>
                        <a:t> </a:t>
                      </a:r>
                      <a:r>
                        <a:rPr sz="1600" spc="-5" dirty="0">
                          <a:solidFill>
                            <a:srgbClr val="003366"/>
                          </a:solidFill>
                          <a:latin typeface="Arial"/>
                          <a:cs typeface="Arial"/>
                        </a:rPr>
                        <a:t>invoked</a:t>
                      </a:r>
                      <a:endParaRPr sz="1600">
                        <a:latin typeface="Arial"/>
                        <a:cs typeface="Arial"/>
                      </a:endParaRPr>
                    </a:p>
                  </a:txBody>
                  <a:tcPr marL="0" marR="0" marT="4381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1068324">
                <a:tc>
                  <a:txBody>
                    <a:bodyPr/>
                    <a:lstStyle/>
                    <a:p>
                      <a:pPr marL="87630">
                        <a:lnSpc>
                          <a:spcPct val="100000"/>
                        </a:lnSpc>
                        <a:spcBef>
                          <a:spcPts val="345"/>
                        </a:spcBef>
                      </a:pPr>
                      <a:r>
                        <a:rPr sz="1600" spc="-5" dirty="0">
                          <a:solidFill>
                            <a:srgbClr val="003366"/>
                          </a:solidFill>
                          <a:latin typeface="Arial"/>
                          <a:cs typeface="Arial"/>
                        </a:rPr>
                        <a:t>PauseExecution</a:t>
                      </a:r>
                      <a:endParaRPr sz="1600">
                        <a:latin typeface="Arial"/>
                        <a:cs typeface="Arial"/>
                      </a:endParaRPr>
                    </a:p>
                  </a:txBody>
                  <a:tcPr marL="0" marR="0" marT="43815"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a:lnSpc>
                          <a:spcPct val="100000"/>
                        </a:lnSpc>
                        <a:spcBef>
                          <a:spcPts val="345"/>
                        </a:spcBef>
                      </a:pPr>
                      <a:r>
                        <a:rPr sz="1600" spc="-10" dirty="0">
                          <a:solidFill>
                            <a:srgbClr val="003366"/>
                          </a:solidFill>
                          <a:latin typeface="Arial"/>
                          <a:cs typeface="Arial"/>
                        </a:rPr>
                        <a:t>TimeType</a:t>
                      </a:r>
                      <a:endParaRPr sz="1600">
                        <a:latin typeface="Arial"/>
                        <a:cs typeface="Arial"/>
                      </a:endParaRPr>
                    </a:p>
                  </a:txBody>
                  <a:tcPr marL="0" marR="0" marT="43815"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marR="443865">
                        <a:lnSpc>
                          <a:spcPts val="2320"/>
                        </a:lnSpc>
                        <a:spcBef>
                          <a:spcPts val="90"/>
                        </a:spcBef>
                      </a:pPr>
                      <a:r>
                        <a:rPr sz="1600" dirty="0">
                          <a:solidFill>
                            <a:srgbClr val="003366"/>
                          </a:solidFill>
                          <a:latin typeface="Arial"/>
                          <a:cs typeface="Arial"/>
                        </a:rPr>
                        <a:t>Register  </a:t>
                      </a:r>
                      <a:r>
                        <a:rPr sz="1600" spc="-5" dirty="0">
                          <a:solidFill>
                            <a:srgbClr val="003366"/>
                          </a:solidFill>
                          <a:latin typeface="Arial"/>
                          <a:cs typeface="Arial"/>
                        </a:rPr>
                        <a:t>Achieve</a:t>
                      </a:r>
                      <a:endParaRPr sz="1600">
                        <a:latin typeface="Arial"/>
                        <a:cs typeface="Arial"/>
                      </a:endParaRPr>
                    </a:p>
                  </a:txBody>
                  <a:tcPr marL="0" marR="0" marT="11430" marB="0">
                    <a:lnL w="127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marR="390525">
                        <a:lnSpc>
                          <a:spcPct val="100400"/>
                        </a:lnSpc>
                        <a:spcBef>
                          <a:spcPts val="340"/>
                        </a:spcBef>
                      </a:pPr>
                      <a:r>
                        <a:rPr sz="1600" spc="-5" dirty="0">
                          <a:solidFill>
                            <a:srgbClr val="003366"/>
                          </a:solidFill>
                          <a:latin typeface="Arial"/>
                          <a:cs typeface="Arial"/>
                        </a:rPr>
                        <a:t>Achieved when the time advance  after the time in the user-supplied  tag is attained; time advance  requests should then</a:t>
                      </a:r>
                      <a:r>
                        <a:rPr sz="1600" dirty="0">
                          <a:solidFill>
                            <a:srgbClr val="003366"/>
                          </a:solidFill>
                          <a:latin typeface="Arial"/>
                          <a:cs typeface="Arial"/>
                        </a:rPr>
                        <a:t> </a:t>
                      </a:r>
                      <a:r>
                        <a:rPr sz="1600" spc="-5" dirty="0">
                          <a:solidFill>
                            <a:srgbClr val="003366"/>
                          </a:solidFill>
                          <a:latin typeface="Arial"/>
                          <a:cs typeface="Arial"/>
                        </a:rPr>
                        <a:t>cease</a:t>
                      </a:r>
                      <a:endParaRPr sz="1600">
                        <a:latin typeface="Arial"/>
                        <a:cs typeface="Arial"/>
                      </a:endParaRPr>
                    </a:p>
                  </a:txBody>
                  <a:tcPr marL="0" marR="0" marT="4318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763895" cy="574040"/>
          </a:xfrm>
          <a:prstGeom prst="rect">
            <a:avLst/>
          </a:prstGeom>
        </p:spPr>
        <p:txBody>
          <a:bodyPr vert="horz" wrap="square" lIns="0" tIns="12700" rIns="0" bIns="0" rtlCol="0">
            <a:spAutoFit/>
          </a:bodyPr>
          <a:lstStyle/>
          <a:p>
            <a:pPr marL="12700">
              <a:lnSpc>
                <a:spcPct val="100000"/>
              </a:lnSpc>
              <a:spcBef>
                <a:spcPts val="100"/>
              </a:spcBef>
            </a:pPr>
            <a:r>
              <a:rPr spc="-5" dirty="0"/>
              <a:t>Transportation Type</a:t>
            </a:r>
            <a:r>
              <a:rPr spc="-70" dirty="0"/>
              <a:t> </a:t>
            </a:r>
            <a:r>
              <a:rPr spc="-10" dirty="0"/>
              <a:t>Table</a:t>
            </a:r>
          </a:p>
        </p:txBody>
      </p:sp>
      <p:sp>
        <p:nvSpPr>
          <p:cNvPr id="3" name="object 3"/>
          <p:cNvSpPr txBox="1"/>
          <p:nvPr/>
        </p:nvSpPr>
        <p:spPr>
          <a:xfrm>
            <a:off x="993139" y="2386075"/>
            <a:ext cx="7792084" cy="3185795"/>
          </a:xfrm>
          <a:prstGeom prst="rect">
            <a:avLst/>
          </a:prstGeom>
        </p:spPr>
        <p:txBody>
          <a:bodyPr vert="horz" wrap="square" lIns="0" tIns="11430" rIns="0" bIns="0" rtlCol="0">
            <a:spAutoFit/>
          </a:bodyPr>
          <a:lstStyle/>
          <a:p>
            <a:pPr marL="355600" marR="5080" indent="-342900">
              <a:lnSpc>
                <a:spcPct val="100200"/>
              </a:lnSpc>
              <a:spcBef>
                <a:spcPts val="90"/>
              </a:spcBef>
              <a:buSzPct val="75000"/>
              <a:buFont typeface="Wingdings"/>
              <a:buChar char=""/>
              <a:tabLst>
                <a:tab pos="354965" algn="l"/>
                <a:tab pos="355600" algn="l"/>
              </a:tabLst>
            </a:pPr>
            <a:r>
              <a:rPr sz="2800" spc="-5" dirty="0">
                <a:solidFill>
                  <a:srgbClr val="003366"/>
                </a:solidFill>
                <a:latin typeface="Arial"/>
                <a:cs typeface="Arial"/>
              </a:rPr>
              <a:t>The RTI provides different mechanisms for  transport of interactions and attributes between  federates</a:t>
            </a:r>
            <a:endParaRPr sz="2800" dirty="0">
              <a:latin typeface="Arial"/>
              <a:cs typeface="Arial"/>
            </a:endParaRPr>
          </a:p>
          <a:p>
            <a:pPr marL="355600" marR="793115" indent="-342900">
              <a:lnSpc>
                <a:spcPct val="100400"/>
              </a:lnSpc>
              <a:spcBef>
                <a:spcPts val="655"/>
              </a:spcBef>
              <a:buSzPct val="75000"/>
              <a:buFont typeface="Wingdings"/>
              <a:buChar char=""/>
              <a:tabLst>
                <a:tab pos="354965" algn="l"/>
                <a:tab pos="355600" algn="l"/>
              </a:tabLst>
            </a:pPr>
            <a:r>
              <a:rPr sz="2800" spc="-5" dirty="0">
                <a:solidFill>
                  <a:srgbClr val="003366"/>
                </a:solidFill>
                <a:latin typeface="Arial"/>
                <a:cs typeface="Arial"/>
              </a:rPr>
              <a:t>Allows a federate designer to describe the  transports supported by the</a:t>
            </a:r>
            <a:r>
              <a:rPr sz="2800" spc="30" dirty="0">
                <a:solidFill>
                  <a:srgbClr val="003366"/>
                </a:solidFill>
                <a:latin typeface="Arial"/>
                <a:cs typeface="Arial"/>
              </a:rPr>
              <a:t> </a:t>
            </a:r>
            <a:r>
              <a:rPr sz="2800" spc="-5" dirty="0">
                <a:solidFill>
                  <a:srgbClr val="003366"/>
                </a:solidFill>
                <a:latin typeface="Arial"/>
                <a:cs typeface="Arial"/>
              </a:rPr>
              <a:t>federate</a:t>
            </a:r>
            <a:endParaRPr sz="2800" dirty="0">
              <a:latin typeface="Arial"/>
              <a:cs typeface="Arial"/>
            </a:endParaRPr>
          </a:p>
          <a:p>
            <a:pPr marL="355600" marR="63627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Allows federation designers to describe the  transportation contracts between</a:t>
            </a:r>
            <a:r>
              <a:rPr sz="2800" spc="35" dirty="0">
                <a:solidFill>
                  <a:srgbClr val="003366"/>
                </a:solidFill>
                <a:latin typeface="Arial"/>
                <a:cs typeface="Arial"/>
              </a:rPr>
              <a:t> </a:t>
            </a:r>
            <a:r>
              <a:rPr sz="2800" spc="-5" dirty="0">
                <a:solidFill>
                  <a:srgbClr val="003366"/>
                </a:solidFill>
                <a:latin typeface="Arial"/>
                <a:cs typeface="Arial"/>
              </a:rPr>
              <a:t>federates</a:t>
            </a:r>
            <a:endParaRPr sz="28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802640"/>
            <a:ext cx="5763895" cy="1068070"/>
          </a:xfrm>
          <a:prstGeom prst="rect">
            <a:avLst/>
          </a:prstGeom>
        </p:spPr>
        <p:txBody>
          <a:bodyPr vert="horz" wrap="square" lIns="0" tIns="12700" rIns="0" bIns="0" rtlCol="0">
            <a:spAutoFit/>
          </a:bodyPr>
          <a:lstStyle/>
          <a:p>
            <a:pPr marL="12700">
              <a:lnSpc>
                <a:spcPts val="4105"/>
              </a:lnSpc>
              <a:spcBef>
                <a:spcPts val="100"/>
              </a:spcBef>
            </a:pPr>
            <a:r>
              <a:rPr sz="3600" b="1" spc="-5" dirty="0">
                <a:solidFill>
                  <a:srgbClr val="006666"/>
                </a:solidFill>
                <a:latin typeface="Arial"/>
                <a:cs typeface="Arial"/>
              </a:rPr>
              <a:t>Example</a:t>
            </a:r>
            <a:r>
              <a:rPr sz="3600" b="1" spc="-10" dirty="0">
                <a:solidFill>
                  <a:srgbClr val="006666"/>
                </a:solidFill>
                <a:latin typeface="Arial"/>
                <a:cs typeface="Arial"/>
              </a:rPr>
              <a:t> </a:t>
            </a:r>
            <a:r>
              <a:rPr sz="3600" b="1" spc="-5" dirty="0">
                <a:solidFill>
                  <a:srgbClr val="006666"/>
                </a:solidFill>
                <a:latin typeface="Arial"/>
                <a:cs typeface="Arial"/>
              </a:rPr>
              <a:t>–</a:t>
            </a:r>
            <a:endParaRPr sz="3600">
              <a:latin typeface="Arial"/>
              <a:cs typeface="Arial"/>
            </a:endParaRPr>
          </a:p>
          <a:p>
            <a:pPr marL="12700">
              <a:lnSpc>
                <a:spcPts val="4105"/>
              </a:lnSpc>
            </a:pPr>
            <a:r>
              <a:rPr sz="3600" b="1" spc="-5" dirty="0">
                <a:solidFill>
                  <a:srgbClr val="006666"/>
                </a:solidFill>
                <a:latin typeface="Arial"/>
                <a:cs typeface="Arial"/>
              </a:rPr>
              <a:t>Transportation Type</a:t>
            </a:r>
            <a:r>
              <a:rPr sz="3600" b="1" spc="-70" dirty="0">
                <a:solidFill>
                  <a:srgbClr val="006666"/>
                </a:solidFill>
                <a:latin typeface="Arial"/>
                <a:cs typeface="Arial"/>
              </a:rPr>
              <a:t> </a:t>
            </a:r>
            <a:r>
              <a:rPr sz="3600" b="1" spc="-10" dirty="0">
                <a:solidFill>
                  <a:srgbClr val="006666"/>
                </a:solidFill>
                <a:latin typeface="Arial"/>
                <a:cs typeface="Arial"/>
              </a:rPr>
              <a:t>Table</a:t>
            </a:r>
            <a:endParaRPr sz="3600">
              <a:latin typeface="Arial"/>
              <a:cs typeface="Arial"/>
            </a:endParaRPr>
          </a:p>
        </p:txBody>
      </p:sp>
      <p:graphicFrame>
        <p:nvGraphicFramePr>
          <p:cNvPr id="3" name="object 3"/>
          <p:cNvGraphicFramePr>
            <a:graphicFrameLocks noGrp="1"/>
          </p:cNvGraphicFramePr>
          <p:nvPr/>
        </p:nvGraphicFramePr>
        <p:xfrm>
          <a:off x="827275" y="2572768"/>
          <a:ext cx="8001000" cy="3179064"/>
        </p:xfrm>
        <a:graphic>
          <a:graphicData uri="http://schemas.openxmlformats.org/drawingml/2006/table">
            <a:tbl>
              <a:tblPr firstRow="1" bandRow="1">
                <a:tableStyleId>{2D5ABB26-0587-4C30-8999-92F81FD0307C}</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533400">
                <a:tc>
                  <a:txBody>
                    <a:bodyPr/>
                    <a:lstStyle/>
                    <a:p>
                      <a:pPr marR="1905" algn="ctr">
                        <a:lnSpc>
                          <a:spcPct val="100000"/>
                        </a:lnSpc>
                        <a:spcBef>
                          <a:spcPts val="1410"/>
                        </a:spcBef>
                      </a:pPr>
                      <a:r>
                        <a:rPr sz="2000" b="1" spc="-5" dirty="0">
                          <a:solidFill>
                            <a:srgbClr val="003366"/>
                          </a:solidFill>
                          <a:latin typeface="Arial"/>
                          <a:cs typeface="Arial"/>
                        </a:rPr>
                        <a:t>Name</a:t>
                      </a:r>
                      <a:endParaRPr sz="2000">
                        <a:latin typeface="Arial"/>
                        <a:cs typeface="Arial"/>
                      </a:endParaRPr>
                    </a:p>
                  </a:txBody>
                  <a:tcPr marL="0" marR="0" marT="179070"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R="635" algn="ctr">
                        <a:lnSpc>
                          <a:spcPct val="100000"/>
                        </a:lnSpc>
                        <a:spcBef>
                          <a:spcPts val="1410"/>
                        </a:spcBef>
                      </a:pPr>
                      <a:r>
                        <a:rPr sz="2000" b="1" spc="-5" dirty="0">
                          <a:solidFill>
                            <a:srgbClr val="003366"/>
                          </a:solidFill>
                          <a:latin typeface="Arial"/>
                          <a:cs typeface="Arial"/>
                        </a:rPr>
                        <a:t>Description</a:t>
                      </a:r>
                      <a:endParaRPr sz="2000">
                        <a:latin typeface="Arial"/>
                        <a:cs typeface="Arial"/>
                      </a:endParaRPr>
                    </a:p>
                  </a:txBody>
                  <a:tcPr marL="0" marR="0" marT="179070"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786384">
                <a:tc>
                  <a:txBody>
                    <a:bodyPr/>
                    <a:lstStyle/>
                    <a:p>
                      <a:pPr marL="87630">
                        <a:lnSpc>
                          <a:spcPct val="100000"/>
                        </a:lnSpc>
                        <a:spcBef>
                          <a:spcPts val="330"/>
                        </a:spcBef>
                      </a:pPr>
                      <a:r>
                        <a:rPr sz="2000" dirty="0">
                          <a:solidFill>
                            <a:srgbClr val="003366"/>
                          </a:solidFill>
                          <a:latin typeface="Arial"/>
                          <a:cs typeface="Arial"/>
                        </a:rPr>
                        <a:t>HLAreliable</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222250">
                        <a:lnSpc>
                          <a:spcPct val="100000"/>
                        </a:lnSpc>
                        <a:spcBef>
                          <a:spcPts val="330"/>
                        </a:spcBef>
                      </a:pPr>
                      <a:r>
                        <a:rPr sz="2000" spc="-5" dirty="0">
                          <a:solidFill>
                            <a:srgbClr val="003366"/>
                          </a:solidFill>
                          <a:latin typeface="Arial"/>
                          <a:cs typeface="Arial"/>
                        </a:rPr>
                        <a:t>Provide reliable delivery of data in the sense that  TCP/IP delivers its data</a:t>
                      </a:r>
                      <a:r>
                        <a:rPr sz="2000" spc="-30" dirty="0">
                          <a:solidFill>
                            <a:srgbClr val="003366"/>
                          </a:solidFill>
                          <a:latin typeface="Arial"/>
                          <a:cs typeface="Arial"/>
                        </a:rPr>
                        <a:t> </a:t>
                      </a:r>
                      <a:r>
                        <a:rPr sz="2000" spc="-5" dirty="0">
                          <a:solidFill>
                            <a:srgbClr val="003366"/>
                          </a:solidFill>
                          <a:latin typeface="Arial"/>
                          <a:cs typeface="Arial"/>
                        </a:rPr>
                        <a:t>reliably</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781812">
                <a:tc>
                  <a:txBody>
                    <a:bodyPr/>
                    <a:lstStyle/>
                    <a:p>
                      <a:pPr marL="87630">
                        <a:lnSpc>
                          <a:spcPct val="100000"/>
                        </a:lnSpc>
                        <a:spcBef>
                          <a:spcPts val="330"/>
                        </a:spcBef>
                      </a:pPr>
                      <a:r>
                        <a:rPr sz="2000" spc="-5" dirty="0">
                          <a:solidFill>
                            <a:srgbClr val="003366"/>
                          </a:solidFill>
                          <a:latin typeface="Arial"/>
                          <a:cs typeface="Arial"/>
                        </a:rPr>
                        <a:t>HLAbestEffort</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L="87630" marR="481330">
                        <a:lnSpc>
                          <a:spcPct val="100000"/>
                        </a:lnSpc>
                        <a:spcBef>
                          <a:spcPts val="330"/>
                        </a:spcBef>
                      </a:pPr>
                      <a:r>
                        <a:rPr sz="2000" spc="-5" dirty="0">
                          <a:solidFill>
                            <a:srgbClr val="003366"/>
                          </a:solidFill>
                          <a:latin typeface="Arial"/>
                          <a:cs typeface="Arial"/>
                        </a:rPr>
                        <a:t>Make an effort to deliver data in the sense that  </a:t>
                      </a:r>
                      <a:r>
                        <a:rPr sz="2000" dirty="0">
                          <a:solidFill>
                            <a:srgbClr val="003366"/>
                          </a:solidFill>
                          <a:latin typeface="Arial"/>
                          <a:cs typeface="Arial"/>
                        </a:rPr>
                        <a:t>UDP provides </a:t>
                      </a:r>
                      <a:r>
                        <a:rPr sz="2000" spc="-5" dirty="0">
                          <a:solidFill>
                            <a:srgbClr val="003366"/>
                          </a:solidFill>
                          <a:latin typeface="Arial"/>
                          <a:cs typeface="Arial"/>
                        </a:rPr>
                        <a:t>best-effort</a:t>
                      </a:r>
                      <a:r>
                        <a:rPr sz="2000" spc="-30" dirty="0">
                          <a:solidFill>
                            <a:srgbClr val="003366"/>
                          </a:solidFill>
                          <a:latin typeface="Arial"/>
                          <a:cs typeface="Arial"/>
                        </a:rPr>
                        <a:t> </a:t>
                      </a:r>
                      <a:r>
                        <a:rPr sz="2000" spc="-5" dirty="0">
                          <a:solidFill>
                            <a:srgbClr val="003366"/>
                          </a:solidFill>
                          <a:latin typeface="Arial"/>
                          <a:cs typeface="Arial"/>
                        </a:rPr>
                        <a:t>delivery</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1077468">
                <a:tc>
                  <a:txBody>
                    <a:bodyPr/>
                    <a:lstStyle/>
                    <a:p>
                      <a:pPr marL="87630">
                        <a:lnSpc>
                          <a:spcPct val="100000"/>
                        </a:lnSpc>
                        <a:spcBef>
                          <a:spcPts val="330"/>
                        </a:spcBef>
                      </a:pPr>
                      <a:r>
                        <a:rPr sz="2000" spc="-5" dirty="0">
                          <a:solidFill>
                            <a:srgbClr val="003366"/>
                          </a:solidFill>
                          <a:latin typeface="Arial"/>
                          <a:cs typeface="Arial"/>
                        </a:rPr>
                        <a:t>LowLatency</a:t>
                      </a:r>
                      <a:endParaRPr sz="2000">
                        <a:latin typeface="Arial"/>
                        <a:cs typeface="Arial"/>
                      </a:endParaRPr>
                    </a:p>
                  </a:txBody>
                  <a:tcPr marL="0" marR="0" marT="41910"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L="87630" marR="501650">
                        <a:lnSpc>
                          <a:spcPct val="100000"/>
                        </a:lnSpc>
                        <a:spcBef>
                          <a:spcPts val="330"/>
                        </a:spcBef>
                      </a:pPr>
                      <a:r>
                        <a:rPr sz="2000" spc="-5" dirty="0">
                          <a:solidFill>
                            <a:srgbClr val="003366"/>
                          </a:solidFill>
                          <a:latin typeface="Arial"/>
                          <a:cs typeface="Arial"/>
                        </a:rPr>
                        <a:t>Choose the delivery mechanism that results in  the lowest latency from service initiation to  callback invocation at the receiving</a:t>
                      </a:r>
                      <a:r>
                        <a:rPr sz="2000" spc="-45" dirty="0">
                          <a:solidFill>
                            <a:srgbClr val="003366"/>
                          </a:solidFill>
                          <a:latin typeface="Arial"/>
                          <a:cs typeface="Arial"/>
                        </a:rPr>
                        <a:t> </a:t>
                      </a:r>
                      <a:r>
                        <a:rPr sz="2000" spc="-5" dirty="0">
                          <a:solidFill>
                            <a:srgbClr val="003366"/>
                          </a:solidFill>
                          <a:latin typeface="Arial"/>
                          <a:cs typeface="Arial"/>
                        </a:rPr>
                        <a:t>federate</a:t>
                      </a:r>
                      <a:endParaRPr sz="2000">
                        <a:latin typeface="Arial"/>
                        <a:cs typeface="Arial"/>
                      </a:endParaRPr>
                    </a:p>
                  </a:txBody>
                  <a:tcPr marL="0" marR="0" marT="41910"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326129" cy="574040"/>
          </a:xfrm>
          <a:prstGeom prst="rect">
            <a:avLst/>
          </a:prstGeom>
        </p:spPr>
        <p:txBody>
          <a:bodyPr vert="horz" wrap="square" lIns="0" tIns="12700" rIns="0" bIns="0" rtlCol="0">
            <a:spAutoFit/>
          </a:bodyPr>
          <a:lstStyle/>
          <a:p>
            <a:pPr marL="12700">
              <a:lnSpc>
                <a:spcPct val="100000"/>
              </a:lnSpc>
              <a:spcBef>
                <a:spcPts val="100"/>
              </a:spcBef>
            </a:pPr>
            <a:r>
              <a:rPr spc="-5" dirty="0"/>
              <a:t>Switches</a:t>
            </a:r>
            <a:r>
              <a:rPr spc="-75" dirty="0"/>
              <a:t> </a:t>
            </a:r>
            <a:r>
              <a:rPr spc="-10" dirty="0"/>
              <a:t>Table</a:t>
            </a:r>
          </a:p>
        </p:txBody>
      </p:sp>
      <p:sp>
        <p:nvSpPr>
          <p:cNvPr id="3" name="object 3"/>
          <p:cNvSpPr txBox="1"/>
          <p:nvPr/>
        </p:nvSpPr>
        <p:spPr>
          <a:xfrm>
            <a:off x="993139" y="2351023"/>
            <a:ext cx="7800340" cy="4091304"/>
          </a:xfrm>
          <a:prstGeom prst="rect">
            <a:avLst/>
          </a:prstGeom>
        </p:spPr>
        <p:txBody>
          <a:bodyPr vert="horz" wrap="square" lIns="0" tIns="60960" rIns="0" bIns="0" rtlCol="0">
            <a:spAutoFit/>
          </a:bodyPr>
          <a:lstStyle/>
          <a:p>
            <a:pPr marL="355600" marR="567690"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Configuration of RTI activities performed on  behalf of a</a:t>
            </a:r>
            <a:r>
              <a:rPr sz="2800" spc="5" dirty="0">
                <a:solidFill>
                  <a:srgbClr val="003366"/>
                </a:solidFill>
                <a:latin typeface="Arial"/>
                <a:cs typeface="Arial"/>
              </a:rPr>
              <a:t> </a:t>
            </a:r>
            <a:r>
              <a:rPr sz="2800" spc="-5" dirty="0">
                <a:solidFill>
                  <a:srgbClr val="003366"/>
                </a:solidFill>
                <a:latin typeface="Arial"/>
                <a:cs typeface="Arial"/>
              </a:rPr>
              <a:t>federate</a:t>
            </a:r>
            <a:endParaRPr sz="2800">
              <a:latin typeface="Arial"/>
              <a:cs typeface="Arial"/>
            </a:endParaRPr>
          </a:p>
          <a:p>
            <a:pPr marL="355600" marR="346710" indent="-342900">
              <a:lnSpc>
                <a:spcPts val="3020"/>
              </a:lnSpc>
              <a:spcBef>
                <a:spcPts val="690"/>
              </a:spcBef>
              <a:buSzPct val="75000"/>
              <a:buFont typeface="Wingdings"/>
              <a:buChar char=""/>
              <a:tabLst>
                <a:tab pos="354965" algn="l"/>
                <a:tab pos="355600" algn="l"/>
              </a:tabLst>
            </a:pPr>
            <a:r>
              <a:rPr sz="2800" spc="-5" dirty="0">
                <a:solidFill>
                  <a:srgbClr val="003366"/>
                </a:solidFill>
                <a:latin typeface="Arial"/>
                <a:cs typeface="Arial"/>
              </a:rPr>
              <a:t>A few services are configured globally for the  federation</a:t>
            </a:r>
            <a:endParaRPr sz="2800">
              <a:latin typeface="Arial"/>
              <a:cs typeface="Arial"/>
            </a:endParaRPr>
          </a:p>
          <a:p>
            <a:pPr marL="286385" marR="780415" lvl="1" indent="-286385" algn="r">
              <a:lnSpc>
                <a:spcPct val="100000"/>
              </a:lnSpc>
              <a:spcBef>
                <a:spcPts val="229"/>
              </a:spcBef>
              <a:buSzPct val="75000"/>
              <a:buChar char="–"/>
              <a:tabLst>
                <a:tab pos="286385" algn="l"/>
                <a:tab pos="287020" algn="l"/>
              </a:tabLst>
            </a:pPr>
            <a:r>
              <a:rPr sz="2400" dirty="0">
                <a:solidFill>
                  <a:srgbClr val="003366"/>
                </a:solidFill>
                <a:latin typeface="Arial"/>
                <a:cs typeface="Arial"/>
              </a:rPr>
              <a:t>Auto </a:t>
            </a:r>
            <a:r>
              <a:rPr sz="2400" spc="-5" dirty="0">
                <a:solidFill>
                  <a:srgbClr val="003366"/>
                </a:solidFill>
                <a:latin typeface="Arial"/>
                <a:cs typeface="Arial"/>
              </a:rPr>
              <a:t>Provide, Convey Region Designator</a:t>
            </a:r>
            <a:r>
              <a:rPr sz="2400" spc="80" dirty="0">
                <a:solidFill>
                  <a:srgbClr val="003366"/>
                </a:solidFill>
                <a:latin typeface="Arial"/>
                <a:cs typeface="Arial"/>
              </a:rPr>
              <a:t> </a:t>
            </a:r>
            <a:r>
              <a:rPr sz="2400" dirty="0">
                <a:solidFill>
                  <a:srgbClr val="003366"/>
                </a:solidFill>
                <a:latin typeface="Arial"/>
                <a:cs typeface="Arial"/>
              </a:rPr>
              <a:t>Sets</a:t>
            </a:r>
            <a:endParaRPr sz="2400">
              <a:latin typeface="Arial"/>
              <a:cs typeface="Arial"/>
            </a:endParaRPr>
          </a:p>
          <a:p>
            <a:pPr marL="342265" marR="861694" indent="-342265" algn="r">
              <a:lnSpc>
                <a:spcPct val="100000"/>
              </a:lnSpc>
              <a:spcBef>
                <a:spcPts val="355"/>
              </a:spcBef>
              <a:buSzPct val="75000"/>
              <a:buFont typeface="Wingdings"/>
              <a:buChar char=""/>
              <a:tabLst>
                <a:tab pos="342265" algn="l"/>
                <a:tab pos="342900" algn="l"/>
              </a:tabLst>
            </a:pPr>
            <a:r>
              <a:rPr sz="2800" spc="-5" dirty="0">
                <a:solidFill>
                  <a:srgbClr val="003366"/>
                </a:solidFill>
                <a:latin typeface="Arial"/>
                <a:cs typeface="Arial"/>
              </a:rPr>
              <a:t>Most services are configured per</a:t>
            </a:r>
            <a:r>
              <a:rPr sz="2800" spc="45" dirty="0">
                <a:solidFill>
                  <a:srgbClr val="003366"/>
                </a:solidFill>
                <a:latin typeface="Arial"/>
                <a:cs typeface="Arial"/>
              </a:rPr>
              <a:t> </a:t>
            </a:r>
            <a:r>
              <a:rPr sz="2800" spc="-5" dirty="0">
                <a:solidFill>
                  <a:srgbClr val="003366"/>
                </a:solidFill>
                <a:latin typeface="Arial"/>
                <a:cs typeface="Arial"/>
              </a:rPr>
              <a:t>federate</a:t>
            </a:r>
            <a:endParaRPr sz="2800">
              <a:latin typeface="Arial"/>
              <a:cs typeface="Arial"/>
            </a:endParaRPr>
          </a:p>
          <a:p>
            <a:pPr marL="756285" marR="5080" lvl="1" indent="-287020">
              <a:lnSpc>
                <a:spcPct val="89800"/>
              </a:lnSpc>
              <a:spcBef>
                <a:spcPts val="560"/>
              </a:spcBef>
              <a:buSzPct val="75000"/>
              <a:buChar char="–"/>
              <a:tabLst>
                <a:tab pos="756285" algn="l"/>
                <a:tab pos="756920" algn="l"/>
              </a:tabLst>
            </a:pPr>
            <a:r>
              <a:rPr sz="2400" spc="-5" dirty="0">
                <a:solidFill>
                  <a:srgbClr val="003366"/>
                </a:solidFill>
                <a:latin typeface="Arial"/>
                <a:cs typeface="Arial"/>
              </a:rPr>
              <a:t>Attribute Scope Advisory, Attribute </a:t>
            </a:r>
            <a:r>
              <a:rPr sz="2400" spc="-10" dirty="0">
                <a:solidFill>
                  <a:srgbClr val="003366"/>
                </a:solidFill>
                <a:latin typeface="Arial"/>
                <a:cs typeface="Arial"/>
              </a:rPr>
              <a:t>Relevance  </a:t>
            </a:r>
            <a:r>
              <a:rPr sz="2400" spc="-5" dirty="0">
                <a:solidFill>
                  <a:srgbClr val="003366"/>
                </a:solidFill>
                <a:latin typeface="Arial"/>
                <a:cs typeface="Arial"/>
              </a:rPr>
              <a:t>Advisory, Object Class Relevance </a:t>
            </a:r>
            <a:r>
              <a:rPr sz="2400" dirty="0">
                <a:solidFill>
                  <a:srgbClr val="003366"/>
                </a:solidFill>
                <a:latin typeface="Arial"/>
                <a:cs typeface="Arial"/>
              </a:rPr>
              <a:t>Advisory, </a:t>
            </a:r>
            <a:r>
              <a:rPr sz="2400" spc="-5" dirty="0">
                <a:solidFill>
                  <a:srgbClr val="003366"/>
                </a:solidFill>
                <a:latin typeface="Arial"/>
                <a:cs typeface="Arial"/>
              </a:rPr>
              <a:t>Service  Reporting</a:t>
            </a:r>
            <a:endParaRPr sz="2400">
              <a:latin typeface="Arial"/>
              <a:cs typeface="Arial"/>
            </a:endParaRPr>
          </a:p>
          <a:p>
            <a:pPr marL="355600" indent="-342900">
              <a:lnSpc>
                <a:spcPct val="100000"/>
              </a:lnSpc>
              <a:spcBef>
                <a:spcPts val="355"/>
              </a:spcBef>
              <a:buSzPct val="75000"/>
              <a:buFont typeface="Wingdings"/>
              <a:buChar char=""/>
              <a:tabLst>
                <a:tab pos="354965" algn="l"/>
                <a:tab pos="355600" algn="l"/>
              </a:tabLst>
            </a:pPr>
            <a:r>
              <a:rPr sz="2800" dirty="0">
                <a:solidFill>
                  <a:srgbClr val="003366"/>
                </a:solidFill>
                <a:latin typeface="Arial"/>
                <a:cs typeface="Arial"/>
              </a:rPr>
              <a:t>Services may </a:t>
            </a:r>
            <a:r>
              <a:rPr sz="2800" spc="-5" dirty="0">
                <a:solidFill>
                  <a:srgbClr val="003366"/>
                </a:solidFill>
                <a:latin typeface="Arial"/>
                <a:cs typeface="Arial"/>
              </a:rPr>
              <a:t>be </a:t>
            </a:r>
            <a:r>
              <a:rPr sz="2800" dirty="0">
                <a:solidFill>
                  <a:srgbClr val="003366"/>
                </a:solidFill>
                <a:latin typeface="Arial"/>
                <a:cs typeface="Arial"/>
              </a:rPr>
              <a:t>either enabled or</a:t>
            </a:r>
            <a:r>
              <a:rPr sz="2800" spc="20" dirty="0">
                <a:solidFill>
                  <a:srgbClr val="003366"/>
                </a:solidFill>
                <a:latin typeface="Arial"/>
                <a:cs typeface="Arial"/>
              </a:rPr>
              <a:t> </a:t>
            </a:r>
            <a:r>
              <a:rPr sz="2800" dirty="0">
                <a:solidFill>
                  <a:srgbClr val="003366"/>
                </a:solidFill>
                <a:latin typeface="Arial"/>
                <a:cs typeface="Arial"/>
              </a:rPr>
              <a:t>disabled</a:t>
            </a:r>
            <a:endParaRPr sz="28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76140" cy="574040"/>
          </a:xfrm>
          <a:prstGeom prst="rect">
            <a:avLst/>
          </a:prstGeom>
        </p:spPr>
        <p:txBody>
          <a:bodyPr vert="horz" wrap="square" lIns="0" tIns="12700" rIns="0" bIns="0" rtlCol="0">
            <a:spAutoFit/>
          </a:bodyPr>
          <a:lstStyle/>
          <a:p>
            <a:pPr marL="12700">
              <a:lnSpc>
                <a:spcPct val="100000"/>
              </a:lnSpc>
              <a:spcBef>
                <a:spcPts val="100"/>
              </a:spcBef>
            </a:pPr>
            <a:r>
              <a:rPr spc="-5" dirty="0"/>
              <a:t>Switch Definitions</a:t>
            </a:r>
            <a:r>
              <a:rPr spc="-10" dirty="0"/>
              <a:t> </a:t>
            </a:r>
            <a:r>
              <a:rPr spc="-5" dirty="0"/>
              <a:t>(1)</a:t>
            </a:r>
          </a:p>
        </p:txBody>
      </p:sp>
      <p:sp>
        <p:nvSpPr>
          <p:cNvPr id="3" name="object 3"/>
          <p:cNvSpPr txBox="1"/>
          <p:nvPr/>
        </p:nvSpPr>
        <p:spPr>
          <a:xfrm>
            <a:off x="993139" y="2313070"/>
            <a:ext cx="7642859" cy="3657600"/>
          </a:xfrm>
          <a:prstGeom prst="rect">
            <a:avLst/>
          </a:prstGeom>
        </p:spPr>
        <p:txBody>
          <a:bodyPr vert="horz" wrap="square" lIns="0" tIns="85725" rIns="0" bIns="0" rtlCol="0">
            <a:spAutoFit/>
          </a:bodyPr>
          <a:lstStyle/>
          <a:p>
            <a:pPr marL="355600" indent="-342900">
              <a:lnSpc>
                <a:spcPct val="100000"/>
              </a:lnSpc>
              <a:spcBef>
                <a:spcPts val="675"/>
              </a:spcBef>
              <a:buSzPct val="75000"/>
              <a:buFont typeface="Wingdings"/>
              <a:buChar char=""/>
              <a:tabLst>
                <a:tab pos="354965" algn="l"/>
                <a:tab pos="355600" algn="l"/>
              </a:tabLst>
            </a:pPr>
            <a:r>
              <a:rPr sz="2400" spc="-5" dirty="0">
                <a:solidFill>
                  <a:srgbClr val="003366"/>
                </a:solidFill>
                <a:latin typeface="Arial"/>
                <a:cs typeface="Arial"/>
              </a:rPr>
              <a:t>Auto </a:t>
            </a:r>
            <a:r>
              <a:rPr sz="2400" spc="-10" dirty="0">
                <a:solidFill>
                  <a:srgbClr val="003366"/>
                </a:solidFill>
                <a:latin typeface="Arial"/>
                <a:cs typeface="Arial"/>
              </a:rPr>
              <a:t>Provide</a:t>
            </a:r>
            <a:endParaRPr sz="2400">
              <a:latin typeface="Arial"/>
              <a:cs typeface="Arial"/>
            </a:endParaRPr>
          </a:p>
          <a:p>
            <a:pPr marL="756285" marR="402590" lvl="1" indent="-287020">
              <a:lnSpc>
                <a:spcPct val="100000"/>
              </a:lnSpc>
              <a:spcBef>
                <a:spcPts val="480"/>
              </a:spcBef>
              <a:buSzPct val="75000"/>
              <a:buChar char="–"/>
              <a:tabLst>
                <a:tab pos="756285" algn="l"/>
                <a:tab pos="756920" algn="l"/>
              </a:tabLst>
            </a:pPr>
            <a:r>
              <a:rPr sz="2000" spc="-5" dirty="0">
                <a:solidFill>
                  <a:srgbClr val="003366"/>
                </a:solidFill>
                <a:latin typeface="Arial"/>
                <a:cs typeface="Arial"/>
              </a:rPr>
              <a:t>(Global) Should the RTI automatically solicit updates from  instance attribute owners when an object is</a:t>
            </a:r>
            <a:r>
              <a:rPr sz="2000" spc="-65" dirty="0">
                <a:solidFill>
                  <a:srgbClr val="003366"/>
                </a:solidFill>
                <a:latin typeface="Arial"/>
                <a:cs typeface="Arial"/>
              </a:rPr>
              <a:t> </a:t>
            </a:r>
            <a:r>
              <a:rPr sz="2000" spc="-5" dirty="0">
                <a:solidFill>
                  <a:srgbClr val="003366"/>
                </a:solidFill>
                <a:latin typeface="Arial"/>
                <a:cs typeface="Arial"/>
              </a:rPr>
              <a:t>discovered.</a:t>
            </a:r>
            <a:endParaRPr sz="2000">
              <a:latin typeface="Arial"/>
              <a:cs typeface="Arial"/>
            </a:endParaRPr>
          </a:p>
          <a:p>
            <a:pPr marL="355600" indent="-342900">
              <a:lnSpc>
                <a:spcPct val="100000"/>
              </a:lnSpc>
              <a:spcBef>
                <a:spcPts val="560"/>
              </a:spcBef>
              <a:buSzPct val="75000"/>
              <a:buFont typeface="Wingdings"/>
              <a:buChar char=""/>
              <a:tabLst>
                <a:tab pos="354965" algn="l"/>
                <a:tab pos="355600" algn="l"/>
              </a:tabLst>
            </a:pPr>
            <a:r>
              <a:rPr sz="2400" spc="-5" dirty="0">
                <a:solidFill>
                  <a:srgbClr val="003366"/>
                </a:solidFill>
                <a:latin typeface="Arial"/>
                <a:cs typeface="Arial"/>
              </a:rPr>
              <a:t>Convey Region Designator</a:t>
            </a:r>
            <a:r>
              <a:rPr sz="2400" spc="25" dirty="0">
                <a:solidFill>
                  <a:srgbClr val="003366"/>
                </a:solidFill>
                <a:latin typeface="Arial"/>
                <a:cs typeface="Arial"/>
              </a:rPr>
              <a:t> </a:t>
            </a:r>
            <a:r>
              <a:rPr sz="2400" dirty="0">
                <a:solidFill>
                  <a:srgbClr val="003366"/>
                </a:solidFill>
                <a:latin typeface="Arial"/>
                <a:cs typeface="Arial"/>
              </a:rPr>
              <a:t>Sets</a:t>
            </a:r>
            <a:endParaRPr sz="2400">
              <a:latin typeface="Arial"/>
              <a:cs typeface="Arial"/>
            </a:endParaRPr>
          </a:p>
          <a:p>
            <a:pPr marL="756285" marR="5080" lvl="1" indent="-287020">
              <a:lnSpc>
                <a:spcPct val="100000"/>
              </a:lnSpc>
              <a:spcBef>
                <a:spcPts val="484"/>
              </a:spcBef>
              <a:buSzPct val="75000"/>
              <a:buChar char="–"/>
              <a:tabLst>
                <a:tab pos="756285" algn="l"/>
                <a:tab pos="756920" algn="l"/>
              </a:tabLst>
            </a:pPr>
            <a:r>
              <a:rPr sz="2000" spc="-5" dirty="0">
                <a:solidFill>
                  <a:srgbClr val="003366"/>
                </a:solidFill>
                <a:latin typeface="Arial"/>
                <a:cs typeface="Arial"/>
              </a:rPr>
              <a:t>(Global) Should the RTI provide the optional Sent Region Set  argument with invocations of Reflect Attribute Values and  Receive</a:t>
            </a:r>
            <a:r>
              <a:rPr sz="2000" spc="-10" dirty="0">
                <a:solidFill>
                  <a:srgbClr val="003366"/>
                </a:solidFill>
                <a:latin typeface="Arial"/>
                <a:cs typeface="Arial"/>
              </a:rPr>
              <a:t> </a:t>
            </a:r>
            <a:r>
              <a:rPr sz="2000" spc="-5" dirty="0">
                <a:solidFill>
                  <a:srgbClr val="003366"/>
                </a:solidFill>
                <a:latin typeface="Arial"/>
                <a:cs typeface="Arial"/>
              </a:rPr>
              <a:t>Interaction.</a:t>
            </a:r>
            <a:endParaRPr sz="2000">
              <a:latin typeface="Arial"/>
              <a:cs typeface="Arial"/>
            </a:endParaRPr>
          </a:p>
          <a:p>
            <a:pPr marL="355600" indent="-342900">
              <a:lnSpc>
                <a:spcPct val="100000"/>
              </a:lnSpc>
              <a:spcBef>
                <a:spcPts val="560"/>
              </a:spcBef>
              <a:buSzPct val="75000"/>
              <a:buFont typeface="Wingdings"/>
              <a:buChar char=""/>
              <a:tabLst>
                <a:tab pos="354965" algn="l"/>
                <a:tab pos="355600" algn="l"/>
                <a:tab pos="1659889" algn="l"/>
                <a:tab pos="2694305" algn="l"/>
              </a:tabLst>
            </a:pPr>
            <a:r>
              <a:rPr sz="2400" spc="-5" dirty="0">
                <a:solidFill>
                  <a:srgbClr val="003366"/>
                </a:solidFill>
                <a:latin typeface="Arial"/>
                <a:cs typeface="Arial"/>
              </a:rPr>
              <a:t>Attribute	Scope	</a:t>
            </a:r>
            <a:r>
              <a:rPr sz="2400" spc="-10" dirty="0">
                <a:solidFill>
                  <a:srgbClr val="003366"/>
                </a:solidFill>
                <a:latin typeface="Arial"/>
                <a:cs typeface="Arial"/>
              </a:rPr>
              <a:t>Advisory</a:t>
            </a:r>
            <a:endParaRPr sz="2400">
              <a:latin typeface="Arial"/>
              <a:cs typeface="Arial"/>
            </a:endParaRPr>
          </a:p>
          <a:p>
            <a:pPr marL="756285" marR="546735" lvl="1" indent="-287020">
              <a:lnSpc>
                <a:spcPct val="100000"/>
              </a:lnSpc>
              <a:spcBef>
                <a:spcPts val="495"/>
              </a:spcBef>
              <a:buSzPct val="75000"/>
              <a:buChar char="–"/>
              <a:tabLst>
                <a:tab pos="756285" algn="l"/>
                <a:tab pos="756920" algn="l"/>
                <a:tab pos="3392804" algn="l"/>
                <a:tab pos="5268595" algn="l"/>
                <a:tab pos="6452870" algn="l"/>
                <a:tab pos="6804659" algn="l"/>
              </a:tabLst>
            </a:pPr>
            <a:r>
              <a:rPr sz="2000" spc="-5" dirty="0">
                <a:solidFill>
                  <a:srgbClr val="003366"/>
                </a:solidFill>
                <a:latin typeface="Arial"/>
                <a:cs typeface="Arial"/>
              </a:rPr>
              <a:t>Shoul</a:t>
            </a:r>
            <a:r>
              <a:rPr sz="2000" dirty="0">
                <a:solidFill>
                  <a:srgbClr val="003366"/>
                </a:solidFill>
                <a:latin typeface="Arial"/>
                <a:cs typeface="Arial"/>
              </a:rPr>
              <a:t>d</a:t>
            </a:r>
            <a:r>
              <a:rPr sz="2000" spc="-10" dirty="0">
                <a:solidFill>
                  <a:srgbClr val="003366"/>
                </a:solidFill>
                <a:latin typeface="Arial"/>
                <a:cs typeface="Arial"/>
              </a:rPr>
              <a:t> </a:t>
            </a:r>
            <a:r>
              <a:rPr sz="2000" spc="-5" dirty="0">
                <a:solidFill>
                  <a:srgbClr val="003366"/>
                </a:solidFill>
                <a:latin typeface="Arial"/>
                <a:cs typeface="Arial"/>
              </a:rPr>
              <a:t>th</a:t>
            </a:r>
            <a:r>
              <a:rPr sz="2000" dirty="0">
                <a:solidFill>
                  <a:srgbClr val="003366"/>
                </a:solidFill>
                <a:latin typeface="Arial"/>
                <a:cs typeface="Arial"/>
              </a:rPr>
              <a:t>e</a:t>
            </a:r>
            <a:r>
              <a:rPr sz="2000" spc="-10" dirty="0">
                <a:solidFill>
                  <a:srgbClr val="003366"/>
                </a:solidFill>
                <a:latin typeface="Arial"/>
                <a:cs typeface="Arial"/>
              </a:rPr>
              <a:t> </a:t>
            </a:r>
            <a:r>
              <a:rPr sz="2000" spc="-5" dirty="0">
                <a:solidFill>
                  <a:srgbClr val="003366"/>
                </a:solidFill>
                <a:latin typeface="Arial"/>
                <a:cs typeface="Arial"/>
              </a:rPr>
              <a:t>RT</a:t>
            </a:r>
            <a:r>
              <a:rPr sz="2000" dirty="0">
                <a:solidFill>
                  <a:srgbClr val="003366"/>
                </a:solidFill>
                <a:latin typeface="Arial"/>
                <a:cs typeface="Arial"/>
              </a:rPr>
              <a:t>I</a:t>
            </a:r>
            <a:r>
              <a:rPr sz="2000" spc="-10" dirty="0">
                <a:solidFill>
                  <a:srgbClr val="003366"/>
                </a:solidFill>
                <a:latin typeface="Arial"/>
                <a:cs typeface="Arial"/>
              </a:rPr>
              <a:t> </a:t>
            </a:r>
            <a:r>
              <a:rPr sz="2000" spc="-5" dirty="0">
                <a:solidFill>
                  <a:srgbClr val="003366"/>
                </a:solidFill>
                <a:latin typeface="Arial"/>
                <a:cs typeface="Arial"/>
              </a:rPr>
              <a:t>advis</a:t>
            </a:r>
            <a:r>
              <a:rPr sz="2000" dirty="0">
                <a:solidFill>
                  <a:srgbClr val="003366"/>
                </a:solidFill>
                <a:latin typeface="Arial"/>
                <a:cs typeface="Arial"/>
              </a:rPr>
              <a:t>e	</a:t>
            </a:r>
            <a:r>
              <a:rPr sz="2000" spc="-5" dirty="0">
                <a:solidFill>
                  <a:srgbClr val="003366"/>
                </a:solidFill>
                <a:latin typeface="Arial"/>
                <a:cs typeface="Arial"/>
              </a:rPr>
              <a:t>federate</a:t>
            </a:r>
            <a:r>
              <a:rPr sz="2000" dirty="0">
                <a:solidFill>
                  <a:srgbClr val="003366"/>
                </a:solidFill>
                <a:latin typeface="Arial"/>
                <a:cs typeface="Arial"/>
              </a:rPr>
              <a:t>s</a:t>
            </a:r>
            <a:r>
              <a:rPr sz="2000" spc="-10" dirty="0">
                <a:solidFill>
                  <a:srgbClr val="003366"/>
                </a:solidFill>
                <a:latin typeface="Arial"/>
                <a:cs typeface="Arial"/>
              </a:rPr>
              <a:t> </a:t>
            </a:r>
            <a:r>
              <a:rPr sz="2000" spc="-5" dirty="0">
                <a:solidFill>
                  <a:srgbClr val="003366"/>
                </a:solidFill>
                <a:latin typeface="Arial"/>
                <a:cs typeface="Arial"/>
              </a:rPr>
              <a:t>whe</a:t>
            </a:r>
            <a:r>
              <a:rPr sz="2000" dirty="0">
                <a:solidFill>
                  <a:srgbClr val="003366"/>
                </a:solidFill>
                <a:latin typeface="Arial"/>
                <a:cs typeface="Arial"/>
              </a:rPr>
              <a:t>n	</a:t>
            </a:r>
            <a:r>
              <a:rPr sz="2000" spc="-5" dirty="0">
                <a:solidFill>
                  <a:srgbClr val="003366"/>
                </a:solidFill>
                <a:latin typeface="Arial"/>
                <a:cs typeface="Arial"/>
              </a:rPr>
              <a:t>attribute</a:t>
            </a:r>
            <a:r>
              <a:rPr sz="2000" dirty="0">
                <a:solidFill>
                  <a:srgbClr val="003366"/>
                </a:solidFill>
                <a:latin typeface="Arial"/>
                <a:cs typeface="Arial"/>
              </a:rPr>
              <a:t>s	</a:t>
            </a:r>
            <a:r>
              <a:rPr sz="2000" spc="-5" dirty="0">
                <a:solidFill>
                  <a:srgbClr val="003366"/>
                </a:solidFill>
                <a:latin typeface="Arial"/>
                <a:cs typeface="Arial"/>
              </a:rPr>
              <a:t>o</a:t>
            </a:r>
            <a:r>
              <a:rPr sz="2000" dirty="0">
                <a:solidFill>
                  <a:srgbClr val="003366"/>
                </a:solidFill>
                <a:latin typeface="Arial"/>
                <a:cs typeface="Arial"/>
              </a:rPr>
              <a:t>f	</a:t>
            </a:r>
            <a:r>
              <a:rPr sz="2000" spc="-5" dirty="0">
                <a:solidFill>
                  <a:srgbClr val="003366"/>
                </a:solidFill>
                <a:latin typeface="Arial"/>
                <a:cs typeface="Arial"/>
              </a:rPr>
              <a:t>an  object instance come into or go out of</a:t>
            </a:r>
            <a:r>
              <a:rPr sz="2000" spc="-45" dirty="0">
                <a:solidFill>
                  <a:srgbClr val="003366"/>
                </a:solidFill>
                <a:latin typeface="Arial"/>
                <a:cs typeface="Arial"/>
              </a:rPr>
              <a:t> </a:t>
            </a:r>
            <a:r>
              <a:rPr sz="2000" spc="-5" dirty="0">
                <a:solidFill>
                  <a:srgbClr val="003366"/>
                </a:solidFill>
                <a:latin typeface="Arial"/>
                <a:cs typeface="Arial"/>
              </a:rPr>
              <a:t>scope.</a:t>
            </a:r>
            <a:endParaRPr sz="20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676140" cy="574040"/>
          </a:xfrm>
          <a:prstGeom prst="rect">
            <a:avLst/>
          </a:prstGeom>
        </p:spPr>
        <p:txBody>
          <a:bodyPr vert="horz" wrap="square" lIns="0" tIns="12700" rIns="0" bIns="0" rtlCol="0">
            <a:spAutoFit/>
          </a:bodyPr>
          <a:lstStyle/>
          <a:p>
            <a:pPr marL="12700">
              <a:lnSpc>
                <a:spcPct val="100000"/>
              </a:lnSpc>
              <a:spcBef>
                <a:spcPts val="100"/>
              </a:spcBef>
            </a:pPr>
            <a:r>
              <a:rPr spc="-5" dirty="0"/>
              <a:t>Switch Definitions</a:t>
            </a:r>
            <a:r>
              <a:rPr spc="-10" dirty="0"/>
              <a:t> </a:t>
            </a:r>
            <a:r>
              <a:rPr spc="-5" dirty="0"/>
              <a:t>(2)</a:t>
            </a:r>
          </a:p>
        </p:txBody>
      </p:sp>
      <p:sp>
        <p:nvSpPr>
          <p:cNvPr id="3" name="object 3"/>
          <p:cNvSpPr txBox="1"/>
          <p:nvPr/>
        </p:nvSpPr>
        <p:spPr>
          <a:xfrm>
            <a:off x="993139" y="2317268"/>
            <a:ext cx="7793355" cy="4074160"/>
          </a:xfrm>
          <a:prstGeom prst="rect">
            <a:avLst/>
          </a:prstGeom>
        </p:spPr>
        <p:txBody>
          <a:bodyPr vert="horz" wrap="square" lIns="0" tIns="50800" rIns="0" bIns="0" rtlCol="0">
            <a:spAutoFit/>
          </a:bodyPr>
          <a:lstStyle/>
          <a:p>
            <a:pPr marL="355600" indent="-342900">
              <a:lnSpc>
                <a:spcPct val="100000"/>
              </a:lnSpc>
              <a:spcBef>
                <a:spcPts val="400"/>
              </a:spcBef>
              <a:buSzPct val="75000"/>
              <a:buFont typeface="Wingdings"/>
              <a:buChar char=""/>
              <a:tabLst>
                <a:tab pos="354965" algn="l"/>
                <a:tab pos="355600" algn="l"/>
              </a:tabLst>
            </a:pPr>
            <a:r>
              <a:rPr sz="2400" dirty="0">
                <a:solidFill>
                  <a:srgbClr val="003366"/>
                </a:solidFill>
                <a:latin typeface="Arial"/>
                <a:cs typeface="Arial"/>
              </a:rPr>
              <a:t>Attribute </a:t>
            </a:r>
            <a:r>
              <a:rPr sz="2400" spc="-5" dirty="0">
                <a:solidFill>
                  <a:srgbClr val="003366"/>
                </a:solidFill>
                <a:latin typeface="Arial"/>
                <a:cs typeface="Arial"/>
              </a:rPr>
              <a:t>Relevance</a:t>
            </a:r>
            <a:r>
              <a:rPr sz="2400" spc="5"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p>
            <a:pPr marL="756285" marR="191135" lvl="1" indent="-287020">
              <a:lnSpc>
                <a:spcPts val="2160"/>
              </a:lnSpc>
              <a:spcBef>
                <a:spcPts val="530"/>
              </a:spcBef>
              <a:buSzPct val="75000"/>
              <a:buChar char="–"/>
              <a:tabLst>
                <a:tab pos="756285" algn="l"/>
                <a:tab pos="756920" algn="l"/>
              </a:tabLst>
            </a:pPr>
            <a:r>
              <a:rPr sz="2000" spc="-5" dirty="0">
                <a:solidFill>
                  <a:srgbClr val="003366"/>
                </a:solidFill>
                <a:latin typeface="Arial"/>
                <a:cs typeface="Arial"/>
              </a:rPr>
              <a:t>Should the RTI advise federates about whether they should  provide attribute value updates for the value of an attribute of  an object</a:t>
            </a:r>
            <a:r>
              <a:rPr sz="2000" spc="-10" dirty="0">
                <a:solidFill>
                  <a:srgbClr val="003366"/>
                </a:solidFill>
                <a:latin typeface="Arial"/>
                <a:cs typeface="Arial"/>
              </a:rPr>
              <a:t> </a:t>
            </a:r>
            <a:r>
              <a:rPr sz="2000" spc="-5" dirty="0">
                <a:solidFill>
                  <a:srgbClr val="003366"/>
                </a:solidFill>
                <a:latin typeface="Arial"/>
                <a:cs typeface="Arial"/>
              </a:rPr>
              <a:t>instance.</a:t>
            </a:r>
            <a:endParaRPr sz="2000">
              <a:latin typeface="Arial"/>
              <a:cs typeface="Arial"/>
            </a:endParaRPr>
          </a:p>
          <a:p>
            <a:pPr marL="355600" indent="-342900">
              <a:lnSpc>
                <a:spcPct val="100000"/>
              </a:lnSpc>
              <a:spcBef>
                <a:spcPts val="240"/>
              </a:spcBef>
              <a:buSzPct val="75000"/>
              <a:buFont typeface="Wingdings"/>
              <a:buChar char=""/>
              <a:tabLst>
                <a:tab pos="354965" algn="l"/>
                <a:tab pos="355600" algn="l"/>
                <a:tab pos="1406525" algn="l"/>
                <a:tab pos="2338705" algn="l"/>
                <a:tab pos="3949065" algn="l"/>
              </a:tabLst>
            </a:pPr>
            <a:r>
              <a:rPr sz="2400" dirty="0">
                <a:solidFill>
                  <a:srgbClr val="003366"/>
                </a:solidFill>
                <a:latin typeface="Arial"/>
                <a:cs typeface="Arial"/>
              </a:rPr>
              <a:t>Object	</a:t>
            </a:r>
            <a:r>
              <a:rPr sz="2400" spc="-5" dirty="0">
                <a:solidFill>
                  <a:srgbClr val="003366"/>
                </a:solidFill>
                <a:latin typeface="Arial"/>
                <a:cs typeface="Arial"/>
              </a:rPr>
              <a:t>Class	Relevance	Advisory</a:t>
            </a:r>
            <a:endParaRPr sz="2400">
              <a:latin typeface="Arial"/>
              <a:cs typeface="Arial"/>
            </a:endParaRPr>
          </a:p>
          <a:p>
            <a:pPr marL="756285" marR="5080" lvl="1" indent="-287020">
              <a:lnSpc>
                <a:spcPts val="2170"/>
              </a:lnSpc>
              <a:spcBef>
                <a:spcPts val="505"/>
              </a:spcBef>
              <a:buSzPct val="75000"/>
              <a:buChar char="–"/>
              <a:tabLst>
                <a:tab pos="756285" algn="l"/>
                <a:tab pos="756920" algn="l"/>
                <a:tab pos="1687195" algn="l"/>
                <a:tab pos="3463290" algn="l"/>
                <a:tab pos="4662170" algn="l"/>
                <a:tab pos="5438140" algn="l"/>
                <a:tab pos="6481445" algn="l"/>
              </a:tabLst>
            </a:pPr>
            <a:r>
              <a:rPr sz="2000" spc="-5" dirty="0">
                <a:solidFill>
                  <a:srgbClr val="003366"/>
                </a:solidFill>
                <a:latin typeface="Arial"/>
                <a:cs typeface="Arial"/>
              </a:rPr>
              <a:t>Should	the RTI</a:t>
            </a:r>
            <a:r>
              <a:rPr sz="2000" dirty="0">
                <a:solidFill>
                  <a:srgbClr val="003366"/>
                </a:solidFill>
                <a:latin typeface="Arial"/>
                <a:cs typeface="Arial"/>
              </a:rPr>
              <a:t> </a:t>
            </a:r>
            <a:r>
              <a:rPr sz="2000" spc="-5" dirty="0">
                <a:solidFill>
                  <a:srgbClr val="003366"/>
                </a:solidFill>
                <a:latin typeface="Arial"/>
                <a:cs typeface="Arial"/>
              </a:rPr>
              <a:t>advise	federates	about	whether	they</a:t>
            </a:r>
            <a:r>
              <a:rPr sz="2000" spc="-80" dirty="0">
                <a:solidFill>
                  <a:srgbClr val="003366"/>
                </a:solidFill>
                <a:latin typeface="Arial"/>
                <a:cs typeface="Arial"/>
              </a:rPr>
              <a:t> </a:t>
            </a:r>
            <a:r>
              <a:rPr sz="2000" spc="-5" dirty="0">
                <a:solidFill>
                  <a:srgbClr val="003366"/>
                </a:solidFill>
                <a:latin typeface="Arial"/>
                <a:cs typeface="Arial"/>
              </a:rPr>
              <a:t>should  register instances of an object</a:t>
            </a:r>
            <a:r>
              <a:rPr sz="2000" spc="-35" dirty="0">
                <a:solidFill>
                  <a:srgbClr val="003366"/>
                </a:solidFill>
                <a:latin typeface="Arial"/>
                <a:cs typeface="Arial"/>
              </a:rPr>
              <a:t> </a:t>
            </a:r>
            <a:r>
              <a:rPr sz="2000" spc="-5" dirty="0">
                <a:solidFill>
                  <a:srgbClr val="003366"/>
                </a:solidFill>
                <a:latin typeface="Arial"/>
                <a:cs typeface="Arial"/>
              </a:rPr>
              <a:t>class.</a:t>
            </a:r>
            <a:endParaRPr sz="2000">
              <a:latin typeface="Arial"/>
              <a:cs typeface="Arial"/>
            </a:endParaRPr>
          </a:p>
          <a:p>
            <a:pPr marL="355600" indent="-342900">
              <a:lnSpc>
                <a:spcPct val="100000"/>
              </a:lnSpc>
              <a:spcBef>
                <a:spcPts val="229"/>
              </a:spcBef>
              <a:buSzPct val="75000"/>
              <a:buFont typeface="Wingdings"/>
              <a:buChar char=""/>
              <a:tabLst>
                <a:tab pos="354965" algn="l"/>
                <a:tab pos="355600" algn="l"/>
              </a:tabLst>
            </a:pPr>
            <a:r>
              <a:rPr sz="2400" dirty="0">
                <a:solidFill>
                  <a:srgbClr val="003366"/>
                </a:solidFill>
                <a:latin typeface="Arial"/>
                <a:cs typeface="Arial"/>
              </a:rPr>
              <a:t>Interaction </a:t>
            </a:r>
            <a:r>
              <a:rPr sz="2400" spc="-5" dirty="0">
                <a:solidFill>
                  <a:srgbClr val="003366"/>
                </a:solidFill>
                <a:latin typeface="Arial"/>
                <a:cs typeface="Arial"/>
              </a:rPr>
              <a:t>Relevance</a:t>
            </a:r>
            <a:r>
              <a:rPr sz="2400" spc="5"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p>
            <a:pPr marL="756285" marR="353695" lvl="1" indent="-287020">
              <a:lnSpc>
                <a:spcPts val="2160"/>
              </a:lnSpc>
              <a:spcBef>
                <a:spcPts val="525"/>
              </a:spcBef>
              <a:buSzPct val="75000"/>
              <a:buChar char="–"/>
              <a:tabLst>
                <a:tab pos="756285" algn="l"/>
                <a:tab pos="756920" algn="l"/>
              </a:tabLst>
            </a:pPr>
            <a:r>
              <a:rPr sz="2000" spc="-5" dirty="0">
                <a:solidFill>
                  <a:srgbClr val="003366"/>
                </a:solidFill>
                <a:latin typeface="Arial"/>
                <a:cs typeface="Arial"/>
              </a:rPr>
              <a:t>Should the RTI advise federates about whether they should  send interactions of an interaction</a:t>
            </a:r>
            <a:r>
              <a:rPr sz="2000" spc="-35" dirty="0">
                <a:solidFill>
                  <a:srgbClr val="003366"/>
                </a:solidFill>
                <a:latin typeface="Arial"/>
                <a:cs typeface="Arial"/>
              </a:rPr>
              <a:t> </a:t>
            </a:r>
            <a:r>
              <a:rPr sz="2000" spc="-5" dirty="0">
                <a:solidFill>
                  <a:srgbClr val="003366"/>
                </a:solidFill>
                <a:latin typeface="Arial"/>
                <a:cs typeface="Arial"/>
              </a:rPr>
              <a:t>class.</a:t>
            </a:r>
            <a:endParaRPr sz="2000">
              <a:latin typeface="Arial"/>
              <a:cs typeface="Arial"/>
            </a:endParaRPr>
          </a:p>
          <a:p>
            <a:pPr marL="355600" indent="-342900">
              <a:lnSpc>
                <a:spcPct val="100000"/>
              </a:lnSpc>
              <a:spcBef>
                <a:spcPts val="240"/>
              </a:spcBef>
              <a:buSzPct val="75000"/>
              <a:buFont typeface="Wingdings"/>
              <a:buChar char=""/>
              <a:tabLst>
                <a:tab pos="354965" algn="l"/>
                <a:tab pos="355600" algn="l"/>
              </a:tabLst>
            </a:pPr>
            <a:r>
              <a:rPr sz="2400" spc="-5" dirty="0">
                <a:solidFill>
                  <a:srgbClr val="003366"/>
                </a:solidFill>
                <a:latin typeface="Arial"/>
                <a:cs typeface="Arial"/>
              </a:rPr>
              <a:t>Service</a:t>
            </a:r>
            <a:r>
              <a:rPr sz="2400" dirty="0">
                <a:solidFill>
                  <a:srgbClr val="003366"/>
                </a:solidFill>
                <a:latin typeface="Arial"/>
                <a:cs typeface="Arial"/>
              </a:rPr>
              <a:t> </a:t>
            </a:r>
            <a:r>
              <a:rPr sz="2400" spc="-5" dirty="0">
                <a:solidFill>
                  <a:srgbClr val="003366"/>
                </a:solidFill>
                <a:latin typeface="Arial"/>
                <a:cs typeface="Arial"/>
              </a:rPr>
              <a:t>Reporting</a:t>
            </a:r>
            <a:endParaRPr sz="2400">
              <a:latin typeface="Arial"/>
              <a:cs typeface="Arial"/>
            </a:endParaRPr>
          </a:p>
          <a:p>
            <a:pPr marL="756285" lvl="1" indent="-287020">
              <a:lnSpc>
                <a:spcPct val="100000"/>
              </a:lnSpc>
              <a:spcBef>
                <a:spcPts val="245"/>
              </a:spcBef>
              <a:buSzPct val="75000"/>
              <a:buChar char="–"/>
              <a:tabLst>
                <a:tab pos="756285" algn="l"/>
                <a:tab pos="756920" algn="l"/>
              </a:tabLst>
            </a:pPr>
            <a:r>
              <a:rPr sz="2000" spc="-5" dirty="0">
                <a:solidFill>
                  <a:srgbClr val="003366"/>
                </a:solidFill>
                <a:latin typeface="Arial"/>
                <a:cs typeface="Arial"/>
              </a:rPr>
              <a:t>Should the RTI report service invocations using</a:t>
            </a:r>
            <a:r>
              <a:rPr sz="2000" spc="-35" dirty="0">
                <a:solidFill>
                  <a:srgbClr val="003366"/>
                </a:solidFill>
                <a:latin typeface="Arial"/>
                <a:cs typeface="Arial"/>
              </a:rPr>
              <a:t> </a:t>
            </a:r>
            <a:r>
              <a:rPr sz="2000" spc="-5" dirty="0">
                <a:solidFill>
                  <a:srgbClr val="003366"/>
                </a:solidFill>
                <a:latin typeface="Arial"/>
                <a:cs typeface="Arial"/>
              </a:rPr>
              <a:t>MOM.</a:t>
            </a:r>
            <a:endParaRPr sz="20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713095" cy="574040"/>
          </a:xfrm>
          <a:prstGeom prst="rect">
            <a:avLst/>
          </a:prstGeom>
        </p:spPr>
        <p:txBody>
          <a:bodyPr vert="horz" wrap="square" lIns="0" tIns="12700" rIns="0" bIns="0" rtlCol="0">
            <a:spAutoFit/>
          </a:bodyPr>
          <a:lstStyle/>
          <a:p>
            <a:pPr marL="12700">
              <a:lnSpc>
                <a:spcPct val="100000"/>
              </a:lnSpc>
              <a:spcBef>
                <a:spcPts val="100"/>
              </a:spcBef>
            </a:pPr>
            <a:r>
              <a:rPr spc="-5" dirty="0"/>
              <a:t>Example – Switches</a:t>
            </a:r>
            <a:r>
              <a:rPr spc="-75" dirty="0"/>
              <a:t> </a:t>
            </a:r>
            <a:r>
              <a:rPr spc="-10" dirty="0"/>
              <a:t>Table</a:t>
            </a:r>
          </a:p>
        </p:txBody>
      </p:sp>
      <p:graphicFrame>
        <p:nvGraphicFramePr>
          <p:cNvPr id="3" name="object 3"/>
          <p:cNvGraphicFramePr>
            <a:graphicFrameLocks noGrp="1"/>
          </p:cNvGraphicFramePr>
          <p:nvPr/>
        </p:nvGraphicFramePr>
        <p:xfrm>
          <a:off x="903475" y="2572768"/>
          <a:ext cx="8001000" cy="3733798"/>
        </p:xfrm>
        <a:graphic>
          <a:graphicData uri="http://schemas.openxmlformats.org/drawingml/2006/table">
            <a:tbl>
              <a:tblPr firstRow="1" bandRow="1">
                <a:tableStyleId>{2D5ABB26-0587-4C30-8999-92F81FD0307C}</a:tableStyleId>
              </a:tblPr>
              <a:tblGrid>
                <a:gridCol w="5791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466344">
                <a:tc>
                  <a:txBody>
                    <a:bodyPr/>
                    <a:lstStyle/>
                    <a:p>
                      <a:pPr marL="87630">
                        <a:lnSpc>
                          <a:spcPct val="100000"/>
                        </a:lnSpc>
                        <a:spcBef>
                          <a:spcPts val="385"/>
                        </a:spcBef>
                      </a:pPr>
                      <a:r>
                        <a:rPr sz="2400" b="1" spc="-10" dirty="0">
                          <a:solidFill>
                            <a:srgbClr val="003366"/>
                          </a:solidFill>
                          <a:latin typeface="Arial"/>
                          <a:cs typeface="Arial"/>
                        </a:rPr>
                        <a:t>Switch</a:t>
                      </a:r>
                      <a:endParaRPr sz="2400">
                        <a:latin typeface="Arial"/>
                        <a:cs typeface="Arial"/>
                      </a:endParaRPr>
                    </a:p>
                  </a:txBody>
                  <a:tcPr marL="0" marR="0" marT="48895" marB="0">
                    <a:lnL w="38100">
                      <a:solidFill>
                        <a:srgbClr val="003366"/>
                      </a:solidFill>
                      <a:prstDash val="solid"/>
                    </a:lnL>
                    <a:lnR w="12700">
                      <a:solidFill>
                        <a:srgbClr val="003366"/>
                      </a:solidFill>
                      <a:prstDash val="solid"/>
                    </a:lnR>
                    <a:lnT w="38100">
                      <a:solidFill>
                        <a:srgbClr val="003366"/>
                      </a:solidFill>
                      <a:prstDash val="solid"/>
                    </a:lnT>
                    <a:lnB w="12700">
                      <a:solidFill>
                        <a:srgbClr val="003366"/>
                      </a:solidFill>
                      <a:prstDash val="solid"/>
                    </a:lnB>
                    <a:solidFill>
                      <a:srgbClr val="CAE3CA"/>
                    </a:solidFill>
                  </a:tcPr>
                </a:tc>
                <a:tc>
                  <a:txBody>
                    <a:bodyPr/>
                    <a:lstStyle/>
                    <a:p>
                      <a:pPr marR="2540" algn="ctr">
                        <a:lnSpc>
                          <a:spcPct val="100000"/>
                        </a:lnSpc>
                        <a:spcBef>
                          <a:spcPts val="385"/>
                        </a:spcBef>
                      </a:pPr>
                      <a:r>
                        <a:rPr sz="2400" b="1" spc="-5" dirty="0">
                          <a:solidFill>
                            <a:srgbClr val="003366"/>
                          </a:solidFill>
                          <a:latin typeface="Arial"/>
                          <a:cs typeface="Arial"/>
                        </a:rPr>
                        <a:t>Setting</a:t>
                      </a:r>
                      <a:endParaRPr sz="2400">
                        <a:latin typeface="Arial"/>
                        <a:cs typeface="Arial"/>
                      </a:endParaRPr>
                    </a:p>
                  </a:txBody>
                  <a:tcPr marL="0" marR="0" marT="48895" marB="0">
                    <a:lnL w="12700">
                      <a:solidFill>
                        <a:srgbClr val="003366"/>
                      </a:solidFill>
                      <a:prstDash val="solid"/>
                    </a:lnL>
                    <a:lnR w="38100">
                      <a:solidFill>
                        <a:srgbClr val="003366"/>
                      </a:solidFill>
                      <a:prstDash val="solid"/>
                    </a:lnR>
                    <a:lnT w="38100">
                      <a:solidFill>
                        <a:srgbClr val="003366"/>
                      </a:solidFill>
                      <a:prstDash val="solid"/>
                    </a:lnT>
                    <a:lnB w="12700">
                      <a:solidFill>
                        <a:srgbClr val="003366"/>
                      </a:solidFill>
                      <a:prstDash val="solid"/>
                    </a:lnB>
                    <a:solidFill>
                      <a:srgbClr val="CAE3CA"/>
                    </a:solidFill>
                  </a:tcPr>
                </a:tc>
                <a:extLst>
                  <a:ext uri="{0D108BD9-81ED-4DB2-BD59-A6C34878D82A}">
                    <a16:rowId xmlns:a16="http://schemas.microsoft.com/office/drawing/2014/main" val="10000"/>
                  </a:ext>
                </a:extLst>
              </a:tr>
              <a:tr h="466343">
                <a:tc>
                  <a:txBody>
                    <a:bodyPr/>
                    <a:lstStyle/>
                    <a:p>
                      <a:pPr marL="87630">
                        <a:lnSpc>
                          <a:spcPct val="100000"/>
                        </a:lnSpc>
                        <a:spcBef>
                          <a:spcPts val="315"/>
                        </a:spcBef>
                      </a:pPr>
                      <a:r>
                        <a:rPr sz="2400" spc="-5" dirty="0">
                          <a:solidFill>
                            <a:srgbClr val="003366"/>
                          </a:solidFill>
                          <a:latin typeface="Arial"/>
                          <a:cs typeface="Arial"/>
                        </a:rPr>
                        <a:t>Auto</a:t>
                      </a:r>
                      <a:r>
                        <a:rPr sz="2400" dirty="0">
                          <a:solidFill>
                            <a:srgbClr val="003366"/>
                          </a:solidFill>
                          <a:latin typeface="Arial"/>
                          <a:cs typeface="Arial"/>
                        </a:rPr>
                        <a:t> </a:t>
                      </a:r>
                      <a:r>
                        <a:rPr sz="2400" spc="-5" dirty="0">
                          <a:solidFill>
                            <a:srgbClr val="003366"/>
                          </a:solidFill>
                          <a:latin typeface="Arial"/>
                          <a:cs typeface="Arial"/>
                        </a:rPr>
                        <a:t>provide</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635" algn="ctr">
                        <a:lnSpc>
                          <a:spcPct val="100000"/>
                        </a:lnSpc>
                        <a:spcBef>
                          <a:spcPts val="315"/>
                        </a:spcBef>
                      </a:pPr>
                      <a:r>
                        <a:rPr sz="2400" spc="-5" dirty="0">
                          <a:solidFill>
                            <a:srgbClr val="003366"/>
                          </a:solidFill>
                          <a:latin typeface="Arial"/>
                          <a:cs typeface="Arial"/>
                        </a:rPr>
                        <a:t>Disabled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1"/>
                  </a:ext>
                </a:extLst>
              </a:tr>
              <a:tr h="467867">
                <a:tc>
                  <a:txBody>
                    <a:bodyPr/>
                    <a:lstStyle/>
                    <a:p>
                      <a:pPr marL="87630">
                        <a:lnSpc>
                          <a:spcPct val="100000"/>
                        </a:lnSpc>
                        <a:spcBef>
                          <a:spcPts val="315"/>
                        </a:spcBef>
                      </a:pPr>
                      <a:r>
                        <a:rPr sz="2400" spc="-5" dirty="0">
                          <a:solidFill>
                            <a:srgbClr val="003366"/>
                          </a:solidFill>
                          <a:latin typeface="Arial"/>
                          <a:cs typeface="Arial"/>
                        </a:rPr>
                        <a:t>Convey region designator</a:t>
                      </a:r>
                      <a:r>
                        <a:rPr sz="2400" spc="25" dirty="0">
                          <a:solidFill>
                            <a:srgbClr val="003366"/>
                          </a:solidFill>
                          <a:latin typeface="Arial"/>
                          <a:cs typeface="Arial"/>
                        </a:rPr>
                        <a:t> </a:t>
                      </a:r>
                      <a:r>
                        <a:rPr sz="2400" dirty="0">
                          <a:solidFill>
                            <a:srgbClr val="003366"/>
                          </a:solidFill>
                          <a:latin typeface="Arial"/>
                          <a:cs typeface="Arial"/>
                        </a:rPr>
                        <a:t>sets</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635" algn="ctr">
                        <a:lnSpc>
                          <a:spcPct val="100000"/>
                        </a:lnSpc>
                        <a:spcBef>
                          <a:spcPts val="315"/>
                        </a:spcBef>
                      </a:pPr>
                      <a:r>
                        <a:rPr sz="2400" spc="-5" dirty="0">
                          <a:solidFill>
                            <a:srgbClr val="003366"/>
                          </a:solidFill>
                          <a:latin typeface="Arial"/>
                          <a:cs typeface="Arial"/>
                        </a:rPr>
                        <a:t>Disabled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2"/>
                  </a:ext>
                </a:extLst>
              </a:tr>
              <a:tr h="466344">
                <a:tc>
                  <a:txBody>
                    <a:bodyPr/>
                    <a:lstStyle/>
                    <a:p>
                      <a:pPr marL="87630">
                        <a:lnSpc>
                          <a:spcPct val="100000"/>
                        </a:lnSpc>
                        <a:spcBef>
                          <a:spcPts val="315"/>
                        </a:spcBef>
                      </a:pPr>
                      <a:r>
                        <a:rPr sz="2400" dirty="0">
                          <a:solidFill>
                            <a:srgbClr val="003366"/>
                          </a:solidFill>
                          <a:latin typeface="Arial"/>
                          <a:cs typeface="Arial"/>
                        </a:rPr>
                        <a:t>Attribute </a:t>
                      </a:r>
                      <a:r>
                        <a:rPr sz="2400" spc="-5" dirty="0">
                          <a:solidFill>
                            <a:srgbClr val="003366"/>
                          </a:solidFill>
                          <a:latin typeface="Arial"/>
                          <a:cs typeface="Arial"/>
                        </a:rPr>
                        <a:t>scope</a:t>
                      </a:r>
                      <a:r>
                        <a:rPr sz="2400" spc="5"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3175" algn="ctr">
                        <a:lnSpc>
                          <a:spcPct val="100000"/>
                        </a:lnSpc>
                        <a:spcBef>
                          <a:spcPts val="315"/>
                        </a:spcBef>
                      </a:pPr>
                      <a:r>
                        <a:rPr sz="2400" spc="-5" dirty="0">
                          <a:solidFill>
                            <a:srgbClr val="003366"/>
                          </a:solidFill>
                          <a:latin typeface="Arial"/>
                          <a:cs typeface="Arial"/>
                        </a:rPr>
                        <a:t>Enabled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3"/>
                  </a:ext>
                </a:extLst>
              </a:tr>
              <a:tr h="466344">
                <a:tc>
                  <a:txBody>
                    <a:bodyPr/>
                    <a:lstStyle/>
                    <a:p>
                      <a:pPr marL="87630">
                        <a:lnSpc>
                          <a:spcPct val="100000"/>
                        </a:lnSpc>
                        <a:spcBef>
                          <a:spcPts val="315"/>
                        </a:spcBef>
                      </a:pPr>
                      <a:r>
                        <a:rPr sz="2400" dirty="0">
                          <a:solidFill>
                            <a:srgbClr val="003366"/>
                          </a:solidFill>
                          <a:latin typeface="Arial"/>
                          <a:cs typeface="Arial"/>
                        </a:rPr>
                        <a:t>Attribute </a:t>
                      </a:r>
                      <a:r>
                        <a:rPr sz="2400" spc="-5" dirty="0">
                          <a:solidFill>
                            <a:srgbClr val="003366"/>
                          </a:solidFill>
                          <a:latin typeface="Arial"/>
                          <a:cs typeface="Arial"/>
                        </a:rPr>
                        <a:t>relevance</a:t>
                      </a:r>
                      <a:r>
                        <a:rPr sz="2400" spc="5"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3175" algn="ctr">
                        <a:lnSpc>
                          <a:spcPct val="100000"/>
                        </a:lnSpc>
                        <a:spcBef>
                          <a:spcPts val="315"/>
                        </a:spcBef>
                      </a:pPr>
                      <a:r>
                        <a:rPr sz="2400" spc="-5" dirty="0">
                          <a:solidFill>
                            <a:srgbClr val="003366"/>
                          </a:solidFill>
                          <a:latin typeface="Arial"/>
                          <a:cs typeface="Arial"/>
                        </a:rPr>
                        <a:t>Enabled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4"/>
                  </a:ext>
                </a:extLst>
              </a:tr>
              <a:tr h="466344">
                <a:tc>
                  <a:txBody>
                    <a:bodyPr/>
                    <a:lstStyle/>
                    <a:p>
                      <a:pPr marL="87630">
                        <a:lnSpc>
                          <a:spcPct val="100000"/>
                        </a:lnSpc>
                        <a:spcBef>
                          <a:spcPts val="315"/>
                        </a:spcBef>
                      </a:pPr>
                      <a:r>
                        <a:rPr sz="2400" spc="-5" dirty="0">
                          <a:solidFill>
                            <a:srgbClr val="003366"/>
                          </a:solidFill>
                          <a:latin typeface="Arial"/>
                          <a:cs typeface="Arial"/>
                        </a:rPr>
                        <a:t>Object class relevance</a:t>
                      </a:r>
                      <a:r>
                        <a:rPr sz="2400" spc="30"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3175" algn="ctr">
                        <a:lnSpc>
                          <a:spcPct val="100000"/>
                        </a:lnSpc>
                        <a:spcBef>
                          <a:spcPts val="315"/>
                        </a:spcBef>
                      </a:pPr>
                      <a:r>
                        <a:rPr sz="2400" spc="-5" dirty="0">
                          <a:solidFill>
                            <a:srgbClr val="003366"/>
                          </a:solidFill>
                          <a:latin typeface="Arial"/>
                          <a:cs typeface="Arial"/>
                        </a:rPr>
                        <a:t>Enabled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5"/>
                  </a:ext>
                </a:extLst>
              </a:tr>
              <a:tr h="467868">
                <a:tc>
                  <a:txBody>
                    <a:bodyPr/>
                    <a:lstStyle/>
                    <a:p>
                      <a:pPr marL="87630">
                        <a:lnSpc>
                          <a:spcPct val="100000"/>
                        </a:lnSpc>
                        <a:spcBef>
                          <a:spcPts val="315"/>
                        </a:spcBef>
                      </a:pPr>
                      <a:r>
                        <a:rPr sz="2400" spc="-5" dirty="0">
                          <a:solidFill>
                            <a:srgbClr val="003366"/>
                          </a:solidFill>
                          <a:latin typeface="Arial"/>
                          <a:cs typeface="Arial"/>
                        </a:rPr>
                        <a:t>Interaction relevance</a:t>
                      </a:r>
                      <a:r>
                        <a:rPr sz="2400" spc="15" dirty="0">
                          <a:solidFill>
                            <a:srgbClr val="003366"/>
                          </a:solidFill>
                          <a:latin typeface="Arial"/>
                          <a:cs typeface="Arial"/>
                        </a:rPr>
                        <a:t> </a:t>
                      </a:r>
                      <a:r>
                        <a:rPr sz="2400" spc="-5" dirty="0">
                          <a:solidFill>
                            <a:srgbClr val="003366"/>
                          </a:solidFill>
                          <a:latin typeface="Arial"/>
                          <a:cs typeface="Arial"/>
                        </a:rPr>
                        <a:t>advisory</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tcPr>
                </a:tc>
                <a:tc>
                  <a:txBody>
                    <a:bodyPr/>
                    <a:lstStyle/>
                    <a:p>
                      <a:pPr marR="3175" algn="ctr">
                        <a:lnSpc>
                          <a:spcPct val="100000"/>
                        </a:lnSpc>
                        <a:spcBef>
                          <a:spcPts val="315"/>
                        </a:spcBef>
                      </a:pPr>
                      <a:r>
                        <a:rPr sz="2400" spc="-5" dirty="0">
                          <a:solidFill>
                            <a:srgbClr val="003366"/>
                          </a:solidFill>
                          <a:latin typeface="Arial"/>
                          <a:cs typeface="Arial"/>
                        </a:rPr>
                        <a:t>Enabled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12700">
                      <a:solidFill>
                        <a:srgbClr val="003366"/>
                      </a:solidFill>
                      <a:prstDash val="solid"/>
                    </a:lnB>
                  </a:tcPr>
                </a:tc>
                <a:extLst>
                  <a:ext uri="{0D108BD9-81ED-4DB2-BD59-A6C34878D82A}">
                    <a16:rowId xmlns:a16="http://schemas.microsoft.com/office/drawing/2014/main" val="10006"/>
                  </a:ext>
                </a:extLst>
              </a:tr>
              <a:tr h="466344">
                <a:tc>
                  <a:txBody>
                    <a:bodyPr/>
                    <a:lstStyle/>
                    <a:p>
                      <a:pPr marL="87630">
                        <a:lnSpc>
                          <a:spcPct val="100000"/>
                        </a:lnSpc>
                        <a:spcBef>
                          <a:spcPts val="315"/>
                        </a:spcBef>
                      </a:pPr>
                      <a:r>
                        <a:rPr sz="2400" spc="-5" dirty="0">
                          <a:solidFill>
                            <a:srgbClr val="003366"/>
                          </a:solidFill>
                          <a:latin typeface="Arial"/>
                          <a:cs typeface="Arial"/>
                        </a:rPr>
                        <a:t>Service</a:t>
                      </a:r>
                      <a:r>
                        <a:rPr sz="2400" dirty="0">
                          <a:solidFill>
                            <a:srgbClr val="003366"/>
                          </a:solidFill>
                          <a:latin typeface="Arial"/>
                          <a:cs typeface="Arial"/>
                        </a:rPr>
                        <a:t> </a:t>
                      </a:r>
                      <a:r>
                        <a:rPr sz="2400" spc="-5" dirty="0">
                          <a:solidFill>
                            <a:srgbClr val="003366"/>
                          </a:solidFill>
                          <a:latin typeface="Arial"/>
                          <a:cs typeface="Arial"/>
                        </a:rPr>
                        <a:t>reporting</a:t>
                      </a:r>
                      <a:endParaRPr sz="2400">
                        <a:latin typeface="Arial"/>
                        <a:cs typeface="Arial"/>
                      </a:endParaRPr>
                    </a:p>
                  </a:txBody>
                  <a:tcPr marL="0" marR="0" marT="40005" marB="0">
                    <a:lnL w="38100">
                      <a:solidFill>
                        <a:srgbClr val="003366"/>
                      </a:solidFill>
                      <a:prstDash val="solid"/>
                    </a:lnL>
                    <a:lnR w="12700">
                      <a:solidFill>
                        <a:srgbClr val="003366"/>
                      </a:solidFill>
                      <a:prstDash val="solid"/>
                    </a:lnR>
                    <a:lnT w="12700">
                      <a:solidFill>
                        <a:srgbClr val="003366"/>
                      </a:solidFill>
                      <a:prstDash val="solid"/>
                    </a:lnT>
                    <a:lnB w="38100">
                      <a:solidFill>
                        <a:srgbClr val="003366"/>
                      </a:solidFill>
                      <a:prstDash val="solid"/>
                    </a:lnB>
                  </a:tcPr>
                </a:tc>
                <a:tc>
                  <a:txBody>
                    <a:bodyPr/>
                    <a:lstStyle/>
                    <a:p>
                      <a:pPr marR="635" algn="ctr">
                        <a:lnSpc>
                          <a:spcPct val="100000"/>
                        </a:lnSpc>
                        <a:spcBef>
                          <a:spcPts val="315"/>
                        </a:spcBef>
                      </a:pPr>
                      <a:r>
                        <a:rPr sz="2400" spc="-5" dirty="0">
                          <a:solidFill>
                            <a:srgbClr val="003366"/>
                          </a:solidFill>
                          <a:latin typeface="Arial"/>
                          <a:cs typeface="Arial"/>
                        </a:rPr>
                        <a:t>Disabled</a:t>
                      </a:r>
                      <a:endParaRPr sz="2400">
                        <a:latin typeface="Arial"/>
                        <a:cs typeface="Arial"/>
                      </a:endParaRPr>
                    </a:p>
                  </a:txBody>
                  <a:tcPr marL="0" marR="0" marT="40005" marB="0">
                    <a:lnL w="12700">
                      <a:solidFill>
                        <a:srgbClr val="003366"/>
                      </a:solidFill>
                      <a:prstDash val="solid"/>
                    </a:lnL>
                    <a:lnR w="38100">
                      <a:solidFill>
                        <a:srgbClr val="003366"/>
                      </a:solidFill>
                      <a:prstDash val="solid"/>
                    </a:lnR>
                    <a:lnT w="12700">
                      <a:solidFill>
                        <a:srgbClr val="003366"/>
                      </a:solidFill>
                      <a:prstDash val="solid"/>
                    </a:lnT>
                    <a:lnB w="38100">
                      <a:solidFill>
                        <a:srgbClr val="003366"/>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471670" cy="574040"/>
          </a:xfrm>
          <a:prstGeom prst="rect">
            <a:avLst/>
          </a:prstGeom>
        </p:spPr>
        <p:txBody>
          <a:bodyPr vert="horz" wrap="square" lIns="0" tIns="12700" rIns="0" bIns="0" rtlCol="0">
            <a:spAutoFit/>
          </a:bodyPr>
          <a:lstStyle/>
          <a:p>
            <a:pPr marL="12700">
              <a:lnSpc>
                <a:spcPct val="100000"/>
              </a:lnSpc>
              <a:spcBef>
                <a:spcPts val="100"/>
              </a:spcBef>
            </a:pPr>
            <a:r>
              <a:rPr spc="-5" dirty="0"/>
              <a:t>Data Type Tables</a:t>
            </a:r>
            <a:r>
              <a:rPr spc="-25" dirty="0"/>
              <a:t> </a:t>
            </a:r>
            <a:r>
              <a:rPr spc="-5" dirty="0"/>
              <a:t>(1)</a:t>
            </a:r>
          </a:p>
        </p:txBody>
      </p:sp>
      <p:sp>
        <p:nvSpPr>
          <p:cNvPr id="3" name="object 3"/>
          <p:cNvSpPr txBox="1"/>
          <p:nvPr/>
        </p:nvSpPr>
        <p:spPr>
          <a:xfrm>
            <a:off x="993139" y="2351023"/>
            <a:ext cx="7802880" cy="4107179"/>
          </a:xfrm>
          <a:prstGeom prst="rect">
            <a:avLst/>
          </a:prstGeom>
        </p:spPr>
        <p:txBody>
          <a:bodyPr vert="horz" wrap="square" lIns="0" tIns="60960" rIns="0" bIns="0" rtlCol="0">
            <a:spAutoFit/>
          </a:bodyPr>
          <a:lstStyle/>
          <a:p>
            <a:pPr marL="355600" marR="251460" indent="-342900">
              <a:lnSpc>
                <a:spcPts val="3020"/>
              </a:lnSpc>
              <a:spcBef>
                <a:spcPts val="480"/>
              </a:spcBef>
              <a:buSzPct val="75000"/>
              <a:buFont typeface="Wingdings"/>
              <a:buChar char=""/>
              <a:tabLst>
                <a:tab pos="354965" algn="l"/>
                <a:tab pos="355600" algn="l"/>
              </a:tabLst>
            </a:pPr>
            <a:r>
              <a:rPr sz="2800" spc="-5" dirty="0">
                <a:solidFill>
                  <a:srgbClr val="003366"/>
                </a:solidFill>
                <a:latin typeface="Arial"/>
                <a:cs typeface="Arial"/>
              </a:rPr>
              <a:t>Globally define data types referenced in other  tables</a:t>
            </a:r>
            <a:endParaRPr sz="2800">
              <a:latin typeface="Arial"/>
              <a:cs typeface="Arial"/>
            </a:endParaRPr>
          </a:p>
          <a:p>
            <a:pPr marL="355600" indent="-342900">
              <a:lnSpc>
                <a:spcPct val="100000"/>
              </a:lnSpc>
              <a:spcBef>
                <a:spcPts val="305"/>
              </a:spcBef>
              <a:buSzPct val="75000"/>
              <a:buFont typeface="Wingdings"/>
              <a:buChar char=""/>
              <a:tabLst>
                <a:tab pos="354965" algn="l"/>
                <a:tab pos="355600" algn="l"/>
              </a:tabLst>
            </a:pPr>
            <a:r>
              <a:rPr sz="2800" spc="-5" dirty="0">
                <a:solidFill>
                  <a:srgbClr val="003366"/>
                </a:solidFill>
                <a:latin typeface="Arial"/>
                <a:cs typeface="Arial"/>
              </a:rPr>
              <a:t>Basic Data</a:t>
            </a:r>
            <a:r>
              <a:rPr sz="2800" spc="1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lvl="1" indent="-287020">
              <a:lnSpc>
                <a:spcPct val="100000"/>
              </a:lnSpc>
              <a:spcBef>
                <a:spcPts val="270"/>
              </a:spcBef>
              <a:buSzPct val="75000"/>
              <a:buChar char="–"/>
              <a:tabLst>
                <a:tab pos="756285" algn="l"/>
                <a:tab pos="756920" algn="l"/>
              </a:tabLst>
            </a:pPr>
            <a:r>
              <a:rPr sz="2400" spc="-5" dirty="0">
                <a:solidFill>
                  <a:srgbClr val="003366"/>
                </a:solidFill>
                <a:latin typeface="Arial"/>
                <a:cs typeface="Arial"/>
              </a:rPr>
              <a:t>Name, Size in Bits, Interpretation, Endian,</a:t>
            </a:r>
            <a:r>
              <a:rPr sz="2400" spc="5" dirty="0">
                <a:solidFill>
                  <a:srgbClr val="003366"/>
                </a:solidFill>
                <a:latin typeface="Arial"/>
                <a:cs typeface="Arial"/>
              </a:rPr>
              <a:t> </a:t>
            </a:r>
            <a:r>
              <a:rPr sz="2400" spc="-5" dirty="0">
                <a:solidFill>
                  <a:srgbClr val="003366"/>
                </a:solidFill>
                <a:latin typeface="Arial"/>
                <a:cs typeface="Arial"/>
              </a:rPr>
              <a:t>Encoding</a:t>
            </a:r>
            <a:endParaRPr sz="2400">
              <a:latin typeface="Arial"/>
              <a:cs typeface="Arial"/>
            </a:endParaRPr>
          </a:p>
          <a:p>
            <a:pPr marL="355600" indent="-342900">
              <a:lnSpc>
                <a:spcPct val="100000"/>
              </a:lnSpc>
              <a:spcBef>
                <a:spcPts val="355"/>
              </a:spcBef>
              <a:buSzPct val="75000"/>
              <a:buFont typeface="Wingdings"/>
              <a:buChar char=""/>
              <a:tabLst>
                <a:tab pos="354965" algn="l"/>
                <a:tab pos="355600" algn="l"/>
              </a:tabLst>
            </a:pPr>
            <a:r>
              <a:rPr sz="2800" spc="-5" dirty="0">
                <a:solidFill>
                  <a:srgbClr val="003366"/>
                </a:solidFill>
                <a:latin typeface="Arial"/>
                <a:cs typeface="Arial"/>
              </a:rPr>
              <a:t>Simple (Scalar) Data</a:t>
            </a:r>
            <a:r>
              <a:rPr sz="2800" spc="2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marR="5080" lvl="1" indent="-287020">
              <a:lnSpc>
                <a:spcPts val="2590"/>
              </a:lnSpc>
              <a:spcBef>
                <a:spcPts val="595"/>
              </a:spcBef>
              <a:buSzPct val="75000"/>
              <a:buChar char="–"/>
              <a:tabLst>
                <a:tab pos="756285" algn="l"/>
                <a:tab pos="756920" algn="l"/>
              </a:tabLst>
            </a:pPr>
            <a:r>
              <a:rPr sz="2400" spc="-5" dirty="0">
                <a:solidFill>
                  <a:srgbClr val="003366"/>
                </a:solidFill>
                <a:latin typeface="Arial"/>
                <a:cs typeface="Arial"/>
              </a:rPr>
              <a:t>Name, Representation, </a:t>
            </a:r>
            <a:r>
              <a:rPr sz="2400" dirty="0">
                <a:solidFill>
                  <a:srgbClr val="003366"/>
                </a:solidFill>
                <a:latin typeface="Arial"/>
                <a:cs typeface="Arial"/>
              </a:rPr>
              <a:t>Units, </a:t>
            </a:r>
            <a:r>
              <a:rPr sz="2400" spc="-5" dirty="0">
                <a:solidFill>
                  <a:srgbClr val="003366"/>
                </a:solidFill>
                <a:latin typeface="Arial"/>
                <a:cs typeface="Arial"/>
              </a:rPr>
              <a:t>Resolution, </a:t>
            </a:r>
            <a:r>
              <a:rPr sz="2400" dirty="0">
                <a:solidFill>
                  <a:srgbClr val="003366"/>
                </a:solidFill>
                <a:latin typeface="Arial"/>
                <a:cs typeface="Arial"/>
              </a:rPr>
              <a:t>Accuracy,  </a:t>
            </a:r>
            <a:r>
              <a:rPr sz="2400" spc="-5" dirty="0">
                <a:solidFill>
                  <a:srgbClr val="003366"/>
                </a:solidFill>
                <a:latin typeface="Arial"/>
                <a:cs typeface="Arial"/>
              </a:rPr>
              <a:t>Semantics</a:t>
            </a:r>
            <a:endParaRPr sz="2400">
              <a:latin typeface="Arial"/>
              <a:cs typeface="Arial"/>
            </a:endParaRPr>
          </a:p>
          <a:p>
            <a:pPr marL="355600" indent="-342900">
              <a:lnSpc>
                <a:spcPct val="100000"/>
              </a:lnSpc>
              <a:spcBef>
                <a:spcPts val="310"/>
              </a:spcBef>
              <a:buSzPct val="75000"/>
              <a:buFont typeface="Wingdings"/>
              <a:buChar char=""/>
              <a:tabLst>
                <a:tab pos="354965" algn="l"/>
                <a:tab pos="355600" algn="l"/>
              </a:tabLst>
            </a:pPr>
            <a:r>
              <a:rPr sz="2800" spc="-5" dirty="0">
                <a:solidFill>
                  <a:srgbClr val="003366"/>
                </a:solidFill>
                <a:latin typeface="Arial"/>
                <a:cs typeface="Arial"/>
              </a:rPr>
              <a:t>Enumerated Data</a:t>
            </a:r>
            <a:r>
              <a:rPr sz="2800" spc="1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marR="1038225" lvl="1" indent="-287020">
              <a:lnSpc>
                <a:spcPts val="2580"/>
              </a:lnSpc>
              <a:spcBef>
                <a:spcPts val="615"/>
              </a:spcBef>
              <a:buSzPct val="75000"/>
              <a:buChar char="–"/>
              <a:tabLst>
                <a:tab pos="756285" algn="l"/>
                <a:tab pos="756920" algn="l"/>
              </a:tabLst>
            </a:pPr>
            <a:r>
              <a:rPr sz="2400" spc="-5" dirty="0">
                <a:solidFill>
                  <a:srgbClr val="003366"/>
                </a:solidFill>
                <a:latin typeface="Arial"/>
                <a:cs typeface="Arial"/>
              </a:rPr>
              <a:t>Name, Representation, </a:t>
            </a:r>
            <a:r>
              <a:rPr sz="2400" dirty="0">
                <a:solidFill>
                  <a:srgbClr val="003366"/>
                </a:solidFill>
                <a:latin typeface="Arial"/>
                <a:cs typeface="Arial"/>
              </a:rPr>
              <a:t>Enumerator, </a:t>
            </a:r>
            <a:r>
              <a:rPr sz="2400" spc="-5" dirty="0">
                <a:solidFill>
                  <a:srgbClr val="003366"/>
                </a:solidFill>
                <a:latin typeface="Arial"/>
                <a:cs typeface="Arial"/>
              </a:rPr>
              <a:t>Values,  </a:t>
            </a:r>
            <a:r>
              <a:rPr sz="2400" spc="-10" dirty="0">
                <a:solidFill>
                  <a:srgbClr val="003366"/>
                </a:solidFill>
                <a:latin typeface="Arial"/>
                <a:cs typeface="Arial"/>
              </a:rPr>
              <a:t>Semantics</a:t>
            </a:r>
            <a:endParaRPr sz="2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471670" cy="574040"/>
          </a:xfrm>
          <a:prstGeom prst="rect">
            <a:avLst/>
          </a:prstGeom>
        </p:spPr>
        <p:txBody>
          <a:bodyPr vert="horz" wrap="square" lIns="0" tIns="12700" rIns="0" bIns="0" rtlCol="0">
            <a:spAutoFit/>
          </a:bodyPr>
          <a:lstStyle/>
          <a:p>
            <a:pPr marL="12700">
              <a:lnSpc>
                <a:spcPct val="100000"/>
              </a:lnSpc>
              <a:spcBef>
                <a:spcPts val="100"/>
              </a:spcBef>
            </a:pPr>
            <a:r>
              <a:rPr spc="-5" dirty="0"/>
              <a:t>Data Type Tables</a:t>
            </a:r>
            <a:r>
              <a:rPr spc="-25" dirty="0"/>
              <a:t> </a:t>
            </a:r>
            <a:r>
              <a:rPr spc="-5" dirty="0"/>
              <a:t>(2)</a:t>
            </a:r>
          </a:p>
        </p:txBody>
      </p:sp>
      <p:sp>
        <p:nvSpPr>
          <p:cNvPr id="3" name="object 3"/>
          <p:cNvSpPr txBox="1"/>
          <p:nvPr/>
        </p:nvSpPr>
        <p:spPr>
          <a:xfrm>
            <a:off x="993139" y="2309477"/>
            <a:ext cx="7074534" cy="3952240"/>
          </a:xfrm>
          <a:prstGeom prst="rect">
            <a:avLst/>
          </a:prstGeom>
        </p:spPr>
        <p:txBody>
          <a:bodyPr vert="horz" wrap="square" lIns="0" tIns="53340" rIns="0" bIns="0" rtlCol="0">
            <a:spAutoFit/>
          </a:bodyPr>
          <a:lstStyle/>
          <a:p>
            <a:pPr marL="355600" indent="-342900">
              <a:lnSpc>
                <a:spcPct val="100000"/>
              </a:lnSpc>
              <a:spcBef>
                <a:spcPts val="420"/>
              </a:spcBef>
              <a:buSzPct val="75000"/>
              <a:buFont typeface="Wingdings"/>
              <a:buChar char=""/>
              <a:tabLst>
                <a:tab pos="354965" algn="l"/>
                <a:tab pos="355600" algn="l"/>
              </a:tabLst>
            </a:pPr>
            <a:r>
              <a:rPr sz="2800" spc="-5" dirty="0">
                <a:solidFill>
                  <a:srgbClr val="003366"/>
                </a:solidFill>
                <a:latin typeface="Arial"/>
                <a:cs typeface="Arial"/>
              </a:rPr>
              <a:t>Array Data</a:t>
            </a:r>
            <a:r>
              <a:rPr sz="2800" spc="1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marR="309880" lvl="1" indent="-287020">
              <a:lnSpc>
                <a:spcPts val="2580"/>
              </a:lnSpc>
              <a:spcBef>
                <a:spcPts val="620"/>
              </a:spcBef>
              <a:buSzPct val="75000"/>
              <a:buChar char="–"/>
              <a:tabLst>
                <a:tab pos="756285" algn="l"/>
                <a:tab pos="756920" algn="l"/>
              </a:tabLst>
            </a:pPr>
            <a:r>
              <a:rPr sz="2400" spc="-5" dirty="0">
                <a:solidFill>
                  <a:srgbClr val="003366"/>
                </a:solidFill>
                <a:latin typeface="Arial"/>
                <a:cs typeface="Arial"/>
              </a:rPr>
              <a:t>Name, Element </a:t>
            </a:r>
            <a:r>
              <a:rPr sz="2400" dirty="0">
                <a:solidFill>
                  <a:srgbClr val="003366"/>
                </a:solidFill>
                <a:latin typeface="Arial"/>
                <a:cs typeface="Arial"/>
              </a:rPr>
              <a:t>Type, </a:t>
            </a:r>
            <a:r>
              <a:rPr sz="2400" spc="-5" dirty="0">
                <a:solidFill>
                  <a:srgbClr val="003366"/>
                </a:solidFill>
                <a:latin typeface="Arial"/>
                <a:cs typeface="Arial"/>
              </a:rPr>
              <a:t>Cardinality, Encoding,  </a:t>
            </a:r>
            <a:r>
              <a:rPr sz="2400" spc="-10" dirty="0">
                <a:solidFill>
                  <a:srgbClr val="003366"/>
                </a:solidFill>
                <a:latin typeface="Arial"/>
                <a:cs typeface="Arial"/>
              </a:rPr>
              <a:t>Semantics</a:t>
            </a:r>
            <a:endParaRPr sz="2400">
              <a:latin typeface="Arial"/>
              <a:cs typeface="Arial"/>
            </a:endParaRPr>
          </a:p>
          <a:p>
            <a:pPr marL="355600" indent="-342900">
              <a:lnSpc>
                <a:spcPct val="100000"/>
              </a:lnSpc>
              <a:spcBef>
                <a:spcPts val="320"/>
              </a:spcBef>
              <a:buSzPct val="75000"/>
              <a:buFont typeface="Wingdings"/>
              <a:buChar char=""/>
              <a:tabLst>
                <a:tab pos="354965" algn="l"/>
                <a:tab pos="355600" algn="l"/>
              </a:tabLst>
            </a:pPr>
            <a:r>
              <a:rPr sz="2800" spc="-5" dirty="0">
                <a:solidFill>
                  <a:srgbClr val="003366"/>
                </a:solidFill>
                <a:latin typeface="Arial"/>
                <a:cs typeface="Arial"/>
              </a:rPr>
              <a:t>Fixed Record Data</a:t>
            </a:r>
            <a:r>
              <a:rPr sz="2800" spc="2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marR="5080" lvl="1" indent="-287020">
              <a:lnSpc>
                <a:spcPts val="2590"/>
              </a:lnSpc>
              <a:spcBef>
                <a:spcPts val="595"/>
              </a:spcBef>
              <a:buSzPct val="75000"/>
              <a:buChar char="–"/>
              <a:tabLst>
                <a:tab pos="756285" algn="l"/>
                <a:tab pos="756920" algn="l"/>
              </a:tabLst>
            </a:pPr>
            <a:r>
              <a:rPr sz="2400" spc="-5" dirty="0">
                <a:solidFill>
                  <a:srgbClr val="003366"/>
                </a:solidFill>
                <a:latin typeface="Arial"/>
                <a:cs typeface="Arial"/>
              </a:rPr>
              <a:t>Record Name, Field-{Name,Type,Semantics}*,  Encoding,</a:t>
            </a:r>
            <a:r>
              <a:rPr sz="2400" dirty="0">
                <a:solidFill>
                  <a:srgbClr val="003366"/>
                </a:solidFill>
                <a:latin typeface="Arial"/>
                <a:cs typeface="Arial"/>
              </a:rPr>
              <a:t> Semantics</a:t>
            </a:r>
            <a:endParaRPr sz="2400">
              <a:latin typeface="Arial"/>
              <a:cs typeface="Arial"/>
            </a:endParaRPr>
          </a:p>
          <a:p>
            <a:pPr marL="355600" indent="-342900">
              <a:lnSpc>
                <a:spcPct val="100000"/>
              </a:lnSpc>
              <a:spcBef>
                <a:spcPts val="305"/>
              </a:spcBef>
              <a:buSzPct val="75000"/>
              <a:buFont typeface="Wingdings"/>
              <a:buChar char=""/>
              <a:tabLst>
                <a:tab pos="354965" algn="l"/>
                <a:tab pos="355600" algn="l"/>
              </a:tabLst>
            </a:pPr>
            <a:r>
              <a:rPr sz="2800" spc="-5" dirty="0">
                <a:solidFill>
                  <a:srgbClr val="003366"/>
                </a:solidFill>
                <a:latin typeface="Arial"/>
                <a:cs typeface="Arial"/>
              </a:rPr>
              <a:t>Variant Record Data</a:t>
            </a:r>
            <a:r>
              <a:rPr sz="2800" spc="20" dirty="0">
                <a:solidFill>
                  <a:srgbClr val="003366"/>
                </a:solidFill>
                <a:latin typeface="Arial"/>
                <a:cs typeface="Arial"/>
              </a:rPr>
              <a:t> </a:t>
            </a:r>
            <a:r>
              <a:rPr sz="2800" spc="-5" dirty="0">
                <a:solidFill>
                  <a:srgbClr val="003366"/>
                </a:solidFill>
                <a:latin typeface="Arial"/>
                <a:cs typeface="Arial"/>
              </a:rPr>
              <a:t>Table</a:t>
            </a:r>
            <a:endParaRPr sz="2800">
              <a:latin typeface="Arial"/>
              <a:cs typeface="Arial"/>
            </a:endParaRPr>
          </a:p>
          <a:p>
            <a:pPr marL="756285" marR="868680" lvl="1" indent="-287020">
              <a:lnSpc>
                <a:spcPct val="89800"/>
              </a:lnSpc>
              <a:spcBef>
                <a:spcPts val="575"/>
              </a:spcBef>
              <a:buSzPct val="75000"/>
              <a:buChar char="–"/>
              <a:tabLst>
                <a:tab pos="756285" algn="l"/>
                <a:tab pos="756920" algn="l"/>
              </a:tabLst>
            </a:pPr>
            <a:r>
              <a:rPr sz="2400" spc="-5" dirty="0">
                <a:solidFill>
                  <a:srgbClr val="003366"/>
                </a:solidFill>
                <a:latin typeface="Arial"/>
                <a:cs typeface="Arial"/>
              </a:rPr>
              <a:t>Record Name, Encoding, </a:t>
            </a:r>
            <a:r>
              <a:rPr sz="2400" dirty="0">
                <a:solidFill>
                  <a:srgbClr val="003366"/>
                </a:solidFill>
                <a:latin typeface="Arial"/>
                <a:cs typeface="Arial"/>
              </a:rPr>
              <a:t>Semantics,  Discriminant-{Name, Type,</a:t>
            </a:r>
            <a:r>
              <a:rPr sz="2400" spc="-100" dirty="0">
                <a:solidFill>
                  <a:srgbClr val="003366"/>
                </a:solidFill>
                <a:latin typeface="Arial"/>
                <a:cs typeface="Arial"/>
              </a:rPr>
              <a:t> </a:t>
            </a:r>
            <a:r>
              <a:rPr sz="2400" dirty="0">
                <a:solidFill>
                  <a:srgbClr val="003366"/>
                </a:solidFill>
                <a:latin typeface="Arial"/>
                <a:cs typeface="Arial"/>
              </a:rPr>
              <a:t>Semantics}*,  </a:t>
            </a:r>
            <a:r>
              <a:rPr sz="2400" spc="-5" dirty="0">
                <a:solidFill>
                  <a:srgbClr val="003366"/>
                </a:solidFill>
                <a:latin typeface="Arial"/>
                <a:cs typeface="Arial"/>
              </a:rPr>
              <a:t>Alternative--{Name,Type,Semantics}*</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1293495" cy="574040"/>
          </a:xfrm>
          <a:prstGeom prst="rect">
            <a:avLst/>
          </a:prstGeom>
        </p:spPr>
        <p:txBody>
          <a:bodyPr vert="horz" wrap="square" lIns="0" tIns="12700" rIns="0" bIns="0" rtlCol="0">
            <a:spAutoFit/>
          </a:bodyPr>
          <a:lstStyle/>
          <a:p>
            <a:pPr marL="12700">
              <a:lnSpc>
                <a:spcPct val="100000"/>
              </a:lnSpc>
              <a:spcBef>
                <a:spcPts val="100"/>
              </a:spcBef>
            </a:pPr>
            <a:r>
              <a:rPr spc="-10" dirty="0"/>
              <a:t>Goals</a:t>
            </a:r>
          </a:p>
        </p:txBody>
      </p:sp>
      <p:sp>
        <p:nvSpPr>
          <p:cNvPr id="3" name="object 3"/>
          <p:cNvSpPr txBox="1"/>
          <p:nvPr/>
        </p:nvSpPr>
        <p:spPr>
          <a:xfrm>
            <a:off x="993139" y="2317268"/>
            <a:ext cx="7458075" cy="3606165"/>
          </a:xfrm>
          <a:prstGeom prst="rect">
            <a:avLst/>
          </a:prstGeom>
        </p:spPr>
        <p:txBody>
          <a:bodyPr vert="horz" wrap="square" lIns="0" tIns="50800" rIns="0" bIns="0" rtlCol="0">
            <a:spAutoFit/>
          </a:bodyPr>
          <a:lstStyle/>
          <a:p>
            <a:pPr marL="355600" indent="-342900">
              <a:lnSpc>
                <a:spcPct val="100000"/>
              </a:lnSpc>
              <a:spcBef>
                <a:spcPts val="400"/>
              </a:spcBef>
              <a:buSzPct val="75000"/>
              <a:buFont typeface="Wingdings"/>
              <a:buChar char=""/>
              <a:tabLst>
                <a:tab pos="354965" algn="l"/>
                <a:tab pos="355600" algn="l"/>
              </a:tabLst>
            </a:pPr>
            <a:r>
              <a:rPr sz="2400" spc="-5" dirty="0">
                <a:solidFill>
                  <a:srgbClr val="003366"/>
                </a:solidFill>
                <a:latin typeface="Arial"/>
                <a:cs typeface="Arial"/>
              </a:rPr>
              <a:t>Reusability</a:t>
            </a:r>
            <a:endParaRPr sz="2400" dirty="0">
              <a:latin typeface="Arial"/>
              <a:cs typeface="Arial"/>
            </a:endParaRPr>
          </a:p>
          <a:p>
            <a:pPr marL="756285" marR="48260" lvl="1" indent="-287020">
              <a:lnSpc>
                <a:spcPts val="2160"/>
              </a:lnSpc>
              <a:spcBef>
                <a:spcPts val="530"/>
              </a:spcBef>
              <a:buSzPct val="75000"/>
              <a:buChar char="–"/>
              <a:tabLst>
                <a:tab pos="756285" algn="l"/>
                <a:tab pos="756920" algn="l"/>
              </a:tabLst>
            </a:pPr>
            <a:r>
              <a:rPr sz="2000" dirty="0">
                <a:solidFill>
                  <a:srgbClr val="003366"/>
                </a:solidFill>
                <a:latin typeface="Arial"/>
                <a:cs typeface="Arial"/>
              </a:rPr>
              <a:t>A </a:t>
            </a:r>
            <a:r>
              <a:rPr sz="2000" spc="-5" dirty="0">
                <a:solidFill>
                  <a:srgbClr val="003366"/>
                </a:solidFill>
                <a:latin typeface="Arial"/>
                <a:cs typeface="Arial"/>
              </a:rPr>
              <a:t>component simulation may be used in different scenarios  and applications over its</a:t>
            </a:r>
            <a:r>
              <a:rPr sz="2000" spc="-30" dirty="0">
                <a:solidFill>
                  <a:srgbClr val="003366"/>
                </a:solidFill>
                <a:latin typeface="Arial"/>
                <a:cs typeface="Arial"/>
              </a:rPr>
              <a:t> </a:t>
            </a:r>
            <a:r>
              <a:rPr sz="2000" spc="-5" dirty="0">
                <a:solidFill>
                  <a:srgbClr val="003366"/>
                </a:solidFill>
                <a:latin typeface="Arial"/>
                <a:cs typeface="Arial"/>
              </a:rPr>
              <a:t>lifetime</a:t>
            </a:r>
            <a:endParaRPr sz="2000" dirty="0">
              <a:latin typeface="Arial"/>
              <a:cs typeface="Arial"/>
            </a:endParaRPr>
          </a:p>
          <a:p>
            <a:pPr marL="355600" indent="-342900">
              <a:lnSpc>
                <a:spcPct val="100000"/>
              </a:lnSpc>
              <a:spcBef>
                <a:spcPts val="225"/>
              </a:spcBef>
              <a:buSzPct val="75000"/>
              <a:buFont typeface="Wingdings"/>
              <a:buChar char=""/>
              <a:tabLst>
                <a:tab pos="354965" algn="l"/>
                <a:tab pos="355600" algn="l"/>
              </a:tabLst>
            </a:pPr>
            <a:r>
              <a:rPr sz="2400" spc="-5" dirty="0">
                <a:solidFill>
                  <a:srgbClr val="003366"/>
                </a:solidFill>
                <a:latin typeface="Arial"/>
                <a:cs typeface="Arial"/>
              </a:rPr>
              <a:t>Interoperability</a:t>
            </a:r>
            <a:endParaRPr sz="2400" dirty="0">
              <a:latin typeface="Arial"/>
              <a:cs typeface="Arial"/>
            </a:endParaRPr>
          </a:p>
          <a:p>
            <a:pPr marL="756285" marR="386715" lvl="1" indent="-287020">
              <a:lnSpc>
                <a:spcPts val="2160"/>
              </a:lnSpc>
              <a:spcBef>
                <a:spcPts val="530"/>
              </a:spcBef>
              <a:buSzPct val="75000"/>
              <a:buChar char="–"/>
              <a:tabLst>
                <a:tab pos="756285" algn="l"/>
                <a:tab pos="756920" algn="l"/>
              </a:tabLst>
            </a:pPr>
            <a:r>
              <a:rPr sz="2000" spc="-5" dirty="0">
                <a:solidFill>
                  <a:srgbClr val="003366"/>
                </a:solidFill>
                <a:latin typeface="Arial"/>
                <a:cs typeface="Arial"/>
              </a:rPr>
              <a:t>Aggregate simulations composed of multiple component  simulations</a:t>
            </a:r>
            <a:endParaRPr sz="2000" dirty="0">
              <a:latin typeface="Arial"/>
              <a:cs typeface="Arial"/>
            </a:endParaRPr>
          </a:p>
          <a:p>
            <a:pPr marL="756285" marR="355600" lvl="1" indent="-287020">
              <a:lnSpc>
                <a:spcPts val="2160"/>
              </a:lnSpc>
              <a:spcBef>
                <a:spcPts val="480"/>
              </a:spcBef>
              <a:buSzPct val="75000"/>
              <a:buChar char="–"/>
              <a:tabLst>
                <a:tab pos="756285" algn="l"/>
                <a:tab pos="756920" algn="l"/>
              </a:tabLst>
            </a:pPr>
            <a:r>
              <a:rPr sz="2000" spc="-5" dirty="0">
                <a:solidFill>
                  <a:srgbClr val="003366"/>
                </a:solidFill>
                <a:latin typeface="Arial"/>
                <a:cs typeface="Arial"/>
              </a:rPr>
              <a:t>Aggregate simulations distributed across heterogeneous  hardware and software</a:t>
            </a:r>
            <a:r>
              <a:rPr sz="2000" spc="-25" dirty="0">
                <a:solidFill>
                  <a:srgbClr val="003366"/>
                </a:solidFill>
                <a:latin typeface="Arial"/>
                <a:cs typeface="Arial"/>
              </a:rPr>
              <a:t> </a:t>
            </a:r>
            <a:r>
              <a:rPr sz="2000" spc="-5" dirty="0">
                <a:solidFill>
                  <a:srgbClr val="003366"/>
                </a:solidFill>
                <a:latin typeface="Arial"/>
                <a:cs typeface="Arial"/>
              </a:rPr>
              <a:t>platforms</a:t>
            </a:r>
            <a:endParaRPr sz="2000" dirty="0">
              <a:latin typeface="Arial"/>
              <a:cs typeface="Arial"/>
            </a:endParaRPr>
          </a:p>
          <a:p>
            <a:pPr marL="756285" lvl="1" indent="-287020">
              <a:lnSpc>
                <a:spcPct val="100000"/>
              </a:lnSpc>
              <a:spcBef>
                <a:spcPts val="204"/>
              </a:spcBef>
              <a:buSzPct val="75000"/>
              <a:buChar char="–"/>
              <a:tabLst>
                <a:tab pos="756285" algn="l"/>
                <a:tab pos="756920" algn="l"/>
              </a:tabLst>
            </a:pPr>
            <a:r>
              <a:rPr sz="2000" spc="-5" dirty="0">
                <a:solidFill>
                  <a:srgbClr val="003366"/>
                </a:solidFill>
                <a:latin typeface="Arial"/>
                <a:cs typeface="Arial"/>
              </a:rPr>
              <a:t>Reuse without significant code change or development</a:t>
            </a:r>
            <a:r>
              <a:rPr sz="2000" spc="-20" dirty="0">
                <a:solidFill>
                  <a:srgbClr val="003366"/>
                </a:solidFill>
                <a:latin typeface="Arial"/>
                <a:cs typeface="Arial"/>
              </a:rPr>
              <a:t> </a:t>
            </a:r>
            <a:r>
              <a:rPr sz="2000" spc="-5" dirty="0">
                <a:solidFill>
                  <a:srgbClr val="003366"/>
                </a:solidFill>
                <a:latin typeface="Arial"/>
                <a:cs typeface="Arial"/>
              </a:rPr>
              <a:t>cost</a:t>
            </a:r>
            <a:endParaRPr sz="2000" dirty="0">
              <a:latin typeface="Arial"/>
              <a:cs typeface="Arial"/>
            </a:endParaRPr>
          </a:p>
          <a:p>
            <a:pPr marL="756285" marR="424815" lvl="1" indent="-287020">
              <a:lnSpc>
                <a:spcPts val="2160"/>
              </a:lnSpc>
              <a:spcBef>
                <a:spcPts val="515"/>
              </a:spcBef>
              <a:buSzPct val="75000"/>
              <a:buChar char="–"/>
              <a:tabLst>
                <a:tab pos="756285" algn="l"/>
                <a:tab pos="756920" algn="l"/>
              </a:tabLst>
            </a:pPr>
            <a:r>
              <a:rPr sz="2000" spc="-5" dirty="0">
                <a:solidFill>
                  <a:srgbClr val="003366"/>
                </a:solidFill>
                <a:latin typeface="Arial"/>
                <a:cs typeface="Arial"/>
              </a:rPr>
              <a:t>Combine component simulations with diverse models of  computation and</a:t>
            </a:r>
            <a:r>
              <a:rPr sz="2000" spc="-40" dirty="0">
                <a:solidFill>
                  <a:srgbClr val="003366"/>
                </a:solidFill>
                <a:latin typeface="Arial"/>
                <a:cs typeface="Arial"/>
              </a:rPr>
              <a:t> </a:t>
            </a:r>
            <a:r>
              <a:rPr sz="2000" spc="-5" dirty="0">
                <a:solidFill>
                  <a:srgbClr val="003366"/>
                </a:solidFill>
                <a:latin typeface="Arial"/>
                <a:cs typeface="Arial"/>
              </a:rPr>
              <a:t>representation</a:t>
            </a:r>
            <a:endParaRPr sz="2000" dirty="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2614930" cy="574040"/>
          </a:xfrm>
          <a:prstGeom prst="rect">
            <a:avLst/>
          </a:prstGeom>
        </p:spPr>
        <p:txBody>
          <a:bodyPr vert="horz" wrap="square" lIns="0" tIns="12700" rIns="0" bIns="0" rtlCol="0">
            <a:spAutoFit/>
          </a:bodyPr>
          <a:lstStyle/>
          <a:p>
            <a:pPr marL="12700">
              <a:lnSpc>
                <a:spcPct val="100000"/>
              </a:lnSpc>
              <a:spcBef>
                <a:spcPts val="100"/>
              </a:spcBef>
            </a:pPr>
            <a:r>
              <a:rPr spc="-5" dirty="0"/>
              <a:t>Notes</a:t>
            </a:r>
            <a:r>
              <a:rPr spc="-75" dirty="0"/>
              <a:t> </a:t>
            </a:r>
            <a:r>
              <a:rPr spc="-10" dirty="0"/>
              <a:t>Table</a:t>
            </a:r>
          </a:p>
        </p:txBody>
      </p:sp>
      <p:sp>
        <p:nvSpPr>
          <p:cNvPr id="3" name="object 3"/>
          <p:cNvSpPr txBox="1"/>
          <p:nvPr/>
        </p:nvSpPr>
        <p:spPr>
          <a:xfrm>
            <a:off x="993139" y="2386075"/>
            <a:ext cx="7259320" cy="3357879"/>
          </a:xfrm>
          <a:prstGeom prst="rect">
            <a:avLst/>
          </a:prstGeom>
        </p:spPr>
        <p:txBody>
          <a:bodyPr vert="horz" wrap="square" lIns="0" tIns="10160" rIns="0" bIns="0" rtlCol="0">
            <a:spAutoFit/>
          </a:bodyPr>
          <a:lstStyle/>
          <a:p>
            <a:pPr marL="355600" marR="5080" indent="-342900">
              <a:lnSpc>
                <a:spcPct val="100400"/>
              </a:lnSpc>
              <a:spcBef>
                <a:spcPts val="80"/>
              </a:spcBef>
              <a:buSzPct val="75000"/>
              <a:buFont typeface="Wingdings"/>
              <a:buChar char=""/>
              <a:tabLst>
                <a:tab pos="354965" algn="l"/>
                <a:tab pos="355600" algn="l"/>
              </a:tabLst>
            </a:pPr>
            <a:r>
              <a:rPr sz="2800" dirty="0">
                <a:solidFill>
                  <a:srgbClr val="003366"/>
                </a:solidFill>
                <a:latin typeface="Arial"/>
                <a:cs typeface="Arial"/>
              </a:rPr>
              <a:t>Named annotations may </a:t>
            </a:r>
            <a:r>
              <a:rPr sz="2800" spc="-5" dirty="0">
                <a:solidFill>
                  <a:srgbClr val="003366"/>
                </a:solidFill>
                <a:latin typeface="Arial"/>
                <a:cs typeface="Arial"/>
              </a:rPr>
              <a:t>be </a:t>
            </a:r>
            <a:r>
              <a:rPr sz="2800" dirty="0">
                <a:solidFill>
                  <a:srgbClr val="003366"/>
                </a:solidFill>
                <a:latin typeface="Arial"/>
                <a:cs typeface="Arial"/>
              </a:rPr>
              <a:t>attached to any  </a:t>
            </a:r>
            <a:r>
              <a:rPr sz="2800" spc="-5" dirty="0">
                <a:solidFill>
                  <a:srgbClr val="003366"/>
                </a:solidFill>
                <a:latin typeface="Arial"/>
                <a:cs typeface="Arial"/>
              </a:rPr>
              <a:t>OMT</a:t>
            </a:r>
            <a:r>
              <a:rPr sz="2800" dirty="0">
                <a:solidFill>
                  <a:srgbClr val="003366"/>
                </a:solidFill>
                <a:latin typeface="Arial"/>
                <a:cs typeface="Arial"/>
              </a:rPr>
              <a:t> </a:t>
            </a:r>
            <a:r>
              <a:rPr sz="2800" spc="-5" dirty="0">
                <a:solidFill>
                  <a:srgbClr val="003366"/>
                </a:solidFill>
                <a:latin typeface="Arial"/>
                <a:cs typeface="Arial"/>
              </a:rPr>
              <a:t>entry</a:t>
            </a:r>
            <a:endParaRPr sz="280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A set of name/value</a:t>
            </a:r>
            <a:r>
              <a:rPr sz="2800" spc="30" dirty="0">
                <a:solidFill>
                  <a:srgbClr val="003366"/>
                </a:solidFill>
                <a:latin typeface="Arial"/>
                <a:cs typeface="Arial"/>
              </a:rPr>
              <a:t> </a:t>
            </a:r>
            <a:r>
              <a:rPr sz="2800" spc="-5" dirty="0">
                <a:solidFill>
                  <a:srgbClr val="003366"/>
                </a:solidFill>
                <a:latin typeface="Arial"/>
                <a:cs typeface="Arial"/>
              </a:rPr>
              <a:t>pairs</a:t>
            </a:r>
            <a:endParaRPr sz="280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Value is free form explanatory</a:t>
            </a:r>
            <a:r>
              <a:rPr sz="2800" spc="40" dirty="0">
                <a:solidFill>
                  <a:srgbClr val="003366"/>
                </a:solidFill>
                <a:latin typeface="Arial"/>
                <a:cs typeface="Arial"/>
              </a:rPr>
              <a:t> </a:t>
            </a:r>
            <a:r>
              <a:rPr sz="2800" spc="-5" dirty="0">
                <a:solidFill>
                  <a:srgbClr val="003366"/>
                </a:solidFill>
                <a:latin typeface="Arial"/>
                <a:cs typeface="Arial"/>
              </a:rPr>
              <a:t>text</a:t>
            </a:r>
            <a:endParaRPr sz="2800">
              <a:latin typeface="Arial"/>
              <a:cs typeface="Arial"/>
            </a:endParaRPr>
          </a:p>
          <a:p>
            <a:pPr marL="355600" marR="61594" indent="-342900">
              <a:lnSpc>
                <a:spcPct val="100000"/>
              </a:lnSpc>
              <a:spcBef>
                <a:spcPts val="675"/>
              </a:spcBef>
              <a:buSzPct val="75000"/>
              <a:buFont typeface="Wingdings"/>
              <a:buChar char=""/>
              <a:tabLst>
                <a:tab pos="354965" algn="l"/>
                <a:tab pos="355600" algn="l"/>
              </a:tabLst>
            </a:pPr>
            <a:r>
              <a:rPr sz="2800" spc="-5" dirty="0">
                <a:solidFill>
                  <a:srgbClr val="003366"/>
                </a:solidFill>
                <a:latin typeface="Arial"/>
                <a:cs typeface="Arial"/>
              </a:rPr>
              <a:t>Name uniquely identifies the corresponding  explanatory</a:t>
            </a:r>
            <a:r>
              <a:rPr sz="2800" dirty="0">
                <a:solidFill>
                  <a:srgbClr val="003366"/>
                </a:solidFill>
                <a:latin typeface="Arial"/>
                <a:cs typeface="Arial"/>
              </a:rPr>
              <a:t> </a:t>
            </a:r>
            <a:r>
              <a:rPr sz="2800" spc="-5" dirty="0">
                <a:solidFill>
                  <a:srgbClr val="003366"/>
                </a:solidFill>
                <a:latin typeface="Arial"/>
                <a:cs typeface="Arial"/>
              </a:rPr>
              <a:t>text</a:t>
            </a:r>
            <a:endParaRPr sz="280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Notes may be referenced multiple</a:t>
            </a:r>
            <a:r>
              <a:rPr sz="2800" spc="40" dirty="0">
                <a:solidFill>
                  <a:srgbClr val="003366"/>
                </a:solidFill>
                <a:latin typeface="Arial"/>
                <a:cs typeface="Arial"/>
              </a:rPr>
              <a:t> </a:t>
            </a:r>
            <a:r>
              <a:rPr sz="2800" spc="-5" dirty="0">
                <a:solidFill>
                  <a:srgbClr val="003366"/>
                </a:solidFill>
                <a:latin typeface="Arial"/>
                <a:cs typeface="Arial"/>
              </a:rPr>
              <a:t>times</a:t>
            </a:r>
            <a:endParaRPr sz="28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4064635" cy="574040"/>
          </a:xfrm>
          <a:prstGeom prst="rect">
            <a:avLst/>
          </a:prstGeom>
        </p:spPr>
        <p:txBody>
          <a:bodyPr vert="horz" wrap="square" lIns="0" tIns="12700" rIns="0" bIns="0" rtlCol="0">
            <a:spAutoFit/>
          </a:bodyPr>
          <a:lstStyle/>
          <a:p>
            <a:pPr marL="12700">
              <a:lnSpc>
                <a:spcPct val="100000"/>
              </a:lnSpc>
              <a:spcBef>
                <a:spcPts val="100"/>
              </a:spcBef>
            </a:pPr>
            <a:r>
              <a:rPr dirty="0"/>
              <a:t>FOM/SOM</a:t>
            </a:r>
            <a:r>
              <a:rPr spc="-65" dirty="0"/>
              <a:t> </a:t>
            </a:r>
            <a:r>
              <a:rPr spc="-5" dirty="0"/>
              <a:t>Lexicon</a:t>
            </a:r>
          </a:p>
        </p:txBody>
      </p:sp>
      <p:sp>
        <p:nvSpPr>
          <p:cNvPr id="3" name="object 3"/>
          <p:cNvSpPr txBox="1"/>
          <p:nvPr/>
        </p:nvSpPr>
        <p:spPr>
          <a:xfrm>
            <a:off x="993139" y="2298598"/>
            <a:ext cx="7696200" cy="1906270"/>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Name/Value</a:t>
            </a:r>
            <a:r>
              <a:rPr sz="2800" dirty="0">
                <a:solidFill>
                  <a:srgbClr val="003366"/>
                </a:solidFill>
                <a:latin typeface="Arial"/>
                <a:cs typeface="Arial"/>
              </a:rPr>
              <a:t> </a:t>
            </a:r>
            <a:r>
              <a:rPr sz="2800" spc="-5" dirty="0">
                <a:solidFill>
                  <a:srgbClr val="003366"/>
                </a:solidFill>
                <a:latin typeface="Arial"/>
                <a:cs typeface="Arial"/>
              </a:rPr>
              <a:t>pairs</a:t>
            </a:r>
            <a:endParaRPr sz="2800">
              <a:latin typeface="Arial"/>
              <a:cs typeface="Arial"/>
            </a:endParaRPr>
          </a:p>
          <a:p>
            <a:pPr marL="355600" marR="508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Dictionary tables associating every class,  attribute, interaction, parameter, etc (by name)  with a free form text description</a:t>
            </a:r>
            <a:r>
              <a:rPr sz="2800" spc="55" dirty="0">
                <a:solidFill>
                  <a:srgbClr val="003366"/>
                </a:solidFill>
                <a:latin typeface="Arial"/>
                <a:cs typeface="Arial"/>
              </a:rPr>
              <a:t> </a:t>
            </a:r>
            <a:r>
              <a:rPr sz="2800" spc="-5" dirty="0">
                <a:solidFill>
                  <a:srgbClr val="003366"/>
                </a:solidFill>
                <a:latin typeface="Arial"/>
                <a:cs typeface="Arial"/>
              </a:rPr>
              <a:t>(value)</a:t>
            </a:r>
            <a:endParaRPr sz="2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657600" cy="574040"/>
          </a:xfrm>
          <a:prstGeom prst="rect">
            <a:avLst/>
          </a:prstGeom>
        </p:spPr>
        <p:txBody>
          <a:bodyPr vert="horz" wrap="square" lIns="0" tIns="12700" rIns="0" bIns="0" rtlCol="0">
            <a:spAutoFit/>
          </a:bodyPr>
          <a:lstStyle/>
          <a:p>
            <a:pPr marL="12700">
              <a:lnSpc>
                <a:spcPct val="100000"/>
              </a:lnSpc>
              <a:spcBef>
                <a:spcPts val="100"/>
              </a:spcBef>
            </a:pPr>
            <a:r>
              <a:rPr spc="-5" dirty="0"/>
              <a:t>For Next Time</a:t>
            </a:r>
            <a:r>
              <a:rPr spc="-55" dirty="0"/>
              <a:t> </a:t>
            </a:r>
            <a:r>
              <a:rPr dirty="0"/>
              <a:t>…</a:t>
            </a:r>
          </a:p>
        </p:txBody>
      </p:sp>
      <p:sp>
        <p:nvSpPr>
          <p:cNvPr id="3" name="object 3"/>
          <p:cNvSpPr txBox="1"/>
          <p:nvPr/>
        </p:nvSpPr>
        <p:spPr>
          <a:xfrm>
            <a:off x="993139" y="2386075"/>
            <a:ext cx="4225925" cy="452120"/>
          </a:xfrm>
          <a:prstGeom prst="rect">
            <a:avLst/>
          </a:prstGeom>
        </p:spPr>
        <p:txBody>
          <a:bodyPr vert="horz" wrap="square" lIns="0" tIns="12065" rIns="0" bIns="0" rtlCol="0">
            <a:spAutoFit/>
          </a:bodyPr>
          <a:lstStyle/>
          <a:p>
            <a:pPr marL="355600" indent="-342900">
              <a:lnSpc>
                <a:spcPct val="100000"/>
              </a:lnSpc>
              <a:spcBef>
                <a:spcPts val="95"/>
              </a:spcBef>
              <a:buSzPct val="75000"/>
              <a:buFont typeface="Wingdings"/>
              <a:buChar char=""/>
              <a:tabLst>
                <a:tab pos="354965" algn="l"/>
                <a:tab pos="355600" algn="l"/>
              </a:tabLst>
            </a:pPr>
            <a:r>
              <a:rPr sz="2800" spc="-5" dirty="0">
                <a:solidFill>
                  <a:srgbClr val="003366"/>
                </a:solidFill>
                <a:latin typeface="Arial"/>
                <a:cs typeface="Arial"/>
              </a:rPr>
              <a:t>A deeper look at the</a:t>
            </a:r>
            <a:r>
              <a:rPr sz="2800" dirty="0">
                <a:solidFill>
                  <a:srgbClr val="003366"/>
                </a:solidFill>
                <a:latin typeface="Arial"/>
                <a:cs typeface="Arial"/>
              </a:rPr>
              <a:t> </a:t>
            </a:r>
            <a:r>
              <a:rPr sz="2800" spc="-5" dirty="0">
                <a:solidFill>
                  <a:srgbClr val="003366"/>
                </a:solidFill>
                <a:latin typeface="Arial"/>
                <a:cs typeface="Arial"/>
              </a:rPr>
              <a:t>RTI</a:t>
            </a:r>
            <a:endParaRPr sz="28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175635" cy="574040"/>
          </a:xfrm>
          <a:prstGeom prst="rect">
            <a:avLst/>
          </a:prstGeom>
        </p:spPr>
        <p:txBody>
          <a:bodyPr vert="horz" wrap="square" lIns="0" tIns="12700" rIns="0" bIns="0" rtlCol="0">
            <a:spAutoFit/>
          </a:bodyPr>
          <a:lstStyle/>
          <a:p>
            <a:pPr marL="12700">
              <a:lnSpc>
                <a:spcPct val="100000"/>
              </a:lnSpc>
              <a:spcBef>
                <a:spcPts val="100"/>
              </a:spcBef>
            </a:pPr>
            <a:r>
              <a:rPr spc="-5" dirty="0"/>
              <a:t>References</a:t>
            </a:r>
            <a:r>
              <a:rPr spc="-45" dirty="0"/>
              <a:t> </a:t>
            </a:r>
            <a:r>
              <a:rPr spc="-5" dirty="0"/>
              <a:t>(1)</a:t>
            </a:r>
          </a:p>
        </p:txBody>
      </p:sp>
      <p:sp>
        <p:nvSpPr>
          <p:cNvPr id="3" name="object 3"/>
          <p:cNvSpPr txBox="1"/>
          <p:nvPr/>
        </p:nvSpPr>
        <p:spPr>
          <a:xfrm>
            <a:off x="993139" y="2386076"/>
            <a:ext cx="7724140" cy="3457575"/>
          </a:xfrm>
          <a:prstGeom prst="rect">
            <a:avLst/>
          </a:prstGeom>
        </p:spPr>
        <p:txBody>
          <a:bodyPr vert="horz" wrap="square" lIns="0" tIns="13335" rIns="0" bIns="0" rtlCol="0">
            <a:spAutoFit/>
          </a:bodyPr>
          <a:lstStyle/>
          <a:p>
            <a:pPr marL="354965" marR="41910" indent="-342900">
              <a:lnSpc>
                <a:spcPct val="99800"/>
              </a:lnSpc>
              <a:spcBef>
                <a:spcPts val="105"/>
              </a:spcBef>
              <a:buSzPct val="75000"/>
              <a:buFont typeface="Wingdings"/>
              <a:buChar char=""/>
              <a:tabLst>
                <a:tab pos="354965" algn="l"/>
                <a:tab pos="355600" algn="l"/>
              </a:tabLst>
            </a:pPr>
            <a:r>
              <a:rPr sz="2400" spc="-5" dirty="0">
                <a:solidFill>
                  <a:srgbClr val="003366"/>
                </a:solidFill>
                <a:latin typeface="Arial"/>
                <a:cs typeface="Arial"/>
              </a:rPr>
              <a:t>IEEE Std 1516-2000, </a:t>
            </a:r>
            <a:r>
              <a:rPr sz="2400" dirty="0">
                <a:solidFill>
                  <a:srgbClr val="003366"/>
                </a:solidFill>
                <a:latin typeface="Arial"/>
                <a:cs typeface="Arial"/>
              </a:rPr>
              <a:t>IEEE </a:t>
            </a:r>
            <a:r>
              <a:rPr sz="2400" spc="-5" dirty="0">
                <a:solidFill>
                  <a:srgbClr val="003366"/>
                </a:solidFill>
                <a:latin typeface="Arial"/>
                <a:cs typeface="Arial"/>
              </a:rPr>
              <a:t>Standard </a:t>
            </a:r>
            <a:r>
              <a:rPr sz="2400" dirty="0">
                <a:solidFill>
                  <a:srgbClr val="003366"/>
                </a:solidFill>
                <a:latin typeface="Arial"/>
                <a:cs typeface="Arial"/>
              </a:rPr>
              <a:t>for </a:t>
            </a:r>
            <a:r>
              <a:rPr sz="2400" spc="-5" dirty="0">
                <a:solidFill>
                  <a:srgbClr val="003366"/>
                </a:solidFill>
                <a:latin typeface="Arial"/>
                <a:cs typeface="Arial"/>
              </a:rPr>
              <a:t>Modeling and  Simulation </a:t>
            </a:r>
            <a:r>
              <a:rPr sz="2400" dirty="0">
                <a:solidFill>
                  <a:srgbClr val="003366"/>
                </a:solidFill>
                <a:latin typeface="Arial"/>
                <a:cs typeface="Arial"/>
              </a:rPr>
              <a:t>(M&amp;S) </a:t>
            </a:r>
            <a:r>
              <a:rPr sz="2400" spc="-5" dirty="0">
                <a:solidFill>
                  <a:srgbClr val="003366"/>
                </a:solidFill>
                <a:latin typeface="Arial"/>
                <a:cs typeface="Arial"/>
              </a:rPr>
              <a:t>High Level </a:t>
            </a:r>
            <a:r>
              <a:rPr sz="2400" dirty="0">
                <a:solidFill>
                  <a:srgbClr val="003366"/>
                </a:solidFill>
                <a:latin typeface="Arial"/>
                <a:cs typeface="Arial"/>
              </a:rPr>
              <a:t>Architecture </a:t>
            </a:r>
            <a:r>
              <a:rPr sz="2400" spc="-5" dirty="0">
                <a:solidFill>
                  <a:srgbClr val="003366"/>
                </a:solidFill>
                <a:latin typeface="Arial"/>
                <a:cs typeface="Arial"/>
              </a:rPr>
              <a:t>(HLA) </a:t>
            </a:r>
            <a:r>
              <a:rPr sz="2400" dirty="0">
                <a:solidFill>
                  <a:srgbClr val="003366"/>
                </a:solidFill>
                <a:latin typeface="Arial"/>
                <a:cs typeface="Arial"/>
              </a:rPr>
              <a:t>-  Framework </a:t>
            </a:r>
            <a:r>
              <a:rPr sz="2400" spc="-5" dirty="0">
                <a:solidFill>
                  <a:srgbClr val="003366"/>
                </a:solidFill>
                <a:latin typeface="Arial"/>
                <a:cs typeface="Arial"/>
              </a:rPr>
              <a:t>and</a:t>
            </a:r>
            <a:r>
              <a:rPr sz="2400" spc="5" dirty="0">
                <a:solidFill>
                  <a:srgbClr val="003366"/>
                </a:solidFill>
                <a:latin typeface="Arial"/>
                <a:cs typeface="Arial"/>
              </a:rPr>
              <a:t> </a:t>
            </a:r>
            <a:r>
              <a:rPr sz="2400" spc="-5" dirty="0">
                <a:solidFill>
                  <a:srgbClr val="003366"/>
                </a:solidFill>
                <a:latin typeface="Arial"/>
                <a:cs typeface="Arial"/>
              </a:rPr>
              <a:t>Rules.</a:t>
            </a:r>
            <a:endParaRPr sz="2400">
              <a:latin typeface="Arial"/>
              <a:cs typeface="Arial"/>
            </a:endParaRPr>
          </a:p>
          <a:p>
            <a:pPr marL="355600" marR="88900" indent="-342900">
              <a:lnSpc>
                <a:spcPct val="100000"/>
              </a:lnSpc>
              <a:spcBef>
                <a:spcPts val="565"/>
              </a:spcBef>
              <a:buSzPct val="75000"/>
              <a:buFont typeface="Wingdings"/>
              <a:buChar char=""/>
              <a:tabLst>
                <a:tab pos="354965" algn="l"/>
                <a:tab pos="355600" algn="l"/>
              </a:tabLst>
            </a:pPr>
            <a:r>
              <a:rPr sz="2400" spc="-5" dirty="0">
                <a:solidFill>
                  <a:srgbClr val="003366"/>
                </a:solidFill>
                <a:latin typeface="Arial"/>
                <a:cs typeface="Arial"/>
              </a:rPr>
              <a:t>IEEE Std 1516.1-2000, </a:t>
            </a:r>
            <a:r>
              <a:rPr sz="2400" dirty="0">
                <a:solidFill>
                  <a:srgbClr val="003366"/>
                </a:solidFill>
                <a:latin typeface="Arial"/>
                <a:cs typeface="Arial"/>
              </a:rPr>
              <a:t>IEEE </a:t>
            </a:r>
            <a:r>
              <a:rPr sz="2400" spc="-5" dirty="0">
                <a:solidFill>
                  <a:srgbClr val="003366"/>
                </a:solidFill>
                <a:latin typeface="Arial"/>
                <a:cs typeface="Arial"/>
              </a:rPr>
              <a:t>Standard </a:t>
            </a:r>
            <a:r>
              <a:rPr sz="2400" dirty="0">
                <a:solidFill>
                  <a:srgbClr val="003366"/>
                </a:solidFill>
                <a:latin typeface="Arial"/>
                <a:cs typeface="Arial"/>
              </a:rPr>
              <a:t>for </a:t>
            </a:r>
            <a:r>
              <a:rPr sz="2400" spc="-5" dirty="0">
                <a:solidFill>
                  <a:srgbClr val="003366"/>
                </a:solidFill>
                <a:latin typeface="Arial"/>
                <a:cs typeface="Arial"/>
              </a:rPr>
              <a:t>Modeling  and Simulation </a:t>
            </a:r>
            <a:r>
              <a:rPr sz="2400" dirty="0">
                <a:solidFill>
                  <a:srgbClr val="003366"/>
                </a:solidFill>
                <a:latin typeface="Arial"/>
                <a:cs typeface="Arial"/>
              </a:rPr>
              <a:t>(M&amp;S) </a:t>
            </a:r>
            <a:r>
              <a:rPr sz="2400" spc="-5" dirty="0">
                <a:solidFill>
                  <a:srgbClr val="003366"/>
                </a:solidFill>
                <a:latin typeface="Arial"/>
                <a:cs typeface="Arial"/>
              </a:rPr>
              <a:t>High Level </a:t>
            </a:r>
            <a:r>
              <a:rPr sz="2400" dirty="0">
                <a:solidFill>
                  <a:srgbClr val="003366"/>
                </a:solidFill>
                <a:latin typeface="Arial"/>
                <a:cs typeface="Arial"/>
              </a:rPr>
              <a:t>Architecture </a:t>
            </a:r>
            <a:r>
              <a:rPr sz="2400" spc="-5" dirty="0">
                <a:solidFill>
                  <a:srgbClr val="003366"/>
                </a:solidFill>
                <a:latin typeface="Arial"/>
                <a:cs typeface="Arial"/>
              </a:rPr>
              <a:t>(HLA) </a:t>
            </a:r>
            <a:r>
              <a:rPr sz="2400" dirty="0">
                <a:solidFill>
                  <a:srgbClr val="003366"/>
                </a:solidFill>
                <a:latin typeface="Arial"/>
                <a:cs typeface="Arial"/>
              </a:rPr>
              <a:t>-  </a:t>
            </a:r>
            <a:r>
              <a:rPr sz="2400" spc="-5" dirty="0">
                <a:solidFill>
                  <a:srgbClr val="003366"/>
                </a:solidFill>
                <a:latin typeface="Arial"/>
                <a:cs typeface="Arial"/>
              </a:rPr>
              <a:t>Federate Interface</a:t>
            </a:r>
            <a:r>
              <a:rPr sz="2400" spc="10" dirty="0">
                <a:solidFill>
                  <a:srgbClr val="003366"/>
                </a:solidFill>
                <a:latin typeface="Arial"/>
                <a:cs typeface="Arial"/>
              </a:rPr>
              <a:t> </a:t>
            </a:r>
            <a:r>
              <a:rPr sz="2400" spc="-10" dirty="0">
                <a:solidFill>
                  <a:srgbClr val="003366"/>
                </a:solidFill>
                <a:latin typeface="Arial"/>
                <a:cs typeface="Arial"/>
              </a:rPr>
              <a:t>Specification</a:t>
            </a:r>
            <a:endParaRPr sz="2400">
              <a:latin typeface="Arial"/>
              <a:cs typeface="Arial"/>
            </a:endParaRPr>
          </a:p>
          <a:p>
            <a:pPr marL="355600" marR="5080" indent="-342900">
              <a:lnSpc>
                <a:spcPct val="99800"/>
              </a:lnSpc>
              <a:spcBef>
                <a:spcPts val="570"/>
              </a:spcBef>
              <a:buSzPct val="75000"/>
              <a:buFont typeface="Wingdings"/>
              <a:buChar char=""/>
              <a:tabLst>
                <a:tab pos="354965" algn="l"/>
                <a:tab pos="355600" algn="l"/>
                <a:tab pos="2542540" algn="l"/>
              </a:tabLst>
            </a:pPr>
            <a:r>
              <a:rPr sz="2400" spc="-5" dirty="0">
                <a:solidFill>
                  <a:srgbClr val="003366"/>
                </a:solidFill>
                <a:latin typeface="Arial"/>
                <a:cs typeface="Arial"/>
              </a:rPr>
              <a:t>IEEE Std 1516.2-2000, </a:t>
            </a:r>
            <a:r>
              <a:rPr sz="2400" dirty="0">
                <a:solidFill>
                  <a:srgbClr val="003366"/>
                </a:solidFill>
                <a:latin typeface="Arial"/>
                <a:cs typeface="Arial"/>
              </a:rPr>
              <a:t>IEEE </a:t>
            </a:r>
            <a:r>
              <a:rPr sz="2400" spc="-5" dirty="0">
                <a:solidFill>
                  <a:srgbClr val="003366"/>
                </a:solidFill>
                <a:latin typeface="Arial"/>
                <a:cs typeface="Arial"/>
              </a:rPr>
              <a:t>Standard </a:t>
            </a:r>
            <a:r>
              <a:rPr sz="2400" dirty="0">
                <a:solidFill>
                  <a:srgbClr val="003366"/>
                </a:solidFill>
                <a:latin typeface="Arial"/>
                <a:cs typeface="Arial"/>
              </a:rPr>
              <a:t>for </a:t>
            </a:r>
            <a:r>
              <a:rPr sz="2400" spc="-5" dirty="0">
                <a:solidFill>
                  <a:srgbClr val="003366"/>
                </a:solidFill>
                <a:latin typeface="Arial"/>
                <a:cs typeface="Arial"/>
              </a:rPr>
              <a:t>Modeling  and</a:t>
            </a:r>
            <a:r>
              <a:rPr sz="2400" spc="25" dirty="0">
                <a:solidFill>
                  <a:srgbClr val="003366"/>
                </a:solidFill>
                <a:latin typeface="Arial"/>
                <a:cs typeface="Arial"/>
              </a:rPr>
              <a:t> </a:t>
            </a:r>
            <a:r>
              <a:rPr sz="2400" spc="-5" dirty="0">
                <a:solidFill>
                  <a:srgbClr val="003366"/>
                </a:solidFill>
                <a:latin typeface="Arial"/>
                <a:cs typeface="Arial"/>
              </a:rPr>
              <a:t>Simulation	</a:t>
            </a:r>
            <a:r>
              <a:rPr sz="2400" dirty="0">
                <a:solidFill>
                  <a:srgbClr val="003366"/>
                </a:solidFill>
                <a:latin typeface="Arial"/>
                <a:cs typeface="Arial"/>
              </a:rPr>
              <a:t>(M&amp;S) </a:t>
            </a:r>
            <a:r>
              <a:rPr sz="2400" spc="-5" dirty="0">
                <a:solidFill>
                  <a:srgbClr val="003366"/>
                </a:solidFill>
                <a:latin typeface="Arial"/>
                <a:cs typeface="Arial"/>
              </a:rPr>
              <a:t>High Level </a:t>
            </a:r>
            <a:r>
              <a:rPr sz="2400" dirty="0">
                <a:solidFill>
                  <a:srgbClr val="003366"/>
                </a:solidFill>
                <a:latin typeface="Arial"/>
                <a:cs typeface="Arial"/>
              </a:rPr>
              <a:t>Architecture </a:t>
            </a:r>
            <a:r>
              <a:rPr sz="2400" spc="-5" dirty="0">
                <a:solidFill>
                  <a:srgbClr val="003366"/>
                </a:solidFill>
                <a:latin typeface="Arial"/>
                <a:cs typeface="Arial"/>
              </a:rPr>
              <a:t>(HLA) </a:t>
            </a:r>
            <a:r>
              <a:rPr sz="2400" dirty="0">
                <a:solidFill>
                  <a:srgbClr val="003366"/>
                </a:solidFill>
                <a:latin typeface="Arial"/>
                <a:cs typeface="Arial"/>
              </a:rPr>
              <a:t>-  Object </a:t>
            </a:r>
            <a:r>
              <a:rPr sz="2400" spc="-5" dirty="0">
                <a:solidFill>
                  <a:srgbClr val="003366"/>
                </a:solidFill>
                <a:latin typeface="Arial"/>
                <a:cs typeface="Arial"/>
              </a:rPr>
              <a:t>Model Template </a:t>
            </a:r>
            <a:r>
              <a:rPr sz="2400" dirty="0">
                <a:solidFill>
                  <a:srgbClr val="003366"/>
                </a:solidFill>
                <a:latin typeface="Arial"/>
                <a:cs typeface="Arial"/>
              </a:rPr>
              <a:t>(OMT)</a:t>
            </a:r>
            <a:r>
              <a:rPr sz="2400" spc="35" dirty="0">
                <a:solidFill>
                  <a:srgbClr val="003366"/>
                </a:solidFill>
                <a:latin typeface="Arial"/>
                <a:cs typeface="Arial"/>
              </a:rPr>
              <a:t> </a:t>
            </a:r>
            <a:r>
              <a:rPr sz="2400" spc="-5" dirty="0">
                <a:solidFill>
                  <a:srgbClr val="003366"/>
                </a:solidFill>
                <a:latin typeface="Arial"/>
                <a:cs typeface="Arial"/>
              </a:rPr>
              <a:t>Specification.</a:t>
            </a:r>
            <a:endParaRPr sz="24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175635" cy="574040"/>
          </a:xfrm>
          <a:prstGeom prst="rect">
            <a:avLst/>
          </a:prstGeom>
        </p:spPr>
        <p:txBody>
          <a:bodyPr vert="horz" wrap="square" lIns="0" tIns="12700" rIns="0" bIns="0" rtlCol="0">
            <a:spAutoFit/>
          </a:bodyPr>
          <a:lstStyle/>
          <a:p>
            <a:pPr marL="12700">
              <a:lnSpc>
                <a:spcPct val="100000"/>
              </a:lnSpc>
              <a:spcBef>
                <a:spcPts val="100"/>
              </a:spcBef>
            </a:pPr>
            <a:r>
              <a:rPr spc="-5" dirty="0"/>
              <a:t>References</a:t>
            </a:r>
            <a:r>
              <a:rPr spc="-45" dirty="0"/>
              <a:t> </a:t>
            </a:r>
            <a:r>
              <a:rPr spc="-5" dirty="0"/>
              <a:t>(2)</a:t>
            </a:r>
          </a:p>
        </p:txBody>
      </p:sp>
      <p:sp>
        <p:nvSpPr>
          <p:cNvPr id="3" name="object 3"/>
          <p:cNvSpPr txBox="1"/>
          <p:nvPr/>
        </p:nvSpPr>
        <p:spPr>
          <a:xfrm>
            <a:off x="993139" y="2386075"/>
            <a:ext cx="7828280" cy="2247265"/>
          </a:xfrm>
          <a:prstGeom prst="rect">
            <a:avLst/>
          </a:prstGeom>
        </p:spPr>
        <p:txBody>
          <a:bodyPr vert="horz" wrap="square" lIns="0" tIns="11430" rIns="0" bIns="0" rtlCol="0">
            <a:spAutoFit/>
          </a:bodyPr>
          <a:lstStyle/>
          <a:p>
            <a:pPr marL="354965" marR="5080" indent="-342900">
              <a:lnSpc>
                <a:spcPct val="100099"/>
              </a:lnSpc>
              <a:spcBef>
                <a:spcPts val="90"/>
              </a:spcBef>
              <a:buSzPct val="75000"/>
              <a:buFont typeface="Wingdings"/>
              <a:buChar char=""/>
              <a:tabLst>
                <a:tab pos="354965" algn="l"/>
                <a:tab pos="355600" algn="l"/>
              </a:tabLst>
            </a:pPr>
            <a:r>
              <a:rPr sz="2800" spc="-5" dirty="0">
                <a:solidFill>
                  <a:srgbClr val="003366"/>
                </a:solidFill>
                <a:latin typeface="Arial"/>
                <a:cs typeface="Arial"/>
              </a:rPr>
              <a:t>Roy </a:t>
            </a:r>
            <a:r>
              <a:rPr sz="2800" dirty="0">
                <a:solidFill>
                  <a:srgbClr val="003366"/>
                </a:solidFill>
                <a:latin typeface="Arial"/>
                <a:cs typeface="Arial"/>
              </a:rPr>
              <a:t>Crosbie and John Zenor, </a:t>
            </a:r>
            <a:r>
              <a:rPr sz="2800" spc="-5" dirty="0">
                <a:solidFill>
                  <a:srgbClr val="003366"/>
                </a:solidFill>
                <a:latin typeface="Arial"/>
                <a:cs typeface="Arial"/>
              </a:rPr>
              <a:t>“High Level  Architecture, Module 1 – Basic Concepts, Parts  1-6.” California State University, Chico. </a:t>
            </a:r>
            <a:r>
              <a:rPr sz="2800" u="heavy" spc="-5" dirty="0">
                <a:solidFill>
                  <a:srgbClr val="666699"/>
                </a:solidFill>
                <a:uFill>
                  <a:solidFill>
                    <a:srgbClr val="666699"/>
                  </a:solidFill>
                </a:uFill>
                <a:latin typeface="Arial"/>
                <a:cs typeface="Arial"/>
              </a:rPr>
              <a:t> </a:t>
            </a:r>
            <a:r>
              <a:rPr sz="2800" u="heavy" spc="-5" dirty="0">
                <a:solidFill>
                  <a:srgbClr val="666699"/>
                </a:solidFill>
                <a:uFill>
                  <a:solidFill>
                    <a:srgbClr val="666699"/>
                  </a:solidFill>
                </a:uFill>
                <a:latin typeface="Arial"/>
                <a:cs typeface="Arial"/>
                <a:hlinkClick r:id="rId2"/>
              </a:rPr>
              <a:t>http://www.ecst.csuchico.edu/~hla</a:t>
            </a:r>
            <a:endParaRPr sz="280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&lt;Steffen Strassburger's</a:t>
            </a:r>
            <a:r>
              <a:rPr sz="2800" spc="5" dirty="0">
                <a:solidFill>
                  <a:srgbClr val="003366"/>
                </a:solidFill>
                <a:latin typeface="Arial"/>
                <a:cs typeface="Arial"/>
              </a:rPr>
              <a:t> </a:t>
            </a:r>
            <a:r>
              <a:rPr sz="2800" spc="-5" dirty="0">
                <a:solidFill>
                  <a:srgbClr val="003366"/>
                </a:solidFill>
                <a:latin typeface="Arial"/>
                <a:cs typeface="Arial"/>
              </a:rPr>
              <a:t>text&gt;</a:t>
            </a:r>
            <a:endParaRPr sz="2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1601470" cy="574040"/>
          </a:xfrm>
          <a:prstGeom prst="rect">
            <a:avLst/>
          </a:prstGeom>
        </p:spPr>
        <p:txBody>
          <a:bodyPr vert="horz" wrap="square" lIns="0" tIns="12700" rIns="0" bIns="0" rtlCol="0">
            <a:spAutoFit/>
          </a:bodyPr>
          <a:lstStyle/>
          <a:p>
            <a:pPr marL="12700">
              <a:lnSpc>
                <a:spcPct val="100000"/>
              </a:lnSpc>
              <a:spcBef>
                <a:spcPts val="100"/>
              </a:spcBef>
            </a:pPr>
            <a:r>
              <a:rPr spc="-5" dirty="0"/>
              <a:t>History</a:t>
            </a:r>
          </a:p>
        </p:txBody>
      </p:sp>
      <p:grpSp>
        <p:nvGrpSpPr>
          <p:cNvPr id="3" name="object 3"/>
          <p:cNvGrpSpPr/>
          <p:nvPr/>
        </p:nvGrpSpPr>
        <p:grpSpPr>
          <a:xfrm>
            <a:off x="1683829" y="3832669"/>
            <a:ext cx="7314565" cy="875665"/>
            <a:chOff x="1683829" y="3832669"/>
            <a:chExt cx="7314565" cy="875665"/>
          </a:xfrm>
        </p:grpSpPr>
        <p:sp>
          <p:nvSpPr>
            <p:cNvPr id="4" name="object 4"/>
            <p:cNvSpPr/>
            <p:nvPr/>
          </p:nvSpPr>
          <p:spPr>
            <a:xfrm>
              <a:off x="1987296" y="3837432"/>
              <a:ext cx="946785" cy="866140"/>
            </a:xfrm>
            <a:custGeom>
              <a:avLst/>
              <a:gdLst/>
              <a:ahLst/>
              <a:cxnLst/>
              <a:rect l="l" t="t" r="r" b="b"/>
              <a:pathLst>
                <a:path w="946785" h="866139">
                  <a:moveTo>
                    <a:pt x="0" y="865632"/>
                  </a:moveTo>
                  <a:lnTo>
                    <a:pt x="946404" y="865632"/>
                  </a:lnTo>
                  <a:lnTo>
                    <a:pt x="946404" y="0"/>
                  </a:lnTo>
                  <a:lnTo>
                    <a:pt x="0" y="0"/>
                  </a:lnTo>
                  <a:lnTo>
                    <a:pt x="0" y="865632"/>
                  </a:lnTo>
                  <a:close/>
                </a:path>
              </a:pathLst>
            </a:custGeom>
            <a:solidFill>
              <a:srgbClr val="FFFFF7"/>
            </a:solidFill>
          </p:spPr>
          <p:txBody>
            <a:bodyPr wrap="square" lIns="0" tIns="0" rIns="0" bIns="0" rtlCol="0"/>
            <a:lstStyle/>
            <a:p>
              <a:endParaRPr/>
            </a:p>
          </p:txBody>
        </p:sp>
        <p:sp>
          <p:nvSpPr>
            <p:cNvPr id="5" name="object 5"/>
            <p:cNvSpPr/>
            <p:nvPr/>
          </p:nvSpPr>
          <p:spPr>
            <a:xfrm>
              <a:off x="2074164" y="3837432"/>
              <a:ext cx="944880" cy="866140"/>
            </a:xfrm>
            <a:custGeom>
              <a:avLst/>
              <a:gdLst/>
              <a:ahLst/>
              <a:cxnLst/>
              <a:rect l="l" t="t" r="r" b="b"/>
              <a:pathLst>
                <a:path w="944880" h="866139">
                  <a:moveTo>
                    <a:pt x="0" y="865632"/>
                  </a:moveTo>
                  <a:lnTo>
                    <a:pt x="944880" y="865632"/>
                  </a:lnTo>
                  <a:lnTo>
                    <a:pt x="944880" y="0"/>
                  </a:lnTo>
                  <a:lnTo>
                    <a:pt x="0" y="0"/>
                  </a:lnTo>
                  <a:lnTo>
                    <a:pt x="0" y="865632"/>
                  </a:lnTo>
                  <a:close/>
                </a:path>
              </a:pathLst>
            </a:custGeom>
            <a:solidFill>
              <a:srgbClr val="FFFFF5"/>
            </a:solidFill>
          </p:spPr>
          <p:txBody>
            <a:bodyPr wrap="square" lIns="0" tIns="0" rIns="0" bIns="0" rtlCol="0"/>
            <a:lstStyle/>
            <a:p>
              <a:endParaRPr/>
            </a:p>
          </p:txBody>
        </p:sp>
        <p:sp>
          <p:nvSpPr>
            <p:cNvPr id="6" name="object 6"/>
            <p:cNvSpPr/>
            <p:nvPr/>
          </p:nvSpPr>
          <p:spPr>
            <a:xfrm>
              <a:off x="2203704" y="3837432"/>
              <a:ext cx="944880" cy="866140"/>
            </a:xfrm>
            <a:custGeom>
              <a:avLst/>
              <a:gdLst/>
              <a:ahLst/>
              <a:cxnLst/>
              <a:rect l="l" t="t" r="r" b="b"/>
              <a:pathLst>
                <a:path w="944880" h="866139">
                  <a:moveTo>
                    <a:pt x="0" y="865632"/>
                  </a:moveTo>
                  <a:lnTo>
                    <a:pt x="944880" y="865632"/>
                  </a:lnTo>
                  <a:lnTo>
                    <a:pt x="944880" y="0"/>
                  </a:lnTo>
                  <a:lnTo>
                    <a:pt x="0" y="0"/>
                  </a:lnTo>
                  <a:lnTo>
                    <a:pt x="0" y="865632"/>
                  </a:lnTo>
                  <a:close/>
                </a:path>
              </a:pathLst>
            </a:custGeom>
            <a:solidFill>
              <a:srgbClr val="FFFFF2"/>
            </a:solidFill>
          </p:spPr>
          <p:txBody>
            <a:bodyPr wrap="square" lIns="0" tIns="0" rIns="0" bIns="0" rtlCol="0"/>
            <a:lstStyle/>
            <a:p>
              <a:endParaRPr/>
            </a:p>
          </p:txBody>
        </p:sp>
        <p:sp>
          <p:nvSpPr>
            <p:cNvPr id="7" name="object 7"/>
            <p:cNvSpPr/>
            <p:nvPr/>
          </p:nvSpPr>
          <p:spPr>
            <a:xfrm>
              <a:off x="2333244"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F0"/>
            </a:solidFill>
          </p:spPr>
          <p:txBody>
            <a:bodyPr wrap="square" lIns="0" tIns="0" rIns="0" bIns="0" rtlCol="0"/>
            <a:lstStyle/>
            <a:p>
              <a:endParaRPr/>
            </a:p>
          </p:txBody>
        </p:sp>
        <p:sp>
          <p:nvSpPr>
            <p:cNvPr id="8" name="object 8"/>
            <p:cNvSpPr/>
            <p:nvPr/>
          </p:nvSpPr>
          <p:spPr>
            <a:xfrm>
              <a:off x="2418588"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ED"/>
            </a:solidFill>
          </p:spPr>
          <p:txBody>
            <a:bodyPr wrap="square" lIns="0" tIns="0" rIns="0" bIns="0" rtlCol="0"/>
            <a:lstStyle/>
            <a:p>
              <a:endParaRPr/>
            </a:p>
          </p:txBody>
        </p:sp>
        <p:sp>
          <p:nvSpPr>
            <p:cNvPr id="9" name="object 9"/>
            <p:cNvSpPr/>
            <p:nvPr/>
          </p:nvSpPr>
          <p:spPr>
            <a:xfrm>
              <a:off x="2546604"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EB"/>
            </a:solidFill>
          </p:spPr>
          <p:txBody>
            <a:bodyPr wrap="square" lIns="0" tIns="0" rIns="0" bIns="0" rtlCol="0"/>
            <a:lstStyle/>
            <a:p>
              <a:endParaRPr/>
            </a:p>
          </p:txBody>
        </p:sp>
        <p:sp>
          <p:nvSpPr>
            <p:cNvPr id="10" name="object 10"/>
            <p:cNvSpPr/>
            <p:nvPr/>
          </p:nvSpPr>
          <p:spPr>
            <a:xfrm>
              <a:off x="2590800"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E9"/>
            </a:solidFill>
          </p:spPr>
          <p:txBody>
            <a:bodyPr wrap="square" lIns="0" tIns="0" rIns="0" bIns="0" rtlCol="0"/>
            <a:lstStyle/>
            <a:p>
              <a:endParaRPr/>
            </a:p>
          </p:txBody>
        </p:sp>
        <p:sp>
          <p:nvSpPr>
            <p:cNvPr id="11" name="object 11"/>
            <p:cNvSpPr/>
            <p:nvPr/>
          </p:nvSpPr>
          <p:spPr>
            <a:xfrm>
              <a:off x="2676144"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E7"/>
            </a:solidFill>
          </p:spPr>
          <p:txBody>
            <a:bodyPr wrap="square" lIns="0" tIns="0" rIns="0" bIns="0" rtlCol="0"/>
            <a:lstStyle/>
            <a:p>
              <a:endParaRPr/>
            </a:p>
          </p:txBody>
        </p:sp>
        <p:sp>
          <p:nvSpPr>
            <p:cNvPr id="12" name="object 12"/>
            <p:cNvSpPr/>
            <p:nvPr/>
          </p:nvSpPr>
          <p:spPr>
            <a:xfrm>
              <a:off x="280568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E4"/>
            </a:solidFill>
          </p:spPr>
          <p:txBody>
            <a:bodyPr wrap="square" lIns="0" tIns="0" rIns="0" bIns="0" rtlCol="0"/>
            <a:lstStyle/>
            <a:p>
              <a:endParaRPr/>
            </a:p>
          </p:txBody>
        </p:sp>
        <p:sp>
          <p:nvSpPr>
            <p:cNvPr id="13" name="object 13"/>
            <p:cNvSpPr/>
            <p:nvPr/>
          </p:nvSpPr>
          <p:spPr>
            <a:xfrm>
              <a:off x="293370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E2"/>
            </a:solidFill>
          </p:spPr>
          <p:txBody>
            <a:bodyPr wrap="square" lIns="0" tIns="0" rIns="0" bIns="0" rtlCol="0"/>
            <a:lstStyle/>
            <a:p>
              <a:endParaRPr/>
            </a:p>
          </p:txBody>
        </p:sp>
        <p:sp>
          <p:nvSpPr>
            <p:cNvPr id="14" name="object 14"/>
            <p:cNvSpPr/>
            <p:nvPr/>
          </p:nvSpPr>
          <p:spPr>
            <a:xfrm>
              <a:off x="3019044" y="3837432"/>
              <a:ext cx="904240" cy="866140"/>
            </a:xfrm>
            <a:custGeom>
              <a:avLst/>
              <a:gdLst/>
              <a:ahLst/>
              <a:cxnLst/>
              <a:rect l="l" t="t" r="r" b="b"/>
              <a:pathLst>
                <a:path w="904239" h="866139">
                  <a:moveTo>
                    <a:pt x="0" y="865632"/>
                  </a:moveTo>
                  <a:lnTo>
                    <a:pt x="903731" y="865632"/>
                  </a:lnTo>
                  <a:lnTo>
                    <a:pt x="903731" y="0"/>
                  </a:lnTo>
                  <a:lnTo>
                    <a:pt x="0" y="0"/>
                  </a:lnTo>
                  <a:lnTo>
                    <a:pt x="0" y="865632"/>
                  </a:lnTo>
                  <a:close/>
                </a:path>
              </a:pathLst>
            </a:custGeom>
            <a:solidFill>
              <a:srgbClr val="FFFFDF"/>
            </a:solidFill>
          </p:spPr>
          <p:txBody>
            <a:bodyPr wrap="square" lIns="0" tIns="0" rIns="0" bIns="0" rtlCol="0"/>
            <a:lstStyle/>
            <a:p>
              <a:endParaRPr/>
            </a:p>
          </p:txBody>
        </p:sp>
        <p:sp>
          <p:nvSpPr>
            <p:cNvPr id="15" name="object 15"/>
            <p:cNvSpPr/>
            <p:nvPr/>
          </p:nvSpPr>
          <p:spPr>
            <a:xfrm>
              <a:off x="3148584"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D"/>
            </a:solidFill>
          </p:spPr>
          <p:txBody>
            <a:bodyPr wrap="square" lIns="0" tIns="0" rIns="0" bIns="0" rtlCol="0"/>
            <a:lstStyle/>
            <a:p>
              <a:endParaRPr/>
            </a:p>
          </p:txBody>
        </p:sp>
        <p:sp>
          <p:nvSpPr>
            <p:cNvPr id="16" name="object 16"/>
            <p:cNvSpPr/>
            <p:nvPr/>
          </p:nvSpPr>
          <p:spPr>
            <a:xfrm>
              <a:off x="3192780" y="3837432"/>
              <a:ext cx="943610" cy="866140"/>
            </a:xfrm>
            <a:custGeom>
              <a:avLst/>
              <a:gdLst/>
              <a:ahLst/>
              <a:cxnLst/>
              <a:rect l="l" t="t" r="r" b="b"/>
              <a:pathLst>
                <a:path w="943610" h="866139">
                  <a:moveTo>
                    <a:pt x="0" y="865632"/>
                  </a:moveTo>
                  <a:lnTo>
                    <a:pt x="943356" y="865632"/>
                  </a:lnTo>
                  <a:lnTo>
                    <a:pt x="943356" y="0"/>
                  </a:lnTo>
                  <a:lnTo>
                    <a:pt x="0" y="0"/>
                  </a:lnTo>
                  <a:lnTo>
                    <a:pt x="0" y="865632"/>
                  </a:lnTo>
                  <a:close/>
                </a:path>
              </a:pathLst>
            </a:custGeom>
            <a:solidFill>
              <a:srgbClr val="FFFFDB"/>
            </a:solidFill>
          </p:spPr>
          <p:txBody>
            <a:bodyPr wrap="square" lIns="0" tIns="0" rIns="0" bIns="0" rtlCol="0"/>
            <a:lstStyle/>
            <a:p>
              <a:endParaRPr/>
            </a:p>
          </p:txBody>
        </p:sp>
        <p:sp>
          <p:nvSpPr>
            <p:cNvPr id="17" name="object 17"/>
            <p:cNvSpPr/>
            <p:nvPr/>
          </p:nvSpPr>
          <p:spPr>
            <a:xfrm>
              <a:off x="3278124"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D9"/>
            </a:solidFill>
          </p:spPr>
          <p:txBody>
            <a:bodyPr wrap="square" lIns="0" tIns="0" rIns="0" bIns="0" rtlCol="0"/>
            <a:lstStyle/>
            <a:p>
              <a:endParaRPr/>
            </a:p>
          </p:txBody>
        </p:sp>
        <p:sp>
          <p:nvSpPr>
            <p:cNvPr id="18" name="object 18"/>
            <p:cNvSpPr/>
            <p:nvPr/>
          </p:nvSpPr>
          <p:spPr>
            <a:xfrm>
              <a:off x="340614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6"/>
            </a:solidFill>
          </p:spPr>
          <p:txBody>
            <a:bodyPr wrap="square" lIns="0" tIns="0" rIns="0" bIns="0" rtlCol="0"/>
            <a:lstStyle/>
            <a:p>
              <a:endParaRPr/>
            </a:p>
          </p:txBody>
        </p:sp>
        <p:sp>
          <p:nvSpPr>
            <p:cNvPr id="19" name="object 19"/>
            <p:cNvSpPr/>
            <p:nvPr/>
          </p:nvSpPr>
          <p:spPr>
            <a:xfrm>
              <a:off x="353568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4"/>
            </a:solidFill>
          </p:spPr>
          <p:txBody>
            <a:bodyPr wrap="square" lIns="0" tIns="0" rIns="0" bIns="0" rtlCol="0"/>
            <a:lstStyle/>
            <a:p>
              <a:endParaRPr/>
            </a:p>
          </p:txBody>
        </p:sp>
        <p:sp>
          <p:nvSpPr>
            <p:cNvPr id="20" name="object 20"/>
            <p:cNvSpPr/>
            <p:nvPr/>
          </p:nvSpPr>
          <p:spPr>
            <a:xfrm>
              <a:off x="3621024"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D1"/>
            </a:solidFill>
          </p:spPr>
          <p:txBody>
            <a:bodyPr wrap="square" lIns="0" tIns="0" rIns="0" bIns="0" rtlCol="0"/>
            <a:lstStyle/>
            <a:p>
              <a:endParaRPr/>
            </a:p>
          </p:txBody>
        </p:sp>
        <p:sp>
          <p:nvSpPr>
            <p:cNvPr id="21" name="object 21"/>
            <p:cNvSpPr/>
            <p:nvPr/>
          </p:nvSpPr>
          <p:spPr>
            <a:xfrm>
              <a:off x="3750564"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CF"/>
            </a:solidFill>
          </p:spPr>
          <p:txBody>
            <a:bodyPr wrap="square" lIns="0" tIns="0" rIns="0" bIns="0" rtlCol="0"/>
            <a:lstStyle/>
            <a:p>
              <a:endParaRPr/>
            </a:p>
          </p:txBody>
        </p:sp>
        <p:sp>
          <p:nvSpPr>
            <p:cNvPr id="22" name="object 22"/>
            <p:cNvSpPr/>
            <p:nvPr/>
          </p:nvSpPr>
          <p:spPr>
            <a:xfrm>
              <a:off x="3793236"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D"/>
            </a:solidFill>
          </p:spPr>
          <p:txBody>
            <a:bodyPr wrap="square" lIns="0" tIns="0" rIns="0" bIns="0" rtlCol="0"/>
            <a:lstStyle/>
            <a:p>
              <a:endParaRPr/>
            </a:p>
          </p:txBody>
        </p:sp>
        <p:sp>
          <p:nvSpPr>
            <p:cNvPr id="23" name="object 23"/>
            <p:cNvSpPr/>
            <p:nvPr/>
          </p:nvSpPr>
          <p:spPr>
            <a:xfrm>
              <a:off x="3922776" y="3837432"/>
              <a:ext cx="858519" cy="866140"/>
            </a:xfrm>
            <a:custGeom>
              <a:avLst/>
              <a:gdLst/>
              <a:ahLst/>
              <a:cxnLst/>
              <a:rect l="l" t="t" r="r" b="b"/>
              <a:pathLst>
                <a:path w="858520" h="866139">
                  <a:moveTo>
                    <a:pt x="0" y="865632"/>
                  </a:moveTo>
                  <a:lnTo>
                    <a:pt x="858012" y="865632"/>
                  </a:lnTo>
                  <a:lnTo>
                    <a:pt x="858012" y="0"/>
                  </a:lnTo>
                  <a:lnTo>
                    <a:pt x="0" y="0"/>
                  </a:lnTo>
                  <a:lnTo>
                    <a:pt x="0" y="865632"/>
                  </a:lnTo>
                  <a:close/>
                </a:path>
              </a:pathLst>
            </a:custGeom>
            <a:solidFill>
              <a:srgbClr val="FFFFCB"/>
            </a:solidFill>
          </p:spPr>
          <p:txBody>
            <a:bodyPr wrap="square" lIns="0" tIns="0" rIns="0" bIns="0" rtlCol="0"/>
            <a:lstStyle/>
            <a:p>
              <a:endParaRPr/>
            </a:p>
          </p:txBody>
        </p:sp>
        <p:sp>
          <p:nvSpPr>
            <p:cNvPr id="24" name="object 24"/>
            <p:cNvSpPr/>
            <p:nvPr/>
          </p:nvSpPr>
          <p:spPr>
            <a:xfrm>
              <a:off x="4008120" y="3837432"/>
              <a:ext cx="861060" cy="866140"/>
            </a:xfrm>
            <a:custGeom>
              <a:avLst/>
              <a:gdLst/>
              <a:ahLst/>
              <a:cxnLst/>
              <a:rect l="l" t="t" r="r" b="b"/>
              <a:pathLst>
                <a:path w="861060" h="866139">
                  <a:moveTo>
                    <a:pt x="0" y="865632"/>
                  </a:moveTo>
                  <a:lnTo>
                    <a:pt x="861059" y="865632"/>
                  </a:lnTo>
                  <a:lnTo>
                    <a:pt x="861059" y="0"/>
                  </a:lnTo>
                  <a:lnTo>
                    <a:pt x="0" y="0"/>
                  </a:lnTo>
                  <a:lnTo>
                    <a:pt x="0" y="865632"/>
                  </a:lnTo>
                  <a:close/>
                </a:path>
              </a:pathLst>
            </a:custGeom>
            <a:solidFill>
              <a:srgbClr val="FFFFC8"/>
            </a:solidFill>
          </p:spPr>
          <p:txBody>
            <a:bodyPr wrap="square" lIns="0" tIns="0" rIns="0" bIns="0" rtlCol="0"/>
            <a:lstStyle/>
            <a:p>
              <a:endParaRPr/>
            </a:p>
          </p:txBody>
        </p:sp>
        <p:sp>
          <p:nvSpPr>
            <p:cNvPr id="25" name="object 25"/>
            <p:cNvSpPr/>
            <p:nvPr/>
          </p:nvSpPr>
          <p:spPr>
            <a:xfrm>
              <a:off x="4136136" y="3837432"/>
              <a:ext cx="861060" cy="866140"/>
            </a:xfrm>
            <a:custGeom>
              <a:avLst/>
              <a:gdLst/>
              <a:ahLst/>
              <a:cxnLst/>
              <a:rect l="l" t="t" r="r" b="b"/>
              <a:pathLst>
                <a:path w="861060" h="866139">
                  <a:moveTo>
                    <a:pt x="0" y="865632"/>
                  </a:moveTo>
                  <a:lnTo>
                    <a:pt x="861060" y="865632"/>
                  </a:lnTo>
                  <a:lnTo>
                    <a:pt x="861060" y="0"/>
                  </a:lnTo>
                  <a:lnTo>
                    <a:pt x="0" y="0"/>
                  </a:lnTo>
                  <a:lnTo>
                    <a:pt x="0" y="865632"/>
                  </a:lnTo>
                  <a:close/>
                </a:path>
              </a:pathLst>
            </a:custGeom>
            <a:solidFill>
              <a:srgbClr val="FFFFC6"/>
            </a:solidFill>
          </p:spPr>
          <p:txBody>
            <a:bodyPr wrap="square" lIns="0" tIns="0" rIns="0" bIns="0" rtlCol="0"/>
            <a:lstStyle/>
            <a:p>
              <a:endParaRPr/>
            </a:p>
          </p:txBody>
        </p:sp>
        <p:sp>
          <p:nvSpPr>
            <p:cNvPr id="26" name="object 26"/>
            <p:cNvSpPr/>
            <p:nvPr/>
          </p:nvSpPr>
          <p:spPr>
            <a:xfrm>
              <a:off x="4180332"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4"/>
            </a:solidFill>
          </p:spPr>
          <p:txBody>
            <a:bodyPr wrap="square" lIns="0" tIns="0" rIns="0" bIns="0" rtlCol="0"/>
            <a:lstStyle/>
            <a:p>
              <a:endParaRPr/>
            </a:p>
          </p:txBody>
        </p:sp>
        <p:sp>
          <p:nvSpPr>
            <p:cNvPr id="27" name="object 27"/>
            <p:cNvSpPr/>
            <p:nvPr/>
          </p:nvSpPr>
          <p:spPr>
            <a:xfrm>
              <a:off x="4265676"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2"/>
            </a:solidFill>
          </p:spPr>
          <p:txBody>
            <a:bodyPr wrap="square" lIns="0" tIns="0" rIns="0" bIns="0" rtlCol="0"/>
            <a:lstStyle/>
            <a:p>
              <a:endParaRPr/>
            </a:p>
          </p:txBody>
        </p:sp>
        <p:sp>
          <p:nvSpPr>
            <p:cNvPr id="28" name="object 28"/>
            <p:cNvSpPr/>
            <p:nvPr/>
          </p:nvSpPr>
          <p:spPr>
            <a:xfrm>
              <a:off x="4395216" y="3837432"/>
              <a:ext cx="946785" cy="866140"/>
            </a:xfrm>
            <a:custGeom>
              <a:avLst/>
              <a:gdLst/>
              <a:ahLst/>
              <a:cxnLst/>
              <a:rect l="l" t="t" r="r" b="b"/>
              <a:pathLst>
                <a:path w="946785" h="866139">
                  <a:moveTo>
                    <a:pt x="0" y="865632"/>
                  </a:moveTo>
                  <a:lnTo>
                    <a:pt x="946404" y="865632"/>
                  </a:lnTo>
                  <a:lnTo>
                    <a:pt x="946404" y="0"/>
                  </a:lnTo>
                  <a:lnTo>
                    <a:pt x="0" y="0"/>
                  </a:lnTo>
                  <a:lnTo>
                    <a:pt x="0" y="865632"/>
                  </a:lnTo>
                  <a:close/>
                </a:path>
              </a:pathLst>
            </a:custGeom>
            <a:solidFill>
              <a:srgbClr val="FFFFBF"/>
            </a:solidFill>
          </p:spPr>
          <p:txBody>
            <a:bodyPr wrap="square" lIns="0" tIns="0" rIns="0" bIns="0" rtlCol="0"/>
            <a:lstStyle/>
            <a:p>
              <a:endParaRPr/>
            </a:p>
          </p:txBody>
        </p:sp>
        <p:sp>
          <p:nvSpPr>
            <p:cNvPr id="29" name="object 29"/>
            <p:cNvSpPr/>
            <p:nvPr/>
          </p:nvSpPr>
          <p:spPr>
            <a:xfrm>
              <a:off x="4523232" y="3837432"/>
              <a:ext cx="861060" cy="866140"/>
            </a:xfrm>
            <a:custGeom>
              <a:avLst/>
              <a:gdLst/>
              <a:ahLst/>
              <a:cxnLst/>
              <a:rect l="l" t="t" r="r" b="b"/>
              <a:pathLst>
                <a:path w="861060" h="866139">
                  <a:moveTo>
                    <a:pt x="0" y="865632"/>
                  </a:moveTo>
                  <a:lnTo>
                    <a:pt x="861059" y="865632"/>
                  </a:lnTo>
                  <a:lnTo>
                    <a:pt x="861059" y="0"/>
                  </a:lnTo>
                  <a:lnTo>
                    <a:pt x="0" y="0"/>
                  </a:lnTo>
                  <a:lnTo>
                    <a:pt x="0" y="865632"/>
                  </a:lnTo>
                  <a:close/>
                </a:path>
              </a:pathLst>
            </a:custGeom>
            <a:solidFill>
              <a:srgbClr val="FFFFBD"/>
            </a:solidFill>
          </p:spPr>
          <p:txBody>
            <a:bodyPr wrap="square" lIns="0" tIns="0" rIns="0" bIns="0" rtlCol="0"/>
            <a:lstStyle/>
            <a:p>
              <a:endParaRPr/>
            </a:p>
          </p:txBody>
        </p:sp>
        <p:sp>
          <p:nvSpPr>
            <p:cNvPr id="30" name="object 30"/>
            <p:cNvSpPr/>
            <p:nvPr/>
          </p:nvSpPr>
          <p:spPr>
            <a:xfrm>
              <a:off x="461010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BA"/>
            </a:solidFill>
          </p:spPr>
          <p:txBody>
            <a:bodyPr wrap="square" lIns="0" tIns="0" rIns="0" bIns="0" rtlCol="0"/>
            <a:lstStyle/>
            <a:p>
              <a:endParaRPr/>
            </a:p>
          </p:txBody>
        </p:sp>
        <p:sp>
          <p:nvSpPr>
            <p:cNvPr id="31" name="object 31"/>
            <p:cNvSpPr/>
            <p:nvPr/>
          </p:nvSpPr>
          <p:spPr>
            <a:xfrm>
              <a:off x="473964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B8"/>
            </a:solidFill>
          </p:spPr>
          <p:txBody>
            <a:bodyPr wrap="square" lIns="0" tIns="0" rIns="0" bIns="0" rtlCol="0"/>
            <a:lstStyle/>
            <a:p>
              <a:endParaRPr/>
            </a:p>
          </p:txBody>
        </p:sp>
        <p:sp>
          <p:nvSpPr>
            <p:cNvPr id="32" name="object 32"/>
            <p:cNvSpPr/>
            <p:nvPr/>
          </p:nvSpPr>
          <p:spPr>
            <a:xfrm>
              <a:off x="4780788"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B6"/>
            </a:solidFill>
          </p:spPr>
          <p:txBody>
            <a:bodyPr wrap="square" lIns="0" tIns="0" rIns="0" bIns="0" rtlCol="0"/>
            <a:lstStyle/>
            <a:p>
              <a:endParaRPr/>
            </a:p>
          </p:txBody>
        </p:sp>
        <p:sp>
          <p:nvSpPr>
            <p:cNvPr id="33" name="object 33"/>
            <p:cNvSpPr/>
            <p:nvPr/>
          </p:nvSpPr>
          <p:spPr>
            <a:xfrm>
              <a:off x="4869180" y="3837432"/>
              <a:ext cx="943610" cy="866140"/>
            </a:xfrm>
            <a:custGeom>
              <a:avLst/>
              <a:gdLst/>
              <a:ahLst/>
              <a:cxnLst/>
              <a:rect l="l" t="t" r="r" b="b"/>
              <a:pathLst>
                <a:path w="943610" h="866139">
                  <a:moveTo>
                    <a:pt x="0" y="865632"/>
                  </a:moveTo>
                  <a:lnTo>
                    <a:pt x="943356" y="865632"/>
                  </a:lnTo>
                  <a:lnTo>
                    <a:pt x="943356" y="0"/>
                  </a:lnTo>
                  <a:lnTo>
                    <a:pt x="0" y="0"/>
                  </a:lnTo>
                  <a:lnTo>
                    <a:pt x="0" y="865632"/>
                  </a:lnTo>
                  <a:close/>
                </a:path>
              </a:pathLst>
            </a:custGeom>
            <a:solidFill>
              <a:srgbClr val="FFFFB4"/>
            </a:solidFill>
          </p:spPr>
          <p:txBody>
            <a:bodyPr wrap="square" lIns="0" tIns="0" rIns="0" bIns="0" rtlCol="0"/>
            <a:lstStyle/>
            <a:p>
              <a:endParaRPr/>
            </a:p>
          </p:txBody>
        </p:sp>
        <p:sp>
          <p:nvSpPr>
            <p:cNvPr id="34" name="object 34"/>
            <p:cNvSpPr/>
            <p:nvPr/>
          </p:nvSpPr>
          <p:spPr>
            <a:xfrm>
              <a:off x="4997195"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B1"/>
            </a:solidFill>
          </p:spPr>
          <p:txBody>
            <a:bodyPr wrap="square" lIns="0" tIns="0" rIns="0" bIns="0" rtlCol="0"/>
            <a:lstStyle/>
            <a:p>
              <a:endParaRPr/>
            </a:p>
          </p:txBody>
        </p:sp>
        <p:sp>
          <p:nvSpPr>
            <p:cNvPr id="35" name="object 35"/>
            <p:cNvSpPr/>
            <p:nvPr/>
          </p:nvSpPr>
          <p:spPr>
            <a:xfrm>
              <a:off x="5126736"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AF"/>
            </a:solidFill>
          </p:spPr>
          <p:txBody>
            <a:bodyPr wrap="square" lIns="0" tIns="0" rIns="0" bIns="0" rtlCol="0"/>
            <a:lstStyle/>
            <a:p>
              <a:endParaRPr/>
            </a:p>
          </p:txBody>
        </p:sp>
        <p:sp>
          <p:nvSpPr>
            <p:cNvPr id="36" name="object 36"/>
            <p:cNvSpPr/>
            <p:nvPr/>
          </p:nvSpPr>
          <p:spPr>
            <a:xfrm>
              <a:off x="5212080"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AC"/>
            </a:solidFill>
          </p:spPr>
          <p:txBody>
            <a:bodyPr wrap="square" lIns="0" tIns="0" rIns="0" bIns="0" rtlCol="0"/>
            <a:lstStyle/>
            <a:p>
              <a:endParaRPr/>
            </a:p>
          </p:txBody>
        </p:sp>
        <p:sp>
          <p:nvSpPr>
            <p:cNvPr id="37" name="object 37"/>
            <p:cNvSpPr/>
            <p:nvPr/>
          </p:nvSpPr>
          <p:spPr>
            <a:xfrm>
              <a:off x="5341620" y="3837432"/>
              <a:ext cx="858519" cy="866140"/>
            </a:xfrm>
            <a:custGeom>
              <a:avLst/>
              <a:gdLst/>
              <a:ahLst/>
              <a:cxnLst/>
              <a:rect l="l" t="t" r="r" b="b"/>
              <a:pathLst>
                <a:path w="858520" h="866139">
                  <a:moveTo>
                    <a:pt x="0" y="865632"/>
                  </a:moveTo>
                  <a:lnTo>
                    <a:pt x="858011" y="865632"/>
                  </a:lnTo>
                  <a:lnTo>
                    <a:pt x="858011" y="0"/>
                  </a:lnTo>
                  <a:lnTo>
                    <a:pt x="0" y="0"/>
                  </a:lnTo>
                  <a:lnTo>
                    <a:pt x="0" y="865632"/>
                  </a:lnTo>
                  <a:close/>
                </a:path>
              </a:pathLst>
            </a:custGeom>
            <a:solidFill>
              <a:srgbClr val="FFFFAA"/>
            </a:solidFill>
          </p:spPr>
          <p:txBody>
            <a:bodyPr wrap="square" lIns="0" tIns="0" rIns="0" bIns="0" rtlCol="0"/>
            <a:lstStyle/>
            <a:p>
              <a:endParaRPr/>
            </a:p>
          </p:txBody>
        </p:sp>
        <p:sp>
          <p:nvSpPr>
            <p:cNvPr id="38" name="object 38"/>
            <p:cNvSpPr/>
            <p:nvPr/>
          </p:nvSpPr>
          <p:spPr>
            <a:xfrm>
              <a:off x="5384292"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A8"/>
            </a:solidFill>
          </p:spPr>
          <p:txBody>
            <a:bodyPr wrap="square" lIns="0" tIns="0" rIns="0" bIns="0" rtlCol="0"/>
            <a:lstStyle/>
            <a:p>
              <a:endParaRPr/>
            </a:p>
          </p:txBody>
        </p:sp>
        <p:sp>
          <p:nvSpPr>
            <p:cNvPr id="39" name="object 39"/>
            <p:cNvSpPr/>
            <p:nvPr/>
          </p:nvSpPr>
          <p:spPr>
            <a:xfrm>
              <a:off x="5469636"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A6"/>
            </a:solidFill>
          </p:spPr>
          <p:txBody>
            <a:bodyPr wrap="square" lIns="0" tIns="0" rIns="0" bIns="0" rtlCol="0"/>
            <a:lstStyle/>
            <a:p>
              <a:endParaRPr/>
            </a:p>
          </p:txBody>
        </p:sp>
        <p:sp>
          <p:nvSpPr>
            <p:cNvPr id="40" name="object 40"/>
            <p:cNvSpPr/>
            <p:nvPr/>
          </p:nvSpPr>
          <p:spPr>
            <a:xfrm>
              <a:off x="5599176"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A3"/>
            </a:solidFill>
          </p:spPr>
          <p:txBody>
            <a:bodyPr wrap="square" lIns="0" tIns="0" rIns="0" bIns="0" rtlCol="0"/>
            <a:lstStyle/>
            <a:p>
              <a:endParaRPr/>
            </a:p>
          </p:txBody>
        </p:sp>
        <p:sp>
          <p:nvSpPr>
            <p:cNvPr id="41" name="object 41"/>
            <p:cNvSpPr/>
            <p:nvPr/>
          </p:nvSpPr>
          <p:spPr>
            <a:xfrm>
              <a:off x="572719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A1"/>
            </a:solidFill>
          </p:spPr>
          <p:txBody>
            <a:bodyPr wrap="square" lIns="0" tIns="0" rIns="0" bIns="0" rtlCol="0"/>
            <a:lstStyle/>
            <a:p>
              <a:endParaRPr/>
            </a:p>
          </p:txBody>
        </p:sp>
        <p:sp>
          <p:nvSpPr>
            <p:cNvPr id="42" name="object 42"/>
            <p:cNvSpPr/>
            <p:nvPr/>
          </p:nvSpPr>
          <p:spPr>
            <a:xfrm>
              <a:off x="5812536" y="3837432"/>
              <a:ext cx="904240" cy="866140"/>
            </a:xfrm>
            <a:custGeom>
              <a:avLst/>
              <a:gdLst/>
              <a:ahLst/>
              <a:cxnLst/>
              <a:rect l="l" t="t" r="r" b="b"/>
              <a:pathLst>
                <a:path w="904240" h="866139">
                  <a:moveTo>
                    <a:pt x="0" y="865632"/>
                  </a:moveTo>
                  <a:lnTo>
                    <a:pt x="903732" y="865632"/>
                  </a:lnTo>
                  <a:lnTo>
                    <a:pt x="903732" y="0"/>
                  </a:lnTo>
                  <a:lnTo>
                    <a:pt x="0" y="0"/>
                  </a:lnTo>
                  <a:lnTo>
                    <a:pt x="0" y="865632"/>
                  </a:lnTo>
                  <a:close/>
                </a:path>
              </a:pathLst>
            </a:custGeom>
            <a:solidFill>
              <a:srgbClr val="FFFF9E"/>
            </a:solidFill>
          </p:spPr>
          <p:txBody>
            <a:bodyPr wrap="square" lIns="0" tIns="0" rIns="0" bIns="0" rtlCol="0"/>
            <a:lstStyle/>
            <a:p>
              <a:endParaRPr/>
            </a:p>
          </p:txBody>
        </p:sp>
        <p:sp>
          <p:nvSpPr>
            <p:cNvPr id="43" name="object 43"/>
            <p:cNvSpPr/>
            <p:nvPr/>
          </p:nvSpPr>
          <p:spPr>
            <a:xfrm>
              <a:off x="5942076"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C"/>
            </a:solidFill>
          </p:spPr>
          <p:txBody>
            <a:bodyPr wrap="square" lIns="0" tIns="0" rIns="0" bIns="0" rtlCol="0"/>
            <a:lstStyle/>
            <a:p>
              <a:endParaRPr/>
            </a:p>
          </p:txBody>
        </p:sp>
        <p:sp>
          <p:nvSpPr>
            <p:cNvPr id="44" name="object 44"/>
            <p:cNvSpPr/>
            <p:nvPr/>
          </p:nvSpPr>
          <p:spPr>
            <a:xfrm>
              <a:off x="5986272" y="3837432"/>
              <a:ext cx="943610" cy="866140"/>
            </a:xfrm>
            <a:custGeom>
              <a:avLst/>
              <a:gdLst/>
              <a:ahLst/>
              <a:cxnLst/>
              <a:rect l="l" t="t" r="r" b="b"/>
              <a:pathLst>
                <a:path w="943609" h="866139">
                  <a:moveTo>
                    <a:pt x="0" y="865632"/>
                  </a:moveTo>
                  <a:lnTo>
                    <a:pt x="943355" y="865632"/>
                  </a:lnTo>
                  <a:lnTo>
                    <a:pt x="943355" y="0"/>
                  </a:lnTo>
                  <a:lnTo>
                    <a:pt x="0" y="0"/>
                  </a:lnTo>
                  <a:lnTo>
                    <a:pt x="0" y="865632"/>
                  </a:lnTo>
                  <a:close/>
                </a:path>
              </a:pathLst>
            </a:custGeom>
            <a:solidFill>
              <a:srgbClr val="FFFF9A"/>
            </a:solidFill>
          </p:spPr>
          <p:txBody>
            <a:bodyPr wrap="square" lIns="0" tIns="0" rIns="0" bIns="0" rtlCol="0"/>
            <a:lstStyle/>
            <a:p>
              <a:endParaRPr/>
            </a:p>
          </p:txBody>
        </p:sp>
        <p:sp>
          <p:nvSpPr>
            <p:cNvPr id="45" name="object 45"/>
            <p:cNvSpPr/>
            <p:nvPr/>
          </p:nvSpPr>
          <p:spPr>
            <a:xfrm>
              <a:off x="611428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8"/>
            </a:solidFill>
          </p:spPr>
          <p:txBody>
            <a:bodyPr wrap="square" lIns="0" tIns="0" rIns="0" bIns="0" rtlCol="0"/>
            <a:lstStyle/>
            <a:p>
              <a:endParaRPr/>
            </a:p>
          </p:txBody>
        </p:sp>
        <p:sp>
          <p:nvSpPr>
            <p:cNvPr id="46" name="object 46"/>
            <p:cNvSpPr/>
            <p:nvPr/>
          </p:nvSpPr>
          <p:spPr>
            <a:xfrm>
              <a:off x="619963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95"/>
            </a:solidFill>
          </p:spPr>
          <p:txBody>
            <a:bodyPr wrap="square" lIns="0" tIns="0" rIns="0" bIns="0" rtlCol="0"/>
            <a:lstStyle/>
            <a:p>
              <a:endParaRPr/>
            </a:p>
          </p:txBody>
        </p:sp>
        <p:sp>
          <p:nvSpPr>
            <p:cNvPr id="47" name="object 47"/>
            <p:cNvSpPr/>
            <p:nvPr/>
          </p:nvSpPr>
          <p:spPr>
            <a:xfrm>
              <a:off x="6329172"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3"/>
            </a:solidFill>
          </p:spPr>
          <p:txBody>
            <a:bodyPr wrap="square" lIns="0" tIns="0" rIns="0" bIns="0" rtlCol="0"/>
            <a:lstStyle/>
            <a:p>
              <a:endParaRPr/>
            </a:p>
          </p:txBody>
        </p:sp>
        <p:sp>
          <p:nvSpPr>
            <p:cNvPr id="48" name="object 48"/>
            <p:cNvSpPr/>
            <p:nvPr/>
          </p:nvSpPr>
          <p:spPr>
            <a:xfrm>
              <a:off x="637184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91"/>
            </a:solidFill>
          </p:spPr>
          <p:txBody>
            <a:bodyPr wrap="square" lIns="0" tIns="0" rIns="0" bIns="0" rtlCol="0"/>
            <a:lstStyle/>
            <a:p>
              <a:endParaRPr/>
            </a:p>
          </p:txBody>
        </p:sp>
        <p:sp>
          <p:nvSpPr>
            <p:cNvPr id="49" name="object 49"/>
            <p:cNvSpPr/>
            <p:nvPr/>
          </p:nvSpPr>
          <p:spPr>
            <a:xfrm>
              <a:off x="6458712"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8F"/>
            </a:solidFill>
          </p:spPr>
          <p:txBody>
            <a:bodyPr wrap="square" lIns="0" tIns="0" rIns="0" bIns="0" rtlCol="0"/>
            <a:lstStyle/>
            <a:p>
              <a:endParaRPr/>
            </a:p>
          </p:txBody>
        </p:sp>
        <p:sp>
          <p:nvSpPr>
            <p:cNvPr id="50" name="object 50"/>
            <p:cNvSpPr/>
            <p:nvPr/>
          </p:nvSpPr>
          <p:spPr>
            <a:xfrm>
              <a:off x="6586727"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C"/>
            </a:solidFill>
          </p:spPr>
          <p:txBody>
            <a:bodyPr wrap="square" lIns="0" tIns="0" rIns="0" bIns="0" rtlCol="0"/>
            <a:lstStyle/>
            <a:p>
              <a:endParaRPr/>
            </a:p>
          </p:txBody>
        </p:sp>
        <p:sp>
          <p:nvSpPr>
            <p:cNvPr id="51" name="object 51"/>
            <p:cNvSpPr/>
            <p:nvPr/>
          </p:nvSpPr>
          <p:spPr>
            <a:xfrm>
              <a:off x="671626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8A"/>
            </a:solidFill>
          </p:spPr>
          <p:txBody>
            <a:bodyPr wrap="square" lIns="0" tIns="0" rIns="0" bIns="0" rtlCol="0"/>
            <a:lstStyle/>
            <a:p>
              <a:endParaRPr/>
            </a:p>
          </p:txBody>
        </p:sp>
        <p:sp>
          <p:nvSpPr>
            <p:cNvPr id="52" name="object 52"/>
            <p:cNvSpPr/>
            <p:nvPr/>
          </p:nvSpPr>
          <p:spPr>
            <a:xfrm>
              <a:off x="6801612" y="3837432"/>
              <a:ext cx="861060" cy="866140"/>
            </a:xfrm>
            <a:custGeom>
              <a:avLst/>
              <a:gdLst/>
              <a:ahLst/>
              <a:cxnLst/>
              <a:rect l="l" t="t" r="r" b="b"/>
              <a:pathLst>
                <a:path w="861059" h="866139">
                  <a:moveTo>
                    <a:pt x="0" y="865632"/>
                  </a:moveTo>
                  <a:lnTo>
                    <a:pt x="861060" y="865632"/>
                  </a:lnTo>
                  <a:lnTo>
                    <a:pt x="861060" y="0"/>
                  </a:lnTo>
                  <a:lnTo>
                    <a:pt x="0" y="0"/>
                  </a:lnTo>
                  <a:lnTo>
                    <a:pt x="0" y="865632"/>
                  </a:lnTo>
                  <a:close/>
                </a:path>
              </a:pathLst>
            </a:custGeom>
            <a:solidFill>
              <a:srgbClr val="FFFF87"/>
            </a:solidFill>
          </p:spPr>
          <p:txBody>
            <a:bodyPr wrap="square" lIns="0" tIns="0" rIns="0" bIns="0" rtlCol="0"/>
            <a:lstStyle/>
            <a:p>
              <a:endParaRPr/>
            </a:p>
          </p:txBody>
        </p:sp>
        <p:sp>
          <p:nvSpPr>
            <p:cNvPr id="53" name="object 53"/>
            <p:cNvSpPr/>
            <p:nvPr/>
          </p:nvSpPr>
          <p:spPr>
            <a:xfrm>
              <a:off x="6929627" y="3837432"/>
              <a:ext cx="861060" cy="866140"/>
            </a:xfrm>
            <a:custGeom>
              <a:avLst/>
              <a:gdLst/>
              <a:ahLst/>
              <a:cxnLst/>
              <a:rect l="l" t="t" r="r" b="b"/>
              <a:pathLst>
                <a:path w="861059" h="866139">
                  <a:moveTo>
                    <a:pt x="0" y="865632"/>
                  </a:moveTo>
                  <a:lnTo>
                    <a:pt x="861060" y="865632"/>
                  </a:lnTo>
                  <a:lnTo>
                    <a:pt x="861060" y="0"/>
                  </a:lnTo>
                  <a:lnTo>
                    <a:pt x="0" y="0"/>
                  </a:lnTo>
                  <a:lnTo>
                    <a:pt x="0" y="865632"/>
                  </a:lnTo>
                  <a:close/>
                </a:path>
              </a:pathLst>
            </a:custGeom>
            <a:solidFill>
              <a:srgbClr val="FFFF85"/>
            </a:solidFill>
          </p:spPr>
          <p:txBody>
            <a:bodyPr wrap="square" lIns="0" tIns="0" rIns="0" bIns="0" rtlCol="0"/>
            <a:lstStyle/>
            <a:p>
              <a:endParaRPr/>
            </a:p>
          </p:txBody>
        </p:sp>
        <p:sp>
          <p:nvSpPr>
            <p:cNvPr id="54" name="object 54"/>
            <p:cNvSpPr/>
            <p:nvPr/>
          </p:nvSpPr>
          <p:spPr>
            <a:xfrm>
              <a:off x="6973824"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3"/>
            </a:solidFill>
          </p:spPr>
          <p:txBody>
            <a:bodyPr wrap="square" lIns="0" tIns="0" rIns="0" bIns="0" rtlCol="0"/>
            <a:lstStyle/>
            <a:p>
              <a:endParaRPr/>
            </a:p>
          </p:txBody>
        </p:sp>
        <p:sp>
          <p:nvSpPr>
            <p:cNvPr id="55" name="object 55"/>
            <p:cNvSpPr/>
            <p:nvPr/>
          </p:nvSpPr>
          <p:spPr>
            <a:xfrm>
              <a:off x="7059168"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1"/>
            </a:solidFill>
          </p:spPr>
          <p:txBody>
            <a:bodyPr wrap="square" lIns="0" tIns="0" rIns="0" bIns="0" rtlCol="0"/>
            <a:lstStyle/>
            <a:p>
              <a:endParaRPr/>
            </a:p>
          </p:txBody>
        </p:sp>
        <p:sp>
          <p:nvSpPr>
            <p:cNvPr id="56" name="object 56"/>
            <p:cNvSpPr/>
            <p:nvPr/>
          </p:nvSpPr>
          <p:spPr>
            <a:xfrm>
              <a:off x="7188707"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7E"/>
            </a:solidFill>
          </p:spPr>
          <p:txBody>
            <a:bodyPr wrap="square" lIns="0" tIns="0" rIns="0" bIns="0" rtlCol="0"/>
            <a:lstStyle/>
            <a:p>
              <a:endParaRPr/>
            </a:p>
          </p:txBody>
        </p:sp>
        <p:sp>
          <p:nvSpPr>
            <p:cNvPr id="57" name="object 57"/>
            <p:cNvSpPr/>
            <p:nvPr/>
          </p:nvSpPr>
          <p:spPr>
            <a:xfrm>
              <a:off x="7316724" y="3837432"/>
              <a:ext cx="861060" cy="866140"/>
            </a:xfrm>
            <a:custGeom>
              <a:avLst/>
              <a:gdLst/>
              <a:ahLst/>
              <a:cxnLst/>
              <a:rect l="l" t="t" r="r" b="b"/>
              <a:pathLst>
                <a:path w="861059" h="866139">
                  <a:moveTo>
                    <a:pt x="0" y="865632"/>
                  </a:moveTo>
                  <a:lnTo>
                    <a:pt x="861059" y="865632"/>
                  </a:lnTo>
                  <a:lnTo>
                    <a:pt x="861059" y="0"/>
                  </a:lnTo>
                  <a:lnTo>
                    <a:pt x="0" y="0"/>
                  </a:lnTo>
                  <a:lnTo>
                    <a:pt x="0" y="865632"/>
                  </a:lnTo>
                  <a:close/>
                </a:path>
              </a:pathLst>
            </a:custGeom>
            <a:solidFill>
              <a:srgbClr val="FFFF7C"/>
            </a:solidFill>
          </p:spPr>
          <p:txBody>
            <a:bodyPr wrap="square" lIns="0" tIns="0" rIns="0" bIns="0" rtlCol="0"/>
            <a:lstStyle/>
            <a:p>
              <a:endParaRPr/>
            </a:p>
          </p:txBody>
        </p:sp>
        <p:sp>
          <p:nvSpPr>
            <p:cNvPr id="58" name="object 58"/>
            <p:cNvSpPr/>
            <p:nvPr/>
          </p:nvSpPr>
          <p:spPr>
            <a:xfrm>
              <a:off x="7403592" y="3837432"/>
              <a:ext cx="904240" cy="866140"/>
            </a:xfrm>
            <a:custGeom>
              <a:avLst/>
              <a:gdLst/>
              <a:ahLst/>
              <a:cxnLst/>
              <a:rect l="l" t="t" r="r" b="b"/>
              <a:pathLst>
                <a:path w="904240" h="866139">
                  <a:moveTo>
                    <a:pt x="0" y="865632"/>
                  </a:moveTo>
                  <a:lnTo>
                    <a:pt x="903731" y="865632"/>
                  </a:lnTo>
                  <a:lnTo>
                    <a:pt x="903731" y="0"/>
                  </a:lnTo>
                  <a:lnTo>
                    <a:pt x="0" y="0"/>
                  </a:lnTo>
                  <a:lnTo>
                    <a:pt x="0" y="865632"/>
                  </a:lnTo>
                  <a:close/>
                </a:path>
              </a:pathLst>
            </a:custGeom>
            <a:solidFill>
              <a:srgbClr val="FFFF79"/>
            </a:solidFill>
          </p:spPr>
          <p:txBody>
            <a:bodyPr wrap="square" lIns="0" tIns="0" rIns="0" bIns="0" rtlCol="0"/>
            <a:lstStyle/>
            <a:p>
              <a:endParaRPr/>
            </a:p>
          </p:txBody>
        </p:sp>
        <p:sp>
          <p:nvSpPr>
            <p:cNvPr id="59" name="object 59"/>
            <p:cNvSpPr/>
            <p:nvPr/>
          </p:nvSpPr>
          <p:spPr>
            <a:xfrm>
              <a:off x="753313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77"/>
            </a:solidFill>
          </p:spPr>
          <p:txBody>
            <a:bodyPr wrap="square" lIns="0" tIns="0" rIns="0" bIns="0" rtlCol="0"/>
            <a:lstStyle/>
            <a:p>
              <a:endParaRPr/>
            </a:p>
          </p:txBody>
        </p:sp>
        <p:sp>
          <p:nvSpPr>
            <p:cNvPr id="60" name="object 60"/>
            <p:cNvSpPr/>
            <p:nvPr/>
          </p:nvSpPr>
          <p:spPr>
            <a:xfrm>
              <a:off x="757580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75"/>
            </a:solidFill>
          </p:spPr>
          <p:txBody>
            <a:bodyPr wrap="square" lIns="0" tIns="0" rIns="0" bIns="0" rtlCol="0"/>
            <a:lstStyle/>
            <a:p>
              <a:endParaRPr/>
            </a:p>
          </p:txBody>
        </p:sp>
        <p:sp>
          <p:nvSpPr>
            <p:cNvPr id="61" name="object 61"/>
            <p:cNvSpPr/>
            <p:nvPr/>
          </p:nvSpPr>
          <p:spPr>
            <a:xfrm>
              <a:off x="7662672" y="3837432"/>
              <a:ext cx="902335" cy="866140"/>
            </a:xfrm>
            <a:custGeom>
              <a:avLst/>
              <a:gdLst/>
              <a:ahLst/>
              <a:cxnLst/>
              <a:rect l="l" t="t" r="r" b="b"/>
              <a:pathLst>
                <a:path w="902334" h="866139">
                  <a:moveTo>
                    <a:pt x="0" y="865632"/>
                  </a:moveTo>
                  <a:lnTo>
                    <a:pt x="902207" y="865632"/>
                  </a:lnTo>
                  <a:lnTo>
                    <a:pt x="902207" y="0"/>
                  </a:lnTo>
                  <a:lnTo>
                    <a:pt x="0" y="0"/>
                  </a:lnTo>
                  <a:lnTo>
                    <a:pt x="0" y="865632"/>
                  </a:lnTo>
                  <a:close/>
                </a:path>
              </a:pathLst>
            </a:custGeom>
            <a:solidFill>
              <a:srgbClr val="FFFF73"/>
            </a:solidFill>
          </p:spPr>
          <p:txBody>
            <a:bodyPr wrap="square" lIns="0" tIns="0" rIns="0" bIns="0" rtlCol="0"/>
            <a:lstStyle/>
            <a:p>
              <a:endParaRPr/>
            </a:p>
          </p:txBody>
        </p:sp>
        <p:sp>
          <p:nvSpPr>
            <p:cNvPr id="62" name="object 62"/>
            <p:cNvSpPr/>
            <p:nvPr/>
          </p:nvSpPr>
          <p:spPr>
            <a:xfrm>
              <a:off x="779068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70"/>
            </a:solidFill>
          </p:spPr>
          <p:txBody>
            <a:bodyPr wrap="square" lIns="0" tIns="0" rIns="0" bIns="0" rtlCol="0"/>
            <a:lstStyle/>
            <a:p>
              <a:endParaRPr/>
            </a:p>
          </p:txBody>
        </p:sp>
        <p:sp>
          <p:nvSpPr>
            <p:cNvPr id="63" name="object 63"/>
            <p:cNvSpPr/>
            <p:nvPr/>
          </p:nvSpPr>
          <p:spPr>
            <a:xfrm>
              <a:off x="7920227"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6E"/>
            </a:solidFill>
          </p:spPr>
          <p:txBody>
            <a:bodyPr wrap="square" lIns="0" tIns="0" rIns="0" bIns="0" rtlCol="0"/>
            <a:lstStyle/>
            <a:p>
              <a:endParaRPr/>
            </a:p>
          </p:txBody>
        </p:sp>
        <p:sp>
          <p:nvSpPr>
            <p:cNvPr id="64" name="object 64"/>
            <p:cNvSpPr/>
            <p:nvPr/>
          </p:nvSpPr>
          <p:spPr>
            <a:xfrm>
              <a:off x="8005572" y="3837432"/>
              <a:ext cx="902335" cy="866140"/>
            </a:xfrm>
            <a:custGeom>
              <a:avLst/>
              <a:gdLst/>
              <a:ahLst/>
              <a:cxnLst/>
              <a:rect l="l" t="t" r="r" b="b"/>
              <a:pathLst>
                <a:path w="902334" h="866139">
                  <a:moveTo>
                    <a:pt x="0" y="865632"/>
                  </a:moveTo>
                  <a:lnTo>
                    <a:pt x="902207" y="865632"/>
                  </a:lnTo>
                  <a:lnTo>
                    <a:pt x="902207" y="0"/>
                  </a:lnTo>
                  <a:lnTo>
                    <a:pt x="0" y="0"/>
                  </a:lnTo>
                  <a:lnTo>
                    <a:pt x="0" y="865632"/>
                  </a:lnTo>
                  <a:close/>
                </a:path>
              </a:pathLst>
            </a:custGeom>
            <a:solidFill>
              <a:srgbClr val="FFFF6B"/>
            </a:solidFill>
          </p:spPr>
          <p:txBody>
            <a:bodyPr wrap="square" lIns="0" tIns="0" rIns="0" bIns="0" rtlCol="0"/>
            <a:lstStyle/>
            <a:p>
              <a:endParaRPr/>
            </a:p>
          </p:txBody>
        </p:sp>
        <p:sp>
          <p:nvSpPr>
            <p:cNvPr id="65" name="object 65"/>
            <p:cNvSpPr/>
            <p:nvPr/>
          </p:nvSpPr>
          <p:spPr>
            <a:xfrm>
              <a:off x="8135112" y="3837432"/>
              <a:ext cx="858519" cy="866140"/>
            </a:xfrm>
            <a:custGeom>
              <a:avLst/>
              <a:gdLst/>
              <a:ahLst/>
              <a:cxnLst/>
              <a:rect l="l" t="t" r="r" b="b"/>
              <a:pathLst>
                <a:path w="858520" h="866139">
                  <a:moveTo>
                    <a:pt x="858011" y="0"/>
                  </a:moveTo>
                  <a:lnTo>
                    <a:pt x="0" y="0"/>
                  </a:lnTo>
                  <a:lnTo>
                    <a:pt x="0" y="865632"/>
                  </a:lnTo>
                  <a:lnTo>
                    <a:pt x="858011" y="865632"/>
                  </a:lnTo>
                  <a:lnTo>
                    <a:pt x="858011" y="0"/>
                  </a:lnTo>
                  <a:close/>
                </a:path>
              </a:pathLst>
            </a:custGeom>
            <a:solidFill>
              <a:srgbClr val="FFFF69"/>
            </a:solidFill>
          </p:spPr>
          <p:txBody>
            <a:bodyPr wrap="square" lIns="0" tIns="0" rIns="0" bIns="0" rtlCol="0"/>
            <a:lstStyle/>
            <a:p>
              <a:endParaRPr/>
            </a:p>
          </p:txBody>
        </p:sp>
        <p:sp>
          <p:nvSpPr>
            <p:cNvPr id="66" name="object 66"/>
            <p:cNvSpPr/>
            <p:nvPr/>
          </p:nvSpPr>
          <p:spPr>
            <a:xfrm>
              <a:off x="8177783" y="3837432"/>
              <a:ext cx="815340" cy="866140"/>
            </a:xfrm>
            <a:custGeom>
              <a:avLst/>
              <a:gdLst/>
              <a:ahLst/>
              <a:cxnLst/>
              <a:rect l="l" t="t" r="r" b="b"/>
              <a:pathLst>
                <a:path w="815340" h="866139">
                  <a:moveTo>
                    <a:pt x="815340" y="0"/>
                  </a:moveTo>
                  <a:lnTo>
                    <a:pt x="0" y="0"/>
                  </a:lnTo>
                  <a:lnTo>
                    <a:pt x="0" y="865632"/>
                  </a:lnTo>
                  <a:lnTo>
                    <a:pt x="815340" y="865632"/>
                  </a:lnTo>
                  <a:lnTo>
                    <a:pt x="815340" y="0"/>
                  </a:lnTo>
                  <a:close/>
                </a:path>
              </a:pathLst>
            </a:custGeom>
            <a:solidFill>
              <a:srgbClr val="FFFF67"/>
            </a:solidFill>
          </p:spPr>
          <p:txBody>
            <a:bodyPr wrap="square" lIns="0" tIns="0" rIns="0" bIns="0" rtlCol="0"/>
            <a:lstStyle/>
            <a:p>
              <a:endParaRPr/>
            </a:p>
          </p:txBody>
        </p:sp>
        <p:sp>
          <p:nvSpPr>
            <p:cNvPr id="67" name="object 67"/>
            <p:cNvSpPr/>
            <p:nvPr/>
          </p:nvSpPr>
          <p:spPr>
            <a:xfrm>
              <a:off x="8307323" y="3837432"/>
              <a:ext cx="685800" cy="866140"/>
            </a:xfrm>
            <a:custGeom>
              <a:avLst/>
              <a:gdLst/>
              <a:ahLst/>
              <a:cxnLst/>
              <a:rect l="l" t="t" r="r" b="b"/>
              <a:pathLst>
                <a:path w="685800" h="866139">
                  <a:moveTo>
                    <a:pt x="685800" y="0"/>
                  </a:moveTo>
                  <a:lnTo>
                    <a:pt x="0" y="0"/>
                  </a:lnTo>
                  <a:lnTo>
                    <a:pt x="0" y="865632"/>
                  </a:lnTo>
                  <a:lnTo>
                    <a:pt x="685800" y="865632"/>
                  </a:lnTo>
                  <a:lnTo>
                    <a:pt x="685800" y="0"/>
                  </a:lnTo>
                  <a:close/>
                </a:path>
              </a:pathLst>
            </a:custGeom>
            <a:solidFill>
              <a:srgbClr val="FFFF65"/>
            </a:solidFill>
          </p:spPr>
          <p:txBody>
            <a:bodyPr wrap="square" lIns="0" tIns="0" rIns="0" bIns="0" rtlCol="0"/>
            <a:lstStyle/>
            <a:p>
              <a:endParaRPr/>
            </a:p>
          </p:txBody>
        </p:sp>
        <p:sp>
          <p:nvSpPr>
            <p:cNvPr id="68" name="object 68"/>
            <p:cNvSpPr/>
            <p:nvPr/>
          </p:nvSpPr>
          <p:spPr>
            <a:xfrm>
              <a:off x="8392668" y="3837432"/>
              <a:ext cx="600710" cy="866140"/>
            </a:xfrm>
            <a:custGeom>
              <a:avLst/>
              <a:gdLst/>
              <a:ahLst/>
              <a:cxnLst/>
              <a:rect l="l" t="t" r="r" b="b"/>
              <a:pathLst>
                <a:path w="600709" h="866139">
                  <a:moveTo>
                    <a:pt x="600455" y="0"/>
                  </a:moveTo>
                  <a:lnTo>
                    <a:pt x="0" y="0"/>
                  </a:lnTo>
                  <a:lnTo>
                    <a:pt x="0" y="865632"/>
                  </a:lnTo>
                  <a:lnTo>
                    <a:pt x="600455" y="865632"/>
                  </a:lnTo>
                  <a:lnTo>
                    <a:pt x="600455" y="0"/>
                  </a:lnTo>
                  <a:close/>
                </a:path>
              </a:pathLst>
            </a:custGeom>
            <a:solidFill>
              <a:srgbClr val="FFFF62"/>
            </a:solidFill>
          </p:spPr>
          <p:txBody>
            <a:bodyPr wrap="square" lIns="0" tIns="0" rIns="0" bIns="0" rtlCol="0"/>
            <a:lstStyle/>
            <a:p>
              <a:endParaRPr/>
            </a:p>
          </p:txBody>
        </p:sp>
        <p:sp>
          <p:nvSpPr>
            <p:cNvPr id="69" name="object 69"/>
            <p:cNvSpPr/>
            <p:nvPr/>
          </p:nvSpPr>
          <p:spPr>
            <a:xfrm>
              <a:off x="8520684" y="3837432"/>
              <a:ext cx="472440" cy="866140"/>
            </a:xfrm>
            <a:custGeom>
              <a:avLst/>
              <a:gdLst/>
              <a:ahLst/>
              <a:cxnLst/>
              <a:rect l="l" t="t" r="r" b="b"/>
              <a:pathLst>
                <a:path w="472440" h="866139">
                  <a:moveTo>
                    <a:pt x="472440" y="0"/>
                  </a:moveTo>
                  <a:lnTo>
                    <a:pt x="0" y="0"/>
                  </a:lnTo>
                  <a:lnTo>
                    <a:pt x="0" y="865632"/>
                  </a:lnTo>
                  <a:lnTo>
                    <a:pt x="472440" y="865632"/>
                  </a:lnTo>
                  <a:lnTo>
                    <a:pt x="472440" y="0"/>
                  </a:lnTo>
                  <a:close/>
                </a:path>
              </a:pathLst>
            </a:custGeom>
            <a:solidFill>
              <a:srgbClr val="FFFF60"/>
            </a:solidFill>
          </p:spPr>
          <p:txBody>
            <a:bodyPr wrap="square" lIns="0" tIns="0" rIns="0" bIns="0" rtlCol="0"/>
            <a:lstStyle/>
            <a:p>
              <a:endParaRPr/>
            </a:p>
          </p:txBody>
        </p:sp>
        <p:sp>
          <p:nvSpPr>
            <p:cNvPr id="70" name="object 70"/>
            <p:cNvSpPr/>
            <p:nvPr/>
          </p:nvSpPr>
          <p:spPr>
            <a:xfrm>
              <a:off x="8564880" y="3837432"/>
              <a:ext cx="428625" cy="866140"/>
            </a:xfrm>
            <a:custGeom>
              <a:avLst/>
              <a:gdLst/>
              <a:ahLst/>
              <a:cxnLst/>
              <a:rect l="l" t="t" r="r" b="b"/>
              <a:pathLst>
                <a:path w="428625" h="866139">
                  <a:moveTo>
                    <a:pt x="428244" y="0"/>
                  </a:moveTo>
                  <a:lnTo>
                    <a:pt x="0" y="0"/>
                  </a:lnTo>
                  <a:lnTo>
                    <a:pt x="0" y="865632"/>
                  </a:lnTo>
                  <a:lnTo>
                    <a:pt x="428244" y="865632"/>
                  </a:lnTo>
                  <a:lnTo>
                    <a:pt x="428244" y="0"/>
                  </a:lnTo>
                  <a:close/>
                </a:path>
              </a:pathLst>
            </a:custGeom>
            <a:solidFill>
              <a:srgbClr val="FFFF5E"/>
            </a:solidFill>
          </p:spPr>
          <p:txBody>
            <a:bodyPr wrap="square" lIns="0" tIns="0" rIns="0" bIns="0" rtlCol="0"/>
            <a:lstStyle/>
            <a:p>
              <a:endParaRPr/>
            </a:p>
          </p:txBody>
        </p:sp>
        <p:sp>
          <p:nvSpPr>
            <p:cNvPr id="71" name="object 71"/>
            <p:cNvSpPr/>
            <p:nvPr/>
          </p:nvSpPr>
          <p:spPr>
            <a:xfrm>
              <a:off x="8650223" y="3837432"/>
              <a:ext cx="342900" cy="866140"/>
            </a:xfrm>
            <a:custGeom>
              <a:avLst/>
              <a:gdLst/>
              <a:ahLst/>
              <a:cxnLst/>
              <a:rect l="l" t="t" r="r" b="b"/>
              <a:pathLst>
                <a:path w="342900" h="866139">
                  <a:moveTo>
                    <a:pt x="342900" y="0"/>
                  </a:moveTo>
                  <a:lnTo>
                    <a:pt x="0" y="0"/>
                  </a:lnTo>
                  <a:lnTo>
                    <a:pt x="0" y="865632"/>
                  </a:lnTo>
                  <a:lnTo>
                    <a:pt x="342900" y="865632"/>
                  </a:lnTo>
                  <a:lnTo>
                    <a:pt x="342900" y="0"/>
                  </a:lnTo>
                  <a:close/>
                </a:path>
              </a:pathLst>
            </a:custGeom>
            <a:solidFill>
              <a:srgbClr val="FFFF5C"/>
            </a:solidFill>
          </p:spPr>
          <p:txBody>
            <a:bodyPr wrap="square" lIns="0" tIns="0" rIns="0" bIns="0" rtlCol="0"/>
            <a:lstStyle/>
            <a:p>
              <a:endParaRPr/>
            </a:p>
          </p:txBody>
        </p:sp>
        <p:sp>
          <p:nvSpPr>
            <p:cNvPr id="72" name="object 72"/>
            <p:cNvSpPr/>
            <p:nvPr/>
          </p:nvSpPr>
          <p:spPr>
            <a:xfrm>
              <a:off x="8779763" y="3837432"/>
              <a:ext cx="213360" cy="866140"/>
            </a:xfrm>
            <a:custGeom>
              <a:avLst/>
              <a:gdLst/>
              <a:ahLst/>
              <a:cxnLst/>
              <a:rect l="l" t="t" r="r" b="b"/>
              <a:pathLst>
                <a:path w="213359" h="866139">
                  <a:moveTo>
                    <a:pt x="213359" y="0"/>
                  </a:moveTo>
                  <a:lnTo>
                    <a:pt x="0" y="0"/>
                  </a:lnTo>
                  <a:lnTo>
                    <a:pt x="0" y="865632"/>
                  </a:lnTo>
                  <a:lnTo>
                    <a:pt x="213359" y="865632"/>
                  </a:lnTo>
                  <a:lnTo>
                    <a:pt x="213359" y="0"/>
                  </a:lnTo>
                  <a:close/>
                </a:path>
              </a:pathLst>
            </a:custGeom>
            <a:solidFill>
              <a:srgbClr val="FFFF59"/>
            </a:solidFill>
          </p:spPr>
          <p:txBody>
            <a:bodyPr wrap="square" lIns="0" tIns="0" rIns="0" bIns="0" rtlCol="0"/>
            <a:lstStyle/>
            <a:p>
              <a:endParaRPr/>
            </a:p>
          </p:txBody>
        </p:sp>
        <p:sp>
          <p:nvSpPr>
            <p:cNvPr id="73" name="object 73"/>
            <p:cNvSpPr/>
            <p:nvPr/>
          </p:nvSpPr>
          <p:spPr>
            <a:xfrm>
              <a:off x="8907780" y="3837432"/>
              <a:ext cx="85725" cy="866140"/>
            </a:xfrm>
            <a:custGeom>
              <a:avLst/>
              <a:gdLst/>
              <a:ahLst/>
              <a:cxnLst/>
              <a:rect l="l" t="t" r="r" b="b"/>
              <a:pathLst>
                <a:path w="85725" h="866139">
                  <a:moveTo>
                    <a:pt x="85344" y="0"/>
                  </a:moveTo>
                  <a:lnTo>
                    <a:pt x="0" y="0"/>
                  </a:lnTo>
                  <a:lnTo>
                    <a:pt x="0" y="865632"/>
                  </a:lnTo>
                  <a:lnTo>
                    <a:pt x="85344" y="865632"/>
                  </a:lnTo>
                  <a:lnTo>
                    <a:pt x="85344" y="0"/>
                  </a:lnTo>
                  <a:close/>
                </a:path>
              </a:pathLst>
            </a:custGeom>
            <a:solidFill>
              <a:srgbClr val="FFFF57"/>
            </a:solidFill>
          </p:spPr>
          <p:txBody>
            <a:bodyPr wrap="square" lIns="0" tIns="0" rIns="0" bIns="0" rtlCol="0"/>
            <a:lstStyle/>
            <a:p>
              <a:endParaRPr/>
            </a:p>
          </p:txBody>
        </p:sp>
        <p:sp>
          <p:nvSpPr>
            <p:cNvPr id="74" name="object 74"/>
            <p:cNvSpPr/>
            <p:nvPr/>
          </p:nvSpPr>
          <p:spPr>
            <a:xfrm>
              <a:off x="8993123" y="3837432"/>
              <a:ext cx="0" cy="866140"/>
            </a:xfrm>
            <a:custGeom>
              <a:avLst/>
              <a:gdLst/>
              <a:ahLst/>
              <a:cxnLst/>
              <a:rect l="l" t="t" r="r" b="b"/>
              <a:pathLst>
                <a:path h="866139">
                  <a:moveTo>
                    <a:pt x="0" y="0"/>
                  </a:moveTo>
                  <a:lnTo>
                    <a:pt x="0" y="865631"/>
                  </a:lnTo>
                  <a:lnTo>
                    <a:pt x="0" y="0"/>
                  </a:lnTo>
                  <a:close/>
                </a:path>
              </a:pathLst>
            </a:custGeom>
            <a:solidFill>
              <a:srgbClr val="FFFF56"/>
            </a:solidFill>
          </p:spPr>
          <p:txBody>
            <a:bodyPr wrap="square" lIns="0" tIns="0" rIns="0" bIns="0" rtlCol="0"/>
            <a:lstStyle/>
            <a:p>
              <a:endParaRPr/>
            </a:p>
          </p:txBody>
        </p:sp>
        <p:sp>
          <p:nvSpPr>
            <p:cNvPr id="75" name="object 75"/>
            <p:cNvSpPr/>
            <p:nvPr/>
          </p:nvSpPr>
          <p:spPr>
            <a:xfrm>
              <a:off x="1688592" y="3837432"/>
              <a:ext cx="7305040" cy="866140"/>
            </a:xfrm>
            <a:custGeom>
              <a:avLst/>
              <a:gdLst/>
              <a:ahLst/>
              <a:cxnLst/>
              <a:rect l="l" t="t" r="r" b="b"/>
              <a:pathLst>
                <a:path w="7305040" h="866139">
                  <a:moveTo>
                    <a:pt x="6871715" y="0"/>
                  </a:moveTo>
                  <a:lnTo>
                    <a:pt x="6871715" y="216407"/>
                  </a:lnTo>
                  <a:lnTo>
                    <a:pt x="432815" y="216407"/>
                  </a:lnTo>
                  <a:lnTo>
                    <a:pt x="432815" y="0"/>
                  </a:lnTo>
                  <a:lnTo>
                    <a:pt x="0" y="431291"/>
                  </a:lnTo>
                  <a:lnTo>
                    <a:pt x="432815" y="865631"/>
                  </a:lnTo>
                  <a:lnTo>
                    <a:pt x="432815" y="649223"/>
                  </a:lnTo>
                  <a:lnTo>
                    <a:pt x="6871715" y="649223"/>
                  </a:lnTo>
                  <a:lnTo>
                    <a:pt x="6871715" y="865631"/>
                  </a:lnTo>
                  <a:lnTo>
                    <a:pt x="7304532" y="431291"/>
                  </a:lnTo>
                  <a:lnTo>
                    <a:pt x="6871715" y="0"/>
                  </a:lnTo>
                  <a:close/>
                </a:path>
              </a:pathLst>
            </a:custGeom>
            <a:solidFill>
              <a:srgbClr val="000000"/>
            </a:solidFill>
          </p:spPr>
          <p:txBody>
            <a:bodyPr wrap="square" lIns="0" tIns="0" rIns="0" bIns="0" rtlCol="0"/>
            <a:lstStyle/>
            <a:p>
              <a:endParaRPr/>
            </a:p>
          </p:txBody>
        </p:sp>
        <p:sp>
          <p:nvSpPr>
            <p:cNvPr id="76" name="object 76"/>
            <p:cNvSpPr/>
            <p:nvPr/>
          </p:nvSpPr>
          <p:spPr>
            <a:xfrm>
              <a:off x="1688592" y="3837432"/>
              <a:ext cx="858519" cy="866140"/>
            </a:xfrm>
            <a:custGeom>
              <a:avLst/>
              <a:gdLst/>
              <a:ahLst/>
              <a:cxnLst/>
              <a:rect l="l" t="t" r="r" b="b"/>
              <a:pathLst>
                <a:path w="858519" h="866139">
                  <a:moveTo>
                    <a:pt x="0" y="865632"/>
                  </a:moveTo>
                  <a:lnTo>
                    <a:pt x="858012" y="865632"/>
                  </a:lnTo>
                  <a:lnTo>
                    <a:pt x="858012" y="0"/>
                  </a:lnTo>
                  <a:lnTo>
                    <a:pt x="0" y="0"/>
                  </a:lnTo>
                  <a:lnTo>
                    <a:pt x="0" y="865632"/>
                  </a:lnTo>
                  <a:close/>
                </a:path>
              </a:pathLst>
            </a:custGeom>
            <a:solidFill>
              <a:srgbClr val="FFFFFF"/>
            </a:solidFill>
          </p:spPr>
          <p:txBody>
            <a:bodyPr wrap="square" lIns="0" tIns="0" rIns="0" bIns="0" rtlCol="0"/>
            <a:lstStyle/>
            <a:p>
              <a:endParaRPr/>
            </a:p>
          </p:txBody>
        </p:sp>
        <p:sp>
          <p:nvSpPr>
            <p:cNvPr id="77" name="object 77"/>
            <p:cNvSpPr/>
            <p:nvPr/>
          </p:nvSpPr>
          <p:spPr>
            <a:xfrm>
              <a:off x="1773936" y="3837432"/>
              <a:ext cx="817244" cy="866140"/>
            </a:xfrm>
            <a:custGeom>
              <a:avLst/>
              <a:gdLst/>
              <a:ahLst/>
              <a:cxnLst/>
              <a:rect l="l" t="t" r="r" b="b"/>
              <a:pathLst>
                <a:path w="817244" h="866139">
                  <a:moveTo>
                    <a:pt x="0" y="865632"/>
                  </a:moveTo>
                  <a:lnTo>
                    <a:pt x="816863" y="865632"/>
                  </a:lnTo>
                  <a:lnTo>
                    <a:pt x="816863" y="0"/>
                  </a:lnTo>
                  <a:lnTo>
                    <a:pt x="0" y="0"/>
                  </a:lnTo>
                  <a:lnTo>
                    <a:pt x="0" y="865632"/>
                  </a:lnTo>
                  <a:close/>
                </a:path>
              </a:pathLst>
            </a:custGeom>
            <a:solidFill>
              <a:srgbClr val="FFFFFD"/>
            </a:solidFill>
          </p:spPr>
          <p:txBody>
            <a:bodyPr wrap="square" lIns="0" tIns="0" rIns="0" bIns="0" rtlCol="0"/>
            <a:lstStyle/>
            <a:p>
              <a:endParaRPr/>
            </a:p>
          </p:txBody>
        </p:sp>
        <p:sp>
          <p:nvSpPr>
            <p:cNvPr id="78" name="object 78"/>
            <p:cNvSpPr/>
            <p:nvPr/>
          </p:nvSpPr>
          <p:spPr>
            <a:xfrm>
              <a:off x="1816608"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FB"/>
            </a:solidFill>
          </p:spPr>
          <p:txBody>
            <a:bodyPr wrap="square" lIns="0" tIns="0" rIns="0" bIns="0" rtlCol="0"/>
            <a:lstStyle/>
            <a:p>
              <a:endParaRPr/>
            </a:p>
          </p:txBody>
        </p:sp>
        <p:sp>
          <p:nvSpPr>
            <p:cNvPr id="79" name="object 79"/>
            <p:cNvSpPr/>
            <p:nvPr/>
          </p:nvSpPr>
          <p:spPr>
            <a:xfrm>
              <a:off x="1946148"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F9"/>
            </a:solidFill>
          </p:spPr>
          <p:txBody>
            <a:bodyPr wrap="square" lIns="0" tIns="0" rIns="0" bIns="0" rtlCol="0"/>
            <a:lstStyle/>
            <a:p>
              <a:endParaRPr/>
            </a:p>
          </p:txBody>
        </p:sp>
        <p:sp>
          <p:nvSpPr>
            <p:cNvPr id="80" name="object 80"/>
            <p:cNvSpPr/>
            <p:nvPr/>
          </p:nvSpPr>
          <p:spPr>
            <a:xfrm>
              <a:off x="1987296" y="3837432"/>
              <a:ext cx="946785" cy="866140"/>
            </a:xfrm>
            <a:custGeom>
              <a:avLst/>
              <a:gdLst/>
              <a:ahLst/>
              <a:cxnLst/>
              <a:rect l="l" t="t" r="r" b="b"/>
              <a:pathLst>
                <a:path w="946785" h="866139">
                  <a:moveTo>
                    <a:pt x="0" y="865632"/>
                  </a:moveTo>
                  <a:lnTo>
                    <a:pt x="946404" y="865632"/>
                  </a:lnTo>
                  <a:lnTo>
                    <a:pt x="946404" y="0"/>
                  </a:lnTo>
                  <a:lnTo>
                    <a:pt x="0" y="0"/>
                  </a:lnTo>
                  <a:lnTo>
                    <a:pt x="0" y="865632"/>
                  </a:lnTo>
                  <a:close/>
                </a:path>
              </a:pathLst>
            </a:custGeom>
            <a:solidFill>
              <a:srgbClr val="FFFFF7"/>
            </a:solidFill>
          </p:spPr>
          <p:txBody>
            <a:bodyPr wrap="square" lIns="0" tIns="0" rIns="0" bIns="0" rtlCol="0"/>
            <a:lstStyle/>
            <a:p>
              <a:endParaRPr/>
            </a:p>
          </p:txBody>
        </p:sp>
        <p:sp>
          <p:nvSpPr>
            <p:cNvPr id="81" name="object 81"/>
            <p:cNvSpPr/>
            <p:nvPr/>
          </p:nvSpPr>
          <p:spPr>
            <a:xfrm>
              <a:off x="2074164" y="3837432"/>
              <a:ext cx="944880" cy="866140"/>
            </a:xfrm>
            <a:custGeom>
              <a:avLst/>
              <a:gdLst/>
              <a:ahLst/>
              <a:cxnLst/>
              <a:rect l="l" t="t" r="r" b="b"/>
              <a:pathLst>
                <a:path w="944880" h="866139">
                  <a:moveTo>
                    <a:pt x="0" y="865632"/>
                  </a:moveTo>
                  <a:lnTo>
                    <a:pt x="944880" y="865632"/>
                  </a:lnTo>
                  <a:lnTo>
                    <a:pt x="944880" y="0"/>
                  </a:lnTo>
                  <a:lnTo>
                    <a:pt x="0" y="0"/>
                  </a:lnTo>
                  <a:lnTo>
                    <a:pt x="0" y="865632"/>
                  </a:lnTo>
                  <a:close/>
                </a:path>
              </a:pathLst>
            </a:custGeom>
            <a:solidFill>
              <a:srgbClr val="FFFFF5"/>
            </a:solidFill>
          </p:spPr>
          <p:txBody>
            <a:bodyPr wrap="square" lIns="0" tIns="0" rIns="0" bIns="0" rtlCol="0"/>
            <a:lstStyle/>
            <a:p>
              <a:endParaRPr/>
            </a:p>
          </p:txBody>
        </p:sp>
        <p:sp>
          <p:nvSpPr>
            <p:cNvPr id="82" name="object 82"/>
            <p:cNvSpPr/>
            <p:nvPr/>
          </p:nvSpPr>
          <p:spPr>
            <a:xfrm>
              <a:off x="2203704" y="3837432"/>
              <a:ext cx="944880" cy="866140"/>
            </a:xfrm>
            <a:custGeom>
              <a:avLst/>
              <a:gdLst/>
              <a:ahLst/>
              <a:cxnLst/>
              <a:rect l="l" t="t" r="r" b="b"/>
              <a:pathLst>
                <a:path w="944880" h="866139">
                  <a:moveTo>
                    <a:pt x="0" y="865632"/>
                  </a:moveTo>
                  <a:lnTo>
                    <a:pt x="944880" y="865632"/>
                  </a:lnTo>
                  <a:lnTo>
                    <a:pt x="944880" y="0"/>
                  </a:lnTo>
                  <a:lnTo>
                    <a:pt x="0" y="0"/>
                  </a:lnTo>
                  <a:lnTo>
                    <a:pt x="0" y="865632"/>
                  </a:lnTo>
                  <a:close/>
                </a:path>
              </a:pathLst>
            </a:custGeom>
            <a:solidFill>
              <a:srgbClr val="FFFFF2"/>
            </a:solidFill>
          </p:spPr>
          <p:txBody>
            <a:bodyPr wrap="square" lIns="0" tIns="0" rIns="0" bIns="0" rtlCol="0"/>
            <a:lstStyle/>
            <a:p>
              <a:endParaRPr/>
            </a:p>
          </p:txBody>
        </p:sp>
        <p:sp>
          <p:nvSpPr>
            <p:cNvPr id="83" name="object 83"/>
            <p:cNvSpPr/>
            <p:nvPr/>
          </p:nvSpPr>
          <p:spPr>
            <a:xfrm>
              <a:off x="2333244"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F0"/>
            </a:solidFill>
          </p:spPr>
          <p:txBody>
            <a:bodyPr wrap="square" lIns="0" tIns="0" rIns="0" bIns="0" rtlCol="0"/>
            <a:lstStyle/>
            <a:p>
              <a:endParaRPr/>
            </a:p>
          </p:txBody>
        </p:sp>
        <p:sp>
          <p:nvSpPr>
            <p:cNvPr id="84" name="object 84"/>
            <p:cNvSpPr/>
            <p:nvPr/>
          </p:nvSpPr>
          <p:spPr>
            <a:xfrm>
              <a:off x="2418588"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ED"/>
            </a:solidFill>
          </p:spPr>
          <p:txBody>
            <a:bodyPr wrap="square" lIns="0" tIns="0" rIns="0" bIns="0" rtlCol="0"/>
            <a:lstStyle/>
            <a:p>
              <a:endParaRPr/>
            </a:p>
          </p:txBody>
        </p:sp>
        <p:sp>
          <p:nvSpPr>
            <p:cNvPr id="85" name="object 85"/>
            <p:cNvSpPr/>
            <p:nvPr/>
          </p:nvSpPr>
          <p:spPr>
            <a:xfrm>
              <a:off x="2546604"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EB"/>
            </a:solidFill>
          </p:spPr>
          <p:txBody>
            <a:bodyPr wrap="square" lIns="0" tIns="0" rIns="0" bIns="0" rtlCol="0"/>
            <a:lstStyle/>
            <a:p>
              <a:endParaRPr/>
            </a:p>
          </p:txBody>
        </p:sp>
        <p:sp>
          <p:nvSpPr>
            <p:cNvPr id="86" name="object 86"/>
            <p:cNvSpPr/>
            <p:nvPr/>
          </p:nvSpPr>
          <p:spPr>
            <a:xfrm>
              <a:off x="2590800"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E9"/>
            </a:solidFill>
          </p:spPr>
          <p:txBody>
            <a:bodyPr wrap="square" lIns="0" tIns="0" rIns="0" bIns="0" rtlCol="0"/>
            <a:lstStyle/>
            <a:p>
              <a:endParaRPr/>
            </a:p>
          </p:txBody>
        </p:sp>
        <p:sp>
          <p:nvSpPr>
            <p:cNvPr id="87" name="object 87"/>
            <p:cNvSpPr/>
            <p:nvPr/>
          </p:nvSpPr>
          <p:spPr>
            <a:xfrm>
              <a:off x="2676144"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E7"/>
            </a:solidFill>
          </p:spPr>
          <p:txBody>
            <a:bodyPr wrap="square" lIns="0" tIns="0" rIns="0" bIns="0" rtlCol="0"/>
            <a:lstStyle/>
            <a:p>
              <a:endParaRPr/>
            </a:p>
          </p:txBody>
        </p:sp>
        <p:sp>
          <p:nvSpPr>
            <p:cNvPr id="88" name="object 88"/>
            <p:cNvSpPr/>
            <p:nvPr/>
          </p:nvSpPr>
          <p:spPr>
            <a:xfrm>
              <a:off x="280568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E4"/>
            </a:solidFill>
          </p:spPr>
          <p:txBody>
            <a:bodyPr wrap="square" lIns="0" tIns="0" rIns="0" bIns="0" rtlCol="0"/>
            <a:lstStyle/>
            <a:p>
              <a:endParaRPr/>
            </a:p>
          </p:txBody>
        </p:sp>
        <p:sp>
          <p:nvSpPr>
            <p:cNvPr id="89" name="object 89"/>
            <p:cNvSpPr/>
            <p:nvPr/>
          </p:nvSpPr>
          <p:spPr>
            <a:xfrm>
              <a:off x="293370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E2"/>
            </a:solidFill>
          </p:spPr>
          <p:txBody>
            <a:bodyPr wrap="square" lIns="0" tIns="0" rIns="0" bIns="0" rtlCol="0"/>
            <a:lstStyle/>
            <a:p>
              <a:endParaRPr/>
            </a:p>
          </p:txBody>
        </p:sp>
        <p:sp>
          <p:nvSpPr>
            <p:cNvPr id="90" name="object 90"/>
            <p:cNvSpPr/>
            <p:nvPr/>
          </p:nvSpPr>
          <p:spPr>
            <a:xfrm>
              <a:off x="3019044" y="3837432"/>
              <a:ext cx="904240" cy="866140"/>
            </a:xfrm>
            <a:custGeom>
              <a:avLst/>
              <a:gdLst/>
              <a:ahLst/>
              <a:cxnLst/>
              <a:rect l="l" t="t" r="r" b="b"/>
              <a:pathLst>
                <a:path w="904239" h="866139">
                  <a:moveTo>
                    <a:pt x="0" y="865632"/>
                  </a:moveTo>
                  <a:lnTo>
                    <a:pt x="903731" y="865632"/>
                  </a:lnTo>
                  <a:lnTo>
                    <a:pt x="903731" y="0"/>
                  </a:lnTo>
                  <a:lnTo>
                    <a:pt x="0" y="0"/>
                  </a:lnTo>
                  <a:lnTo>
                    <a:pt x="0" y="865632"/>
                  </a:lnTo>
                  <a:close/>
                </a:path>
              </a:pathLst>
            </a:custGeom>
            <a:solidFill>
              <a:srgbClr val="FFFFDF"/>
            </a:solidFill>
          </p:spPr>
          <p:txBody>
            <a:bodyPr wrap="square" lIns="0" tIns="0" rIns="0" bIns="0" rtlCol="0"/>
            <a:lstStyle/>
            <a:p>
              <a:endParaRPr/>
            </a:p>
          </p:txBody>
        </p:sp>
        <p:sp>
          <p:nvSpPr>
            <p:cNvPr id="91" name="object 91"/>
            <p:cNvSpPr/>
            <p:nvPr/>
          </p:nvSpPr>
          <p:spPr>
            <a:xfrm>
              <a:off x="3148584"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D"/>
            </a:solidFill>
          </p:spPr>
          <p:txBody>
            <a:bodyPr wrap="square" lIns="0" tIns="0" rIns="0" bIns="0" rtlCol="0"/>
            <a:lstStyle/>
            <a:p>
              <a:endParaRPr/>
            </a:p>
          </p:txBody>
        </p:sp>
        <p:sp>
          <p:nvSpPr>
            <p:cNvPr id="92" name="object 92"/>
            <p:cNvSpPr/>
            <p:nvPr/>
          </p:nvSpPr>
          <p:spPr>
            <a:xfrm>
              <a:off x="3192780" y="3837432"/>
              <a:ext cx="943610" cy="866140"/>
            </a:xfrm>
            <a:custGeom>
              <a:avLst/>
              <a:gdLst/>
              <a:ahLst/>
              <a:cxnLst/>
              <a:rect l="l" t="t" r="r" b="b"/>
              <a:pathLst>
                <a:path w="943610" h="866139">
                  <a:moveTo>
                    <a:pt x="0" y="865632"/>
                  </a:moveTo>
                  <a:lnTo>
                    <a:pt x="943356" y="865632"/>
                  </a:lnTo>
                  <a:lnTo>
                    <a:pt x="943356" y="0"/>
                  </a:lnTo>
                  <a:lnTo>
                    <a:pt x="0" y="0"/>
                  </a:lnTo>
                  <a:lnTo>
                    <a:pt x="0" y="865632"/>
                  </a:lnTo>
                  <a:close/>
                </a:path>
              </a:pathLst>
            </a:custGeom>
            <a:solidFill>
              <a:srgbClr val="FFFFDB"/>
            </a:solidFill>
          </p:spPr>
          <p:txBody>
            <a:bodyPr wrap="square" lIns="0" tIns="0" rIns="0" bIns="0" rtlCol="0"/>
            <a:lstStyle/>
            <a:p>
              <a:endParaRPr/>
            </a:p>
          </p:txBody>
        </p:sp>
        <p:sp>
          <p:nvSpPr>
            <p:cNvPr id="93" name="object 93"/>
            <p:cNvSpPr/>
            <p:nvPr/>
          </p:nvSpPr>
          <p:spPr>
            <a:xfrm>
              <a:off x="3278124"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D9"/>
            </a:solidFill>
          </p:spPr>
          <p:txBody>
            <a:bodyPr wrap="square" lIns="0" tIns="0" rIns="0" bIns="0" rtlCol="0"/>
            <a:lstStyle/>
            <a:p>
              <a:endParaRPr/>
            </a:p>
          </p:txBody>
        </p:sp>
        <p:sp>
          <p:nvSpPr>
            <p:cNvPr id="94" name="object 94"/>
            <p:cNvSpPr/>
            <p:nvPr/>
          </p:nvSpPr>
          <p:spPr>
            <a:xfrm>
              <a:off x="340614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6"/>
            </a:solidFill>
          </p:spPr>
          <p:txBody>
            <a:bodyPr wrap="square" lIns="0" tIns="0" rIns="0" bIns="0" rtlCol="0"/>
            <a:lstStyle/>
            <a:p>
              <a:endParaRPr/>
            </a:p>
          </p:txBody>
        </p:sp>
        <p:sp>
          <p:nvSpPr>
            <p:cNvPr id="95" name="object 95"/>
            <p:cNvSpPr/>
            <p:nvPr/>
          </p:nvSpPr>
          <p:spPr>
            <a:xfrm>
              <a:off x="353568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D4"/>
            </a:solidFill>
          </p:spPr>
          <p:txBody>
            <a:bodyPr wrap="square" lIns="0" tIns="0" rIns="0" bIns="0" rtlCol="0"/>
            <a:lstStyle/>
            <a:p>
              <a:endParaRPr/>
            </a:p>
          </p:txBody>
        </p:sp>
        <p:sp>
          <p:nvSpPr>
            <p:cNvPr id="96" name="object 96"/>
            <p:cNvSpPr/>
            <p:nvPr/>
          </p:nvSpPr>
          <p:spPr>
            <a:xfrm>
              <a:off x="3621024"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D1"/>
            </a:solidFill>
          </p:spPr>
          <p:txBody>
            <a:bodyPr wrap="square" lIns="0" tIns="0" rIns="0" bIns="0" rtlCol="0"/>
            <a:lstStyle/>
            <a:p>
              <a:endParaRPr/>
            </a:p>
          </p:txBody>
        </p:sp>
        <p:sp>
          <p:nvSpPr>
            <p:cNvPr id="97" name="object 97"/>
            <p:cNvSpPr/>
            <p:nvPr/>
          </p:nvSpPr>
          <p:spPr>
            <a:xfrm>
              <a:off x="3750564"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CF"/>
            </a:solidFill>
          </p:spPr>
          <p:txBody>
            <a:bodyPr wrap="square" lIns="0" tIns="0" rIns="0" bIns="0" rtlCol="0"/>
            <a:lstStyle/>
            <a:p>
              <a:endParaRPr/>
            </a:p>
          </p:txBody>
        </p:sp>
        <p:sp>
          <p:nvSpPr>
            <p:cNvPr id="98" name="object 98"/>
            <p:cNvSpPr/>
            <p:nvPr/>
          </p:nvSpPr>
          <p:spPr>
            <a:xfrm>
              <a:off x="3793236"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D"/>
            </a:solidFill>
          </p:spPr>
          <p:txBody>
            <a:bodyPr wrap="square" lIns="0" tIns="0" rIns="0" bIns="0" rtlCol="0"/>
            <a:lstStyle/>
            <a:p>
              <a:endParaRPr/>
            </a:p>
          </p:txBody>
        </p:sp>
        <p:sp>
          <p:nvSpPr>
            <p:cNvPr id="99" name="object 99"/>
            <p:cNvSpPr/>
            <p:nvPr/>
          </p:nvSpPr>
          <p:spPr>
            <a:xfrm>
              <a:off x="3922776" y="3837432"/>
              <a:ext cx="858519" cy="866140"/>
            </a:xfrm>
            <a:custGeom>
              <a:avLst/>
              <a:gdLst/>
              <a:ahLst/>
              <a:cxnLst/>
              <a:rect l="l" t="t" r="r" b="b"/>
              <a:pathLst>
                <a:path w="858520" h="866139">
                  <a:moveTo>
                    <a:pt x="0" y="865632"/>
                  </a:moveTo>
                  <a:lnTo>
                    <a:pt x="858012" y="865632"/>
                  </a:lnTo>
                  <a:lnTo>
                    <a:pt x="858012" y="0"/>
                  </a:lnTo>
                  <a:lnTo>
                    <a:pt x="0" y="0"/>
                  </a:lnTo>
                  <a:lnTo>
                    <a:pt x="0" y="865632"/>
                  </a:lnTo>
                  <a:close/>
                </a:path>
              </a:pathLst>
            </a:custGeom>
            <a:solidFill>
              <a:srgbClr val="FFFFCB"/>
            </a:solidFill>
          </p:spPr>
          <p:txBody>
            <a:bodyPr wrap="square" lIns="0" tIns="0" rIns="0" bIns="0" rtlCol="0"/>
            <a:lstStyle/>
            <a:p>
              <a:endParaRPr/>
            </a:p>
          </p:txBody>
        </p:sp>
        <p:sp>
          <p:nvSpPr>
            <p:cNvPr id="100" name="object 100"/>
            <p:cNvSpPr/>
            <p:nvPr/>
          </p:nvSpPr>
          <p:spPr>
            <a:xfrm>
              <a:off x="4008120" y="3837432"/>
              <a:ext cx="861060" cy="866140"/>
            </a:xfrm>
            <a:custGeom>
              <a:avLst/>
              <a:gdLst/>
              <a:ahLst/>
              <a:cxnLst/>
              <a:rect l="l" t="t" r="r" b="b"/>
              <a:pathLst>
                <a:path w="861060" h="866139">
                  <a:moveTo>
                    <a:pt x="0" y="865632"/>
                  </a:moveTo>
                  <a:lnTo>
                    <a:pt x="861059" y="865632"/>
                  </a:lnTo>
                  <a:lnTo>
                    <a:pt x="861059" y="0"/>
                  </a:lnTo>
                  <a:lnTo>
                    <a:pt x="0" y="0"/>
                  </a:lnTo>
                  <a:lnTo>
                    <a:pt x="0" y="865632"/>
                  </a:lnTo>
                  <a:close/>
                </a:path>
              </a:pathLst>
            </a:custGeom>
            <a:solidFill>
              <a:srgbClr val="FFFFC8"/>
            </a:solidFill>
          </p:spPr>
          <p:txBody>
            <a:bodyPr wrap="square" lIns="0" tIns="0" rIns="0" bIns="0" rtlCol="0"/>
            <a:lstStyle/>
            <a:p>
              <a:endParaRPr/>
            </a:p>
          </p:txBody>
        </p:sp>
        <p:sp>
          <p:nvSpPr>
            <p:cNvPr id="101" name="object 101"/>
            <p:cNvSpPr/>
            <p:nvPr/>
          </p:nvSpPr>
          <p:spPr>
            <a:xfrm>
              <a:off x="4136136" y="3837432"/>
              <a:ext cx="861060" cy="866140"/>
            </a:xfrm>
            <a:custGeom>
              <a:avLst/>
              <a:gdLst/>
              <a:ahLst/>
              <a:cxnLst/>
              <a:rect l="l" t="t" r="r" b="b"/>
              <a:pathLst>
                <a:path w="861060" h="866139">
                  <a:moveTo>
                    <a:pt x="0" y="865632"/>
                  </a:moveTo>
                  <a:lnTo>
                    <a:pt x="861060" y="865632"/>
                  </a:lnTo>
                  <a:lnTo>
                    <a:pt x="861060" y="0"/>
                  </a:lnTo>
                  <a:lnTo>
                    <a:pt x="0" y="0"/>
                  </a:lnTo>
                  <a:lnTo>
                    <a:pt x="0" y="865632"/>
                  </a:lnTo>
                  <a:close/>
                </a:path>
              </a:pathLst>
            </a:custGeom>
            <a:solidFill>
              <a:srgbClr val="FFFFC6"/>
            </a:solidFill>
          </p:spPr>
          <p:txBody>
            <a:bodyPr wrap="square" lIns="0" tIns="0" rIns="0" bIns="0" rtlCol="0"/>
            <a:lstStyle/>
            <a:p>
              <a:endParaRPr/>
            </a:p>
          </p:txBody>
        </p:sp>
        <p:sp>
          <p:nvSpPr>
            <p:cNvPr id="102" name="object 102"/>
            <p:cNvSpPr/>
            <p:nvPr/>
          </p:nvSpPr>
          <p:spPr>
            <a:xfrm>
              <a:off x="4180332"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4"/>
            </a:solidFill>
          </p:spPr>
          <p:txBody>
            <a:bodyPr wrap="square" lIns="0" tIns="0" rIns="0" bIns="0" rtlCol="0"/>
            <a:lstStyle/>
            <a:p>
              <a:endParaRPr/>
            </a:p>
          </p:txBody>
        </p:sp>
        <p:sp>
          <p:nvSpPr>
            <p:cNvPr id="103" name="object 103"/>
            <p:cNvSpPr/>
            <p:nvPr/>
          </p:nvSpPr>
          <p:spPr>
            <a:xfrm>
              <a:off x="4265676"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C2"/>
            </a:solidFill>
          </p:spPr>
          <p:txBody>
            <a:bodyPr wrap="square" lIns="0" tIns="0" rIns="0" bIns="0" rtlCol="0"/>
            <a:lstStyle/>
            <a:p>
              <a:endParaRPr/>
            </a:p>
          </p:txBody>
        </p:sp>
        <p:sp>
          <p:nvSpPr>
            <p:cNvPr id="104" name="object 104"/>
            <p:cNvSpPr/>
            <p:nvPr/>
          </p:nvSpPr>
          <p:spPr>
            <a:xfrm>
              <a:off x="4395216" y="3837432"/>
              <a:ext cx="946785" cy="866140"/>
            </a:xfrm>
            <a:custGeom>
              <a:avLst/>
              <a:gdLst/>
              <a:ahLst/>
              <a:cxnLst/>
              <a:rect l="l" t="t" r="r" b="b"/>
              <a:pathLst>
                <a:path w="946785" h="866139">
                  <a:moveTo>
                    <a:pt x="0" y="865632"/>
                  </a:moveTo>
                  <a:lnTo>
                    <a:pt x="946404" y="865632"/>
                  </a:lnTo>
                  <a:lnTo>
                    <a:pt x="946404" y="0"/>
                  </a:lnTo>
                  <a:lnTo>
                    <a:pt x="0" y="0"/>
                  </a:lnTo>
                  <a:lnTo>
                    <a:pt x="0" y="865632"/>
                  </a:lnTo>
                  <a:close/>
                </a:path>
              </a:pathLst>
            </a:custGeom>
            <a:solidFill>
              <a:srgbClr val="FFFFBF"/>
            </a:solidFill>
          </p:spPr>
          <p:txBody>
            <a:bodyPr wrap="square" lIns="0" tIns="0" rIns="0" bIns="0" rtlCol="0"/>
            <a:lstStyle/>
            <a:p>
              <a:endParaRPr/>
            </a:p>
          </p:txBody>
        </p:sp>
        <p:sp>
          <p:nvSpPr>
            <p:cNvPr id="105" name="object 105"/>
            <p:cNvSpPr/>
            <p:nvPr/>
          </p:nvSpPr>
          <p:spPr>
            <a:xfrm>
              <a:off x="4523232" y="3837432"/>
              <a:ext cx="861060" cy="866140"/>
            </a:xfrm>
            <a:custGeom>
              <a:avLst/>
              <a:gdLst/>
              <a:ahLst/>
              <a:cxnLst/>
              <a:rect l="l" t="t" r="r" b="b"/>
              <a:pathLst>
                <a:path w="861060" h="866139">
                  <a:moveTo>
                    <a:pt x="0" y="865632"/>
                  </a:moveTo>
                  <a:lnTo>
                    <a:pt x="861059" y="865632"/>
                  </a:lnTo>
                  <a:lnTo>
                    <a:pt x="861059" y="0"/>
                  </a:lnTo>
                  <a:lnTo>
                    <a:pt x="0" y="0"/>
                  </a:lnTo>
                  <a:lnTo>
                    <a:pt x="0" y="865632"/>
                  </a:lnTo>
                  <a:close/>
                </a:path>
              </a:pathLst>
            </a:custGeom>
            <a:solidFill>
              <a:srgbClr val="FFFFBD"/>
            </a:solidFill>
          </p:spPr>
          <p:txBody>
            <a:bodyPr wrap="square" lIns="0" tIns="0" rIns="0" bIns="0" rtlCol="0"/>
            <a:lstStyle/>
            <a:p>
              <a:endParaRPr/>
            </a:p>
          </p:txBody>
        </p:sp>
        <p:sp>
          <p:nvSpPr>
            <p:cNvPr id="106" name="object 106"/>
            <p:cNvSpPr/>
            <p:nvPr/>
          </p:nvSpPr>
          <p:spPr>
            <a:xfrm>
              <a:off x="461010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BA"/>
            </a:solidFill>
          </p:spPr>
          <p:txBody>
            <a:bodyPr wrap="square" lIns="0" tIns="0" rIns="0" bIns="0" rtlCol="0"/>
            <a:lstStyle/>
            <a:p>
              <a:endParaRPr/>
            </a:p>
          </p:txBody>
        </p:sp>
        <p:sp>
          <p:nvSpPr>
            <p:cNvPr id="107" name="object 107"/>
            <p:cNvSpPr/>
            <p:nvPr/>
          </p:nvSpPr>
          <p:spPr>
            <a:xfrm>
              <a:off x="4739640"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B8"/>
            </a:solidFill>
          </p:spPr>
          <p:txBody>
            <a:bodyPr wrap="square" lIns="0" tIns="0" rIns="0" bIns="0" rtlCol="0"/>
            <a:lstStyle/>
            <a:p>
              <a:endParaRPr/>
            </a:p>
          </p:txBody>
        </p:sp>
        <p:sp>
          <p:nvSpPr>
            <p:cNvPr id="108" name="object 108"/>
            <p:cNvSpPr/>
            <p:nvPr/>
          </p:nvSpPr>
          <p:spPr>
            <a:xfrm>
              <a:off x="4780788" y="3837432"/>
              <a:ext cx="946785" cy="866140"/>
            </a:xfrm>
            <a:custGeom>
              <a:avLst/>
              <a:gdLst/>
              <a:ahLst/>
              <a:cxnLst/>
              <a:rect l="l" t="t" r="r" b="b"/>
              <a:pathLst>
                <a:path w="946785" h="866139">
                  <a:moveTo>
                    <a:pt x="0" y="865632"/>
                  </a:moveTo>
                  <a:lnTo>
                    <a:pt x="946403" y="865632"/>
                  </a:lnTo>
                  <a:lnTo>
                    <a:pt x="946403" y="0"/>
                  </a:lnTo>
                  <a:lnTo>
                    <a:pt x="0" y="0"/>
                  </a:lnTo>
                  <a:lnTo>
                    <a:pt x="0" y="865632"/>
                  </a:lnTo>
                  <a:close/>
                </a:path>
              </a:pathLst>
            </a:custGeom>
            <a:solidFill>
              <a:srgbClr val="FFFFB6"/>
            </a:solidFill>
          </p:spPr>
          <p:txBody>
            <a:bodyPr wrap="square" lIns="0" tIns="0" rIns="0" bIns="0" rtlCol="0"/>
            <a:lstStyle/>
            <a:p>
              <a:endParaRPr/>
            </a:p>
          </p:txBody>
        </p:sp>
        <p:sp>
          <p:nvSpPr>
            <p:cNvPr id="109" name="object 109"/>
            <p:cNvSpPr/>
            <p:nvPr/>
          </p:nvSpPr>
          <p:spPr>
            <a:xfrm>
              <a:off x="4869180" y="3837432"/>
              <a:ext cx="943610" cy="866140"/>
            </a:xfrm>
            <a:custGeom>
              <a:avLst/>
              <a:gdLst/>
              <a:ahLst/>
              <a:cxnLst/>
              <a:rect l="l" t="t" r="r" b="b"/>
              <a:pathLst>
                <a:path w="943610" h="866139">
                  <a:moveTo>
                    <a:pt x="0" y="865632"/>
                  </a:moveTo>
                  <a:lnTo>
                    <a:pt x="943356" y="865632"/>
                  </a:lnTo>
                  <a:lnTo>
                    <a:pt x="943356" y="0"/>
                  </a:lnTo>
                  <a:lnTo>
                    <a:pt x="0" y="0"/>
                  </a:lnTo>
                  <a:lnTo>
                    <a:pt x="0" y="865632"/>
                  </a:lnTo>
                  <a:close/>
                </a:path>
              </a:pathLst>
            </a:custGeom>
            <a:solidFill>
              <a:srgbClr val="FFFFB4"/>
            </a:solidFill>
          </p:spPr>
          <p:txBody>
            <a:bodyPr wrap="square" lIns="0" tIns="0" rIns="0" bIns="0" rtlCol="0"/>
            <a:lstStyle/>
            <a:p>
              <a:endParaRPr/>
            </a:p>
          </p:txBody>
        </p:sp>
        <p:sp>
          <p:nvSpPr>
            <p:cNvPr id="110" name="object 110"/>
            <p:cNvSpPr/>
            <p:nvPr/>
          </p:nvSpPr>
          <p:spPr>
            <a:xfrm>
              <a:off x="4997195"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B1"/>
            </a:solidFill>
          </p:spPr>
          <p:txBody>
            <a:bodyPr wrap="square" lIns="0" tIns="0" rIns="0" bIns="0" rtlCol="0"/>
            <a:lstStyle/>
            <a:p>
              <a:endParaRPr/>
            </a:p>
          </p:txBody>
        </p:sp>
        <p:sp>
          <p:nvSpPr>
            <p:cNvPr id="111" name="object 111"/>
            <p:cNvSpPr/>
            <p:nvPr/>
          </p:nvSpPr>
          <p:spPr>
            <a:xfrm>
              <a:off x="5126736" y="3837432"/>
              <a:ext cx="859790" cy="866140"/>
            </a:xfrm>
            <a:custGeom>
              <a:avLst/>
              <a:gdLst/>
              <a:ahLst/>
              <a:cxnLst/>
              <a:rect l="l" t="t" r="r" b="b"/>
              <a:pathLst>
                <a:path w="859789" h="866139">
                  <a:moveTo>
                    <a:pt x="0" y="865632"/>
                  </a:moveTo>
                  <a:lnTo>
                    <a:pt x="859536" y="865632"/>
                  </a:lnTo>
                  <a:lnTo>
                    <a:pt x="859536" y="0"/>
                  </a:lnTo>
                  <a:lnTo>
                    <a:pt x="0" y="0"/>
                  </a:lnTo>
                  <a:lnTo>
                    <a:pt x="0" y="865632"/>
                  </a:lnTo>
                  <a:close/>
                </a:path>
              </a:pathLst>
            </a:custGeom>
            <a:solidFill>
              <a:srgbClr val="FFFFAF"/>
            </a:solidFill>
          </p:spPr>
          <p:txBody>
            <a:bodyPr wrap="square" lIns="0" tIns="0" rIns="0" bIns="0" rtlCol="0"/>
            <a:lstStyle/>
            <a:p>
              <a:endParaRPr/>
            </a:p>
          </p:txBody>
        </p:sp>
        <p:sp>
          <p:nvSpPr>
            <p:cNvPr id="112" name="object 112"/>
            <p:cNvSpPr/>
            <p:nvPr/>
          </p:nvSpPr>
          <p:spPr>
            <a:xfrm>
              <a:off x="5212080"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AC"/>
            </a:solidFill>
          </p:spPr>
          <p:txBody>
            <a:bodyPr wrap="square" lIns="0" tIns="0" rIns="0" bIns="0" rtlCol="0"/>
            <a:lstStyle/>
            <a:p>
              <a:endParaRPr/>
            </a:p>
          </p:txBody>
        </p:sp>
        <p:sp>
          <p:nvSpPr>
            <p:cNvPr id="113" name="object 113"/>
            <p:cNvSpPr/>
            <p:nvPr/>
          </p:nvSpPr>
          <p:spPr>
            <a:xfrm>
              <a:off x="5341620" y="3837432"/>
              <a:ext cx="858519" cy="866140"/>
            </a:xfrm>
            <a:custGeom>
              <a:avLst/>
              <a:gdLst/>
              <a:ahLst/>
              <a:cxnLst/>
              <a:rect l="l" t="t" r="r" b="b"/>
              <a:pathLst>
                <a:path w="858520" h="866139">
                  <a:moveTo>
                    <a:pt x="0" y="865632"/>
                  </a:moveTo>
                  <a:lnTo>
                    <a:pt x="858011" y="865632"/>
                  </a:lnTo>
                  <a:lnTo>
                    <a:pt x="858011" y="0"/>
                  </a:lnTo>
                  <a:lnTo>
                    <a:pt x="0" y="0"/>
                  </a:lnTo>
                  <a:lnTo>
                    <a:pt x="0" y="865632"/>
                  </a:lnTo>
                  <a:close/>
                </a:path>
              </a:pathLst>
            </a:custGeom>
            <a:solidFill>
              <a:srgbClr val="FFFFAA"/>
            </a:solidFill>
          </p:spPr>
          <p:txBody>
            <a:bodyPr wrap="square" lIns="0" tIns="0" rIns="0" bIns="0" rtlCol="0"/>
            <a:lstStyle/>
            <a:p>
              <a:endParaRPr/>
            </a:p>
          </p:txBody>
        </p:sp>
        <p:sp>
          <p:nvSpPr>
            <p:cNvPr id="114" name="object 114"/>
            <p:cNvSpPr/>
            <p:nvPr/>
          </p:nvSpPr>
          <p:spPr>
            <a:xfrm>
              <a:off x="5384292"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A8"/>
            </a:solidFill>
          </p:spPr>
          <p:txBody>
            <a:bodyPr wrap="square" lIns="0" tIns="0" rIns="0" bIns="0" rtlCol="0"/>
            <a:lstStyle/>
            <a:p>
              <a:endParaRPr/>
            </a:p>
          </p:txBody>
        </p:sp>
        <p:sp>
          <p:nvSpPr>
            <p:cNvPr id="115" name="object 115"/>
            <p:cNvSpPr/>
            <p:nvPr/>
          </p:nvSpPr>
          <p:spPr>
            <a:xfrm>
              <a:off x="5469636" y="3837432"/>
              <a:ext cx="902335" cy="866140"/>
            </a:xfrm>
            <a:custGeom>
              <a:avLst/>
              <a:gdLst/>
              <a:ahLst/>
              <a:cxnLst/>
              <a:rect l="l" t="t" r="r" b="b"/>
              <a:pathLst>
                <a:path w="902335" h="866139">
                  <a:moveTo>
                    <a:pt x="0" y="865632"/>
                  </a:moveTo>
                  <a:lnTo>
                    <a:pt x="902208" y="865632"/>
                  </a:lnTo>
                  <a:lnTo>
                    <a:pt x="902208" y="0"/>
                  </a:lnTo>
                  <a:lnTo>
                    <a:pt x="0" y="0"/>
                  </a:lnTo>
                  <a:lnTo>
                    <a:pt x="0" y="865632"/>
                  </a:lnTo>
                  <a:close/>
                </a:path>
              </a:pathLst>
            </a:custGeom>
            <a:solidFill>
              <a:srgbClr val="FFFFA6"/>
            </a:solidFill>
          </p:spPr>
          <p:txBody>
            <a:bodyPr wrap="square" lIns="0" tIns="0" rIns="0" bIns="0" rtlCol="0"/>
            <a:lstStyle/>
            <a:p>
              <a:endParaRPr/>
            </a:p>
          </p:txBody>
        </p:sp>
        <p:sp>
          <p:nvSpPr>
            <p:cNvPr id="116" name="object 116"/>
            <p:cNvSpPr/>
            <p:nvPr/>
          </p:nvSpPr>
          <p:spPr>
            <a:xfrm>
              <a:off x="5599176" y="3837432"/>
              <a:ext cx="859790" cy="866140"/>
            </a:xfrm>
            <a:custGeom>
              <a:avLst/>
              <a:gdLst/>
              <a:ahLst/>
              <a:cxnLst/>
              <a:rect l="l" t="t" r="r" b="b"/>
              <a:pathLst>
                <a:path w="859789" h="866139">
                  <a:moveTo>
                    <a:pt x="0" y="865632"/>
                  </a:moveTo>
                  <a:lnTo>
                    <a:pt x="859535" y="865632"/>
                  </a:lnTo>
                  <a:lnTo>
                    <a:pt x="859535" y="0"/>
                  </a:lnTo>
                  <a:lnTo>
                    <a:pt x="0" y="0"/>
                  </a:lnTo>
                  <a:lnTo>
                    <a:pt x="0" y="865632"/>
                  </a:lnTo>
                  <a:close/>
                </a:path>
              </a:pathLst>
            </a:custGeom>
            <a:solidFill>
              <a:srgbClr val="FFFFA3"/>
            </a:solidFill>
          </p:spPr>
          <p:txBody>
            <a:bodyPr wrap="square" lIns="0" tIns="0" rIns="0" bIns="0" rtlCol="0"/>
            <a:lstStyle/>
            <a:p>
              <a:endParaRPr/>
            </a:p>
          </p:txBody>
        </p:sp>
        <p:sp>
          <p:nvSpPr>
            <p:cNvPr id="117" name="object 117"/>
            <p:cNvSpPr/>
            <p:nvPr/>
          </p:nvSpPr>
          <p:spPr>
            <a:xfrm>
              <a:off x="572719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A1"/>
            </a:solidFill>
          </p:spPr>
          <p:txBody>
            <a:bodyPr wrap="square" lIns="0" tIns="0" rIns="0" bIns="0" rtlCol="0"/>
            <a:lstStyle/>
            <a:p>
              <a:endParaRPr/>
            </a:p>
          </p:txBody>
        </p:sp>
        <p:sp>
          <p:nvSpPr>
            <p:cNvPr id="118" name="object 118"/>
            <p:cNvSpPr/>
            <p:nvPr/>
          </p:nvSpPr>
          <p:spPr>
            <a:xfrm>
              <a:off x="5812536" y="3837432"/>
              <a:ext cx="904240" cy="866140"/>
            </a:xfrm>
            <a:custGeom>
              <a:avLst/>
              <a:gdLst/>
              <a:ahLst/>
              <a:cxnLst/>
              <a:rect l="l" t="t" r="r" b="b"/>
              <a:pathLst>
                <a:path w="904240" h="866139">
                  <a:moveTo>
                    <a:pt x="0" y="865632"/>
                  </a:moveTo>
                  <a:lnTo>
                    <a:pt x="903732" y="865632"/>
                  </a:lnTo>
                  <a:lnTo>
                    <a:pt x="903732" y="0"/>
                  </a:lnTo>
                  <a:lnTo>
                    <a:pt x="0" y="0"/>
                  </a:lnTo>
                  <a:lnTo>
                    <a:pt x="0" y="865632"/>
                  </a:lnTo>
                  <a:close/>
                </a:path>
              </a:pathLst>
            </a:custGeom>
            <a:solidFill>
              <a:srgbClr val="FFFF9E"/>
            </a:solidFill>
          </p:spPr>
          <p:txBody>
            <a:bodyPr wrap="square" lIns="0" tIns="0" rIns="0" bIns="0" rtlCol="0"/>
            <a:lstStyle/>
            <a:p>
              <a:endParaRPr/>
            </a:p>
          </p:txBody>
        </p:sp>
        <p:sp>
          <p:nvSpPr>
            <p:cNvPr id="119" name="object 119"/>
            <p:cNvSpPr/>
            <p:nvPr/>
          </p:nvSpPr>
          <p:spPr>
            <a:xfrm>
              <a:off x="5942076"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C"/>
            </a:solidFill>
          </p:spPr>
          <p:txBody>
            <a:bodyPr wrap="square" lIns="0" tIns="0" rIns="0" bIns="0" rtlCol="0"/>
            <a:lstStyle/>
            <a:p>
              <a:endParaRPr/>
            </a:p>
          </p:txBody>
        </p:sp>
        <p:sp>
          <p:nvSpPr>
            <p:cNvPr id="120" name="object 120"/>
            <p:cNvSpPr/>
            <p:nvPr/>
          </p:nvSpPr>
          <p:spPr>
            <a:xfrm>
              <a:off x="5986272" y="3837432"/>
              <a:ext cx="943610" cy="866140"/>
            </a:xfrm>
            <a:custGeom>
              <a:avLst/>
              <a:gdLst/>
              <a:ahLst/>
              <a:cxnLst/>
              <a:rect l="l" t="t" r="r" b="b"/>
              <a:pathLst>
                <a:path w="943609" h="866139">
                  <a:moveTo>
                    <a:pt x="0" y="865632"/>
                  </a:moveTo>
                  <a:lnTo>
                    <a:pt x="943355" y="865632"/>
                  </a:lnTo>
                  <a:lnTo>
                    <a:pt x="943355" y="0"/>
                  </a:lnTo>
                  <a:lnTo>
                    <a:pt x="0" y="0"/>
                  </a:lnTo>
                  <a:lnTo>
                    <a:pt x="0" y="865632"/>
                  </a:lnTo>
                  <a:close/>
                </a:path>
              </a:pathLst>
            </a:custGeom>
            <a:solidFill>
              <a:srgbClr val="FFFF9A"/>
            </a:solidFill>
          </p:spPr>
          <p:txBody>
            <a:bodyPr wrap="square" lIns="0" tIns="0" rIns="0" bIns="0" rtlCol="0"/>
            <a:lstStyle/>
            <a:p>
              <a:endParaRPr/>
            </a:p>
          </p:txBody>
        </p:sp>
        <p:sp>
          <p:nvSpPr>
            <p:cNvPr id="121" name="object 121"/>
            <p:cNvSpPr/>
            <p:nvPr/>
          </p:nvSpPr>
          <p:spPr>
            <a:xfrm>
              <a:off x="611428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8"/>
            </a:solidFill>
          </p:spPr>
          <p:txBody>
            <a:bodyPr wrap="square" lIns="0" tIns="0" rIns="0" bIns="0" rtlCol="0"/>
            <a:lstStyle/>
            <a:p>
              <a:endParaRPr/>
            </a:p>
          </p:txBody>
        </p:sp>
        <p:sp>
          <p:nvSpPr>
            <p:cNvPr id="122" name="object 122"/>
            <p:cNvSpPr/>
            <p:nvPr/>
          </p:nvSpPr>
          <p:spPr>
            <a:xfrm>
              <a:off x="619963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95"/>
            </a:solidFill>
          </p:spPr>
          <p:txBody>
            <a:bodyPr wrap="square" lIns="0" tIns="0" rIns="0" bIns="0" rtlCol="0"/>
            <a:lstStyle/>
            <a:p>
              <a:endParaRPr/>
            </a:p>
          </p:txBody>
        </p:sp>
        <p:sp>
          <p:nvSpPr>
            <p:cNvPr id="123" name="object 123"/>
            <p:cNvSpPr/>
            <p:nvPr/>
          </p:nvSpPr>
          <p:spPr>
            <a:xfrm>
              <a:off x="6329172"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93"/>
            </a:solidFill>
          </p:spPr>
          <p:txBody>
            <a:bodyPr wrap="square" lIns="0" tIns="0" rIns="0" bIns="0" rtlCol="0"/>
            <a:lstStyle/>
            <a:p>
              <a:endParaRPr/>
            </a:p>
          </p:txBody>
        </p:sp>
        <p:sp>
          <p:nvSpPr>
            <p:cNvPr id="124" name="object 124"/>
            <p:cNvSpPr/>
            <p:nvPr/>
          </p:nvSpPr>
          <p:spPr>
            <a:xfrm>
              <a:off x="637184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91"/>
            </a:solidFill>
          </p:spPr>
          <p:txBody>
            <a:bodyPr wrap="square" lIns="0" tIns="0" rIns="0" bIns="0" rtlCol="0"/>
            <a:lstStyle/>
            <a:p>
              <a:endParaRPr/>
            </a:p>
          </p:txBody>
        </p:sp>
        <p:sp>
          <p:nvSpPr>
            <p:cNvPr id="125" name="object 125"/>
            <p:cNvSpPr/>
            <p:nvPr/>
          </p:nvSpPr>
          <p:spPr>
            <a:xfrm>
              <a:off x="6458712" y="3837432"/>
              <a:ext cx="944880" cy="866140"/>
            </a:xfrm>
            <a:custGeom>
              <a:avLst/>
              <a:gdLst/>
              <a:ahLst/>
              <a:cxnLst/>
              <a:rect l="l" t="t" r="r" b="b"/>
              <a:pathLst>
                <a:path w="944879" h="866139">
                  <a:moveTo>
                    <a:pt x="0" y="865632"/>
                  </a:moveTo>
                  <a:lnTo>
                    <a:pt x="944880" y="865632"/>
                  </a:lnTo>
                  <a:lnTo>
                    <a:pt x="944880" y="0"/>
                  </a:lnTo>
                  <a:lnTo>
                    <a:pt x="0" y="0"/>
                  </a:lnTo>
                  <a:lnTo>
                    <a:pt x="0" y="865632"/>
                  </a:lnTo>
                  <a:close/>
                </a:path>
              </a:pathLst>
            </a:custGeom>
            <a:solidFill>
              <a:srgbClr val="FFFF8F"/>
            </a:solidFill>
          </p:spPr>
          <p:txBody>
            <a:bodyPr wrap="square" lIns="0" tIns="0" rIns="0" bIns="0" rtlCol="0"/>
            <a:lstStyle/>
            <a:p>
              <a:endParaRPr/>
            </a:p>
          </p:txBody>
        </p:sp>
        <p:sp>
          <p:nvSpPr>
            <p:cNvPr id="126" name="object 126"/>
            <p:cNvSpPr/>
            <p:nvPr/>
          </p:nvSpPr>
          <p:spPr>
            <a:xfrm>
              <a:off x="6586727"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C"/>
            </a:solidFill>
          </p:spPr>
          <p:txBody>
            <a:bodyPr wrap="square" lIns="0" tIns="0" rIns="0" bIns="0" rtlCol="0"/>
            <a:lstStyle/>
            <a:p>
              <a:endParaRPr/>
            </a:p>
          </p:txBody>
        </p:sp>
        <p:sp>
          <p:nvSpPr>
            <p:cNvPr id="127" name="object 127"/>
            <p:cNvSpPr/>
            <p:nvPr/>
          </p:nvSpPr>
          <p:spPr>
            <a:xfrm>
              <a:off x="671626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8A"/>
            </a:solidFill>
          </p:spPr>
          <p:txBody>
            <a:bodyPr wrap="square" lIns="0" tIns="0" rIns="0" bIns="0" rtlCol="0"/>
            <a:lstStyle/>
            <a:p>
              <a:endParaRPr/>
            </a:p>
          </p:txBody>
        </p:sp>
        <p:sp>
          <p:nvSpPr>
            <p:cNvPr id="128" name="object 128"/>
            <p:cNvSpPr/>
            <p:nvPr/>
          </p:nvSpPr>
          <p:spPr>
            <a:xfrm>
              <a:off x="6801612" y="3837432"/>
              <a:ext cx="861060" cy="866140"/>
            </a:xfrm>
            <a:custGeom>
              <a:avLst/>
              <a:gdLst/>
              <a:ahLst/>
              <a:cxnLst/>
              <a:rect l="l" t="t" r="r" b="b"/>
              <a:pathLst>
                <a:path w="861059" h="866139">
                  <a:moveTo>
                    <a:pt x="0" y="865632"/>
                  </a:moveTo>
                  <a:lnTo>
                    <a:pt x="861060" y="865632"/>
                  </a:lnTo>
                  <a:lnTo>
                    <a:pt x="861060" y="0"/>
                  </a:lnTo>
                  <a:lnTo>
                    <a:pt x="0" y="0"/>
                  </a:lnTo>
                  <a:lnTo>
                    <a:pt x="0" y="865632"/>
                  </a:lnTo>
                  <a:close/>
                </a:path>
              </a:pathLst>
            </a:custGeom>
            <a:solidFill>
              <a:srgbClr val="FFFF87"/>
            </a:solidFill>
          </p:spPr>
          <p:txBody>
            <a:bodyPr wrap="square" lIns="0" tIns="0" rIns="0" bIns="0" rtlCol="0"/>
            <a:lstStyle/>
            <a:p>
              <a:endParaRPr/>
            </a:p>
          </p:txBody>
        </p:sp>
        <p:sp>
          <p:nvSpPr>
            <p:cNvPr id="129" name="object 129"/>
            <p:cNvSpPr/>
            <p:nvPr/>
          </p:nvSpPr>
          <p:spPr>
            <a:xfrm>
              <a:off x="6929627" y="3837432"/>
              <a:ext cx="861060" cy="866140"/>
            </a:xfrm>
            <a:custGeom>
              <a:avLst/>
              <a:gdLst/>
              <a:ahLst/>
              <a:cxnLst/>
              <a:rect l="l" t="t" r="r" b="b"/>
              <a:pathLst>
                <a:path w="861059" h="866139">
                  <a:moveTo>
                    <a:pt x="0" y="865632"/>
                  </a:moveTo>
                  <a:lnTo>
                    <a:pt x="861060" y="865632"/>
                  </a:lnTo>
                  <a:lnTo>
                    <a:pt x="861060" y="0"/>
                  </a:lnTo>
                  <a:lnTo>
                    <a:pt x="0" y="0"/>
                  </a:lnTo>
                  <a:lnTo>
                    <a:pt x="0" y="865632"/>
                  </a:lnTo>
                  <a:close/>
                </a:path>
              </a:pathLst>
            </a:custGeom>
            <a:solidFill>
              <a:srgbClr val="FFFF85"/>
            </a:solidFill>
          </p:spPr>
          <p:txBody>
            <a:bodyPr wrap="square" lIns="0" tIns="0" rIns="0" bIns="0" rtlCol="0"/>
            <a:lstStyle/>
            <a:p>
              <a:endParaRPr/>
            </a:p>
          </p:txBody>
        </p:sp>
        <p:sp>
          <p:nvSpPr>
            <p:cNvPr id="130" name="object 130"/>
            <p:cNvSpPr/>
            <p:nvPr/>
          </p:nvSpPr>
          <p:spPr>
            <a:xfrm>
              <a:off x="6973824"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3"/>
            </a:solidFill>
          </p:spPr>
          <p:txBody>
            <a:bodyPr wrap="square" lIns="0" tIns="0" rIns="0" bIns="0" rtlCol="0"/>
            <a:lstStyle/>
            <a:p>
              <a:endParaRPr/>
            </a:p>
          </p:txBody>
        </p:sp>
        <p:sp>
          <p:nvSpPr>
            <p:cNvPr id="131" name="object 131"/>
            <p:cNvSpPr/>
            <p:nvPr/>
          </p:nvSpPr>
          <p:spPr>
            <a:xfrm>
              <a:off x="7059168"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81"/>
            </a:solidFill>
          </p:spPr>
          <p:txBody>
            <a:bodyPr wrap="square" lIns="0" tIns="0" rIns="0" bIns="0" rtlCol="0"/>
            <a:lstStyle/>
            <a:p>
              <a:endParaRPr/>
            </a:p>
          </p:txBody>
        </p:sp>
        <p:sp>
          <p:nvSpPr>
            <p:cNvPr id="132" name="object 132"/>
            <p:cNvSpPr/>
            <p:nvPr/>
          </p:nvSpPr>
          <p:spPr>
            <a:xfrm>
              <a:off x="7188707" y="3837432"/>
              <a:ext cx="946785" cy="866140"/>
            </a:xfrm>
            <a:custGeom>
              <a:avLst/>
              <a:gdLst/>
              <a:ahLst/>
              <a:cxnLst/>
              <a:rect l="l" t="t" r="r" b="b"/>
              <a:pathLst>
                <a:path w="946784" h="866139">
                  <a:moveTo>
                    <a:pt x="0" y="865632"/>
                  </a:moveTo>
                  <a:lnTo>
                    <a:pt x="946403" y="865632"/>
                  </a:lnTo>
                  <a:lnTo>
                    <a:pt x="946403" y="0"/>
                  </a:lnTo>
                  <a:lnTo>
                    <a:pt x="0" y="0"/>
                  </a:lnTo>
                  <a:lnTo>
                    <a:pt x="0" y="865632"/>
                  </a:lnTo>
                  <a:close/>
                </a:path>
              </a:pathLst>
            </a:custGeom>
            <a:solidFill>
              <a:srgbClr val="FFFF7E"/>
            </a:solidFill>
          </p:spPr>
          <p:txBody>
            <a:bodyPr wrap="square" lIns="0" tIns="0" rIns="0" bIns="0" rtlCol="0"/>
            <a:lstStyle/>
            <a:p>
              <a:endParaRPr/>
            </a:p>
          </p:txBody>
        </p:sp>
        <p:sp>
          <p:nvSpPr>
            <p:cNvPr id="133" name="object 133"/>
            <p:cNvSpPr/>
            <p:nvPr/>
          </p:nvSpPr>
          <p:spPr>
            <a:xfrm>
              <a:off x="7316724" y="3837432"/>
              <a:ext cx="861060" cy="866140"/>
            </a:xfrm>
            <a:custGeom>
              <a:avLst/>
              <a:gdLst/>
              <a:ahLst/>
              <a:cxnLst/>
              <a:rect l="l" t="t" r="r" b="b"/>
              <a:pathLst>
                <a:path w="861059" h="866139">
                  <a:moveTo>
                    <a:pt x="0" y="865632"/>
                  </a:moveTo>
                  <a:lnTo>
                    <a:pt x="861059" y="865632"/>
                  </a:lnTo>
                  <a:lnTo>
                    <a:pt x="861059" y="0"/>
                  </a:lnTo>
                  <a:lnTo>
                    <a:pt x="0" y="0"/>
                  </a:lnTo>
                  <a:lnTo>
                    <a:pt x="0" y="865632"/>
                  </a:lnTo>
                  <a:close/>
                </a:path>
              </a:pathLst>
            </a:custGeom>
            <a:solidFill>
              <a:srgbClr val="FFFF7C"/>
            </a:solidFill>
          </p:spPr>
          <p:txBody>
            <a:bodyPr wrap="square" lIns="0" tIns="0" rIns="0" bIns="0" rtlCol="0"/>
            <a:lstStyle/>
            <a:p>
              <a:endParaRPr/>
            </a:p>
          </p:txBody>
        </p:sp>
        <p:sp>
          <p:nvSpPr>
            <p:cNvPr id="134" name="object 134"/>
            <p:cNvSpPr/>
            <p:nvPr/>
          </p:nvSpPr>
          <p:spPr>
            <a:xfrm>
              <a:off x="7403592" y="3837432"/>
              <a:ext cx="904240" cy="866140"/>
            </a:xfrm>
            <a:custGeom>
              <a:avLst/>
              <a:gdLst/>
              <a:ahLst/>
              <a:cxnLst/>
              <a:rect l="l" t="t" r="r" b="b"/>
              <a:pathLst>
                <a:path w="904240" h="866139">
                  <a:moveTo>
                    <a:pt x="0" y="865632"/>
                  </a:moveTo>
                  <a:lnTo>
                    <a:pt x="903731" y="865632"/>
                  </a:lnTo>
                  <a:lnTo>
                    <a:pt x="903731" y="0"/>
                  </a:lnTo>
                  <a:lnTo>
                    <a:pt x="0" y="0"/>
                  </a:lnTo>
                  <a:lnTo>
                    <a:pt x="0" y="865632"/>
                  </a:lnTo>
                  <a:close/>
                </a:path>
              </a:pathLst>
            </a:custGeom>
            <a:solidFill>
              <a:srgbClr val="FFFF79"/>
            </a:solidFill>
          </p:spPr>
          <p:txBody>
            <a:bodyPr wrap="square" lIns="0" tIns="0" rIns="0" bIns="0" rtlCol="0"/>
            <a:lstStyle/>
            <a:p>
              <a:endParaRPr/>
            </a:p>
          </p:txBody>
        </p:sp>
        <p:sp>
          <p:nvSpPr>
            <p:cNvPr id="135" name="object 135"/>
            <p:cNvSpPr/>
            <p:nvPr/>
          </p:nvSpPr>
          <p:spPr>
            <a:xfrm>
              <a:off x="7533132"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77"/>
            </a:solidFill>
          </p:spPr>
          <p:txBody>
            <a:bodyPr wrap="square" lIns="0" tIns="0" rIns="0" bIns="0" rtlCol="0"/>
            <a:lstStyle/>
            <a:p>
              <a:endParaRPr/>
            </a:p>
          </p:txBody>
        </p:sp>
        <p:sp>
          <p:nvSpPr>
            <p:cNvPr id="136" name="object 136"/>
            <p:cNvSpPr/>
            <p:nvPr/>
          </p:nvSpPr>
          <p:spPr>
            <a:xfrm>
              <a:off x="7575804" y="3837432"/>
              <a:ext cx="944880" cy="866140"/>
            </a:xfrm>
            <a:custGeom>
              <a:avLst/>
              <a:gdLst/>
              <a:ahLst/>
              <a:cxnLst/>
              <a:rect l="l" t="t" r="r" b="b"/>
              <a:pathLst>
                <a:path w="944879" h="866139">
                  <a:moveTo>
                    <a:pt x="0" y="865632"/>
                  </a:moveTo>
                  <a:lnTo>
                    <a:pt x="944879" y="865632"/>
                  </a:lnTo>
                  <a:lnTo>
                    <a:pt x="944879" y="0"/>
                  </a:lnTo>
                  <a:lnTo>
                    <a:pt x="0" y="0"/>
                  </a:lnTo>
                  <a:lnTo>
                    <a:pt x="0" y="865632"/>
                  </a:lnTo>
                  <a:close/>
                </a:path>
              </a:pathLst>
            </a:custGeom>
            <a:solidFill>
              <a:srgbClr val="FFFF75"/>
            </a:solidFill>
          </p:spPr>
          <p:txBody>
            <a:bodyPr wrap="square" lIns="0" tIns="0" rIns="0" bIns="0" rtlCol="0"/>
            <a:lstStyle/>
            <a:p>
              <a:endParaRPr/>
            </a:p>
          </p:txBody>
        </p:sp>
        <p:sp>
          <p:nvSpPr>
            <p:cNvPr id="137" name="object 137"/>
            <p:cNvSpPr/>
            <p:nvPr/>
          </p:nvSpPr>
          <p:spPr>
            <a:xfrm>
              <a:off x="7662672" y="3837432"/>
              <a:ext cx="902335" cy="866140"/>
            </a:xfrm>
            <a:custGeom>
              <a:avLst/>
              <a:gdLst/>
              <a:ahLst/>
              <a:cxnLst/>
              <a:rect l="l" t="t" r="r" b="b"/>
              <a:pathLst>
                <a:path w="902334" h="866139">
                  <a:moveTo>
                    <a:pt x="0" y="865632"/>
                  </a:moveTo>
                  <a:lnTo>
                    <a:pt x="902207" y="865632"/>
                  </a:lnTo>
                  <a:lnTo>
                    <a:pt x="902207" y="0"/>
                  </a:lnTo>
                  <a:lnTo>
                    <a:pt x="0" y="0"/>
                  </a:lnTo>
                  <a:lnTo>
                    <a:pt x="0" y="865632"/>
                  </a:lnTo>
                  <a:close/>
                </a:path>
              </a:pathLst>
            </a:custGeom>
            <a:solidFill>
              <a:srgbClr val="FFFF73"/>
            </a:solidFill>
          </p:spPr>
          <p:txBody>
            <a:bodyPr wrap="square" lIns="0" tIns="0" rIns="0" bIns="0" rtlCol="0"/>
            <a:lstStyle/>
            <a:p>
              <a:endParaRPr/>
            </a:p>
          </p:txBody>
        </p:sp>
        <p:sp>
          <p:nvSpPr>
            <p:cNvPr id="138" name="object 138"/>
            <p:cNvSpPr/>
            <p:nvPr/>
          </p:nvSpPr>
          <p:spPr>
            <a:xfrm>
              <a:off x="7790688" y="3837432"/>
              <a:ext cx="859790" cy="866140"/>
            </a:xfrm>
            <a:custGeom>
              <a:avLst/>
              <a:gdLst/>
              <a:ahLst/>
              <a:cxnLst/>
              <a:rect l="l" t="t" r="r" b="b"/>
              <a:pathLst>
                <a:path w="859790" h="866139">
                  <a:moveTo>
                    <a:pt x="0" y="865632"/>
                  </a:moveTo>
                  <a:lnTo>
                    <a:pt x="859535" y="865632"/>
                  </a:lnTo>
                  <a:lnTo>
                    <a:pt x="859535" y="0"/>
                  </a:lnTo>
                  <a:lnTo>
                    <a:pt x="0" y="0"/>
                  </a:lnTo>
                  <a:lnTo>
                    <a:pt x="0" y="865632"/>
                  </a:lnTo>
                  <a:close/>
                </a:path>
              </a:pathLst>
            </a:custGeom>
            <a:solidFill>
              <a:srgbClr val="FFFF70"/>
            </a:solidFill>
          </p:spPr>
          <p:txBody>
            <a:bodyPr wrap="square" lIns="0" tIns="0" rIns="0" bIns="0" rtlCol="0"/>
            <a:lstStyle/>
            <a:p>
              <a:endParaRPr/>
            </a:p>
          </p:txBody>
        </p:sp>
        <p:sp>
          <p:nvSpPr>
            <p:cNvPr id="139" name="object 139"/>
            <p:cNvSpPr/>
            <p:nvPr/>
          </p:nvSpPr>
          <p:spPr>
            <a:xfrm>
              <a:off x="7920227" y="3837432"/>
              <a:ext cx="859790" cy="866140"/>
            </a:xfrm>
            <a:custGeom>
              <a:avLst/>
              <a:gdLst/>
              <a:ahLst/>
              <a:cxnLst/>
              <a:rect l="l" t="t" r="r" b="b"/>
              <a:pathLst>
                <a:path w="859790" h="866139">
                  <a:moveTo>
                    <a:pt x="0" y="865632"/>
                  </a:moveTo>
                  <a:lnTo>
                    <a:pt x="859536" y="865632"/>
                  </a:lnTo>
                  <a:lnTo>
                    <a:pt x="859536" y="0"/>
                  </a:lnTo>
                  <a:lnTo>
                    <a:pt x="0" y="0"/>
                  </a:lnTo>
                  <a:lnTo>
                    <a:pt x="0" y="865632"/>
                  </a:lnTo>
                  <a:close/>
                </a:path>
              </a:pathLst>
            </a:custGeom>
            <a:solidFill>
              <a:srgbClr val="FFFF6E"/>
            </a:solidFill>
          </p:spPr>
          <p:txBody>
            <a:bodyPr wrap="square" lIns="0" tIns="0" rIns="0" bIns="0" rtlCol="0"/>
            <a:lstStyle/>
            <a:p>
              <a:endParaRPr/>
            </a:p>
          </p:txBody>
        </p:sp>
        <p:sp>
          <p:nvSpPr>
            <p:cNvPr id="140" name="object 140"/>
            <p:cNvSpPr/>
            <p:nvPr/>
          </p:nvSpPr>
          <p:spPr>
            <a:xfrm>
              <a:off x="8005572" y="3837432"/>
              <a:ext cx="902335" cy="866140"/>
            </a:xfrm>
            <a:custGeom>
              <a:avLst/>
              <a:gdLst/>
              <a:ahLst/>
              <a:cxnLst/>
              <a:rect l="l" t="t" r="r" b="b"/>
              <a:pathLst>
                <a:path w="902334" h="866139">
                  <a:moveTo>
                    <a:pt x="0" y="865632"/>
                  </a:moveTo>
                  <a:lnTo>
                    <a:pt x="902207" y="865632"/>
                  </a:lnTo>
                  <a:lnTo>
                    <a:pt x="902207" y="0"/>
                  </a:lnTo>
                  <a:lnTo>
                    <a:pt x="0" y="0"/>
                  </a:lnTo>
                  <a:lnTo>
                    <a:pt x="0" y="865632"/>
                  </a:lnTo>
                  <a:close/>
                </a:path>
              </a:pathLst>
            </a:custGeom>
            <a:solidFill>
              <a:srgbClr val="FFFF6B"/>
            </a:solidFill>
          </p:spPr>
          <p:txBody>
            <a:bodyPr wrap="square" lIns="0" tIns="0" rIns="0" bIns="0" rtlCol="0"/>
            <a:lstStyle/>
            <a:p>
              <a:endParaRPr/>
            </a:p>
          </p:txBody>
        </p:sp>
        <p:sp>
          <p:nvSpPr>
            <p:cNvPr id="141" name="object 141"/>
            <p:cNvSpPr/>
            <p:nvPr/>
          </p:nvSpPr>
          <p:spPr>
            <a:xfrm>
              <a:off x="8135112" y="3837432"/>
              <a:ext cx="858519" cy="866140"/>
            </a:xfrm>
            <a:custGeom>
              <a:avLst/>
              <a:gdLst/>
              <a:ahLst/>
              <a:cxnLst/>
              <a:rect l="l" t="t" r="r" b="b"/>
              <a:pathLst>
                <a:path w="858520" h="866139">
                  <a:moveTo>
                    <a:pt x="858011" y="0"/>
                  </a:moveTo>
                  <a:lnTo>
                    <a:pt x="0" y="0"/>
                  </a:lnTo>
                  <a:lnTo>
                    <a:pt x="0" y="865632"/>
                  </a:lnTo>
                  <a:lnTo>
                    <a:pt x="858011" y="865632"/>
                  </a:lnTo>
                  <a:lnTo>
                    <a:pt x="858011" y="0"/>
                  </a:lnTo>
                  <a:close/>
                </a:path>
              </a:pathLst>
            </a:custGeom>
            <a:solidFill>
              <a:srgbClr val="FFFF69"/>
            </a:solidFill>
          </p:spPr>
          <p:txBody>
            <a:bodyPr wrap="square" lIns="0" tIns="0" rIns="0" bIns="0" rtlCol="0"/>
            <a:lstStyle/>
            <a:p>
              <a:endParaRPr/>
            </a:p>
          </p:txBody>
        </p:sp>
        <p:sp>
          <p:nvSpPr>
            <p:cNvPr id="142" name="object 142"/>
            <p:cNvSpPr/>
            <p:nvPr/>
          </p:nvSpPr>
          <p:spPr>
            <a:xfrm>
              <a:off x="8177783" y="3837432"/>
              <a:ext cx="815340" cy="866140"/>
            </a:xfrm>
            <a:custGeom>
              <a:avLst/>
              <a:gdLst/>
              <a:ahLst/>
              <a:cxnLst/>
              <a:rect l="l" t="t" r="r" b="b"/>
              <a:pathLst>
                <a:path w="815340" h="866139">
                  <a:moveTo>
                    <a:pt x="815340" y="0"/>
                  </a:moveTo>
                  <a:lnTo>
                    <a:pt x="0" y="0"/>
                  </a:lnTo>
                  <a:lnTo>
                    <a:pt x="0" y="865632"/>
                  </a:lnTo>
                  <a:lnTo>
                    <a:pt x="815340" y="865632"/>
                  </a:lnTo>
                  <a:lnTo>
                    <a:pt x="815340" y="0"/>
                  </a:lnTo>
                  <a:close/>
                </a:path>
              </a:pathLst>
            </a:custGeom>
            <a:solidFill>
              <a:srgbClr val="FFFF67"/>
            </a:solidFill>
          </p:spPr>
          <p:txBody>
            <a:bodyPr wrap="square" lIns="0" tIns="0" rIns="0" bIns="0" rtlCol="0"/>
            <a:lstStyle/>
            <a:p>
              <a:endParaRPr/>
            </a:p>
          </p:txBody>
        </p:sp>
        <p:sp>
          <p:nvSpPr>
            <p:cNvPr id="143" name="object 143"/>
            <p:cNvSpPr/>
            <p:nvPr/>
          </p:nvSpPr>
          <p:spPr>
            <a:xfrm>
              <a:off x="8307323" y="3837432"/>
              <a:ext cx="685800" cy="866140"/>
            </a:xfrm>
            <a:custGeom>
              <a:avLst/>
              <a:gdLst/>
              <a:ahLst/>
              <a:cxnLst/>
              <a:rect l="l" t="t" r="r" b="b"/>
              <a:pathLst>
                <a:path w="685800" h="866139">
                  <a:moveTo>
                    <a:pt x="685800" y="0"/>
                  </a:moveTo>
                  <a:lnTo>
                    <a:pt x="0" y="0"/>
                  </a:lnTo>
                  <a:lnTo>
                    <a:pt x="0" y="865632"/>
                  </a:lnTo>
                  <a:lnTo>
                    <a:pt x="685800" y="865632"/>
                  </a:lnTo>
                  <a:lnTo>
                    <a:pt x="685800" y="0"/>
                  </a:lnTo>
                  <a:close/>
                </a:path>
              </a:pathLst>
            </a:custGeom>
            <a:solidFill>
              <a:srgbClr val="FFFF65"/>
            </a:solidFill>
          </p:spPr>
          <p:txBody>
            <a:bodyPr wrap="square" lIns="0" tIns="0" rIns="0" bIns="0" rtlCol="0"/>
            <a:lstStyle/>
            <a:p>
              <a:endParaRPr/>
            </a:p>
          </p:txBody>
        </p:sp>
        <p:sp>
          <p:nvSpPr>
            <p:cNvPr id="144" name="object 144"/>
            <p:cNvSpPr/>
            <p:nvPr/>
          </p:nvSpPr>
          <p:spPr>
            <a:xfrm>
              <a:off x="8392668" y="3837432"/>
              <a:ext cx="600710" cy="866140"/>
            </a:xfrm>
            <a:custGeom>
              <a:avLst/>
              <a:gdLst/>
              <a:ahLst/>
              <a:cxnLst/>
              <a:rect l="l" t="t" r="r" b="b"/>
              <a:pathLst>
                <a:path w="600709" h="866139">
                  <a:moveTo>
                    <a:pt x="600455" y="0"/>
                  </a:moveTo>
                  <a:lnTo>
                    <a:pt x="0" y="0"/>
                  </a:lnTo>
                  <a:lnTo>
                    <a:pt x="0" y="865632"/>
                  </a:lnTo>
                  <a:lnTo>
                    <a:pt x="600455" y="865632"/>
                  </a:lnTo>
                  <a:lnTo>
                    <a:pt x="600455" y="0"/>
                  </a:lnTo>
                  <a:close/>
                </a:path>
              </a:pathLst>
            </a:custGeom>
            <a:solidFill>
              <a:srgbClr val="FFFF62"/>
            </a:solidFill>
          </p:spPr>
          <p:txBody>
            <a:bodyPr wrap="square" lIns="0" tIns="0" rIns="0" bIns="0" rtlCol="0"/>
            <a:lstStyle/>
            <a:p>
              <a:endParaRPr/>
            </a:p>
          </p:txBody>
        </p:sp>
        <p:sp>
          <p:nvSpPr>
            <p:cNvPr id="145" name="object 145"/>
            <p:cNvSpPr/>
            <p:nvPr/>
          </p:nvSpPr>
          <p:spPr>
            <a:xfrm>
              <a:off x="8520684" y="3837432"/>
              <a:ext cx="472440" cy="866140"/>
            </a:xfrm>
            <a:custGeom>
              <a:avLst/>
              <a:gdLst/>
              <a:ahLst/>
              <a:cxnLst/>
              <a:rect l="l" t="t" r="r" b="b"/>
              <a:pathLst>
                <a:path w="472440" h="866139">
                  <a:moveTo>
                    <a:pt x="472440" y="0"/>
                  </a:moveTo>
                  <a:lnTo>
                    <a:pt x="0" y="0"/>
                  </a:lnTo>
                  <a:lnTo>
                    <a:pt x="0" y="865632"/>
                  </a:lnTo>
                  <a:lnTo>
                    <a:pt x="472440" y="865632"/>
                  </a:lnTo>
                  <a:lnTo>
                    <a:pt x="472440" y="0"/>
                  </a:lnTo>
                  <a:close/>
                </a:path>
              </a:pathLst>
            </a:custGeom>
            <a:solidFill>
              <a:srgbClr val="FFFF60"/>
            </a:solidFill>
          </p:spPr>
          <p:txBody>
            <a:bodyPr wrap="square" lIns="0" tIns="0" rIns="0" bIns="0" rtlCol="0"/>
            <a:lstStyle/>
            <a:p>
              <a:endParaRPr/>
            </a:p>
          </p:txBody>
        </p:sp>
        <p:sp>
          <p:nvSpPr>
            <p:cNvPr id="146" name="object 146"/>
            <p:cNvSpPr/>
            <p:nvPr/>
          </p:nvSpPr>
          <p:spPr>
            <a:xfrm>
              <a:off x="8564880" y="3837432"/>
              <a:ext cx="428625" cy="866140"/>
            </a:xfrm>
            <a:custGeom>
              <a:avLst/>
              <a:gdLst/>
              <a:ahLst/>
              <a:cxnLst/>
              <a:rect l="l" t="t" r="r" b="b"/>
              <a:pathLst>
                <a:path w="428625" h="866139">
                  <a:moveTo>
                    <a:pt x="428244" y="0"/>
                  </a:moveTo>
                  <a:lnTo>
                    <a:pt x="0" y="0"/>
                  </a:lnTo>
                  <a:lnTo>
                    <a:pt x="0" y="865632"/>
                  </a:lnTo>
                  <a:lnTo>
                    <a:pt x="428244" y="865632"/>
                  </a:lnTo>
                  <a:lnTo>
                    <a:pt x="428244" y="0"/>
                  </a:lnTo>
                  <a:close/>
                </a:path>
              </a:pathLst>
            </a:custGeom>
            <a:solidFill>
              <a:srgbClr val="FFFF5E"/>
            </a:solidFill>
          </p:spPr>
          <p:txBody>
            <a:bodyPr wrap="square" lIns="0" tIns="0" rIns="0" bIns="0" rtlCol="0"/>
            <a:lstStyle/>
            <a:p>
              <a:endParaRPr/>
            </a:p>
          </p:txBody>
        </p:sp>
        <p:sp>
          <p:nvSpPr>
            <p:cNvPr id="147" name="object 147"/>
            <p:cNvSpPr/>
            <p:nvPr/>
          </p:nvSpPr>
          <p:spPr>
            <a:xfrm>
              <a:off x="8650223" y="3837432"/>
              <a:ext cx="342900" cy="866140"/>
            </a:xfrm>
            <a:custGeom>
              <a:avLst/>
              <a:gdLst/>
              <a:ahLst/>
              <a:cxnLst/>
              <a:rect l="l" t="t" r="r" b="b"/>
              <a:pathLst>
                <a:path w="342900" h="866139">
                  <a:moveTo>
                    <a:pt x="342900" y="0"/>
                  </a:moveTo>
                  <a:lnTo>
                    <a:pt x="0" y="0"/>
                  </a:lnTo>
                  <a:lnTo>
                    <a:pt x="0" y="865632"/>
                  </a:lnTo>
                  <a:lnTo>
                    <a:pt x="342900" y="865632"/>
                  </a:lnTo>
                  <a:lnTo>
                    <a:pt x="342900" y="0"/>
                  </a:lnTo>
                  <a:close/>
                </a:path>
              </a:pathLst>
            </a:custGeom>
            <a:solidFill>
              <a:srgbClr val="FFFF5C"/>
            </a:solidFill>
          </p:spPr>
          <p:txBody>
            <a:bodyPr wrap="square" lIns="0" tIns="0" rIns="0" bIns="0" rtlCol="0"/>
            <a:lstStyle/>
            <a:p>
              <a:endParaRPr/>
            </a:p>
          </p:txBody>
        </p:sp>
        <p:sp>
          <p:nvSpPr>
            <p:cNvPr id="148" name="object 148"/>
            <p:cNvSpPr/>
            <p:nvPr/>
          </p:nvSpPr>
          <p:spPr>
            <a:xfrm>
              <a:off x="8779763" y="3837432"/>
              <a:ext cx="213360" cy="866140"/>
            </a:xfrm>
            <a:custGeom>
              <a:avLst/>
              <a:gdLst/>
              <a:ahLst/>
              <a:cxnLst/>
              <a:rect l="l" t="t" r="r" b="b"/>
              <a:pathLst>
                <a:path w="213359" h="866139">
                  <a:moveTo>
                    <a:pt x="213359" y="0"/>
                  </a:moveTo>
                  <a:lnTo>
                    <a:pt x="0" y="0"/>
                  </a:lnTo>
                  <a:lnTo>
                    <a:pt x="0" y="865632"/>
                  </a:lnTo>
                  <a:lnTo>
                    <a:pt x="213359" y="865632"/>
                  </a:lnTo>
                  <a:lnTo>
                    <a:pt x="213359" y="0"/>
                  </a:lnTo>
                  <a:close/>
                </a:path>
              </a:pathLst>
            </a:custGeom>
            <a:solidFill>
              <a:srgbClr val="FFFF59"/>
            </a:solidFill>
          </p:spPr>
          <p:txBody>
            <a:bodyPr wrap="square" lIns="0" tIns="0" rIns="0" bIns="0" rtlCol="0"/>
            <a:lstStyle/>
            <a:p>
              <a:endParaRPr/>
            </a:p>
          </p:txBody>
        </p:sp>
        <p:sp>
          <p:nvSpPr>
            <p:cNvPr id="149" name="object 149"/>
            <p:cNvSpPr/>
            <p:nvPr/>
          </p:nvSpPr>
          <p:spPr>
            <a:xfrm>
              <a:off x="8907780" y="3837432"/>
              <a:ext cx="85725" cy="866140"/>
            </a:xfrm>
            <a:custGeom>
              <a:avLst/>
              <a:gdLst/>
              <a:ahLst/>
              <a:cxnLst/>
              <a:rect l="l" t="t" r="r" b="b"/>
              <a:pathLst>
                <a:path w="85725" h="866139">
                  <a:moveTo>
                    <a:pt x="85344" y="0"/>
                  </a:moveTo>
                  <a:lnTo>
                    <a:pt x="0" y="0"/>
                  </a:lnTo>
                  <a:lnTo>
                    <a:pt x="0" y="865632"/>
                  </a:lnTo>
                  <a:lnTo>
                    <a:pt x="85344" y="865632"/>
                  </a:lnTo>
                  <a:lnTo>
                    <a:pt x="85344" y="0"/>
                  </a:lnTo>
                  <a:close/>
                </a:path>
              </a:pathLst>
            </a:custGeom>
            <a:solidFill>
              <a:srgbClr val="FFFF57"/>
            </a:solidFill>
          </p:spPr>
          <p:txBody>
            <a:bodyPr wrap="square" lIns="0" tIns="0" rIns="0" bIns="0" rtlCol="0"/>
            <a:lstStyle/>
            <a:p>
              <a:endParaRPr/>
            </a:p>
          </p:txBody>
        </p:sp>
        <p:sp>
          <p:nvSpPr>
            <p:cNvPr id="150" name="object 150"/>
            <p:cNvSpPr/>
            <p:nvPr/>
          </p:nvSpPr>
          <p:spPr>
            <a:xfrm>
              <a:off x="8993123" y="3837432"/>
              <a:ext cx="0" cy="866140"/>
            </a:xfrm>
            <a:custGeom>
              <a:avLst/>
              <a:gdLst/>
              <a:ahLst/>
              <a:cxnLst/>
              <a:rect l="l" t="t" r="r" b="b"/>
              <a:pathLst>
                <a:path h="866139">
                  <a:moveTo>
                    <a:pt x="0" y="0"/>
                  </a:moveTo>
                  <a:lnTo>
                    <a:pt x="0" y="865631"/>
                  </a:lnTo>
                  <a:lnTo>
                    <a:pt x="0" y="0"/>
                  </a:lnTo>
                  <a:close/>
                </a:path>
              </a:pathLst>
            </a:custGeom>
            <a:solidFill>
              <a:srgbClr val="FFFF56"/>
            </a:solidFill>
          </p:spPr>
          <p:txBody>
            <a:bodyPr wrap="square" lIns="0" tIns="0" rIns="0" bIns="0" rtlCol="0"/>
            <a:lstStyle/>
            <a:p>
              <a:endParaRPr/>
            </a:p>
          </p:txBody>
        </p:sp>
        <p:sp>
          <p:nvSpPr>
            <p:cNvPr id="151" name="object 151"/>
            <p:cNvSpPr/>
            <p:nvPr/>
          </p:nvSpPr>
          <p:spPr>
            <a:xfrm>
              <a:off x="1688592" y="3837432"/>
              <a:ext cx="7305040" cy="866140"/>
            </a:xfrm>
            <a:custGeom>
              <a:avLst/>
              <a:gdLst/>
              <a:ahLst/>
              <a:cxnLst/>
              <a:rect l="l" t="t" r="r" b="b"/>
              <a:pathLst>
                <a:path w="7305040" h="866139">
                  <a:moveTo>
                    <a:pt x="432815" y="649223"/>
                  </a:moveTo>
                  <a:lnTo>
                    <a:pt x="6871715" y="649223"/>
                  </a:lnTo>
                  <a:lnTo>
                    <a:pt x="6871715" y="865631"/>
                  </a:lnTo>
                  <a:lnTo>
                    <a:pt x="7304532" y="431291"/>
                  </a:lnTo>
                  <a:lnTo>
                    <a:pt x="6871715" y="0"/>
                  </a:lnTo>
                  <a:lnTo>
                    <a:pt x="6871715" y="216407"/>
                  </a:lnTo>
                  <a:lnTo>
                    <a:pt x="432815" y="216407"/>
                  </a:lnTo>
                  <a:lnTo>
                    <a:pt x="432815" y="0"/>
                  </a:lnTo>
                  <a:lnTo>
                    <a:pt x="0" y="431291"/>
                  </a:lnTo>
                  <a:lnTo>
                    <a:pt x="432815" y="865631"/>
                  </a:lnTo>
                  <a:lnTo>
                    <a:pt x="432815" y="649223"/>
                  </a:lnTo>
                </a:path>
                <a:path w="7305040" h="866139">
                  <a:moveTo>
                    <a:pt x="864107" y="216407"/>
                  </a:moveTo>
                  <a:lnTo>
                    <a:pt x="864107" y="269747"/>
                  </a:lnTo>
                </a:path>
              </a:pathLst>
            </a:custGeom>
            <a:ln w="9144">
              <a:solidFill>
                <a:srgbClr val="000000"/>
              </a:solidFill>
            </a:ln>
          </p:spPr>
          <p:txBody>
            <a:bodyPr wrap="square" lIns="0" tIns="0" rIns="0" bIns="0" rtlCol="0"/>
            <a:lstStyle/>
            <a:p>
              <a:endParaRPr/>
            </a:p>
          </p:txBody>
        </p:sp>
      </p:grpSp>
      <p:sp>
        <p:nvSpPr>
          <p:cNvPr id="152" name="object 152"/>
          <p:cNvSpPr txBox="1"/>
          <p:nvPr/>
        </p:nvSpPr>
        <p:spPr>
          <a:xfrm>
            <a:off x="1939544" y="4643840"/>
            <a:ext cx="365760"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1987</a:t>
            </a:r>
            <a:endParaRPr sz="1200">
              <a:latin typeface="Arial"/>
              <a:cs typeface="Arial"/>
            </a:endParaRPr>
          </a:p>
        </p:txBody>
      </p:sp>
      <p:sp>
        <p:nvSpPr>
          <p:cNvPr id="153" name="object 153"/>
          <p:cNvSpPr txBox="1"/>
          <p:nvPr/>
        </p:nvSpPr>
        <p:spPr>
          <a:xfrm>
            <a:off x="8378443" y="4643840"/>
            <a:ext cx="362585" cy="207645"/>
          </a:xfrm>
          <a:prstGeom prst="rect">
            <a:avLst/>
          </a:prstGeom>
        </p:spPr>
        <p:txBody>
          <a:bodyPr vert="horz" wrap="square" lIns="0" tIns="12065" rIns="0" bIns="0" rtlCol="0">
            <a:spAutoFit/>
          </a:bodyPr>
          <a:lstStyle/>
          <a:p>
            <a:pPr marL="12700">
              <a:lnSpc>
                <a:spcPct val="100000"/>
              </a:lnSpc>
              <a:spcBef>
                <a:spcPts val="95"/>
              </a:spcBef>
            </a:pPr>
            <a:r>
              <a:rPr sz="1200" spc="-10" dirty="0">
                <a:latin typeface="Arial"/>
                <a:cs typeface="Arial"/>
              </a:rPr>
              <a:t>2001</a:t>
            </a:r>
            <a:endParaRPr sz="1200">
              <a:latin typeface="Arial"/>
              <a:cs typeface="Arial"/>
            </a:endParaRPr>
          </a:p>
        </p:txBody>
      </p:sp>
      <p:sp>
        <p:nvSpPr>
          <p:cNvPr id="154" name="object 154"/>
          <p:cNvSpPr/>
          <p:nvPr/>
        </p:nvSpPr>
        <p:spPr>
          <a:xfrm>
            <a:off x="2985516" y="4053840"/>
            <a:ext cx="5180330" cy="53340"/>
          </a:xfrm>
          <a:custGeom>
            <a:avLst/>
            <a:gdLst/>
            <a:ahLst/>
            <a:cxnLst/>
            <a:rect l="l" t="t" r="r" b="b"/>
            <a:pathLst>
              <a:path w="5180330" h="53339">
                <a:moveTo>
                  <a:pt x="0" y="0"/>
                </a:moveTo>
                <a:lnTo>
                  <a:pt x="0" y="53340"/>
                </a:lnTo>
              </a:path>
              <a:path w="5180330" h="53339">
                <a:moveTo>
                  <a:pt x="431292" y="0"/>
                </a:moveTo>
                <a:lnTo>
                  <a:pt x="431292" y="53340"/>
                </a:lnTo>
              </a:path>
              <a:path w="5180330" h="53339">
                <a:moveTo>
                  <a:pt x="862584" y="0"/>
                </a:moveTo>
                <a:lnTo>
                  <a:pt x="862584" y="53340"/>
                </a:lnTo>
              </a:path>
              <a:path w="5180330" h="53339">
                <a:moveTo>
                  <a:pt x="1293876" y="0"/>
                </a:moveTo>
                <a:lnTo>
                  <a:pt x="1293876" y="53340"/>
                </a:lnTo>
              </a:path>
              <a:path w="5180330" h="53339">
                <a:moveTo>
                  <a:pt x="1726692" y="0"/>
                </a:moveTo>
                <a:lnTo>
                  <a:pt x="1726692" y="53340"/>
                </a:lnTo>
              </a:path>
              <a:path w="5180330" h="53339">
                <a:moveTo>
                  <a:pt x="2157984" y="0"/>
                </a:moveTo>
                <a:lnTo>
                  <a:pt x="2157984" y="53340"/>
                </a:lnTo>
              </a:path>
              <a:path w="5180330" h="53339">
                <a:moveTo>
                  <a:pt x="2589276" y="0"/>
                </a:moveTo>
                <a:lnTo>
                  <a:pt x="2589276" y="53340"/>
                </a:lnTo>
              </a:path>
              <a:path w="5180330" h="53339">
                <a:moveTo>
                  <a:pt x="3020568" y="0"/>
                </a:moveTo>
                <a:lnTo>
                  <a:pt x="3020568" y="53340"/>
                </a:lnTo>
              </a:path>
              <a:path w="5180330" h="53339">
                <a:moveTo>
                  <a:pt x="3453384" y="0"/>
                </a:moveTo>
                <a:lnTo>
                  <a:pt x="3453384" y="53340"/>
                </a:lnTo>
              </a:path>
              <a:path w="5180330" h="53339">
                <a:moveTo>
                  <a:pt x="3884676" y="0"/>
                </a:moveTo>
                <a:lnTo>
                  <a:pt x="3884676" y="53340"/>
                </a:lnTo>
              </a:path>
              <a:path w="5180330" h="53339">
                <a:moveTo>
                  <a:pt x="4315968" y="0"/>
                </a:moveTo>
                <a:lnTo>
                  <a:pt x="4315968" y="53340"/>
                </a:lnTo>
              </a:path>
              <a:path w="5180330" h="53339">
                <a:moveTo>
                  <a:pt x="4747260" y="0"/>
                </a:moveTo>
                <a:lnTo>
                  <a:pt x="4747260" y="53340"/>
                </a:lnTo>
              </a:path>
              <a:path w="5180330" h="53339">
                <a:moveTo>
                  <a:pt x="5180076" y="0"/>
                </a:moveTo>
                <a:lnTo>
                  <a:pt x="5180076" y="53340"/>
                </a:lnTo>
              </a:path>
            </a:pathLst>
          </a:custGeom>
          <a:ln w="9144">
            <a:solidFill>
              <a:srgbClr val="000000"/>
            </a:solidFill>
          </a:ln>
        </p:spPr>
        <p:txBody>
          <a:bodyPr wrap="square" lIns="0" tIns="0" rIns="0" bIns="0" rtlCol="0"/>
          <a:lstStyle/>
          <a:p>
            <a:endParaRPr/>
          </a:p>
        </p:txBody>
      </p:sp>
      <p:sp>
        <p:nvSpPr>
          <p:cNvPr id="155" name="object 155"/>
          <p:cNvSpPr txBox="1"/>
          <p:nvPr/>
        </p:nvSpPr>
        <p:spPr>
          <a:xfrm>
            <a:off x="2370835" y="4099771"/>
            <a:ext cx="5976620" cy="207645"/>
          </a:xfrm>
          <a:prstGeom prst="rect">
            <a:avLst/>
          </a:prstGeom>
        </p:spPr>
        <p:txBody>
          <a:bodyPr vert="horz" wrap="square" lIns="0" tIns="12065" rIns="0" bIns="0" rtlCol="0">
            <a:spAutoFit/>
          </a:bodyPr>
          <a:lstStyle/>
          <a:p>
            <a:pPr marL="12700">
              <a:lnSpc>
                <a:spcPct val="100000"/>
              </a:lnSpc>
              <a:spcBef>
                <a:spcPts val="95"/>
              </a:spcBef>
            </a:pPr>
            <a:r>
              <a:rPr sz="1200" spc="-10" dirty="0">
                <a:latin typeface="Arial"/>
                <a:cs typeface="Arial"/>
              </a:rPr>
              <a:t>1988</a:t>
            </a:r>
            <a:r>
              <a:rPr sz="1200" spc="95" dirty="0">
                <a:latin typeface="Arial"/>
                <a:cs typeface="Arial"/>
              </a:rPr>
              <a:t> </a:t>
            </a:r>
            <a:r>
              <a:rPr sz="1200" spc="-5" dirty="0">
                <a:latin typeface="Arial"/>
                <a:cs typeface="Arial"/>
              </a:rPr>
              <a:t>1989</a:t>
            </a:r>
            <a:r>
              <a:rPr sz="1200" spc="60" dirty="0">
                <a:latin typeface="Arial"/>
                <a:cs typeface="Arial"/>
              </a:rPr>
              <a:t> </a:t>
            </a:r>
            <a:r>
              <a:rPr sz="1200" spc="-10" dirty="0">
                <a:latin typeface="Arial"/>
                <a:cs typeface="Arial"/>
              </a:rPr>
              <a:t>1990</a:t>
            </a:r>
            <a:r>
              <a:rPr sz="1200" spc="90" dirty="0">
                <a:latin typeface="Arial"/>
                <a:cs typeface="Arial"/>
              </a:rPr>
              <a:t> </a:t>
            </a:r>
            <a:r>
              <a:rPr sz="1200" spc="-5" dirty="0">
                <a:latin typeface="Arial"/>
                <a:cs typeface="Arial"/>
              </a:rPr>
              <a:t>1991</a:t>
            </a:r>
            <a:r>
              <a:rPr sz="1200" spc="60" dirty="0">
                <a:latin typeface="Arial"/>
                <a:cs typeface="Arial"/>
              </a:rPr>
              <a:t> </a:t>
            </a:r>
            <a:r>
              <a:rPr sz="1200" spc="-10" dirty="0">
                <a:latin typeface="Arial"/>
                <a:cs typeface="Arial"/>
              </a:rPr>
              <a:t>1992</a:t>
            </a:r>
            <a:r>
              <a:rPr sz="1200" spc="100" dirty="0">
                <a:latin typeface="Arial"/>
                <a:cs typeface="Arial"/>
              </a:rPr>
              <a:t> </a:t>
            </a:r>
            <a:r>
              <a:rPr sz="1200" spc="-5" dirty="0">
                <a:latin typeface="Arial"/>
                <a:cs typeface="Arial"/>
              </a:rPr>
              <a:t>1993</a:t>
            </a:r>
            <a:r>
              <a:rPr sz="1200" spc="60" dirty="0">
                <a:latin typeface="Arial"/>
                <a:cs typeface="Arial"/>
              </a:rPr>
              <a:t> </a:t>
            </a:r>
            <a:r>
              <a:rPr sz="1200" spc="-10" dirty="0">
                <a:latin typeface="Arial"/>
                <a:cs typeface="Arial"/>
              </a:rPr>
              <a:t>1994</a:t>
            </a:r>
            <a:r>
              <a:rPr sz="1200" spc="85" dirty="0">
                <a:latin typeface="Arial"/>
                <a:cs typeface="Arial"/>
              </a:rPr>
              <a:t> </a:t>
            </a:r>
            <a:r>
              <a:rPr sz="1200" spc="-5" dirty="0">
                <a:latin typeface="Arial"/>
                <a:cs typeface="Arial"/>
              </a:rPr>
              <a:t>1995</a:t>
            </a:r>
            <a:r>
              <a:rPr sz="1200" spc="65" dirty="0">
                <a:latin typeface="Arial"/>
                <a:cs typeface="Arial"/>
              </a:rPr>
              <a:t> </a:t>
            </a:r>
            <a:r>
              <a:rPr sz="1200" spc="-10" dirty="0">
                <a:latin typeface="Arial"/>
                <a:cs typeface="Arial"/>
              </a:rPr>
              <a:t>1996</a:t>
            </a:r>
            <a:r>
              <a:rPr sz="1200" spc="85" dirty="0">
                <a:latin typeface="Arial"/>
                <a:cs typeface="Arial"/>
              </a:rPr>
              <a:t> </a:t>
            </a:r>
            <a:r>
              <a:rPr sz="1200" spc="-5" dirty="0">
                <a:latin typeface="Arial"/>
                <a:cs typeface="Arial"/>
              </a:rPr>
              <a:t>1997</a:t>
            </a:r>
            <a:r>
              <a:rPr sz="1200" spc="80" dirty="0">
                <a:latin typeface="Arial"/>
                <a:cs typeface="Arial"/>
              </a:rPr>
              <a:t> </a:t>
            </a:r>
            <a:r>
              <a:rPr sz="1200" spc="-10" dirty="0">
                <a:latin typeface="Arial"/>
                <a:cs typeface="Arial"/>
              </a:rPr>
              <a:t>1998</a:t>
            </a:r>
            <a:r>
              <a:rPr sz="1200" spc="85" dirty="0">
                <a:latin typeface="Arial"/>
                <a:cs typeface="Arial"/>
              </a:rPr>
              <a:t> </a:t>
            </a:r>
            <a:r>
              <a:rPr sz="1200" spc="-5" dirty="0">
                <a:latin typeface="Arial"/>
                <a:cs typeface="Arial"/>
              </a:rPr>
              <a:t>1999</a:t>
            </a:r>
            <a:r>
              <a:rPr sz="1200" spc="65" dirty="0">
                <a:latin typeface="Arial"/>
                <a:cs typeface="Arial"/>
              </a:rPr>
              <a:t> </a:t>
            </a:r>
            <a:r>
              <a:rPr sz="1200" spc="-10" dirty="0">
                <a:latin typeface="Arial"/>
                <a:cs typeface="Arial"/>
              </a:rPr>
              <a:t>2000</a:t>
            </a:r>
            <a:r>
              <a:rPr sz="1200" spc="95" dirty="0">
                <a:latin typeface="Arial"/>
                <a:cs typeface="Arial"/>
              </a:rPr>
              <a:t> </a:t>
            </a:r>
            <a:r>
              <a:rPr sz="1200" spc="-5" dirty="0">
                <a:latin typeface="Arial"/>
                <a:cs typeface="Arial"/>
              </a:rPr>
              <a:t>2001</a:t>
            </a:r>
            <a:endParaRPr sz="1200">
              <a:latin typeface="Arial"/>
              <a:cs typeface="Arial"/>
            </a:endParaRPr>
          </a:p>
        </p:txBody>
      </p:sp>
      <p:sp>
        <p:nvSpPr>
          <p:cNvPr id="156" name="object 156"/>
          <p:cNvSpPr/>
          <p:nvPr/>
        </p:nvSpPr>
        <p:spPr>
          <a:xfrm>
            <a:off x="1749551" y="3552444"/>
            <a:ext cx="561340" cy="934719"/>
          </a:xfrm>
          <a:custGeom>
            <a:avLst/>
            <a:gdLst/>
            <a:ahLst/>
            <a:cxnLst/>
            <a:rect l="l" t="t" r="r" b="b"/>
            <a:pathLst>
              <a:path w="561339" h="934720">
                <a:moveTo>
                  <a:pt x="560832" y="501395"/>
                </a:moveTo>
                <a:lnTo>
                  <a:pt x="560832" y="213359"/>
                </a:lnTo>
              </a:path>
              <a:path w="561339" h="934720">
                <a:moveTo>
                  <a:pt x="560832" y="213359"/>
                </a:moveTo>
                <a:lnTo>
                  <a:pt x="0" y="0"/>
                </a:lnTo>
              </a:path>
              <a:path w="561339" h="934720">
                <a:moveTo>
                  <a:pt x="560832" y="501395"/>
                </a:moveTo>
                <a:lnTo>
                  <a:pt x="560832" y="934211"/>
                </a:lnTo>
              </a:path>
            </a:pathLst>
          </a:custGeom>
          <a:ln w="9144">
            <a:solidFill>
              <a:srgbClr val="000000"/>
            </a:solidFill>
          </a:ln>
        </p:spPr>
        <p:txBody>
          <a:bodyPr wrap="square" lIns="0" tIns="0" rIns="0" bIns="0" rtlCol="0"/>
          <a:lstStyle/>
          <a:p>
            <a:endParaRPr/>
          </a:p>
        </p:txBody>
      </p:sp>
      <p:sp>
        <p:nvSpPr>
          <p:cNvPr id="157" name="object 157"/>
          <p:cNvSpPr txBox="1"/>
          <p:nvPr/>
        </p:nvSpPr>
        <p:spPr>
          <a:xfrm>
            <a:off x="909319" y="2929340"/>
            <a:ext cx="1682114" cy="573405"/>
          </a:xfrm>
          <a:prstGeom prst="rect">
            <a:avLst/>
          </a:prstGeom>
        </p:spPr>
        <p:txBody>
          <a:bodyPr vert="horz" wrap="square" lIns="0" tIns="12065" rIns="0" bIns="0" rtlCol="0">
            <a:spAutoFit/>
          </a:bodyPr>
          <a:lstStyle/>
          <a:p>
            <a:pPr marL="12065" marR="5080" algn="ctr">
              <a:lnSpc>
                <a:spcPct val="100000"/>
              </a:lnSpc>
              <a:spcBef>
                <a:spcPts val="95"/>
              </a:spcBef>
            </a:pPr>
            <a:r>
              <a:rPr sz="1200" spc="-5" dirty="0">
                <a:latin typeface="Arial"/>
                <a:cs typeface="Arial"/>
              </a:rPr>
              <a:t>limited scope</a:t>
            </a:r>
            <a:r>
              <a:rPr sz="1200" spc="-40" dirty="0">
                <a:latin typeface="Arial"/>
                <a:cs typeface="Arial"/>
              </a:rPr>
              <a:t> </a:t>
            </a:r>
            <a:r>
              <a:rPr sz="1200" spc="-5" dirty="0">
                <a:latin typeface="Arial"/>
                <a:cs typeface="Arial"/>
              </a:rPr>
              <a:t>simulation,  little</a:t>
            </a:r>
            <a:r>
              <a:rPr sz="1200" spc="-10" dirty="0">
                <a:latin typeface="Arial"/>
                <a:cs typeface="Arial"/>
              </a:rPr>
              <a:t> </a:t>
            </a:r>
            <a:r>
              <a:rPr sz="1200" spc="-5" dirty="0">
                <a:latin typeface="Arial"/>
                <a:cs typeface="Arial"/>
              </a:rPr>
              <a:t>interoperability</a:t>
            </a:r>
            <a:endParaRPr sz="1200">
              <a:latin typeface="Arial"/>
              <a:cs typeface="Arial"/>
            </a:endParaRPr>
          </a:p>
          <a:p>
            <a:pPr algn="ctr">
              <a:lnSpc>
                <a:spcPct val="100000"/>
              </a:lnSpc>
            </a:pPr>
            <a:r>
              <a:rPr sz="1200" spc="-5" dirty="0">
                <a:latin typeface="Arial"/>
                <a:cs typeface="Arial"/>
              </a:rPr>
              <a:t>prior to</a:t>
            </a:r>
            <a:r>
              <a:rPr sz="1200" spc="-20" dirty="0">
                <a:latin typeface="Arial"/>
                <a:cs typeface="Arial"/>
              </a:rPr>
              <a:t> </a:t>
            </a:r>
            <a:r>
              <a:rPr sz="1200" spc="-5" dirty="0">
                <a:latin typeface="Arial"/>
                <a:cs typeface="Arial"/>
              </a:rPr>
              <a:t>1988</a:t>
            </a:r>
            <a:endParaRPr sz="1200">
              <a:latin typeface="Arial"/>
              <a:cs typeface="Arial"/>
            </a:endParaRPr>
          </a:p>
        </p:txBody>
      </p:sp>
      <p:sp>
        <p:nvSpPr>
          <p:cNvPr id="158" name="object 158"/>
          <p:cNvSpPr/>
          <p:nvPr/>
        </p:nvSpPr>
        <p:spPr>
          <a:xfrm>
            <a:off x="1734311" y="4053840"/>
            <a:ext cx="952500" cy="1053465"/>
          </a:xfrm>
          <a:custGeom>
            <a:avLst/>
            <a:gdLst/>
            <a:ahLst/>
            <a:cxnLst/>
            <a:rect l="l" t="t" r="r" b="b"/>
            <a:pathLst>
              <a:path w="952500" h="1053464">
                <a:moveTo>
                  <a:pt x="952500" y="432816"/>
                </a:moveTo>
                <a:lnTo>
                  <a:pt x="952500" y="673608"/>
                </a:lnTo>
              </a:path>
              <a:path w="952500" h="1053464">
                <a:moveTo>
                  <a:pt x="952500" y="673608"/>
                </a:moveTo>
                <a:lnTo>
                  <a:pt x="0" y="1053084"/>
                </a:lnTo>
              </a:path>
              <a:path w="952500" h="1053464">
                <a:moveTo>
                  <a:pt x="952500" y="0"/>
                </a:moveTo>
                <a:lnTo>
                  <a:pt x="952500" y="432816"/>
                </a:lnTo>
              </a:path>
            </a:pathLst>
          </a:custGeom>
          <a:ln w="9144">
            <a:solidFill>
              <a:srgbClr val="000000"/>
            </a:solidFill>
          </a:ln>
        </p:spPr>
        <p:txBody>
          <a:bodyPr wrap="square" lIns="0" tIns="0" rIns="0" bIns="0" rtlCol="0"/>
          <a:lstStyle/>
          <a:p>
            <a:endParaRPr/>
          </a:p>
        </p:txBody>
      </p:sp>
      <p:sp>
        <p:nvSpPr>
          <p:cNvPr id="159" name="object 159"/>
          <p:cNvSpPr txBox="1"/>
          <p:nvPr/>
        </p:nvSpPr>
        <p:spPr>
          <a:xfrm>
            <a:off x="1435100" y="5125423"/>
            <a:ext cx="598805"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SIMNET</a:t>
            </a:r>
            <a:endParaRPr sz="1200">
              <a:latin typeface="Arial"/>
              <a:cs typeface="Arial"/>
            </a:endParaRPr>
          </a:p>
        </p:txBody>
      </p:sp>
      <p:sp>
        <p:nvSpPr>
          <p:cNvPr id="160" name="object 160"/>
          <p:cNvSpPr/>
          <p:nvPr/>
        </p:nvSpPr>
        <p:spPr>
          <a:xfrm>
            <a:off x="2156460" y="2936748"/>
            <a:ext cx="1152525" cy="2590800"/>
          </a:xfrm>
          <a:custGeom>
            <a:avLst/>
            <a:gdLst/>
            <a:ahLst/>
            <a:cxnLst/>
            <a:rect l="l" t="t" r="r" b="b"/>
            <a:pathLst>
              <a:path w="1152525" h="2590800">
                <a:moveTo>
                  <a:pt x="638555" y="1117091"/>
                </a:moveTo>
                <a:lnTo>
                  <a:pt x="638555" y="850391"/>
                </a:lnTo>
              </a:path>
              <a:path w="1152525" h="2590800">
                <a:moveTo>
                  <a:pt x="638555" y="850391"/>
                </a:moveTo>
                <a:lnTo>
                  <a:pt x="428244" y="0"/>
                </a:lnTo>
              </a:path>
              <a:path w="1152525" h="2590800">
                <a:moveTo>
                  <a:pt x="638555" y="1117091"/>
                </a:moveTo>
                <a:lnTo>
                  <a:pt x="638555" y="1549908"/>
                </a:lnTo>
              </a:path>
              <a:path w="1152525" h="2590800">
                <a:moveTo>
                  <a:pt x="1152143" y="1549908"/>
                </a:moveTo>
                <a:lnTo>
                  <a:pt x="1152143" y="1790700"/>
                </a:lnTo>
              </a:path>
              <a:path w="1152525" h="2590800">
                <a:moveTo>
                  <a:pt x="1152143" y="1790700"/>
                </a:moveTo>
                <a:lnTo>
                  <a:pt x="0" y="2590800"/>
                </a:lnTo>
              </a:path>
              <a:path w="1152525" h="2590800">
                <a:moveTo>
                  <a:pt x="1152143" y="1117091"/>
                </a:moveTo>
                <a:lnTo>
                  <a:pt x="1152143" y="1549908"/>
                </a:lnTo>
              </a:path>
            </a:pathLst>
          </a:custGeom>
          <a:ln w="9144">
            <a:solidFill>
              <a:srgbClr val="000000"/>
            </a:solidFill>
          </a:ln>
        </p:spPr>
        <p:txBody>
          <a:bodyPr wrap="square" lIns="0" tIns="0" rIns="0" bIns="0" rtlCol="0"/>
          <a:lstStyle/>
          <a:p>
            <a:endParaRPr/>
          </a:p>
        </p:txBody>
      </p:sp>
      <p:sp>
        <p:nvSpPr>
          <p:cNvPr id="161" name="object 161"/>
          <p:cNvSpPr txBox="1"/>
          <p:nvPr/>
        </p:nvSpPr>
        <p:spPr>
          <a:xfrm>
            <a:off x="1438147" y="2496523"/>
            <a:ext cx="2291715" cy="390525"/>
          </a:xfrm>
          <a:prstGeom prst="rect">
            <a:avLst/>
          </a:prstGeom>
        </p:spPr>
        <p:txBody>
          <a:bodyPr vert="horz" wrap="square" lIns="0" tIns="12065" rIns="0" bIns="0" rtlCol="0">
            <a:spAutoFit/>
          </a:bodyPr>
          <a:lstStyle/>
          <a:p>
            <a:pPr marL="12700" marR="5080" indent="170180">
              <a:lnSpc>
                <a:spcPct val="100000"/>
              </a:lnSpc>
              <a:spcBef>
                <a:spcPts val="95"/>
              </a:spcBef>
            </a:pPr>
            <a:r>
              <a:rPr sz="1200" spc="-5" dirty="0">
                <a:latin typeface="Arial"/>
                <a:cs typeface="Arial"/>
              </a:rPr>
              <a:t>DSB: Computer Applications  to Training and Wargaming</a:t>
            </a:r>
            <a:r>
              <a:rPr sz="1200" spc="-50" dirty="0">
                <a:latin typeface="Arial"/>
                <a:cs typeface="Arial"/>
              </a:rPr>
              <a:t> </a:t>
            </a:r>
            <a:r>
              <a:rPr sz="1200" spc="-5" dirty="0">
                <a:latin typeface="Arial"/>
                <a:cs typeface="Arial"/>
              </a:rPr>
              <a:t>Study</a:t>
            </a:r>
            <a:endParaRPr sz="1200">
              <a:latin typeface="Arial"/>
              <a:cs typeface="Arial"/>
            </a:endParaRPr>
          </a:p>
        </p:txBody>
      </p:sp>
      <p:sp>
        <p:nvSpPr>
          <p:cNvPr id="162" name="object 162"/>
          <p:cNvSpPr txBox="1"/>
          <p:nvPr/>
        </p:nvSpPr>
        <p:spPr>
          <a:xfrm>
            <a:off x="808736" y="5547572"/>
            <a:ext cx="2695575" cy="390525"/>
          </a:xfrm>
          <a:prstGeom prst="rect">
            <a:avLst/>
          </a:prstGeom>
        </p:spPr>
        <p:txBody>
          <a:bodyPr vert="horz" wrap="square" lIns="0" tIns="12065" rIns="0" bIns="0" rtlCol="0">
            <a:spAutoFit/>
          </a:bodyPr>
          <a:lstStyle/>
          <a:p>
            <a:pPr algn="ctr">
              <a:lnSpc>
                <a:spcPct val="100000"/>
              </a:lnSpc>
              <a:spcBef>
                <a:spcPts val="95"/>
              </a:spcBef>
            </a:pPr>
            <a:r>
              <a:rPr sz="1200" spc="-5" dirty="0">
                <a:latin typeface="Arial"/>
                <a:cs typeface="Arial"/>
              </a:rPr>
              <a:t>DARPA-SACEUR</a:t>
            </a:r>
            <a:endParaRPr sz="1200">
              <a:latin typeface="Arial"/>
              <a:cs typeface="Arial"/>
            </a:endParaRPr>
          </a:p>
          <a:p>
            <a:pPr algn="ctr">
              <a:lnSpc>
                <a:spcPct val="100000"/>
              </a:lnSpc>
            </a:pPr>
            <a:r>
              <a:rPr sz="1200" spc="-5" dirty="0">
                <a:latin typeface="Arial"/>
                <a:cs typeface="Arial"/>
              </a:rPr>
              <a:t>Distributed Wargaming System</a:t>
            </a:r>
            <a:r>
              <a:rPr sz="1200" spc="-40" dirty="0">
                <a:latin typeface="Arial"/>
                <a:cs typeface="Arial"/>
              </a:rPr>
              <a:t> </a:t>
            </a:r>
            <a:r>
              <a:rPr sz="1200" spc="-5" dirty="0">
                <a:latin typeface="Arial"/>
                <a:cs typeface="Arial"/>
              </a:rPr>
              <a:t>ACE-89</a:t>
            </a:r>
            <a:endParaRPr sz="1200">
              <a:latin typeface="Arial"/>
              <a:cs typeface="Arial"/>
            </a:endParaRPr>
          </a:p>
        </p:txBody>
      </p:sp>
      <p:sp>
        <p:nvSpPr>
          <p:cNvPr id="163" name="object 163"/>
          <p:cNvSpPr/>
          <p:nvPr/>
        </p:nvSpPr>
        <p:spPr>
          <a:xfrm>
            <a:off x="3317747" y="3476244"/>
            <a:ext cx="532130" cy="1684020"/>
          </a:xfrm>
          <a:custGeom>
            <a:avLst/>
            <a:gdLst/>
            <a:ahLst/>
            <a:cxnLst/>
            <a:rect l="l" t="t" r="r" b="b"/>
            <a:pathLst>
              <a:path w="532129" h="1684020">
                <a:moveTo>
                  <a:pt x="313943" y="577595"/>
                </a:moveTo>
                <a:lnTo>
                  <a:pt x="313943" y="289559"/>
                </a:lnTo>
              </a:path>
              <a:path w="532129" h="1684020">
                <a:moveTo>
                  <a:pt x="313943" y="289559"/>
                </a:moveTo>
                <a:lnTo>
                  <a:pt x="25907" y="0"/>
                </a:lnTo>
              </a:path>
              <a:path w="532129" h="1684020">
                <a:moveTo>
                  <a:pt x="313943" y="577595"/>
                </a:moveTo>
                <a:lnTo>
                  <a:pt x="313943" y="1010411"/>
                </a:lnTo>
              </a:path>
              <a:path w="532129" h="1684020">
                <a:moveTo>
                  <a:pt x="531876" y="1010411"/>
                </a:moveTo>
                <a:lnTo>
                  <a:pt x="531876" y="1251203"/>
                </a:lnTo>
              </a:path>
              <a:path w="532129" h="1684020">
                <a:moveTo>
                  <a:pt x="531876" y="1251203"/>
                </a:moveTo>
                <a:lnTo>
                  <a:pt x="0" y="1684019"/>
                </a:lnTo>
              </a:path>
              <a:path w="532129" h="1684020">
                <a:moveTo>
                  <a:pt x="531876" y="577595"/>
                </a:moveTo>
                <a:lnTo>
                  <a:pt x="531876" y="1010411"/>
                </a:lnTo>
              </a:path>
            </a:pathLst>
          </a:custGeom>
          <a:ln w="9144">
            <a:solidFill>
              <a:srgbClr val="000000"/>
            </a:solidFill>
          </a:ln>
        </p:spPr>
        <p:txBody>
          <a:bodyPr wrap="square" lIns="0" tIns="0" rIns="0" bIns="0" rtlCol="0"/>
          <a:lstStyle/>
          <a:p>
            <a:endParaRPr/>
          </a:p>
        </p:txBody>
      </p:sp>
      <p:sp>
        <p:nvSpPr>
          <p:cNvPr id="164" name="object 164"/>
          <p:cNvSpPr txBox="1"/>
          <p:nvPr/>
        </p:nvSpPr>
        <p:spPr>
          <a:xfrm>
            <a:off x="2802127" y="3036020"/>
            <a:ext cx="1083310" cy="390525"/>
          </a:xfrm>
          <a:prstGeom prst="rect">
            <a:avLst/>
          </a:prstGeom>
        </p:spPr>
        <p:txBody>
          <a:bodyPr vert="horz" wrap="square" lIns="0" tIns="12065" rIns="0" bIns="0" rtlCol="0">
            <a:spAutoFit/>
          </a:bodyPr>
          <a:lstStyle/>
          <a:p>
            <a:pPr marL="123825" marR="5080" indent="-111760">
              <a:lnSpc>
                <a:spcPct val="100000"/>
              </a:lnSpc>
              <a:spcBef>
                <a:spcPts val="95"/>
              </a:spcBef>
            </a:pPr>
            <a:r>
              <a:rPr sz="1200" spc="-5" dirty="0">
                <a:latin typeface="Arial"/>
                <a:cs typeface="Arial"/>
              </a:rPr>
              <a:t>DoD</a:t>
            </a:r>
            <a:r>
              <a:rPr sz="1200" spc="-70" dirty="0">
                <a:latin typeface="Arial"/>
                <a:cs typeface="Arial"/>
              </a:rPr>
              <a:t> </a:t>
            </a:r>
            <a:r>
              <a:rPr sz="1200" spc="-5" dirty="0">
                <a:latin typeface="Arial"/>
                <a:cs typeface="Arial"/>
              </a:rPr>
              <a:t>Simulation  </a:t>
            </a:r>
            <a:r>
              <a:rPr sz="1200" spc="-10" dirty="0">
                <a:latin typeface="Arial"/>
                <a:cs typeface="Arial"/>
              </a:rPr>
              <a:t>Policy</a:t>
            </a:r>
            <a:r>
              <a:rPr sz="1200" spc="-20" dirty="0">
                <a:latin typeface="Arial"/>
                <a:cs typeface="Arial"/>
              </a:rPr>
              <a:t> </a:t>
            </a:r>
            <a:r>
              <a:rPr sz="1200" spc="-10" dirty="0">
                <a:latin typeface="Arial"/>
                <a:cs typeface="Arial"/>
              </a:rPr>
              <a:t>Study</a:t>
            </a:r>
            <a:endParaRPr sz="1200">
              <a:latin typeface="Arial"/>
              <a:cs typeface="Arial"/>
            </a:endParaRPr>
          </a:p>
        </p:txBody>
      </p:sp>
      <p:sp>
        <p:nvSpPr>
          <p:cNvPr id="165" name="object 165"/>
          <p:cNvSpPr txBox="1"/>
          <p:nvPr/>
        </p:nvSpPr>
        <p:spPr>
          <a:xfrm>
            <a:off x="2811272" y="5178764"/>
            <a:ext cx="1011555" cy="390525"/>
          </a:xfrm>
          <a:prstGeom prst="rect">
            <a:avLst/>
          </a:prstGeom>
        </p:spPr>
        <p:txBody>
          <a:bodyPr vert="horz" wrap="square" lIns="0" tIns="12065" rIns="0" bIns="0" rtlCol="0">
            <a:spAutoFit/>
          </a:bodyPr>
          <a:lstStyle/>
          <a:p>
            <a:pPr marL="287020" marR="5080" indent="-274320">
              <a:lnSpc>
                <a:spcPct val="100000"/>
              </a:lnSpc>
              <a:spcBef>
                <a:spcPts val="95"/>
              </a:spcBef>
            </a:pPr>
            <a:r>
              <a:rPr sz="1200" spc="-10" dirty="0">
                <a:latin typeface="Arial"/>
                <a:cs typeface="Arial"/>
              </a:rPr>
              <a:t>DIS</a:t>
            </a:r>
            <a:r>
              <a:rPr sz="1200" spc="-60" dirty="0">
                <a:latin typeface="Arial"/>
                <a:cs typeface="Arial"/>
              </a:rPr>
              <a:t> </a:t>
            </a:r>
            <a:r>
              <a:rPr sz="1200" spc="-10" dirty="0">
                <a:latin typeface="Arial"/>
                <a:cs typeface="Arial"/>
              </a:rPr>
              <a:t>Standards  </a:t>
            </a:r>
            <a:r>
              <a:rPr sz="1200" spc="-5" dirty="0">
                <a:latin typeface="Arial"/>
                <a:cs typeface="Arial"/>
              </a:rPr>
              <a:t>Begun</a:t>
            </a:r>
            <a:endParaRPr sz="1200">
              <a:latin typeface="Arial"/>
              <a:cs typeface="Arial"/>
            </a:endParaRPr>
          </a:p>
        </p:txBody>
      </p:sp>
      <p:sp>
        <p:nvSpPr>
          <p:cNvPr id="166" name="object 166"/>
          <p:cNvSpPr/>
          <p:nvPr/>
        </p:nvSpPr>
        <p:spPr>
          <a:xfrm>
            <a:off x="3634740" y="2834639"/>
            <a:ext cx="832485" cy="3325495"/>
          </a:xfrm>
          <a:custGeom>
            <a:avLst/>
            <a:gdLst/>
            <a:ahLst/>
            <a:cxnLst/>
            <a:rect l="l" t="t" r="r" b="b"/>
            <a:pathLst>
              <a:path w="832485" h="3325495">
                <a:moveTo>
                  <a:pt x="353568" y="1219200"/>
                </a:moveTo>
                <a:lnTo>
                  <a:pt x="353568" y="931163"/>
                </a:lnTo>
              </a:path>
              <a:path w="832485" h="3325495">
                <a:moveTo>
                  <a:pt x="353568" y="931163"/>
                </a:moveTo>
                <a:lnTo>
                  <a:pt x="832104" y="0"/>
                </a:lnTo>
              </a:path>
              <a:path w="832485" h="3325495">
                <a:moveTo>
                  <a:pt x="353568" y="1219200"/>
                </a:moveTo>
                <a:lnTo>
                  <a:pt x="353568" y="1652016"/>
                </a:lnTo>
              </a:path>
              <a:path w="832485" h="3325495">
                <a:moveTo>
                  <a:pt x="428244" y="1652016"/>
                </a:moveTo>
                <a:lnTo>
                  <a:pt x="428244" y="1892808"/>
                </a:lnTo>
              </a:path>
              <a:path w="832485" h="3325495">
                <a:moveTo>
                  <a:pt x="428244" y="1892808"/>
                </a:moveTo>
                <a:lnTo>
                  <a:pt x="0" y="3325368"/>
                </a:lnTo>
              </a:path>
              <a:path w="832485" h="3325495">
                <a:moveTo>
                  <a:pt x="428244" y="1219200"/>
                </a:moveTo>
                <a:lnTo>
                  <a:pt x="428244" y="1652016"/>
                </a:lnTo>
              </a:path>
            </a:pathLst>
          </a:custGeom>
          <a:ln w="9144">
            <a:solidFill>
              <a:srgbClr val="000000"/>
            </a:solidFill>
          </a:ln>
        </p:spPr>
        <p:txBody>
          <a:bodyPr wrap="square" lIns="0" tIns="0" rIns="0" bIns="0" rtlCol="0"/>
          <a:lstStyle/>
          <a:p>
            <a:endParaRPr/>
          </a:p>
        </p:txBody>
      </p:sp>
      <p:sp>
        <p:nvSpPr>
          <p:cNvPr id="167" name="object 167"/>
          <p:cNvSpPr txBox="1"/>
          <p:nvPr/>
        </p:nvSpPr>
        <p:spPr>
          <a:xfrm>
            <a:off x="3811015" y="2394416"/>
            <a:ext cx="1311910" cy="390525"/>
          </a:xfrm>
          <a:prstGeom prst="rect">
            <a:avLst/>
          </a:prstGeom>
        </p:spPr>
        <p:txBody>
          <a:bodyPr vert="horz" wrap="square" lIns="0" tIns="12065" rIns="0" bIns="0" rtlCol="0">
            <a:spAutoFit/>
          </a:bodyPr>
          <a:lstStyle/>
          <a:p>
            <a:pPr marL="12700" marR="5080" indent="106680">
              <a:lnSpc>
                <a:spcPct val="100000"/>
              </a:lnSpc>
              <a:spcBef>
                <a:spcPts val="95"/>
              </a:spcBef>
            </a:pPr>
            <a:r>
              <a:rPr sz="1200" spc="-5" dirty="0">
                <a:latin typeface="Arial"/>
                <a:cs typeface="Arial"/>
              </a:rPr>
              <a:t>ALSP: linking of  Service</a:t>
            </a:r>
            <a:r>
              <a:rPr sz="1200" spc="-60" dirty="0">
                <a:latin typeface="Arial"/>
                <a:cs typeface="Arial"/>
              </a:rPr>
              <a:t> </a:t>
            </a:r>
            <a:r>
              <a:rPr sz="1200" spc="-5" dirty="0">
                <a:latin typeface="Arial"/>
                <a:cs typeface="Arial"/>
              </a:rPr>
              <a:t>Wargames</a:t>
            </a:r>
            <a:endParaRPr sz="1200">
              <a:latin typeface="Arial"/>
              <a:cs typeface="Arial"/>
            </a:endParaRPr>
          </a:p>
        </p:txBody>
      </p:sp>
      <p:sp>
        <p:nvSpPr>
          <p:cNvPr id="168" name="object 168"/>
          <p:cNvSpPr txBox="1"/>
          <p:nvPr/>
        </p:nvSpPr>
        <p:spPr>
          <a:xfrm>
            <a:off x="2593339" y="6180032"/>
            <a:ext cx="2080260" cy="389255"/>
          </a:xfrm>
          <a:prstGeom prst="rect">
            <a:avLst/>
          </a:prstGeom>
        </p:spPr>
        <p:txBody>
          <a:bodyPr vert="horz" wrap="square" lIns="0" tIns="12065" rIns="0" bIns="0" rtlCol="0">
            <a:spAutoFit/>
          </a:bodyPr>
          <a:lstStyle/>
          <a:p>
            <a:pPr marL="12700">
              <a:lnSpc>
                <a:spcPts val="1435"/>
              </a:lnSpc>
              <a:spcBef>
                <a:spcPts val="95"/>
              </a:spcBef>
            </a:pPr>
            <a:r>
              <a:rPr sz="1200" spc="-10" dirty="0">
                <a:latin typeface="Arial"/>
                <a:cs typeface="Arial"/>
              </a:rPr>
              <a:t>DEPSECDEF Memo:</a:t>
            </a:r>
            <a:r>
              <a:rPr sz="1200" spc="-55" dirty="0">
                <a:latin typeface="Arial"/>
                <a:cs typeface="Arial"/>
              </a:rPr>
              <a:t> </a:t>
            </a:r>
            <a:r>
              <a:rPr sz="1200" spc="-10" dirty="0">
                <a:latin typeface="Arial"/>
                <a:cs typeface="Arial"/>
              </a:rPr>
              <a:t>EXCIMS</a:t>
            </a:r>
            <a:endParaRPr sz="1200">
              <a:latin typeface="Arial"/>
              <a:cs typeface="Arial"/>
            </a:endParaRPr>
          </a:p>
          <a:p>
            <a:pPr marL="78105">
              <a:lnSpc>
                <a:spcPts val="1435"/>
              </a:lnSpc>
            </a:pPr>
            <a:r>
              <a:rPr sz="1200" spc="-5" dirty="0">
                <a:latin typeface="Arial"/>
                <a:cs typeface="Arial"/>
              </a:rPr>
              <a:t>formed &amp; DMSO</a:t>
            </a:r>
            <a:r>
              <a:rPr sz="1200" spc="-45" dirty="0">
                <a:latin typeface="Arial"/>
                <a:cs typeface="Arial"/>
              </a:rPr>
              <a:t> </a:t>
            </a:r>
            <a:r>
              <a:rPr sz="1200" spc="-5" dirty="0">
                <a:latin typeface="Arial"/>
                <a:cs typeface="Arial"/>
              </a:rPr>
              <a:t>established</a:t>
            </a:r>
            <a:endParaRPr sz="1200">
              <a:latin typeface="Arial"/>
              <a:cs typeface="Arial"/>
            </a:endParaRPr>
          </a:p>
        </p:txBody>
      </p:sp>
      <p:sp>
        <p:nvSpPr>
          <p:cNvPr id="169" name="object 169"/>
          <p:cNvSpPr/>
          <p:nvPr/>
        </p:nvSpPr>
        <p:spPr>
          <a:xfrm>
            <a:off x="4584191" y="4053840"/>
            <a:ext cx="559435" cy="1053465"/>
          </a:xfrm>
          <a:custGeom>
            <a:avLst/>
            <a:gdLst/>
            <a:ahLst/>
            <a:cxnLst/>
            <a:rect l="l" t="t" r="r" b="b"/>
            <a:pathLst>
              <a:path w="559435" h="1053464">
                <a:moveTo>
                  <a:pt x="559308" y="432816"/>
                </a:moveTo>
                <a:lnTo>
                  <a:pt x="559308" y="673608"/>
                </a:lnTo>
              </a:path>
              <a:path w="559435" h="1053464">
                <a:moveTo>
                  <a:pt x="559308" y="673608"/>
                </a:moveTo>
                <a:lnTo>
                  <a:pt x="0" y="1053084"/>
                </a:lnTo>
              </a:path>
              <a:path w="559435" h="1053464">
                <a:moveTo>
                  <a:pt x="559308" y="0"/>
                </a:moveTo>
                <a:lnTo>
                  <a:pt x="559308" y="432816"/>
                </a:lnTo>
              </a:path>
            </a:pathLst>
          </a:custGeom>
          <a:ln w="9144">
            <a:solidFill>
              <a:srgbClr val="000000"/>
            </a:solidFill>
          </a:ln>
        </p:spPr>
        <p:txBody>
          <a:bodyPr wrap="square" lIns="0" tIns="0" rIns="0" bIns="0" rtlCol="0"/>
          <a:lstStyle/>
          <a:p>
            <a:endParaRPr/>
          </a:p>
        </p:txBody>
      </p:sp>
      <p:sp>
        <p:nvSpPr>
          <p:cNvPr id="170" name="object 170"/>
          <p:cNvSpPr txBox="1"/>
          <p:nvPr/>
        </p:nvSpPr>
        <p:spPr>
          <a:xfrm>
            <a:off x="3943603" y="5125423"/>
            <a:ext cx="1280160" cy="390525"/>
          </a:xfrm>
          <a:prstGeom prst="rect">
            <a:avLst/>
          </a:prstGeom>
        </p:spPr>
        <p:txBody>
          <a:bodyPr vert="horz" wrap="square" lIns="0" tIns="12065" rIns="0" bIns="0" rtlCol="0">
            <a:spAutoFit/>
          </a:bodyPr>
          <a:lstStyle/>
          <a:p>
            <a:pPr marL="74930">
              <a:lnSpc>
                <a:spcPct val="100000"/>
              </a:lnSpc>
              <a:spcBef>
                <a:spcPts val="95"/>
              </a:spcBef>
            </a:pPr>
            <a:r>
              <a:rPr sz="1200" spc="-5" dirty="0">
                <a:latin typeface="Arial"/>
                <a:cs typeface="Arial"/>
              </a:rPr>
              <a:t>DoD Dir</a:t>
            </a:r>
            <a:r>
              <a:rPr sz="1200" spc="-40" dirty="0">
                <a:latin typeface="Arial"/>
                <a:cs typeface="Arial"/>
              </a:rPr>
              <a:t> </a:t>
            </a:r>
            <a:r>
              <a:rPr sz="1200" spc="-5" dirty="0">
                <a:latin typeface="Arial"/>
                <a:cs typeface="Arial"/>
              </a:rPr>
              <a:t>5000.59</a:t>
            </a:r>
            <a:endParaRPr sz="1200">
              <a:latin typeface="Arial"/>
              <a:cs typeface="Arial"/>
            </a:endParaRPr>
          </a:p>
          <a:p>
            <a:pPr marL="12700">
              <a:lnSpc>
                <a:spcPct val="100000"/>
              </a:lnSpc>
            </a:pPr>
            <a:r>
              <a:rPr sz="1200" spc="-10" dirty="0">
                <a:latin typeface="Arial"/>
                <a:cs typeface="Arial"/>
              </a:rPr>
              <a:t>M&amp;S</a:t>
            </a:r>
            <a:r>
              <a:rPr sz="1200" spc="-55" dirty="0">
                <a:latin typeface="Arial"/>
                <a:cs typeface="Arial"/>
              </a:rPr>
              <a:t> </a:t>
            </a:r>
            <a:r>
              <a:rPr sz="1200" spc="-10" dirty="0">
                <a:latin typeface="Arial"/>
                <a:cs typeface="Arial"/>
              </a:rPr>
              <a:t>Management</a:t>
            </a:r>
            <a:endParaRPr sz="1200">
              <a:latin typeface="Arial"/>
              <a:cs typeface="Arial"/>
            </a:endParaRPr>
          </a:p>
        </p:txBody>
      </p:sp>
      <p:sp>
        <p:nvSpPr>
          <p:cNvPr id="171" name="object 171"/>
          <p:cNvSpPr/>
          <p:nvPr/>
        </p:nvSpPr>
        <p:spPr>
          <a:xfrm>
            <a:off x="5218176" y="4053840"/>
            <a:ext cx="195580" cy="1579245"/>
          </a:xfrm>
          <a:custGeom>
            <a:avLst/>
            <a:gdLst/>
            <a:ahLst/>
            <a:cxnLst/>
            <a:rect l="l" t="t" r="r" b="b"/>
            <a:pathLst>
              <a:path w="195579" h="1579245">
                <a:moveTo>
                  <a:pt x="195072" y="432816"/>
                </a:moveTo>
                <a:lnTo>
                  <a:pt x="195072" y="673608"/>
                </a:lnTo>
              </a:path>
              <a:path w="195579" h="1579245">
                <a:moveTo>
                  <a:pt x="195072" y="673608"/>
                </a:moveTo>
                <a:lnTo>
                  <a:pt x="0" y="1578864"/>
                </a:lnTo>
              </a:path>
              <a:path w="195579" h="1579245">
                <a:moveTo>
                  <a:pt x="195072" y="0"/>
                </a:moveTo>
                <a:lnTo>
                  <a:pt x="195072" y="432816"/>
                </a:lnTo>
              </a:path>
            </a:pathLst>
          </a:custGeom>
          <a:ln w="9144">
            <a:solidFill>
              <a:srgbClr val="000000"/>
            </a:solidFill>
          </a:ln>
        </p:spPr>
        <p:txBody>
          <a:bodyPr wrap="square" lIns="0" tIns="0" rIns="0" bIns="0" rtlCol="0"/>
          <a:lstStyle/>
          <a:p>
            <a:endParaRPr/>
          </a:p>
        </p:txBody>
      </p:sp>
      <p:sp>
        <p:nvSpPr>
          <p:cNvPr id="172" name="object 172"/>
          <p:cNvSpPr txBox="1"/>
          <p:nvPr/>
        </p:nvSpPr>
        <p:spPr>
          <a:xfrm>
            <a:off x="4608067" y="5652728"/>
            <a:ext cx="1219200" cy="390525"/>
          </a:xfrm>
          <a:prstGeom prst="rect">
            <a:avLst/>
          </a:prstGeom>
        </p:spPr>
        <p:txBody>
          <a:bodyPr vert="horz" wrap="square" lIns="0" tIns="12065" rIns="0" bIns="0" rtlCol="0">
            <a:spAutoFit/>
          </a:bodyPr>
          <a:lstStyle/>
          <a:p>
            <a:pPr marL="106680" marR="5080" indent="-94615">
              <a:lnSpc>
                <a:spcPct val="100000"/>
              </a:lnSpc>
              <a:spcBef>
                <a:spcPts val="95"/>
              </a:spcBef>
            </a:pPr>
            <a:r>
              <a:rPr sz="1200" spc="-5" dirty="0">
                <a:latin typeface="Arial"/>
                <a:cs typeface="Arial"/>
              </a:rPr>
              <a:t>All Services'</a:t>
            </a:r>
            <a:r>
              <a:rPr sz="1200" spc="-60" dirty="0">
                <a:latin typeface="Arial"/>
                <a:cs typeface="Arial"/>
              </a:rPr>
              <a:t> </a:t>
            </a:r>
            <a:r>
              <a:rPr sz="1200" spc="-5" dirty="0">
                <a:latin typeface="Arial"/>
                <a:cs typeface="Arial"/>
              </a:rPr>
              <a:t>M&amp;S  offices in</a:t>
            </a:r>
            <a:r>
              <a:rPr sz="1200" spc="-30" dirty="0">
                <a:latin typeface="Arial"/>
                <a:cs typeface="Arial"/>
              </a:rPr>
              <a:t> </a:t>
            </a:r>
            <a:r>
              <a:rPr sz="1200" spc="-5" dirty="0">
                <a:latin typeface="Arial"/>
                <a:cs typeface="Arial"/>
              </a:rPr>
              <a:t>place</a:t>
            </a:r>
            <a:endParaRPr sz="1200">
              <a:latin typeface="Arial"/>
              <a:cs typeface="Arial"/>
            </a:endParaRPr>
          </a:p>
        </p:txBody>
      </p:sp>
      <p:grpSp>
        <p:nvGrpSpPr>
          <p:cNvPr id="173" name="object 173"/>
          <p:cNvGrpSpPr/>
          <p:nvPr/>
        </p:nvGrpSpPr>
        <p:grpSpPr>
          <a:xfrm>
            <a:off x="5200586" y="3847274"/>
            <a:ext cx="279400" cy="644525"/>
            <a:chOff x="5200586" y="3847274"/>
            <a:chExt cx="279400" cy="644525"/>
          </a:xfrm>
        </p:grpSpPr>
        <p:sp>
          <p:nvSpPr>
            <p:cNvPr id="174" name="object 174"/>
            <p:cNvSpPr/>
            <p:nvPr/>
          </p:nvSpPr>
          <p:spPr>
            <a:xfrm>
              <a:off x="5213603" y="3860291"/>
              <a:ext cx="253365" cy="140335"/>
            </a:xfrm>
            <a:custGeom>
              <a:avLst/>
              <a:gdLst/>
              <a:ahLst/>
              <a:cxnLst/>
              <a:rect l="l" t="t" r="r" b="b"/>
              <a:pathLst>
                <a:path w="253364" h="140335">
                  <a:moveTo>
                    <a:pt x="0" y="140208"/>
                  </a:moveTo>
                  <a:lnTo>
                    <a:pt x="0" y="0"/>
                  </a:lnTo>
                  <a:lnTo>
                    <a:pt x="252984" y="0"/>
                  </a:lnTo>
                  <a:lnTo>
                    <a:pt x="252984" y="140208"/>
                  </a:lnTo>
                </a:path>
              </a:pathLst>
            </a:custGeom>
            <a:ln w="25908">
              <a:solidFill>
                <a:srgbClr val="000000"/>
              </a:solidFill>
            </a:ln>
          </p:spPr>
          <p:txBody>
            <a:bodyPr wrap="square" lIns="0" tIns="0" rIns="0" bIns="0" rtlCol="0"/>
            <a:lstStyle/>
            <a:p>
              <a:endParaRPr/>
            </a:p>
          </p:txBody>
        </p:sp>
        <p:sp>
          <p:nvSpPr>
            <p:cNvPr id="175" name="object 175"/>
            <p:cNvSpPr/>
            <p:nvPr/>
          </p:nvSpPr>
          <p:spPr>
            <a:xfrm>
              <a:off x="5213603" y="4053839"/>
              <a:ext cx="253365" cy="433070"/>
            </a:xfrm>
            <a:custGeom>
              <a:avLst/>
              <a:gdLst/>
              <a:ahLst/>
              <a:cxnLst/>
              <a:rect l="l" t="t" r="r" b="b"/>
              <a:pathLst>
                <a:path w="253364" h="433070">
                  <a:moveTo>
                    <a:pt x="0" y="0"/>
                  </a:moveTo>
                  <a:lnTo>
                    <a:pt x="0" y="33528"/>
                  </a:lnTo>
                </a:path>
                <a:path w="253364" h="433070">
                  <a:moveTo>
                    <a:pt x="0" y="67056"/>
                  </a:moveTo>
                  <a:lnTo>
                    <a:pt x="0" y="100584"/>
                  </a:lnTo>
                </a:path>
                <a:path w="253364" h="433070">
                  <a:moveTo>
                    <a:pt x="0" y="134112"/>
                  </a:moveTo>
                  <a:lnTo>
                    <a:pt x="0" y="167640"/>
                  </a:lnTo>
                </a:path>
                <a:path w="253364" h="433070">
                  <a:moveTo>
                    <a:pt x="0" y="201168"/>
                  </a:moveTo>
                  <a:lnTo>
                    <a:pt x="0" y="234696"/>
                  </a:lnTo>
                </a:path>
                <a:path w="253364" h="433070">
                  <a:moveTo>
                    <a:pt x="0" y="269748"/>
                  </a:moveTo>
                  <a:lnTo>
                    <a:pt x="0" y="303276"/>
                  </a:lnTo>
                </a:path>
                <a:path w="253364" h="433070">
                  <a:moveTo>
                    <a:pt x="0" y="336804"/>
                  </a:moveTo>
                  <a:lnTo>
                    <a:pt x="0" y="370332"/>
                  </a:lnTo>
                </a:path>
                <a:path w="253364" h="433070">
                  <a:moveTo>
                    <a:pt x="0" y="403860"/>
                  </a:moveTo>
                  <a:lnTo>
                    <a:pt x="0" y="432816"/>
                  </a:lnTo>
                </a:path>
                <a:path w="253364" h="433070">
                  <a:moveTo>
                    <a:pt x="252984" y="0"/>
                  </a:moveTo>
                  <a:lnTo>
                    <a:pt x="252984" y="33528"/>
                  </a:lnTo>
                </a:path>
                <a:path w="253364" h="433070">
                  <a:moveTo>
                    <a:pt x="252984" y="67056"/>
                  </a:moveTo>
                  <a:lnTo>
                    <a:pt x="252984" y="100584"/>
                  </a:lnTo>
                </a:path>
                <a:path w="253364" h="433070">
                  <a:moveTo>
                    <a:pt x="252984" y="134112"/>
                  </a:moveTo>
                  <a:lnTo>
                    <a:pt x="252984" y="167640"/>
                  </a:lnTo>
                </a:path>
                <a:path w="253364" h="433070">
                  <a:moveTo>
                    <a:pt x="252984" y="201168"/>
                  </a:moveTo>
                  <a:lnTo>
                    <a:pt x="252984" y="234696"/>
                  </a:lnTo>
                </a:path>
                <a:path w="253364" h="433070">
                  <a:moveTo>
                    <a:pt x="252984" y="269748"/>
                  </a:moveTo>
                  <a:lnTo>
                    <a:pt x="252984" y="303276"/>
                  </a:lnTo>
                </a:path>
                <a:path w="253364" h="433070">
                  <a:moveTo>
                    <a:pt x="252984" y="336804"/>
                  </a:moveTo>
                  <a:lnTo>
                    <a:pt x="252984" y="370332"/>
                  </a:lnTo>
                </a:path>
                <a:path w="253364" h="433070">
                  <a:moveTo>
                    <a:pt x="252984" y="403860"/>
                  </a:moveTo>
                  <a:lnTo>
                    <a:pt x="252984" y="432816"/>
                  </a:lnTo>
                </a:path>
              </a:pathLst>
            </a:custGeom>
            <a:ln w="9144">
              <a:solidFill>
                <a:srgbClr val="000000"/>
              </a:solidFill>
            </a:ln>
          </p:spPr>
          <p:txBody>
            <a:bodyPr wrap="square" lIns="0" tIns="0" rIns="0" bIns="0" rtlCol="0"/>
            <a:lstStyle/>
            <a:p>
              <a:endParaRPr/>
            </a:p>
          </p:txBody>
        </p:sp>
      </p:grpSp>
      <p:sp>
        <p:nvSpPr>
          <p:cNvPr id="176" name="object 176"/>
          <p:cNvSpPr txBox="1"/>
          <p:nvPr/>
        </p:nvSpPr>
        <p:spPr>
          <a:xfrm>
            <a:off x="4742179" y="3421591"/>
            <a:ext cx="1193165" cy="390525"/>
          </a:xfrm>
          <a:prstGeom prst="rect">
            <a:avLst/>
          </a:prstGeom>
        </p:spPr>
        <p:txBody>
          <a:bodyPr vert="horz" wrap="square" lIns="0" tIns="12065" rIns="0" bIns="0" rtlCol="0">
            <a:spAutoFit/>
          </a:bodyPr>
          <a:lstStyle/>
          <a:p>
            <a:pPr marL="12700" marR="5080" indent="91440">
              <a:lnSpc>
                <a:spcPct val="100000"/>
              </a:lnSpc>
              <a:spcBef>
                <a:spcPts val="95"/>
              </a:spcBef>
            </a:pPr>
            <a:r>
              <a:rPr sz="1200" spc="-10" dirty="0">
                <a:latin typeface="Arial"/>
                <a:cs typeface="Arial"/>
              </a:rPr>
              <a:t>New programs  </a:t>
            </a:r>
            <a:r>
              <a:rPr sz="1200" spc="-5" dirty="0">
                <a:latin typeface="Arial"/>
                <a:cs typeface="Arial"/>
              </a:rPr>
              <a:t>(JSIMS,</a:t>
            </a:r>
            <a:r>
              <a:rPr sz="1200" spc="-80" dirty="0">
                <a:latin typeface="Arial"/>
                <a:cs typeface="Arial"/>
              </a:rPr>
              <a:t> </a:t>
            </a:r>
            <a:r>
              <a:rPr sz="1200" spc="-5" dirty="0">
                <a:latin typeface="Arial"/>
                <a:cs typeface="Arial"/>
              </a:rPr>
              <a:t>JWARS)</a:t>
            </a:r>
            <a:endParaRPr sz="1200">
              <a:latin typeface="Arial"/>
              <a:cs typeface="Arial"/>
            </a:endParaRPr>
          </a:p>
        </p:txBody>
      </p:sp>
      <p:sp>
        <p:nvSpPr>
          <p:cNvPr id="177" name="object 177"/>
          <p:cNvSpPr/>
          <p:nvPr/>
        </p:nvSpPr>
        <p:spPr>
          <a:xfrm>
            <a:off x="5678423" y="4053840"/>
            <a:ext cx="699770" cy="1473835"/>
          </a:xfrm>
          <a:custGeom>
            <a:avLst/>
            <a:gdLst/>
            <a:ahLst/>
            <a:cxnLst/>
            <a:rect l="l" t="t" r="r" b="b"/>
            <a:pathLst>
              <a:path w="699770" h="1473835">
                <a:moveTo>
                  <a:pt x="0" y="432816"/>
                </a:moveTo>
                <a:lnTo>
                  <a:pt x="0" y="673608"/>
                </a:lnTo>
              </a:path>
              <a:path w="699770" h="1473835">
                <a:moveTo>
                  <a:pt x="0" y="673608"/>
                </a:moveTo>
                <a:lnTo>
                  <a:pt x="699516" y="1473708"/>
                </a:lnTo>
              </a:path>
              <a:path w="699770" h="1473835">
                <a:moveTo>
                  <a:pt x="0" y="0"/>
                </a:moveTo>
                <a:lnTo>
                  <a:pt x="0" y="432816"/>
                </a:lnTo>
              </a:path>
            </a:pathLst>
          </a:custGeom>
          <a:ln w="9144">
            <a:solidFill>
              <a:srgbClr val="000000"/>
            </a:solidFill>
          </a:ln>
        </p:spPr>
        <p:txBody>
          <a:bodyPr wrap="square" lIns="0" tIns="0" rIns="0" bIns="0" rtlCol="0"/>
          <a:lstStyle/>
          <a:p>
            <a:endParaRPr/>
          </a:p>
        </p:txBody>
      </p:sp>
      <p:sp>
        <p:nvSpPr>
          <p:cNvPr id="178" name="object 178"/>
          <p:cNvSpPr txBox="1"/>
          <p:nvPr/>
        </p:nvSpPr>
        <p:spPr>
          <a:xfrm>
            <a:off x="5978144" y="5547572"/>
            <a:ext cx="801370"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HLA</a:t>
            </a:r>
            <a:r>
              <a:rPr sz="1200" spc="-80" dirty="0">
                <a:latin typeface="Arial"/>
                <a:cs typeface="Arial"/>
              </a:rPr>
              <a:t> </a:t>
            </a:r>
            <a:r>
              <a:rPr sz="1200" spc="-5" dirty="0">
                <a:latin typeface="Arial"/>
                <a:cs typeface="Arial"/>
              </a:rPr>
              <a:t>Begun</a:t>
            </a:r>
            <a:endParaRPr sz="1200">
              <a:latin typeface="Arial"/>
              <a:cs typeface="Arial"/>
            </a:endParaRPr>
          </a:p>
        </p:txBody>
      </p:sp>
      <p:sp>
        <p:nvSpPr>
          <p:cNvPr id="179" name="object 179"/>
          <p:cNvSpPr/>
          <p:nvPr/>
        </p:nvSpPr>
        <p:spPr>
          <a:xfrm>
            <a:off x="5628132" y="4053840"/>
            <a:ext cx="434340" cy="2106295"/>
          </a:xfrm>
          <a:custGeom>
            <a:avLst/>
            <a:gdLst/>
            <a:ahLst/>
            <a:cxnLst/>
            <a:rect l="l" t="t" r="r" b="b"/>
            <a:pathLst>
              <a:path w="434339" h="2106295">
                <a:moveTo>
                  <a:pt x="0" y="432816"/>
                </a:moveTo>
                <a:lnTo>
                  <a:pt x="0" y="630936"/>
                </a:lnTo>
              </a:path>
              <a:path w="434339" h="2106295">
                <a:moveTo>
                  <a:pt x="0" y="630936"/>
                </a:moveTo>
                <a:lnTo>
                  <a:pt x="434339" y="2106168"/>
                </a:lnTo>
              </a:path>
              <a:path w="434339" h="2106295">
                <a:moveTo>
                  <a:pt x="0" y="0"/>
                </a:moveTo>
                <a:lnTo>
                  <a:pt x="0" y="432816"/>
                </a:lnTo>
              </a:path>
            </a:pathLst>
          </a:custGeom>
          <a:ln w="9144">
            <a:solidFill>
              <a:srgbClr val="000000"/>
            </a:solidFill>
          </a:ln>
        </p:spPr>
        <p:txBody>
          <a:bodyPr wrap="square" lIns="0" tIns="0" rIns="0" bIns="0" rtlCol="0"/>
          <a:lstStyle/>
          <a:p>
            <a:endParaRPr/>
          </a:p>
        </p:txBody>
      </p:sp>
      <p:sp>
        <p:nvSpPr>
          <p:cNvPr id="180" name="object 180"/>
          <p:cNvSpPr txBox="1"/>
          <p:nvPr/>
        </p:nvSpPr>
        <p:spPr>
          <a:xfrm>
            <a:off x="5459984" y="6180032"/>
            <a:ext cx="1203960" cy="389255"/>
          </a:xfrm>
          <a:prstGeom prst="rect">
            <a:avLst/>
          </a:prstGeom>
        </p:spPr>
        <p:txBody>
          <a:bodyPr vert="horz" wrap="square" lIns="0" tIns="12065" rIns="0" bIns="0" rtlCol="0">
            <a:spAutoFit/>
          </a:bodyPr>
          <a:lstStyle/>
          <a:p>
            <a:pPr marL="78105">
              <a:lnSpc>
                <a:spcPts val="1435"/>
              </a:lnSpc>
              <a:spcBef>
                <a:spcPts val="95"/>
              </a:spcBef>
            </a:pPr>
            <a:r>
              <a:rPr sz="1200" spc="-5" dirty="0">
                <a:latin typeface="Arial"/>
                <a:cs typeface="Arial"/>
              </a:rPr>
              <a:t>DoD</a:t>
            </a:r>
            <a:r>
              <a:rPr sz="1200" spc="-40" dirty="0">
                <a:latin typeface="Arial"/>
                <a:cs typeface="Arial"/>
              </a:rPr>
              <a:t> </a:t>
            </a:r>
            <a:r>
              <a:rPr sz="1200" spc="-5" dirty="0">
                <a:latin typeface="Arial"/>
                <a:cs typeface="Arial"/>
              </a:rPr>
              <a:t>5000.59-P</a:t>
            </a:r>
            <a:endParaRPr sz="1200">
              <a:latin typeface="Arial"/>
              <a:cs typeface="Arial"/>
            </a:endParaRPr>
          </a:p>
          <a:p>
            <a:pPr marL="12700">
              <a:lnSpc>
                <a:spcPts val="1435"/>
              </a:lnSpc>
            </a:pPr>
            <a:r>
              <a:rPr sz="1200" spc="-10" dirty="0">
                <a:latin typeface="Arial"/>
                <a:cs typeface="Arial"/>
              </a:rPr>
              <a:t>M&amp;S Master</a:t>
            </a:r>
            <a:r>
              <a:rPr sz="1200" spc="-50" dirty="0">
                <a:latin typeface="Arial"/>
                <a:cs typeface="Arial"/>
              </a:rPr>
              <a:t> </a:t>
            </a:r>
            <a:r>
              <a:rPr sz="1200" spc="-10" dirty="0">
                <a:latin typeface="Arial"/>
                <a:cs typeface="Arial"/>
              </a:rPr>
              <a:t>Plan</a:t>
            </a:r>
            <a:endParaRPr sz="1200">
              <a:latin typeface="Arial"/>
              <a:cs typeface="Arial"/>
            </a:endParaRPr>
          </a:p>
        </p:txBody>
      </p:sp>
      <p:sp>
        <p:nvSpPr>
          <p:cNvPr id="181" name="object 181"/>
          <p:cNvSpPr/>
          <p:nvPr/>
        </p:nvSpPr>
        <p:spPr>
          <a:xfrm>
            <a:off x="5736335" y="4053840"/>
            <a:ext cx="1381125" cy="1684020"/>
          </a:xfrm>
          <a:custGeom>
            <a:avLst/>
            <a:gdLst/>
            <a:ahLst/>
            <a:cxnLst/>
            <a:rect l="l" t="t" r="r" b="b"/>
            <a:pathLst>
              <a:path w="1381125" h="1684020">
                <a:moveTo>
                  <a:pt x="0" y="432816"/>
                </a:moveTo>
                <a:lnTo>
                  <a:pt x="0" y="673608"/>
                </a:lnTo>
              </a:path>
              <a:path w="1381125" h="1684020">
                <a:moveTo>
                  <a:pt x="0" y="673608"/>
                </a:moveTo>
                <a:lnTo>
                  <a:pt x="1380743" y="1684020"/>
                </a:lnTo>
              </a:path>
              <a:path w="1381125" h="1684020">
                <a:moveTo>
                  <a:pt x="0" y="0"/>
                </a:moveTo>
                <a:lnTo>
                  <a:pt x="0" y="432816"/>
                </a:lnTo>
              </a:path>
            </a:pathLst>
          </a:custGeom>
          <a:ln w="9144">
            <a:solidFill>
              <a:srgbClr val="000000"/>
            </a:solidFill>
          </a:ln>
        </p:spPr>
        <p:txBody>
          <a:bodyPr wrap="square" lIns="0" tIns="0" rIns="0" bIns="0" rtlCol="0"/>
          <a:lstStyle/>
          <a:p>
            <a:endParaRPr/>
          </a:p>
        </p:txBody>
      </p:sp>
      <p:sp>
        <p:nvSpPr>
          <p:cNvPr id="182" name="object 182"/>
          <p:cNvSpPr txBox="1"/>
          <p:nvPr/>
        </p:nvSpPr>
        <p:spPr>
          <a:xfrm>
            <a:off x="6519164" y="5757884"/>
            <a:ext cx="1197610" cy="390525"/>
          </a:xfrm>
          <a:prstGeom prst="rect">
            <a:avLst/>
          </a:prstGeom>
        </p:spPr>
        <p:txBody>
          <a:bodyPr vert="horz" wrap="square" lIns="0" tIns="12065" rIns="0" bIns="0" rtlCol="0">
            <a:spAutoFit/>
          </a:bodyPr>
          <a:lstStyle/>
          <a:p>
            <a:pPr marL="12700" marR="5080" indent="248285">
              <a:lnSpc>
                <a:spcPct val="100000"/>
              </a:lnSpc>
              <a:spcBef>
                <a:spcPts val="95"/>
              </a:spcBef>
            </a:pPr>
            <a:r>
              <a:rPr sz="1200" spc="-10" dirty="0">
                <a:latin typeface="Arial"/>
                <a:cs typeface="Arial"/>
              </a:rPr>
              <a:t>DoD M&amp;S  Executive</a:t>
            </a:r>
            <a:r>
              <a:rPr sz="1200" spc="-55" dirty="0">
                <a:latin typeface="Arial"/>
                <a:cs typeface="Arial"/>
              </a:rPr>
              <a:t> </a:t>
            </a:r>
            <a:r>
              <a:rPr sz="1200" spc="-10" dirty="0">
                <a:latin typeface="Arial"/>
                <a:cs typeface="Arial"/>
              </a:rPr>
              <a:t>Agents</a:t>
            </a:r>
            <a:endParaRPr sz="1200">
              <a:latin typeface="Arial"/>
              <a:cs typeface="Arial"/>
            </a:endParaRPr>
          </a:p>
        </p:txBody>
      </p:sp>
      <p:sp>
        <p:nvSpPr>
          <p:cNvPr id="183" name="object 183"/>
          <p:cNvSpPr/>
          <p:nvPr/>
        </p:nvSpPr>
        <p:spPr>
          <a:xfrm>
            <a:off x="5826252" y="4053840"/>
            <a:ext cx="2388235" cy="1960245"/>
          </a:xfrm>
          <a:custGeom>
            <a:avLst/>
            <a:gdLst/>
            <a:ahLst/>
            <a:cxnLst/>
            <a:rect l="l" t="t" r="r" b="b"/>
            <a:pathLst>
              <a:path w="2388234" h="1960245">
                <a:moveTo>
                  <a:pt x="0" y="432816"/>
                </a:moveTo>
                <a:lnTo>
                  <a:pt x="0" y="627888"/>
                </a:lnTo>
              </a:path>
              <a:path w="2388234" h="1960245">
                <a:moveTo>
                  <a:pt x="0" y="627888"/>
                </a:moveTo>
                <a:lnTo>
                  <a:pt x="2388107" y="1959864"/>
                </a:lnTo>
              </a:path>
              <a:path w="2388234" h="1960245">
                <a:moveTo>
                  <a:pt x="0" y="0"/>
                </a:moveTo>
                <a:lnTo>
                  <a:pt x="0" y="432816"/>
                </a:lnTo>
              </a:path>
            </a:pathLst>
          </a:custGeom>
          <a:ln w="9144">
            <a:solidFill>
              <a:srgbClr val="000000"/>
            </a:solidFill>
          </a:ln>
        </p:spPr>
        <p:txBody>
          <a:bodyPr wrap="square" lIns="0" tIns="0" rIns="0" bIns="0" rtlCol="0"/>
          <a:lstStyle/>
          <a:p>
            <a:endParaRPr/>
          </a:p>
        </p:txBody>
      </p:sp>
      <p:sp>
        <p:nvSpPr>
          <p:cNvPr id="184" name="object 184"/>
          <p:cNvSpPr txBox="1"/>
          <p:nvPr/>
        </p:nvSpPr>
        <p:spPr>
          <a:xfrm>
            <a:off x="7758176" y="6033728"/>
            <a:ext cx="909319" cy="572135"/>
          </a:xfrm>
          <a:prstGeom prst="rect">
            <a:avLst/>
          </a:prstGeom>
        </p:spPr>
        <p:txBody>
          <a:bodyPr vert="horz" wrap="square" lIns="0" tIns="12700" rIns="0" bIns="0" rtlCol="0">
            <a:spAutoFit/>
          </a:bodyPr>
          <a:lstStyle/>
          <a:p>
            <a:pPr marL="12700" marR="5080" indent="1270" algn="ctr">
              <a:lnSpc>
                <a:spcPct val="99600"/>
              </a:lnSpc>
              <a:spcBef>
                <a:spcPts val="100"/>
              </a:spcBef>
            </a:pPr>
            <a:r>
              <a:rPr sz="1200" spc="-5" dirty="0">
                <a:latin typeface="Arial"/>
                <a:cs typeface="Arial"/>
              </a:rPr>
              <a:t>Architecture  </a:t>
            </a:r>
            <a:r>
              <a:rPr sz="1200" spc="-10" dirty="0">
                <a:latin typeface="Arial"/>
                <a:cs typeface="Arial"/>
              </a:rPr>
              <a:t>Management  </a:t>
            </a:r>
            <a:r>
              <a:rPr sz="1200" spc="-5" dirty="0">
                <a:latin typeface="Arial"/>
                <a:cs typeface="Arial"/>
              </a:rPr>
              <a:t>Group</a:t>
            </a:r>
            <a:endParaRPr sz="1200">
              <a:latin typeface="Arial"/>
              <a:cs typeface="Arial"/>
            </a:endParaRPr>
          </a:p>
        </p:txBody>
      </p:sp>
      <p:sp>
        <p:nvSpPr>
          <p:cNvPr id="185" name="object 185"/>
          <p:cNvSpPr/>
          <p:nvPr/>
        </p:nvSpPr>
        <p:spPr>
          <a:xfrm>
            <a:off x="5899403" y="2848355"/>
            <a:ext cx="1851660" cy="2312035"/>
          </a:xfrm>
          <a:custGeom>
            <a:avLst/>
            <a:gdLst/>
            <a:ahLst/>
            <a:cxnLst/>
            <a:rect l="l" t="t" r="r" b="b"/>
            <a:pathLst>
              <a:path w="1851659" h="2312035">
                <a:moveTo>
                  <a:pt x="0" y="1205484"/>
                </a:moveTo>
                <a:lnTo>
                  <a:pt x="0" y="993648"/>
                </a:lnTo>
              </a:path>
              <a:path w="1851659" h="2312035">
                <a:moveTo>
                  <a:pt x="0" y="993648"/>
                </a:moveTo>
                <a:lnTo>
                  <a:pt x="271272" y="0"/>
                </a:lnTo>
              </a:path>
              <a:path w="1851659" h="2312035">
                <a:moveTo>
                  <a:pt x="0" y="1205484"/>
                </a:moveTo>
                <a:lnTo>
                  <a:pt x="0" y="1638300"/>
                </a:lnTo>
              </a:path>
              <a:path w="1851659" h="2312035">
                <a:moveTo>
                  <a:pt x="429768" y="1638300"/>
                </a:moveTo>
                <a:lnTo>
                  <a:pt x="429768" y="1879092"/>
                </a:lnTo>
              </a:path>
              <a:path w="1851659" h="2312035">
                <a:moveTo>
                  <a:pt x="429768" y="1879092"/>
                </a:moveTo>
                <a:lnTo>
                  <a:pt x="1851660" y="2311908"/>
                </a:lnTo>
              </a:path>
              <a:path w="1851659" h="2312035">
                <a:moveTo>
                  <a:pt x="429768" y="1205484"/>
                </a:moveTo>
                <a:lnTo>
                  <a:pt x="429768" y="1638300"/>
                </a:lnTo>
              </a:path>
            </a:pathLst>
          </a:custGeom>
          <a:ln w="9144">
            <a:solidFill>
              <a:srgbClr val="000000"/>
            </a:solidFill>
          </a:ln>
        </p:spPr>
        <p:txBody>
          <a:bodyPr wrap="square" lIns="0" tIns="0" rIns="0" bIns="0" rtlCol="0"/>
          <a:lstStyle/>
          <a:p>
            <a:endParaRPr/>
          </a:p>
        </p:txBody>
      </p:sp>
      <p:sp>
        <p:nvSpPr>
          <p:cNvPr id="186" name="object 186"/>
          <p:cNvSpPr txBox="1"/>
          <p:nvPr/>
        </p:nvSpPr>
        <p:spPr>
          <a:xfrm>
            <a:off x="5496559" y="2408132"/>
            <a:ext cx="1351280" cy="390525"/>
          </a:xfrm>
          <a:prstGeom prst="rect">
            <a:avLst/>
          </a:prstGeom>
        </p:spPr>
        <p:txBody>
          <a:bodyPr vert="horz" wrap="square" lIns="0" tIns="12065" rIns="0" bIns="0" rtlCol="0">
            <a:spAutoFit/>
          </a:bodyPr>
          <a:lstStyle/>
          <a:p>
            <a:pPr marL="201295" marR="5080" indent="-189230">
              <a:lnSpc>
                <a:spcPct val="100000"/>
              </a:lnSpc>
              <a:spcBef>
                <a:spcPts val="95"/>
              </a:spcBef>
            </a:pPr>
            <a:r>
              <a:rPr sz="1200" spc="-5" dirty="0">
                <a:latin typeface="Arial"/>
                <a:cs typeface="Arial"/>
              </a:rPr>
              <a:t>EXCIMS</a:t>
            </a:r>
            <a:r>
              <a:rPr sz="1200" spc="-65" dirty="0">
                <a:latin typeface="Arial"/>
                <a:cs typeface="Arial"/>
              </a:rPr>
              <a:t> </a:t>
            </a:r>
            <a:r>
              <a:rPr sz="1200" spc="-5" dirty="0">
                <a:latin typeface="Arial"/>
                <a:cs typeface="Arial"/>
              </a:rPr>
              <a:t>Functional  Area</a:t>
            </a:r>
            <a:r>
              <a:rPr sz="1200" spc="-15" dirty="0">
                <a:latin typeface="Arial"/>
                <a:cs typeface="Arial"/>
              </a:rPr>
              <a:t> </a:t>
            </a:r>
            <a:r>
              <a:rPr sz="1200" spc="-5" dirty="0">
                <a:latin typeface="Arial"/>
                <a:cs typeface="Arial"/>
              </a:rPr>
              <a:t>Councils</a:t>
            </a:r>
            <a:endParaRPr sz="1200">
              <a:latin typeface="Arial"/>
              <a:cs typeface="Arial"/>
            </a:endParaRPr>
          </a:p>
        </p:txBody>
      </p:sp>
      <p:sp>
        <p:nvSpPr>
          <p:cNvPr id="187" name="object 187"/>
          <p:cNvSpPr txBox="1"/>
          <p:nvPr/>
        </p:nvSpPr>
        <p:spPr>
          <a:xfrm>
            <a:off x="7416800" y="5178764"/>
            <a:ext cx="667385" cy="390525"/>
          </a:xfrm>
          <a:prstGeom prst="rect">
            <a:avLst/>
          </a:prstGeom>
        </p:spPr>
        <p:txBody>
          <a:bodyPr vert="horz" wrap="square" lIns="0" tIns="12065" rIns="0" bIns="0" rtlCol="0">
            <a:spAutoFit/>
          </a:bodyPr>
          <a:lstStyle/>
          <a:p>
            <a:pPr marL="59690">
              <a:lnSpc>
                <a:spcPct val="100000"/>
              </a:lnSpc>
              <a:spcBef>
                <a:spcPts val="95"/>
              </a:spcBef>
            </a:pPr>
            <a:r>
              <a:rPr sz="1200" spc="-5" dirty="0">
                <a:latin typeface="Arial"/>
                <a:cs typeface="Arial"/>
              </a:rPr>
              <a:t>HLA</a:t>
            </a:r>
            <a:r>
              <a:rPr sz="1200" spc="-50" dirty="0">
                <a:latin typeface="Arial"/>
                <a:cs typeface="Arial"/>
              </a:rPr>
              <a:t> </a:t>
            </a:r>
            <a:r>
              <a:rPr sz="1200" spc="-5" dirty="0">
                <a:latin typeface="Arial"/>
                <a:cs typeface="Arial"/>
              </a:rPr>
              <a:t>1.0</a:t>
            </a:r>
            <a:endParaRPr sz="1200">
              <a:latin typeface="Arial"/>
              <a:cs typeface="Arial"/>
            </a:endParaRPr>
          </a:p>
          <a:p>
            <a:pPr marL="12700">
              <a:lnSpc>
                <a:spcPct val="100000"/>
              </a:lnSpc>
            </a:pPr>
            <a:r>
              <a:rPr sz="1200" spc="-5" dirty="0">
                <a:latin typeface="Arial"/>
                <a:cs typeface="Arial"/>
              </a:rPr>
              <a:t>Released</a:t>
            </a:r>
            <a:endParaRPr sz="1200">
              <a:latin typeface="Arial"/>
              <a:cs typeface="Arial"/>
            </a:endParaRPr>
          </a:p>
        </p:txBody>
      </p:sp>
      <p:sp>
        <p:nvSpPr>
          <p:cNvPr id="188" name="object 188"/>
          <p:cNvSpPr/>
          <p:nvPr/>
        </p:nvSpPr>
        <p:spPr>
          <a:xfrm>
            <a:off x="6275832" y="3346703"/>
            <a:ext cx="304800" cy="1140460"/>
          </a:xfrm>
          <a:custGeom>
            <a:avLst/>
            <a:gdLst/>
            <a:ahLst/>
            <a:cxnLst/>
            <a:rect l="l" t="t" r="r" b="b"/>
            <a:pathLst>
              <a:path w="304800" h="1140460">
                <a:moveTo>
                  <a:pt x="0" y="707136"/>
                </a:moveTo>
                <a:lnTo>
                  <a:pt x="0" y="419100"/>
                </a:lnTo>
              </a:path>
              <a:path w="304800" h="1140460">
                <a:moveTo>
                  <a:pt x="0" y="419100"/>
                </a:moveTo>
                <a:lnTo>
                  <a:pt x="304800" y="0"/>
                </a:lnTo>
              </a:path>
              <a:path w="304800" h="1140460">
                <a:moveTo>
                  <a:pt x="0" y="707136"/>
                </a:moveTo>
                <a:lnTo>
                  <a:pt x="0" y="1139952"/>
                </a:lnTo>
              </a:path>
            </a:pathLst>
          </a:custGeom>
          <a:ln w="9144">
            <a:solidFill>
              <a:srgbClr val="000000"/>
            </a:solidFill>
          </a:ln>
        </p:spPr>
        <p:txBody>
          <a:bodyPr wrap="square" lIns="0" tIns="0" rIns="0" bIns="0" rtlCol="0"/>
          <a:lstStyle/>
          <a:p>
            <a:endParaRPr/>
          </a:p>
        </p:txBody>
      </p:sp>
      <p:sp>
        <p:nvSpPr>
          <p:cNvPr id="189" name="object 189"/>
          <p:cNvSpPr txBox="1"/>
          <p:nvPr/>
        </p:nvSpPr>
        <p:spPr>
          <a:xfrm>
            <a:off x="6193028" y="2906479"/>
            <a:ext cx="778510" cy="39052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DoD</a:t>
            </a:r>
            <a:r>
              <a:rPr sz="1200" spc="-65" dirty="0">
                <a:latin typeface="Arial"/>
                <a:cs typeface="Arial"/>
              </a:rPr>
              <a:t> </a:t>
            </a:r>
            <a:r>
              <a:rPr sz="1200" spc="-5" dirty="0">
                <a:latin typeface="Arial"/>
                <a:cs typeface="Arial"/>
              </a:rPr>
              <a:t>VV&amp;A</a:t>
            </a:r>
            <a:endParaRPr sz="1200">
              <a:latin typeface="Arial"/>
              <a:cs typeface="Arial"/>
            </a:endParaRPr>
          </a:p>
          <a:p>
            <a:pPr marL="38100">
              <a:lnSpc>
                <a:spcPct val="100000"/>
              </a:lnSpc>
            </a:pPr>
            <a:r>
              <a:rPr sz="1200" spc="-10" dirty="0">
                <a:latin typeface="Arial"/>
                <a:cs typeface="Arial"/>
              </a:rPr>
              <a:t>Instruction</a:t>
            </a:r>
            <a:endParaRPr sz="1200">
              <a:latin typeface="Arial"/>
              <a:cs typeface="Arial"/>
            </a:endParaRPr>
          </a:p>
        </p:txBody>
      </p:sp>
      <p:sp>
        <p:nvSpPr>
          <p:cNvPr id="190" name="object 190"/>
          <p:cNvSpPr/>
          <p:nvPr/>
        </p:nvSpPr>
        <p:spPr>
          <a:xfrm>
            <a:off x="6573011" y="3038855"/>
            <a:ext cx="632460" cy="1447800"/>
          </a:xfrm>
          <a:custGeom>
            <a:avLst/>
            <a:gdLst/>
            <a:ahLst/>
            <a:cxnLst/>
            <a:rect l="l" t="t" r="r" b="b"/>
            <a:pathLst>
              <a:path w="632459" h="1447800">
                <a:moveTo>
                  <a:pt x="0" y="1014984"/>
                </a:moveTo>
                <a:lnTo>
                  <a:pt x="0" y="726948"/>
                </a:lnTo>
              </a:path>
              <a:path w="632459" h="1447800">
                <a:moveTo>
                  <a:pt x="0" y="726948"/>
                </a:moveTo>
                <a:lnTo>
                  <a:pt x="632460" y="0"/>
                </a:lnTo>
              </a:path>
              <a:path w="632459" h="1447800">
                <a:moveTo>
                  <a:pt x="0" y="1014984"/>
                </a:moveTo>
                <a:lnTo>
                  <a:pt x="0" y="1447800"/>
                </a:lnTo>
              </a:path>
            </a:pathLst>
          </a:custGeom>
          <a:ln w="9144">
            <a:solidFill>
              <a:srgbClr val="000000"/>
            </a:solidFill>
          </a:ln>
        </p:spPr>
        <p:txBody>
          <a:bodyPr wrap="square" lIns="0" tIns="0" rIns="0" bIns="0" rtlCol="0"/>
          <a:lstStyle/>
          <a:p>
            <a:endParaRPr/>
          </a:p>
        </p:txBody>
      </p:sp>
      <p:sp>
        <p:nvSpPr>
          <p:cNvPr id="191" name="object 191"/>
          <p:cNvSpPr txBox="1"/>
          <p:nvPr/>
        </p:nvSpPr>
        <p:spPr>
          <a:xfrm>
            <a:off x="6999223" y="2781512"/>
            <a:ext cx="412750" cy="207645"/>
          </a:xfrm>
          <a:prstGeom prst="rect">
            <a:avLst/>
          </a:prstGeom>
        </p:spPr>
        <p:txBody>
          <a:bodyPr vert="horz" wrap="square" lIns="0" tIns="12065" rIns="0" bIns="0" rtlCol="0">
            <a:spAutoFit/>
          </a:bodyPr>
          <a:lstStyle/>
          <a:p>
            <a:pPr marL="12700">
              <a:lnSpc>
                <a:spcPct val="100000"/>
              </a:lnSpc>
              <a:spcBef>
                <a:spcPts val="95"/>
              </a:spcBef>
            </a:pPr>
            <a:r>
              <a:rPr sz="1200" spc="-10" dirty="0">
                <a:latin typeface="Arial"/>
                <a:cs typeface="Arial"/>
              </a:rPr>
              <a:t>Force</a:t>
            </a:r>
            <a:endParaRPr sz="1200">
              <a:latin typeface="Arial"/>
              <a:cs typeface="Arial"/>
            </a:endParaRPr>
          </a:p>
        </p:txBody>
      </p:sp>
      <p:sp>
        <p:nvSpPr>
          <p:cNvPr id="192" name="object 192"/>
          <p:cNvSpPr/>
          <p:nvPr/>
        </p:nvSpPr>
        <p:spPr>
          <a:xfrm>
            <a:off x="7228331" y="2689860"/>
            <a:ext cx="841375" cy="1797050"/>
          </a:xfrm>
          <a:custGeom>
            <a:avLst/>
            <a:gdLst/>
            <a:ahLst/>
            <a:cxnLst/>
            <a:rect l="l" t="t" r="r" b="b"/>
            <a:pathLst>
              <a:path w="841375" h="1797050">
                <a:moveTo>
                  <a:pt x="0" y="1363979"/>
                </a:moveTo>
                <a:lnTo>
                  <a:pt x="0" y="1075943"/>
                </a:lnTo>
              </a:path>
              <a:path w="841375" h="1797050">
                <a:moveTo>
                  <a:pt x="0" y="1075943"/>
                </a:moveTo>
                <a:lnTo>
                  <a:pt x="841248" y="0"/>
                </a:lnTo>
              </a:path>
              <a:path w="841375" h="1797050">
                <a:moveTo>
                  <a:pt x="0" y="1363979"/>
                </a:moveTo>
                <a:lnTo>
                  <a:pt x="0" y="1796795"/>
                </a:lnTo>
              </a:path>
            </a:pathLst>
          </a:custGeom>
          <a:ln w="9144">
            <a:solidFill>
              <a:srgbClr val="000000"/>
            </a:solidFill>
          </a:ln>
        </p:spPr>
        <p:txBody>
          <a:bodyPr wrap="square" lIns="0" tIns="0" rIns="0" bIns="0" rtlCol="0"/>
          <a:lstStyle/>
          <a:p>
            <a:endParaRPr/>
          </a:p>
        </p:txBody>
      </p:sp>
      <p:sp>
        <p:nvSpPr>
          <p:cNvPr id="193" name="object 193"/>
          <p:cNvSpPr txBox="1"/>
          <p:nvPr/>
        </p:nvSpPr>
        <p:spPr>
          <a:xfrm>
            <a:off x="6854443" y="2434040"/>
            <a:ext cx="1813560" cy="374015"/>
          </a:xfrm>
          <a:prstGeom prst="rect">
            <a:avLst/>
          </a:prstGeom>
        </p:spPr>
        <p:txBody>
          <a:bodyPr vert="horz" wrap="square" lIns="0" tIns="31115" rIns="0" bIns="0" rtlCol="0">
            <a:spAutoFit/>
          </a:bodyPr>
          <a:lstStyle/>
          <a:p>
            <a:pPr marL="12700" marR="5080" indent="617220">
              <a:lnSpc>
                <a:spcPts val="1310"/>
              </a:lnSpc>
              <a:spcBef>
                <a:spcPts val="245"/>
              </a:spcBef>
            </a:pPr>
            <a:r>
              <a:rPr sz="1200" spc="-5" dirty="0">
                <a:latin typeface="Arial"/>
                <a:cs typeface="Arial"/>
              </a:rPr>
              <a:t>Adopted by</a:t>
            </a:r>
            <a:r>
              <a:rPr sz="1200" spc="-95" dirty="0">
                <a:latin typeface="Arial"/>
                <a:cs typeface="Arial"/>
              </a:rPr>
              <a:t> </a:t>
            </a:r>
            <a:r>
              <a:rPr sz="1200" spc="-5" dirty="0">
                <a:latin typeface="Arial"/>
                <a:cs typeface="Arial"/>
              </a:rPr>
              <a:t>OMG  SBA Task</a:t>
            </a:r>
            <a:endParaRPr sz="1200">
              <a:latin typeface="Arial"/>
              <a:cs typeface="Arial"/>
            </a:endParaRPr>
          </a:p>
        </p:txBody>
      </p:sp>
      <p:sp>
        <p:nvSpPr>
          <p:cNvPr id="194" name="object 194"/>
          <p:cNvSpPr/>
          <p:nvPr/>
        </p:nvSpPr>
        <p:spPr>
          <a:xfrm>
            <a:off x="8020811" y="3346703"/>
            <a:ext cx="680085" cy="1971039"/>
          </a:xfrm>
          <a:custGeom>
            <a:avLst/>
            <a:gdLst/>
            <a:ahLst/>
            <a:cxnLst/>
            <a:rect l="l" t="t" r="r" b="b"/>
            <a:pathLst>
              <a:path w="680084" h="1971039">
                <a:moveTo>
                  <a:pt x="0" y="707136"/>
                </a:moveTo>
                <a:lnTo>
                  <a:pt x="0" y="419100"/>
                </a:lnTo>
              </a:path>
              <a:path w="680084" h="1971039">
                <a:moveTo>
                  <a:pt x="0" y="419100"/>
                </a:moveTo>
                <a:lnTo>
                  <a:pt x="353568" y="0"/>
                </a:lnTo>
              </a:path>
              <a:path w="680084" h="1971039">
                <a:moveTo>
                  <a:pt x="0" y="707136"/>
                </a:moveTo>
                <a:lnTo>
                  <a:pt x="0" y="1139952"/>
                </a:lnTo>
              </a:path>
              <a:path w="680084" h="1971039">
                <a:moveTo>
                  <a:pt x="47244" y="1139952"/>
                </a:moveTo>
                <a:lnTo>
                  <a:pt x="47244" y="1437132"/>
                </a:lnTo>
              </a:path>
              <a:path w="680084" h="1971039">
                <a:moveTo>
                  <a:pt x="47244" y="1437132"/>
                </a:moveTo>
                <a:lnTo>
                  <a:pt x="679704" y="1970532"/>
                </a:lnTo>
              </a:path>
              <a:path w="680084" h="1971039">
                <a:moveTo>
                  <a:pt x="47244" y="707136"/>
                </a:moveTo>
                <a:lnTo>
                  <a:pt x="47244" y="1139952"/>
                </a:lnTo>
              </a:path>
            </a:pathLst>
          </a:custGeom>
          <a:ln w="9144">
            <a:solidFill>
              <a:srgbClr val="000000"/>
            </a:solidFill>
          </a:ln>
        </p:spPr>
        <p:txBody>
          <a:bodyPr wrap="square" lIns="0" tIns="0" rIns="0" bIns="0" rtlCol="0"/>
          <a:lstStyle/>
          <a:p>
            <a:endParaRPr/>
          </a:p>
        </p:txBody>
      </p:sp>
      <p:sp>
        <p:nvSpPr>
          <p:cNvPr id="195" name="object 195"/>
          <p:cNvSpPr txBox="1"/>
          <p:nvPr/>
        </p:nvSpPr>
        <p:spPr>
          <a:xfrm>
            <a:off x="7998968" y="3089360"/>
            <a:ext cx="752475"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IEEE</a:t>
            </a:r>
            <a:r>
              <a:rPr sz="1200" spc="-65" dirty="0">
                <a:latin typeface="Arial"/>
                <a:cs typeface="Arial"/>
              </a:rPr>
              <a:t> </a:t>
            </a:r>
            <a:r>
              <a:rPr sz="1200" spc="-5" dirty="0">
                <a:latin typeface="Arial"/>
                <a:cs typeface="Arial"/>
              </a:rPr>
              <a:t>1516</a:t>
            </a:r>
            <a:endParaRPr sz="1200">
              <a:latin typeface="Arial"/>
              <a:cs typeface="Arial"/>
            </a:endParaRPr>
          </a:p>
        </p:txBody>
      </p:sp>
      <p:sp>
        <p:nvSpPr>
          <p:cNvPr id="196" name="object 196"/>
          <p:cNvSpPr txBox="1"/>
          <p:nvPr/>
        </p:nvSpPr>
        <p:spPr>
          <a:xfrm>
            <a:off x="8363204" y="5337259"/>
            <a:ext cx="673100" cy="207645"/>
          </a:xfrm>
          <a:prstGeom prst="rect">
            <a:avLst/>
          </a:prstGeom>
        </p:spPr>
        <p:txBody>
          <a:bodyPr vert="horz" wrap="square" lIns="0" tIns="12065" rIns="0" bIns="0" rtlCol="0">
            <a:spAutoFit/>
          </a:bodyPr>
          <a:lstStyle/>
          <a:p>
            <a:pPr marL="12700">
              <a:lnSpc>
                <a:spcPct val="100000"/>
              </a:lnSpc>
              <a:spcBef>
                <a:spcPts val="95"/>
              </a:spcBef>
            </a:pPr>
            <a:r>
              <a:rPr sz="1200" spc="-10" dirty="0">
                <a:latin typeface="Arial"/>
                <a:cs typeface="Arial"/>
              </a:rPr>
              <a:t>HLA</a:t>
            </a:r>
            <a:r>
              <a:rPr sz="1200" spc="-75" dirty="0">
                <a:latin typeface="Arial"/>
                <a:cs typeface="Arial"/>
              </a:rPr>
              <a:t> </a:t>
            </a:r>
            <a:r>
              <a:rPr sz="1200" spc="-10" dirty="0">
                <a:latin typeface="Arial"/>
                <a:cs typeface="Arial"/>
              </a:rPr>
              <a:t>MoA</a:t>
            </a:r>
            <a:endParaRPr sz="1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3886835" cy="574040"/>
          </a:xfrm>
          <a:prstGeom prst="rect">
            <a:avLst/>
          </a:prstGeom>
        </p:spPr>
        <p:txBody>
          <a:bodyPr vert="horz" wrap="square" lIns="0" tIns="12700" rIns="0" bIns="0" rtlCol="0">
            <a:spAutoFit/>
          </a:bodyPr>
          <a:lstStyle/>
          <a:p>
            <a:pPr marL="12700">
              <a:lnSpc>
                <a:spcPct val="100000"/>
              </a:lnSpc>
              <a:spcBef>
                <a:spcPts val="100"/>
              </a:spcBef>
            </a:pPr>
            <a:r>
              <a:rPr spc="-5" dirty="0"/>
              <a:t>HLA</a:t>
            </a:r>
            <a:r>
              <a:rPr spc="-40" dirty="0"/>
              <a:t> </a:t>
            </a:r>
            <a:r>
              <a:rPr spc="-5" dirty="0"/>
              <a:t>Components</a:t>
            </a:r>
          </a:p>
        </p:txBody>
      </p:sp>
      <p:sp>
        <p:nvSpPr>
          <p:cNvPr id="3" name="object 3"/>
          <p:cNvSpPr txBox="1"/>
          <p:nvPr/>
        </p:nvSpPr>
        <p:spPr>
          <a:xfrm>
            <a:off x="993139" y="2298598"/>
            <a:ext cx="5535295" cy="2590800"/>
          </a:xfrm>
          <a:prstGeom prst="rect">
            <a:avLst/>
          </a:prstGeom>
        </p:spPr>
        <p:txBody>
          <a:bodyPr vert="horz" wrap="square" lIns="0" tIns="99695" rIns="0" bIns="0" rtlCol="0">
            <a:spAutoFit/>
          </a:bodyPr>
          <a:lstStyle/>
          <a:p>
            <a:pPr marL="355600" indent="-342900">
              <a:lnSpc>
                <a:spcPct val="100000"/>
              </a:lnSpc>
              <a:spcBef>
                <a:spcPts val="785"/>
              </a:spcBef>
              <a:buSzPct val="75000"/>
              <a:buFont typeface="Wingdings"/>
              <a:buChar char=""/>
              <a:tabLst>
                <a:tab pos="354965" algn="l"/>
                <a:tab pos="355600" algn="l"/>
              </a:tabLst>
            </a:pPr>
            <a:r>
              <a:rPr sz="2800" spc="-5" dirty="0">
                <a:solidFill>
                  <a:srgbClr val="003366"/>
                </a:solidFill>
                <a:latin typeface="Arial"/>
                <a:cs typeface="Arial"/>
              </a:rPr>
              <a:t>Definitions &amp;</a:t>
            </a:r>
            <a:r>
              <a:rPr sz="2800" spc="10" dirty="0">
                <a:solidFill>
                  <a:srgbClr val="003366"/>
                </a:solidFill>
                <a:latin typeface="Arial"/>
                <a:cs typeface="Arial"/>
              </a:rPr>
              <a:t> </a:t>
            </a:r>
            <a:r>
              <a:rPr sz="2800" spc="-5" dirty="0">
                <a:solidFill>
                  <a:srgbClr val="003366"/>
                </a:solidFill>
                <a:latin typeface="Arial"/>
                <a:cs typeface="Arial"/>
              </a:rPr>
              <a:t>Terms</a:t>
            </a:r>
            <a:endParaRPr sz="2800" dirty="0">
              <a:latin typeface="Arial"/>
              <a:cs typeface="Arial"/>
            </a:endParaRPr>
          </a:p>
          <a:p>
            <a:pPr marL="355600" indent="-342900">
              <a:lnSpc>
                <a:spcPct val="100000"/>
              </a:lnSpc>
              <a:spcBef>
                <a:spcPts val="680"/>
              </a:spcBef>
              <a:buSzPct val="75000"/>
              <a:buFont typeface="Wingdings"/>
              <a:buChar char=""/>
              <a:tabLst>
                <a:tab pos="354965" algn="l"/>
                <a:tab pos="355600" algn="l"/>
              </a:tabLst>
            </a:pPr>
            <a:r>
              <a:rPr sz="2800" spc="-5" dirty="0">
                <a:solidFill>
                  <a:srgbClr val="003366"/>
                </a:solidFill>
                <a:latin typeface="Arial"/>
                <a:cs typeface="Arial"/>
              </a:rPr>
              <a:t>Technical</a:t>
            </a:r>
            <a:r>
              <a:rPr sz="2800" dirty="0">
                <a:solidFill>
                  <a:srgbClr val="003366"/>
                </a:solidFill>
                <a:latin typeface="Arial"/>
                <a:cs typeface="Arial"/>
              </a:rPr>
              <a:t> </a:t>
            </a:r>
            <a:r>
              <a:rPr sz="2800" spc="-5" dirty="0">
                <a:solidFill>
                  <a:srgbClr val="003366"/>
                </a:solidFill>
                <a:latin typeface="Arial"/>
                <a:cs typeface="Arial"/>
              </a:rPr>
              <a:t>Architecture</a:t>
            </a:r>
            <a:endParaRPr sz="2800" dirty="0">
              <a:latin typeface="Arial"/>
              <a:cs typeface="Arial"/>
            </a:endParaRPr>
          </a:p>
          <a:p>
            <a:pPr marL="355600" indent="-342900">
              <a:lnSpc>
                <a:spcPct val="100000"/>
              </a:lnSpc>
              <a:spcBef>
                <a:spcPts val="675"/>
              </a:spcBef>
              <a:buSzPct val="75000"/>
              <a:buFont typeface="Wingdings"/>
              <a:buChar char=""/>
              <a:tabLst>
                <a:tab pos="354965" algn="l"/>
                <a:tab pos="355600" algn="l"/>
              </a:tabLst>
            </a:pPr>
            <a:r>
              <a:rPr sz="2800" dirty="0">
                <a:solidFill>
                  <a:srgbClr val="003366"/>
                </a:solidFill>
                <a:latin typeface="Arial"/>
                <a:cs typeface="Arial"/>
              </a:rPr>
              <a:t>HLA Rules</a:t>
            </a:r>
            <a:endParaRPr sz="2800" dirty="0">
              <a:latin typeface="Arial"/>
              <a:cs typeface="Arial"/>
            </a:endParaRPr>
          </a:p>
          <a:p>
            <a:pPr marL="355600" indent="-342900">
              <a:lnSpc>
                <a:spcPct val="100000"/>
              </a:lnSpc>
              <a:spcBef>
                <a:spcPts val="685"/>
              </a:spcBef>
              <a:buSzPct val="75000"/>
              <a:buFont typeface="Wingdings"/>
              <a:buChar char=""/>
              <a:tabLst>
                <a:tab pos="354965" algn="l"/>
                <a:tab pos="355600" algn="l"/>
              </a:tabLst>
            </a:pPr>
            <a:r>
              <a:rPr sz="2800" spc="-5" dirty="0">
                <a:solidFill>
                  <a:srgbClr val="003366"/>
                </a:solidFill>
                <a:latin typeface="Arial"/>
                <a:cs typeface="Arial"/>
              </a:rPr>
              <a:t>Object Model</a:t>
            </a:r>
            <a:r>
              <a:rPr sz="2800" spc="5" dirty="0">
                <a:solidFill>
                  <a:srgbClr val="003366"/>
                </a:solidFill>
                <a:latin typeface="Arial"/>
                <a:cs typeface="Arial"/>
              </a:rPr>
              <a:t> </a:t>
            </a:r>
            <a:r>
              <a:rPr sz="2800" spc="-5" dirty="0">
                <a:solidFill>
                  <a:srgbClr val="003366"/>
                </a:solidFill>
                <a:latin typeface="Arial"/>
                <a:cs typeface="Arial"/>
              </a:rPr>
              <a:t>Templates</a:t>
            </a:r>
            <a:endParaRPr sz="2800" dirty="0">
              <a:latin typeface="Arial"/>
              <a:cs typeface="Arial"/>
            </a:endParaRPr>
          </a:p>
          <a:p>
            <a:pPr marL="355600" indent="-342900">
              <a:lnSpc>
                <a:spcPct val="100000"/>
              </a:lnSpc>
              <a:spcBef>
                <a:spcPts val="670"/>
              </a:spcBef>
              <a:buSzPct val="75000"/>
              <a:buFont typeface="Wingdings"/>
              <a:buChar char=""/>
              <a:tabLst>
                <a:tab pos="354965" algn="l"/>
                <a:tab pos="355600" algn="l"/>
              </a:tabLst>
            </a:pPr>
            <a:r>
              <a:rPr sz="2800" spc="-5" dirty="0">
                <a:solidFill>
                  <a:srgbClr val="003366"/>
                </a:solidFill>
                <a:latin typeface="Arial"/>
                <a:cs typeface="Arial"/>
              </a:rPr>
              <a:t>Run-Time Interface</a:t>
            </a:r>
            <a:r>
              <a:rPr sz="2800" spc="15" dirty="0">
                <a:solidFill>
                  <a:srgbClr val="003366"/>
                </a:solidFill>
                <a:latin typeface="Arial"/>
                <a:cs typeface="Arial"/>
              </a:rPr>
              <a:t> </a:t>
            </a:r>
            <a:r>
              <a:rPr sz="2800" spc="-5" dirty="0">
                <a:solidFill>
                  <a:srgbClr val="003366"/>
                </a:solidFill>
                <a:latin typeface="Arial"/>
                <a:cs typeface="Arial"/>
              </a:rPr>
              <a:t>Specification</a:t>
            </a:r>
            <a:endParaRPr sz="28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1296415"/>
            <a:ext cx="5030470" cy="574040"/>
          </a:xfrm>
          <a:prstGeom prst="rect">
            <a:avLst/>
          </a:prstGeom>
        </p:spPr>
        <p:txBody>
          <a:bodyPr vert="horz" wrap="square" lIns="0" tIns="12700" rIns="0" bIns="0" rtlCol="0">
            <a:spAutoFit/>
          </a:bodyPr>
          <a:lstStyle/>
          <a:p>
            <a:pPr marL="12700">
              <a:lnSpc>
                <a:spcPct val="100000"/>
              </a:lnSpc>
              <a:spcBef>
                <a:spcPts val="100"/>
              </a:spcBef>
            </a:pPr>
            <a:r>
              <a:rPr spc="-5" dirty="0"/>
              <a:t>Definitions &amp; Terms</a:t>
            </a:r>
            <a:r>
              <a:rPr spc="-10" dirty="0"/>
              <a:t> </a:t>
            </a:r>
            <a:r>
              <a:rPr spc="-5" dirty="0"/>
              <a:t>(1)</a:t>
            </a:r>
          </a:p>
        </p:txBody>
      </p:sp>
      <p:sp>
        <p:nvSpPr>
          <p:cNvPr id="3" name="object 3"/>
          <p:cNvSpPr txBox="1"/>
          <p:nvPr/>
        </p:nvSpPr>
        <p:spPr>
          <a:xfrm>
            <a:off x="993139" y="2309477"/>
            <a:ext cx="7510145" cy="3622675"/>
          </a:xfrm>
          <a:prstGeom prst="rect">
            <a:avLst/>
          </a:prstGeom>
        </p:spPr>
        <p:txBody>
          <a:bodyPr vert="horz" wrap="square" lIns="0" tIns="53340" rIns="0" bIns="0" rtlCol="0">
            <a:spAutoFit/>
          </a:bodyPr>
          <a:lstStyle/>
          <a:p>
            <a:pPr marL="355600" indent="-342900">
              <a:lnSpc>
                <a:spcPct val="100000"/>
              </a:lnSpc>
              <a:spcBef>
                <a:spcPts val="420"/>
              </a:spcBef>
              <a:buSzPct val="75000"/>
              <a:buFont typeface="Wingdings"/>
              <a:buChar char=""/>
              <a:tabLst>
                <a:tab pos="354965" algn="l"/>
                <a:tab pos="355600" algn="l"/>
              </a:tabLst>
            </a:pPr>
            <a:r>
              <a:rPr sz="2800" dirty="0">
                <a:solidFill>
                  <a:srgbClr val="003366"/>
                </a:solidFill>
                <a:latin typeface="Arial"/>
                <a:cs typeface="Arial"/>
              </a:rPr>
              <a:t>Federate</a:t>
            </a:r>
            <a:endParaRPr sz="2800" dirty="0">
              <a:latin typeface="Arial"/>
              <a:cs typeface="Arial"/>
            </a:endParaRPr>
          </a:p>
          <a:p>
            <a:pPr marL="756285" marR="623570" lvl="1" indent="-287020">
              <a:lnSpc>
                <a:spcPts val="2580"/>
              </a:lnSpc>
              <a:spcBef>
                <a:spcPts val="620"/>
              </a:spcBef>
              <a:buSzPct val="75000"/>
              <a:buChar char="–"/>
              <a:tabLst>
                <a:tab pos="756285" algn="l"/>
                <a:tab pos="756920" algn="l"/>
              </a:tabLst>
            </a:pPr>
            <a:r>
              <a:rPr sz="2400" spc="-5" dirty="0">
                <a:solidFill>
                  <a:srgbClr val="003366"/>
                </a:solidFill>
                <a:latin typeface="Arial"/>
                <a:cs typeface="Arial"/>
              </a:rPr>
              <a:t>An application which supports </a:t>
            </a:r>
            <a:r>
              <a:rPr sz="2400" dirty="0">
                <a:solidFill>
                  <a:srgbClr val="003366"/>
                </a:solidFill>
                <a:latin typeface="Arial"/>
                <a:cs typeface="Arial"/>
              </a:rPr>
              <a:t>the </a:t>
            </a:r>
            <a:r>
              <a:rPr sz="2400" spc="-5" dirty="0">
                <a:solidFill>
                  <a:srgbClr val="003366"/>
                </a:solidFill>
                <a:latin typeface="Arial"/>
                <a:cs typeface="Arial"/>
              </a:rPr>
              <a:t>HLA and is  capable </a:t>
            </a:r>
            <a:r>
              <a:rPr sz="2400" dirty="0">
                <a:solidFill>
                  <a:srgbClr val="003366"/>
                </a:solidFill>
                <a:latin typeface="Arial"/>
                <a:cs typeface="Arial"/>
              </a:rPr>
              <a:t>of </a:t>
            </a:r>
            <a:r>
              <a:rPr sz="2400" spc="-5" dirty="0">
                <a:solidFill>
                  <a:srgbClr val="003366"/>
                </a:solidFill>
                <a:latin typeface="Arial"/>
                <a:cs typeface="Arial"/>
              </a:rPr>
              <a:t>participating in a</a:t>
            </a:r>
            <a:r>
              <a:rPr sz="2400" spc="35" dirty="0">
                <a:solidFill>
                  <a:srgbClr val="003366"/>
                </a:solidFill>
                <a:latin typeface="Arial"/>
                <a:cs typeface="Arial"/>
              </a:rPr>
              <a:t> </a:t>
            </a:r>
            <a:r>
              <a:rPr sz="2400" spc="-5" dirty="0">
                <a:solidFill>
                  <a:srgbClr val="003366"/>
                </a:solidFill>
                <a:latin typeface="Arial"/>
                <a:cs typeface="Arial"/>
              </a:rPr>
              <a:t>simulation.</a:t>
            </a:r>
            <a:endParaRPr sz="2400" dirty="0">
              <a:latin typeface="Arial"/>
              <a:cs typeface="Arial"/>
            </a:endParaRPr>
          </a:p>
          <a:p>
            <a:pPr marL="355600" indent="-342900">
              <a:lnSpc>
                <a:spcPct val="100000"/>
              </a:lnSpc>
              <a:spcBef>
                <a:spcPts val="320"/>
              </a:spcBef>
              <a:buSzPct val="75000"/>
              <a:buFont typeface="Wingdings"/>
              <a:buChar char=""/>
              <a:tabLst>
                <a:tab pos="354965" algn="l"/>
                <a:tab pos="355600" algn="l"/>
              </a:tabLst>
            </a:pPr>
            <a:r>
              <a:rPr sz="2800" dirty="0">
                <a:solidFill>
                  <a:srgbClr val="003366"/>
                </a:solidFill>
                <a:latin typeface="Arial"/>
                <a:cs typeface="Arial"/>
              </a:rPr>
              <a:t>Federation</a:t>
            </a:r>
            <a:endParaRPr sz="2800" dirty="0">
              <a:latin typeface="Arial"/>
              <a:cs typeface="Arial"/>
            </a:endParaRPr>
          </a:p>
          <a:p>
            <a:pPr marL="756285" marR="252095" lvl="1" indent="-287020">
              <a:lnSpc>
                <a:spcPts val="2590"/>
              </a:lnSpc>
              <a:spcBef>
                <a:spcPts val="595"/>
              </a:spcBef>
              <a:buSzPct val="75000"/>
              <a:buChar char="–"/>
              <a:tabLst>
                <a:tab pos="756285" algn="l"/>
                <a:tab pos="756920" algn="l"/>
              </a:tabLst>
            </a:pPr>
            <a:r>
              <a:rPr sz="2400" dirty="0">
                <a:solidFill>
                  <a:srgbClr val="003366"/>
                </a:solidFill>
                <a:latin typeface="Arial"/>
                <a:cs typeface="Arial"/>
              </a:rPr>
              <a:t>A </a:t>
            </a:r>
            <a:r>
              <a:rPr sz="2400" spc="-5" dirty="0">
                <a:solidFill>
                  <a:srgbClr val="003366"/>
                </a:solidFill>
                <a:latin typeface="Arial"/>
                <a:cs typeface="Arial"/>
              </a:rPr>
              <a:t>declaration between federates describing how  and what will be</a:t>
            </a:r>
            <a:r>
              <a:rPr sz="2400" spc="30" dirty="0">
                <a:solidFill>
                  <a:srgbClr val="003366"/>
                </a:solidFill>
                <a:latin typeface="Arial"/>
                <a:cs typeface="Arial"/>
              </a:rPr>
              <a:t> </a:t>
            </a:r>
            <a:r>
              <a:rPr sz="2400" spc="-10" dirty="0">
                <a:solidFill>
                  <a:srgbClr val="003366"/>
                </a:solidFill>
                <a:latin typeface="Arial"/>
                <a:cs typeface="Arial"/>
              </a:rPr>
              <a:t>simulated.</a:t>
            </a:r>
            <a:endParaRPr sz="2400" dirty="0">
              <a:latin typeface="Arial"/>
              <a:cs typeface="Arial"/>
            </a:endParaRPr>
          </a:p>
          <a:p>
            <a:pPr marL="355600" indent="-342900">
              <a:lnSpc>
                <a:spcPct val="100000"/>
              </a:lnSpc>
              <a:spcBef>
                <a:spcPts val="305"/>
              </a:spcBef>
              <a:buSzPct val="75000"/>
              <a:buFont typeface="Wingdings"/>
              <a:buChar char=""/>
              <a:tabLst>
                <a:tab pos="354965" algn="l"/>
                <a:tab pos="355600" algn="l"/>
              </a:tabLst>
            </a:pPr>
            <a:r>
              <a:rPr sz="2800" spc="-5" dirty="0">
                <a:solidFill>
                  <a:srgbClr val="003366"/>
                </a:solidFill>
                <a:latin typeface="Arial"/>
                <a:cs typeface="Arial"/>
              </a:rPr>
              <a:t>Federation</a:t>
            </a:r>
            <a:r>
              <a:rPr sz="2800" dirty="0">
                <a:solidFill>
                  <a:srgbClr val="003366"/>
                </a:solidFill>
                <a:latin typeface="Arial"/>
                <a:cs typeface="Arial"/>
              </a:rPr>
              <a:t> </a:t>
            </a:r>
            <a:r>
              <a:rPr sz="2800" spc="-5" dirty="0">
                <a:solidFill>
                  <a:srgbClr val="003366"/>
                </a:solidFill>
                <a:latin typeface="Arial"/>
                <a:cs typeface="Arial"/>
              </a:rPr>
              <a:t>Execution</a:t>
            </a:r>
            <a:endParaRPr sz="2800" dirty="0">
              <a:latin typeface="Arial"/>
              <a:cs typeface="Arial"/>
            </a:endParaRPr>
          </a:p>
          <a:p>
            <a:pPr marL="756285" marR="5080" lvl="1" indent="-287020">
              <a:lnSpc>
                <a:spcPts val="2580"/>
              </a:lnSpc>
              <a:spcBef>
                <a:spcPts val="620"/>
              </a:spcBef>
              <a:buSzPct val="75000"/>
              <a:buChar char="–"/>
              <a:tabLst>
                <a:tab pos="756285" algn="l"/>
                <a:tab pos="756920" algn="l"/>
              </a:tabLst>
            </a:pPr>
            <a:r>
              <a:rPr sz="2400" dirty="0">
                <a:solidFill>
                  <a:srgbClr val="003366"/>
                </a:solidFill>
                <a:latin typeface="Arial"/>
                <a:cs typeface="Arial"/>
              </a:rPr>
              <a:t>A </a:t>
            </a:r>
            <a:r>
              <a:rPr sz="2400" spc="-5" dirty="0">
                <a:solidFill>
                  <a:srgbClr val="003366"/>
                </a:solidFill>
                <a:latin typeface="Arial"/>
                <a:cs typeface="Arial"/>
              </a:rPr>
              <a:t>run-time instantiation of a Federation; that is, </a:t>
            </a:r>
            <a:r>
              <a:rPr sz="2400" spc="-10" dirty="0">
                <a:solidFill>
                  <a:srgbClr val="003366"/>
                </a:solidFill>
                <a:latin typeface="Arial"/>
                <a:cs typeface="Arial"/>
              </a:rPr>
              <a:t>an  </a:t>
            </a:r>
            <a:r>
              <a:rPr sz="2400" spc="-5" dirty="0">
                <a:solidFill>
                  <a:srgbClr val="003366"/>
                </a:solidFill>
                <a:latin typeface="Arial"/>
                <a:cs typeface="Arial"/>
              </a:rPr>
              <a:t>actual simulation</a:t>
            </a:r>
            <a:r>
              <a:rPr sz="2400" spc="10" dirty="0">
                <a:solidFill>
                  <a:srgbClr val="003366"/>
                </a:solidFill>
                <a:latin typeface="Arial"/>
                <a:cs typeface="Arial"/>
              </a:rPr>
              <a:t> </a:t>
            </a:r>
            <a:r>
              <a:rPr sz="2400" spc="-10" dirty="0">
                <a:solidFill>
                  <a:srgbClr val="003366"/>
                </a:solidFill>
                <a:latin typeface="Arial"/>
                <a:cs typeface="Arial"/>
              </a:rPr>
              <a:t>execution.</a:t>
            </a:r>
            <a:endParaRPr sz="24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666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5411</Words>
  <Application>Microsoft Office PowerPoint</Application>
  <PresentationFormat>On-screen Show (4:3)</PresentationFormat>
  <Paragraphs>959</Paragraphs>
  <Slides>64</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Times New Roman</vt:lpstr>
      <vt:lpstr>Wingdings</vt:lpstr>
      <vt:lpstr>Office Theme</vt:lpstr>
      <vt:lpstr>An Introduction to the HLA</vt:lpstr>
      <vt:lpstr>Overview</vt:lpstr>
      <vt:lpstr>Introduction</vt:lpstr>
      <vt:lpstr>What is the HLA?</vt:lpstr>
      <vt:lpstr>Motivation</vt:lpstr>
      <vt:lpstr>Goals</vt:lpstr>
      <vt:lpstr>History</vt:lpstr>
      <vt:lpstr>HLA Components</vt:lpstr>
      <vt:lpstr>Definitions &amp; Terms (1)</vt:lpstr>
      <vt:lpstr>Definitions &amp; Terms (2)</vt:lpstr>
      <vt:lpstr>Technical Architecture</vt:lpstr>
      <vt:lpstr>Example</vt:lpstr>
      <vt:lpstr>Run-Time Infrastructure (1)</vt:lpstr>
      <vt:lpstr>Run-Time Infrastructure (2)</vt:lpstr>
      <vt:lpstr>Service Groups</vt:lpstr>
      <vt:lpstr>Federation Management</vt:lpstr>
      <vt:lpstr>Declaration Management</vt:lpstr>
      <vt:lpstr>Object Management</vt:lpstr>
      <vt:lpstr>Ownership Management</vt:lpstr>
      <vt:lpstr>Time Management (1)</vt:lpstr>
      <vt:lpstr>Time Management (2)</vt:lpstr>
      <vt:lpstr>Data Distribution Management</vt:lpstr>
      <vt:lpstr>Support Services</vt:lpstr>
      <vt:lpstr>HLA Rules</vt:lpstr>
      <vt:lpstr>Federation Rules</vt:lpstr>
      <vt:lpstr>Federate Rules</vt:lpstr>
      <vt:lpstr>Object Model Templates</vt:lpstr>
      <vt:lpstr>Types of Object Models</vt:lpstr>
      <vt:lpstr>SOM – Simulation Object Model</vt:lpstr>
      <vt:lpstr>FOM – Federation Object Model</vt:lpstr>
      <vt:lpstr>MOM – Management Object Model</vt:lpstr>
      <vt:lpstr>OMT Components (1)</vt:lpstr>
      <vt:lpstr>OMT Components (2)</vt:lpstr>
      <vt:lpstr>Object Model Identification Table</vt:lpstr>
      <vt:lpstr>PowerPoint Presentation</vt:lpstr>
      <vt:lpstr>Object Class Structure Table</vt:lpstr>
      <vt:lpstr>PowerPoint Presentation</vt:lpstr>
      <vt:lpstr>Interaction Class Structure Table</vt:lpstr>
      <vt:lpstr>PowerPoint Presentation</vt:lpstr>
      <vt:lpstr>Attribute Table</vt:lpstr>
      <vt:lpstr>Example – Attribute Table</vt:lpstr>
      <vt:lpstr>Parameter Table</vt:lpstr>
      <vt:lpstr>Example – Parameter Table</vt:lpstr>
      <vt:lpstr>Dimension Table</vt:lpstr>
      <vt:lpstr>Example – Dimension Table</vt:lpstr>
      <vt:lpstr>Time Representation Table</vt:lpstr>
      <vt:lpstr>PowerPoint Presentation</vt:lpstr>
      <vt:lpstr>User-Supplied Tag Table</vt:lpstr>
      <vt:lpstr>PowerPoint Presentation</vt:lpstr>
      <vt:lpstr>Synchronization Table</vt:lpstr>
      <vt:lpstr>PowerPoint Presentation</vt:lpstr>
      <vt:lpstr>Transportation Type Table</vt:lpstr>
      <vt:lpstr>PowerPoint Presentation</vt:lpstr>
      <vt:lpstr>Switches Table</vt:lpstr>
      <vt:lpstr>Switch Definitions (1)</vt:lpstr>
      <vt:lpstr>Switch Definitions (2)</vt:lpstr>
      <vt:lpstr>Example – Switches Table</vt:lpstr>
      <vt:lpstr>Data Type Tables (1)</vt:lpstr>
      <vt:lpstr>Data Type Tables (2)</vt:lpstr>
      <vt:lpstr>Notes Table</vt:lpstr>
      <vt:lpstr>FOM/SOM Lexicon</vt:lpstr>
      <vt:lpstr>For Next Time …</vt:lpstr>
      <vt:lpstr>References (1)</vt:lpstr>
      <vt:lpstr>References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hla-overview.PDF</dc:title>
  <dc:creator>roger</dc:creator>
  <cp:lastModifiedBy>Thảo Bùi</cp:lastModifiedBy>
  <cp:revision>50</cp:revision>
  <dcterms:created xsi:type="dcterms:W3CDTF">2021-03-11T03:14:57Z</dcterms:created>
  <dcterms:modified xsi:type="dcterms:W3CDTF">2022-06-08T07:16:57Z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2003-02-10T00:00:00Z</vt:filetime>
  </property>
  <property fmtid="{D5CDD505-2E9C-101B-9397-08002B2CF9AE}" pid="3" name="Creator">
    <vt:lpwstr>Microsoft PowerPoint - [hla-overview.ppt]</vt:lpwstr>
  </property>
  <property fmtid="{D5CDD505-2E9C-101B-9397-08002B2CF9AE}" pid="4" name="LastSaved">
    <vt:filetime>2021-03-11T00:00:00Z</vt:filetime>
  </property>
</Properties>
</file>