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12" r:id="rId2"/>
  </p:sldMasterIdLst>
  <p:notesMasterIdLst>
    <p:notesMasterId r:id="rId29"/>
  </p:notesMasterIdLst>
  <p:handoutMasterIdLst>
    <p:handoutMasterId r:id="rId30"/>
  </p:handoutMasterIdLst>
  <p:sldIdLst>
    <p:sldId id="256" r:id="rId3"/>
    <p:sldId id="506" r:id="rId4"/>
    <p:sldId id="510" r:id="rId5"/>
    <p:sldId id="508" r:id="rId6"/>
    <p:sldId id="517" r:id="rId7"/>
    <p:sldId id="518" r:id="rId8"/>
    <p:sldId id="524" r:id="rId9"/>
    <p:sldId id="519" r:id="rId10"/>
    <p:sldId id="525" r:id="rId11"/>
    <p:sldId id="520" r:id="rId12"/>
    <p:sldId id="521" r:id="rId13"/>
    <p:sldId id="522" r:id="rId14"/>
    <p:sldId id="523" r:id="rId15"/>
    <p:sldId id="526" r:id="rId16"/>
    <p:sldId id="527" r:id="rId17"/>
    <p:sldId id="528" r:id="rId18"/>
    <p:sldId id="529" r:id="rId19"/>
    <p:sldId id="530" r:id="rId20"/>
    <p:sldId id="531" r:id="rId21"/>
    <p:sldId id="532" r:id="rId22"/>
    <p:sldId id="533" r:id="rId23"/>
    <p:sldId id="534" r:id="rId24"/>
    <p:sldId id="536" r:id="rId25"/>
    <p:sldId id="537" r:id="rId26"/>
    <p:sldId id="538" r:id="rId27"/>
    <p:sldId id="535" r:id="rId28"/>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ug Kim" initials="D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5815"/>
    <a:srgbClr val="CBCFD4"/>
    <a:srgbClr val="FF9900"/>
    <a:srgbClr val="FAFAFA"/>
    <a:srgbClr val="D35641"/>
    <a:srgbClr val="F2F2F2"/>
    <a:srgbClr val="CCECFF"/>
    <a:srgbClr val="99CCFF"/>
    <a:srgbClr val="0099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7" autoAdjust="0"/>
    <p:restoredTop sz="80790" autoAdjust="0"/>
  </p:normalViewPr>
  <p:slideViewPr>
    <p:cSldViewPr>
      <p:cViewPr varScale="1">
        <p:scale>
          <a:sx n="73" d="100"/>
          <a:sy n="73" d="100"/>
        </p:scale>
        <p:origin x="1782" y="72"/>
      </p:cViewPr>
      <p:guideLst>
        <p:guide orient="horz" pos="2160"/>
        <p:guide pos="2880"/>
      </p:guideLst>
    </p:cSldViewPr>
  </p:slideViewPr>
  <p:outlineViewPr>
    <p:cViewPr>
      <p:scale>
        <a:sx n="33" d="100"/>
        <a:sy n="33" d="100"/>
      </p:scale>
      <p:origin x="48" y="1197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57" d="100"/>
          <a:sy n="57" d="100"/>
        </p:scale>
        <p:origin x="2832" y="72"/>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C32A10FF-6EC3-409C-92CD-03AF06C01504}" type="datetimeFigureOut">
              <a:rPr lang="en-US" smtClean="0"/>
              <a:pPr/>
              <a:t>2/27/2022</a:t>
            </a:fld>
            <a:endParaRPr lang="en-US"/>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A9A7FCCF-6F87-40CA-8718-0A6B63E08A81}" type="slidenum">
              <a:rPr lang="en-US" smtClean="0"/>
              <a:pPr/>
              <a:t>‹#›</a:t>
            </a:fld>
            <a:endParaRPr lang="en-US"/>
          </a:p>
        </p:txBody>
      </p:sp>
    </p:spTree>
    <p:extLst>
      <p:ext uri="{BB962C8B-B14F-4D97-AF65-F5344CB8AC3E}">
        <p14:creationId xmlns:p14="http://schemas.microsoft.com/office/powerpoint/2010/main" val="12982359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CDDF8AD2-EB53-48AB-A5A7-109F783CF5C6}" type="datetimeFigureOut">
              <a:rPr lang="en-US" smtClean="0"/>
              <a:pPr/>
              <a:t>2/27/2022</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44A81E2E-D922-44F1-85C5-24BEA430009F}" type="slidenum">
              <a:rPr lang="en-US" smtClean="0"/>
              <a:pPr/>
              <a:t>‹#›</a:t>
            </a:fld>
            <a:endParaRPr lang="en-US"/>
          </a:p>
        </p:txBody>
      </p:sp>
    </p:spTree>
    <p:extLst>
      <p:ext uri="{BB962C8B-B14F-4D97-AF65-F5344CB8AC3E}">
        <p14:creationId xmlns:p14="http://schemas.microsoft.com/office/powerpoint/2010/main" val="19375667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A81E2E-D922-44F1-85C5-24BEA430009F}" type="slidenum">
              <a:rPr lang="en-US" smtClean="0"/>
              <a:pPr/>
              <a:t>1</a:t>
            </a:fld>
            <a:endParaRPr lang="en-US"/>
          </a:p>
        </p:txBody>
      </p:sp>
    </p:spTree>
    <p:extLst>
      <p:ext uri="{BB962C8B-B14F-4D97-AF65-F5344CB8AC3E}">
        <p14:creationId xmlns:p14="http://schemas.microsoft.com/office/powerpoint/2010/main" val="130746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Reynolds và cộng sự. (1997) xác định nhiều mâu thuẫn có nguồn gốc từ những thách thức về cấu trúc, dựa trên thực tế là các mô phỏng khác nhau có thể dựa trên các mô hình có phạm vi, độ phân giải và cấu trúc khác nhau, như đã thảo luận trong Chương 4. Như trong ví dụ với thời gian khác các bước, trong trường hợp mô hình khác nhau liên quan đến các thực thể của mô hình hoặc các thuộc tính được sử dụng để mô hình hóa các thực thể này, cần phải thiết lập một quan điểm chung về mô hình trao đổi thông tin. Nói cách khác, cả hai mô hình phải đồng ý về một quan điểm chung về các thực thể và thuộc tính mô tả tình huống trong một mô phỏng dễ hiểu đối với cả hai hệ thống. Tuy nhiên, điều này có nghĩa là mô hình có độ phân giải cao hơn phải tổng hợp chế độ xem của nó hoặc mô hình có độ phân giải thấp hơn phải phân tách chế độ xem của nó. Trong cả hai trường hợp, sự mâu thuẫn ánh xạ có thể xảy ra. Reynolds đã đưa ra khái niệm sau: “Sự mâu thuẫn ánh xạ xảy ra khi một thực thể trải qua một chuỗi chuyển đổi giữa các mức độ phân giải dẫn đến trạng thái mà nó không thể đạt được trong thời gian mô phỏng kéo dài bởi chuỗi đó” (Reynolds và cộng sự, 1997). Để hiểu điều này, chúng ta hãy giả sử rằng chúng ta có hai mô phỏng lực lượng đất liền. Mô phỏng đầu tiên là một mô hình có độ phân giải cao xử lý hành vi của các lực lượng đất liền gần các con sông. Mô phỏng thứ hai là một mô hình có độ phân giải thấp cho sự tiêu hao Lanchester giữa các lực lượng đất liền đối lập. Hình 11.6 cho thấy một ví dụ về sự không nhất quán của ánh xạ. Lực lượng màu xanh dương nằm gần một con sông, được thể hiện dưới dạng hệ thống vũ khí. Khi bị tấn công, chúng được tập hợp lại thành một đơn vị và giao chiến với đối thủ. Chúng bị ép về phía sông (nhưng không thể vượt sông nếu không có sự hỗ trợ của kỹ thuật). Khi trận chiến kết thúc, họ bị tách ra, nhưng do đơn vị bị ép về phía sông, giờ đây một hệ thống nằm ở phía bên kia sông, một trạng thái kết quả không thể đạt được nếu không. Việc lập bản đồ không nhất quán như vậy có thể dẫn đến các hiệu ứng kỳ lạ. Trong ví dụ trên, một đơn vị có thể được ép qua sông mà nếu không sẽ là chướng ngại vật. Thứ được cho là một cái bẫy chết người đối với đơn vị cuối cùng có thể đã cứu được hệ thống vũ khí di chuyển qua sông một cách kỳ diệu. Một lần nữa, rất khó để xác định những mâu thuẫn như vậy. Nói chung, mô hình đa độ phân giải luôn cần thiết khi phải giải quyết những khác biệt về khái niệm và đại diện phát sinh từ nhiều cấp độ phân giải trong một số mô hình được kết hợp vì một mục tiêu chung. Các thuật ngữ thay thế là mô hình hóa độ phân giải chéo và mô hình hóa độ phân giải thay đổi. Bất cứ khi nào hai mô phỏng được liên kết với nhau, có khả năng chúng khác nhau về phạm vi, độ phân giải và cấu trúc (cũng như biểu diễn thời gian). Việc giới thiệu một mô hình trao đổi thông tin chung để thiết lập một quan điểm chung chỉ làm thay đổi vấn đề, vì bây giờ cần tổng hợp và phân tổ khi ánh xạ đến mô hình trao đổi thông tin chung này. Tính hữu ích của các liên đoàn áp dụng một số mô hình và nghị quyết là rõ ràng: người chiến tranh có thể muốn có một cái nhìn tổng quan về những diễn biến chung ở cấp độ rạp hát nhưng đặc biệt quan tâm đến các chi tiết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Tính hữu ích của các liên đoàn áp dụng một số mô hình và nghị quyết là rõ ràng: người chiến tranh có thể muốn có cái nhìn tổng quan về những diễn biến chung ở cấp độ rạp hát nhưng đặc biệt quan tâm đến chi tiết của một số điểm nóng được chọn, chẳng hạn như các khu vực mục tiêu chính, tham gia đô thị, hoạt động đặc biệt, và hơn thế nữa. Do đó, mô phỏng cấp độ rạp hát được sử dụng để có được bức tranh lớn, và sau đó các mô hình có độ phân giải cao hơn được sử dụng được nhúng tương hỗ để thể hiện các điểm nóng. Người dùng thậm chí có thể sử dụng phân tích chi tiết hơn để tìm ra cách cải thiện tình hình ở những điểm nóng này, dẫn đến ba cấp độ chi tiết trở lên. Bowers và Prochnow (2003) ghi lại một ví dụ trong đó hai mô hình có độ phân giải khác nhau là cần thiết để cung cấp đầy đủ tất cả các khả năng mà phân tích hoạt động yêu cầu. Trong bài báo của mình, họ mô tả sự kết hợp của các lực lượng trong một chiến dịch có quy mô như Bão táp sa mạc hay Tự do của Iraq. Phân tích các kế hoạch tác chiến từ quan điểm tác chiến, người ta sẽ có các lực lượng mặt đất và các đơn vị không quân sẽ cần phải phối hợp chặt chẽ với nhau. Phân tích hoạt động cho thấy lực lượng mặt đất và đơn vị không quân sẽ tham gia vào cuộc chiến toàn sân khấu, trong khi chiến tranh đô thị sẽ được hỗ trợ bởi các đơn vị không quân, nhưng chủ yếu do lực lượng mặt đất tiến hành. Trong ví dụ, tình huống diễn ra trong và xung quanh thành phố Khafji khi chiến đấu cấp rạp đang diễn ra ở phía bắc và bên ngoài thành phố trong khi chiến thuật chiến thuật cũng có mặt trong thành phố. Mục đích của nghiên cứu của Bowers và Prochnow (2003) là tạo ra một hệ thống thực nghiệm có thể tạo điều kiện thuận lợi cho việc nghiên cứu và mô hình hóa đa độ phân giải. Các mô hình được lựa chọn được mô tả là Mô phỏng mức rạp hát chung (JTLS) cho các hoạt động trên toàn rạp và Mô phỏng chiến thuật và mô phỏng chung (JCATS) cho các hoạt động đô thị. Sự liên kết của các mô hình này tránh khỏi thách thức trong việc cung cấp hỗ trợ liên tục cho chiến tranh, trong đó liên tục trong trường hợp này có nghĩa là đối phó với tất cả các khả năng cần thiết. Công việc này đã dẫn đến việc hình thành liên đoàn Mô hình đa phân giải chung (JMRM) hiện đang được NATO sử dụng cho một số cuộc tập trận của họ, như được thảo luận trong chương sau. Hình 11.7 cho thấy ý tưởng chung sử dụng Trận 73 Easting làm ví dụ cho một điểm nóng trong Chiến dịch Bão táp sa mạc. Ví dụ thứ hai là việc sử dụng liên hợp mô hình tổng hợp Eagle và mô hình cấp hệ thống vũ khí OneSAF, được mô tả bởi Franceschini et al. (Năm 2002). Hester và Tolk (2010) đã khái quát hóa cách tiếp cận tập trung vào các mô hình mô hình khác nhau. Các thách thức bổ sung, quan điểm thay thế và giải pháp tiềm năng được mô tả trong Chương 25 về các chủ đề đa giải pháp.</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A81E2E-D922-44F1-85C5-24BEA430009F}" type="slidenum">
              <a:rPr lang="en-US" smtClean="0"/>
              <a:pPr/>
              <a:t>17</a:t>
            </a:fld>
            <a:endParaRPr lang="en-US"/>
          </a:p>
        </p:txBody>
      </p:sp>
    </p:spTree>
    <p:extLst>
      <p:ext uri="{BB962C8B-B14F-4D97-AF65-F5344CB8AC3E}">
        <p14:creationId xmlns:p14="http://schemas.microsoft.com/office/powerpoint/2010/main" val="3549983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A81E2E-D922-44F1-85C5-24BEA430009F}" type="slidenum">
              <a:rPr lang="en-US" smtClean="0"/>
              <a:pPr/>
              <a:t>18</a:t>
            </a:fld>
            <a:endParaRPr lang="en-US"/>
          </a:p>
        </p:txBody>
      </p:sp>
    </p:spTree>
    <p:extLst>
      <p:ext uri="{BB962C8B-B14F-4D97-AF65-F5344CB8AC3E}">
        <p14:creationId xmlns:p14="http://schemas.microsoft.com/office/powerpoint/2010/main" val="3354017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kern="1200" dirty="0" smtClean="0">
                <a:solidFill>
                  <a:schemeClr val="tx1"/>
                </a:solidFill>
                <a:effectLst/>
                <a:latin typeface="+mn-lt"/>
                <a:ea typeface="+mn-ea"/>
                <a:cs typeface="+mn-cs"/>
              </a:rPr>
              <a:t>Hình 11.8 cho thấy bốn loại này. Nó sử dụng bốn hệ thống mô phỏng: A1, B1 và B2. Chúng được hỗ trợ bởi hai cơ sở hạ tầng khả năng tương tác khác nhau I1 và I2. Bốn tùy chọn sử dụng cổng để kết nối hai hệ thống, sử dụng proxy để kết nối với cơ sở hạ tầng thông qua giao diện hệ thống và sử dụng trình môi giới để kết nối với cơ sở hạ tầng thông qua giao diện cơ sở hạ tầng hoặc để mở rộng các giao thức ở cấp độ nhị phân.</a:t>
            </a:r>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kern="1200" dirty="0" smtClean="0">
                <a:solidFill>
                  <a:schemeClr val="tx1"/>
                </a:solidFill>
                <a:effectLst/>
                <a:latin typeface="+mn-lt"/>
                <a:ea typeface="+mn-ea"/>
                <a:cs typeface="+mn-cs"/>
              </a:rPr>
              <a:t>These approaches are not limited to simulation infrastructures, but the same ideas can be used to integrate infrastructures supporting the operational environment as well. The Command and Control to Simulation (C2-Sim) Proxy is a German prototype that connects simulation infrastructures based on IEEE 1516 with command and control infrastructures supporting the Multilateral Interoperability Program (MIP) of NATO; similar approaches were evaluated for the US proxy as well. Both approaches and a common experiment are described by Mayk and Klose (2005). The proxy solution in Figure 11.8 can be interpreted as A1 and A2 being simulation systems coupled via the IEEE 1516 standards, B1 and B2 command and control systems supporting MIP standards, and the proxy connecting both worlds.  </a:t>
            </a:r>
            <a:endParaRPr lang="en-US" sz="1200" kern="1200" dirty="0" smtClean="0">
              <a:solidFill>
                <a:schemeClr val="tx1"/>
              </a:solidFill>
              <a:effectLst/>
              <a:latin typeface="+mn-lt"/>
              <a:ea typeface="+mn-ea"/>
              <a:cs typeface="+mn-cs"/>
            </a:endParaRPr>
          </a:p>
          <a:p>
            <a:pPr rtl="0"/>
            <a:endParaRPr lang="vi-V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A81E2E-D922-44F1-85C5-24BEA430009F}" type="slidenum">
              <a:rPr lang="en-US" smtClean="0"/>
              <a:pPr/>
              <a:t>19</a:t>
            </a:fld>
            <a:endParaRPr lang="en-US"/>
          </a:p>
        </p:txBody>
      </p:sp>
    </p:spTree>
    <p:extLst>
      <p:ext uri="{BB962C8B-B14F-4D97-AF65-F5344CB8AC3E}">
        <p14:creationId xmlns:p14="http://schemas.microsoft.com/office/powerpoint/2010/main" val="703753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kern="1200" dirty="0" smtClean="0">
                <a:solidFill>
                  <a:schemeClr val="tx1"/>
                </a:solidFill>
                <a:effectLst/>
                <a:latin typeface="+mn-lt"/>
                <a:ea typeface="+mn-ea"/>
                <a:cs typeface="+mn-cs"/>
              </a:rPr>
              <a:t>Myjak và cộng sự đã đưa ra một quan điểm thay thế hoặc khái quát về các thách thức về khả năng tương tác và khả năng kết hợp. (1999). Nó phân biệt giữa không đồng nhất và đồng nhất trên cấp độ mô hình trao đổi thông tin cũng như không đồng nhất và đồng nhất trên cấp độ cơ sở hạ tầng. Điều này dẫn đến bốn trường hợp (thể hiện trong Hình 11.9):</a:t>
            </a:r>
            <a:endParaRPr lang="en-US" sz="1200" kern="1200" dirty="0" smtClean="0">
              <a:solidFill>
                <a:schemeClr val="tx1"/>
              </a:solidFill>
              <a:effectLst/>
              <a:latin typeface="+mn-lt"/>
              <a:ea typeface="+mn-ea"/>
              <a:cs typeface="+mn-cs"/>
            </a:endParaRPr>
          </a:p>
          <a:p>
            <a:pPr rtl="0"/>
            <a:r>
              <a:rPr lang="vi-VN" sz="1200" kern="1200" dirty="0" smtClean="0">
                <a:solidFill>
                  <a:schemeClr val="tx1"/>
                </a:solidFill>
                <a:effectLst/>
                <a:latin typeface="+mn-lt"/>
                <a:ea typeface="+mn-ea"/>
                <a:cs typeface="+mn-cs"/>
              </a:rPr>
              <a:t>• các mô hình trao đổi thông tin đồng nhất sử dụng cơ sở hạ tầng đồng nhất (phía trên bên trái),</a:t>
            </a:r>
            <a:endParaRPr lang="en-US" sz="1200" kern="1200" dirty="0" smtClean="0">
              <a:solidFill>
                <a:schemeClr val="tx1"/>
              </a:solidFill>
              <a:effectLst/>
              <a:latin typeface="+mn-lt"/>
              <a:ea typeface="+mn-ea"/>
              <a:cs typeface="+mn-cs"/>
            </a:endParaRPr>
          </a:p>
          <a:p>
            <a:pPr rtl="0"/>
            <a:r>
              <a:rPr lang="vi-VN" sz="1200" kern="1200" dirty="0" smtClean="0">
                <a:solidFill>
                  <a:schemeClr val="tx1"/>
                </a:solidFill>
                <a:effectLst/>
                <a:latin typeface="+mn-lt"/>
                <a:ea typeface="+mn-ea"/>
                <a:cs typeface="+mn-cs"/>
              </a:rPr>
              <a:t>• các mô hình trao đổi thông tin đồng nhất sử dụng cơ sở hạ tầng không đồng nhất (phía trên bên phải),</a:t>
            </a:r>
            <a:endParaRPr lang="en-US" sz="1200" kern="1200" dirty="0" smtClean="0">
              <a:solidFill>
                <a:schemeClr val="tx1"/>
              </a:solidFill>
              <a:effectLst/>
              <a:latin typeface="+mn-lt"/>
              <a:ea typeface="+mn-ea"/>
              <a:cs typeface="+mn-cs"/>
            </a:endParaRPr>
          </a:p>
          <a:p>
            <a:pPr rtl="0"/>
            <a:r>
              <a:rPr lang="vi-VN" sz="1200" kern="1200" dirty="0" smtClean="0">
                <a:solidFill>
                  <a:schemeClr val="tx1"/>
                </a:solidFill>
                <a:effectLst/>
                <a:latin typeface="+mn-lt"/>
                <a:ea typeface="+mn-ea"/>
                <a:cs typeface="+mn-cs"/>
              </a:rPr>
              <a:t>• các mô hình trao đổi thông tin không đồng nhất sử dụng cơ sở hạ tầng đồng nhất (phía dưới bên trái), và</a:t>
            </a:r>
            <a:endParaRPr lang="en-US" sz="1200" kern="1200" dirty="0" smtClean="0">
              <a:solidFill>
                <a:schemeClr val="tx1"/>
              </a:solidFill>
              <a:effectLst/>
              <a:latin typeface="+mn-lt"/>
              <a:ea typeface="+mn-ea"/>
              <a:cs typeface="+mn-cs"/>
            </a:endParaRPr>
          </a:p>
          <a:p>
            <a:pPr rtl="0"/>
            <a:r>
              <a:rPr lang="vi-VN" sz="1200" kern="1200" dirty="0" smtClean="0">
                <a:solidFill>
                  <a:schemeClr val="tx1"/>
                </a:solidFill>
                <a:effectLst/>
                <a:latin typeface="+mn-lt"/>
                <a:ea typeface="+mn-ea"/>
                <a:cs typeface="+mn-cs"/>
              </a:rPr>
              <a:t>• các mô hình trao đổi thông tin không đồng nhất sử dụng cơ sở hạ tầng không đồng nhất (phía dưới bên phải).</a:t>
            </a:r>
            <a:endParaRPr lang="en-US" sz="1200" kern="1200" dirty="0" smtClean="0">
              <a:solidFill>
                <a:schemeClr val="tx1"/>
              </a:solidFill>
              <a:effectLst/>
              <a:latin typeface="+mn-lt"/>
              <a:ea typeface="+mn-ea"/>
              <a:cs typeface="+mn-cs"/>
            </a:endParaRPr>
          </a:p>
          <a:p>
            <a:pPr rtl="0"/>
            <a:r>
              <a:rPr lang="vi-VN" sz="1200" kern="1200" dirty="0" smtClean="0">
                <a:solidFill>
                  <a:schemeClr val="tx1"/>
                </a:solidFill>
                <a:effectLst/>
                <a:latin typeface="+mn-lt"/>
                <a:ea typeface="+mn-ea"/>
                <a:cs typeface="+mn-cs"/>
              </a:rPr>
              <a:t>Cái nhìn sâu sắc của khái quát này là hai loại vấn đề khác nhau phải được giải quyết: ánh xạ nội dung thông tin, thể hiện mức mô hình hóa và ánh xạ cấu trúc thông tin, thể hiện mức độ thực hiện. Các ràng buộc tạm thời cũng tồn tại ở cả hai cấp độ, nhưng ở cấp độ mô hình hóa, việc khái niệm hóa thời gian và đồng bộ hóa các trình bày thời gian logic cần được giải quyết, cấp độ thực hiện quan tâm đến độ trễ và thông lượng mạng. Tất cả các khía cạnh đều quan trọng, nhưng trong khi các thách thức triển khai ít nhất được giải quyết một phần bởi các hệ thống phân tán, các thách thức mô hình hóa là duy nhất đối với lĩnh vực mô hình hóa và mô phỏng.</a:t>
            </a:r>
            <a:endParaRPr lang="vi-V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A81E2E-D922-44F1-85C5-24BEA430009F}" type="slidenum">
              <a:rPr lang="en-US" smtClean="0"/>
              <a:pPr/>
              <a:t>20</a:t>
            </a:fld>
            <a:endParaRPr lang="en-US"/>
          </a:p>
        </p:txBody>
      </p:sp>
    </p:spTree>
    <p:extLst>
      <p:ext uri="{BB962C8B-B14F-4D97-AF65-F5344CB8AC3E}">
        <p14:creationId xmlns:p14="http://schemas.microsoft.com/office/powerpoint/2010/main" val="3049718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kern="1200" dirty="0" smtClean="0">
                <a:solidFill>
                  <a:schemeClr val="tx1"/>
                </a:solidFill>
                <a:effectLst/>
                <a:latin typeface="+mn-lt"/>
                <a:ea typeface="+mn-ea"/>
                <a:cs typeface="+mn-cs"/>
              </a:rPr>
              <a:t>• Nếu hai hệ thống hoạt động độc lập và không được kết nối với các mạng hỗ trợ và các yếu tố cơ sở hạ tầng khác, chúng rõ ràng không thể trao đổi bất cứ điều gì. Không có khả năng tương tác.</a:t>
            </a:r>
          </a:p>
          <a:p>
            <a:pPr rtl="0"/>
            <a:r>
              <a:rPr lang="vi-VN" sz="1200" kern="1200" dirty="0" smtClean="0">
                <a:solidFill>
                  <a:schemeClr val="tx1"/>
                </a:solidFill>
                <a:effectLst/>
                <a:latin typeface="+mn-lt"/>
                <a:ea typeface="+mn-ea"/>
                <a:cs typeface="+mn-cs"/>
              </a:rPr>
              <a:t>• Lớp kỹ thuật giải quyết các thách thức về cơ sở hạ tầng và mạng, cho phép các hệ thống trao đổi các nhà cung cấp thông tin. Đây là lĩnh vực của khả năng tích hợp. Khả năng tương tác kỹ thuật cho phép các tín hiệu chung được trao đổi giữa các hệ thống. Lớp này hỗ trợ khả năng tích hợp.</a:t>
            </a:r>
          </a:p>
          <a:p>
            <a:pPr rtl="0"/>
            <a:r>
              <a:rPr lang="vi-VN" sz="1200" kern="1200" dirty="0" smtClean="0">
                <a:solidFill>
                  <a:schemeClr val="tx1"/>
                </a:solidFill>
                <a:effectLst/>
                <a:latin typeface="+mn-lt"/>
                <a:ea typeface="+mn-ea"/>
                <a:cs typeface="+mn-cs"/>
              </a:rPr>
              <a:t>• Lớp cú pháp đối phó với các thách thức để giải thích và cấu trúc thông tin để tạo thành các ký hiệu trong các giao thức. Lớp này thuộc về miền khả năng tương tác. Khả năng tương tác cú pháp cho phép các ký hiệu chung có thể được trao đổi giữa các hệ thống.</a:t>
            </a:r>
          </a:p>
          <a:p>
            <a:pPr rtl="0"/>
            <a:r>
              <a:rPr lang="vi-VN" sz="1200" kern="1200" dirty="0" smtClean="0">
                <a:solidFill>
                  <a:schemeClr val="tx1"/>
                </a:solidFill>
                <a:effectLst/>
                <a:latin typeface="+mn-lt"/>
                <a:ea typeface="+mn-ea"/>
                <a:cs typeface="+mn-cs"/>
              </a:rPr>
              <a:t>• Lớp ngữ nghĩa cung cấp “sự hiểu biết chung” về việc trao đổi thông tin bằng cách giới thiệu một thuật ngữ chung. Ở cấp độ này, các phần thông tin có thể được tạo thành đối tượng, thông điệp và các cấu trúc cao hơn khác được nhận dạng bằng cách sử dụng các thuật ngữ chung để giải quyết các cấu trúc này. Khả năng tương tác ngữ nghĩa cho phép các thuật ngữ phổ biến có thể được sử dụng để gắn thẻ các cấu trúc cú pháp.</a:t>
            </a:r>
          </a:p>
          <a:p>
            <a:pPr rtl="0"/>
            <a:r>
              <a:rPr lang="vi-VN" sz="1200" kern="1200" dirty="0" smtClean="0">
                <a:solidFill>
                  <a:schemeClr val="tx1"/>
                </a:solidFill>
                <a:effectLst/>
                <a:latin typeface="+mn-lt"/>
                <a:ea typeface="+mn-ea"/>
                <a:cs typeface="+mn-cs"/>
              </a:rPr>
              <a:t>• Lớp thực dụng nhận ra các mẫu mà dữ liệu được tổ chức cho việc trao đổi thông tin, cụ thể là các đầu vào và đầu ra của các thủ tục và phương pháp được gọi. Đây là bối cảnh mà dữ liệu được trao đổi dưới dạng thông tin áp dụng. Những nhóm này thường được gọi là đối tượng kinh doanh. Khả năng tương tác thực dụng cho phép quan hệ chung giữa các cấu trúc được gắn thẻ và liên hệ chúng với các tham số đầu vào và đầu ra của thông điệp, chức năng, phương thức, v.v. Mô hình trao đổi thông tin được sử dụng trước đó trong chương này sẽ nắm bắt các cấu trúc và quan hệ được gắn thẻ này.</a:t>
            </a:r>
          </a:p>
          <a:p>
            <a:pPr rtl="0"/>
            <a:r>
              <a:rPr lang="vi-VN" sz="1200" kern="1200" dirty="0" smtClean="0">
                <a:solidFill>
                  <a:schemeClr val="tx1"/>
                </a:solidFill>
                <a:effectLst/>
                <a:latin typeface="+mn-lt"/>
                <a:ea typeface="+mn-ea"/>
                <a:cs typeface="+mn-cs"/>
              </a:rPr>
              <a:t>• Lớp động nhận ra các trạng thái hệ thống khác nhau, bao gồm khả năng cho các hệ thống nhanh nhẹn và thích ứng. Cùng một đối tượng nghiệp vụ được trao đổi với các hệ thống khác nhau có thể kích hoạt các thay đổi trạng thái rất khác nhau. Cũng có thể là cùng một thông tin được gửi đến cùng một hệ thống tại các thời điểm khác nhau có thể kích hoạt các phản hồi khác nhau. Khả năng tương tác động cho phép một mô hình chức năng và chế độ chung. Ví dụ: nếu cùng một mệnh lệnh được gửi đến một đơn vị quân đang hành quân, cho một đơn vị quân khác đang ở vị trí phòng thủ và cho một đơn vị quân thứ ba trong khu vực tập kết, ngay cả khi tất cả các đơn vị quân đều thuộc cùng một loại và— bên cạnh trạng thái của chúng — giống hệt nhau về các thuộc tính đặc trưng của chúng, phản ứng của ba đơn vị có thể sẽ khác nhau. Nếu hai hệ thống có thể tương tác động, thì kiến ​​thức này có thể được tính đến.</a:t>
            </a:r>
          </a:p>
          <a:p>
            <a:pPr rtl="0"/>
            <a:r>
              <a:rPr lang="vi-VN" sz="1200" kern="1200" dirty="0" smtClean="0">
                <a:solidFill>
                  <a:schemeClr val="tx1"/>
                </a:solidFill>
                <a:effectLst/>
                <a:latin typeface="+mn-lt"/>
                <a:ea typeface="+mn-ea"/>
                <a:cs typeface="+mn-cs"/>
              </a:rPr>
              <a:t>• Cuối cùng, các giả định, ràng buộc và đơn giản hóa cần phải được nắm bắt. Điều này xảy ra trong lớp khái niệm. Khả năng tương tác giữa các khái niệm đòi hỏi nhiều kiến ​​thức nền tảng để thiết lập một quan điểm chung về vấn đề cần giải quyết. Ví dụ, nếu một chiếc xe tăng hỗ trợ dịch vụ tiêu hao tính toán thiệt hại trong trường hợp có địch quân và cũng hỗ trợ dịch vụ phát hiện tính toán xem một bộ cảm biến có thể phát hiện xe tăng dựa trên loại tín hiệu và thông tin cơ bản hiện tại hay không, thì lớp khái niệm sẽ đảm bảo rằng các mối tương quan được nắm bắt, ngay cả khi chúng không được mô hình hóa rõ ràng: nếu xe tăng được bọc giáp tốt hơn, điều này sẽ ảnh hưởng đến cả hai dịch vụ. Nếu mô hình thiệt hại sử dụng xác suất tiêu diệt và mô hình phát hiện sử dụng xác suất phát hiện, thì không có gợi ý nào trong việc triển khai rằng xác suất tiêu diệt và xác suất phát hiện đều được xác định bằng loại áo giáp. Đây là kiến ​​thức khái niệm cần được cung cấp ở đâu đó.</a:t>
            </a:r>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r>
              <a:rPr lang="vi-VN" sz="1200" kern="1200" dirty="0" smtClean="0">
                <a:solidFill>
                  <a:schemeClr val="tx1"/>
                </a:solidFill>
                <a:effectLst/>
                <a:latin typeface="+mn-lt"/>
                <a:ea typeface="+mn-ea"/>
                <a:cs typeface="+mn-cs"/>
              </a:rPr>
              <a:t>Những thách thức của mô phỏng phân tán không hề nhỏ và không thể giải quyết được bằng kiến thức kỹ thuật máy tính. Kiến thức về các hệ thống phân tán và các phương pháp kỹ thuật máy tính hỗ trợ chúng là cần thiết nhưng không hiệu quả. Chúng chỉ giải quyết lĩnh vực khả năng tích hợp và khả năng tương tác. Để giải quyết khả năng tổng hợp, khía cạnh mô hình hóa cần phải được giải quyết, vì đây là thách thức duy nhất của mô hình hóa và mô phỏng. Các chương sau sẽ xem xét một số tiêu chuẩn và hướng dẫn hỗ trợ các kỹ sư mô phỏng quản lý thành công các nhiệm vụ này.</a:t>
            </a:r>
            <a:endParaRPr lang="vi-V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A81E2E-D922-44F1-85C5-24BEA430009F}" type="slidenum">
              <a:rPr lang="en-US" smtClean="0"/>
              <a:pPr/>
              <a:t>21</a:t>
            </a:fld>
            <a:endParaRPr lang="en-US"/>
          </a:p>
        </p:txBody>
      </p:sp>
    </p:spTree>
    <p:extLst>
      <p:ext uri="{BB962C8B-B14F-4D97-AF65-F5344CB8AC3E}">
        <p14:creationId xmlns:p14="http://schemas.microsoft.com/office/powerpoint/2010/main" val="1554508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kern="1200" dirty="0" smtClean="0">
                <a:solidFill>
                  <a:schemeClr val="tx1"/>
                </a:solidFill>
                <a:effectLst/>
                <a:latin typeface="+mn-lt"/>
                <a:ea typeface="+mn-ea"/>
                <a:cs typeface="+mn-cs"/>
              </a:rPr>
              <a:t>• Nếu hai hệ thống hoạt động độc lập và không được kết nối với các mạng hỗ trợ và các yếu tố cơ sở hạ tầng khác, chúng rõ ràng không thể trao đổi bất cứ điều gì. Không có khả năng tương tác.</a:t>
            </a:r>
          </a:p>
          <a:p>
            <a:pPr rtl="0"/>
            <a:r>
              <a:rPr lang="vi-VN" sz="1200" kern="1200" dirty="0" smtClean="0">
                <a:solidFill>
                  <a:schemeClr val="tx1"/>
                </a:solidFill>
                <a:effectLst/>
                <a:latin typeface="+mn-lt"/>
                <a:ea typeface="+mn-ea"/>
                <a:cs typeface="+mn-cs"/>
              </a:rPr>
              <a:t>• Lớp kỹ thuật giải quyết các thách thức về cơ sở hạ tầng và mạng, cho phép các hệ thống trao đổi các nhà cung cấp thông tin. Đây là lĩnh vực của khả năng tích hợp. Khả năng tương tác kỹ thuật cho phép các tín hiệu chung được trao đổi giữa các hệ thống. Lớp này hỗ trợ khả năng tích hợp.</a:t>
            </a:r>
          </a:p>
          <a:p>
            <a:pPr rtl="0"/>
            <a:r>
              <a:rPr lang="vi-VN" sz="1200" kern="1200" dirty="0" smtClean="0">
                <a:solidFill>
                  <a:schemeClr val="tx1"/>
                </a:solidFill>
                <a:effectLst/>
                <a:latin typeface="+mn-lt"/>
                <a:ea typeface="+mn-ea"/>
                <a:cs typeface="+mn-cs"/>
              </a:rPr>
              <a:t>• Lớp cú pháp đối phó với các thách thức để giải thích và cấu trúc thông tin để tạo thành các ký hiệu trong các giao thức. Lớp này thuộc về miền khả năng tương tác. Khả năng tương tác cú pháp cho phép các ký hiệu chung có thể được trao đổi giữa các hệ thống.</a:t>
            </a:r>
          </a:p>
          <a:p>
            <a:pPr rtl="0"/>
            <a:r>
              <a:rPr lang="vi-VN" sz="1200" kern="1200" dirty="0" smtClean="0">
                <a:solidFill>
                  <a:schemeClr val="tx1"/>
                </a:solidFill>
                <a:effectLst/>
                <a:latin typeface="+mn-lt"/>
                <a:ea typeface="+mn-ea"/>
                <a:cs typeface="+mn-cs"/>
              </a:rPr>
              <a:t>• Lớp ngữ nghĩa cung cấp “sự hiểu biết chung” về việc trao đổi thông tin bằng cách giới thiệu một thuật ngữ chung. Ở cấp độ này, các phần thông tin có thể được tạo thành đối tượng, thông điệp và các cấu trúc cao hơn khác được nhận dạng bằng cách sử dụng các thuật ngữ chung để giải quyết các cấu trúc này. Khả năng tương tác ngữ nghĩa cho phép các thuật ngữ phổ biến có thể được sử dụng để gắn thẻ các cấu trúc cú pháp.</a:t>
            </a:r>
          </a:p>
          <a:p>
            <a:pPr rtl="0"/>
            <a:r>
              <a:rPr lang="vi-VN" sz="1200" kern="1200" dirty="0" smtClean="0">
                <a:solidFill>
                  <a:schemeClr val="tx1"/>
                </a:solidFill>
                <a:effectLst/>
                <a:latin typeface="+mn-lt"/>
                <a:ea typeface="+mn-ea"/>
                <a:cs typeface="+mn-cs"/>
              </a:rPr>
              <a:t>• Lớp thực dụng nhận ra các mẫu mà dữ liệu được tổ chức cho việc trao đổi thông tin, cụ thể là các đầu vào và đầu ra của các thủ tục và phương pháp được gọi. Đây là bối cảnh mà dữ liệu được trao đổi dưới dạng thông tin áp dụng. Những nhóm này thường được gọi là đối tượng kinh doanh. Khả năng tương tác thực dụng cho phép quan hệ chung giữa các cấu trúc được gắn thẻ và liên hệ chúng với các tham số đầu vào và đầu ra của thông điệp, chức năng, phương thức, v.v. Mô hình trao đổi thông tin được sử dụng trước đó trong chương này sẽ nắm bắt các cấu trúc và quan hệ được gắn thẻ này.</a:t>
            </a:r>
          </a:p>
          <a:p>
            <a:pPr rtl="0"/>
            <a:r>
              <a:rPr lang="vi-VN" sz="1200" kern="1200" dirty="0" smtClean="0">
                <a:solidFill>
                  <a:schemeClr val="tx1"/>
                </a:solidFill>
                <a:effectLst/>
                <a:latin typeface="+mn-lt"/>
                <a:ea typeface="+mn-ea"/>
                <a:cs typeface="+mn-cs"/>
              </a:rPr>
              <a:t>• Lớp động nhận ra các trạng thái hệ thống khác nhau, bao gồm khả năng cho các hệ thống nhanh nhẹn và thích ứng. Cùng một đối tượng nghiệp vụ được trao đổi với các hệ thống khác nhau có thể kích hoạt các thay đổi trạng thái rất khác nhau. Cũng có thể là cùng một thông tin được gửi đến cùng một hệ thống tại các thời điểm khác nhau có thể kích hoạt các phản hồi khác nhau. Khả năng tương tác động cho phép một mô hình chức năng và chế độ chung. Ví dụ: nếu cùng một mệnh lệnh được gửi đến một đơn vị quân đang hành quân, cho một đơn vị quân khác đang ở vị trí phòng thủ và cho một đơn vị quân thứ ba trong khu vực tập kết, ngay cả khi tất cả các đơn vị quân đều thuộc cùng một loại và— bên cạnh trạng thái của chúng — giống hệt nhau về các thuộc tính đặc trưng của chúng, phản ứng của ba đơn vị có thể sẽ khác nhau. Nếu hai hệ thống có thể tương tác động, thì kiến ​​thức này có thể được tính đến.</a:t>
            </a:r>
          </a:p>
          <a:p>
            <a:pPr rtl="0"/>
            <a:r>
              <a:rPr lang="vi-VN" sz="1200" kern="1200" dirty="0" smtClean="0">
                <a:solidFill>
                  <a:schemeClr val="tx1"/>
                </a:solidFill>
                <a:effectLst/>
                <a:latin typeface="+mn-lt"/>
                <a:ea typeface="+mn-ea"/>
                <a:cs typeface="+mn-cs"/>
              </a:rPr>
              <a:t>• Cuối cùng, các giả định, ràng buộc và đơn giản hóa cần phải được nắm bắt. Điều này xảy ra trong lớp khái niệm. Khả năng tương tác giữa các khái niệm đòi hỏi nhiều kiến ​​thức nền tảng để thiết lập một quan điểm chung về vấn đề cần giải quyết. Ví dụ, nếu một chiếc xe tăng hỗ trợ dịch vụ tiêu hao tính toán thiệt hại trong trường hợp có địch quân và cũng hỗ trợ dịch vụ phát hiện tính toán xem một bộ cảm biến có thể phát hiện xe tăng dựa trên loại tín hiệu và thông tin cơ bản hiện tại hay không, thì lớp khái niệm sẽ đảm bảo rằng các mối tương quan được nắm bắt, ngay cả khi chúng không được mô hình hóa rõ ràng: nếu xe tăng được bọc giáp tốt hơn, điều này sẽ ảnh hưởng đến cả hai dịch vụ. Nếu mô hình thiệt hại sử dụng xác suất tiêu diệt và mô hình phát hiện sử dụng xác suất phát hiện, thì không có gợi ý nào trong việc triển khai rằng xác suất tiêu diệt và xác suất phát hiện đều được xác định bằng loại áo giáp. Đây là kiến ​​thức khái niệm cần được cung cấp ở đâu đó.</a:t>
            </a:r>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r>
              <a:rPr lang="vi-VN" sz="1200" kern="1200" dirty="0" smtClean="0">
                <a:solidFill>
                  <a:schemeClr val="tx1"/>
                </a:solidFill>
                <a:effectLst/>
                <a:latin typeface="+mn-lt"/>
                <a:ea typeface="+mn-ea"/>
                <a:cs typeface="+mn-cs"/>
              </a:rPr>
              <a:t>Những thách thức của mô phỏng phân tán không hề nhỏ và không thể giải quyết được bằng kiến thức kỹ thuật máy tính. Kiến thức về các hệ thống phân tán và các phương pháp kỹ thuật máy tính hỗ trợ chúng là cần thiết nhưng không hiệu quả. Chúng chỉ giải quyết lĩnh vực khả năng tích hợp và khả năng tương tác. Để giải quyết khả năng tổng hợp, khía cạnh mô hình hóa cần phải được giải quyết, vì đây là thách thức duy nhất của mô hình hóa và mô phỏng. Các chương sau sẽ xem xét một số tiêu chuẩn và hướng dẫn hỗ trợ các kỹ sư mô phỏng quản lý thành công các nhiệm vụ này.</a:t>
            </a:r>
            <a:endParaRPr lang="vi-V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A81E2E-D922-44F1-85C5-24BEA430009F}" type="slidenum">
              <a:rPr lang="en-US" smtClean="0"/>
              <a:pPr/>
              <a:t>22</a:t>
            </a:fld>
            <a:endParaRPr lang="en-US"/>
          </a:p>
        </p:txBody>
      </p:sp>
    </p:spTree>
    <p:extLst>
      <p:ext uri="{BB962C8B-B14F-4D97-AF65-F5344CB8AC3E}">
        <p14:creationId xmlns:p14="http://schemas.microsoft.com/office/powerpoint/2010/main" val="3943878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kern="1200" dirty="0" smtClean="0">
                <a:solidFill>
                  <a:schemeClr val="tx1"/>
                </a:solidFill>
                <a:effectLst/>
                <a:latin typeface="+mn-lt"/>
                <a:ea typeface="+mn-ea"/>
                <a:cs typeface="+mn-cs"/>
              </a:rPr>
              <a:t>• Nếu hai hệ thống hoạt động độc lập và không được kết nối với các mạng hỗ trợ và các yếu tố cơ sở hạ tầng khác, chúng rõ ràng không thể trao đổi bất cứ điều gì. Không có khả năng tương tác.</a:t>
            </a:r>
          </a:p>
          <a:p>
            <a:pPr rtl="0"/>
            <a:r>
              <a:rPr lang="vi-VN" sz="1200" kern="1200" dirty="0" smtClean="0">
                <a:solidFill>
                  <a:schemeClr val="tx1"/>
                </a:solidFill>
                <a:effectLst/>
                <a:latin typeface="+mn-lt"/>
                <a:ea typeface="+mn-ea"/>
                <a:cs typeface="+mn-cs"/>
              </a:rPr>
              <a:t>• Lớp kỹ thuật giải quyết các thách thức về cơ sở hạ tầng và mạng, cho phép các hệ thống trao đổi các nhà cung cấp thông tin. Đây là lĩnh vực của khả năng tích hợp. Khả năng tương tác kỹ thuật cho phép các tín hiệu chung được trao đổi giữa các hệ thống. Lớp này hỗ trợ khả năng tích hợp.</a:t>
            </a:r>
          </a:p>
          <a:p>
            <a:pPr rtl="0"/>
            <a:r>
              <a:rPr lang="vi-VN" sz="1200" kern="1200" dirty="0" smtClean="0">
                <a:solidFill>
                  <a:schemeClr val="tx1"/>
                </a:solidFill>
                <a:effectLst/>
                <a:latin typeface="+mn-lt"/>
                <a:ea typeface="+mn-ea"/>
                <a:cs typeface="+mn-cs"/>
              </a:rPr>
              <a:t>• Lớp cú pháp đối phó với các thách thức để giải thích và cấu trúc thông tin để tạo thành các ký hiệu trong các giao thức. Lớp này thuộc về miền khả năng tương tác. Khả năng tương tác cú pháp cho phép các ký hiệu chung có thể được trao đổi giữa các hệ thống.</a:t>
            </a:r>
          </a:p>
          <a:p>
            <a:pPr rtl="0"/>
            <a:r>
              <a:rPr lang="vi-VN" sz="1200" kern="1200" dirty="0" smtClean="0">
                <a:solidFill>
                  <a:schemeClr val="tx1"/>
                </a:solidFill>
                <a:effectLst/>
                <a:latin typeface="+mn-lt"/>
                <a:ea typeface="+mn-ea"/>
                <a:cs typeface="+mn-cs"/>
              </a:rPr>
              <a:t>• Lớp ngữ nghĩa cung cấp “sự hiểu biết chung” về việc trao đổi thông tin bằng cách giới thiệu một thuật ngữ chung. Ở cấp độ này, các phần thông tin có thể được tạo thành đối tượng, thông điệp và các cấu trúc cao hơn khác được nhận dạng bằng cách sử dụng các thuật ngữ chung để giải quyết các cấu trúc này. Khả năng tương tác ngữ nghĩa cho phép các thuật ngữ phổ biến có thể được sử dụng để gắn thẻ các cấu trúc cú pháp.</a:t>
            </a:r>
          </a:p>
          <a:p>
            <a:pPr rtl="0"/>
            <a:r>
              <a:rPr lang="vi-VN" sz="1200" kern="1200" dirty="0" smtClean="0">
                <a:solidFill>
                  <a:schemeClr val="tx1"/>
                </a:solidFill>
                <a:effectLst/>
                <a:latin typeface="+mn-lt"/>
                <a:ea typeface="+mn-ea"/>
                <a:cs typeface="+mn-cs"/>
              </a:rPr>
              <a:t>• Lớp thực dụng nhận ra các mẫu mà dữ liệu được tổ chức cho việc trao đổi thông tin, cụ thể là các đầu vào và đầu ra của các thủ tục và phương pháp được gọi. Đây là bối cảnh mà dữ liệu được trao đổi dưới dạng thông tin áp dụng. Những nhóm này thường được gọi là đối tượng kinh doanh. Khả năng tương tác thực dụng cho phép quan hệ chung giữa các cấu trúc được gắn thẻ và liên hệ chúng với các tham số đầu vào và đầu ra của thông điệp, chức năng, phương thức, v.v. Mô hình trao đổi thông tin được sử dụng trước đó trong chương này sẽ nắm bắt các cấu trúc và quan hệ được gắn thẻ này.</a:t>
            </a:r>
          </a:p>
          <a:p>
            <a:pPr rtl="0"/>
            <a:r>
              <a:rPr lang="vi-VN" sz="1200" kern="1200" dirty="0" smtClean="0">
                <a:solidFill>
                  <a:schemeClr val="tx1"/>
                </a:solidFill>
                <a:effectLst/>
                <a:latin typeface="+mn-lt"/>
                <a:ea typeface="+mn-ea"/>
                <a:cs typeface="+mn-cs"/>
              </a:rPr>
              <a:t>• Lớp động nhận ra các trạng thái hệ thống khác nhau, bao gồm khả năng cho các hệ thống nhanh nhẹn và thích ứng. Cùng một đối tượng nghiệp vụ được trao đổi với các hệ thống khác nhau có thể kích hoạt các thay đổi trạng thái rất khác nhau. Cũng có thể là cùng một thông tin được gửi đến cùng một hệ thống tại các thời điểm khác nhau có thể kích hoạt các phản hồi khác nhau. Khả năng tương tác động cho phép một mô hình chức năng và chế độ chung. Ví dụ: nếu cùng một mệnh lệnh được gửi đến một đơn vị quân đang hành quân, cho một đơn vị quân khác đang ở vị trí phòng thủ và cho một đơn vị quân thứ ba trong khu vực tập kết, ngay cả khi tất cả các đơn vị quân đều thuộc cùng một loại và— bên cạnh trạng thái của chúng — giống hệt nhau về các thuộc tính đặc trưng của chúng, phản ứng của ba đơn vị có thể sẽ khác nhau. Nếu hai hệ thống có thể tương tác động, thì kiến ​​thức này có thể được tính đến.</a:t>
            </a:r>
          </a:p>
          <a:p>
            <a:pPr rtl="0"/>
            <a:r>
              <a:rPr lang="vi-VN" sz="1200" kern="1200" dirty="0" smtClean="0">
                <a:solidFill>
                  <a:schemeClr val="tx1"/>
                </a:solidFill>
                <a:effectLst/>
                <a:latin typeface="+mn-lt"/>
                <a:ea typeface="+mn-ea"/>
                <a:cs typeface="+mn-cs"/>
              </a:rPr>
              <a:t>• Cuối cùng, các giả định, ràng buộc và đơn giản hóa cần phải được nắm bắt. Điều này xảy ra trong lớp khái niệm. Khả năng tương tác giữa các khái niệm đòi hỏi nhiều kiến ​​thức nền tảng để thiết lập một quan điểm chung về vấn đề cần giải quyết. Ví dụ, nếu một chiếc xe tăng hỗ trợ dịch vụ tiêu hao tính toán thiệt hại trong trường hợp có địch quân và cũng hỗ trợ dịch vụ phát hiện tính toán xem một bộ cảm biến có thể phát hiện xe tăng dựa trên loại tín hiệu và thông tin cơ bản hiện tại hay không, thì lớp khái niệm sẽ đảm bảo rằng các mối tương quan được nắm bắt, ngay cả khi chúng không được mô hình hóa rõ ràng: nếu xe tăng được bọc giáp tốt hơn, điều này sẽ ảnh hưởng đến cả hai dịch vụ. Nếu mô hình thiệt hại sử dụng xác suất tiêu diệt và mô hình phát hiện sử dụng xác suất phát hiện, thì không có gợi ý nào trong việc triển khai rằng xác suất tiêu diệt và xác suất phát hiện đều được xác định bằng loại áo giáp. Đây là kiến ​​thức khái niệm cần được cung cấp ở đâu đó.</a:t>
            </a:r>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r>
              <a:rPr lang="vi-VN" sz="1200" kern="1200" dirty="0" smtClean="0">
                <a:solidFill>
                  <a:schemeClr val="tx1"/>
                </a:solidFill>
                <a:effectLst/>
                <a:latin typeface="+mn-lt"/>
                <a:ea typeface="+mn-ea"/>
                <a:cs typeface="+mn-cs"/>
              </a:rPr>
              <a:t>Những thách thức của mô phỏng phân tán không hề nhỏ và không thể giải quyết được bằng kiến thức kỹ thuật máy tính. Kiến thức về các hệ thống phân tán và các phương pháp kỹ thuật máy tính hỗ trợ chúng là cần thiết nhưng không hiệu quả. Chúng chỉ giải quyết lĩnh vực khả năng tích hợp và khả năng tương tác. Để giải quyết khả năng tổng hợp, khía cạnh mô hình hóa cần phải được giải quyết, vì đây là thách thức duy nhất của mô hình hóa và mô phỏng. Các chương sau sẽ xem xét một số tiêu chuẩn và hướng dẫn hỗ trợ các kỹ sư mô phỏng quản lý thành công các nhiệm vụ này.</a:t>
            </a:r>
            <a:endParaRPr lang="vi-V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A81E2E-D922-44F1-85C5-24BEA430009F}" type="slidenum">
              <a:rPr lang="en-US" smtClean="0"/>
              <a:pPr/>
              <a:t>23</a:t>
            </a:fld>
            <a:endParaRPr lang="en-US"/>
          </a:p>
        </p:txBody>
      </p:sp>
    </p:spTree>
    <p:extLst>
      <p:ext uri="{BB962C8B-B14F-4D97-AF65-F5344CB8AC3E}">
        <p14:creationId xmlns:p14="http://schemas.microsoft.com/office/powerpoint/2010/main" val="3808462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kern="1200" dirty="0" smtClean="0">
                <a:solidFill>
                  <a:schemeClr val="tx1"/>
                </a:solidFill>
                <a:effectLst/>
                <a:latin typeface="+mn-lt"/>
                <a:ea typeface="+mn-ea"/>
                <a:cs typeface="+mn-cs"/>
              </a:rPr>
              <a:t>• Nếu hai hệ thống hoạt động độc lập và không được kết nối với các mạng hỗ trợ và các yếu tố cơ sở hạ tầng khác, chúng rõ ràng không thể trao đổi bất cứ điều gì. Không có khả năng tương tác.</a:t>
            </a:r>
          </a:p>
          <a:p>
            <a:pPr rtl="0"/>
            <a:r>
              <a:rPr lang="vi-VN" sz="1200" kern="1200" dirty="0" smtClean="0">
                <a:solidFill>
                  <a:schemeClr val="tx1"/>
                </a:solidFill>
                <a:effectLst/>
                <a:latin typeface="+mn-lt"/>
                <a:ea typeface="+mn-ea"/>
                <a:cs typeface="+mn-cs"/>
              </a:rPr>
              <a:t>• Lớp kỹ thuật giải quyết các thách thức về cơ sở hạ tầng và mạng, cho phép các hệ thống trao đổi các nhà cung cấp thông tin. Đây là lĩnh vực của khả năng tích hợp. Khả năng tương tác kỹ thuật cho phép các tín hiệu chung được trao đổi giữa các hệ thống. Lớp này hỗ trợ khả năng tích hợp.</a:t>
            </a:r>
          </a:p>
          <a:p>
            <a:pPr rtl="0"/>
            <a:r>
              <a:rPr lang="vi-VN" sz="1200" kern="1200" dirty="0" smtClean="0">
                <a:solidFill>
                  <a:schemeClr val="tx1"/>
                </a:solidFill>
                <a:effectLst/>
                <a:latin typeface="+mn-lt"/>
                <a:ea typeface="+mn-ea"/>
                <a:cs typeface="+mn-cs"/>
              </a:rPr>
              <a:t>• Lớp cú pháp đối phó với các thách thức để giải thích và cấu trúc thông tin để tạo thành các ký hiệu trong các giao thức. Lớp này thuộc về miền khả năng tương tác. Khả năng tương tác cú pháp cho phép các ký hiệu chung có thể được trao đổi giữa các hệ thống.</a:t>
            </a:r>
          </a:p>
          <a:p>
            <a:pPr rtl="0"/>
            <a:r>
              <a:rPr lang="vi-VN" sz="1200" kern="1200" dirty="0" smtClean="0">
                <a:solidFill>
                  <a:schemeClr val="tx1"/>
                </a:solidFill>
                <a:effectLst/>
                <a:latin typeface="+mn-lt"/>
                <a:ea typeface="+mn-ea"/>
                <a:cs typeface="+mn-cs"/>
              </a:rPr>
              <a:t>• Lớp ngữ nghĩa cung cấp “sự hiểu biết chung” về việc trao đổi thông tin bằng cách giới thiệu một thuật ngữ chung. Ở cấp độ này, các phần thông tin có thể được tạo thành đối tượng, thông điệp và các cấu trúc cao hơn khác được nhận dạng bằng cách sử dụng các thuật ngữ chung để giải quyết các cấu trúc này. Khả năng tương tác ngữ nghĩa cho phép các thuật ngữ phổ biến có thể được sử dụng để gắn thẻ các cấu trúc cú pháp.</a:t>
            </a:r>
          </a:p>
          <a:p>
            <a:pPr rtl="0"/>
            <a:r>
              <a:rPr lang="vi-VN" sz="1200" kern="1200" dirty="0" smtClean="0">
                <a:solidFill>
                  <a:schemeClr val="tx1"/>
                </a:solidFill>
                <a:effectLst/>
                <a:latin typeface="+mn-lt"/>
                <a:ea typeface="+mn-ea"/>
                <a:cs typeface="+mn-cs"/>
              </a:rPr>
              <a:t>• Lớp thực dụng nhận ra các mẫu mà dữ liệu được tổ chức cho việc trao đổi thông tin, cụ thể là các đầu vào và đầu ra của các thủ tục và phương pháp được gọi. Đây là bối cảnh mà dữ liệu được trao đổi dưới dạng thông tin áp dụng. Những nhóm này thường được gọi là đối tượng kinh doanh. Khả năng tương tác thực dụng cho phép quan hệ chung giữa các cấu trúc được gắn thẻ và liên hệ chúng với các tham số đầu vào và đầu ra của thông điệp, chức năng, phương thức, v.v. Mô hình trao đổi thông tin được sử dụng trước đó trong chương này sẽ nắm bắt các cấu trúc và quan hệ được gắn thẻ này.</a:t>
            </a:r>
          </a:p>
          <a:p>
            <a:pPr rtl="0"/>
            <a:r>
              <a:rPr lang="vi-VN" sz="1200" kern="1200" dirty="0" smtClean="0">
                <a:solidFill>
                  <a:schemeClr val="tx1"/>
                </a:solidFill>
                <a:effectLst/>
                <a:latin typeface="+mn-lt"/>
                <a:ea typeface="+mn-ea"/>
                <a:cs typeface="+mn-cs"/>
              </a:rPr>
              <a:t>• Lớp động nhận ra các trạng thái hệ thống khác nhau, bao gồm khả năng cho các hệ thống nhanh nhẹn và thích ứng. Cùng một đối tượng nghiệp vụ được trao đổi với các hệ thống khác nhau có thể kích hoạt các thay đổi trạng thái rất khác nhau. Cũng có thể là cùng một thông tin được gửi đến cùng một hệ thống tại các thời điểm khác nhau có thể kích hoạt các phản hồi khác nhau. Khả năng tương tác động cho phép một mô hình chức năng và chế độ chung. Ví dụ: nếu cùng một mệnh lệnh được gửi đến một đơn vị quân đang hành quân, cho một đơn vị quân khác đang ở vị trí phòng thủ và cho một đơn vị quân thứ ba trong khu vực tập kết, ngay cả khi tất cả các đơn vị quân đều thuộc cùng một loại và— bên cạnh trạng thái của chúng — giống hệt nhau về các thuộc tính đặc trưng của chúng, phản ứng của ba đơn vị có thể sẽ khác nhau. Nếu hai hệ thống có thể tương tác động, thì kiến ​​thức này có thể được tính đến.</a:t>
            </a:r>
          </a:p>
          <a:p>
            <a:pPr rtl="0"/>
            <a:r>
              <a:rPr lang="vi-VN" sz="1200" kern="1200" dirty="0" smtClean="0">
                <a:solidFill>
                  <a:schemeClr val="tx1"/>
                </a:solidFill>
                <a:effectLst/>
                <a:latin typeface="+mn-lt"/>
                <a:ea typeface="+mn-ea"/>
                <a:cs typeface="+mn-cs"/>
              </a:rPr>
              <a:t>• Cuối cùng, các giả định, ràng buộc và đơn giản hóa cần phải được nắm bắt. Điều này xảy ra trong lớp khái niệm. Khả năng tương tác giữa các khái niệm đòi hỏi nhiều kiến ​​thức nền tảng để thiết lập một quan điểm chung về vấn đề cần giải quyết. Ví dụ, nếu một chiếc xe tăng hỗ trợ dịch vụ tiêu hao tính toán thiệt hại trong trường hợp có địch quân và cũng hỗ trợ dịch vụ phát hiện tính toán xem một bộ cảm biến có thể phát hiện xe tăng dựa trên loại tín hiệu và thông tin cơ bản hiện tại hay không, thì lớp khái niệm sẽ đảm bảo rằng các mối tương quan được nắm bắt, ngay cả khi chúng không được mô hình hóa rõ ràng: nếu xe tăng được bọc giáp tốt hơn, điều này sẽ ảnh hưởng đến cả hai dịch vụ. Nếu mô hình thiệt hại sử dụng xác suất tiêu diệt và mô hình phát hiện sử dụng xác suất phát hiện, thì không có gợi ý nào trong việc triển khai rằng xác suất tiêu diệt và xác suất phát hiện đều được xác định bằng loại áo giáp. Đây là kiến ​​thức khái niệm cần được cung cấp ở đâu đó.</a:t>
            </a:r>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r>
              <a:rPr lang="vi-VN" sz="1200" kern="1200" dirty="0" smtClean="0">
                <a:solidFill>
                  <a:schemeClr val="tx1"/>
                </a:solidFill>
                <a:effectLst/>
                <a:latin typeface="+mn-lt"/>
                <a:ea typeface="+mn-ea"/>
                <a:cs typeface="+mn-cs"/>
              </a:rPr>
              <a:t>Những thách thức của mô phỏng phân tán không hề nhỏ và không thể giải quyết được bằng kiến thức kỹ thuật máy tính. Kiến thức về các hệ thống phân tán và các phương pháp kỹ thuật máy tính hỗ trợ chúng là cần thiết nhưng không hiệu quả. Chúng chỉ giải quyết lĩnh vực khả năng tích hợp và khả năng tương tác. Để giải quyết khả năng tổng hợp, khía cạnh mô hình hóa cần phải được giải quyết, vì đây là thách thức duy nhất của mô hình hóa và mô phỏng. Các chương sau sẽ xem xét một số tiêu chuẩn và hướng dẫn hỗ trợ các kỹ sư mô phỏng quản lý thành công các nhiệm vụ này.</a:t>
            </a:r>
            <a:endParaRPr lang="vi-V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A81E2E-D922-44F1-85C5-24BEA430009F}" type="slidenum">
              <a:rPr lang="en-US" smtClean="0"/>
              <a:pPr/>
              <a:t>24</a:t>
            </a:fld>
            <a:endParaRPr lang="en-US"/>
          </a:p>
        </p:txBody>
      </p:sp>
    </p:spTree>
    <p:extLst>
      <p:ext uri="{BB962C8B-B14F-4D97-AF65-F5344CB8AC3E}">
        <p14:creationId xmlns:p14="http://schemas.microsoft.com/office/powerpoint/2010/main" val="3314123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kern="1200" dirty="0" smtClean="0">
                <a:solidFill>
                  <a:schemeClr val="tx1"/>
                </a:solidFill>
                <a:effectLst/>
                <a:latin typeface="+mn-lt"/>
                <a:ea typeface="+mn-ea"/>
                <a:cs typeface="+mn-cs"/>
              </a:rPr>
              <a:t>Quan điểm được thực hiện trong cuốn sách này để xác định các tiêu chuẩn mô hình hóa và mô phỏng được thúc đẩy bởi các quan điểm thực tế thuần túy: để bắt đầu xem xét các tiêu chuẩn mô hình hóa và mô phỏng, các tiêu chuẩn được Tổ chức Tiêu chuẩn Tương tác Mô phỏng (SISO) hỗ trợ xây dựng nhóm ban đầu. Lý do rất đơn giản. SISO tuyên bố trong tầm nhìn của mình rằng nó sẽ phục vụ cộng đồng toàn cầu của các chuyên gia mô hình và mô phỏng, cung cấp một diễn đàn mở để trao đổi ý tưởng tập thể, kiểm tra và cải tiến các công nghệ và thực hành liên quan đến mô hình và mô phỏng, đồng thời phát triển các tiêu chuẩn và các sản phẩm khác cho phép mô hình hóa và mô phỏng nhanh hơn, khả năng tương tác, độ tin cậy, khả năng tái sử dụng và hiệu quả chi phí (SISO, 2010). Hơn nữa, Ban Hoạt động Tiêu chuẩn Xã hội Máy tính của Viện Kỹ sư Điện và Điện tử (IEEE) đã bỏ phiếu vào tháng 11 năm 2003 để nhất trí cấp cho Ủy ban Hoạt động Tiêu chuẩn SISO (SAC) là Ủy ban Tài trợ IEEE được công nhận. Chủ tịch SISO SAC đóng vai trò là người liên hệ chính của SISO đối với tất cả các hoạt động tiêu chuẩn IEEE. Ngoài ra, SISO duy trì mối quan hệ Thành viên liên lạc với Tiểu ban 24 (SC 24) của Ủy ban kỹ thuật chung 1 (JTC 1) của Tổ chức tiêu chuẩn hóa quốc tế (ISO) / Ủy ban kỹ thuật điện quốc tế (IEC). Do đó, việc bắt đầu với các tiêu chuẩn được SISO công nhận là tiêu chuẩn mô hình và mô phỏng do đó có thể dễ dàng biện minh được.</a:t>
            </a:r>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r>
              <a:rPr lang="vi-VN" sz="1200" kern="1200" dirty="0" smtClean="0">
                <a:solidFill>
                  <a:schemeClr val="tx1"/>
                </a:solidFill>
                <a:effectLst/>
                <a:latin typeface="+mn-lt"/>
                <a:ea typeface="+mn-ea"/>
                <a:cs typeface="+mn-cs"/>
              </a:rPr>
              <a:t>Trên trang web của họ, SISO (2011) liệt kê các tiêu chuẩn IEEE, tiêu chuẩn SISO và tiêu chuẩn ISO hỗ trợ mô hình hóa và mô phỏng, ít nhất cũng sẽ được đề cập dưới dạng tổng quan ở đây. Kể từ tháng 6 năm 2011, các tiêu chuẩn sau đã được liệt kê. Vì SISO họp ít nhất hai lần mỗi năm tại Hoa Kỳ và một lần ở Châu Âu, đây là danh sách được cập nhật liên tục. Do đó, người đọc được khuyến khích kiểm tra các bản cập nhật thường xuyên để đảm bảo được hỗ trợ từ những phát triển mới nhất.</a:t>
            </a:r>
            <a:endParaRPr lang="vi-V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A81E2E-D922-44F1-85C5-24BEA430009F}" type="slidenum">
              <a:rPr lang="en-US" smtClean="0"/>
              <a:pPr/>
              <a:t>25</a:t>
            </a:fld>
            <a:endParaRPr lang="en-US"/>
          </a:p>
        </p:txBody>
      </p:sp>
    </p:spTree>
    <p:extLst>
      <p:ext uri="{BB962C8B-B14F-4D97-AF65-F5344CB8AC3E}">
        <p14:creationId xmlns:p14="http://schemas.microsoft.com/office/powerpoint/2010/main" val="4146917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kern="1200" dirty="0" smtClean="0">
                <a:solidFill>
                  <a:schemeClr val="tx1"/>
                </a:solidFill>
                <a:effectLst/>
                <a:latin typeface="+mn-lt"/>
                <a:ea typeface="+mn-ea"/>
                <a:cs typeface="+mn-cs"/>
              </a:rPr>
              <a:t>• Nếu hai hệ thống hoạt động độc lập và không được kết nối với các mạng hỗ trợ và các yếu tố cơ sở hạ tầng khác, chúng rõ ràng không thể trao đổi bất cứ điều gì. Không có khả năng tương tác.</a:t>
            </a:r>
          </a:p>
          <a:p>
            <a:pPr rtl="0"/>
            <a:r>
              <a:rPr lang="vi-VN" sz="1200" kern="1200" dirty="0" smtClean="0">
                <a:solidFill>
                  <a:schemeClr val="tx1"/>
                </a:solidFill>
                <a:effectLst/>
                <a:latin typeface="+mn-lt"/>
                <a:ea typeface="+mn-ea"/>
                <a:cs typeface="+mn-cs"/>
              </a:rPr>
              <a:t>• Lớp kỹ thuật giải quyết các thách thức về cơ sở hạ tầng và mạng, cho phép các hệ thống trao đổi các nhà cung cấp thông tin. Đây là lĩnh vực của khả năng tích hợp. Khả năng tương tác kỹ thuật cho phép các tín hiệu chung được trao đổi giữa các hệ thống. Lớp này hỗ trợ khả năng tích hợp.</a:t>
            </a:r>
          </a:p>
          <a:p>
            <a:pPr rtl="0"/>
            <a:r>
              <a:rPr lang="vi-VN" sz="1200" kern="1200" dirty="0" smtClean="0">
                <a:solidFill>
                  <a:schemeClr val="tx1"/>
                </a:solidFill>
                <a:effectLst/>
                <a:latin typeface="+mn-lt"/>
                <a:ea typeface="+mn-ea"/>
                <a:cs typeface="+mn-cs"/>
              </a:rPr>
              <a:t>• Lớp cú pháp đối phó với các thách thức để giải thích và cấu trúc thông tin để tạo thành các ký hiệu trong các giao thức. Lớp này thuộc về miền khả năng tương tác. Khả năng tương tác cú pháp cho phép các ký hiệu chung có thể được trao đổi giữa các hệ thống.</a:t>
            </a:r>
          </a:p>
          <a:p>
            <a:pPr rtl="0"/>
            <a:r>
              <a:rPr lang="vi-VN" sz="1200" kern="1200" dirty="0" smtClean="0">
                <a:solidFill>
                  <a:schemeClr val="tx1"/>
                </a:solidFill>
                <a:effectLst/>
                <a:latin typeface="+mn-lt"/>
                <a:ea typeface="+mn-ea"/>
                <a:cs typeface="+mn-cs"/>
              </a:rPr>
              <a:t>• Lớp ngữ nghĩa cung cấp “sự hiểu biết chung” về việc trao đổi thông tin bằng cách giới thiệu một thuật ngữ chung. Ở cấp độ này, các phần thông tin có thể được tạo thành đối tượng, thông điệp và các cấu trúc cao hơn khác được nhận dạng bằng cách sử dụng các thuật ngữ chung để giải quyết các cấu trúc này. Khả năng tương tác ngữ nghĩa cho phép các thuật ngữ phổ biến có thể được sử dụng để gắn thẻ các cấu trúc cú pháp.</a:t>
            </a:r>
          </a:p>
          <a:p>
            <a:pPr rtl="0"/>
            <a:r>
              <a:rPr lang="vi-VN" sz="1200" kern="1200" dirty="0" smtClean="0">
                <a:solidFill>
                  <a:schemeClr val="tx1"/>
                </a:solidFill>
                <a:effectLst/>
                <a:latin typeface="+mn-lt"/>
                <a:ea typeface="+mn-ea"/>
                <a:cs typeface="+mn-cs"/>
              </a:rPr>
              <a:t>• Lớp thực dụng nhận ra các mẫu mà dữ liệu được tổ chức cho việc trao đổi thông tin, cụ thể là các đầu vào và đầu ra của các thủ tục và phương pháp được gọi. Đây là bối cảnh mà dữ liệu được trao đổi dưới dạng thông tin áp dụng. Những nhóm này thường được gọi là đối tượng kinh doanh. Khả năng tương tác thực dụng cho phép quan hệ chung giữa các cấu trúc được gắn thẻ và liên hệ chúng với các tham số đầu vào và đầu ra của thông điệp, chức năng, phương thức, v.v. Mô hình trao đổi thông tin được sử dụng trước đó trong chương này sẽ nắm bắt các cấu trúc và quan hệ được gắn thẻ này.</a:t>
            </a:r>
          </a:p>
          <a:p>
            <a:pPr rtl="0"/>
            <a:r>
              <a:rPr lang="vi-VN" sz="1200" kern="1200" dirty="0" smtClean="0">
                <a:solidFill>
                  <a:schemeClr val="tx1"/>
                </a:solidFill>
                <a:effectLst/>
                <a:latin typeface="+mn-lt"/>
                <a:ea typeface="+mn-ea"/>
                <a:cs typeface="+mn-cs"/>
              </a:rPr>
              <a:t>• Lớp động nhận ra các trạng thái hệ thống khác nhau, bao gồm khả năng cho các hệ thống nhanh nhẹn và thích ứng. Cùng một đối tượng nghiệp vụ được trao đổi với các hệ thống khác nhau có thể kích hoạt các thay đổi trạng thái rất khác nhau. Cũng có thể là cùng một thông tin được gửi đến cùng một hệ thống tại các thời điểm khác nhau có thể kích hoạt các phản hồi khác nhau. Khả năng tương tác động cho phép một mô hình chức năng và chế độ chung. Ví dụ: nếu cùng một mệnh lệnh được gửi đến một đơn vị quân đang hành quân, cho một đơn vị quân khác đang ở vị trí phòng thủ và cho một đơn vị quân thứ ba trong khu vực tập kết, ngay cả khi tất cả các đơn vị quân đều thuộc cùng một loại và— bên cạnh trạng thái của chúng — giống hệt nhau về các thuộc tính đặc trưng của chúng, phản ứng của ba đơn vị có thể sẽ khác nhau. Nếu hai hệ thống có thể tương tác động, thì kiến ​​thức này có thể được tính đến.</a:t>
            </a:r>
          </a:p>
          <a:p>
            <a:pPr rtl="0"/>
            <a:r>
              <a:rPr lang="vi-VN" sz="1200" kern="1200" dirty="0" smtClean="0">
                <a:solidFill>
                  <a:schemeClr val="tx1"/>
                </a:solidFill>
                <a:effectLst/>
                <a:latin typeface="+mn-lt"/>
                <a:ea typeface="+mn-ea"/>
                <a:cs typeface="+mn-cs"/>
              </a:rPr>
              <a:t>• Cuối cùng, các giả định, ràng buộc và đơn giản hóa cần phải được nắm bắt. Điều này xảy ra trong lớp khái niệm. Khả năng tương tác giữa các khái niệm đòi hỏi nhiều kiến ​​thức nền tảng để thiết lập một quan điểm chung về vấn đề cần giải quyết. Ví dụ, nếu một chiếc xe tăng hỗ trợ dịch vụ tiêu hao tính toán thiệt hại trong trường hợp có địch quân và cũng hỗ trợ dịch vụ phát hiện tính toán xem một bộ cảm biến có thể phát hiện xe tăng dựa trên loại tín hiệu và thông tin cơ bản hiện tại hay không, thì lớp khái niệm sẽ đảm bảo rằng các mối tương quan được nắm bắt, ngay cả khi chúng không được mô hình hóa rõ ràng: nếu xe tăng được bọc giáp tốt hơn, điều này sẽ ảnh hưởng đến cả hai dịch vụ. Nếu mô hình thiệt hại sử dụng xác suất tiêu diệt và mô hình phát hiện sử dụng xác suất phát hiện, thì không có gợi ý nào trong việc triển khai rằng xác suất tiêu diệt và xác suất phát hiện đều được xác định bằng loại áo giáp. Đây là kiến ​​thức khái niệm cần được cung cấp ở đâu đó.</a:t>
            </a:r>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r>
              <a:rPr lang="vi-VN" sz="1200" kern="1200" dirty="0" smtClean="0">
                <a:solidFill>
                  <a:schemeClr val="tx1"/>
                </a:solidFill>
                <a:effectLst/>
                <a:latin typeface="+mn-lt"/>
                <a:ea typeface="+mn-ea"/>
                <a:cs typeface="+mn-cs"/>
              </a:rPr>
              <a:t>Những thách thức của mô phỏng phân tán không hề nhỏ và không thể giải quyết được bằng kiến thức kỹ thuật máy tính. Kiến thức về các hệ thống phân tán và các phương pháp kỹ thuật máy tính hỗ trợ chúng là cần thiết nhưng không hiệu quả. Chúng chỉ giải quyết lĩnh vực khả năng tích hợp và khả năng tương tác. Để giải quyết khả năng tổng hợp, khía cạnh mô hình hóa cần phải được giải quyết, vì đây là thách thức duy nhất của mô hình hóa và mô phỏng. Các chương sau sẽ xem xét một số tiêu chuẩn và hướng dẫn hỗ trợ các kỹ sư mô phỏng quản lý thành công các nhiệm vụ này.</a:t>
            </a:r>
            <a:endParaRPr lang="vi-V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A81E2E-D922-44F1-85C5-24BEA430009F}" type="slidenum">
              <a:rPr lang="en-US" smtClean="0"/>
              <a:pPr/>
              <a:t>26</a:t>
            </a:fld>
            <a:endParaRPr lang="en-US"/>
          </a:p>
        </p:txBody>
      </p:sp>
    </p:spTree>
    <p:extLst>
      <p:ext uri="{BB962C8B-B14F-4D97-AF65-F5344CB8AC3E}">
        <p14:creationId xmlns:p14="http://schemas.microsoft.com/office/powerpoint/2010/main" val="3765640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Hai</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mô</a:t>
            </a:r>
            <a:r>
              <a:rPr lang="en-US" baseline="0" dirty="0" smtClean="0"/>
              <a:t> </a:t>
            </a:r>
            <a:r>
              <a:rPr lang="en-US" baseline="0" dirty="0" err="1" smtClean="0"/>
              <a:t>phỏng</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aseline="0" dirty="0" err="1" smtClean="0"/>
              <a:t>mô</a:t>
            </a:r>
            <a:r>
              <a:rPr lang="en-US" baseline="0" dirty="0" smtClean="0"/>
              <a:t> </a:t>
            </a:r>
            <a:r>
              <a:rPr lang="en-US" baseline="0" dirty="0" err="1" smtClean="0"/>
              <a:t>phỏng</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chúng</a:t>
            </a:r>
            <a:r>
              <a:rPr lang="en-US" baseline="0" dirty="0" smtClean="0"/>
              <a:t>, </a:t>
            </a:r>
            <a:r>
              <a:rPr lang="en-US" baseline="0" dirty="0" err="1" smtClean="0"/>
              <a:t>các</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mô</a:t>
            </a:r>
            <a:r>
              <a:rPr lang="en-US" baseline="0" dirty="0" smtClean="0"/>
              <a:t> </a:t>
            </a:r>
            <a:r>
              <a:rPr lang="en-US" baseline="0" dirty="0" err="1" smtClean="0"/>
              <a:t>phỏng</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các</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diễn</a:t>
            </a:r>
            <a:r>
              <a:rPr lang="en-US" baseline="0" dirty="0" smtClean="0"/>
              <a:t> </a:t>
            </a:r>
            <a:r>
              <a:rPr lang="en-US" baseline="0" dirty="0" err="1" smtClean="0"/>
              <a:t>biến</a:t>
            </a:r>
            <a:r>
              <a:rPr lang="en-US" baseline="0" dirty="0" smtClean="0"/>
              <a:t> </a:t>
            </a:r>
            <a:r>
              <a:rPr lang="en-US" baseline="0" dirty="0" err="1" smtClean="0"/>
              <a:t>theo</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Chúng</a:t>
            </a:r>
            <a:r>
              <a:rPr lang="en-US" baseline="0" dirty="0" smtClean="0"/>
              <a:t>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trong</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chung</a:t>
            </a:r>
            <a:r>
              <a:rPr lang="en-US" baseline="0" dirty="0" smtClean="0"/>
              <a:t>. Cho </a:t>
            </a:r>
            <a:r>
              <a:rPr lang="en-US" baseline="0" dirty="0" err="1" smtClean="0"/>
              <a:t>phép</a:t>
            </a:r>
            <a:r>
              <a:rPr lang="en-US" baseline="0" dirty="0" smtClean="0"/>
              <a:t>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thông</a:t>
            </a:r>
            <a:r>
              <a:rPr lang="en-US" baseline="0" dirty="0" smtClean="0"/>
              <a:t> tin </a:t>
            </a:r>
            <a:r>
              <a:rPr lang="en-US" baseline="0" dirty="0" err="1" smtClean="0"/>
              <a:t>theo</a:t>
            </a:r>
            <a:r>
              <a:rPr lang="en-US" baseline="0" dirty="0" smtClean="0"/>
              <a:t> </a:t>
            </a:r>
            <a:r>
              <a:rPr lang="en-US" baseline="0" dirty="0" err="1" smtClean="0"/>
              <a:t>các</a:t>
            </a:r>
            <a:r>
              <a:rPr lang="en-US" baseline="0" dirty="0" smtClean="0"/>
              <a:t> </a:t>
            </a:r>
            <a:r>
              <a:rPr lang="en-US" baseline="0" dirty="0" err="1" smtClean="0"/>
              <a:t>huẩn</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a:t>
            </a:r>
          </a:p>
          <a:p>
            <a:r>
              <a:rPr lang="en-US" baseline="0" dirty="0" err="1" smtClean="0"/>
              <a:t>Việc</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mới</a:t>
            </a:r>
            <a:r>
              <a:rPr lang="en-US" baseline="0" dirty="0" smtClean="0"/>
              <a:t>. </a:t>
            </a:r>
          </a:p>
          <a:p>
            <a:r>
              <a:rPr lang="en-US" baseline="0" dirty="0" err="1" smtClean="0"/>
              <a:t>Thách</a:t>
            </a:r>
            <a:r>
              <a:rPr lang="en-US" baseline="0" dirty="0" smtClean="0"/>
              <a:t> </a:t>
            </a:r>
            <a:r>
              <a:rPr lang="en-US" baseline="0" dirty="0" err="1" smtClean="0"/>
              <a:t>thức</a:t>
            </a:r>
            <a:r>
              <a:rPr lang="en-US" baseline="0" dirty="0" smtClean="0"/>
              <a:t>: </a:t>
            </a:r>
            <a:r>
              <a:rPr lang="en-US" baseline="0" dirty="0" err="1" smtClean="0"/>
              <a:t>Thông</a:t>
            </a:r>
            <a:r>
              <a:rPr lang="en-US" baseline="0" dirty="0" smtClean="0"/>
              <a:t> tin </a:t>
            </a:r>
            <a:r>
              <a:rPr lang="en-US" baseline="0" dirty="0" err="1" smtClean="0"/>
              <a:t>được</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trong</a:t>
            </a:r>
            <a:r>
              <a:rPr lang="en-US" baseline="0" dirty="0" smtClean="0"/>
              <a:t> </a:t>
            </a:r>
            <a:r>
              <a:rPr lang="en-US" baseline="0" dirty="0" err="1" smtClean="0"/>
              <a:t>cả</a:t>
            </a:r>
            <a:r>
              <a:rPr lang="en-US" baseline="0" dirty="0" smtClean="0"/>
              <a:t> </a:t>
            </a:r>
            <a:r>
              <a:rPr lang="en-US" baseline="0" dirty="0" err="1" smtClean="0"/>
              <a:t>hai</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nhất</a:t>
            </a:r>
            <a:r>
              <a:rPr lang="en-US" baseline="0" dirty="0" smtClean="0"/>
              <a:t> </a:t>
            </a:r>
            <a:r>
              <a:rPr lang="en-US" baseline="0" dirty="0" err="1" smtClean="0"/>
              <a:t>quán</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nghĩa</a:t>
            </a:r>
            <a:r>
              <a:rPr lang="en-US" baseline="0" dirty="0" smtClean="0"/>
              <a:t> </a:t>
            </a:r>
            <a:r>
              <a:rPr lang="en-US" baseline="0" dirty="0" err="1" smtClean="0"/>
              <a:t>là</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các</a:t>
            </a:r>
            <a:r>
              <a:rPr lang="en-US" baseline="0" dirty="0" smtClean="0"/>
              <a:t> </a:t>
            </a:r>
            <a:r>
              <a:rPr lang="en-US" baseline="0" dirty="0" err="1" smtClean="0"/>
              <a:t>mâu</a:t>
            </a:r>
            <a:r>
              <a:rPr lang="en-US" baseline="0" dirty="0" smtClean="0"/>
              <a:t> </a:t>
            </a:r>
            <a:r>
              <a:rPr lang="en-US" baseline="0" dirty="0" err="1" smtClean="0"/>
              <a:t>thuẫn</a:t>
            </a:r>
            <a:r>
              <a:rPr lang="en-US" baseline="0" dirty="0" smtClean="0"/>
              <a:t> </a:t>
            </a:r>
            <a:r>
              <a:rPr lang="en-US" baseline="0" dirty="0" err="1" smtClean="0"/>
              <a:t>về</a:t>
            </a:r>
            <a:r>
              <a:rPr lang="en-US" baseline="0" dirty="0" smtClean="0"/>
              <a:t> </a:t>
            </a:r>
            <a:r>
              <a:rPr lang="en-US" baseline="0" dirty="0" err="1" smtClean="0"/>
              <a:t>mặt</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và</a:t>
            </a:r>
            <a:r>
              <a:rPr lang="en-US" baseline="0" dirty="0" smtClean="0"/>
              <a:t> </a:t>
            </a:r>
            <a:r>
              <a:rPr lang="en-US" baseline="0" dirty="0" err="1" smtClean="0"/>
              <a:t>lập</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4A81E2E-D922-44F1-85C5-24BEA430009F}" type="slidenum">
              <a:rPr lang="en-US" smtClean="0"/>
              <a:pPr/>
              <a:t>5</a:t>
            </a:fld>
            <a:endParaRPr lang="en-US"/>
          </a:p>
        </p:txBody>
      </p:sp>
    </p:spTree>
    <p:extLst>
      <p:ext uri="{BB962C8B-B14F-4D97-AF65-F5344CB8AC3E}">
        <p14:creationId xmlns:p14="http://schemas.microsoft.com/office/powerpoint/2010/main" val="1949727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Thực thể là những thứ được mô phỏng đại diện cho các hệ thống vũ khí hoặc đơn vị quân sự đại diện cho các khái niệm không thể tách rời. Chúng được đặc trưng bởi các thuộc tính.</a:t>
            </a:r>
            <a:endParaRPr lang="en-US" dirty="0" smtClean="0"/>
          </a:p>
          <a:p>
            <a:pPr marL="171450" indent="-171450">
              <a:buFont typeface="Arial" panose="020B0604020202020204" pitchFamily="34" charset="0"/>
              <a:buChar char="•"/>
            </a:pPr>
            <a:r>
              <a:rPr lang="vi-VN" dirty="0" smtClean="0"/>
              <a:t>Sự kiện kết nối các thực thể, có thể là các thực thể riêng lẻ hoặc nhóm các thực thể. Khi các sự kiện xảy ra, các thực thể bị ảnh hưởng.</a:t>
            </a:r>
            <a:endParaRPr lang="en-US" dirty="0" smtClean="0"/>
          </a:p>
          <a:p>
            <a:pPr marL="171450" indent="-171450">
              <a:buFont typeface="Arial" panose="020B0604020202020204" pitchFamily="34" charset="0"/>
              <a:buChar char="•"/>
            </a:pPr>
            <a:r>
              <a:rPr lang="vi-VN" dirty="0" smtClean="0"/>
              <a:t>Các trạng thái của thực thể </a:t>
            </a:r>
            <a:r>
              <a:rPr lang="en-US" dirty="0" err="1" smtClean="0"/>
              <a:t>chính</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vi-VN" dirty="0" smtClean="0"/>
              <a:t>giá trị thuộc tính cụ thể của các thực thể này. Ví dụ, một hệ thống có thể ở trạng thái “đứng yên” nếu vận tốc thuộc tính có giá trị bằng không.</a:t>
            </a:r>
            <a:endParaRPr lang="en-US" dirty="0"/>
          </a:p>
        </p:txBody>
      </p:sp>
      <p:sp>
        <p:nvSpPr>
          <p:cNvPr id="4" name="Slide Number Placeholder 3"/>
          <p:cNvSpPr>
            <a:spLocks noGrp="1"/>
          </p:cNvSpPr>
          <p:nvPr>
            <p:ph type="sldNum" sz="quarter" idx="10"/>
          </p:nvPr>
        </p:nvSpPr>
        <p:spPr/>
        <p:txBody>
          <a:bodyPr/>
          <a:lstStyle/>
          <a:p>
            <a:fld id="{44A81E2E-D922-44F1-85C5-24BEA430009F}" type="slidenum">
              <a:rPr lang="en-US" smtClean="0"/>
              <a:pPr/>
              <a:t>9</a:t>
            </a:fld>
            <a:endParaRPr lang="en-US"/>
          </a:p>
        </p:txBody>
      </p:sp>
    </p:spTree>
    <p:extLst>
      <p:ext uri="{BB962C8B-B14F-4D97-AF65-F5344CB8AC3E}">
        <p14:creationId xmlns:p14="http://schemas.microsoft.com/office/powerpoint/2010/main" val="1377690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Mô hình khái niệm là gì và tại sao nó lại quan trọng đối với mô phỏng phân tán? Balci và Ormsby (2007) coi đó là mô hình khái niệm mô phỏng vì mô hình được hình thành trong tâm trí của người lập mô hình mô phỏng và cụ thể hóa ở nhiều dạng giao tiếp dành cho những người dùng khác nhau như nhà quản lý, nhà phân tích và nhà phát triển mô phỏng. Robinson (2008) nhấn mạnh ý tưởng rằng mô hình khái niệm là một mô tả không phần mềm đặc biệt của mô hình mô phỏng máy tính sẽ, đang hoặc đã được phát triển, mô tả các mục tiêu, đầu vào, đầu ra, nội dung, giả định và đơn giản hóa của mô hình. Ông cho rằng mô hình khái niệm thiết lập một quan điểm chung là điều cần thiết để phát triển mô hình tổng thể. Nó đặc biệt giải quyết việc hiểu vấn đề, xác định mô hình và mục tiêu dự án</a:t>
            </a:r>
            <a:endParaRPr lang="en-US" dirty="0" smtClean="0"/>
          </a:p>
          <a:p>
            <a:endParaRPr lang="en-US" dirty="0"/>
          </a:p>
        </p:txBody>
      </p:sp>
      <p:sp>
        <p:nvSpPr>
          <p:cNvPr id="4" name="Slide Number Placeholder 3"/>
          <p:cNvSpPr>
            <a:spLocks noGrp="1"/>
          </p:cNvSpPr>
          <p:nvPr>
            <p:ph type="sldNum" sz="quarter" idx="10"/>
          </p:nvPr>
        </p:nvSpPr>
        <p:spPr/>
        <p:txBody>
          <a:bodyPr/>
          <a:lstStyle/>
          <a:p>
            <a:fld id="{44A81E2E-D922-44F1-85C5-24BEA430009F}" type="slidenum">
              <a:rPr lang="en-US" smtClean="0"/>
              <a:pPr/>
              <a:t>11</a:t>
            </a:fld>
            <a:endParaRPr lang="en-US"/>
          </a:p>
        </p:txBody>
      </p:sp>
    </p:spTree>
    <p:extLst>
      <p:ext uri="{BB962C8B-B14F-4D97-AF65-F5344CB8AC3E}">
        <p14:creationId xmlns:p14="http://schemas.microsoft.com/office/powerpoint/2010/main" val="140269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Để cho phép sử dụng hệ thống mô phỏng để hỗ trợ một bài tập, cần trả lời các câu hỏi sau và câu trả lời cần được nắm bắt dưới dạng siêu dữ liệu mô tả hệ thống. Các câu trả lời xây dựng cốt lõi của mô hình khái niệm cần thiết để hỗ trợ các ý tưởng được trình bày cho đến nay.</a:t>
            </a:r>
            <a:endParaRPr lang="en-US" dirty="0" smtClean="0"/>
          </a:p>
          <a:p>
            <a:r>
              <a:rPr lang="x-none"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What weapon systems and/or military units are modeled?</a:t>
            </a:r>
          </a:p>
          <a:p>
            <a:r>
              <a:rPr lang="x-none"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How are the weapon systems/military units related?</a:t>
            </a:r>
          </a:p>
          <a:p>
            <a:r>
              <a:rPr lang="x-none"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What processes (such as shoot, look, move, communicate) are modeled?</a:t>
            </a:r>
          </a:p>
          <a:p>
            <a:r>
              <a:rPr lang="x-none"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What effects are modeled (how do systems/units change)?</a:t>
            </a:r>
          </a:p>
          <a:p>
            <a:r>
              <a:rPr lang="x-none"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What events that affect several systems/units are modeled?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4A81E2E-D922-44F1-85C5-24BEA430009F}" type="slidenum">
              <a:rPr lang="en-US" smtClean="0"/>
              <a:pPr/>
              <a:t>12</a:t>
            </a:fld>
            <a:endParaRPr lang="en-US"/>
          </a:p>
        </p:txBody>
      </p:sp>
    </p:spTree>
    <p:extLst>
      <p:ext uri="{BB962C8B-B14F-4D97-AF65-F5344CB8AC3E}">
        <p14:creationId xmlns:p14="http://schemas.microsoft.com/office/powerpoint/2010/main" val="304352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Những câu hỏi này chỉ là một sự khởi đầu. Trên thực tế, tất cả các chi tiết triển khai của hệ thống mô phỏng liên quan đến những gì được mô hình hóa (như đã thảo luận trong Chương 5 dưới dạng tổng quan) là cần thiết. Cần chỉ ra rằng chúng ta luôn phải tập trung vào hai danh mục meta, danh mục mô hình hóa (những gì được cung cấp, mức độ khái niệm) và danh mục mô phỏng (cách mô phỏng, mức độ thực hiện). Thông tin tối thiểu cần thiết liên quan đến một thành phần mô phỏng ở cấp độ mô hình có thể được tóm tắt dưới dạng mô hình trạng thái thực thể - sự kiện, thường được sử dụng cho các phương pháp mô hình hóa khái niệm (đặc biệt đối với những phương pháp gần với việc thực hiện mô phỏng)</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Nhiều cách tiếp cận hiện đang được thảo luận về cách hỗ trợ các nhiệm vụ này tốt nhất. Nhiều người trong số họ sử dụng các biến thể của Ngôn ngữ tạo mô hình Uni ﬁ ed (UML) hoặc Ngôn ngữ đánh dấu hệ thống (SysML). Những người khác tập trung vào các ứng dụng của Ngôn ngữ Bản thể học Web (OWL). Kỹ sư mô phỏng ít nhất nên biết về các giải pháp như vậy.</a:t>
            </a:r>
            <a:endParaRPr lang="en-US" dirty="0"/>
          </a:p>
        </p:txBody>
      </p:sp>
      <p:sp>
        <p:nvSpPr>
          <p:cNvPr id="4" name="Slide Number Placeholder 3"/>
          <p:cNvSpPr>
            <a:spLocks noGrp="1"/>
          </p:cNvSpPr>
          <p:nvPr>
            <p:ph type="sldNum" sz="quarter" idx="10"/>
          </p:nvPr>
        </p:nvSpPr>
        <p:spPr/>
        <p:txBody>
          <a:bodyPr/>
          <a:lstStyle/>
          <a:p>
            <a:fld id="{44A81E2E-D922-44F1-85C5-24BEA430009F}" type="slidenum">
              <a:rPr lang="en-US" smtClean="0"/>
              <a:pPr/>
              <a:t>13</a:t>
            </a:fld>
            <a:endParaRPr lang="en-US"/>
          </a:p>
        </p:txBody>
      </p:sp>
    </p:spTree>
    <p:extLst>
      <p:ext uri="{BB962C8B-B14F-4D97-AF65-F5344CB8AC3E}">
        <p14:creationId xmlns:p14="http://schemas.microsoft.com/office/powerpoint/2010/main" val="3943213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Như đã thảo luận trong Chương 4, thời gian trước có thể được biểu diễn khá khác nhau trong một hệ thống mô phỏng. Một số hệ thống logic hoàn toàn không mô hình hóa thời gian; một số người khác cho rằng quá trình mô phỏng diễn ra trong thời gian thực. Chúng tôi cũng giới thiệu hệ thống điều khiển sự kiện và hệ thống điều khiển bước thời gian. Trong mọi trường hợp, khi một số hệ thống được thực thi trên các máy tính được nối mạng nhưng tự động, đồng bộ hóa trở thành một vấn đề và cần được giải quyết. Hai loại đầu tiên, không có thời gian và thời gian thực, tương đối đơn giản, vì chúng có thể chủ yếu tập trung vào các vấn đề đồng bộ hóa và truyền tải thông điệp một cách hiệu quả. Tuy nhiên, khi thời gian được mô hình hóa theo cách mà các hệ thống mô phỏng thực hiện song song có thể biểu diễn các thời điểm rất khác nhau sau cùng một khoảng thời gian thực hiện, bởi vì chúng sử dụng các cách khác nhau</a:t>
            </a:r>
            <a:r>
              <a:rPr lang="en-US" dirty="0" smtClean="0"/>
              <a:t> </a:t>
            </a:r>
            <a:r>
              <a:rPr lang="vi-VN" dirty="0" smtClean="0"/>
              <a:t>sau cùng một khoảng thời gian thực hiện, bởi vì chúng sử dụng các cách khác nhau để tăng thời gian và mô phỏng tiến trình thời gian, thì việc duy trì thời gian nhất quán giữa các hệ thống có thể lộn xộn.</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Trong môi trường mô phỏng phân tán, quản lý thời gian là cần thiết. Fujimoto (1998) đã trình bày tổng quan tốt về các thách thức khác nhau và các giải pháp khả thi. Ông đưa ra những dị thường về thời gian cần phải tránh. Chúng ta hãy quay trở lại ví dụ của chúng ta được hiển thị trong Hình 11.2 và giả sử trường hợp sau.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Quân đội bị tấn công bởi pháo hải quân. Lực lượng không quân có một phương tiện không người lái (UAV) tại chỗ quan sát cuộc tấn công. Mô hình quân đội là một mô hình tiêu hao đơn giản tập trung vào mô hình thương vong nhanh. Mô hình hải quân là một mô hình kỹ thuật phức tạp và tinh vi đi xuống các thành phần cuối cùng của tàu tiến hành cuộc tấn công bằng pháo binh. Mô hình không quân quan sát đơn giản, có nghĩa là mô hình này đang chờ nhận thông báo để hiển thị từ đối tác. Hải quân làm mô hình vành đai tên lửa và mô hình lục quân (1a). Sau đó, nó cập nhật tất cả các trạng thái bên trong và cập nhật trực quan hóa (1b) thông báo cho tất cả các hệ thống mô phỏng quan tâm khác. Quân đội nhận được thông báo (2a) và cập nhật màn hình của nó ngay lập tức (2b). Nếu không quản lý thời gian, UAV của lực lượng không quân có thể nhận được thông báo từ mô hình lục quân cho thấy xe tăng đang nổ (3a) trước khi nó nhận được thông báo từ mô hình hải quân hiển thị súng vòng (3b). Mối quan hệ nhân quả theo thời gian giữa những sự kiện này không được bảo toàn: người quan sát quan sát tác động trước khi nguyên nhân xảy ra, đây là một điều bất thường cần tránh. Hình 11.3 minh họa điều này. Lý do cho sự bất thường về thời gian cũng có thể là độ trễ tin nhắn. Hiệu quả là như nhau: mọi thứ không được nhận theo trình tự thời gian hợp lý.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rtl="0"/>
            <a:r>
              <a:rPr lang="vi-VN" sz="1200" kern="1200" dirty="0" smtClean="0">
                <a:solidFill>
                  <a:schemeClr val="tx1"/>
                </a:solidFill>
                <a:effectLst/>
                <a:latin typeface="+mn-lt"/>
                <a:ea typeface="+mn-ea"/>
                <a:cs typeface="+mn-cs"/>
              </a:rPr>
              <a:t>Trong Hình 11.4, hải quân chỉ gửi một thông báo tới cả hai mô phỏng khác (1), nhưng độ trễ của mô hình không quân quá lâu nên mô hình lục quân có thể nhận được thông báo (2a), tính toán hiệu ứng và gửi cập nhật. ra (xe tăng nổ, 2b) được lực lượng không quân tiếp nhận (3a) trước khi thông báo tên lửa đến (3b).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4A81E2E-D922-44F1-85C5-24BEA430009F}" type="slidenum">
              <a:rPr lang="en-US" smtClean="0"/>
              <a:pPr/>
              <a:t>14</a:t>
            </a:fld>
            <a:endParaRPr lang="en-US"/>
          </a:p>
        </p:txBody>
      </p:sp>
    </p:spTree>
    <p:extLst>
      <p:ext uri="{BB962C8B-B14F-4D97-AF65-F5344CB8AC3E}">
        <p14:creationId xmlns:p14="http://schemas.microsoft.com/office/powerpoint/2010/main" val="1600085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kern="1200" dirty="0" smtClean="0">
                <a:solidFill>
                  <a:schemeClr val="tx1"/>
                </a:solidFill>
                <a:effectLst/>
                <a:latin typeface="+mn-lt"/>
                <a:ea typeface="+mn-ea"/>
                <a:cs typeface="+mn-cs"/>
              </a:rPr>
              <a:t>Hình 11.5 cho thấy một liên kết trong đó cùng một thực thể được mô hình hóa trong hai hệ thống mô phỏng. Tất cả các thực thể thuộc mô phỏng bên trái đều được cập nhật mỗi phút, giống như các mô hình quân đội được áp dụng cho huấn luyện lực lượng trên bộ. Tất cả các thực thể ở phía bên phải được cập nhật chỉ trong các bước thời gian 15 phút, giống như một mô hình mặt đất tính toán các mục tiêu cho một cuộc tập trận của lực lượng không quân. Thực thể ở giữa đại diện cho hiện tượng — trong ví dụ này là một đơn vị quân đội — là thành viên của cả hai hệ thống mô phỏng. Nó được cập nhật mỗi phút với tư cách là thành viên của hệ thống mô phỏng bên trái và chỉ 15 phút một lần với tư cách là thành viên của bên phải. Reynolds đã đề xuất quan điểm sau: “Sự mâu thuẫn theo thời gian tồn tại khi hai thực thể có các biểu diễn liên kết hoặc không nhất quán về trạng thái của thực thể thứ ba tại các thời điểm mô phỏng chồng chéo” (Reynolds và cộng sự, 1997). Có hai sự thật liên quan đến trạng thái của thực thể chung: sự thật phù hợp với tiến trình thời gian trong mô hình bên trái và sự thật phù hợp với tiến trình thời gian trong mô hình bên phải. Giải pháp kỹ thuật thường được thực hiện là chỉ trao quyền kiểm soát thực thể này cho một mô phỏng và chỉ cần thực hiện lại các thay đổi trong mô phỏng thứ hai, nhưng điều đó có thể dẫn đến sự mâu thuẫn thậm chí còn tồi tệ hơn. Nếu quyền kiểm soát được trao cho mô phỏng phù hợp, thực thể ở giữa chỉ được cập nhật sau mỗi 15 phút. Nếu tỷ lệ tiêu hao có thể so sánh được — mà chúng nên có để tránh sự khác biệt rõ ràng lớn khi quan sát sự tiến hóa của tất cả các thực thể mà không biết hệ thống nào đang kiểm soát — thì các thay đổi trạng thái trong mô phỏng bên trái sẽ nhỏ hơn, chỉ xấp xỉ 1/15 của những thay đổi trong mô hình phù hợp. Nếu, trong mô hình bên trái, một quy tắc nói rằng một thực thể chuyển từ tấn công sang phòng thủ vội vàng sau khi tiêu hao 15% xảy ra và đơn vị từ bỏ ﬁ ght khi đạt đến 25% sức mạnh ban đầu, thì có thể thực thể đó đang bị kiểm soát mô phỏng phù hợp gặp phải bất lợi về mặt hệ thống, vì các sự kiện giữa các điểm quyết định không đủ dày đặc: vào cuối 15 phút đầu tiên, đơn vị có thể vẫn ở trên điểm ngắt đầu tiên một chút, có nghĩa là nó tiếp tục tấn công trong 15 phút nữa . Vào cuối khoảng thời gian này, nó có thể đã phải chịu đủ tổn thất bổ sung để tạo ra điểm dừng thứ hai. Trong khi tất cả các đơn vị khác được cập nhật mỗi phút đang trong tình trạng phòng thủ vội vàng, đơn vị được kiểm soát trong 15 phút sẽ bị tiêu diệt. Lý do cho trường hợp đặc biệt này của một ﬁ ght không công bằng là thời gian quyết định có thể không phù hợp với các ngưỡng quyết định. Loại vấn đề này rất khó giải quyết khi nó xảy ra, nhưng nó có thể dễ dàng tạo ra kết quả không nhất quán và do đó cung cấp đào tạo không tối ưu hoặc hỗ trợ quyết định sai cho cuộc chiến.</a:t>
            </a:r>
            <a:endParaRPr lang="vi-V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A81E2E-D922-44F1-85C5-24BEA430009F}" type="slidenum">
              <a:rPr lang="en-US" smtClean="0"/>
              <a:pPr/>
              <a:t>15</a:t>
            </a:fld>
            <a:endParaRPr lang="en-US"/>
          </a:p>
        </p:txBody>
      </p:sp>
    </p:spTree>
    <p:extLst>
      <p:ext uri="{BB962C8B-B14F-4D97-AF65-F5344CB8AC3E}">
        <p14:creationId xmlns:p14="http://schemas.microsoft.com/office/powerpoint/2010/main" val="375591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kern="1200" dirty="0" smtClean="0">
                <a:solidFill>
                  <a:schemeClr val="tx1"/>
                </a:solidFill>
                <a:effectLst/>
                <a:latin typeface="+mn-lt"/>
                <a:ea typeface="+mn-ea"/>
                <a:cs typeface="+mn-cs"/>
              </a:rPr>
              <a:t>Trong Hình 11.4, hải quân chỉ gửi một thông báo tới cả hai mô phỏng khác (1), nhưng độ trễ của mô hình không quân quá lâu nên mô hình lục quân có thể nhận được thông báo (2a), tính toán hiệu ứng và gửi cập nhật. ra (xe tăng nổ, 2b) được lực lượng không quân tiếp nhận (3a) trước khi thông báo tên lửa đến (3b). </a:t>
            </a:r>
            <a:endParaRPr lang="vi-V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A81E2E-D922-44F1-85C5-24BEA430009F}" type="slidenum">
              <a:rPr lang="en-US" smtClean="0"/>
              <a:pPr/>
              <a:t>16</a:t>
            </a:fld>
            <a:endParaRPr lang="en-US"/>
          </a:p>
        </p:txBody>
      </p:sp>
    </p:spTree>
    <p:extLst>
      <p:ext uri="{BB962C8B-B14F-4D97-AF65-F5344CB8AC3E}">
        <p14:creationId xmlns:p14="http://schemas.microsoft.com/office/powerpoint/2010/main" val="1986079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2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1828800"/>
            <a:ext cx="7772400" cy="1143000"/>
          </a:xfrm>
        </p:spPr>
        <p:txBody>
          <a:bodyPr anchor="ctr">
            <a:noAutofit/>
          </a:bodyPr>
          <a:lstStyle>
            <a:lvl1pPr>
              <a:lnSpc>
                <a:spcPct val="100000"/>
              </a:lnSpc>
              <a:defRPr lang="en-US" sz="3000" b="1" i="0" smtClean="0">
                <a:effectLst/>
              </a:defRPr>
            </a:lvl1pPr>
          </a:lstStyle>
          <a:p>
            <a:endParaRPr lang="en-US" dirty="0"/>
          </a:p>
        </p:txBody>
      </p:sp>
      <p:sp>
        <p:nvSpPr>
          <p:cNvPr id="3" name="Subtitle 2"/>
          <p:cNvSpPr>
            <a:spLocks noGrp="1"/>
          </p:cNvSpPr>
          <p:nvPr>
            <p:ph type="subTitle" idx="1"/>
          </p:nvPr>
        </p:nvSpPr>
        <p:spPr>
          <a:xfrm>
            <a:off x="457200" y="2971800"/>
            <a:ext cx="7772400" cy="914400"/>
          </a:xfrm>
        </p:spPr>
        <p:txBody>
          <a:bodyPr/>
          <a:lstStyle>
            <a:lvl1pPr marL="0" indent="0" algn="l">
              <a:buNone/>
              <a:defRPr b="0" cap="all" spc="120" baseline="0">
                <a:solidFill>
                  <a:srgbClr val="FE5815"/>
                </a:solidFill>
                <a:latin typeface="Segoe"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4" name="Date Placeholder 3"/>
          <p:cNvSpPr>
            <a:spLocks noGrp="1"/>
          </p:cNvSpPr>
          <p:nvPr>
            <p:ph type="dt" sz="half" idx="10"/>
          </p:nvPr>
        </p:nvSpPr>
        <p:spPr/>
        <p:txBody>
          <a:bodyPr/>
          <a:lstStyle/>
          <a:p>
            <a:endParaRPr lang="en-US" dirty="0">
              <a:solidFill>
                <a:schemeClr val="bg1">
                  <a:lumMod val="65000"/>
                </a:schemeClr>
              </a:solidFill>
            </a:endParaRPr>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endParaRPr lang="en-US" dirty="0">
              <a:solidFill>
                <a:schemeClr val="bg1">
                  <a:lumMod val="65000"/>
                </a:schemeClr>
              </a:solidFill>
            </a:endParaRPr>
          </a:p>
        </p:txBody>
      </p:sp>
      <p:sp>
        <p:nvSpPr>
          <p:cNvPr id="5" name="Footer Placeholder 4"/>
          <p:cNvSpPr>
            <a:spLocks noGrp="1"/>
          </p:cNvSpPr>
          <p:nvPr>
            <p:ph type="ftr" sz="quarter" idx="11"/>
          </p:nvPr>
        </p:nvSpPr>
        <p:spPr/>
        <p:txBody>
          <a:bodyPr/>
          <a:lstStyle/>
          <a:p>
            <a:endParaRPr lang="en-US" dirty="0"/>
          </a:p>
        </p:txBody>
      </p:sp>
      <p:sp>
        <p:nvSpPr>
          <p:cNvPr id="11" name="Title 1"/>
          <p:cNvSpPr>
            <a:spLocks noGrp="1"/>
          </p:cNvSpPr>
          <p:nvPr>
            <p:ph type="ctrTitle"/>
          </p:nvPr>
        </p:nvSpPr>
        <p:spPr>
          <a:xfrm>
            <a:off x="457200" y="1828800"/>
            <a:ext cx="7772400" cy="1143000"/>
          </a:xfrm>
        </p:spPr>
        <p:txBody>
          <a:bodyPr anchor="ctr">
            <a:noAutofit/>
          </a:bodyPr>
          <a:lstStyle>
            <a:lvl1pPr>
              <a:lnSpc>
                <a:spcPct val="100000"/>
              </a:lnSpc>
              <a:defRPr sz="3600" spc="-80" baseline="0">
                <a:solidFill>
                  <a:schemeClr val="tx1">
                    <a:lumMod val="65000"/>
                    <a:lumOff val="35000"/>
                  </a:schemeClr>
                </a:solidFill>
                <a:latin typeface="Segoe"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457200" y="2971800"/>
            <a:ext cx="7772400" cy="914400"/>
          </a:xfrm>
        </p:spPr>
        <p:txBody>
          <a:bodyPr/>
          <a:lstStyle>
            <a:lvl1pPr marL="0" indent="0" algn="l">
              <a:buNone/>
              <a:defRPr b="0" cap="all" spc="120" baseline="0">
                <a:solidFill>
                  <a:srgbClr val="FE5815"/>
                </a:solidFill>
                <a:latin typeface="Segoe"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6454236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endParaRPr lang="en-US" dirty="0">
              <a:solidFill>
                <a:schemeClr val="bg1">
                  <a:lumMod val="65000"/>
                </a:schemeClr>
              </a:solidFill>
            </a:endParaRPr>
          </a:p>
        </p:txBody>
      </p:sp>
      <p:sp>
        <p:nvSpPr>
          <p:cNvPr id="4" name="Footer Placeholder 3"/>
          <p:cNvSpPr>
            <a:spLocks noGrp="1"/>
          </p:cNvSpPr>
          <p:nvPr>
            <p:ph type="ftr" sz="quarter" idx="11"/>
          </p:nvPr>
        </p:nvSpPr>
        <p:spPr/>
        <p:txBody>
          <a:bodyPr/>
          <a:lstStyle/>
          <a:p>
            <a:endParaRPr lang="en-US" dirty="0"/>
          </a:p>
        </p:txBody>
      </p:sp>
      <p:sp>
        <p:nvSpPr>
          <p:cNvPr id="8" name="Title 1"/>
          <p:cNvSpPr>
            <a:spLocks noGrp="1"/>
          </p:cNvSpPr>
          <p:nvPr>
            <p:ph type="title"/>
          </p:nvPr>
        </p:nvSpPr>
        <p:spPr>
          <a:xfrm>
            <a:off x="685800" y="304800"/>
            <a:ext cx="7620000" cy="838200"/>
          </a:xfrm>
        </p:spPr>
        <p:txBody>
          <a:bodyPr/>
          <a:lstStyle/>
          <a:p>
            <a:r>
              <a:rPr lang="en-US" smtClean="0"/>
              <a:t>Click to edit Master title style</a:t>
            </a:r>
            <a:endParaRPr lang="en-US" dirty="0"/>
          </a:p>
        </p:txBody>
      </p:sp>
      <p:sp>
        <p:nvSpPr>
          <p:cNvPr id="9" name="Content Placeholder 2"/>
          <p:cNvSpPr>
            <a:spLocks noGrp="1"/>
          </p:cNvSpPr>
          <p:nvPr>
            <p:ph idx="1"/>
          </p:nvPr>
        </p:nvSpPr>
        <p:spPr>
          <a:xfrm>
            <a:off x="685800" y="1600200"/>
            <a:ext cx="7620000" cy="4373563"/>
          </a:xfrm>
        </p:spPr>
        <p:txBody>
          <a:bodyPr/>
          <a:lstStyle>
            <a:lvl1pPr>
              <a:defRPr sz="2200">
                <a:latin typeface="Segoe"/>
              </a:defRPr>
            </a:lvl1pPr>
            <a:lvl2pPr>
              <a:defRPr>
                <a:latin typeface="Segoe"/>
              </a:defRPr>
            </a:lvl2pPr>
            <a:lvl3pPr>
              <a:defRPr>
                <a:latin typeface="Segoe"/>
              </a:defRPr>
            </a:lvl3pPr>
            <a:lvl4pPr>
              <a:defRPr>
                <a:latin typeface="Segoe"/>
              </a:defRPr>
            </a:lvl4pPr>
            <a:lvl5pPr>
              <a:defRPr>
                <a:latin typeface="Sego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76280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0"/>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endParaRPr lang="en-US" dirty="0">
              <a:solidFill>
                <a:schemeClr val="bg1">
                  <a:lumMod val="65000"/>
                </a:schemeClr>
              </a:solidFill>
            </a:endParaRPr>
          </a:p>
        </p:txBody>
      </p:sp>
      <p:sp>
        <p:nvSpPr>
          <p:cNvPr id="4" name="Footer Placeholder 3"/>
          <p:cNvSpPr>
            <a:spLocks noGrp="1"/>
          </p:cNvSpPr>
          <p:nvPr>
            <p:ph type="ftr" sz="quarter" idx="11"/>
          </p:nvPr>
        </p:nvSpPr>
        <p:spPr/>
        <p:txBody>
          <a:bodyPr/>
          <a:lstStyle/>
          <a:p>
            <a:endParaRPr lang="en-US" dirty="0"/>
          </a:p>
        </p:txBody>
      </p:sp>
      <p:sp>
        <p:nvSpPr>
          <p:cNvPr id="8" name="Title 1"/>
          <p:cNvSpPr>
            <a:spLocks noGrp="1"/>
          </p:cNvSpPr>
          <p:nvPr>
            <p:ph type="title"/>
          </p:nvPr>
        </p:nvSpPr>
        <p:spPr>
          <a:xfrm>
            <a:off x="685800" y="0"/>
            <a:ext cx="7620000" cy="1143000"/>
          </a:xfrm>
        </p:spPr>
        <p:txBody>
          <a:bodyPr/>
          <a:lstStyle/>
          <a:p>
            <a:r>
              <a:rPr lang="en-US" smtClean="0"/>
              <a:t>Click to edit Master title style</a:t>
            </a:r>
            <a:endParaRPr lang="en-US" dirty="0"/>
          </a:p>
        </p:txBody>
      </p:sp>
      <p:sp>
        <p:nvSpPr>
          <p:cNvPr id="9" name="Content Placeholder 2"/>
          <p:cNvSpPr>
            <a:spLocks noGrp="1"/>
          </p:cNvSpPr>
          <p:nvPr>
            <p:ph idx="1"/>
          </p:nvPr>
        </p:nvSpPr>
        <p:spPr>
          <a:xfrm>
            <a:off x="685800" y="1524000"/>
            <a:ext cx="7620000" cy="4373563"/>
          </a:xfrm>
        </p:spPr>
        <p:txBody>
          <a:bodyPr/>
          <a:lstStyle>
            <a:lvl1pPr>
              <a:defRPr sz="2200">
                <a:latin typeface="Segoe"/>
              </a:defRPr>
            </a:lvl1pPr>
            <a:lvl2pPr>
              <a:defRPr>
                <a:latin typeface="Segoe"/>
              </a:defRPr>
            </a:lvl2pPr>
            <a:lvl3pPr>
              <a:defRPr>
                <a:latin typeface="Segoe"/>
              </a:defRPr>
            </a:lvl3pPr>
            <a:lvl4pPr>
              <a:defRPr>
                <a:latin typeface="Segoe"/>
              </a:defRPr>
            </a:lvl4pPr>
            <a:lvl5pPr>
              <a:defRPr>
                <a:latin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59669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title"/>
          </p:nvPr>
        </p:nvSpPr>
        <p:spPr>
          <a:xfrm>
            <a:off x="685800" y="304800"/>
            <a:ext cx="7620000" cy="838200"/>
          </a:xfrm>
        </p:spPr>
        <p:txBody>
          <a:bodyPr/>
          <a:lstStyle/>
          <a:p>
            <a:r>
              <a:rPr lang="en-US" smtClean="0"/>
              <a:t>Click to edit Master title style</a:t>
            </a:r>
            <a:endParaRPr lang="en-US" dirty="0"/>
          </a:p>
        </p:txBody>
      </p:sp>
      <p:pic>
        <p:nvPicPr>
          <p:cNvPr id="9" name="Picture 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a:spLocks noGrp="1"/>
          </p:cNvSpPr>
          <p:nvPr>
            <p:ph idx="1"/>
          </p:nvPr>
        </p:nvSpPr>
        <p:spPr>
          <a:xfrm>
            <a:off x="685800" y="1600200"/>
            <a:ext cx="7620000" cy="4373563"/>
          </a:xfrm>
        </p:spPr>
        <p:txBody>
          <a:bodyPr/>
          <a:lstStyle>
            <a:lvl1pPr>
              <a:defRPr sz="2200">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a:xfrm>
            <a:off x="8558760" y="6325524"/>
            <a:ext cx="356640" cy="356640"/>
            <a:chOff x="8136431" y="5022563"/>
            <a:chExt cx="356640" cy="356640"/>
          </a:xfrm>
        </p:grpSpPr>
        <p:sp>
          <p:nvSpPr>
            <p:cNvPr id="6" name="Oval 5">
              <a:hlinkClick r:id="" action="ppaction://hlinkshowjump?jump=nextslide"/>
            </p:cNvPr>
            <p:cNvSpPr>
              <a:spLocks noChangeAspect="1"/>
            </p:cNvSpPr>
            <p:nvPr/>
          </p:nvSpPr>
          <p:spPr>
            <a:xfrm>
              <a:off x="8136431" y="5022563"/>
              <a:ext cx="356640" cy="356640"/>
            </a:xfrm>
            <a:prstGeom prst="ellipse">
              <a:avLst/>
            </a:prstGeom>
            <a:gradFill flip="none" rotWithShape="1">
              <a:gsLst>
                <a:gs pos="0">
                  <a:srgbClr val="FE5815"/>
                </a:gs>
                <a:gs pos="100000">
                  <a:srgbClr val="FFC000"/>
                </a:gs>
              </a:gsLst>
              <a:path path="circle">
                <a:fillToRect l="100000" t="100000"/>
              </a:path>
              <a:tileRect r="-100000" b="-100000"/>
            </a:gradFill>
            <a:ln w="12700">
              <a:solidFill>
                <a:srgbClr val="FF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65000"/>
                    <a:lumOff val="35000"/>
                  </a:schemeClr>
                </a:solidFill>
                <a:latin typeface="Segoe" pitchFamily="34" charset="0"/>
              </a:endParaRPr>
            </a:p>
          </p:txBody>
        </p:sp>
        <p:sp>
          <p:nvSpPr>
            <p:cNvPr id="8" name="Isosceles Triangle 7">
              <a:hlinkClick r:id="" action="ppaction://hlinkshowjump?jump=nextslide"/>
            </p:cNvPr>
            <p:cNvSpPr>
              <a:spLocks noChangeAspect="1"/>
            </p:cNvSpPr>
            <p:nvPr/>
          </p:nvSpPr>
          <p:spPr>
            <a:xfrm rot="5400000" flipH="1">
              <a:off x="8252374" y="5117516"/>
              <a:ext cx="195162" cy="168243"/>
            </a:xfrm>
            <a:prstGeom prst="triangle">
              <a:avLst/>
            </a:prstGeom>
            <a:solidFill>
              <a:schemeClr val="bg1"/>
            </a:solidFill>
            <a:ln>
              <a:noFill/>
            </a:ln>
            <a:effectLst>
              <a:outerShdw blurRad="50800" dist="38100" algn="l" rotWithShape="0">
                <a:srgbClr val="D35641">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7274499" y="6324600"/>
            <a:ext cx="356640" cy="356640"/>
            <a:chOff x="6852170" y="5022563"/>
            <a:chExt cx="356640" cy="356640"/>
          </a:xfrm>
        </p:grpSpPr>
        <p:sp>
          <p:nvSpPr>
            <p:cNvPr id="14" name="Oval 13">
              <a:hlinkClick r:id="" action="ppaction://hlinkshowjump?jump=firstslide"/>
            </p:cNvPr>
            <p:cNvSpPr>
              <a:spLocks noChangeAspect="1"/>
            </p:cNvSpPr>
            <p:nvPr/>
          </p:nvSpPr>
          <p:spPr>
            <a:xfrm>
              <a:off x="6852170" y="5022563"/>
              <a:ext cx="356640" cy="356640"/>
            </a:xfrm>
            <a:prstGeom prst="ellipse">
              <a:avLst/>
            </a:prstGeom>
            <a:gradFill flip="none" rotWithShape="1">
              <a:gsLst>
                <a:gs pos="0">
                  <a:srgbClr val="FE5815"/>
                </a:gs>
                <a:gs pos="100000">
                  <a:srgbClr val="FFC000"/>
                </a:gs>
              </a:gsLst>
              <a:path path="circle">
                <a:fillToRect l="100000" t="100000"/>
              </a:path>
              <a:tileRect r="-100000" b="-100000"/>
            </a:gradFill>
            <a:ln w="12700">
              <a:solidFill>
                <a:srgbClr val="FF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65000"/>
                    <a:lumOff val="35000"/>
                  </a:schemeClr>
                </a:solidFill>
                <a:latin typeface="Segoe" pitchFamily="34" charset="0"/>
              </a:endParaRPr>
            </a:p>
          </p:txBody>
        </p:sp>
        <p:grpSp>
          <p:nvGrpSpPr>
            <p:cNvPr id="15" name="Group 14"/>
            <p:cNvGrpSpPr/>
            <p:nvPr/>
          </p:nvGrpSpPr>
          <p:grpSpPr>
            <a:xfrm>
              <a:off x="6920649" y="5087260"/>
              <a:ext cx="240202" cy="214123"/>
              <a:chOff x="7066773" y="5942997"/>
              <a:chExt cx="240202" cy="214123"/>
            </a:xfrm>
          </p:grpSpPr>
          <p:sp>
            <p:nvSpPr>
              <p:cNvPr id="16" name="Rectangle 15"/>
              <p:cNvSpPr/>
              <p:nvPr/>
            </p:nvSpPr>
            <p:spPr>
              <a:xfrm>
                <a:off x="7203307" y="6055119"/>
                <a:ext cx="56276" cy="10200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 action="ppaction://hlinkshowjump?jump=firstslide"/>
              </p:cNvPr>
              <p:cNvSpPr/>
              <p:nvPr/>
            </p:nvSpPr>
            <p:spPr>
              <a:xfrm>
                <a:off x="7100694" y="6055119"/>
                <a:ext cx="56276" cy="10200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hlinkClick r:id="rId3" action="ppaction://hlinksldjump"/>
              </p:cNvPr>
              <p:cNvSpPr/>
              <p:nvPr/>
            </p:nvSpPr>
            <p:spPr>
              <a:xfrm>
                <a:off x="7066773" y="5942997"/>
                <a:ext cx="240202" cy="112122"/>
              </a:xfrm>
              <a:prstGeom prst="triangl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9" name="Straight Connector 18"/>
          <p:cNvCxnSpPr/>
          <p:nvPr userDrawn="1"/>
        </p:nvCxnSpPr>
        <p:spPr>
          <a:xfrm>
            <a:off x="7813729" y="6325524"/>
            <a:ext cx="0" cy="3566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8005715" y="6324600"/>
            <a:ext cx="356640" cy="356640"/>
            <a:chOff x="7583386" y="5022563"/>
            <a:chExt cx="356640" cy="356640"/>
          </a:xfrm>
        </p:grpSpPr>
        <p:sp>
          <p:nvSpPr>
            <p:cNvPr id="21" name="Oval 20">
              <a:hlinkClick r:id="" action="ppaction://hlinkshowjump?jump=previousslide"/>
            </p:cNvPr>
            <p:cNvSpPr>
              <a:spLocks noChangeAspect="1"/>
            </p:cNvSpPr>
            <p:nvPr/>
          </p:nvSpPr>
          <p:spPr>
            <a:xfrm>
              <a:off x="7583386" y="5022563"/>
              <a:ext cx="356640" cy="356640"/>
            </a:xfrm>
            <a:prstGeom prst="ellipse">
              <a:avLst/>
            </a:prstGeom>
            <a:gradFill flip="none" rotWithShape="1">
              <a:gsLst>
                <a:gs pos="0">
                  <a:srgbClr val="FE5815"/>
                </a:gs>
                <a:gs pos="100000">
                  <a:srgbClr val="FFC000"/>
                </a:gs>
              </a:gsLst>
              <a:path path="circle">
                <a:fillToRect l="100000" t="100000"/>
              </a:path>
              <a:tileRect r="-100000" b="-100000"/>
            </a:gradFill>
            <a:ln w="12700">
              <a:solidFill>
                <a:srgbClr val="FF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65000"/>
                    <a:lumOff val="35000"/>
                  </a:schemeClr>
                </a:solidFill>
                <a:latin typeface="Segoe" pitchFamily="34" charset="0"/>
              </a:endParaRPr>
            </a:p>
          </p:txBody>
        </p:sp>
        <p:sp>
          <p:nvSpPr>
            <p:cNvPr id="22" name="Isosceles Triangle 21">
              <a:hlinkClick r:id="" action="ppaction://hlinkshowjump?jump=previousslide"/>
            </p:cNvPr>
            <p:cNvSpPr>
              <a:spLocks noChangeAspect="1"/>
            </p:cNvSpPr>
            <p:nvPr/>
          </p:nvSpPr>
          <p:spPr>
            <a:xfrm rot="16200000">
              <a:off x="7649634" y="5117516"/>
              <a:ext cx="195162" cy="168243"/>
            </a:xfrm>
            <a:prstGeom prst="triangle">
              <a:avLst/>
            </a:prstGeom>
            <a:solidFill>
              <a:schemeClr val="bg1"/>
            </a:solidFill>
            <a:ln>
              <a:noFill/>
            </a:ln>
            <a:effectLst>
              <a:outerShdw blurRad="50800" dist="38100" algn="l" rotWithShape="0">
                <a:srgbClr val="D35641">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620000" cy="838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68977" y="1600200"/>
            <a:ext cx="7620000" cy="4373563"/>
          </a:xfrm>
        </p:spPr>
        <p:txBody>
          <a:bodyPr/>
          <a:lstStyle>
            <a:lvl1pPr>
              <a:defRPr sz="2200">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a:xfrm>
            <a:off x="7924800" y="6356350"/>
            <a:ext cx="762000" cy="365125"/>
          </a:xfrm>
          <a:prstGeom prst="rect">
            <a:avLst/>
          </a:prstGeom>
        </p:spPr>
        <p:txBody>
          <a:bodyPr/>
          <a:lstStyle>
            <a:lvl1pPr>
              <a:defRPr/>
            </a:lvl1pPr>
          </a:lstStyle>
          <a:p>
            <a:pPr>
              <a:defRPr/>
            </a:pPr>
            <a:fld id="{98BA2996-A921-473A-BF6C-B3904BF9732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7620000" cy="1371282"/>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dirty="0">
              <a:solidFill>
                <a:schemeClr val="bg1">
                  <a:lumMod val="65000"/>
                </a:schemeClr>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26" r:id="rId2"/>
    <p:sldLayoutId id="2147483925" r:id="rId3"/>
    <p:sldLayoutId id="2147483927" r:id="rId4"/>
    <p:sldLayoutId id="2147483919" r:id="rId5"/>
    <p:sldLayoutId id="2147483914" r:id="rId6"/>
    <p:sldLayoutId id="2147483928" r:id="rId7"/>
  </p:sldLayoutIdLst>
  <p:timing>
    <p:tnLst>
      <p:par>
        <p:cTn id="1" dur="indefinite" restart="never" nodeType="tmRoot"/>
      </p:par>
    </p:tnLst>
  </p:timing>
  <p:hf hdr="0" ftr="0" dt="0"/>
  <p:txStyles>
    <p:titleStyle>
      <a:lvl1pPr algn="l" defTabSz="914400" rtl="0" eaLnBrk="1" latinLnBrk="0" hangingPunct="1">
        <a:spcBef>
          <a:spcPct val="0"/>
        </a:spcBef>
        <a:buNone/>
        <a:defRPr sz="3200" kern="1200" cap="all" spc="-60" baseline="0">
          <a:solidFill>
            <a:schemeClr val="tx1">
              <a:lumMod val="65000"/>
              <a:lumOff val="35000"/>
            </a:schemeClr>
          </a:solidFill>
          <a:latin typeface="Segoe" pitchFamily="34" charset="0"/>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0" kern="1200">
          <a:solidFill>
            <a:schemeClr val="bg1">
              <a:lumMod val="50000"/>
            </a:schemeClr>
          </a:solidFill>
          <a:latin typeface="Segoe UI Light" pitchFamily="34" charset="0"/>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bg1">
              <a:lumMod val="50000"/>
            </a:schemeClr>
          </a:solidFill>
          <a:latin typeface="Segoe UI Light" pitchFamily="34" charset="0"/>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bg1">
              <a:lumMod val="50000"/>
            </a:schemeClr>
          </a:solidFill>
          <a:latin typeface="Segoe UI Light" pitchFamily="34" charset="0"/>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bg1">
              <a:lumMod val="50000"/>
            </a:schemeClr>
          </a:solidFill>
          <a:latin typeface="Segoe UI Light" pitchFamily="34" charset="0"/>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bg1">
              <a:lumMod val="50000"/>
            </a:schemeClr>
          </a:solidFill>
          <a:latin typeface="Segoe UI Light" pitchFamily="34" charset="0"/>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819400"/>
            <a:ext cx="8915400" cy="497316"/>
          </a:xfrm>
        </p:spPr>
        <p:txBody>
          <a:bodyPr/>
          <a:lstStyle/>
          <a:p>
            <a:pPr algn="ctr"/>
            <a:r>
              <a:rPr lang="en-US" sz="2400" spc="120" dirty="0" err="1" smtClean="0">
                <a:solidFill>
                  <a:srgbClr val="FE5815"/>
                </a:solidFill>
                <a:ea typeface="+mn-ea"/>
                <a:cs typeface="+mn-cs"/>
              </a:rPr>
              <a:t>Mô</a:t>
            </a:r>
            <a:r>
              <a:rPr lang="en-US" sz="2400" spc="120" dirty="0" smtClean="0">
                <a:solidFill>
                  <a:srgbClr val="FE5815"/>
                </a:solidFill>
                <a:ea typeface="+mn-ea"/>
                <a:cs typeface="+mn-cs"/>
              </a:rPr>
              <a:t> </a:t>
            </a:r>
            <a:r>
              <a:rPr lang="en-US" sz="2400" spc="120" dirty="0" err="1">
                <a:solidFill>
                  <a:srgbClr val="FE5815"/>
                </a:solidFill>
                <a:ea typeface="+mn-ea"/>
                <a:cs typeface="+mn-cs"/>
              </a:rPr>
              <a:t>phỏng</a:t>
            </a:r>
            <a:r>
              <a:rPr lang="en-US" sz="2400" spc="120" dirty="0">
                <a:solidFill>
                  <a:srgbClr val="FE5815"/>
                </a:solidFill>
                <a:ea typeface="+mn-ea"/>
                <a:cs typeface="+mn-cs"/>
              </a:rPr>
              <a:t> </a:t>
            </a:r>
            <a:r>
              <a:rPr lang="en-US" sz="2400" spc="120" dirty="0" err="1" smtClean="0">
                <a:solidFill>
                  <a:srgbClr val="FE5815"/>
                </a:solidFill>
                <a:ea typeface="+mn-ea"/>
                <a:cs typeface="+mn-cs"/>
              </a:rPr>
              <a:t>và</a:t>
            </a:r>
            <a:r>
              <a:rPr lang="en-US" sz="2400" spc="120" dirty="0" smtClean="0">
                <a:solidFill>
                  <a:srgbClr val="FE5815"/>
                </a:solidFill>
                <a:ea typeface="+mn-ea"/>
                <a:cs typeface="+mn-cs"/>
              </a:rPr>
              <a:t> </a:t>
            </a:r>
            <a:r>
              <a:rPr lang="en-US" sz="2400" spc="120" dirty="0" err="1" smtClean="0">
                <a:solidFill>
                  <a:srgbClr val="FE5815"/>
                </a:solidFill>
                <a:ea typeface="+mn-ea"/>
                <a:cs typeface="+mn-cs"/>
              </a:rPr>
              <a:t>ứng</a:t>
            </a:r>
            <a:r>
              <a:rPr lang="en-US" sz="2400" spc="120" dirty="0" smtClean="0">
                <a:solidFill>
                  <a:srgbClr val="FE5815"/>
                </a:solidFill>
                <a:ea typeface="+mn-ea"/>
                <a:cs typeface="+mn-cs"/>
              </a:rPr>
              <a:t> </a:t>
            </a:r>
            <a:r>
              <a:rPr lang="en-US" sz="2400" spc="120" dirty="0" err="1" smtClean="0">
                <a:solidFill>
                  <a:srgbClr val="FE5815"/>
                </a:solidFill>
                <a:ea typeface="+mn-ea"/>
                <a:cs typeface="+mn-cs"/>
              </a:rPr>
              <a:t>dụng</a:t>
            </a:r>
            <a:r>
              <a:rPr lang="en-US" sz="2400" spc="120" dirty="0" smtClean="0">
                <a:solidFill>
                  <a:srgbClr val="FE5815"/>
                </a:solidFill>
                <a:ea typeface="+mn-ea"/>
                <a:cs typeface="+mn-cs"/>
              </a:rPr>
              <a:t> </a:t>
            </a:r>
            <a:r>
              <a:rPr lang="en-US" sz="2400" spc="120" dirty="0" err="1" smtClean="0">
                <a:solidFill>
                  <a:srgbClr val="FE5815"/>
                </a:solidFill>
                <a:ea typeface="+mn-ea"/>
                <a:cs typeface="+mn-cs"/>
              </a:rPr>
              <a:t>trong</a:t>
            </a:r>
            <a:r>
              <a:rPr lang="en-US" sz="2400" spc="120" dirty="0" smtClean="0">
                <a:solidFill>
                  <a:srgbClr val="FE5815"/>
                </a:solidFill>
                <a:ea typeface="+mn-ea"/>
                <a:cs typeface="+mn-cs"/>
              </a:rPr>
              <a:t> </a:t>
            </a:r>
            <a:r>
              <a:rPr lang="en-US" sz="2400" spc="120" dirty="0" err="1" smtClean="0">
                <a:solidFill>
                  <a:srgbClr val="FE5815"/>
                </a:solidFill>
                <a:ea typeface="+mn-ea"/>
                <a:cs typeface="+mn-cs"/>
              </a:rPr>
              <a:t>huấn</a:t>
            </a:r>
            <a:r>
              <a:rPr lang="en-US" sz="2400" spc="120" dirty="0" smtClean="0">
                <a:solidFill>
                  <a:srgbClr val="FE5815"/>
                </a:solidFill>
                <a:ea typeface="+mn-ea"/>
                <a:cs typeface="+mn-cs"/>
              </a:rPr>
              <a:t> </a:t>
            </a:r>
            <a:r>
              <a:rPr lang="en-US" sz="2400" spc="120" dirty="0" err="1" smtClean="0">
                <a:solidFill>
                  <a:srgbClr val="FE5815"/>
                </a:solidFill>
                <a:ea typeface="+mn-ea"/>
                <a:cs typeface="+mn-cs"/>
              </a:rPr>
              <a:t>luyện</a:t>
            </a:r>
            <a:r>
              <a:rPr lang="en-US" sz="2400" spc="120" dirty="0" smtClean="0">
                <a:solidFill>
                  <a:srgbClr val="FE5815"/>
                </a:solidFill>
                <a:ea typeface="+mn-ea"/>
                <a:cs typeface="+mn-cs"/>
              </a:rPr>
              <a:t> </a:t>
            </a:r>
            <a:r>
              <a:rPr lang="en-US" sz="2400" spc="120" dirty="0" err="1" smtClean="0">
                <a:solidFill>
                  <a:srgbClr val="FE5815"/>
                </a:solidFill>
                <a:ea typeface="+mn-ea"/>
                <a:cs typeface="+mn-cs"/>
              </a:rPr>
              <a:t>quân</a:t>
            </a:r>
            <a:r>
              <a:rPr lang="en-US" sz="2400" spc="120" dirty="0" smtClean="0">
                <a:solidFill>
                  <a:srgbClr val="FE5815"/>
                </a:solidFill>
                <a:ea typeface="+mn-ea"/>
                <a:cs typeface="+mn-cs"/>
              </a:rPr>
              <a:t> </a:t>
            </a:r>
            <a:r>
              <a:rPr lang="en-US" sz="2400" spc="120" dirty="0" err="1" smtClean="0">
                <a:solidFill>
                  <a:srgbClr val="FE5815"/>
                </a:solidFill>
                <a:ea typeface="+mn-ea"/>
                <a:cs typeface="+mn-cs"/>
              </a:rPr>
              <a:t>sự</a:t>
            </a:r>
            <a:endParaRPr lang="en-US" sz="4000" dirty="0">
              <a:solidFill>
                <a:schemeClr val="tx1">
                  <a:lumMod val="50000"/>
                  <a:lumOff val="50000"/>
                </a:schemeClr>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611630"/>
            <a:ext cx="1009650" cy="82867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600" y="4876800"/>
            <a:ext cx="4191000" cy="18288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4876800"/>
            <a:ext cx="4568190" cy="1752600"/>
          </a:xfrm>
          <a:prstGeom prst="rect">
            <a:avLst/>
          </a:prstGeom>
        </p:spPr>
      </p:pic>
      <p:sp>
        <p:nvSpPr>
          <p:cNvPr id="8" name="Subtitle 2"/>
          <p:cNvSpPr txBox="1">
            <a:spLocks/>
          </p:cNvSpPr>
          <p:nvPr/>
        </p:nvSpPr>
        <p:spPr bwMode="auto">
          <a:xfrm>
            <a:off x="76200" y="381000"/>
            <a:ext cx="8991600" cy="609600"/>
          </a:xfrm>
          <a:prstGeom prst="rect">
            <a:avLst/>
          </a:prstGeom>
          <a:noFill/>
          <a:ln w="9525">
            <a:noFill/>
            <a:miter lim="800000"/>
            <a:headEnd/>
            <a:tailEnd/>
          </a:ln>
          <a:effectLst/>
        </p:spPr>
        <p:txBody>
          <a:bodyPr/>
          <a:lstStyle/>
          <a:p>
            <a:pPr algn="ctr" eaLnBrk="1" hangingPunct="1">
              <a:spcBef>
                <a:spcPct val="20000"/>
              </a:spcBef>
              <a:buClr>
                <a:schemeClr val="hlink"/>
              </a:buClr>
              <a:buSzPct val="60000"/>
              <a:buFont typeface="Wingdings" pitchFamily="2" charset="2"/>
              <a:buNone/>
              <a:defRPr/>
            </a:pPr>
            <a:r>
              <a:rPr lang="en-US" sz="3200" b="1" cap="all" spc="120" dirty="0">
                <a:solidFill>
                  <a:srgbClr val="FE5815"/>
                </a:solidFill>
                <a:latin typeface="Times New Roman" panose="02020603050405020304" pitchFamily="18" charset="0"/>
                <a:cs typeface="Times New Roman" panose="02020603050405020304" pitchFamily="18" charset="0"/>
              </a:rPr>
              <a:t>HỌC VIỆN KỸ THUẬT QUÂN SỰ</a:t>
            </a:r>
          </a:p>
        </p:txBody>
      </p:sp>
      <p:pic>
        <p:nvPicPr>
          <p:cNvPr id="12" name="Picture 4" descr="hvktqs"/>
          <p:cNvPicPr>
            <a:picLocks noChangeAspect="1" noChangeArrowheads="1"/>
          </p:cNvPicPr>
          <p:nvPr/>
        </p:nvPicPr>
        <p:blipFill>
          <a:blip r:embed="rId6" cstate="print"/>
          <a:srcRect/>
          <a:stretch>
            <a:fillRect/>
          </a:stretch>
        </p:blipFill>
        <p:spPr bwMode="auto">
          <a:xfrm>
            <a:off x="3276600" y="1447800"/>
            <a:ext cx="1219200" cy="1219200"/>
          </a:xfrm>
          <a:prstGeom prst="rect">
            <a:avLst/>
          </a:prstGeom>
          <a:noFill/>
          <a:ln w="9525">
            <a:noFill/>
            <a:miter lim="800000"/>
            <a:headEnd/>
            <a:tailEnd/>
          </a:ln>
        </p:spPr>
      </p:pic>
      <p:sp>
        <p:nvSpPr>
          <p:cNvPr id="3" name="Rectangle 2"/>
          <p:cNvSpPr/>
          <p:nvPr/>
        </p:nvSpPr>
        <p:spPr>
          <a:xfrm>
            <a:off x="1918041" y="3581400"/>
            <a:ext cx="5264776" cy="1015663"/>
          </a:xfrm>
          <a:prstGeom prst="rect">
            <a:avLst/>
          </a:prstGeom>
        </p:spPr>
        <p:txBody>
          <a:bodyPr wrap="none">
            <a:spAutoFit/>
          </a:bodyPr>
          <a:lstStyle/>
          <a:p>
            <a:pPr algn="ctr"/>
            <a:r>
              <a:rPr lang="en-US" sz="2000" dirty="0" smtClean="0">
                <a:solidFill>
                  <a:srgbClr val="FE5815"/>
                </a:solidFill>
                <a:latin typeface="Times New Roman" pitchFamily="18" charset="0"/>
                <a:cs typeface="Times New Roman" pitchFamily="18" charset="0"/>
              </a:rPr>
              <a:t>TS </a:t>
            </a:r>
            <a:r>
              <a:rPr lang="en-US" sz="2000" dirty="0" err="1" smtClean="0">
                <a:solidFill>
                  <a:srgbClr val="FE5815"/>
                </a:solidFill>
                <a:latin typeface="Times New Roman" pitchFamily="18" charset="0"/>
                <a:cs typeface="Times New Roman" pitchFamily="18" charset="0"/>
              </a:rPr>
              <a:t>Nguyễn</a:t>
            </a:r>
            <a:r>
              <a:rPr lang="en-US" sz="2000" dirty="0" smtClean="0">
                <a:solidFill>
                  <a:srgbClr val="FE5815"/>
                </a:solidFill>
                <a:latin typeface="Times New Roman" pitchFamily="18" charset="0"/>
                <a:cs typeface="Times New Roman" pitchFamily="18" charset="0"/>
              </a:rPr>
              <a:t> </a:t>
            </a:r>
            <a:r>
              <a:rPr lang="en-US" sz="2000" dirty="0" err="1" smtClean="0">
                <a:solidFill>
                  <a:srgbClr val="FE5815"/>
                </a:solidFill>
                <a:latin typeface="Times New Roman" pitchFamily="18" charset="0"/>
                <a:cs typeface="Times New Roman" pitchFamily="18" charset="0"/>
              </a:rPr>
              <a:t>Trung</a:t>
            </a:r>
            <a:r>
              <a:rPr lang="en-US" sz="2000" dirty="0" smtClean="0">
                <a:solidFill>
                  <a:srgbClr val="FE5815"/>
                </a:solidFill>
                <a:latin typeface="Times New Roman" pitchFamily="18" charset="0"/>
                <a:cs typeface="Times New Roman" pitchFamily="18" charset="0"/>
              </a:rPr>
              <a:t> </a:t>
            </a:r>
            <a:r>
              <a:rPr lang="en-US" sz="2000" dirty="0" err="1" smtClean="0">
                <a:solidFill>
                  <a:srgbClr val="FE5815"/>
                </a:solidFill>
                <a:latin typeface="Times New Roman" pitchFamily="18" charset="0"/>
                <a:cs typeface="Times New Roman" pitchFamily="18" charset="0"/>
              </a:rPr>
              <a:t>Tín</a:t>
            </a:r>
            <a:endParaRPr lang="en-US" sz="2000" dirty="0" smtClean="0">
              <a:solidFill>
                <a:srgbClr val="FE5815"/>
              </a:solidFill>
              <a:latin typeface="Times New Roman" pitchFamily="18" charset="0"/>
              <a:cs typeface="Times New Roman" pitchFamily="18" charset="0"/>
            </a:endParaRPr>
          </a:p>
          <a:p>
            <a:pPr algn="ctr"/>
            <a:r>
              <a:rPr lang="en-US" sz="2000" dirty="0" err="1" smtClean="0">
                <a:solidFill>
                  <a:srgbClr val="FE5815"/>
                </a:solidFill>
                <a:latin typeface="Times New Roman" pitchFamily="18" charset="0"/>
                <a:cs typeface="Times New Roman" pitchFamily="18" charset="0"/>
              </a:rPr>
              <a:t>Bộ</a:t>
            </a:r>
            <a:r>
              <a:rPr lang="en-US" sz="2000" dirty="0" smtClean="0">
                <a:solidFill>
                  <a:srgbClr val="FE5815"/>
                </a:solidFill>
                <a:latin typeface="Times New Roman" pitchFamily="18" charset="0"/>
                <a:cs typeface="Times New Roman" pitchFamily="18" charset="0"/>
              </a:rPr>
              <a:t> </a:t>
            </a:r>
            <a:r>
              <a:rPr lang="en-US" sz="2000" dirty="0" err="1" smtClean="0">
                <a:solidFill>
                  <a:srgbClr val="FE5815"/>
                </a:solidFill>
                <a:latin typeface="Times New Roman" pitchFamily="18" charset="0"/>
                <a:cs typeface="Times New Roman" pitchFamily="18" charset="0"/>
              </a:rPr>
              <a:t>môn</a:t>
            </a:r>
            <a:r>
              <a:rPr lang="en-US" sz="2000" dirty="0" smtClean="0">
                <a:solidFill>
                  <a:srgbClr val="FE5815"/>
                </a:solidFill>
                <a:latin typeface="Times New Roman" pitchFamily="18" charset="0"/>
                <a:cs typeface="Times New Roman" pitchFamily="18" charset="0"/>
              </a:rPr>
              <a:t> CNPM – </a:t>
            </a:r>
            <a:r>
              <a:rPr lang="en-US" sz="2000" dirty="0" err="1" smtClean="0">
                <a:solidFill>
                  <a:srgbClr val="FE5815"/>
                </a:solidFill>
                <a:latin typeface="Times New Roman" pitchFamily="18" charset="0"/>
                <a:cs typeface="Times New Roman" pitchFamily="18" charset="0"/>
              </a:rPr>
              <a:t>Khoa</a:t>
            </a:r>
            <a:r>
              <a:rPr lang="en-US" sz="2000" dirty="0" smtClean="0">
                <a:solidFill>
                  <a:srgbClr val="FE5815"/>
                </a:solidFill>
                <a:latin typeface="Times New Roman" pitchFamily="18" charset="0"/>
                <a:cs typeface="Times New Roman" pitchFamily="18" charset="0"/>
              </a:rPr>
              <a:t> </a:t>
            </a:r>
            <a:r>
              <a:rPr lang="en-US" sz="2000" dirty="0">
                <a:solidFill>
                  <a:srgbClr val="FE5815"/>
                </a:solidFill>
                <a:latin typeface="Times New Roman" pitchFamily="18" charset="0"/>
                <a:cs typeface="Times New Roman" pitchFamily="18" charset="0"/>
              </a:rPr>
              <a:t>CNTT – </a:t>
            </a:r>
            <a:r>
              <a:rPr lang="en-US" sz="2000" dirty="0" err="1">
                <a:solidFill>
                  <a:srgbClr val="FE5815"/>
                </a:solidFill>
                <a:latin typeface="Times New Roman" pitchFamily="18" charset="0"/>
                <a:cs typeface="Times New Roman" pitchFamily="18" charset="0"/>
              </a:rPr>
              <a:t>Học</a:t>
            </a:r>
            <a:r>
              <a:rPr lang="en-US" sz="2000" dirty="0">
                <a:solidFill>
                  <a:srgbClr val="FE5815"/>
                </a:solidFill>
                <a:latin typeface="Times New Roman" pitchFamily="18" charset="0"/>
                <a:cs typeface="Times New Roman" pitchFamily="18" charset="0"/>
              </a:rPr>
              <a:t> </a:t>
            </a:r>
            <a:r>
              <a:rPr lang="en-US" sz="2000" dirty="0" err="1" smtClean="0">
                <a:solidFill>
                  <a:srgbClr val="FE5815"/>
                </a:solidFill>
                <a:latin typeface="Times New Roman" pitchFamily="18" charset="0"/>
                <a:cs typeface="Times New Roman" pitchFamily="18" charset="0"/>
              </a:rPr>
              <a:t>viện</a:t>
            </a:r>
            <a:r>
              <a:rPr lang="en-US" sz="2000" dirty="0" smtClean="0">
                <a:solidFill>
                  <a:srgbClr val="FE5815"/>
                </a:solidFill>
                <a:latin typeface="Times New Roman" pitchFamily="18" charset="0"/>
                <a:cs typeface="Times New Roman" pitchFamily="18" charset="0"/>
              </a:rPr>
              <a:t> KTQS</a:t>
            </a:r>
            <a:endParaRPr lang="en-US" sz="2000" dirty="0">
              <a:solidFill>
                <a:srgbClr val="FE5815"/>
              </a:solidFill>
              <a:latin typeface="Times New Roman" pitchFamily="18" charset="0"/>
              <a:cs typeface="Times New Roman" pitchFamily="18" charset="0"/>
            </a:endParaRPr>
          </a:p>
          <a:p>
            <a:pPr algn="ctr"/>
            <a:r>
              <a:rPr lang="en-US" sz="2000" dirty="0">
                <a:solidFill>
                  <a:srgbClr val="FE5815"/>
                </a:solidFill>
                <a:latin typeface="Times New Roman" pitchFamily="18" charset="0"/>
                <a:cs typeface="Times New Roman" pitchFamily="18" charset="0"/>
              </a:rPr>
              <a:t>Email: </a:t>
            </a:r>
            <a:r>
              <a:rPr lang="en-US" sz="2000" dirty="0" err="1" smtClean="0">
                <a:solidFill>
                  <a:srgbClr val="FE5815"/>
                </a:solidFill>
                <a:latin typeface="Times New Roman" pitchFamily="18" charset="0"/>
                <a:cs typeface="Times New Roman" pitchFamily="18" charset="0"/>
              </a:rPr>
              <a:t>tinnt@lqdtu.edu.vn</a:t>
            </a:r>
            <a:endParaRPr lang="en-US" sz="2000" dirty="0">
              <a:solidFill>
                <a:srgbClr val="FE5815"/>
              </a:solidFill>
              <a:latin typeface="Times New Roman" pitchFamily="18" charset="0"/>
              <a:cs typeface="Times New Roman" pitchFamily="18" charset="0"/>
            </a:endParaRPr>
          </a:p>
        </p:txBody>
      </p:sp>
    </p:spTree>
    <p:extLst>
      <p:ext uri="{BB962C8B-B14F-4D97-AF65-F5344CB8AC3E}">
        <p14:creationId xmlns:p14="http://schemas.microsoft.com/office/powerpoint/2010/main" val="371752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29046"/>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2.3.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VỀ</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LIÊN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Thực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thể</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SỰ</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KIỆN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TRẠNG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THÁI</a:t>
            </a: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r>
              <a:rPr lang="en-US" sz="1800" b="1" dirty="0" smtClean="0">
                <a:solidFill>
                  <a:schemeClr val="tx1"/>
                </a:solidFill>
                <a:latin typeface="Times New Roman" panose="02020603050405020304" pitchFamily="18" charset="0"/>
                <a:cs typeface="Times New Roman" panose="02020603050405020304" pitchFamily="18" charset="0"/>
              </a:rPr>
              <a:t>2.3.1 </a:t>
            </a:r>
            <a:r>
              <a:rPr lang="en-US" sz="1800" b="1" dirty="0" err="1" smtClean="0">
                <a:solidFill>
                  <a:schemeClr val="tx1"/>
                </a:solidFill>
                <a:latin typeface="Times New Roman" panose="02020603050405020304" pitchFamily="18" charset="0"/>
                <a:cs typeface="Times New Roman" panose="02020603050405020304" pitchFamily="18" charset="0"/>
              </a:rPr>
              <a:t>Xây</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dựng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Mô</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hình</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khái</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niệm</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676400"/>
            <a:ext cx="8153400" cy="4143102"/>
          </a:xfrm>
        </p:spPr>
        <p:txBody>
          <a:bodyPr>
            <a:noAutofit/>
          </a:bodyPr>
          <a:lstStyle/>
          <a:p>
            <a:pPr>
              <a:spcBef>
                <a:spcPts val="0"/>
              </a:spcBef>
              <a:spcAft>
                <a:spcPts val="0"/>
              </a:spcAft>
              <a:buClr>
                <a:schemeClr val="tx1"/>
              </a:buClr>
            </a:pPr>
            <a:r>
              <a:rPr lang="en-US" sz="2400" dirty="0">
                <a:solidFill>
                  <a:schemeClr val="tx1"/>
                </a:solidFill>
                <a:latin typeface="Times New Roman" panose="02020603050405020304" pitchFamily="18" charset="0"/>
                <a:cs typeface="Times New Roman" panose="02020603050405020304" pitchFamily="18" charset="0"/>
              </a:rPr>
              <a:t>M</a:t>
            </a:r>
            <a:r>
              <a:rPr lang="vi-VN" sz="2400" dirty="0">
                <a:solidFill>
                  <a:schemeClr val="tx1"/>
                </a:solidFill>
                <a:latin typeface="Times New Roman" panose="02020603050405020304" pitchFamily="18" charset="0"/>
                <a:cs typeface="Times New Roman" panose="02020603050405020304" pitchFamily="18" charset="0"/>
              </a:rPr>
              <a:t>ột mô hình khái niệm đặc tả những gì cần thiết cho một bài tập hoặcmột nhiệm vụ phân tích. Nó xác định bản thiết kế của những gì cần được thực hiện trong một nhiệm vụ mô phỏng.</a:t>
            </a:r>
            <a:endParaRPr lang="en-US" sz="2400"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buClr>
                <a:schemeClr val="tx1"/>
              </a:buClr>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650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863"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2.3.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VỀ</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LIÊN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Thực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thể</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SỰ</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KIỆN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TRẠNG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THÁI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cho</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
            </a:r>
            <a:br>
              <a:rPr lang="en-US" sz="1800" b="1" dirty="0">
                <a:solidFill>
                  <a:schemeClr val="tx1"/>
                </a:solidFill>
                <a:latin typeface="Times New Roman" panose="02020603050405020304" pitchFamily="18" charset="0"/>
                <a:cs typeface="Times New Roman" panose="02020603050405020304" pitchFamily="18" charset="0"/>
              </a:rPr>
            </a:br>
            <a:r>
              <a:rPr lang="en-US" sz="1800" b="1" dirty="0" smtClean="0">
                <a:solidFill>
                  <a:schemeClr val="tx1"/>
                </a:solidFill>
                <a:latin typeface="Times New Roman" panose="02020603050405020304" pitchFamily="18" charset="0"/>
                <a:cs typeface="Times New Roman" panose="02020603050405020304" pitchFamily="18" charset="0"/>
              </a:rPr>
              <a:t>2.3.1 </a:t>
            </a:r>
            <a:r>
              <a:rPr lang="en-US" sz="1800" b="1" dirty="0" err="1" smtClean="0">
                <a:solidFill>
                  <a:schemeClr val="tx1"/>
                </a:solidFill>
                <a:latin typeface="Times New Roman" panose="02020603050405020304" pitchFamily="18" charset="0"/>
                <a:cs typeface="Times New Roman" panose="02020603050405020304" pitchFamily="18" charset="0"/>
              </a:rPr>
              <a:t>Xây</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dựng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Mô</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hình</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khái</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niệm</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447800"/>
            <a:ext cx="8153400" cy="4143102"/>
          </a:xfrm>
        </p:spPr>
        <p:txBody>
          <a:bodyPr>
            <a:noAutofit/>
          </a:bodyPr>
          <a:lstStyle/>
          <a:p>
            <a:pPr>
              <a:spcBef>
                <a:spcPts val="0"/>
              </a:spcBef>
              <a:spcAft>
                <a:spcPts val="0"/>
              </a:spcAft>
              <a:buClr>
                <a:schemeClr val="tx1"/>
              </a:buClr>
            </a:pP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việc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làm</a:t>
            </a:r>
            <a:r>
              <a:rPr lang="en-US" dirty="0">
                <a:solidFill>
                  <a:schemeClr val="tx1"/>
                </a:solidFill>
                <a:latin typeface="Times New Roman" panose="02020603050405020304" pitchFamily="18" charset="0"/>
                <a:cs typeface="Times New Roman" panose="02020603050405020304" pitchFamily="18" charset="0"/>
              </a:rPr>
              <a:t>: </a:t>
            </a:r>
          </a:p>
          <a:p>
            <a:pPr>
              <a:spcBef>
                <a:spcPts val="0"/>
              </a:spcBef>
              <a:spcAft>
                <a:spcPts val="0"/>
              </a:spcAft>
              <a:buClr>
                <a:schemeClr val="tx1"/>
              </a:buClr>
            </a:pPr>
            <a:r>
              <a:rPr lang="vi-VN" dirty="0">
                <a:solidFill>
                  <a:schemeClr val="tx1"/>
                </a:solidFill>
                <a:latin typeface="Times New Roman" panose="02020603050405020304" pitchFamily="18" charset="0"/>
                <a:cs typeface="Times New Roman" panose="02020603050405020304" pitchFamily="18" charset="0"/>
              </a:rPr>
              <a:t>1. Xác định các giải pháp áp dụng, tức là xác định hệ thống có sẵn nào có thể mô phỏng một hệ thống vũ khí cần thiết, tác dụng hoặc hoạt động của hệ thống vũ khí và kết quả của các hành động đó.</a:t>
            </a:r>
            <a:endParaRPr lang="en-US"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buClr>
                <a:schemeClr val="tx1"/>
              </a:buClr>
            </a:pPr>
            <a:r>
              <a:rPr lang="vi-VN" dirty="0">
                <a:solidFill>
                  <a:schemeClr val="tx1"/>
                </a:solidFill>
                <a:latin typeface="Times New Roman" panose="02020603050405020304" pitchFamily="18" charset="0"/>
                <a:cs typeface="Times New Roman" panose="02020603050405020304" pitchFamily="18" charset="0"/>
              </a:rPr>
              <a:t>2. Lựa chọn bộ giải pháp tốt nhất, tức là dựa trên vấn đề của khách hàng để quyết định sự kết hợp của các giải pháp đã xác định là tốt nhất.</a:t>
            </a:r>
            <a:endParaRPr lang="en-US"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buClr>
                <a:schemeClr val="tx1"/>
              </a:buClr>
            </a:pPr>
            <a:r>
              <a:rPr lang="vi-VN" dirty="0">
                <a:solidFill>
                  <a:schemeClr val="tx1"/>
                </a:solidFill>
                <a:latin typeface="Times New Roman" panose="02020603050405020304" pitchFamily="18" charset="0"/>
                <a:cs typeface="Times New Roman" panose="02020603050405020304" pitchFamily="18" charset="0"/>
              </a:rPr>
              <a:t>3. Soạn một giải pháp lựa chọn để hỗ trợ bài tập, tức là thiết kế một giải pháp hỗ trợ trao đổi thông tin cần thiết giữa các giải pháp mô phỏng khác nhau (giải quyết dữ liệu nào cần trao đổi).</a:t>
            </a:r>
            <a:endParaRPr lang="en-US"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buClr>
                <a:schemeClr val="tx1"/>
              </a:buClr>
            </a:pPr>
            <a:r>
              <a:rPr lang="vi-VN" dirty="0">
                <a:solidFill>
                  <a:schemeClr val="tx1"/>
                </a:solidFill>
                <a:latin typeface="Times New Roman" panose="02020603050405020304" pitchFamily="18" charset="0"/>
                <a:cs typeface="Times New Roman" panose="02020603050405020304" pitchFamily="18" charset="0"/>
              </a:rPr>
              <a:t>4. Điều phối việc thực thi, tức là đảm bảo rằng các giải pháp được thực thi theo đúng thứ tự, rằng tất cả dữ liệu đều có sẵn, dữ liệu có sẵn khi chúng cần, v.v. (giải quyết khi dữ liệu cần được trao đổi).</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334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2.3.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VỀ</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LIÊN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Thực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thể</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SỰ</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KIỆN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TRẠNG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THÁI</a:t>
            </a: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r>
              <a:rPr lang="en-US" sz="1800" b="1" dirty="0" smtClean="0">
                <a:solidFill>
                  <a:schemeClr val="tx1"/>
                </a:solidFill>
                <a:latin typeface="Times New Roman" panose="02020603050405020304" pitchFamily="18" charset="0"/>
                <a:cs typeface="Times New Roman" panose="02020603050405020304" pitchFamily="18" charset="0"/>
              </a:rPr>
              <a:t>2.3.2 </a:t>
            </a:r>
            <a:r>
              <a:rPr lang="en-US" sz="1800" b="1" dirty="0" err="1" smtClean="0">
                <a:solidFill>
                  <a:schemeClr val="tx1"/>
                </a:solidFill>
                <a:latin typeface="Times New Roman" panose="02020603050405020304" pitchFamily="18" charset="0"/>
                <a:cs typeface="Times New Roman" panose="02020603050405020304" pitchFamily="18" charset="0"/>
              </a:rPr>
              <a:t>TÍNH</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TOÁN</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RÀNG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BUỘC</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447800"/>
            <a:ext cx="8153400" cy="4143102"/>
          </a:xfrm>
        </p:spPr>
        <p:txBody>
          <a:bodyPr>
            <a:noAutofit/>
          </a:bodyPr>
          <a:lstStyle/>
          <a:p>
            <a:pPr>
              <a:spcBef>
                <a:spcPts val="0"/>
              </a:spcBef>
              <a:spcAft>
                <a:spcPts val="0"/>
              </a:spcAft>
              <a:buClr>
                <a:schemeClr val="tx1"/>
              </a:buClr>
            </a:pPr>
            <a:r>
              <a:rPr lang="vi-VN" dirty="0">
                <a:solidFill>
                  <a:schemeClr val="tx1"/>
                </a:solidFill>
                <a:latin typeface="Times New Roman" panose="02020603050405020304" pitchFamily="18" charset="0"/>
                <a:cs typeface="Times New Roman" panose="02020603050405020304" pitchFamily="18" charset="0"/>
              </a:rPr>
              <a:t>Lựa chọn thành phần phù hợp để đưa </a:t>
            </a:r>
            <a:r>
              <a:rPr lang="vi-VN" dirty="0" smtClean="0">
                <a:solidFill>
                  <a:schemeClr val="tx1"/>
                </a:solidFill>
                <a:latin typeface="Times New Roman" panose="02020603050405020304" pitchFamily="18" charset="0"/>
                <a:cs typeface="Times New Roman" panose="02020603050405020304" pitchFamily="18" charset="0"/>
              </a:rPr>
              <a:t>vào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liên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kết</a:t>
            </a:r>
            <a:r>
              <a:rPr lang="en-US" dirty="0" smtClean="0">
                <a:solidFill>
                  <a:schemeClr val="tx1"/>
                </a:solidFill>
                <a:latin typeface="Times New Roman" panose="02020603050405020304" pitchFamily="18" charset="0"/>
                <a:cs typeface="Times New Roman" panose="02020603050405020304" pitchFamily="18" charset="0"/>
              </a:rPr>
              <a:t> </a:t>
            </a:r>
            <a:r>
              <a:rPr lang="vi-VN" dirty="0" smtClean="0">
                <a:solidFill>
                  <a:schemeClr val="tx1"/>
                </a:solidFill>
                <a:latin typeface="Times New Roman" panose="02020603050405020304" pitchFamily="18" charset="0"/>
                <a:cs typeface="Times New Roman" panose="02020603050405020304" pitchFamily="18" charset="0"/>
              </a:rPr>
              <a:t>là </a:t>
            </a:r>
            <a:r>
              <a:rPr lang="vi-VN" dirty="0">
                <a:solidFill>
                  <a:schemeClr val="tx1"/>
                </a:solidFill>
                <a:latin typeface="Times New Roman" panose="02020603050405020304" pitchFamily="18" charset="0"/>
                <a:cs typeface="Times New Roman" panose="02020603050405020304" pitchFamily="18" charset="0"/>
              </a:rPr>
              <a:t>một nhiệm vụ không hề nhỏ mà nói chung không thể giải quyết được hoặc phó mặc cho công nghệ. Nó cần được thực hiện bởi kỹ sư mô phỏng dựa trên heuristic. Tuy nhiên, các công cụ hỗ trợ và dữ liệu càng tốt thì công việc này càng trở nên dễ dàng hơn. Việc có các mô hình khái niệm có thể đọc được bằng máy ở dạng chung sẽ giúp giải quyết vấn đề này tốt hơn trong tương lai.</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123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2.3.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VỀ</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LIÊN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Thực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thể</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SỰ</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KIỆN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TRẠNG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THÁI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cho</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r>
              <a:rPr lang="en-US" sz="1800" b="1" dirty="0" smtClean="0">
                <a:solidFill>
                  <a:schemeClr val="tx1"/>
                </a:solidFill>
                <a:latin typeface="Times New Roman" panose="02020603050405020304" pitchFamily="18" charset="0"/>
                <a:cs typeface="Times New Roman" panose="02020603050405020304" pitchFamily="18" charset="0"/>
              </a:rPr>
              <a:t>2.3.3 </a:t>
            </a:r>
            <a:r>
              <a:rPr lang="en-US" sz="1800" b="1" dirty="0" err="1" smtClean="0">
                <a:solidFill>
                  <a:schemeClr val="tx1"/>
                </a:solidFill>
                <a:latin typeface="Times New Roman" panose="02020603050405020304" pitchFamily="18" charset="0"/>
                <a:cs typeface="Times New Roman" panose="02020603050405020304" pitchFamily="18" charset="0"/>
              </a:rPr>
              <a:t>Mô</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tả</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siêu</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dữ</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liệu</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447800"/>
            <a:ext cx="8153400" cy="4143102"/>
          </a:xfrm>
        </p:spPr>
        <p:txBody>
          <a:bodyPr>
            <a:noAutofit/>
          </a:bodyPr>
          <a:lstStyle/>
          <a:p>
            <a:pPr>
              <a:spcBef>
                <a:spcPts val="0"/>
              </a:spcBef>
              <a:spcAft>
                <a:spcPts val="0"/>
              </a:spcAft>
              <a:buClr>
                <a:schemeClr val="tx1"/>
              </a:buClr>
            </a:pPr>
            <a:r>
              <a:rPr lang="vi-VN" dirty="0">
                <a:solidFill>
                  <a:schemeClr val="tx1"/>
                </a:solidFill>
                <a:latin typeface="Times New Roman" panose="02020603050405020304" pitchFamily="18" charset="0"/>
                <a:cs typeface="Times New Roman" panose="02020603050405020304" pitchFamily="18" charset="0"/>
              </a:rPr>
              <a:t>Để cho phép sử dụng hệ thống mô phỏng để hỗ trợ một bài tập, cần trả lời các câu hỏi sau và câu trả lời cần được nắm bắt dưới dạng siêu dữ liệu mô tả hệ thống. Các câu trả lời xây dựng cốt lõi của mô hình khái niệm cần thiết để hỗ trợ các ý tưởng được trình bày cho </a:t>
            </a:r>
            <a:r>
              <a:rPr lang="vi-VN" dirty="0" smtClean="0">
                <a:solidFill>
                  <a:schemeClr val="tx1"/>
                </a:solidFill>
                <a:latin typeface="Times New Roman" panose="02020603050405020304" pitchFamily="18" charset="0"/>
                <a:cs typeface="Times New Roman" panose="02020603050405020304" pitchFamily="18" charset="0"/>
              </a:rPr>
              <a:t>đến nay</a:t>
            </a:r>
            <a:r>
              <a:rPr lang="en-US" dirty="0" smtClean="0">
                <a:solidFill>
                  <a:schemeClr val="tx1"/>
                </a:solidFill>
                <a:latin typeface="Times New Roman" panose="02020603050405020304" pitchFamily="18" charset="0"/>
                <a:cs typeface="Times New Roman" panose="02020603050405020304" pitchFamily="18" charset="0"/>
              </a:rPr>
              <a:t>:</a:t>
            </a:r>
          </a:p>
          <a:p>
            <a:pPr>
              <a:spcBef>
                <a:spcPts val="0"/>
              </a:spcBef>
              <a:spcAft>
                <a:spcPts val="0"/>
              </a:spcAft>
              <a:buClr>
                <a:schemeClr val="tx1"/>
              </a:buClr>
            </a:pPr>
            <a:r>
              <a:rPr lang="en-US" dirty="0" smtClean="0">
                <a:solidFill>
                  <a:schemeClr val="tx1"/>
                </a:solidFill>
                <a:latin typeface="Times New Roman" panose="02020603050405020304" pitchFamily="18" charset="0"/>
                <a:cs typeface="Times New Roman" panose="02020603050405020304" pitchFamily="18" charset="0"/>
              </a:rPr>
              <a:t>• What </a:t>
            </a:r>
            <a:r>
              <a:rPr lang="en-US" dirty="0">
                <a:solidFill>
                  <a:schemeClr val="tx1"/>
                </a:solidFill>
                <a:latin typeface="Times New Roman" panose="02020603050405020304" pitchFamily="18" charset="0"/>
                <a:cs typeface="Times New Roman" panose="02020603050405020304" pitchFamily="18" charset="0"/>
              </a:rPr>
              <a:t>weapon systems and/or military units are modeled?</a:t>
            </a:r>
          </a:p>
          <a:p>
            <a:pPr>
              <a:spcBef>
                <a:spcPts val="0"/>
              </a:spcBef>
              <a:spcAft>
                <a:spcPts val="0"/>
              </a:spcAft>
              <a:buClr>
                <a:schemeClr val="tx1"/>
              </a:buClr>
            </a:pPr>
            <a:r>
              <a:rPr lang="en-US" dirty="0" smtClean="0">
                <a:solidFill>
                  <a:schemeClr val="tx1"/>
                </a:solidFill>
                <a:latin typeface="Times New Roman" panose="02020603050405020304" pitchFamily="18" charset="0"/>
                <a:cs typeface="Times New Roman" panose="02020603050405020304" pitchFamily="18" charset="0"/>
              </a:rPr>
              <a:t>• How </a:t>
            </a:r>
            <a:r>
              <a:rPr lang="en-US" dirty="0">
                <a:solidFill>
                  <a:schemeClr val="tx1"/>
                </a:solidFill>
                <a:latin typeface="Times New Roman" panose="02020603050405020304" pitchFamily="18" charset="0"/>
                <a:cs typeface="Times New Roman" panose="02020603050405020304" pitchFamily="18" charset="0"/>
              </a:rPr>
              <a:t>are the weapon systems/military units related?</a:t>
            </a:r>
          </a:p>
          <a:p>
            <a:pPr>
              <a:spcBef>
                <a:spcPts val="0"/>
              </a:spcBef>
              <a:spcAft>
                <a:spcPts val="0"/>
              </a:spcAft>
              <a:buClr>
                <a:schemeClr val="tx1"/>
              </a:buClr>
            </a:pPr>
            <a:r>
              <a:rPr lang="en-US" dirty="0" smtClean="0">
                <a:solidFill>
                  <a:schemeClr val="tx1"/>
                </a:solidFill>
                <a:latin typeface="Times New Roman" panose="02020603050405020304" pitchFamily="18" charset="0"/>
                <a:cs typeface="Times New Roman" panose="02020603050405020304" pitchFamily="18" charset="0"/>
              </a:rPr>
              <a:t>• What </a:t>
            </a:r>
            <a:r>
              <a:rPr lang="en-US" dirty="0">
                <a:solidFill>
                  <a:schemeClr val="tx1"/>
                </a:solidFill>
                <a:latin typeface="Times New Roman" panose="02020603050405020304" pitchFamily="18" charset="0"/>
                <a:cs typeface="Times New Roman" panose="02020603050405020304" pitchFamily="18" charset="0"/>
              </a:rPr>
              <a:t>processes (such as shoot, look, move, communicate) are modeled?</a:t>
            </a:r>
          </a:p>
          <a:p>
            <a:pPr>
              <a:spcBef>
                <a:spcPts val="0"/>
              </a:spcBef>
              <a:spcAft>
                <a:spcPts val="0"/>
              </a:spcAft>
              <a:buClr>
                <a:schemeClr val="tx1"/>
              </a:buClr>
            </a:pPr>
            <a:r>
              <a:rPr lang="en-US" dirty="0" smtClean="0">
                <a:solidFill>
                  <a:schemeClr val="tx1"/>
                </a:solidFill>
                <a:latin typeface="Times New Roman" panose="02020603050405020304" pitchFamily="18" charset="0"/>
                <a:cs typeface="Times New Roman" panose="02020603050405020304" pitchFamily="18" charset="0"/>
              </a:rPr>
              <a:t>• What </a:t>
            </a:r>
            <a:r>
              <a:rPr lang="en-US" dirty="0">
                <a:solidFill>
                  <a:schemeClr val="tx1"/>
                </a:solidFill>
                <a:latin typeface="Times New Roman" panose="02020603050405020304" pitchFamily="18" charset="0"/>
                <a:cs typeface="Times New Roman" panose="02020603050405020304" pitchFamily="18" charset="0"/>
              </a:rPr>
              <a:t>effects are modeled (how do systems/units change)?</a:t>
            </a:r>
          </a:p>
          <a:p>
            <a:pPr>
              <a:spcBef>
                <a:spcPts val="0"/>
              </a:spcBef>
              <a:spcAft>
                <a:spcPts val="0"/>
              </a:spcAft>
              <a:buClr>
                <a:schemeClr val="tx1"/>
              </a:buClr>
            </a:pPr>
            <a:r>
              <a:rPr lang="en-US" dirty="0" smtClean="0">
                <a:solidFill>
                  <a:schemeClr val="tx1"/>
                </a:solidFill>
                <a:latin typeface="Times New Roman" panose="02020603050405020304" pitchFamily="18" charset="0"/>
                <a:cs typeface="Times New Roman" panose="02020603050405020304" pitchFamily="18" charset="0"/>
              </a:rPr>
              <a:t>• What </a:t>
            </a:r>
            <a:r>
              <a:rPr lang="en-US" dirty="0">
                <a:solidFill>
                  <a:schemeClr val="tx1"/>
                </a:solidFill>
                <a:latin typeface="Times New Roman" panose="02020603050405020304" pitchFamily="18" charset="0"/>
                <a:cs typeface="Times New Roman" panose="02020603050405020304" pitchFamily="18" charset="0"/>
              </a:rPr>
              <a:t>events that affect several systems/units are modeled?</a:t>
            </a:r>
          </a:p>
          <a:p>
            <a:pPr>
              <a:spcBef>
                <a:spcPts val="0"/>
              </a:spcBef>
              <a:spcAft>
                <a:spcPts val="0"/>
              </a:spcAft>
              <a:buClr>
                <a:schemeClr val="tx1"/>
              </a:buCl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489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2.3.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VỀ</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LIÊN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Thực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thể</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SỰ</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KIỆN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TRẠNG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THÁI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cho</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r>
              <a:rPr lang="en-US" sz="1800" b="1" dirty="0" smtClean="0">
                <a:solidFill>
                  <a:schemeClr val="tx1"/>
                </a:solidFill>
                <a:latin typeface="Times New Roman" panose="02020603050405020304" pitchFamily="18" charset="0"/>
                <a:cs typeface="Times New Roman" panose="02020603050405020304" pitchFamily="18" charset="0"/>
              </a:rPr>
              <a:t>2.3.4 </a:t>
            </a:r>
            <a:r>
              <a:rPr lang="en-US" sz="1800" b="1" dirty="0" err="1" smtClean="0">
                <a:solidFill>
                  <a:schemeClr val="tx1"/>
                </a:solidFill>
                <a:latin typeface="Times New Roman" panose="02020603050405020304" pitchFamily="18" charset="0"/>
                <a:cs typeface="Times New Roman" panose="02020603050405020304" pitchFamily="18" charset="0"/>
              </a:rPr>
              <a:t>Đồng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bộ</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hóa</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thời</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gian</a:t>
            </a:r>
            <a:endParaRPr lang="en-US" sz="1800" b="1"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21369" y="1600200"/>
            <a:ext cx="3938954" cy="2438400"/>
          </a:xfrm>
          <a:prstGeom prst="rect">
            <a:avLst/>
          </a:prstGeom>
        </p:spPr>
      </p:pic>
      <p:pic>
        <p:nvPicPr>
          <p:cNvPr id="7" name="Picture 6"/>
          <p:cNvPicPr>
            <a:picLocks noChangeAspect="1"/>
          </p:cNvPicPr>
          <p:nvPr/>
        </p:nvPicPr>
        <p:blipFill>
          <a:blip r:embed="rId4"/>
          <a:stretch>
            <a:fillRect/>
          </a:stretch>
        </p:blipFill>
        <p:spPr>
          <a:xfrm>
            <a:off x="4230929" y="3960223"/>
            <a:ext cx="4608271" cy="2897777"/>
          </a:xfrm>
          <a:prstGeom prst="rect">
            <a:avLst/>
          </a:prstGeom>
        </p:spPr>
      </p:pic>
      <p:sp>
        <p:nvSpPr>
          <p:cNvPr id="8" name="TextBox 7"/>
          <p:cNvSpPr txBox="1"/>
          <p:nvPr/>
        </p:nvSpPr>
        <p:spPr>
          <a:xfrm>
            <a:off x="5486400" y="2582845"/>
            <a:ext cx="3044423" cy="369332"/>
          </a:xfrm>
          <a:prstGeom prst="rect">
            <a:avLst/>
          </a:prstGeom>
          <a:noFill/>
        </p:spPr>
        <p:txBody>
          <a:bodyPr wrap="none" rtlCol="0">
            <a:spAutoFit/>
          </a:bodyPr>
          <a:lstStyle/>
          <a:p>
            <a:r>
              <a:rPr lang="en-US" dirty="0" err="1" smtClean="0"/>
              <a:t>Lỗi</a:t>
            </a:r>
            <a:r>
              <a:rPr lang="en-US" dirty="0" smtClean="0"/>
              <a:t> do </a:t>
            </a:r>
            <a:r>
              <a:rPr lang="en-US" dirty="0" err="1" smtClean="0"/>
              <a:t>độ</a:t>
            </a:r>
            <a:r>
              <a:rPr lang="en-US" dirty="0" smtClean="0"/>
              <a:t> </a:t>
            </a:r>
            <a:r>
              <a:rPr lang="en-US" dirty="0" err="1" smtClean="0"/>
              <a:t>trễ</a:t>
            </a:r>
            <a:r>
              <a:rPr lang="en-US" dirty="0" smtClean="0"/>
              <a:t> </a:t>
            </a:r>
            <a:r>
              <a:rPr lang="en-US" dirty="0" err="1" smtClean="0"/>
              <a:t>xử</a:t>
            </a:r>
            <a:r>
              <a:rPr lang="en-US" dirty="0" smtClean="0"/>
              <a:t> </a:t>
            </a:r>
            <a:r>
              <a:rPr lang="en-US" dirty="0" err="1" smtClean="0"/>
              <a:t>lý</a:t>
            </a:r>
            <a:r>
              <a:rPr lang="en-US" dirty="0" smtClean="0"/>
              <a:t> </a:t>
            </a:r>
            <a:r>
              <a:rPr lang="en-US" dirty="0" err="1" smtClean="0"/>
              <a:t>truyền</a:t>
            </a:r>
            <a:r>
              <a:rPr lang="en-US" dirty="0" smtClean="0"/>
              <a:t> tin</a:t>
            </a:r>
            <a:endParaRPr lang="en-US" dirty="0"/>
          </a:p>
        </p:txBody>
      </p:sp>
    </p:spTree>
    <p:extLst>
      <p:ext uri="{BB962C8B-B14F-4D97-AF65-F5344CB8AC3E}">
        <p14:creationId xmlns:p14="http://schemas.microsoft.com/office/powerpoint/2010/main" val="3825607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2.3.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VỀ</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LIÊN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Thực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thể</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SỰ</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KIỆN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TRẠNG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THÁI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cho</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r>
              <a:rPr lang="en-US" sz="1800" b="1" dirty="0" smtClean="0">
                <a:solidFill>
                  <a:schemeClr val="tx1"/>
                </a:solidFill>
                <a:latin typeface="Times New Roman" panose="02020603050405020304" pitchFamily="18" charset="0"/>
                <a:cs typeface="Times New Roman" panose="02020603050405020304" pitchFamily="18" charset="0"/>
              </a:rPr>
              <a:t>2.3.4 </a:t>
            </a:r>
            <a:r>
              <a:rPr lang="en-US" sz="1800" b="1" dirty="0" err="1" smtClean="0">
                <a:solidFill>
                  <a:schemeClr val="tx1"/>
                </a:solidFill>
                <a:latin typeface="Times New Roman" panose="02020603050405020304" pitchFamily="18" charset="0"/>
                <a:cs typeface="Times New Roman" panose="02020603050405020304" pitchFamily="18" charset="0"/>
              </a:rPr>
              <a:t>Đồng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bộ</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hóa</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thời</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gian</a:t>
            </a:r>
            <a:endParaRPr lang="en-US" sz="18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295400" y="2438400"/>
            <a:ext cx="6629400" cy="2457166"/>
          </a:xfrm>
          <a:prstGeom prst="rect">
            <a:avLst/>
          </a:prstGeom>
        </p:spPr>
      </p:pic>
      <p:sp>
        <p:nvSpPr>
          <p:cNvPr id="5" name="TextBox 4"/>
          <p:cNvSpPr txBox="1"/>
          <p:nvPr/>
        </p:nvSpPr>
        <p:spPr>
          <a:xfrm>
            <a:off x="3657600" y="5562600"/>
            <a:ext cx="2262158" cy="369332"/>
          </a:xfrm>
          <a:prstGeom prst="rect">
            <a:avLst/>
          </a:prstGeom>
          <a:noFill/>
        </p:spPr>
        <p:txBody>
          <a:bodyPr wrap="none" rtlCol="0">
            <a:spAutoFit/>
          </a:bodyPr>
          <a:lstStyle/>
          <a:p>
            <a:r>
              <a:rPr lang="en-US" dirty="0" err="1" smtClean="0"/>
              <a:t>Lỗi</a:t>
            </a:r>
            <a:r>
              <a:rPr lang="en-US" dirty="0" smtClean="0"/>
              <a:t> do </a:t>
            </a:r>
            <a:r>
              <a:rPr lang="en-US" dirty="0" err="1" smtClean="0"/>
              <a:t>nhịp</a:t>
            </a:r>
            <a:r>
              <a:rPr lang="en-US" dirty="0" smtClean="0"/>
              <a:t> </a:t>
            </a:r>
            <a:r>
              <a:rPr lang="en-US" dirty="0" err="1" smtClean="0"/>
              <a:t>cập</a:t>
            </a:r>
            <a:r>
              <a:rPr lang="en-US" dirty="0" smtClean="0"/>
              <a:t> </a:t>
            </a:r>
            <a:r>
              <a:rPr lang="en-US" dirty="0" err="1" smtClean="0"/>
              <a:t>nhật</a:t>
            </a:r>
            <a:endParaRPr lang="en-US" dirty="0"/>
          </a:p>
        </p:txBody>
      </p:sp>
    </p:spTree>
    <p:extLst>
      <p:ext uri="{BB962C8B-B14F-4D97-AF65-F5344CB8AC3E}">
        <p14:creationId xmlns:p14="http://schemas.microsoft.com/office/powerpoint/2010/main" val="1270512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2.3.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VỀ</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LIÊN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Thực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thể</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SỰ</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KIỆN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TRẠNG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THÁI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cho</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r>
              <a:rPr lang="en-US" sz="1800" b="1" dirty="0" smtClean="0">
                <a:solidFill>
                  <a:schemeClr val="tx1"/>
                </a:solidFill>
                <a:latin typeface="Times New Roman" panose="02020603050405020304" pitchFamily="18" charset="0"/>
                <a:cs typeface="Times New Roman" panose="02020603050405020304" pitchFamily="18" charset="0"/>
              </a:rPr>
              <a:t>2.3.4 </a:t>
            </a:r>
            <a:r>
              <a:rPr lang="en-US" sz="1800" b="1" dirty="0" err="1" smtClean="0">
                <a:solidFill>
                  <a:schemeClr val="tx1"/>
                </a:solidFill>
                <a:latin typeface="Times New Roman" panose="02020603050405020304" pitchFamily="18" charset="0"/>
                <a:cs typeface="Times New Roman" panose="02020603050405020304" pitchFamily="18" charset="0"/>
              </a:rPr>
              <a:t>Đồng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bộ</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hóa</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thời</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gian</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685800" y="1541417"/>
            <a:ext cx="8153400" cy="923330"/>
          </a:xfrm>
          <a:prstGeom prst="rect">
            <a:avLst/>
          </a:prstGeom>
        </p:spPr>
        <p:txBody>
          <a:bodyPr wrap="square">
            <a:spAutoFit/>
          </a:bodyPr>
          <a:lstStyle/>
          <a:p>
            <a:r>
              <a:rPr lang="en-US" dirty="0" err="1"/>
              <a:t>Về</a:t>
            </a:r>
            <a:r>
              <a:rPr lang="en-US" dirty="0"/>
              <a:t> </a:t>
            </a:r>
            <a:r>
              <a:rPr lang="en-US" dirty="0" err="1"/>
              <a:t>bản</a:t>
            </a:r>
            <a:r>
              <a:rPr lang="en-US" dirty="0"/>
              <a:t> </a:t>
            </a:r>
            <a:r>
              <a:rPr lang="en-US" dirty="0" err="1"/>
              <a:t>chất</a:t>
            </a:r>
            <a:r>
              <a:rPr lang="en-US" dirty="0"/>
              <a:t>, </a:t>
            </a:r>
            <a:r>
              <a:rPr lang="en-US" dirty="0" err="1"/>
              <a:t>quản</a:t>
            </a:r>
            <a:r>
              <a:rPr lang="en-US" dirty="0"/>
              <a:t> </a:t>
            </a:r>
            <a:r>
              <a:rPr lang="en-US" dirty="0" err="1"/>
              <a:t>lý</a:t>
            </a:r>
            <a:r>
              <a:rPr lang="en-US" dirty="0"/>
              <a:t> </a:t>
            </a:r>
            <a:r>
              <a:rPr lang="en-US" dirty="0" err="1"/>
              <a:t>thời</a:t>
            </a:r>
            <a:r>
              <a:rPr lang="en-US" dirty="0"/>
              <a:t> </a:t>
            </a:r>
            <a:r>
              <a:rPr lang="en-US" dirty="0" err="1"/>
              <a:t>gian</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các</a:t>
            </a:r>
            <a:r>
              <a:rPr lang="en-US" dirty="0"/>
              <a:t> </a:t>
            </a:r>
            <a:r>
              <a:rPr lang="en-US" dirty="0" err="1"/>
              <a:t>thông</a:t>
            </a:r>
            <a:r>
              <a:rPr lang="en-US" dirty="0"/>
              <a:t> </a:t>
            </a:r>
            <a:r>
              <a:rPr lang="en-US" dirty="0" err="1"/>
              <a:t>điệp</a:t>
            </a:r>
            <a:r>
              <a:rPr lang="en-US" dirty="0"/>
              <a:t> </a:t>
            </a:r>
            <a:r>
              <a:rPr lang="en-US" dirty="0" err="1"/>
              <a:t>luôn</a:t>
            </a:r>
            <a:r>
              <a:rPr lang="en-US" dirty="0"/>
              <a:t> </a:t>
            </a:r>
            <a:r>
              <a:rPr lang="en-US" dirty="0" err="1"/>
              <a:t>được</a:t>
            </a:r>
            <a:r>
              <a:rPr lang="en-US" dirty="0"/>
              <a:t> </a:t>
            </a:r>
            <a:r>
              <a:rPr lang="en-US" dirty="0" err="1"/>
              <a:t>gửi</a:t>
            </a:r>
            <a:r>
              <a:rPr lang="en-US" dirty="0"/>
              <a:t> </a:t>
            </a:r>
            <a:r>
              <a:rPr lang="en-US" dirty="0" err="1"/>
              <a:t>theo</a:t>
            </a:r>
            <a:r>
              <a:rPr lang="en-US" dirty="0"/>
              <a:t> </a:t>
            </a:r>
            <a:r>
              <a:rPr lang="en-US" dirty="0" err="1"/>
              <a:t>đúng</a:t>
            </a:r>
            <a:r>
              <a:rPr lang="en-US" dirty="0"/>
              <a:t> </a:t>
            </a:r>
            <a:r>
              <a:rPr lang="en-US" dirty="0" err="1"/>
              <a:t>thứ</a:t>
            </a:r>
            <a:r>
              <a:rPr lang="en-US" dirty="0"/>
              <a:t> </a:t>
            </a:r>
            <a:r>
              <a:rPr lang="en-US" dirty="0" err="1"/>
              <a:t>tự</a:t>
            </a:r>
            <a:r>
              <a:rPr lang="en-US" dirty="0"/>
              <a:t>, </a:t>
            </a:r>
            <a:r>
              <a:rPr lang="en-US" dirty="0" err="1"/>
              <a:t>thông</a:t>
            </a:r>
            <a:r>
              <a:rPr lang="en-US" dirty="0"/>
              <a:t> </a:t>
            </a:r>
            <a:r>
              <a:rPr lang="en-US" dirty="0" err="1"/>
              <a:t>thường</a:t>
            </a:r>
            <a:r>
              <a:rPr lang="en-US" dirty="0"/>
              <a:t> </a:t>
            </a:r>
            <a:r>
              <a:rPr lang="en-US" dirty="0" err="1"/>
              <a:t>sử</a:t>
            </a:r>
            <a:r>
              <a:rPr lang="en-US" dirty="0"/>
              <a:t> </a:t>
            </a:r>
            <a:r>
              <a:rPr lang="en-US" dirty="0" err="1"/>
              <a:t>dụng</a:t>
            </a:r>
            <a:r>
              <a:rPr lang="en-US" dirty="0"/>
              <a:t> tem </a:t>
            </a:r>
            <a:r>
              <a:rPr lang="en-US" dirty="0" err="1"/>
              <a:t>thời</a:t>
            </a:r>
            <a:r>
              <a:rPr lang="en-US" dirty="0"/>
              <a:t> </a:t>
            </a:r>
            <a:r>
              <a:rPr lang="en-US" dirty="0" err="1"/>
              <a:t>gian</a:t>
            </a:r>
            <a:r>
              <a:rPr lang="en-US" dirty="0"/>
              <a:t> </a:t>
            </a:r>
            <a:r>
              <a:rPr lang="en-US" dirty="0" err="1"/>
              <a:t>với</a:t>
            </a:r>
            <a:r>
              <a:rPr lang="en-US" dirty="0"/>
              <a:t> </a:t>
            </a:r>
            <a:r>
              <a:rPr lang="en-US" dirty="0" err="1"/>
              <a:t>thời</a:t>
            </a:r>
            <a:r>
              <a:rPr lang="en-US" dirty="0"/>
              <a:t> </a:t>
            </a:r>
            <a:r>
              <a:rPr lang="en-US" dirty="0" err="1"/>
              <a:t>gian</a:t>
            </a:r>
            <a:r>
              <a:rPr lang="en-US" dirty="0"/>
              <a:t> </a:t>
            </a:r>
            <a:r>
              <a:rPr lang="en-US" dirty="0" err="1"/>
              <a:t>hợp</a:t>
            </a:r>
            <a:r>
              <a:rPr lang="en-US" dirty="0"/>
              <a:t> </a:t>
            </a:r>
            <a:r>
              <a:rPr lang="en-US" dirty="0" err="1"/>
              <a:t>lý</a:t>
            </a:r>
            <a:r>
              <a:rPr lang="en-US" dirty="0"/>
              <a:t> </a:t>
            </a:r>
            <a:r>
              <a:rPr lang="en-US" dirty="0" err="1"/>
              <a:t>được</a:t>
            </a:r>
            <a:r>
              <a:rPr lang="en-US" dirty="0"/>
              <a:t> </a:t>
            </a:r>
            <a:r>
              <a:rPr lang="en-US" dirty="0" err="1"/>
              <a:t>tuân</a:t>
            </a:r>
            <a:r>
              <a:rPr lang="en-US" dirty="0"/>
              <a:t> </a:t>
            </a:r>
            <a:r>
              <a:rPr lang="en-US" dirty="0" err="1"/>
              <a:t>theo</a:t>
            </a:r>
            <a:r>
              <a:rPr lang="en-US" dirty="0"/>
              <a:t> </a:t>
            </a:r>
            <a:r>
              <a:rPr lang="en-US" dirty="0" err="1"/>
              <a:t>bởi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mô</a:t>
            </a:r>
            <a:r>
              <a:rPr lang="en-US" dirty="0"/>
              <a:t> </a:t>
            </a:r>
            <a:r>
              <a:rPr lang="en-US" dirty="0" err="1"/>
              <a:t>phỏng</a:t>
            </a:r>
            <a:r>
              <a:rPr lang="en-US" dirty="0"/>
              <a:t> </a:t>
            </a:r>
            <a:r>
              <a:rPr lang="en-US" dirty="0" err="1"/>
              <a:t>tham</a:t>
            </a:r>
            <a:r>
              <a:rPr lang="en-US" dirty="0"/>
              <a:t> </a:t>
            </a:r>
            <a:r>
              <a:rPr lang="en-US" dirty="0" err="1"/>
              <a:t>gia</a:t>
            </a:r>
            <a:r>
              <a:rPr lang="en-US" dirty="0"/>
              <a:t>.</a:t>
            </a:r>
          </a:p>
        </p:txBody>
      </p:sp>
    </p:spTree>
    <p:extLst>
      <p:ext uri="{BB962C8B-B14F-4D97-AF65-F5344CB8AC3E}">
        <p14:creationId xmlns:p14="http://schemas.microsoft.com/office/powerpoint/2010/main" val="454838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2.3.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VỀ</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LIÊN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Thực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thể</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SỰ</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KIỆN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TRẠNG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THÁI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cho</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r>
              <a:rPr lang="en-US" sz="1800" b="1" dirty="0" smtClean="0">
                <a:solidFill>
                  <a:schemeClr val="tx1"/>
                </a:solidFill>
                <a:latin typeface="Times New Roman" panose="02020603050405020304" pitchFamily="18" charset="0"/>
                <a:cs typeface="Times New Roman" panose="02020603050405020304" pitchFamily="18" charset="0"/>
              </a:rPr>
              <a:t>2.3.5  </a:t>
            </a:r>
            <a:r>
              <a:rPr lang="en-US" sz="1800" b="1" dirty="0" err="1" smtClean="0">
                <a:solidFill>
                  <a:schemeClr val="tx1"/>
                </a:solidFill>
                <a:latin typeface="Times New Roman" panose="02020603050405020304" pitchFamily="18" charset="0"/>
                <a:cs typeface="Times New Roman" panose="02020603050405020304" pitchFamily="18" charset="0"/>
              </a:rPr>
              <a:t>Vấn</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đề</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Đa</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phân</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giải</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Hợp</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nhất</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và</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phân</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tách</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685800" y="1541417"/>
            <a:ext cx="8153400" cy="1200329"/>
          </a:xfrm>
          <a:prstGeom prst="rect">
            <a:avLst/>
          </a:prstGeom>
        </p:spPr>
        <p:txBody>
          <a:bodyPr wrap="square">
            <a:spAutoFit/>
          </a:bodyPr>
          <a:lstStyle/>
          <a:p>
            <a:r>
              <a:rPr lang="en-US" dirty="0" err="1" smtClean="0"/>
              <a:t>Các</a:t>
            </a:r>
            <a:r>
              <a:rPr lang="en-US" dirty="0" smtClean="0"/>
              <a:t> </a:t>
            </a:r>
            <a:r>
              <a:rPr lang="en-US" dirty="0" err="1"/>
              <a:t>mô</a:t>
            </a:r>
            <a:r>
              <a:rPr lang="en-US" dirty="0"/>
              <a:t> </a:t>
            </a:r>
            <a:r>
              <a:rPr lang="en-US" dirty="0" err="1"/>
              <a:t>phỏng</a:t>
            </a:r>
            <a:r>
              <a:rPr lang="en-US" dirty="0"/>
              <a:t> </a:t>
            </a:r>
            <a:r>
              <a:rPr lang="en-US" dirty="0" err="1"/>
              <a:t>khác</a:t>
            </a:r>
            <a:r>
              <a:rPr lang="en-US" dirty="0"/>
              <a:t> </a:t>
            </a:r>
            <a:r>
              <a:rPr lang="en-US" dirty="0" err="1"/>
              <a:t>nhau</a:t>
            </a:r>
            <a:r>
              <a:rPr lang="en-US" dirty="0"/>
              <a:t> </a:t>
            </a:r>
            <a:r>
              <a:rPr lang="en-US" dirty="0" err="1"/>
              <a:t>có</a:t>
            </a:r>
            <a:r>
              <a:rPr lang="en-US" dirty="0"/>
              <a:t> </a:t>
            </a:r>
            <a:r>
              <a:rPr lang="en-US" dirty="0" err="1"/>
              <a:t>thể</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có</a:t>
            </a:r>
            <a:r>
              <a:rPr lang="en-US" dirty="0"/>
              <a:t> </a:t>
            </a:r>
            <a:r>
              <a:rPr lang="en-US" dirty="0" err="1"/>
              <a:t>phạm</a:t>
            </a:r>
            <a:r>
              <a:rPr lang="en-US" dirty="0"/>
              <a:t> vi, </a:t>
            </a:r>
            <a:r>
              <a:rPr lang="en-US" dirty="0" err="1"/>
              <a:t>độ</a:t>
            </a:r>
            <a:r>
              <a:rPr lang="en-US" dirty="0"/>
              <a:t> </a:t>
            </a:r>
            <a:r>
              <a:rPr lang="en-US" dirty="0" err="1"/>
              <a:t>phân</a:t>
            </a:r>
            <a:r>
              <a:rPr lang="en-US" dirty="0"/>
              <a:t> </a:t>
            </a:r>
            <a:r>
              <a:rPr lang="en-US" dirty="0" err="1"/>
              <a:t>giải</a:t>
            </a:r>
            <a:r>
              <a:rPr lang="en-US" dirty="0"/>
              <a:t> </a:t>
            </a:r>
            <a:r>
              <a:rPr lang="en-US" dirty="0" err="1"/>
              <a:t>và</a:t>
            </a:r>
            <a:r>
              <a:rPr lang="en-US" dirty="0"/>
              <a:t> </a:t>
            </a:r>
            <a:r>
              <a:rPr lang="en-US" dirty="0" err="1"/>
              <a:t>cấu</a:t>
            </a:r>
            <a:r>
              <a:rPr lang="en-US" dirty="0"/>
              <a:t> </a:t>
            </a:r>
            <a:r>
              <a:rPr lang="en-US" dirty="0" err="1"/>
              <a:t>trúc</a:t>
            </a:r>
            <a:r>
              <a:rPr lang="en-US" dirty="0"/>
              <a:t> </a:t>
            </a:r>
            <a:r>
              <a:rPr lang="en-US" dirty="0" err="1"/>
              <a:t>khác</a:t>
            </a:r>
            <a:r>
              <a:rPr lang="en-US" dirty="0"/>
              <a:t> </a:t>
            </a:r>
            <a:r>
              <a:rPr lang="en-US" dirty="0" err="1" smtClean="0"/>
              <a:t>nhau</a:t>
            </a:r>
            <a:r>
              <a:rPr lang="en-US" dirty="0" smtClean="0"/>
              <a:t>.</a:t>
            </a:r>
          </a:p>
          <a:p>
            <a:r>
              <a:rPr lang="en-US" dirty="0" smtClean="0"/>
              <a:t>M</a:t>
            </a:r>
            <a:r>
              <a:rPr lang="vi-VN" dirty="0" smtClean="0"/>
              <a:t>ô </a:t>
            </a:r>
            <a:r>
              <a:rPr lang="vi-VN" dirty="0"/>
              <a:t>hình có độ phân giải cao hơn phải tổng hợp chế độ xem của nó hoặc mô hình có độ phân giải thấp hơn phải phân tách chế độ xem của nó</a:t>
            </a:r>
            <a:r>
              <a:rPr lang="vi-VN" dirty="0" smtClean="0"/>
              <a:t>.</a:t>
            </a:r>
            <a:endParaRPr lang="en-US" dirty="0"/>
          </a:p>
        </p:txBody>
      </p:sp>
      <p:sp>
        <p:nvSpPr>
          <p:cNvPr id="3" name="Rectangle 2"/>
          <p:cNvSpPr/>
          <p:nvPr/>
        </p:nvSpPr>
        <p:spPr>
          <a:xfrm>
            <a:off x="1600200" y="2797263"/>
            <a:ext cx="5791200" cy="1477328"/>
          </a:xfrm>
          <a:prstGeom prst="rect">
            <a:avLst/>
          </a:prstGeom>
          <a:solidFill>
            <a:srgbClr val="FFFF00"/>
          </a:solidFill>
        </p:spPr>
        <p:txBody>
          <a:bodyPr wrap="square">
            <a:spAutoFit/>
          </a:bodyPr>
          <a:lstStyle/>
          <a:p>
            <a:r>
              <a:rPr lang="en-US" dirty="0"/>
              <a:t>“</a:t>
            </a:r>
            <a:r>
              <a:rPr lang="en-US" dirty="0" err="1"/>
              <a:t>Sự</a:t>
            </a:r>
            <a:r>
              <a:rPr lang="en-US" dirty="0"/>
              <a:t> </a:t>
            </a:r>
            <a:r>
              <a:rPr lang="en-US" dirty="0" err="1"/>
              <a:t>mâu</a:t>
            </a:r>
            <a:r>
              <a:rPr lang="en-US" dirty="0"/>
              <a:t> </a:t>
            </a:r>
            <a:r>
              <a:rPr lang="en-US" dirty="0" err="1"/>
              <a:t>thuẫn</a:t>
            </a:r>
            <a:r>
              <a:rPr lang="en-US" dirty="0"/>
              <a:t> </a:t>
            </a:r>
            <a:r>
              <a:rPr lang="en-US" dirty="0" err="1"/>
              <a:t>ánh</a:t>
            </a:r>
            <a:r>
              <a:rPr lang="en-US" dirty="0"/>
              <a:t> </a:t>
            </a:r>
            <a:r>
              <a:rPr lang="en-US" dirty="0" err="1"/>
              <a:t>xạ</a:t>
            </a:r>
            <a:r>
              <a:rPr lang="en-US" dirty="0"/>
              <a:t> </a:t>
            </a:r>
            <a:r>
              <a:rPr lang="en-US" dirty="0" err="1"/>
              <a:t>xảy</a:t>
            </a:r>
            <a:r>
              <a:rPr lang="en-US" dirty="0"/>
              <a:t> </a:t>
            </a:r>
            <a:r>
              <a:rPr lang="en-US" dirty="0" err="1"/>
              <a:t>ra</a:t>
            </a:r>
            <a:r>
              <a:rPr lang="en-US" dirty="0"/>
              <a:t> </a:t>
            </a:r>
            <a:r>
              <a:rPr lang="en-US" dirty="0" err="1"/>
              <a:t>khi</a:t>
            </a:r>
            <a:r>
              <a:rPr lang="en-US" dirty="0"/>
              <a:t> </a:t>
            </a:r>
            <a:r>
              <a:rPr lang="en-US" dirty="0" err="1"/>
              <a:t>một</a:t>
            </a:r>
            <a:r>
              <a:rPr lang="en-US" dirty="0"/>
              <a:t> </a:t>
            </a:r>
            <a:r>
              <a:rPr lang="en-US" dirty="0" err="1"/>
              <a:t>thực</a:t>
            </a:r>
            <a:r>
              <a:rPr lang="en-US" dirty="0"/>
              <a:t> </a:t>
            </a:r>
            <a:r>
              <a:rPr lang="en-US" dirty="0" err="1"/>
              <a:t>thể</a:t>
            </a:r>
            <a:r>
              <a:rPr lang="en-US" dirty="0"/>
              <a:t> </a:t>
            </a:r>
            <a:r>
              <a:rPr lang="en-US" dirty="0" err="1"/>
              <a:t>trải</a:t>
            </a:r>
            <a:r>
              <a:rPr lang="en-US" dirty="0"/>
              <a:t> qua </a:t>
            </a:r>
            <a:r>
              <a:rPr lang="en-US" dirty="0" err="1"/>
              <a:t>một</a:t>
            </a:r>
            <a:r>
              <a:rPr lang="en-US" dirty="0"/>
              <a:t> </a:t>
            </a:r>
            <a:r>
              <a:rPr lang="en-US" dirty="0" err="1"/>
              <a:t>chuỗi</a:t>
            </a:r>
            <a:r>
              <a:rPr lang="en-US" dirty="0"/>
              <a:t> </a:t>
            </a:r>
            <a:r>
              <a:rPr lang="en-US" dirty="0" err="1"/>
              <a:t>chuyển</a:t>
            </a:r>
            <a:r>
              <a:rPr lang="en-US" dirty="0"/>
              <a:t> </a:t>
            </a:r>
            <a:r>
              <a:rPr lang="en-US" dirty="0" err="1"/>
              <a:t>đổi</a:t>
            </a:r>
            <a:r>
              <a:rPr lang="en-US" dirty="0"/>
              <a:t> </a:t>
            </a:r>
            <a:r>
              <a:rPr lang="en-US" dirty="0" err="1"/>
              <a:t>giữa</a:t>
            </a:r>
            <a:r>
              <a:rPr lang="en-US" dirty="0"/>
              <a:t> </a:t>
            </a:r>
            <a:r>
              <a:rPr lang="en-US" dirty="0" err="1"/>
              <a:t>các</a:t>
            </a:r>
            <a:r>
              <a:rPr lang="en-US" dirty="0"/>
              <a:t> </a:t>
            </a:r>
            <a:r>
              <a:rPr lang="en-US" dirty="0" err="1"/>
              <a:t>mức</a:t>
            </a:r>
            <a:r>
              <a:rPr lang="en-US" dirty="0"/>
              <a:t> </a:t>
            </a:r>
            <a:r>
              <a:rPr lang="en-US" dirty="0" err="1"/>
              <a:t>độ</a:t>
            </a:r>
            <a:r>
              <a:rPr lang="en-US" dirty="0"/>
              <a:t> </a:t>
            </a:r>
            <a:r>
              <a:rPr lang="en-US" dirty="0" err="1"/>
              <a:t>phân</a:t>
            </a:r>
            <a:r>
              <a:rPr lang="en-US" dirty="0"/>
              <a:t> </a:t>
            </a:r>
            <a:r>
              <a:rPr lang="en-US" dirty="0" err="1"/>
              <a:t>giải</a:t>
            </a:r>
            <a:r>
              <a:rPr lang="en-US" dirty="0"/>
              <a:t> </a:t>
            </a:r>
            <a:r>
              <a:rPr lang="en-US" dirty="0" err="1"/>
              <a:t>dẫn</a:t>
            </a:r>
            <a:r>
              <a:rPr lang="en-US" dirty="0"/>
              <a:t> </a:t>
            </a:r>
            <a:r>
              <a:rPr lang="en-US" dirty="0" err="1"/>
              <a:t>đến</a:t>
            </a:r>
            <a:r>
              <a:rPr lang="en-US" dirty="0"/>
              <a:t> </a:t>
            </a:r>
            <a:r>
              <a:rPr lang="en-US" dirty="0" err="1"/>
              <a:t>trạng</a:t>
            </a:r>
            <a:r>
              <a:rPr lang="en-US" dirty="0"/>
              <a:t> </a:t>
            </a:r>
            <a:r>
              <a:rPr lang="en-US" dirty="0" err="1"/>
              <a:t>thái</a:t>
            </a:r>
            <a:r>
              <a:rPr lang="en-US" dirty="0"/>
              <a:t> </a:t>
            </a:r>
            <a:r>
              <a:rPr lang="en-US" dirty="0" err="1"/>
              <a:t>mà</a:t>
            </a:r>
            <a:r>
              <a:rPr lang="en-US" dirty="0"/>
              <a:t> </a:t>
            </a:r>
            <a:r>
              <a:rPr lang="en-US" dirty="0" err="1"/>
              <a:t>nó</a:t>
            </a:r>
            <a:r>
              <a:rPr lang="en-US" dirty="0"/>
              <a:t> </a:t>
            </a:r>
            <a:r>
              <a:rPr lang="en-US" dirty="0" err="1"/>
              <a:t>không</a:t>
            </a:r>
            <a:r>
              <a:rPr lang="en-US" dirty="0"/>
              <a:t> </a:t>
            </a:r>
            <a:r>
              <a:rPr lang="en-US" dirty="0" err="1"/>
              <a:t>thể</a:t>
            </a:r>
            <a:r>
              <a:rPr lang="en-US" dirty="0"/>
              <a:t> </a:t>
            </a:r>
            <a:r>
              <a:rPr lang="en-US" dirty="0" err="1"/>
              <a:t>đạt</a:t>
            </a:r>
            <a:r>
              <a:rPr lang="en-US" dirty="0"/>
              <a:t> </a:t>
            </a:r>
            <a:r>
              <a:rPr lang="en-US" dirty="0" err="1"/>
              <a:t>được</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mô</a:t>
            </a:r>
            <a:r>
              <a:rPr lang="en-US" dirty="0"/>
              <a:t> </a:t>
            </a:r>
            <a:r>
              <a:rPr lang="en-US" dirty="0" err="1"/>
              <a:t>phỏng</a:t>
            </a:r>
            <a:r>
              <a:rPr lang="en-US" dirty="0"/>
              <a:t> </a:t>
            </a:r>
            <a:r>
              <a:rPr lang="en-US" dirty="0" err="1"/>
              <a:t>kéo</a:t>
            </a:r>
            <a:r>
              <a:rPr lang="en-US" dirty="0"/>
              <a:t> </a:t>
            </a:r>
            <a:r>
              <a:rPr lang="en-US" dirty="0" err="1"/>
              <a:t>dài</a:t>
            </a:r>
            <a:r>
              <a:rPr lang="en-US" dirty="0"/>
              <a:t> </a:t>
            </a:r>
            <a:r>
              <a:rPr lang="en-US" dirty="0" err="1"/>
              <a:t>bởi</a:t>
            </a:r>
            <a:r>
              <a:rPr lang="en-US" dirty="0"/>
              <a:t> </a:t>
            </a:r>
            <a:r>
              <a:rPr lang="en-US" dirty="0" err="1"/>
              <a:t>chuỗi</a:t>
            </a:r>
            <a:r>
              <a:rPr lang="en-US" dirty="0"/>
              <a:t> </a:t>
            </a:r>
            <a:r>
              <a:rPr lang="en-US" dirty="0" err="1"/>
              <a:t>đó</a:t>
            </a:r>
            <a:r>
              <a:rPr lang="en-US" dirty="0"/>
              <a:t>” (Reynolds </a:t>
            </a:r>
            <a:r>
              <a:rPr lang="en-US" dirty="0" err="1"/>
              <a:t>và</a:t>
            </a:r>
            <a:r>
              <a:rPr lang="en-US" dirty="0"/>
              <a:t> </a:t>
            </a:r>
            <a:r>
              <a:rPr lang="en-US" dirty="0" err="1"/>
              <a:t>cộng</a:t>
            </a:r>
            <a:r>
              <a:rPr lang="en-US" dirty="0"/>
              <a:t> </a:t>
            </a:r>
            <a:r>
              <a:rPr lang="en-US" dirty="0" err="1"/>
              <a:t>sự</a:t>
            </a:r>
            <a:r>
              <a:rPr lang="en-US" dirty="0"/>
              <a:t>, 1997).</a:t>
            </a:r>
          </a:p>
        </p:txBody>
      </p:sp>
      <p:pic>
        <p:nvPicPr>
          <p:cNvPr id="5" name="Picture 4"/>
          <p:cNvPicPr>
            <a:picLocks noChangeAspect="1"/>
          </p:cNvPicPr>
          <p:nvPr/>
        </p:nvPicPr>
        <p:blipFill>
          <a:blip r:embed="rId3"/>
          <a:stretch>
            <a:fillRect/>
          </a:stretch>
        </p:blipFill>
        <p:spPr>
          <a:xfrm>
            <a:off x="838200" y="4274591"/>
            <a:ext cx="6925732" cy="1981200"/>
          </a:xfrm>
          <a:prstGeom prst="rect">
            <a:avLst/>
          </a:prstGeom>
        </p:spPr>
      </p:pic>
      <p:pic>
        <p:nvPicPr>
          <p:cNvPr id="6" name="Picture 5"/>
          <p:cNvPicPr>
            <a:picLocks noChangeAspect="1"/>
          </p:cNvPicPr>
          <p:nvPr/>
        </p:nvPicPr>
        <p:blipFill>
          <a:blip r:embed="rId4"/>
          <a:stretch>
            <a:fillRect/>
          </a:stretch>
        </p:blipFill>
        <p:spPr>
          <a:xfrm>
            <a:off x="304800" y="67045"/>
            <a:ext cx="8534400" cy="6937764"/>
          </a:xfrm>
          <a:prstGeom prst="rect">
            <a:avLst/>
          </a:prstGeom>
        </p:spPr>
      </p:pic>
    </p:spTree>
    <p:extLst>
      <p:ext uri="{BB962C8B-B14F-4D97-AF65-F5344CB8AC3E}">
        <p14:creationId xmlns:p14="http://schemas.microsoft.com/office/powerpoint/2010/main" val="93231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2.3.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VỀ</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LIÊN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Thực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thể</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SỰ</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KIỆN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TRẠNG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THÁI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cho</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r>
              <a:rPr lang="en-US" sz="1800" b="1" dirty="0" smtClean="0">
                <a:solidFill>
                  <a:schemeClr val="tx1"/>
                </a:solidFill>
                <a:latin typeface="Times New Roman" panose="02020603050405020304" pitchFamily="18" charset="0"/>
                <a:cs typeface="Times New Roman" panose="02020603050405020304" pitchFamily="18" charset="0"/>
              </a:rPr>
              <a:t>2.3.6 </a:t>
            </a:r>
            <a:r>
              <a:rPr lang="en-US" sz="1800" b="1" dirty="0" err="1" smtClean="0">
                <a:solidFill>
                  <a:schemeClr val="tx1"/>
                </a:solidFill>
                <a:latin typeface="Times New Roman" panose="02020603050405020304" pitchFamily="18" charset="0"/>
                <a:cs typeface="Times New Roman" panose="02020603050405020304" pitchFamily="18" charset="0"/>
              </a:rPr>
              <a:t>THÁCH</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THỨC</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VỀ</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KHẢ</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NĂNG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TƯƠNG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TÁC</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685800" y="1541417"/>
            <a:ext cx="8153400" cy="369332"/>
          </a:xfrm>
          <a:prstGeom prst="rect">
            <a:avLst/>
          </a:prstGeom>
        </p:spPr>
        <p:txBody>
          <a:bodyPr wrap="square">
            <a:spAutoFit/>
          </a:bodyPr>
          <a:lstStyle/>
          <a:p>
            <a:r>
              <a:rPr lang="en-US" i="1" u="sng" dirty="0" smtClean="0"/>
              <a:t>- </a:t>
            </a:r>
            <a:r>
              <a:rPr lang="en-US" i="1" u="sng" dirty="0" err="1" smtClean="0"/>
              <a:t>Giải</a:t>
            </a:r>
            <a:r>
              <a:rPr lang="en-US" i="1" u="sng" dirty="0" smtClean="0"/>
              <a:t> </a:t>
            </a:r>
            <a:r>
              <a:rPr lang="en-US" i="1" u="sng" dirty="0" err="1"/>
              <a:t>pháp</a:t>
            </a:r>
            <a:r>
              <a:rPr lang="en-US" i="1" u="sng" dirty="0"/>
              <a:t> Gateway, Proxy, Broker </a:t>
            </a:r>
            <a:r>
              <a:rPr lang="en-US" i="1" u="sng" dirty="0" err="1"/>
              <a:t>và</a:t>
            </a:r>
            <a:r>
              <a:rPr lang="en-US" i="1" u="sng" dirty="0"/>
              <a:t> Protocol</a:t>
            </a:r>
          </a:p>
        </p:txBody>
      </p:sp>
      <p:sp>
        <p:nvSpPr>
          <p:cNvPr id="3" name="Rectangle 2"/>
          <p:cNvSpPr/>
          <p:nvPr/>
        </p:nvSpPr>
        <p:spPr>
          <a:xfrm>
            <a:off x="685800" y="1928166"/>
            <a:ext cx="7772400" cy="3970318"/>
          </a:xfrm>
          <a:prstGeom prst="rect">
            <a:avLst/>
          </a:prstGeom>
        </p:spPr>
        <p:txBody>
          <a:bodyPr wrap="square">
            <a:spAutoFit/>
          </a:bodyPr>
          <a:lstStyle/>
          <a:p>
            <a:r>
              <a:rPr lang="en-US" dirty="0"/>
              <a:t>• </a:t>
            </a:r>
            <a:r>
              <a:rPr lang="en-US" dirty="0" smtClean="0"/>
              <a:t>Gateway </a:t>
            </a:r>
            <a:r>
              <a:rPr lang="en-US" dirty="0" err="1"/>
              <a:t>cung</a:t>
            </a:r>
            <a:r>
              <a:rPr lang="en-US" dirty="0"/>
              <a:t> </a:t>
            </a:r>
            <a:r>
              <a:rPr lang="en-US" dirty="0" err="1"/>
              <a:t>cấp</a:t>
            </a:r>
            <a:r>
              <a:rPr lang="en-US" dirty="0"/>
              <a:t> </a:t>
            </a:r>
            <a:r>
              <a:rPr lang="en-US" dirty="0" err="1"/>
              <a:t>kết</a:t>
            </a:r>
            <a:r>
              <a:rPr lang="en-US" dirty="0"/>
              <a:t> </a:t>
            </a:r>
            <a:r>
              <a:rPr lang="en-US" dirty="0" err="1"/>
              <a:t>nối</a:t>
            </a:r>
            <a:r>
              <a:rPr lang="en-US" dirty="0"/>
              <a:t> </a:t>
            </a:r>
            <a:r>
              <a:rPr lang="en-US" dirty="0" err="1"/>
              <a:t>và</a:t>
            </a:r>
            <a:r>
              <a:rPr lang="en-US" dirty="0"/>
              <a:t> </a:t>
            </a:r>
            <a:r>
              <a:rPr lang="en-US" dirty="0" err="1" smtClean="0"/>
              <a:t>thông</a:t>
            </a:r>
            <a:r>
              <a:rPr lang="en-US" dirty="0" smtClean="0"/>
              <a:t> </a:t>
            </a:r>
            <a:r>
              <a:rPr lang="en-US" dirty="0" err="1" smtClean="0"/>
              <a:t>dịch</a:t>
            </a:r>
            <a:r>
              <a:rPr lang="en-US" dirty="0" smtClean="0"/>
              <a:t> </a:t>
            </a:r>
            <a:r>
              <a:rPr lang="en-US" dirty="0" err="1"/>
              <a:t>giữa</a:t>
            </a:r>
            <a:r>
              <a:rPr lang="en-US" dirty="0"/>
              <a:t> </a:t>
            </a:r>
            <a:r>
              <a:rPr lang="en-US" dirty="0" err="1"/>
              <a:t>hai</a:t>
            </a:r>
            <a:r>
              <a:rPr lang="en-US" dirty="0"/>
              <a:t> </a:t>
            </a:r>
            <a:r>
              <a:rPr lang="en-US" dirty="0" err="1"/>
              <a:t>hệ</a:t>
            </a:r>
            <a:r>
              <a:rPr lang="en-US" dirty="0"/>
              <a:t> </a:t>
            </a:r>
            <a:r>
              <a:rPr lang="en-US" dirty="0" err="1"/>
              <a:t>thống</a:t>
            </a:r>
            <a:r>
              <a:rPr lang="en-US" dirty="0"/>
              <a:t> </a:t>
            </a:r>
            <a:r>
              <a:rPr lang="en-US" dirty="0" err="1"/>
              <a:t>mô</a:t>
            </a:r>
            <a:r>
              <a:rPr lang="en-US" dirty="0"/>
              <a:t> </a:t>
            </a:r>
            <a:r>
              <a:rPr lang="en-US" dirty="0" err="1"/>
              <a:t>phỏng</a:t>
            </a:r>
            <a:r>
              <a:rPr lang="en-US" dirty="0"/>
              <a:t> </a:t>
            </a:r>
            <a:r>
              <a:rPr lang="en-US" dirty="0" err="1"/>
              <a:t>được</a:t>
            </a:r>
            <a:r>
              <a:rPr lang="en-US" dirty="0"/>
              <a:t> </a:t>
            </a:r>
            <a:r>
              <a:rPr lang="en-US" dirty="0" err="1"/>
              <a:t>hỗ</a:t>
            </a:r>
            <a:r>
              <a:rPr lang="en-US" dirty="0"/>
              <a:t> </a:t>
            </a:r>
            <a:r>
              <a:rPr lang="en-US" dirty="0" err="1"/>
              <a:t>trợ</a:t>
            </a:r>
            <a:r>
              <a:rPr lang="en-US" dirty="0"/>
              <a:t> </a:t>
            </a:r>
            <a:r>
              <a:rPr lang="en-US" dirty="0" err="1"/>
              <a:t>bởi</a:t>
            </a:r>
            <a:r>
              <a:rPr lang="en-US" dirty="0"/>
              <a:t> </a:t>
            </a:r>
            <a:r>
              <a:rPr lang="en-US" dirty="0" err="1"/>
              <a:t>các</a:t>
            </a:r>
            <a:r>
              <a:rPr lang="en-US" dirty="0"/>
              <a:t> </a:t>
            </a:r>
            <a:r>
              <a:rPr lang="en-US" dirty="0" err="1"/>
              <a:t>giải</a:t>
            </a:r>
            <a:r>
              <a:rPr lang="en-US" dirty="0"/>
              <a:t> </a:t>
            </a:r>
            <a:r>
              <a:rPr lang="en-US" dirty="0" err="1"/>
              <a:t>pháp</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khác</a:t>
            </a:r>
            <a:r>
              <a:rPr lang="en-US" dirty="0"/>
              <a:t> </a:t>
            </a:r>
            <a:r>
              <a:rPr lang="en-US" dirty="0" err="1"/>
              <a:t>nhau</a:t>
            </a:r>
            <a:r>
              <a:rPr lang="en-US" dirty="0"/>
              <a:t>. </a:t>
            </a:r>
            <a:r>
              <a:rPr lang="en-US" dirty="0" err="1"/>
              <a:t>Cổng</a:t>
            </a:r>
            <a:r>
              <a:rPr lang="en-US" dirty="0"/>
              <a:t> </a:t>
            </a:r>
            <a:r>
              <a:rPr lang="en-US" dirty="0" err="1"/>
              <a:t>kết</a:t>
            </a:r>
            <a:r>
              <a:rPr lang="en-US" dirty="0"/>
              <a:t> </a:t>
            </a:r>
            <a:r>
              <a:rPr lang="en-US" dirty="0" err="1"/>
              <a:t>nối</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mô</a:t>
            </a:r>
            <a:r>
              <a:rPr lang="en-US" dirty="0"/>
              <a:t> </a:t>
            </a:r>
            <a:r>
              <a:rPr lang="en-US" dirty="0" err="1"/>
              <a:t>phỏng</a:t>
            </a:r>
            <a:r>
              <a:rPr lang="en-US" dirty="0"/>
              <a:t>, </a:t>
            </a:r>
            <a:r>
              <a:rPr lang="en-US" dirty="0" err="1"/>
              <a:t>không</a:t>
            </a:r>
            <a:r>
              <a:rPr lang="en-US" dirty="0"/>
              <a:t> </a:t>
            </a:r>
            <a:r>
              <a:rPr lang="en-US" dirty="0" err="1"/>
              <a:t>phải</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hỗ</a:t>
            </a:r>
            <a:r>
              <a:rPr lang="en-US" dirty="0"/>
              <a:t> </a:t>
            </a:r>
            <a:r>
              <a:rPr lang="en-US" dirty="0" err="1"/>
              <a:t>trợ</a:t>
            </a:r>
            <a:r>
              <a:rPr lang="en-US" dirty="0" smtClean="0"/>
              <a:t>.</a:t>
            </a:r>
          </a:p>
          <a:p>
            <a:r>
              <a:rPr lang="en-US" dirty="0" smtClean="0"/>
              <a:t>• </a:t>
            </a:r>
            <a:r>
              <a:rPr lang="en-US" dirty="0"/>
              <a:t>Proxy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mô</a:t>
            </a:r>
            <a:r>
              <a:rPr lang="en-US" dirty="0"/>
              <a:t> </a:t>
            </a:r>
            <a:r>
              <a:rPr lang="en-US" dirty="0" err="1"/>
              <a:t>phỏng</a:t>
            </a:r>
            <a:r>
              <a:rPr lang="en-US" dirty="0"/>
              <a:t> </a:t>
            </a:r>
            <a:r>
              <a:rPr lang="en-US" dirty="0" err="1"/>
              <a:t>được</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hai</a:t>
            </a:r>
            <a:r>
              <a:rPr lang="en-US" dirty="0"/>
              <a:t> </a:t>
            </a:r>
            <a:r>
              <a:rPr lang="en-US" dirty="0" err="1"/>
              <a:t>giải</a:t>
            </a:r>
            <a:r>
              <a:rPr lang="en-US" dirty="0"/>
              <a:t> </a:t>
            </a:r>
            <a:r>
              <a:rPr lang="en-US" dirty="0" err="1"/>
              <a:t>pháp</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khác</a:t>
            </a:r>
            <a:r>
              <a:rPr lang="en-US" dirty="0"/>
              <a:t> </a:t>
            </a:r>
            <a:r>
              <a:rPr lang="en-US" dirty="0" err="1"/>
              <a:t>nhau</a:t>
            </a:r>
            <a:r>
              <a:rPr lang="en-US" dirty="0"/>
              <a:t>. </a:t>
            </a:r>
            <a:r>
              <a:rPr lang="en-US" dirty="0" err="1"/>
              <a:t>Nó</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chung</a:t>
            </a:r>
            <a:r>
              <a:rPr lang="en-US" dirty="0"/>
              <a:t> — </a:t>
            </a:r>
            <a:r>
              <a:rPr lang="en-US" dirty="0" err="1"/>
              <a:t>thực</a:t>
            </a:r>
            <a:r>
              <a:rPr lang="en-US" dirty="0"/>
              <a:t> </a:t>
            </a:r>
            <a:r>
              <a:rPr lang="en-US" dirty="0" err="1"/>
              <a:t>thể</a:t>
            </a:r>
            <a:r>
              <a:rPr lang="en-US" dirty="0"/>
              <a:t> </a:t>
            </a:r>
            <a:r>
              <a:rPr lang="en-US" dirty="0" err="1"/>
              <a:t>và</a:t>
            </a:r>
            <a:r>
              <a:rPr lang="en-US" dirty="0"/>
              <a:t> </a:t>
            </a:r>
            <a:r>
              <a:rPr lang="en-US" dirty="0" err="1"/>
              <a:t>sự</a:t>
            </a:r>
            <a:r>
              <a:rPr lang="en-US" dirty="0"/>
              <a:t> </a:t>
            </a:r>
            <a:r>
              <a:rPr lang="en-US" dirty="0" err="1"/>
              <a:t>kiện</a:t>
            </a:r>
            <a:r>
              <a:rPr lang="en-US" dirty="0"/>
              <a:t> — </a:t>
            </a:r>
            <a:r>
              <a:rPr lang="en-US" dirty="0" err="1"/>
              <a:t>được</a:t>
            </a:r>
            <a:r>
              <a:rPr lang="en-US" dirty="0"/>
              <a:t> chia </a:t>
            </a:r>
            <a:r>
              <a:rPr lang="en-US" dirty="0" err="1"/>
              <a:t>sẻ</a:t>
            </a:r>
            <a:r>
              <a:rPr lang="en-US" dirty="0"/>
              <a:t> </a:t>
            </a:r>
            <a:r>
              <a:rPr lang="en-US" dirty="0" err="1"/>
              <a:t>giữa</a:t>
            </a:r>
            <a:r>
              <a:rPr lang="en-US" dirty="0"/>
              <a:t> </a:t>
            </a:r>
            <a:r>
              <a:rPr lang="en-US" dirty="0" err="1"/>
              <a:t>hai</a:t>
            </a:r>
            <a:r>
              <a:rPr lang="en-US" dirty="0"/>
              <a:t> </a:t>
            </a:r>
            <a:r>
              <a:rPr lang="en-US" dirty="0" err="1"/>
              <a:t>giải</a:t>
            </a:r>
            <a:r>
              <a:rPr lang="en-US" dirty="0"/>
              <a:t> </a:t>
            </a:r>
            <a:r>
              <a:rPr lang="en-US" dirty="0" err="1"/>
              <a:t>pháp</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giao</a:t>
            </a:r>
            <a:r>
              <a:rPr lang="en-US" dirty="0"/>
              <a:t> </a:t>
            </a:r>
            <a:r>
              <a:rPr lang="en-US" dirty="0" err="1"/>
              <a:t>diện</a:t>
            </a:r>
            <a:r>
              <a:rPr lang="en-US" dirty="0"/>
              <a:t> do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mô</a:t>
            </a:r>
            <a:r>
              <a:rPr lang="en-US" dirty="0"/>
              <a:t> </a:t>
            </a:r>
            <a:r>
              <a:rPr lang="en-US" dirty="0" err="1"/>
              <a:t>phỏng</a:t>
            </a:r>
            <a:r>
              <a:rPr lang="en-US" dirty="0" smtClean="0"/>
              <a:t>.</a:t>
            </a:r>
          </a:p>
          <a:p>
            <a:r>
              <a:rPr lang="en-US" dirty="0" smtClean="0"/>
              <a:t>• Broker </a:t>
            </a:r>
            <a:r>
              <a:rPr lang="en-US" dirty="0" err="1"/>
              <a:t>kết</a:t>
            </a:r>
            <a:r>
              <a:rPr lang="en-US" dirty="0"/>
              <a:t> </a:t>
            </a:r>
            <a:r>
              <a:rPr lang="en-US" dirty="0" err="1"/>
              <a:t>nối</a:t>
            </a:r>
            <a:r>
              <a:rPr lang="en-US" dirty="0"/>
              <a:t> </a:t>
            </a:r>
            <a:r>
              <a:rPr lang="en-US" dirty="0" err="1"/>
              <a:t>các</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với</a:t>
            </a:r>
            <a:r>
              <a:rPr lang="en-US" dirty="0"/>
              <a:t> </a:t>
            </a:r>
            <a:r>
              <a:rPr lang="en-US" dirty="0" err="1"/>
              <a:t>nhau</a:t>
            </a:r>
            <a:r>
              <a:rPr lang="en-US" dirty="0"/>
              <a:t> </a:t>
            </a:r>
            <a:r>
              <a:rPr lang="en-US" dirty="0" err="1"/>
              <a:t>và</a:t>
            </a:r>
            <a:r>
              <a:rPr lang="en-US" dirty="0"/>
              <a:t> </a:t>
            </a:r>
            <a:r>
              <a:rPr lang="en-US" dirty="0" err="1"/>
              <a:t>cho</a:t>
            </a:r>
            <a:r>
              <a:rPr lang="en-US" dirty="0"/>
              <a:t> </a:t>
            </a:r>
            <a:r>
              <a:rPr lang="en-US" dirty="0" err="1"/>
              <a:t>phép</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của</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này</a:t>
            </a:r>
            <a:r>
              <a:rPr lang="en-US" dirty="0"/>
              <a:t> </a:t>
            </a:r>
            <a:r>
              <a:rPr lang="en-US" dirty="0" err="1"/>
              <a:t>với</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khác</a:t>
            </a:r>
            <a:r>
              <a:rPr lang="en-US" dirty="0"/>
              <a:t> </a:t>
            </a:r>
            <a:r>
              <a:rPr lang="en-US" dirty="0" err="1"/>
              <a:t>thông</a:t>
            </a:r>
            <a:r>
              <a:rPr lang="en-US" dirty="0"/>
              <a:t> qua </a:t>
            </a:r>
            <a:r>
              <a:rPr lang="en-US" dirty="0" err="1"/>
              <a:t>các</a:t>
            </a:r>
            <a:r>
              <a:rPr lang="en-US" dirty="0"/>
              <a:t> </a:t>
            </a:r>
            <a:r>
              <a:rPr lang="en-US" dirty="0" err="1"/>
              <a:t>giao</a:t>
            </a:r>
            <a:r>
              <a:rPr lang="en-US" dirty="0"/>
              <a:t> </a:t>
            </a:r>
            <a:r>
              <a:rPr lang="en-US" dirty="0" err="1"/>
              <a:t>diện</a:t>
            </a:r>
            <a:r>
              <a:rPr lang="en-US" dirty="0"/>
              <a:t> </a:t>
            </a:r>
            <a:r>
              <a:rPr lang="en-US" dirty="0" err="1"/>
              <a:t>chương</a:t>
            </a:r>
            <a:r>
              <a:rPr lang="en-US" dirty="0"/>
              <a:t> </a:t>
            </a:r>
            <a:r>
              <a:rPr lang="en-US" dirty="0" err="1"/>
              <a:t>trình</a:t>
            </a:r>
            <a:r>
              <a:rPr lang="en-US" dirty="0"/>
              <a:t> </a:t>
            </a:r>
            <a:r>
              <a:rPr lang="en-US" dirty="0" err="1"/>
              <a:t>giao</a:t>
            </a:r>
            <a:r>
              <a:rPr lang="en-US" dirty="0"/>
              <a:t> </a:t>
            </a:r>
            <a:r>
              <a:rPr lang="en-US" dirty="0" err="1"/>
              <a:t>diện</a:t>
            </a:r>
            <a:r>
              <a:rPr lang="en-US" dirty="0"/>
              <a:t>. </a:t>
            </a:r>
            <a:r>
              <a:rPr lang="en-US" dirty="0" err="1"/>
              <a:t>Cả</a:t>
            </a:r>
            <a:r>
              <a:rPr lang="en-US" dirty="0"/>
              <a:t> </a:t>
            </a:r>
            <a:r>
              <a:rPr lang="en-US" dirty="0" err="1"/>
              <a:t>hai</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vẫn</a:t>
            </a:r>
            <a:r>
              <a:rPr lang="en-US" dirty="0"/>
              <a:t> </a:t>
            </a:r>
            <a:r>
              <a:rPr lang="en-US" dirty="0" err="1"/>
              <a:t>như</a:t>
            </a:r>
            <a:r>
              <a:rPr lang="en-US" dirty="0"/>
              <a:t> </a:t>
            </a:r>
            <a:r>
              <a:rPr lang="en-US" dirty="0" err="1"/>
              <a:t>cũ</a:t>
            </a:r>
            <a:r>
              <a:rPr lang="en-US" dirty="0"/>
              <a:t>, </a:t>
            </a:r>
            <a:r>
              <a:rPr lang="en-US" dirty="0" err="1"/>
              <a:t>nhưng</a:t>
            </a:r>
            <a:r>
              <a:rPr lang="en-US" dirty="0"/>
              <a:t> </a:t>
            </a:r>
            <a:r>
              <a:rPr lang="en-US" dirty="0" err="1"/>
              <a:t>giao</a:t>
            </a:r>
            <a:r>
              <a:rPr lang="en-US" dirty="0"/>
              <a:t> </a:t>
            </a:r>
            <a:r>
              <a:rPr lang="en-US" dirty="0" err="1"/>
              <a:t>diện</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các</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khác</a:t>
            </a:r>
            <a:r>
              <a:rPr lang="en-US" dirty="0"/>
              <a:t> </a:t>
            </a:r>
            <a:r>
              <a:rPr lang="en-US" dirty="0" err="1"/>
              <a:t>thường</a:t>
            </a:r>
            <a:r>
              <a:rPr lang="en-US" dirty="0"/>
              <a:t> </a:t>
            </a:r>
            <a:r>
              <a:rPr lang="en-US" dirty="0" err="1"/>
              <a:t>phong</a:t>
            </a:r>
            <a:r>
              <a:rPr lang="en-US" dirty="0"/>
              <a:t> </a:t>
            </a:r>
            <a:r>
              <a:rPr lang="en-US" dirty="0" err="1"/>
              <a:t>phú</a:t>
            </a:r>
            <a:r>
              <a:rPr lang="en-US" dirty="0"/>
              <a:t> </a:t>
            </a:r>
            <a:r>
              <a:rPr lang="en-US" dirty="0" err="1"/>
              <a:t>hơn</a:t>
            </a:r>
            <a:r>
              <a:rPr lang="en-US" dirty="0"/>
              <a:t> </a:t>
            </a:r>
            <a:r>
              <a:rPr lang="en-US" dirty="0" err="1"/>
              <a:t>giao</a:t>
            </a:r>
            <a:r>
              <a:rPr lang="en-US" dirty="0"/>
              <a:t> </a:t>
            </a:r>
            <a:r>
              <a:rPr lang="en-US" dirty="0" err="1"/>
              <a:t>diện</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mô</a:t>
            </a:r>
            <a:r>
              <a:rPr lang="en-US" dirty="0"/>
              <a:t> </a:t>
            </a:r>
            <a:r>
              <a:rPr lang="en-US" dirty="0" err="1"/>
              <a:t>phỏng</a:t>
            </a:r>
            <a:r>
              <a:rPr lang="en-US" dirty="0" smtClean="0"/>
              <a:t>.</a:t>
            </a:r>
          </a:p>
          <a:p>
            <a:r>
              <a:rPr lang="en-US" dirty="0" smtClean="0"/>
              <a:t>• </a:t>
            </a:r>
            <a:r>
              <a:rPr lang="en-US" dirty="0" err="1"/>
              <a:t>Các</a:t>
            </a:r>
            <a:r>
              <a:rPr lang="en-US" dirty="0"/>
              <a:t> </a:t>
            </a:r>
            <a:r>
              <a:rPr lang="en-US" dirty="0" err="1"/>
              <a:t>giải</a:t>
            </a:r>
            <a:r>
              <a:rPr lang="en-US" dirty="0"/>
              <a:t> </a:t>
            </a:r>
            <a:r>
              <a:rPr lang="en-US" dirty="0" err="1"/>
              <a:t>pháp</a:t>
            </a:r>
            <a:r>
              <a:rPr lang="en-US" dirty="0"/>
              <a:t> </a:t>
            </a:r>
            <a:r>
              <a:rPr lang="en-US" dirty="0" err="1"/>
              <a:t>giao</a:t>
            </a:r>
            <a:r>
              <a:rPr lang="en-US" dirty="0"/>
              <a:t> </a:t>
            </a:r>
            <a:r>
              <a:rPr lang="en-US" dirty="0" err="1"/>
              <a:t>thức</a:t>
            </a:r>
            <a:r>
              <a:rPr lang="en-US" dirty="0"/>
              <a:t> </a:t>
            </a:r>
            <a:r>
              <a:rPr lang="en-US" dirty="0" err="1"/>
              <a:t>mở</a:t>
            </a:r>
            <a:r>
              <a:rPr lang="en-US" dirty="0"/>
              <a:t> </a:t>
            </a:r>
            <a:r>
              <a:rPr lang="en-US" dirty="0" err="1"/>
              <a:t>rộng</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trên</a:t>
            </a:r>
            <a:r>
              <a:rPr lang="en-US" dirty="0"/>
              <a:t> </a:t>
            </a:r>
            <a:r>
              <a:rPr lang="en-US" dirty="0" err="1"/>
              <a:t>mạng</a:t>
            </a:r>
            <a:r>
              <a:rPr lang="en-US" dirty="0"/>
              <a:t> </a:t>
            </a:r>
            <a:r>
              <a:rPr lang="en-US" dirty="0" err="1"/>
              <a:t>và</a:t>
            </a:r>
            <a:r>
              <a:rPr lang="en-US" dirty="0"/>
              <a:t> </a:t>
            </a:r>
            <a:r>
              <a:rPr lang="en-US" dirty="0" err="1"/>
              <a:t>cấp</a:t>
            </a:r>
            <a:r>
              <a:rPr lang="en-US" dirty="0"/>
              <a:t> </a:t>
            </a:r>
            <a:r>
              <a:rPr lang="en-US" dirty="0" err="1"/>
              <a:t>độ</a:t>
            </a:r>
            <a:r>
              <a:rPr lang="en-US" dirty="0"/>
              <a:t> </a:t>
            </a:r>
            <a:r>
              <a:rPr lang="en-US" dirty="0" err="1"/>
              <a:t>giao</a:t>
            </a:r>
            <a:r>
              <a:rPr lang="en-US" dirty="0"/>
              <a:t> </a:t>
            </a:r>
            <a:r>
              <a:rPr lang="en-US" dirty="0" err="1"/>
              <a:t>thức</a:t>
            </a:r>
            <a:r>
              <a:rPr lang="en-US" dirty="0"/>
              <a:t> </a:t>
            </a:r>
            <a:r>
              <a:rPr lang="en-US" dirty="0" err="1"/>
              <a:t>xuống</a:t>
            </a:r>
            <a:r>
              <a:rPr lang="en-US" dirty="0"/>
              <a:t> </a:t>
            </a:r>
            <a:r>
              <a:rPr lang="en-US" dirty="0" err="1"/>
              <a:t>khả</a:t>
            </a:r>
            <a:r>
              <a:rPr lang="en-US" dirty="0"/>
              <a:t> </a:t>
            </a:r>
            <a:r>
              <a:rPr lang="en-US" dirty="0" err="1"/>
              <a:t>năng</a:t>
            </a:r>
            <a:r>
              <a:rPr lang="en-US" dirty="0"/>
              <a:t> </a:t>
            </a:r>
            <a:r>
              <a:rPr lang="en-US" dirty="0" err="1"/>
              <a:t>tương</a:t>
            </a:r>
            <a:r>
              <a:rPr lang="en-US" dirty="0"/>
              <a:t> </a:t>
            </a:r>
            <a:r>
              <a:rPr lang="en-US" dirty="0" err="1"/>
              <a:t>tác</a:t>
            </a:r>
            <a:r>
              <a:rPr lang="en-US" dirty="0"/>
              <a:t> </a:t>
            </a:r>
            <a:r>
              <a:rPr lang="en-US" dirty="0" err="1"/>
              <a:t>cấp</a:t>
            </a:r>
            <a:r>
              <a:rPr lang="en-US" dirty="0"/>
              <a:t> </a:t>
            </a:r>
            <a:r>
              <a:rPr lang="en-US" dirty="0" err="1"/>
              <a:t>độ</a:t>
            </a:r>
            <a:r>
              <a:rPr lang="en-US" dirty="0"/>
              <a:t> </a:t>
            </a:r>
            <a:r>
              <a:rPr lang="en-US" dirty="0" err="1"/>
              <a:t>nhị</a:t>
            </a:r>
            <a:r>
              <a:rPr lang="en-US" dirty="0"/>
              <a:t> </a:t>
            </a:r>
            <a:r>
              <a:rPr lang="en-US" dirty="0" err="1"/>
              <a:t>phân</a:t>
            </a:r>
            <a:r>
              <a:rPr lang="en-US" dirty="0"/>
              <a:t>.</a:t>
            </a:r>
          </a:p>
        </p:txBody>
      </p:sp>
    </p:spTree>
    <p:extLst>
      <p:ext uri="{BB962C8B-B14F-4D97-AF65-F5344CB8AC3E}">
        <p14:creationId xmlns:p14="http://schemas.microsoft.com/office/powerpoint/2010/main" val="3666702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2.3.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VỀ</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LIÊN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Thực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thể</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SỰ</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KIỆN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TRẠNG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THÁI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cho</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r>
              <a:rPr lang="en-US" sz="1800" b="1" dirty="0" smtClean="0">
                <a:solidFill>
                  <a:schemeClr val="tx1"/>
                </a:solidFill>
                <a:latin typeface="Times New Roman" panose="02020603050405020304" pitchFamily="18" charset="0"/>
                <a:cs typeface="Times New Roman" panose="02020603050405020304" pitchFamily="18" charset="0"/>
              </a:rPr>
              <a:t>2.3.6 </a:t>
            </a:r>
            <a:r>
              <a:rPr lang="en-US" sz="1800" b="1" dirty="0" err="1" smtClean="0">
                <a:solidFill>
                  <a:schemeClr val="tx1"/>
                </a:solidFill>
                <a:latin typeface="Times New Roman" panose="02020603050405020304" pitchFamily="18" charset="0"/>
                <a:cs typeface="Times New Roman" panose="02020603050405020304" pitchFamily="18" charset="0"/>
              </a:rPr>
              <a:t>THÁCH</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THỨC</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VỀ</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KHẢ</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NĂNG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TƯƠNG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TÁC</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685800" y="1541417"/>
            <a:ext cx="8153400" cy="369332"/>
          </a:xfrm>
          <a:prstGeom prst="rect">
            <a:avLst/>
          </a:prstGeom>
        </p:spPr>
        <p:txBody>
          <a:bodyPr wrap="square">
            <a:spAutoFit/>
          </a:bodyPr>
          <a:lstStyle/>
          <a:p>
            <a:r>
              <a:rPr lang="en-US" dirty="0" smtClean="0"/>
              <a:t>- </a:t>
            </a:r>
            <a:r>
              <a:rPr lang="en-US" dirty="0" err="1" smtClean="0"/>
              <a:t>Giải</a:t>
            </a:r>
            <a:r>
              <a:rPr lang="en-US" dirty="0" smtClean="0"/>
              <a:t> </a:t>
            </a:r>
            <a:r>
              <a:rPr lang="en-US" dirty="0" err="1"/>
              <a:t>pháp</a:t>
            </a:r>
            <a:r>
              <a:rPr lang="en-US" dirty="0"/>
              <a:t> Gateway, Proxy, Broker </a:t>
            </a:r>
            <a:r>
              <a:rPr lang="en-US" dirty="0" err="1"/>
              <a:t>và</a:t>
            </a:r>
            <a:r>
              <a:rPr lang="en-US" dirty="0"/>
              <a:t> Protocol</a:t>
            </a:r>
          </a:p>
        </p:txBody>
      </p:sp>
      <p:pic>
        <p:nvPicPr>
          <p:cNvPr id="5" name="Picture 4"/>
          <p:cNvPicPr>
            <a:picLocks noChangeAspect="1"/>
          </p:cNvPicPr>
          <p:nvPr/>
        </p:nvPicPr>
        <p:blipFill>
          <a:blip r:embed="rId3"/>
          <a:stretch>
            <a:fillRect/>
          </a:stretch>
        </p:blipFill>
        <p:spPr>
          <a:xfrm>
            <a:off x="990600" y="1940866"/>
            <a:ext cx="7467011" cy="4459934"/>
          </a:xfrm>
          <a:prstGeom prst="rect">
            <a:avLst/>
          </a:prstGeom>
        </p:spPr>
      </p:pic>
    </p:spTree>
    <p:extLst>
      <p:ext uri="{BB962C8B-B14F-4D97-AF65-F5344CB8AC3E}">
        <p14:creationId xmlns:p14="http://schemas.microsoft.com/office/powerpoint/2010/main" val="2264869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924800" cy="685800"/>
          </a:xfrm>
        </p:spPr>
        <p: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MÔ</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PHỎNG</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PHÂN</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TÁN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752600"/>
            <a:ext cx="8153400" cy="4953000"/>
          </a:xfrm>
        </p:spPr>
        <p:txBody>
          <a:bodyPr>
            <a:noAutofit/>
          </a:bodyPr>
          <a:lstStyle/>
          <a:p>
            <a:pPr marL="571500" indent="-571500">
              <a:lnSpc>
                <a:spcPct val="150000"/>
              </a:lnSpc>
              <a:spcBef>
                <a:spcPts val="0"/>
              </a:spcBef>
              <a:spcAft>
                <a:spcPts val="0"/>
              </a:spcAft>
              <a:buClr>
                <a:schemeClr val="tx1"/>
              </a:buClr>
              <a:buAutoNum type="romanUcParenR"/>
            </a:pPr>
            <a:r>
              <a:rPr lang="en-US" sz="2400" dirty="0" err="1" smtClean="0">
                <a:solidFill>
                  <a:schemeClr val="tx1"/>
                </a:solidFill>
                <a:latin typeface="Times New Roman" panose="02020603050405020304" pitchFamily="18" charset="0"/>
                <a:cs typeface="Times New Roman" panose="02020603050405020304" pitchFamily="18" charset="0"/>
              </a:rPr>
              <a:t>Khái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niệm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Mô</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phỏng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phân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tán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MPPT</a:t>
            </a:r>
            <a:r>
              <a:rPr lang="en-US" sz="2400" dirty="0" smtClean="0">
                <a:solidFill>
                  <a:schemeClr val="tx1"/>
                </a:solidFill>
                <a:latin typeface="Times New Roman" panose="02020603050405020304" pitchFamily="18" charset="0"/>
                <a:cs typeface="Times New Roman" panose="02020603050405020304" pitchFamily="18" charset="0"/>
              </a:rPr>
              <a:t>)</a:t>
            </a:r>
          </a:p>
          <a:p>
            <a:pPr marL="571500" indent="-571500">
              <a:lnSpc>
                <a:spcPct val="150000"/>
              </a:lnSpc>
              <a:spcBef>
                <a:spcPts val="0"/>
              </a:spcBef>
              <a:spcAft>
                <a:spcPts val="0"/>
              </a:spcAft>
              <a:buClr>
                <a:schemeClr val="tx1"/>
              </a:buClr>
              <a:buAutoNum type="romanUcParenR"/>
            </a:pP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thách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thức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trong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MPPT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chuẩn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trong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MPPT</a:t>
            </a:r>
            <a:r>
              <a:rPr lang="en-US" sz="2400" dirty="0" smtClean="0">
                <a:solidFill>
                  <a:schemeClr val="tx1"/>
                </a:solidFill>
                <a:latin typeface="Times New Roman" panose="02020603050405020304" pitchFamily="18" charset="0"/>
                <a:cs typeface="Times New Roman" panose="02020603050405020304" pitchFamily="18" charset="0"/>
              </a:rPr>
              <a:t>.</a:t>
            </a:r>
          </a:p>
          <a:p>
            <a:pPr marL="571500" indent="-571500">
              <a:lnSpc>
                <a:spcPct val="150000"/>
              </a:lnSpc>
              <a:spcBef>
                <a:spcPts val="0"/>
              </a:spcBef>
              <a:spcAft>
                <a:spcPts val="0"/>
              </a:spcAft>
              <a:buClr>
                <a:schemeClr val="tx1"/>
              </a:buClr>
              <a:buAutoNum type="romanUcParenR"/>
            </a:pP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chuẩn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cho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MPPT</a:t>
            </a:r>
            <a:endParaRPr lang="en-US" sz="2400" dirty="0" smtClean="0">
              <a:solidFill>
                <a:schemeClr val="tx1"/>
              </a:solidFill>
              <a:latin typeface="Times New Roman" panose="02020603050405020304" pitchFamily="18" charset="0"/>
              <a:cs typeface="Times New Roman" panose="02020603050405020304" pitchFamily="18" charset="0"/>
            </a:endParaRPr>
          </a:p>
          <a:p>
            <a:pPr marL="571500" indent="-571500">
              <a:lnSpc>
                <a:spcPct val="150000"/>
              </a:lnSpc>
              <a:spcBef>
                <a:spcPts val="0"/>
              </a:spcBef>
              <a:spcAft>
                <a:spcPts val="0"/>
              </a:spcAft>
              <a:buClr>
                <a:schemeClr val="tx1"/>
              </a:buClr>
              <a:buAutoNum type="romanUcParenR"/>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công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đoạn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chuẩn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bị</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phát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triển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MPPT</a:t>
            </a:r>
            <a:r>
              <a:rPr lang="en-US" sz="2400" dirty="0" smtClean="0">
                <a:solidFill>
                  <a:schemeClr val="tx1"/>
                </a:solidFill>
                <a:latin typeface="Times New Roman" panose="02020603050405020304" pitchFamily="18" charset="0"/>
                <a:cs typeface="Times New Roman" panose="02020603050405020304" pitchFamily="18" charset="0"/>
              </a:rPr>
              <a:t>.</a:t>
            </a:r>
          </a:p>
          <a:p>
            <a:pPr marL="571500" indent="-571500">
              <a:lnSpc>
                <a:spcPct val="150000"/>
              </a:lnSpc>
              <a:spcBef>
                <a:spcPts val="0"/>
              </a:spcBef>
              <a:spcAft>
                <a:spcPts val="0"/>
              </a:spcAft>
              <a:buClr>
                <a:schemeClr val="tx1"/>
              </a:buClr>
              <a:buAutoNum type="romanUcParenR"/>
            </a:pPr>
            <a:r>
              <a:rPr lang="en-US" sz="2400" dirty="0" err="1" smtClean="0">
                <a:solidFill>
                  <a:schemeClr val="tx1"/>
                </a:solidFill>
                <a:latin typeface="Times New Roman" panose="02020603050405020304" pitchFamily="18" charset="0"/>
                <a:cs typeface="Times New Roman" panose="02020603050405020304" pitchFamily="18" charset="0"/>
              </a:rPr>
              <a:t>Vấn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đề</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định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danh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và</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xác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thực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trong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MPPT</a:t>
            </a:r>
            <a:endParaRPr lang="en-US" sz="2400" dirty="0" smtClean="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spcAft>
                <a:spcPts val="0"/>
              </a:spcAft>
              <a:buClr>
                <a:schemeClr val="tx1"/>
              </a:buClr>
            </a:pPr>
            <a:endParaRPr lang="en-US" sz="3400" dirty="0">
              <a:solidFill>
                <a:schemeClr val="tx1"/>
              </a:solidFill>
              <a:latin typeface="Times New Roman" panose="02020603050405020304" pitchFamily="18" charset="0"/>
              <a:cs typeface="Times New Roman" panose="02020603050405020304" pitchFamily="18" charset="0"/>
            </a:endParaRPr>
          </a:p>
          <a:p>
            <a:pPr marL="914400" lvl="1" indent="-457200">
              <a:buAutoNum type="arabicPeriod"/>
            </a:pPr>
            <a:endParaRPr lang="en-US" sz="3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3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2.3.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VỀ</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LIÊN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Thực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thể</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SỰ</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KIỆN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TRẠNG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THÁI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cho</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r>
              <a:rPr lang="en-US" sz="1800" b="1" dirty="0" smtClean="0">
                <a:solidFill>
                  <a:schemeClr val="tx1"/>
                </a:solidFill>
                <a:latin typeface="Times New Roman" panose="02020603050405020304" pitchFamily="18" charset="0"/>
                <a:cs typeface="Times New Roman" panose="02020603050405020304" pitchFamily="18" charset="0"/>
              </a:rPr>
              <a:t>2.3.6 </a:t>
            </a:r>
            <a:r>
              <a:rPr lang="en-US" sz="1800" b="1" dirty="0" err="1" smtClean="0">
                <a:solidFill>
                  <a:schemeClr val="tx1"/>
                </a:solidFill>
                <a:latin typeface="Times New Roman" panose="02020603050405020304" pitchFamily="18" charset="0"/>
                <a:cs typeface="Times New Roman" panose="02020603050405020304" pitchFamily="18" charset="0"/>
              </a:rPr>
              <a:t>THÁCH</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THỨC</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VỀ</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KHẢ</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NĂNG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TƯƠNG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TÁC</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685800" y="1541417"/>
            <a:ext cx="8153400" cy="369332"/>
          </a:xfrm>
          <a:prstGeom prst="rect">
            <a:avLst/>
          </a:prstGeom>
        </p:spPr>
        <p:txBody>
          <a:bodyPr wrap="square">
            <a:spAutoFit/>
          </a:bodyPr>
          <a:lstStyle/>
          <a:p>
            <a:r>
              <a:rPr lang="en-US" dirty="0" smtClean="0"/>
              <a:t>- </a:t>
            </a:r>
            <a:r>
              <a:rPr lang="vi-VN" i="1" u="sng" dirty="0"/>
              <a:t>Khái quát hóa các phương pháp tiếp cận không đồng nhất và đồng nhất</a:t>
            </a:r>
            <a:endParaRPr lang="en-US" i="1" u="sng" dirty="0"/>
          </a:p>
        </p:txBody>
      </p:sp>
      <p:pic>
        <p:nvPicPr>
          <p:cNvPr id="5" name="Picture 4"/>
          <p:cNvPicPr>
            <a:picLocks noChangeAspect="1"/>
          </p:cNvPicPr>
          <p:nvPr/>
        </p:nvPicPr>
        <p:blipFill>
          <a:blip r:embed="rId3"/>
          <a:stretch>
            <a:fillRect/>
          </a:stretch>
        </p:blipFill>
        <p:spPr>
          <a:xfrm>
            <a:off x="1524000" y="2133600"/>
            <a:ext cx="5958068" cy="4419600"/>
          </a:xfrm>
          <a:prstGeom prst="rect">
            <a:avLst/>
          </a:prstGeom>
        </p:spPr>
      </p:pic>
    </p:spTree>
    <p:extLst>
      <p:ext uri="{BB962C8B-B14F-4D97-AF65-F5344CB8AC3E}">
        <p14:creationId xmlns:p14="http://schemas.microsoft.com/office/powerpoint/2010/main" val="2962845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2.3.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VỀ</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LIÊN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Thực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thể</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SỰ</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KIỆN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TRẠNG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THÁI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cho</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r>
              <a:rPr lang="en-US" sz="1800" b="1" dirty="0" smtClean="0">
                <a:solidFill>
                  <a:schemeClr val="tx1"/>
                </a:solidFill>
                <a:latin typeface="Times New Roman" panose="02020603050405020304" pitchFamily="18" charset="0"/>
                <a:cs typeface="Times New Roman" panose="02020603050405020304" pitchFamily="18" charset="0"/>
              </a:rPr>
              <a:t>2.3.6 </a:t>
            </a:r>
            <a:r>
              <a:rPr lang="en-US" sz="1800" b="1" dirty="0" err="1" smtClean="0">
                <a:solidFill>
                  <a:schemeClr val="tx1"/>
                </a:solidFill>
                <a:latin typeface="Times New Roman" panose="02020603050405020304" pitchFamily="18" charset="0"/>
                <a:cs typeface="Times New Roman" panose="02020603050405020304" pitchFamily="18" charset="0"/>
              </a:rPr>
              <a:t>THÁCH</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THỨC</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VỀ</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KHẢ</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NĂNG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TƯƠNG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TÁC</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685800" y="1541417"/>
            <a:ext cx="8153400" cy="369332"/>
          </a:xfrm>
          <a:prstGeom prst="rect">
            <a:avLst/>
          </a:prstGeom>
        </p:spPr>
        <p:txBody>
          <a:bodyPr wrap="square">
            <a:spAutoFit/>
          </a:bodyPr>
          <a:lstStyle/>
          <a:p>
            <a:r>
              <a:rPr lang="en-US" i="1" u="sng" dirty="0" smtClean="0"/>
              <a:t>- </a:t>
            </a:r>
            <a:r>
              <a:rPr lang="en-US" i="1" u="sng" dirty="0" err="1" smtClean="0"/>
              <a:t>Các</a:t>
            </a:r>
            <a:r>
              <a:rPr lang="en-US" i="1" u="sng" dirty="0" smtClean="0"/>
              <a:t> </a:t>
            </a:r>
            <a:r>
              <a:rPr lang="en-US" i="1" u="sng" dirty="0" err="1" smtClean="0"/>
              <a:t>mô</a:t>
            </a:r>
            <a:r>
              <a:rPr lang="en-US" i="1" u="sng" dirty="0" smtClean="0"/>
              <a:t> </a:t>
            </a:r>
            <a:r>
              <a:rPr lang="en-US" i="1" u="sng" dirty="0" err="1" smtClean="0"/>
              <a:t>hình</a:t>
            </a:r>
            <a:r>
              <a:rPr lang="en-US" i="1" u="sng" dirty="0" smtClean="0"/>
              <a:t> </a:t>
            </a:r>
            <a:r>
              <a:rPr lang="en-US" i="1" u="sng" dirty="0" err="1" smtClean="0"/>
              <a:t>tương</a:t>
            </a:r>
            <a:r>
              <a:rPr lang="en-US" i="1" u="sng" dirty="0" smtClean="0"/>
              <a:t> </a:t>
            </a:r>
            <a:r>
              <a:rPr lang="en-US" i="1" u="sng" dirty="0" err="1" smtClean="0"/>
              <a:t>tác</a:t>
            </a:r>
            <a:r>
              <a:rPr lang="en-US" i="1" u="sng" dirty="0" smtClean="0"/>
              <a:t> </a:t>
            </a:r>
            <a:r>
              <a:rPr lang="en-US" i="1" u="sng" dirty="0" err="1" smtClean="0"/>
              <a:t>theo</a:t>
            </a:r>
            <a:r>
              <a:rPr lang="en-US" i="1" u="sng" dirty="0" smtClean="0"/>
              <a:t> </a:t>
            </a:r>
            <a:r>
              <a:rPr lang="en-US" i="1" u="sng" dirty="0" err="1" smtClean="0"/>
              <a:t>lớp</a:t>
            </a:r>
            <a:endParaRPr lang="en-US" i="1" u="sng" dirty="0"/>
          </a:p>
        </p:txBody>
      </p:sp>
      <p:pic>
        <p:nvPicPr>
          <p:cNvPr id="3" name="Picture 2"/>
          <p:cNvPicPr>
            <a:picLocks noChangeAspect="1"/>
          </p:cNvPicPr>
          <p:nvPr/>
        </p:nvPicPr>
        <p:blipFill>
          <a:blip r:embed="rId3"/>
          <a:stretch>
            <a:fillRect/>
          </a:stretch>
        </p:blipFill>
        <p:spPr>
          <a:xfrm>
            <a:off x="304800" y="1928166"/>
            <a:ext cx="6908800" cy="4937539"/>
          </a:xfrm>
          <a:prstGeom prst="rect">
            <a:avLst/>
          </a:prstGeom>
        </p:spPr>
      </p:pic>
      <p:sp>
        <p:nvSpPr>
          <p:cNvPr id="6" name="Rectangle 5"/>
          <p:cNvSpPr/>
          <p:nvPr/>
        </p:nvSpPr>
        <p:spPr>
          <a:xfrm>
            <a:off x="7213600" y="2438400"/>
            <a:ext cx="1779654" cy="338554"/>
          </a:xfrm>
          <a:prstGeom prst="rect">
            <a:avLst/>
          </a:prstGeom>
          <a:solidFill>
            <a:srgbClr val="FFFF00"/>
          </a:solidFill>
        </p:spPr>
        <p:txBody>
          <a:bodyPr wrap="none">
            <a:spAutoFit/>
          </a:bodyPr>
          <a:lstStyle/>
          <a:p>
            <a:r>
              <a:rPr lang="en-US" sz="1600" dirty="0" err="1"/>
              <a:t>khả</a:t>
            </a:r>
            <a:r>
              <a:rPr lang="en-US" sz="1600" dirty="0"/>
              <a:t> </a:t>
            </a:r>
            <a:r>
              <a:rPr lang="en-US" sz="1600" dirty="0" err="1"/>
              <a:t>năng</a:t>
            </a:r>
            <a:r>
              <a:rPr lang="en-US" sz="1600" dirty="0"/>
              <a:t> </a:t>
            </a:r>
            <a:r>
              <a:rPr lang="en-US" sz="1600" dirty="0" err="1"/>
              <a:t>kết</a:t>
            </a:r>
            <a:r>
              <a:rPr lang="en-US" sz="1600" dirty="0"/>
              <a:t> </a:t>
            </a:r>
            <a:r>
              <a:rPr lang="en-US" sz="1600" dirty="0" err="1"/>
              <a:t>hợp</a:t>
            </a:r>
            <a:endParaRPr lang="en-US" sz="1600" dirty="0"/>
          </a:p>
        </p:txBody>
      </p:sp>
      <p:sp>
        <p:nvSpPr>
          <p:cNvPr id="7" name="Rectangle 6"/>
          <p:cNvSpPr/>
          <p:nvPr/>
        </p:nvSpPr>
        <p:spPr>
          <a:xfrm>
            <a:off x="7128517" y="3691354"/>
            <a:ext cx="1975221" cy="338554"/>
          </a:xfrm>
          <a:prstGeom prst="rect">
            <a:avLst/>
          </a:prstGeom>
          <a:solidFill>
            <a:srgbClr val="FFFF00"/>
          </a:solidFill>
        </p:spPr>
        <p:txBody>
          <a:bodyPr wrap="none">
            <a:spAutoFit/>
          </a:bodyPr>
          <a:lstStyle/>
          <a:p>
            <a:r>
              <a:rPr lang="en-US" sz="1600" dirty="0" err="1"/>
              <a:t>khả</a:t>
            </a:r>
            <a:r>
              <a:rPr lang="en-US" sz="1600" dirty="0"/>
              <a:t> </a:t>
            </a:r>
            <a:r>
              <a:rPr lang="en-US" sz="1600" dirty="0" err="1"/>
              <a:t>năng</a:t>
            </a:r>
            <a:r>
              <a:rPr lang="en-US" sz="1600" dirty="0"/>
              <a:t> </a:t>
            </a:r>
            <a:r>
              <a:rPr lang="en-US" sz="1600" dirty="0" err="1"/>
              <a:t>tương</a:t>
            </a:r>
            <a:r>
              <a:rPr lang="en-US" sz="1600" dirty="0"/>
              <a:t> </a:t>
            </a:r>
            <a:r>
              <a:rPr lang="en-US" sz="1600" dirty="0" err="1"/>
              <a:t>tác</a:t>
            </a:r>
            <a:endParaRPr lang="en-US" sz="1600" dirty="0"/>
          </a:p>
        </p:txBody>
      </p:sp>
      <p:sp>
        <p:nvSpPr>
          <p:cNvPr id="8" name="Rectangle 7"/>
          <p:cNvSpPr/>
          <p:nvPr/>
        </p:nvSpPr>
        <p:spPr>
          <a:xfrm>
            <a:off x="7103057" y="5793096"/>
            <a:ext cx="1837362" cy="338554"/>
          </a:xfrm>
          <a:prstGeom prst="rect">
            <a:avLst/>
          </a:prstGeom>
          <a:solidFill>
            <a:srgbClr val="FFFF00"/>
          </a:solidFill>
        </p:spPr>
        <p:txBody>
          <a:bodyPr wrap="none">
            <a:spAutoFit/>
          </a:bodyPr>
          <a:lstStyle/>
          <a:p>
            <a:r>
              <a:rPr lang="en-US" sz="1600" dirty="0" err="1"/>
              <a:t>khả</a:t>
            </a:r>
            <a:r>
              <a:rPr lang="en-US" sz="1600" dirty="0"/>
              <a:t> </a:t>
            </a:r>
            <a:r>
              <a:rPr lang="en-US" sz="1600" dirty="0" err="1"/>
              <a:t>năng</a:t>
            </a:r>
            <a:r>
              <a:rPr lang="en-US" sz="1600" dirty="0"/>
              <a:t> </a:t>
            </a:r>
            <a:r>
              <a:rPr lang="en-US" sz="1600" dirty="0" err="1"/>
              <a:t>tích</a:t>
            </a:r>
            <a:r>
              <a:rPr lang="en-US" sz="1600" dirty="0"/>
              <a:t> </a:t>
            </a:r>
            <a:r>
              <a:rPr lang="en-US" sz="1600" dirty="0" err="1"/>
              <a:t>hợp</a:t>
            </a:r>
            <a:endParaRPr lang="en-US" sz="1600" dirty="0"/>
          </a:p>
        </p:txBody>
      </p:sp>
    </p:spTree>
    <p:extLst>
      <p:ext uri="{BB962C8B-B14F-4D97-AF65-F5344CB8AC3E}">
        <p14:creationId xmlns:p14="http://schemas.microsoft.com/office/powerpoint/2010/main" val="378575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III.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CHUẨN</a:t>
            </a:r>
            <a:r>
              <a:rPr lang="en-US" sz="2400" b="1" dirty="0" smtClean="0">
                <a:solidFill>
                  <a:schemeClr val="tx1"/>
                </a:solidFill>
                <a:latin typeface="Times New Roman" panose="02020603050405020304" pitchFamily="18" charset="0"/>
                <a:cs typeface="Times New Roman" panose="02020603050405020304" pitchFamily="18" charset="0"/>
              </a:rPr>
              <a:t> CHO </a:t>
            </a:r>
            <a:r>
              <a:rPr lang="en-US" sz="2400" b="1" dirty="0" err="1" smtClean="0">
                <a:solidFill>
                  <a:schemeClr val="tx1"/>
                </a:solidFill>
                <a:latin typeface="Times New Roman" panose="02020603050405020304" pitchFamily="18" charset="0"/>
                <a:cs typeface="Times New Roman" panose="02020603050405020304" pitchFamily="18" charset="0"/>
              </a:rPr>
              <a:t>MÔ</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PHỎNG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PHÂN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TÁN</a:t>
            </a: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85800" y="1676400"/>
            <a:ext cx="8001000" cy="1015663"/>
          </a:xfrm>
          <a:prstGeom prst="rect">
            <a:avLst/>
          </a:prstGeom>
          <a:noFill/>
        </p:spPr>
        <p:txBody>
          <a:bodyPr wrap="square" rtlCol="0">
            <a:spAutoFit/>
          </a:bodyPr>
          <a:lstStyle/>
          <a:p>
            <a:r>
              <a:rPr lang="en-US" sz="2000" dirty="0" smtClean="0"/>
              <a:t>3.1 </a:t>
            </a:r>
            <a:r>
              <a:rPr lang="en-US" sz="2000" dirty="0" err="1" smtClean="0"/>
              <a:t>KHÁI</a:t>
            </a:r>
            <a:r>
              <a:rPr lang="en-US" sz="2000" dirty="0" smtClean="0"/>
              <a:t> </a:t>
            </a:r>
            <a:r>
              <a:rPr lang="en-US" sz="2000" dirty="0" err="1" smtClean="0"/>
              <a:t>NIỆM</a:t>
            </a:r>
            <a:r>
              <a:rPr lang="en-US" sz="2000" dirty="0" smtClean="0"/>
              <a:t> </a:t>
            </a:r>
            <a:r>
              <a:rPr lang="en-US" sz="2000" dirty="0" err="1" smtClean="0"/>
              <a:t>CHUẨN</a:t>
            </a:r>
            <a:r>
              <a:rPr lang="en-US" sz="2000" dirty="0" smtClean="0"/>
              <a:t> </a:t>
            </a:r>
            <a:r>
              <a:rPr lang="en-US" sz="2000" dirty="0" err="1" smtClean="0"/>
              <a:t>MÔ</a:t>
            </a:r>
            <a:r>
              <a:rPr lang="en-US" sz="2000" dirty="0" smtClean="0"/>
              <a:t> </a:t>
            </a:r>
            <a:r>
              <a:rPr lang="en-US" sz="2000" dirty="0" err="1" smtClean="0"/>
              <a:t>PHỎNG</a:t>
            </a:r>
            <a:endParaRPr lang="en-US" sz="2000" dirty="0" smtClean="0"/>
          </a:p>
          <a:p>
            <a:endParaRPr lang="en-US" sz="2000" dirty="0" smtClean="0"/>
          </a:p>
          <a:p>
            <a:r>
              <a:rPr lang="en-US" sz="2000" dirty="0" smtClean="0"/>
              <a:t>3.2 </a:t>
            </a:r>
            <a:r>
              <a:rPr lang="en-US" sz="2000" dirty="0" err="1" smtClean="0"/>
              <a:t>CHUẨN</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HÓA</a:t>
            </a:r>
            <a:r>
              <a:rPr lang="en-US" sz="2000" dirty="0" smtClean="0"/>
              <a:t> </a:t>
            </a:r>
            <a:r>
              <a:rPr lang="en-US" sz="2000" dirty="0" err="1" smtClean="0"/>
              <a:t>VÀ</a:t>
            </a:r>
            <a:r>
              <a:rPr lang="en-US" sz="2000" dirty="0" smtClean="0"/>
              <a:t> </a:t>
            </a:r>
            <a:r>
              <a:rPr lang="en-US" sz="2000" dirty="0" err="1" smtClean="0"/>
              <a:t>MÔ</a:t>
            </a:r>
            <a:r>
              <a:rPr lang="en-US" sz="2000" dirty="0" smtClean="0"/>
              <a:t> </a:t>
            </a:r>
            <a:r>
              <a:rPr lang="en-US" sz="2000" dirty="0" err="1" smtClean="0"/>
              <a:t>PHỎNG</a:t>
            </a:r>
            <a:r>
              <a:rPr lang="en-US" sz="2000" dirty="0" smtClean="0"/>
              <a:t> </a:t>
            </a:r>
            <a:r>
              <a:rPr lang="en-US" sz="2000" dirty="0" err="1" smtClean="0"/>
              <a:t>TƯƠNG</a:t>
            </a:r>
            <a:r>
              <a:rPr lang="en-US" sz="2000" dirty="0" smtClean="0"/>
              <a:t> </a:t>
            </a:r>
            <a:r>
              <a:rPr lang="en-US" sz="2000" dirty="0" err="1" smtClean="0"/>
              <a:t>TÁC</a:t>
            </a:r>
            <a:r>
              <a:rPr lang="en-US" sz="2000" dirty="0" smtClean="0"/>
              <a:t>. </a:t>
            </a:r>
            <a:endParaRPr lang="en-US" sz="2000" dirty="0"/>
          </a:p>
        </p:txBody>
      </p:sp>
    </p:spTree>
    <p:extLst>
      <p:ext uri="{BB962C8B-B14F-4D97-AF65-F5344CB8AC3E}">
        <p14:creationId xmlns:p14="http://schemas.microsoft.com/office/powerpoint/2010/main" val="386884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3.1. </a:t>
            </a:r>
            <a:r>
              <a:rPr lang="en-US" sz="2400" b="1" dirty="0" err="1" smtClean="0">
                <a:solidFill>
                  <a:schemeClr val="tx1"/>
                </a:solidFill>
                <a:latin typeface="Times New Roman" panose="02020603050405020304" pitchFamily="18" charset="0"/>
                <a:cs typeface="Times New Roman" panose="02020603050405020304" pitchFamily="18" charset="0"/>
              </a:rPr>
              <a:t>KHÁI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NIỆM</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CHUẨN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MÔ</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PHỎNG</a:t>
            </a: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85800" y="1447800"/>
            <a:ext cx="8001000" cy="4893647"/>
          </a:xfrm>
          <a:prstGeom prst="rect">
            <a:avLst/>
          </a:prstGeom>
          <a:noFill/>
        </p:spPr>
        <p:txBody>
          <a:bodyPr wrap="square" rtlCol="0">
            <a:spAutoFit/>
          </a:bodyPr>
          <a:lstStyle/>
          <a:p>
            <a:r>
              <a:rPr lang="en-US" sz="2400" dirty="0" err="1" smtClean="0"/>
              <a:t>Chuẩn</a:t>
            </a:r>
            <a:r>
              <a:rPr lang="en-US" sz="2400" dirty="0" smtClean="0"/>
              <a:t> </a:t>
            </a:r>
            <a:r>
              <a:rPr lang="en-US" sz="2400" dirty="0" err="1" smtClean="0"/>
              <a:t>mô</a:t>
            </a:r>
            <a:r>
              <a:rPr lang="en-US" sz="2400" dirty="0" smtClean="0"/>
              <a:t> </a:t>
            </a:r>
            <a:r>
              <a:rPr lang="en-US" sz="2400" dirty="0" err="1" smtClean="0"/>
              <a:t>phỏng</a:t>
            </a:r>
            <a:r>
              <a:rPr lang="en-US" sz="2400" dirty="0" smtClean="0"/>
              <a:t> </a:t>
            </a:r>
            <a:r>
              <a:rPr lang="en-US" sz="2400" dirty="0" err="1" smtClean="0"/>
              <a:t>dùng</a:t>
            </a:r>
            <a:r>
              <a:rPr lang="en-US" sz="2400" dirty="0" smtClean="0"/>
              <a:t> </a:t>
            </a:r>
            <a:r>
              <a:rPr lang="en-US" sz="2400" dirty="0" err="1" smtClean="0"/>
              <a:t>để</a:t>
            </a:r>
            <a:r>
              <a:rPr lang="en-US" sz="2400" dirty="0" smtClean="0"/>
              <a:t>:</a:t>
            </a:r>
          </a:p>
          <a:p>
            <a:r>
              <a:rPr lang="vi-VN" sz="2400" dirty="0"/>
              <a:t>• để nắm bắt các mục tiêu của một bài tập hoặc một nhiệm vụ mô phỏng khác,</a:t>
            </a:r>
          </a:p>
          <a:p>
            <a:r>
              <a:rPr lang="vi-VN" sz="2400" dirty="0"/>
              <a:t>• để tạo ra một mô hình khái niệm có thể phục vụ như một bản thiết kế để hướng dẫn kỹ sư mô phỏng thông qua các quyết định tiếp theo,</a:t>
            </a:r>
          </a:p>
          <a:p>
            <a:r>
              <a:rPr lang="vi-VN" sz="2400" dirty="0"/>
              <a:t>• để xác định các giải pháp mô phỏng tiềm năng dựa trên định nghĩa tài liệu có sẵn,</a:t>
            </a:r>
          </a:p>
          <a:p>
            <a:r>
              <a:rPr lang="vi-VN" sz="2400" dirty="0"/>
              <a:t>• để chọn các giải pháp mô phỏng tốt nhất để thực hiện một giải pháp cụ thể cho vấn đề của khách hàng,</a:t>
            </a:r>
          </a:p>
          <a:p>
            <a:r>
              <a:rPr lang="vi-VN" sz="2400" dirty="0"/>
              <a:t>• tổng hợp các giải pháp thành một hệ thống mới — hoặc một liên kết — bao gồm việc xác định các thách thức về thời gian và đa giải pháp</a:t>
            </a:r>
            <a:r>
              <a:rPr lang="vi-VN" sz="2400" dirty="0" smtClean="0"/>
              <a:t>,</a:t>
            </a:r>
            <a:endParaRPr lang="vi-VN" sz="2400" dirty="0"/>
          </a:p>
        </p:txBody>
      </p:sp>
    </p:spTree>
    <p:extLst>
      <p:ext uri="{BB962C8B-B14F-4D97-AF65-F5344CB8AC3E}">
        <p14:creationId xmlns:p14="http://schemas.microsoft.com/office/powerpoint/2010/main" val="1517128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3.1. </a:t>
            </a:r>
            <a:r>
              <a:rPr lang="en-US" sz="2400" b="1" dirty="0" err="1" smtClean="0">
                <a:solidFill>
                  <a:schemeClr val="tx1"/>
                </a:solidFill>
                <a:latin typeface="Times New Roman" panose="02020603050405020304" pitchFamily="18" charset="0"/>
                <a:cs typeface="Times New Roman" panose="02020603050405020304" pitchFamily="18" charset="0"/>
              </a:rPr>
              <a:t>KHÁI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NIỆM</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CHUẨN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MÔ</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PHỎNG</a:t>
            </a: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85800" y="1447800"/>
            <a:ext cx="8001000" cy="4154984"/>
          </a:xfrm>
          <a:prstGeom prst="rect">
            <a:avLst/>
          </a:prstGeom>
          <a:noFill/>
        </p:spPr>
        <p:txBody>
          <a:bodyPr wrap="square" rtlCol="0">
            <a:spAutoFit/>
          </a:bodyPr>
          <a:lstStyle/>
          <a:p>
            <a:r>
              <a:rPr lang="en-US" sz="2400" dirty="0" err="1" smtClean="0"/>
              <a:t>Chuẩn</a:t>
            </a:r>
            <a:r>
              <a:rPr lang="en-US" sz="2400" dirty="0" smtClean="0"/>
              <a:t> </a:t>
            </a:r>
            <a:r>
              <a:rPr lang="en-US" sz="2400" dirty="0" err="1" smtClean="0"/>
              <a:t>mô</a:t>
            </a:r>
            <a:r>
              <a:rPr lang="en-US" sz="2400" dirty="0" smtClean="0"/>
              <a:t> </a:t>
            </a:r>
            <a:r>
              <a:rPr lang="en-US" sz="2400" dirty="0" err="1" smtClean="0"/>
              <a:t>phỏng</a:t>
            </a:r>
            <a:r>
              <a:rPr lang="en-US" sz="2400" dirty="0" smtClean="0"/>
              <a:t> </a:t>
            </a:r>
            <a:r>
              <a:rPr lang="en-US" sz="2400" dirty="0" err="1" smtClean="0"/>
              <a:t>dùng</a:t>
            </a:r>
            <a:r>
              <a:rPr lang="en-US" sz="2400" dirty="0" smtClean="0"/>
              <a:t> </a:t>
            </a:r>
            <a:r>
              <a:rPr lang="en-US" sz="2400" dirty="0" err="1" smtClean="0"/>
              <a:t>để</a:t>
            </a:r>
            <a:r>
              <a:rPr lang="en-US" sz="2400" dirty="0" smtClean="0"/>
              <a:t>:</a:t>
            </a:r>
          </a:p>
          <a:p>
            <a:r>
              <a:rPr lang="vi-VN" sz="2400" dirty="0" smtClean="0"/>
              <a:t>• </a:t>
            </a:r>
            <a:r>
              <a:rPr lang="vi-VN" sz="2400" dirty="0"/>
              <a:t>tích hợp mạng và cơ sở hạ tầng (bao gồm sử dụng proxy, </a:t>
            </a:r>
            <a:r>
              <a:rPr lang="en-US" sz="2400" dirty="0" smtClean="0"/>
              <a:t>broker</a:t>
            </a:r>
            <a:r>
              <a:rPr lang="vi-VN" sz="2400" dirty="0" smtClean="0"/>
              <a:t> </a:t>
            </a:r>
            <a:r>
              <a:rPr lang="vi-VN" sz="2400" dirty="0"/>
              <a:t>và giải pháp giao thức),</a:t>
            </a:r>
          </a:p>
          <a:p>
            <a:r>
              <a:rPr lang="vi-VN" sz="2400" dirty="0"/>
              <a:t>• để làm cho các hệ thống mô phỏng có thể tương tác với nhau (bao gồm cả việc sử dụng các cổng) và xác định hoặc phát triển một mô hình trao đổi thông tin,</a:t>
            </a:r>
          </a:p>
          <a:p>
            <a:r>
              <a:rPr lang="vi-VN" sz="2400" dirty="0"/>
              <a:t>• để đảm bảo rằng các mô hình có thể kết hợp,</a:t>
            </a:r>
          </a:p>
          <a:p>
            <a:r>
              <a:rPr lang="vi-VN" sz="2400" dirty="0"/>
              <a:t>• để đảm bảo rằng dữ liệu cần thiết cho quá trình khởi tạo luôn có sẵn hoặc có thể lấy được,</a:t>
            </a:r>
          </a:p>
          <a:p>
            <a:r>
              <a:rPr lang="vi-VN" sz="2400" dirty="0"/>
              <a:t>• và tất cả các nhiệm vụ và công việc phụ khác được mô tả cho đến nay trong cuốn sách này</a:t>
            </a:r>
            <a:r>
              <a:rPr lang="en-US" sz="2400" dirty="0" smtClean="0"/>
              <a:t>. </a:t>
            </a:r>
            <a:endParaRPr lang="en-US" sz="2400" dirty="0"/>
          </a:p>
        </p:txBody>
      </p:sp>
    </p:spTree>
    <p:extLst>
      <p:ext uri="{BB962C8B-B14F-4D97-AF65-F5344CB8AC3E}">
        <p14:creationId xmlns:p14="http://schemas.microsoft.com/office/powerpoint/2010/main" val="2041268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3.2. </a:t>
            </a:r>
            <a:r>
              <a:rPr lang="en-US" sz="2400" b="1" dirty="0" err="1" smtClean="0">
                <a:solidFill>
                  <a:schemeClr val="tx1"/>
                </a:solidFill>
                <a:latin typeface="Times New Roman" panose="02020603050405020304" pitchFamily="18" charset="0"/>
                <a:cs typeface="Times New Roman" panose="02020603050405020304" pitchFamily="18" charset="0"/>
              </a:rPr>
              <a:t>TiÊU</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CHUẨN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MÔ</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HÌNH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HÓA</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MÔ</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PHỎNG</a:t>
            </a: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85800" y="1447800"/>
            <a:ext cx="8001000" cy="4154984"/>
          </a:xfrm>
          <a:prstGeom prst="rect">
            <a:avLst/>
          </a:prstGeom>
          <a:noFill/>
        </p:spPr>
        <p:txBody>
          <a:bodyPr wrap="square" rtlCol="0">
            <a:spAutoFit/>
          </a:bodyPr>
          <a:lstStyle/>
          <a:p>
            <a:r>
              <a:rPr lang="en-US" sz="2400" dirty="0" err="1" smtClean="0"/>
              <a:t>Chuẩn</a:t>
            </a:r>
            <a:r>
              <a:rPr lang="en-US" sz="2400" dirty="0" smtClean="0"/>
              <a:t> </a:t>
            </a:r>
            <a:r>
              <a:rPr lang="en-US" sz="2400" dirty="0" err="1" smtClean="0"/>
              <a:t>mô</a:t>
            </a:r>
            <a:r>
              <a:rPr lang="en-US" sz="2400" dirty="0" smtClean="0"/>
              <a:t> </a:t>
            </a:r>
            <a:r>
              <a:rPr lang="en-US" sz="2400" dirty="0" err="1" smtClean="0"/>
              <a:t>phỏng</a:t>
            </a:r>
            <a:r>
              <a:rPr lang="en-US" sz="2400" dirty="0" smtClean="0"/>
              <a:t> </a:t>
            </a:r>
            <a:r>
              <a:rPr lang="en-US" sz="2400" dirty="0" err="1" smtClean="0"/>
              <a:t>dùng</a:t>
            </a:r>
            <a:r>
              <a:rPr lang="en-US" sz="2400" dirty="0" smtClean="0"/>
              <a:t> </a:t>
            </a:r>
            <a:r>
              <a:rPr lang="en-US" sz="2400" dirty="0" err="1" smtClean="0"/>
              <a:t>để</a:t>
            </a:r>
            <a:r>
              <a:rPr lang="en-US" sz="2400" dirty="0" smtClean="0"/>
              <a:t>:</a:t>
            </a:r>
          </a:p>
          <a:p>
            <a:r>
              <a:rPr lang="vi-VN" sz="2400" dirty="0" smtClean="0"/>
              <a:t>• </a:t>
            </a:r>
            <a:r>
              <a:rPr lang="vi-VN" sz="2400" dirty="0"/>
              <a:t>tích hợp mạng và cơ sở hạ tầng (bao gồm sử dụng proxy, </a:t>
            </a:r>
            <a:r>
              <a:rPr lang="en-US" sz="2400" dirty="0" smtClean="0"/>
              <a:t>broker</a:t>
            </a:r>
            <a:r>
              <a:rPr lang="vi-VN" sz="2400" dirty="0" smtClean="0"/>
              <a:t> </a:t>
            </a:r>
            <a:r>
              <a:rPr lang="vi-VN" sz="2400" dirty="0"/>
              <a:t>và giải pháp giao thức),</a:t>
            </a:r>
          </a:p>
          <a:p>
            <a:r>
              <a:rPr lang="vi-VN" sz="2400" dirty="0"/>
              <a:t>• để làm cho các hệ thống mô phỏng có thể tương tác với nhau (bao gồm cả việc sử dụng các cổng) và xác định hoặc phát triển một mô hình trao đổi thông tin,</a:t>
            </a:r>
          </a:p>
          <a:p>
            <a:r>
              <a:rPr lang="vi-VN" sz="2400" dirty="0"/>
              <a:t>• để đảm bảo rằng các mô hình có thể kết hợp,</a:t>
            </a:r>
          </a:p>
          <a:p>
            <a:r>
              <a:rPr lang="vi-VN" sz="2400" dirty="0"/>
              <a:t>• để đảm bảo rằng dữ liệu cần thiết cho quá trình khởi tạo luôn có sẵn hoặc có thể lấy được,</a:t>
            </a:r>
          </a:p>
          <a:p>
            <a:r>
              <a:rPr lang="vi-VN" sz="2400" dirty="0"/>
              <a:t>• và tất cả các nhiệm vụ và công việc phụ khác được mô tả cho đến nay trong cuốn sách này</a:t>
            </a:r>
            <a:r>
              <a:rPr lang="en-US" sz="2400" dirty="0" smtClean="0"/>
              <a:t>. </a:t>
            </a:r>
            <a:endParaRPr lang="en-US" sz="2400" dirty="0"/>
          </a:p>
        </p:txBody>
      </p:sp>
    </p:spTree>
    <p:extLst>
      <p:ext uri="{BB962C8B-B14F-4D97-AF65-F5344CB8AC3E}">
        <p14:creationId xmlns:p14="http://schemas.microsoft.com/office/powerpoint/2010/main" val="2233031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153400" cy="813111"/>
          </a:xfrm>
        </p:spPr>
        <p:txBody>
          <a:bodyPr>
            <a:noAutofit/>
          </a:bodyPr>
          <a:lstStyle/>
          <a:p>
            <a:r>
              <a:rPr lang="en-US" sz="2400" b="1" dirty="0" smtClean="0">
                <a:solidFill>
                  <a:schemeClr val="tx1"/>
                </a:solidFill>
                <a:latin typeface="Times New Roman" panose="02020603050405020304" pitchFamily="18" charset="0"/>
                <a:cs typeface="Times New Roman" panose="02020603050405020304" pitchFamily="18" charset="0"/>
              </a:rPr>
              <a:t>3.1. </a:t>
            </a:r>
            <a:r>
              <a:rPr lang="en-US" sz="2400" b="1" dirty="0" err="1" smtClean="0">
                <a:solidFill>
                  <a:schemeClr val="tx1"/>
                </a:solidFill>
                <a:latin typeface="Times New Roman" panose="02020603050405020304" pitchFamily="18" charset="0"/>
                <a:cs typeface="Times New Roman" panose="02020603050405020304" pitchFamily="18" charset="0"/>
              </a:rPr>
              <a:t>KHÁI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NIỆM</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CHUẨN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MÔ</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PHỎNG</a:t>
            </a: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r>
              <a:rPr lang="en-US" sz="1800" b="1" dirty="0" smtClean="0">
                <a:solidFill>
                  <a:schemeClr val="tx1"/>
                </a:solidFill>
                <a:latin typeface="Times New Roman" panose="02020603050405020304" pitchFamily="18" charset="0"/>
                <a:cs typeface="Times New Roman" panose="02020603050405020304" pitchFamily="18" charset="0"/>
              </a:rPr>
              <a:t>2.3.6 </a:t>
            </a:r>
            <a:r>
              <a:rPr lang="en-US" sz="1800" b="1" dirty="0" err="1" smtClean="0">
                <a:solidFill>
                  <a:schemeClr val="tx1"/>
                </a:solidFill>
                <a:latin typeface="Times New Roman" panose="02020603050405020304" pitchFamily="18" charset="0"/>
                <a:cs typeface="Times New Roman" panose="02020603050405020304" pitchFamily="18" charset="0"/>
              </a:rPr>
              <a:t>THÁCH</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THỨC</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VỀ</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KHẢ</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NĂNG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TƯƠNG</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TÁC</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685800" y="1541417"/>
            <a:ext cx="8153400" cy="369332"/>
          </a:xfrm>
          <a:prstGeom prst="rect">
            <a:avLst/>
          </a:prstGeom>
        </p:spPr>
        <p:txBody>
          <a:bodyPr wrap="square">
            <a:spAutoFit/>
          </a:bodyPr>
          <a:lstStyle/>
          <a:p>
            <a:r>
              <a:rPr lang="en-US" i="1" u="sng" dirty="0" smtClean="0"/>
              <a:t>- </a:t>
            </a:r>
            <a:r>
              <a:rPr lang="en-US" i="1" u="sng" dirty="0" err="1" smtClean="0"/>
              <a:t>Các</a:t>
            </a:r>
            <a:r>
              <a:rPr lang="en-US" i="1" u="sng" dirty="0" smtClean="0"/>
              <a:t> </a:t>
            </a:r>
            <a:r>
              <a:rPr lang="en-US" i="1" u="sng" dirty="0" err="1" smtClean="0"/>
              <a:t>mô</a:t>
            </a:r>
            <a:r>
              <a:rPr lang="en-US" i="1" u="sng" dirty="0" smtClean="0"/>
              <a:t> </a:t>
            </a:r>
            <a:r>
              <a:rPr lang="en-US" i="1" u="sng" dirty="0" err="1" smtClean="0"/>
              <a:t>hình</a:t>
            </a:r>
            <a:r>
              <a:rPr lang="en-US" i="1" u="sng" dirty="0" smtClean="0"/>
              <a:t> </a:t>
            </a:r>
            <a:r>
              <a:rPr lang="en-US" i="1" u="sng" dirty="0" err="1" smtClean="0"/>
              <a:t>tương</a:t>
            </a:r>
            <a:r>
              <a:rPr lang="en-US" i="1" u="sng" dirty="0" smtClean="0"/>
              <a:t> </a:t>
            </a:r>
            <a:r>
              <a:rPr lang="en-US" i="1" u="sng" dirty="0" err="1" smtClean="0"/>
              <a:t>tác</a:t>
            </a:r>
            <a:r>
              <a:rPr lang="en-US" i="1" u="sng" dirty="0" smtClean="0"/>
              <a:t> </a:t>
            </a:r>
            <a:r>
              <a:rPr lang="en-US" i="1" u="sng" dirty="0" err="1" smtClean="0"/>
              <a:t>theo</a:t>
            </a:r>
            <a:r>
              <a:rPr lang="en-US" i="1" u="sng" dirty="0" smtClean="0"/>
              <a:t> </a:t>
            </a:r>
            <a:r>
              <a:rPr lang="en-US" i="1" u="sng" dirty="0" err="1" smtClean="0"/>
              <a:t>lớp</a:t>
            </a:r>
            <a:endParaRPr lang="en-US" i="1" u="sng" dirty="0"/>
          </a:p>
        </p:txBody>
      </p:sp>
      <p:pic>
        <p:nvPicPr>
          <p:cNvPr id="3" name="Picture 2"/>
          <p:cNvPicPr>
            <a:picLocks noChangeAspect="1"/>
          </p:cNvPicPr>
          <p:nvPr/>
        </p:nvPicPr>
        <p:blipFill>
          <a:blip r:embed="rId3"/>
          <a:stretch>
            <a:fillRect/>
          </a:stretch>
        </p:blipFill>
        <p:spPr>
          <a:xfrm>
            <a:off x="304800" y="1928166"/>
            <a:ext cx="6908800" cy="4937539"/>
          </a:xfrm>
          <a:prstGeom prst="rect">
            <a:avLst/>
          </a:prstGeom>
        </p:spPr>
      </p:pic>
      <p:sp>
        <p:nvSpPr>
          <p:cNvPr id="6" name="Rectangle 5"/>
          <p:cNvSpPr/>
          <p:nvPr/>
        </p:nvSpPr>
        <p:spPr>
          <a:xfrm>
            <a:off x="7213600" y="2438400"/>
            <a:ext cx="1779654" cy="338554"/>
          </a:xfrm>
          <a:prstGeom prst="rect">
            <a:avLst/>
          </a:prstGeom>
          <a:solidFill>
            <a:srgbClr val="FFFF00"/>
          </a:solidFill>
        </p:spPr>
        <p:txBody>
          <a:bodyPr wrap="none">
            <a:spAutoFit/>
          </a:bodyPr>
          <a:lstStyle/>
          <a:p>
            <a:r>
              <a:rPr lang="en-US" sz="1600" dirty="0" err="1"/>
              <a:t>khả</a:t>
            </a:r>
            <a:r>
              <a:rPr lang="en-US" sz="1600" dirty="0"/>
              <a:t> </a:t>
            </a:r>
            <a:r>
              <a:rPr lang="en-US" sz="1600" dirty="0" err="1"/>
              <a:t>năng</a:t>
            </a:r>
            <a:r>
              <a:rPr lang="en-US" sz="1600" dirty="0"/>
              <a:t> </a:t>
            </a:r>
            <a:r>
              <a:rPr lang="en-US" sz="1600" dirty="0" err="1"/>
              <a:t>kết</a:t>
            </a:r>
            <a:r>
              <a:rPr lang="en-US" sz="1600" dirty="0"/>
              <a:t> </a:t>
            </a:r>
            <a:r>
              <a:rPr lang="en-US" sz="1600" dirty="0" err="1"/>
              <a:t>hợp</a:t>
            </a:r>
            <a:endParaRPr lang="en-US" sz="1600" dirty="0"/>
          </a:p>
        </p:txBody>
      </p:sp>
      <p:sp>
        <p:nvSpPr>
          <p:cNvPr id="7" name="Rectangle 6"/>
          <p:cNvSpPr/>
          <p:nvPr/>
        </p:nvSpPr>
        <p:spPr>
          <a:xfrm>
            <a:off x="7128517" y="3691354"/>
            <a:ext cx="1975221" cy="338554"/>
          </a:xfrm>
          <a:prstGeom prst="rect">
            <a:avLst/>
          </a:prstGeom>
          <a:solidFill>
            <a:srgbClr val="FFFF00"/>
          </a:solidFill>
        </p:spPr>
        <p:txBody>
          <a:bodyPr wrap="none">
            <a:spAutoFit/>
          </a:bodyPr>
          <a:lstStyle/>
          <a:p>
            <a:r>
              <a:rPr lang="en-US" sz="1600" dirty="0" err="1"/>
              <a:t>khả</a:t>
            </a:r>
            <a:r>
              <a:rPr lang="en-US" sz="1600" dirty="0"/>
              <a:t> </a:t>
            </a:r>
            <a:r>
              <a:rPr lang="en-US" sz="1600" dirty="0" err="1"/>
              <a:t>năng</a:t>
            </a:r>
            <a:r>
              <a:rPr lang="en-US" sz="1600" dirty="0"/>
              <a:t> </a:t>
            </a:r>
            <a:r>
              <a:rPr lang="en-US" sz="1600" dirty="0" err="1"/>
              <a:t>tương</a:t>
            </a:r>
            <a:r>
              <a:rPr lang="en-US" sz="1600" dirty="0"/>
              <a:t> </a:t>
            </a:r>
            <a:r>
              <a:rPr lang="en-US" sz="1600" dirty="0" err="1"/>
              <a:t>tác</a:t>
            </a:r>
            <a:endParaRPr lang="en-US" sz="1600" dirty="0"/>
          </a:p>
        </p:txBody>
      </p:sp>
      <p:sp>
        <p:nvSpPr>
          <p:cNvPr id="8" name="Rectangle 7"/>
          <p:cNvSpPr/>
          <p:nvPr/>
        </p:nvSpPr>
        <p:spPr>
          <a:xfrm>
            <a:off x="7103057" y="5793096"/>
            <a:ext cx="1837362" cy="338554"/>
          </a:xfrm>
          <a:prstGeom prst="rect">
            <a:avLst/>
          </a:prstGeom>
          <a:solidFill>
            <a:srgbClr val="FFFF00"/>
          </a:solidFill>
        </p:spPr>
        <p:txBody>
          <a:bodyPr wrap="none">
            <a:spAutoFit/>
          </a:bodyPr>
          <a:lstStyle/>
          <a:p>
            <a:r>
              <a:rPr lang="en-US" sz="1600" dirty="0" err="1"/>
              <a:t>khả</a:t>
            </a:r>
            <a:r>
              <a:rPr lang="en-US" sz="1600" dirty="0"/>
              <a:t> </a:t>
            </a:r>
            <a:r>
              <a:rPr lang="en-US" sz="1600" dirty="0" err="1"/>
              <a:t>năng</a:t>
            </a:r>
            <a:r>
              <a:rPr lang="en-US" sz="1600" dirty="0"/>
              <a:t> </a:t>
            </a:r>
            <a:r>
              <a:rPr lang="en-US" sz="1600" dirty="0" err="1"/>
              <a:t>tích</a:t>
            </a:r>
            <a:r>
              <a:rPr lang="en-US" sz="1600" dirty="0"/>
              <a:t> </a:t>
            </a:r>
            <a:r>
              <a:rPr lang="en-US" sz="1600" dirty="0" err="1"/>
              <a:t>hợp</a:t>
            </a:r>
            <a:endParaRPr lang="en-US" sz="1600" dirty="0"/>
          </a:p>
        </p:txBody>
      </p:sp>
    </p:spTree>
    <p:extLst>
      <p:ext uri="{BB962C8B-B14F-4D97-AF65-F5344CB8AC3E}">
        <p14:creationId xmlns:p14="http://schemas.microsoft.com/office/powerpoint/2010/main" val="3632156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467600" cy="457200"/>
          </a:xfrm>
        </p:spPr>
        <p:txBody>
          <a:bodyPr>
            <a:normAutofit fontScale="90000"/>
          </a:bodyPr>
          <a:lstStyle/>
          <a:p>
            <a:r>
              <a:rPr lang="en-US" sz="2800" b="1" dirty="0" smtClean="0">
                <a:solidFill>
                  <a:schemeClr val="tx1"/>
                </a:solidFill>
                <a:latin typeface="Times New Roman" panose="02020603050405020304" pitchFamily="18" charset="0"/>
                <a:cs typeface="Times New Roman" panose="02020603050405020304" pitchFamily="18" charset="0"/>
              </a:rPr>
              <a:t>I. </a:t>
            </a:r>
            <a:r>
              <a:rPr lang="en-US" sz="2800" b="1" dirty="0" err="1" smtClean="0">
                <a:solidFill>
                  <a:schemeClr val="tx1"/>
                </a:solidFill>
                <a:latin typeface="Times New Roman" panose="02020603050405020304" pitchFamily="18" charset="0"/>
                <a:cs typeface="Times New Roman" panose="02020603050405020304" pitchFamily="18" charset="0"/>
              </a:rPr>
              <a:t>Khái</a:t>
            </a: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err="1" smtClean="0">
                <a:solidFill>
                  <a:schemeClr val="tx1"/>
                </a:solidFill>
                <a:latin typeface="Times New Roman" panose="02020603050405020304" pitchFamily="18" charset="0"/>
                <a:cs typeface="Times New Roman" panose="02020603050405020304" pitchFamily="18" charset="0"/>
              </a:rPr>
              <a:t>niệm</a:t>
            </a: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err="1" smtClean="0">
                <a:solidFill>
                  <a:schemeClr val="tx1"/>
                </a:solidFill>
                <a:latin typeface="Times New Roman" panose="02020603050405020304" pitchFamily="18" charset="0"/>
                <a:cs typeface="Times New Roman" panose="02020603050405020304" pitchFamily="18" charset="0"/>
              </a:rPr>
              <a:t>Mô</a:t>
            </a: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err="1" smtClean="0">
                <a:solidFill>
                  <a:schemeClr val="tx1"/>
                </a:solidFill>
                <a:latin typeface="Times New Roman" panose="02020603050405020304" pitchFamily="18" charset="0"/>
                <a:cs typeface="Times New Roman" panose="02020603050405020304" pitchFamily="18" charset="0"/>
              </a:rPr>
              <a:t>Phỏng</a:t>
            </a: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err="1" smtClean="0">
                <a:solidFill>
                  <a:schemeClr val="tx1"/>
                </a:solidFill>
                <a:latin typeface="Times New Roman" panose="02020603050405020304" pitchFamily="18" charset="0"/>
                <a:cs typeface="Times New Roman" panose="02020603050405020304" pitchFamily="18" charset="0"/>
              </a:rPr>
              <a:t>Phân</a:t>
            </a: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err="1" smtClean="0">
                <a:solidFill>
                  <a:schemeClr val="tx1"/>
                </a:solidFill>
                <a:latin typeface="Times New Roman" panose="02020603050405020304" pitchFamily="18" charset="0"/>
                <a:cs typeface="Times New Roman" panose="02020603050405020304" pitchFamily="18" charset="0"/>
              </a:rPr>
              <a:t>Tán</a:t>
            </a:r>
            <a:r>
              <a:rPr lang="en-US" sz="2800" b="1" dirty="0" smtClean="0">
                <a:solidFill>
                  <a:schemeClr val="tx1"/>
                </a:solidFill>
                <a:latin typeface="Times New Roman" panose="02020603050405020304" pitchFamily="18" charset="0"/>
                <a:cs typeface="Times New Roman" panose="02020603050405020304" pitchFamily="18" charset="0"/>
              </a:rPr>
              <a:t>.</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866503"/>
            <a:ext cx="8153400" cy="4953000"/>
          </a:xfrm>
        </p:spPr>
        <p:txBody>
          <a:bodyPr>
            <a:noAutofit/>
          </a:bodyPr>
          <a:lstStyle/>
          <a:p>
            <a:pPr>
              <a:spcBef>
                <a:spcPts val="0"/>
              </a:spcBef>
              <a:spcAft>
                <a:spcPts val="0"/>
              </a:spcAft>
              <a:buClr>
                <a:schemeClr val="tx1"/>
              </a:buClr>
            </a:pPr>
            <a:r>
              <a:rPr lang="vi-VN" sz="2400" dirty="0">
                <a:solidFill>
                  <a:schemeClr val="tx1"/>
                </a:solidFill>
                <a:latin typeface="Times New Roman" panose="02020603050405020304" pitchFamily="18" charset="0"/>
                <a:cs typeface="Times New Roman" panose="02020603050405020304" pitchFamily="18" charset="0"/>
              </a:rPr>
              <a:t>Mô phỏng phân tán (</a:t>
            </a:r>
            <a:r>
              <a:rPr lang="vi-VN" sz="2400" dirty="0" smtClean="0">
                <a:solidFill>
                  <a:schemeClr val="tx1"/>
                </a:solidFill>
                <a:latin typeface="Times New Roman" panose="02020603050405020304" pitchFamily="18" charset="0"/>
                <a:cs typeface="Times New Roman" panose="02020603050405020304" pitchFamily="18" charset="0"/>
              </a:rPr>
              <a:t>D</a:t>
            </a:r>
            <a:r>
              <a:rPr lang="en-US" sz="2400" dirty="0" err="1" smtClean="0">
                <a:solidFill>
                  <a:schemeClr val="tx1"/>
                </a:solidFill>
                <a:latin typeface="Times New Roman" panose="02020603050405020304" pitchFamily="18" charset="0"/>
                <a:cs typeface="Times New Roman" panose="02020603050405020304" pitchFamily="18" charset="0"/>
              </a:rPr>
              <a:t>istributed</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S</a:t>
            </a:r>
            <a:r>
              <a:rPr lang="en-US" sz="2400" dirty="0" err="1" smtClean="0">
                <a:solidFill>
                  <a:schemeClr val="tx1"/>
                </a:solidFill>
                <a:latin typeface="Times New Roman" panose="02020603050405020304" pitchFamily="18" charset="0"/>
                <a:cs typeface="Times New Roman" panose="02020603050405020304" pitchFamily="18" charset="0"/>
              </a:rPr>
              <a:t>imulationa</a:t>
            </a:r>
            <a:r>
              <a:rPr lang="vi-VN" sz="2400" dirty="0" smtClean="0">
                <a:solidFill>
                  <a:schemeClr val="tx1"/>
                </a:solidFill>
                <a:latin typeface="Times New Roman" panose="02020603050405020304" pitchFamily="18" charset="0"/>
                <a:cs typeface="Times New Roman" panose="02020603050405020304" pitchFamily="18" charset="0"/>
              </a:rPr>
              <a:t>) </a:t>
            </a:r>
            <a:r>
              <a:rPr lang="vi-VN" sz="2400" dirty="0">
                <a:solidFill>
                  <a:schemeClr val="tx1"/>
                </a:solidFill>
                <a:latin typeface="Times New Roman" panose="02020603050405020304" pitchFamily="18" charset="0"/>
                <a:cs typeface="Times New Roman" panose="02020603050405020304" pitchFamily="18" charset="0"/>
              </a:rPr>
              <a:t>cho phép các mô hình hiện có được kết hợp với nhau để tạo thành mô phỏng của các hệ thống quy mô lớn, hoặc các mô hình lớn được chia thành các mô hình thực thi trên các máy tính riêng biệt. </a:t>
            </a:r>
            <a:r>
              <a:rPr lang="en-US" sz="2400" dirty="0" smtClean="0">
                <a:solidFill>
                  <a:schemeClr val="tx1"/>
                </a:solidFill>
                <a:latin typeface="Times New Roman" panose="02020603050405020304" pitchFamily="18" charset="0"/>
                <a:cs typeface="Times New Roman" panose="02020603050405020304" pitchFamily="18" charset="0"/>
              </a:rPr>
              <a:t>C</a:t>
            </a:r>
            <a:r>
              <a:rPr lang="vi-VN" sz="2400" dirty="0" smtClean="0">
                <a:solidFill>
                  <a:schemeClr val="tx1"/>
                </a:solidFill>
                <a:latin typeface="Times New Roman" panose="02020603050405020304" pitchFamily="18" charset="0"/>
                <a:cs typeface="Times New Roman" panose="02020603050405020304" pitchFamily="18" charset="0"/>
              </a:rPr>
              <a:t>ác </a:t>
            </a:r>
            <a:r>
              <a:rPr lang="vi-VN" sz="2400" dirty="0">
                <a:solidFill>
                  <a:schemeClr val="tx1"/>
                </a:solidFill>
                <a:latin typeface="Times New Roman" panose="02020603050405020304" pitchFamily="18" charset="0"/>
                <a:cs typeface="Times New Roman" panose="02020603050405020304" pitchFamily="18" charset="0"/>
              </a:rPr>
              <a:t>lợi ích được </a:t>
            </a:r>
            <a:r>
              <a:rPr lang="en-US" sz="2400" dirty="0" err="1" smtClean="0">
                <a:solidFill>
                  <a:schemeClr val="tx1"/>
                </a:solidFill>
                <a:latin typeface="Times New Roman" panose="02020603050405020304" pitchFamily="18" charset="0"/>
                <a:cs typeface="Times New Roman" panose="02020603050405020304" pitchFamily="18" charset="0"/>
              </a:rPr>
              <a:t>được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biết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đến</a:t>
            </a:r>
            <a:r>
              <a:rPr lang="vi-VN" sz="2400" dirty="0" smtClean="0">
                <a:solidFill>
                  <a:schemeClr val="tx1"/>
                </a:solidFill>
                <a:latin typeface="Times New Roman" panose="02020603050405020304" pitchFamily="18" charset="0"/>
                <a:cs typeface="Times New Roman" panose="02020603050405020304" pitchFamily="18" charset="0"/>
              </a:rPr>
              <a:t> </a:t>
            </a:r>
            <a:r>
              <a:rPr lang="vi-VN" sz="2400" dirty="0">
                <a:solidFill>
                  <a:schemeClr val="tx1"/>
                </a:solidFill>
                <a:latin typeface="Times New Roman" panose="02020603050405020304" pitchFamily="18" charset="0"/>
                <a:cs typeface="Times New Roman" panose="02020603050405020304" pitchFamily="18" charset="0"/>
              </a:rPr>
              <a:t>của nó là tái sử dụng mô hình, tăng tốc độ, quyền riêng tư của dữ liệu và tính nhất quán của dữ liệu</a:t>
            </a:r>
            <a:r>
              <a:rPr lang="vi-VN" sz="2400" dirty="0" smtClean="0">
                <a:solidFill>
                  <a:schemeClr val="tx1"/>
                </a:solidFill>
                <a:latin typeface="Times New Roman" panose="02020603050405020304" pitchFamily="18" charset="0"/>
                <a:cs typeface="Times New Roman" panose="02020603050405020304" pitchFamily="18" charset="0"/>
              </a:rPr>
              <a:t>.</a:t>
            </a:r>
            <a:endParaRPr lang="en-US" sz="2400" dirty="0" smtClean="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buClr>
                <a:schemeClr val="tx1"/>
              </a:buClr>
            </a:pPr>
            <a:endParaRPr lang="en-US" sz="2400"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buClr>
                <a:schemeClr val="tx1"/>
              </a:buClr>
            </a:pP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925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25500"/>
            <a:ext cx="7848600" cy="4572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II.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trong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mô</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phỏng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phân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tán</a:t>
            </a: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2.1.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chung</a:t>
            </a:r>
            <a:r>
              <a:rPr lang="en-US" sz="2400" b="1" dirty="0" smtClean="0">
                <a:solidFill>
                  <a:schemeClr val="tx1"/>
                </a:solidFill>
                <a:latin typeface="Times New Roman" panose="02020603050405020304" pitchFamily="18" charset="0"/>
                <a:cs typeface="Times New Roman" panose="02020603050405020304" pitchFamily="18" charset="0"/>
              </a:rPr>
              <a:t>.</a:t>
            </a:r>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000" b="1" dirty="0" err="1" smtClean="0">
                <a:solidFill>
                  <a:schemeClr val="tx1"/>
                </a:solidFill>
                <a:latin typeface="Times New Roman" panose="02020603050405020304" pitchFamily="18" charset="0"/>
                <a:cs typeface="Times New Roman" panose="02020603050405020304" pitchFamily="18" charset="0"/>
              </a:rPr>
              <a:t>VIỆC</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CẦN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LÀM</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ĐỐI</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VỚI</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MÔ</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PHỎNG</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PHÂN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TÁN</a:t>
            </a:r>
            <a:r>
              <a:rPr lang="en-US" sz="2000" b="1" dirty="0" smtClean="0">
                <a:solidFill>
                  <a:schemeClr val="tx1"/>
                </a:solidFill>
                <a:latin typeface="Times New Roman" panose="02020603050405020304" pitchFamily="18" charset="0"/>
                <a:cs typeface="Times New Roman" panose="02020603050405020304" pitchFamily="18" charset="0"/>
              </a:rPr>
              <a:t>???</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295400"/>
            <a:ext cx="8153400" cy="4953000"/>
          </a:xfrm>
        </p:spPr>
        <p:txBody>
          <a:bodyPr>
            <a:noAutofit/>
          </a:bodyPr>
          <a:lstStyle/>
          <a:p>
            <a:pPr>
              <a:spcBef>
                <a:spcPts val="0"/>
              </a:spcBef>
              <a:spcAft>
                <a:spcPts val="0"/>
              </a:spcAft>
              <a:buClr>
                <a:schemeClr val="tx1"/>
              </a:buClr>
            </a:pPr>
            <a:r>
              <a:rPr lang="en-US" sz="2400" dirty="0" err="1" smtClean="0">
                <a:solidFill>
                  <a:schemeClr val="tx1"/>
                </a:solidFill>
                <a:latin typeface="Times New Roman" panose="02020603050405020304" pitchFamily="18" charset="0"/>
                <a:cs typeface="Times New Roman" panose="02020603050405020304" pitchFamily="18" charset="0"/>
              </a:rPr>
              <a:t>Khi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kết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nối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hệ</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thống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mô</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phỏng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riêng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biệt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người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kỹ</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sư</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cần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thực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hiện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công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việc</a:t>
            </a:r>
            <a:r>
              <a:rPr lang="en-US" sz="2400" dirty="0" smtClean="0">
                <a:solidFill>
                  <a:schemeClr val="tx1"/>
                </a:solidFill>
                <a:latin typeface="Times New Roman" panose="02020603050405020304" pitchFamily="18" charset="0"/>
                <a:cs typeface="Times New Roman" panose="02020603050405020304" pitchFamily="18" charset="0"/>
              </a:rPr>
              <a:t>:</a:t>
            </a:r>
          </a:p>
          <a:p>
            <a:pPr marL="457200" indent="-457200">
              <a:spcBef>
                <a:spcPts val="0"/>
              </a:spcBef>
              <a:spcAft>
                <a:spcPts val="0"/>
              </a:spcAft>
              <a:buClr>
                <a:schemeClr val="tx1"/>
              </a:buClr>
              <a:buFontTx/>
              <a:buChar char="-"/>
            </a:pPr>
            <a:r>
              <a:rPr lang="en-US" sz="2400" dirty="0" err="1" smtClean="0">
                <a:solidFill>
                  <a:schemeClr val="tx1"/>
                </a:solidFill>
                <a:latin typeface="Times New Roman" panose="02020603050405020304" pitchFamily="18" charset="0"/>
                <a:cs typeface="Times New Roman" panose="02020603050405020304" pitchFamily="18" charset="0"/>
              </a:rPr>
              <a:t>Lựa</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chọn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hệ</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thống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mô</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phỏng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phù</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hợp</a:t>
            </a:r>
            <a:endParaRPr lang="en-US" sz="2400" dirty="0" smtClean="0">
              <a:solidFill>
                <a:schemeClr val="tx1"/>
              </a:solidFill>
              <a:latin typeface="Times New Roman" panose="02020603050405020304" pitchFamily="18" charset="0"/>
              <a:cs typeface="Times New Roman" panose="02020603050405020304" pitchFamily="18" charset="0"/>
            </a:endParaRPr>
          </a:p>
          <a:p>
            <a:pPr marL="457200" indent="-457200">
              <a:spcBef>
                <a:spcPts val="0"/>
              </a:spcBef>
              <a:spcAft>
                <a:spcPts val="0"/>
              </a:spcAft>
              <a:buClr>
                <a:schemeClr val="tx1"/>
              </a:buClr>
              <a:buFontTx/>
              <a:buChar char="-"/>
            </a:pPr>
            <a:r>
              <a:rPr lang="en-US" sz="2400" dirty="0" err="1" smtClean="0">
                <a:solidFill>
                  <a:schemeClr val="tx1"/>
                </a:solidFill>
                <a:latin typeface="Times New Roman" panose="02020603050405020304" pitchFamily="18" charset="0"/>
                <a:cs typeface="Times New Roman" panose="02020603050405020304" pitchFamily="18" charset="0"/>
              </a:rPr>
              <a:t>Chuẩn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bị</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cho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việc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liên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kết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hệ</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thống</a:t>
            </a:r>
            <a:r>
              <a:rPr lang="en-US" sz="2400" dirty="0" smtClean="0">
                <a:solidFill>
                  <a:schemeClr val="tx1"/>
                </a:solidFill>
                <a:latin typeface="Times New Roman" panose="02020603050405020304" pitchFamily="18" charset="0"/>
                <a:cs typeface="Times New Roman" panose="02020603050405020304" pitchFamily="18" charset="0"/>
              </a:rPr>
              <a:t>.</a:t>
            </a:r>
          </a:p>
          <a:p>
            <a:pPr marL="457200" indent="-457200">
              <a:spcBef>
                <a:spcPts val="0"/>
              </a:spcBef>
              <a:spcAft>
                <a:spcPts val="0"/>
              </a:spcAft>
              <a:buClr>
                <a:schemeClr val="tx1"/>
              </a:buClr>
              <a:buFontTx/>
              <a:buChar char="-"/>
            </a:pPr>
            <a:r>
              <a:rPr lang="en-US" sz="2400" dirty="0" err="1" smtClean="0">
                <a:solidFill>
                  <a:schemeClr val="tx1"/>
                </a:solidFill>
                <a:latin typeface="Times New Roman" panose="02020603050405020304" pitchFamily="18" charset="0"/>
                <a:cs typeface="Times New Roman" panose="02020603050405020304" pitchFamily="18" charset="0"/>
              </a:rPr>
              <a:t>Tìm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hiểu</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chuẩn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kết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nối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của</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hệ</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thống</a:t>
            </a:r>
            <a:r>
              <a:rPr lang="en-US" sz="2400" dirty="0" smtClean="0">
                <a:solidFill>
                  <a:schemeClr val="tx1"/>
                </a:solidFill>
                <a:latin typeface="Times New Roman" panose="02020603050405020304" pitchFamily="18" charset="0"/>
                <a:cs typeface="Times New Roman" panose="02020603050405020304" pitchFamily="18" charset="0"/>
              </a:rPr>
              <a:t>.</a:t>
            </a:r>
          </a:p>
          <a:p>
            <a:pPr marL="457200" indent="-457200">
              <a:spcBef>
                <a:spcPts val="0"/>
              </a:spcBef>
              <a:spcAft>
                <a:spcPts val="0"/>
              </a:spcAft>
              <a:buClr>
                <a:schemeClr val="tx1"/>
              </a:buClr>
              <a:buFontTx/>
              <a:buChar char="-"/>
            </a:pPr>
            <a:r>
              <a:rPr lang="en-US" sz="2400" dirty="0" err="1" smtClean="0">
                <a:solidFill>
                  <a:schemeClr val="tx1"/>
                </a:solidFill>
                <a:latin typeface="Times New Roman" panose="02020603050405020304" pitchFamily="18" charset="0"/>
                <a:cs typeface="Times New Roman" panose="02020603050405020304" pitchFamily="18" charset="0"/>
              </a:rPr>
              <a:t>Tích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hợp</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thông</a:t>
            </a:r>
            <a:r>
              <a:rPr lang="en-US" sz="2400" dirty="0" smtClean="0">
                <a:solidFill>
                  <a:schemeClr val="tx1"/>
                </a:solidFill>
                <a:latin typeface="Times New Roman" panose="02020603050405020304" pitchFamily="18" charset="0"/>
                <a:cs typeface="Times New Roman" panose="02020603050405020304" pitchFamily="18" charset="0"/>
              </a:rPr>
              <a:t> tin </a:t>
            </a:r>
            <a:r>
              <a:rPr lang="en-US" sz="2400" dirty="0" err="1" smtClean="0">
                <a:solidFill>
                  <a:schemeClr val="tx1"/>
                </a:solidFill>
                <a:latin typeface="Times New Roman" panose="02020603050405020304" pitchFamily="18" charset="0"/>
                <a:cs typeface="Times New Roman" panose="02020603050405020304" pitchFamily="18" charset="0"/>
              </a:rPr>
              <a:t>cung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cấp</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bởi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hệ</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thống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mô</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phỏng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thông</a:t>
            </a:r>
            <a:r>
              <a:rPr lang="en-US" sz="2400" dirty="0" smtClean="0">
                <a:solidFill>
                  <a:schemeClr val="tx1"/>
                </a:solidFill>
                <a:latin typeface="Times New Roman" panose="02020603050405020304" pitchFamily="18" charset="0"/>
                <a:cs typeface="Times New Roman" panose="02020603050405020304" pitchFamily="18" charset="0"/>
              </a:rPr>
              <a:t> qua </a:t>
            </a:r>
            <a:r>
              <a:rPr lang="en-US" sz="2400" dirty="0" err="1" smtClean="0">
                <a:solidFill>
                  <a:schemeClr val="tx1"/>
                </a:solidFill>
                <a:latin typeface="Times New Roman" panose="02020603050405020304" pitchFamily="18" charset="0"/>
                <a:cs typeface="Times New Roman" panose="02020603050405020304" pitchFamily="18" charset="0"/>
              </a:rPr>
              <a:t>chuẩn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kế</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nối</a:t>
            </a:r>
            <a:r>
              <a:rPr lang="en-US" sz="2400" dirty="0" smtClean="0">
                <a:solidFill>
                  <a:schemeClr val="tx1"/>
                </a:solidFill>
                <a:latin typeface="Times New Roman" panose="02020603050405020304" pitchFamily="18" charset="0"/>
                <a:cs typeface="Times New Roman" panose="02020603050405020304" pitchFamily="18" charset="0"/>
              </a:rPr>
              <a:t>.</a:t>
            </a:r>
          </a:p>
          <a:p>
            <a:pPr marL="457200" indent="-457200">
              <a:spcBef>
                <a:spcPts val="0"/>
              </a:spcBef>
              <a:spcAft>
                <a:spcPts val="0"/>
              </a:spcAft>
              <a:buClr>
                <a:schemeClr val="tx1"/>
              </a:buClr>
              <a:buFontTx/>
              <a:buChar char="-"/>
            </a:pPr>
            <a:r>
              <a:rPr lang="en-US" sz="2400" dirty="0" err="1" smtClean="0">
                <a:solidFill>
                  <a:schemeClr val="tx1"/>
                </a:solidFill>
                <a:latin typeface="Times New Roman" panose="02020603050405020304" pitchFamily="18" charset="0"/>
                <a:cs typeface="Times New Roman" panose="02020603050405020304" pitchFamily="18" charset="0"/>
              </a:rPr>
              <a:t>Loại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bỏ</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xung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đột</a:t>
            </a:r>
            <a:r>
              <a:rPr lang="en-US" sz="2400" dirty="0" smtClean="0">
                <a:solidFill>
                  <a:schemeClr val="tx1"/>
                </a:solidFill>
                <a:latin typeface="Times New Roman" panose="02020603050405020304" pitchFamily="18" charset="0"/>
                <a:cs typeface="Times New Roman" panose="02020603050405020304" pitchFamily="18" charset="0"/>
              </a:rPr>
              <a:t>.</a:t>
            </a:r>
          </a:p>
          <a:p>
            <a:pPr marL="457200" indent="-457200">
              <a:spcBef>
                <a:spcPts val="0"/>
              </a:spcBef>
              <a:spcAft>
                <a:spcPts val="0"/>
              </a:spcAft>
              <a:buClr>
                <a:schemeClr val="tx1"/>
              </a:buClr>
              <a:buFontTx/>
              <a:buChar char="-"/>
            </a:pPr>
            <a:r>
              <a:rPr lang="en-US" sz="2400" dirty="0" err="1" smtClean="0">
                <a:solidFill>
                  <a:schemeClr val="tx1"/>
                </a:solidFill>
                <a:latin typeface="Times New Roman" panose="02020603050405020304" pitchFamily="18" charset="0"/>
                <a:cs typeface="Times New Roman" panose="02020603050405020304" pitchFamily="18" charset="0"/>
              </a:rPr>
              <a:t>Giải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quyết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vấn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đề</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phát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sinh</a:t>
            </a:r>
            <a:r>
              <a:rPr lang="en-US" sz="2400" dirty="0" smtClean="0">
                <a:solidFill>
                  <a:schemeClr val="tx1"/>
                </a:solidFill>
                <a:latin typeface="Times New Roman" panose="02020603050405020304" pitchFamily="18" charset="0"/>
                <a:cs typeface="Times New Roman" panose="02020603050405020304" pitchFamily="18" charset="0"/>
              </a:rPr>
              <a:t> do </a:t>
            </a:r>
            <a:r>
              <a:rPr lang="en-US" sz="2400" dirty="0" err="1" smtClean="0">
                <a:solidFill>
                  <a:schemeClr val="tx1"/>
                </a:solidFill>
                <a:latin typeface="Times New Roman" panose="02020603050405020304" pitchFamily="18" charset="0"/>
                <a:cs typeface="Times New Roman" panose="02020603050405020304" pitchFamily="18" charset="0"/>
              </a:rPr>
              <a:t>nhiều</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chuẩn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kết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nối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gây</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ra.</a:t>
            </a:r>
            <a:r>
              <a:rPr lang="en-US" sz="2400" dirty="0" smtClean="0">
                <a:solidFill>
                  <a:schemeClr val="tx1"/>
                </a:solidFill>
                <a:latin typeface="Times New Roman" panose="02020603050405020304" pitchFamily="18" charset="0"/>
                <a:cs typeface="Times New Roman" panose="02020603050405020304" pitchFamily="18" charset="0"/>
              </a:rPr>
              <a:t> </a:t>
            </a:r>
          </a:p>
          <a:p>
            <a:pPr marL="457200" indent="-457200">
              <a:spcBef>
                <a:spcPts val="0"/>
              </a:spcBef>
              <a:spcAft>
                <a:spcPts val="0"/>
              </a:spcAft>
              <a:buClr>
                <a:schemeClr val="tx1"/>
              </a:buClr>
              <a:buFontTx/>
              <a:buChar char="-"/>
            </a:pPr>
            <a:r>
              <a:rPr lang="en-US" sz="2400" dirty="0" err="1" smtClean="0">
                <a:solidFill>
                  <a:schemeClr val="tx1"/>
                </a:solidFill>
                <a:latin typeface="Times New Roman" panose="02020603050405020304" pitchFamily="18" charset="0"/>
                <a:cs typeface="Times New Roman" panose="02020603050405020304" pitchFamily="18" charset="0"/>
              </a:rPr>
              <a:t>Đảm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bảo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tất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cả</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thông</a:t>
            </a:r>
            <a:r>
              <a:rPr lang="en-US" sz="2400" dirty="0" smtClean="0">
                <a:solidFill>
                  <a:schemeClr val="tx1"/>
                </a:solidFill>
                <a:latin typeface="Times New Roman" panose="02020603050405020304" pitchFamily="18" charset="0"/>
                <a:cs typeface="Times New Roman" panose="02020603050405020304" pitchFamily="18" charset="0"/>
              </a:rPr>
              <a:t> tin </a:t>
            </a:r>
            <a:r>
              <a:rPr lang="en-US" sz="2400" dirty="0" err="1" smtClean="0">
                <a:solidFill>
                  <a:schemeClr val="tx1"/>
                </a:solidFill>
                <a:latin typeface="Times New Roman" panose="02020603050405020304" pitchFamily="18" charset="0"/>
                <a:cs typeface="Times New Roman" panose="02020603050405020304" pitchFamily="18" charset="0"/>
              </a:rPr>
              <a:t>đều</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được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khởi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tạo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nhất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quán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và</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đảm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bảo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thông</a:t>
            </a:r>
            <a:r>
              <a:rPr lang="en-US" sz="2400" dirty="0" smtClean="0">
                <a:solidFill>
                  <a:schemeClr val="tx1"/>
                </a:solidFill>
                <a:latin typeface="Times New Roman" panose="02020603050405020304" pitchFamily="18" charset="0"/>
                <a:cs typeface="Times New Roman" panose="02020603050405020304" pitchFamily="18" charset="0"/>
              </a:rPr>
              <a:t> tin </a:t>
            </a:r>
            <a:r>
              <a:rPr lang="en-US" sz="2400" dirty="0" err="1" smtClean="0">
                <a:solidFill>
                  <a:schemeClr val="tx1"/>
                </a:solidFill>
                <a:latin typeface="Times New Roman" panose="02020603050405020304" pitchFamily="18" charset="0"/>
                <a:cs typeface="Times New Roman" panose="02020603050405020304" pitchFamily="18" charset="0"/>
              </a:rPr>
              <a:t>cần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thiết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đều</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có</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thể</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được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trao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đổi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thông</a:t>
            </a:r>
            <a:r>
              <a:rPr lang="en-US" sz="2400" dirty="0" smtClean="0">
                <a:solidFill>
                  <a:schemeClr val="tx1"/>
                </a:solidFill>
                <a:latin typeface="Times New Roman" panose="02020603050405020304" pitchFamily="18" charset="0"/>
                <a:cs typeface="Times New Roman" panose="02020603050405020304" pitchFamily="18" charset="0"/>
              </a:rPr>
              <a:t> qua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giao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thức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truyền</a:t>
            </a:r>
            <a:r>
              <a:rPr lang="en-US" sz="2400" dirty="0" smtClean="0">
                <a:solidFill>
                  <a:schemeClr val="tx1"/>
                </a:solidFill>
                <a:latin typeface="Times New Roman" panose="02020603050405020304" pitchFamily="18" charset="0"/>
                <a:cs typeface="Times New Roman" panose="02020603050405020304" pitchFamily="18" charset="0"/>
              </a:rPr>
              <a:t> tin </a:t>
            </a:r>
            <a:r>
              <a:rPr lang="en-US" sz="2400" dirty="0" err="1" smtClean="0">
                <a:solidFill>
                  <a:schemeClr val="tx1"/>
                </a:solidFill>
                <a:latin typeface="Times New Roman" panose="02020603050405020304" pitchFamily="18" charset="0"/>
                <a:cs typeface="Times New Roman" panose="02020603050405020304" pitchFamily="18" charset="0"/>
              </a:rPr>
              <a:t>và</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giao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thức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tương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trong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suốt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quá</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trình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thực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thi</a:t>
            </a: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942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4572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2.1.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chung</a:t>
            </a:r>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000" b="1" dirty="0" err="1" smtClean="0">
                <a:solidFill>
                  <a:schemeClr val="tx1"/>
                </a:solidFill>
                <a:latin typeface="Times New Roman" panose="02020603050405020304" pitchFamily="18" charset="0"/>
                <a:cs typeface="Times New Roman" panose="02020603050405020304" pitchFamily="18" charset="0"/>
              </a:rPr>
              <a:t>VIỆC</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CẦN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LÀM</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ĐỐI</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VỚI</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MÔ</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PHỎNG</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PHÂN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TÁN</a:t>
            </a:r>
            <a:r>
              <a:rPr lang="en-US" sz="2000" b="1" dirty="0" smtClean="0">
                <a:solidFill>
                  <a:schemeClr val="tx1"/>
                </a:solidFill>
                <a:latin typeface="Times New Roman" panose="02020603050405020304" pitchFamily="18" charset="0"/>
                <a:cs typeface="Times New Roman" panose="02020603050405020304" pitchFamily="18" charset="0"/>
              </a:rPr>
              <a:t>???</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894512" y="1072613"/>
            <a:ext cx="7354976" cy="4712774"/>
          </a:xfrm>
          <a:prstGeom prst="rect">
            <a:avLst/>
          </a:prstGeom>
        </p:spPr>
      </p:pic>
      <p:sp>
        <p:nvSpPr>
          <p:cNvPr id="6" name="TextBox 5"/>
          <p:cNvSpPr txBox="1"/>
          <p:nvPr/>
        </p:nvSpPr>
        <p:spPr>
          <a:xfrm>
            <a:off x="2341146" y="6015446"/>
            <a:ext cx="4156907" cy="369332"/>
          </a:xfrm>
          <a:prstGeom prst="rect">
            <a:avLst/>
          </a:prstGeom>
          <a:noFill/>
        </p:spPr>
        <p:txBody>
          <a:bodyPr wrap="none" rtlCol="0">
            <a:spAutoFit/>
          </a:bodyPr>
          <a:lstStyle/>
          <a:p>
            <a:r>
              <a:rPr lang="en-US" dirty="0" err="1" smtClean="0"/>
              <a:t>Thách</a:t>
            </a:r>
            <a:r>
              <a:rPr lang="en-US" dirty="0" smtClean="0"/>
              <a:t> </a:t>
            </a:r>
            <a:r>
              <a:rPr lang="en-US" dirty="0" err="1" smtClean="0"/>
              <a:t>thức</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mô</a:t>
            </a:r>
            <a:r>
              <a:rPr lang="en-US" dirty="0" smtClean="0"/>
              <a:t> </a:t>
            </a:r>
            <a:r>
              <a:rPr lang="en-US" dirty="0" err="1" smtClean="0"/>
              <a:t>phỏng</a:t>
            </a:r>
            <a:r>
              <a:rPr lang="en-US" dirty="0" smtClean="0"/>
              <a:t> </a:t>
            </a:r>
            <a:r>
              <a:rPr lang="en-US" dirty="0" err="1" smtClean="0"/>
              <a:t>phân</a:t>
            </a:r>
            <a:r>
              <a:rPr lang="en-US" dirty="0" smtClean="0"/>
              <a:t> </a:t>
            </a:r>
            <a:r>
              <a:rPr lang="en-US" dirty="0" err="1" smtClean="0"/>
              <a:t>tán</a:t>
            </a:r>
            <a:endParaRPr lang="en-US" dirty="0"/>
          </a:p>
        </p:txBody>
      </p:sp>
      <p:sp>
        <p:nvSpPr>
          <p:cNvPr id="7" name="Rectangle 6"/>
          <p:cNvSpPr/>
          <p:nvPr/>
        </p:nvSpPr>
        <p:spPr>
          <a:xfrm>
            <a:off x="7449388" y="4146091"/>
            <a:ext cx="1600200" cy="1754326"/>
          </a:xfrm>
          <a:prstGeom prst="rect">
            <a:avLst/>
          </a:prstGeom>
        </p:spPr>
        <p:txBody>
          <a:bodyPr wrap="square">
            <a:spAutoFit/>
          </a:bodyPr>
          <a:lstStyle/>
          <a:p>
            <a:r>
              <a:rPr lang="en-US" dirty="0" err="1">
                <a:solidFill>
                  <a:srgbClr val="FF0000"/>
                </a:solidFill>
              </a:rPr>
              <a:t>Đ</a:t>
            </a:r>
            <a:r>
              <a:rPr lang="en-US" dirty="0" err="1" smtClean="0">
                <a:solidFill>
                  <a:srgbClr val="FF0000"/>
                </a:solidFill>
              </a:rPr>
              <a:t>ảm</a:t>
            </a:r>
            <a:r>
              <a:rPr lang="en-US" dirty="0" smtClean="0">
                <a:solidFill>
                  <a:srgbClr val="FF0000"/>
                </a:solidFill>
              </a:rPr>
              <a:t> </a:t>
            </a:r>
            <a:r>
              <a:rPr lang="en-US" dirty="0" err="1">
                <a:solidFill>
                  <a:srgbClr val="FF0000"/>
                </a:solidFill>
              </a:rPr>
              <a:t>bảo</a:t>
            </a:r>
            <a:r>
              <a:rPr lang="en-US" dirty="0">
                <a:solidFill>
                  <a:srgbClr val="FF0000"/>
                </a:solidFill>
              </a:rPr>
              <a:t> </a:t>
            </a:r>
            <a:r>
              <a:rPr lang="en-US" dirty="0" err="1">
                <a:solidFill>
                  <a:srgbClr val="FF0000"/>
                </a:solidFill>
              </a:rPr>
              <a:t>giải</a:t>
            </a:r>
            <a:r>
              <a:rPr lang="en-US" dirty="0">
                <a:solidFill>
                  <a:srgbClr val="FF0000"/>
                </a:solidFill>
              </a:rPr>
              <a:t> </a:t>
            </a:r>
            <a:r>
              <a:rPr lang="en-US" dirty="0" err="1">
                <a:solidFill>
                  <a:srgbClr val="FF0000"/>
                </a:solidFill>
              </a:rPr>
              <a:t>quyết</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mâu</a:t>
            </a:r>
            <a:r>
              <a:rPr lang="en-US" dirty="0">
                <a:solidFill>
                  <a:srgbClr val="FF0000"/>
                </a:solidFill>
              </a:rPr>
              <a:t> </a:t>
            </a:r>
            <a:r>
              <a:rPr lang="en-US" dirty="0" err="1">
                <a:solidFill>
                  <a:srgbClr val="FF0000"/>
                </a:solidFill>
              </a:rPr>
              <a:t>thuẫn</a:t>
            </a:r>
            <a:r>
              <a:rPr lang="en-US" dirty="0">
                <a:solidFill>
                  <a:srgbClr val="FF0000"/>
                </a:solidFill>
              </a:rPr>
              <a:t> </a:t>
            </a:r>
            <a:r>
              <a:rPr lang="en-US" dirty="0" err="1">
                <a:solidFill>
                  <a:srgbClr val="FF0000"/>
                </a:solidFill>
              </a:rPr>
              <a:t>về</a:t>
            </a:r>
            <a:r>
              <a:rPr lang="en-US" dirty="0">
                <a:solidFill>
                  <a:srgbClr val="FF0000"/>
                </a:solidFill>
              </a:rPr>
              <a:t> </a:t>
            </a:r>
            <a:r>
              <a:rPr lang="en-US" dirty="0" err="1">
                <a:solidFill>
                  <a:srgbClr val="FF0000"/>
                </a:solidFill>
              </a:rPr>
              <a:t>mặt</a:t>
            </a:r>
            <a:r>
              <a:rPr lang="en-US" dirty="0">
                <a:solidFill>
                  <a:srgbClr val="FF0000"/>
                </a:solidFill>
              </a:rPr>
              <a:t> </a:t>
            </a:r>
            <a:r>
              <a:rPr lang="en-US" dirty="0" err="1">
                <a:solidFill>
                  <a:srgbClr val="FF0000"/>
                </a:solidFill>
              </a:rPr>
              <a:t>thời</a:t>
            </a:r>
            <a:r>
              <a:rPr lang="en-US" dirty="0">
                <a:solidFill>
                  <a:srgbClr val="FF0000"/>
                </a:solidFill>
              </a:rPr>
              <a:t> </a:t>
            </a:r>
            <a:r>
              <a:rPr lang="en-US" dirty="0" err="1">
                <a:solidFill>
                  <a:srgbClr val="FF0000"/>
                </a:solidFill>
              </a:rPr>
              <a:t>gian</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lập</a:t>
            </a:r>
            <a:r>
              <a:rPr lang="en-US" dirty="0">
                <a:solidFill>
                  <a:srgbClr val="FF0000"/>
                </a:solidFill>
              </a:rPr>
              <a:t> </a:t>
            </a:r>
            <a:r>
              <a:rPr lang="en-US" dirty="0" err="1">
                <a:solidFill>
                  <a:srgbClr val="FF0000"/>
                </a:solidFill>
              </a:rPr>
              <a:t>bản</a:t>
            </a:r>
            <a:r>
              <a:rPr lang="en-US" dirty="0">
                <a:solidFill>
                  <a:srgbClr val="FF0000"/>
                </a:solidFill>
              </a:rPr>
              <a:t> </a:t>
            </a:r>
            <a:r>
              <a:rPr lang="en-US" dirty="0" err="1">
                <a:solidFill>
                  <a:srgbClr val="FF0000"/>
                </a:solidFill>
              </a:rPr>
              <a:t>đồ</a:t>
            </a:r>
            <a:r>
              <a:rPr lang="en-US" dirty="0">
                <a:solidFill>
                  <a:srgbClr val="FF0000"/>
                </a:solidFill>
              </a:rPr>
              <a:t>.</a:t>
            </a:r>
          </a:p>
        </p:txBody>
      </p:sp>
    </p:spTree>
    <p:extLst>
      <p:ext uri="{BB962C8B-B14F-4D97-AF65-F5344CB8AC3E}">
        <p14:creationId xmlns:p14="http://schemas.microsoft.com/office/powerpoint/2010/main" val="3457334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4572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2.1.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CHUNG</a:t>
            </a:r>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000" b="1" dirty="0" err="1" smtClean="0">
                <a:solidFill>
                  <a:schemeClr val="tx1"/>
                </a:solidFill>
                <a:latin typeface="Times New Roman" panose="02020603050405020304" pitchFamily="18" charset="0"/>
                <a:cs typeface="Times New Roman" panose="02020603050405020304" pitchFamily="18" charset="0"/>
              </a:rPr>
              <a:t>Yêu</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cầu</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chung</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về</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hệ</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thống</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866503"/>
            <a:ext cx="8153400" cy="4953000"/>
          </a:xfrm>
        </p:spPr>
        <p:txBody>
          <a:bodyPr>
            <a:noAutofit/>
          </a:bodyPr>
          <a:lstStyle/>
          <a:p>
            <a:pPr>
              <a:spcBef>
                <a:spcPts val="0"/>
              </a:spcBef>
              <a:spcAft>
                <a:spcPts val="0"/>
              </a:spcAft>
              <a:buClr>
                <a:schemeClr val="tx1"/>
              </a:buClr>
            </a:pPr>
            <a:r>
              <a:rPr lang="en-US" sz="2400" dirty="0">
                <a:solidFill>
                  <a:schemeClr val="tx1"/>
                </a:solidFill>
                <a:latin typeface="Times New Roman" panose="02020603050405020304" pitchFamily="18" charset="0"/>
                <a:cs typeface="Times New Roman" panose="02020603050405020304" pitchFamily="18" charset="0"/>
              </a:rPr>
              <a:t>C</a:t>
            </a:r>
            <a:r>
              <a:rPr lang="vi-VN" sz="2400" dirty="0">
                <a:solidFill>
                  <a:schemeClr val="tx1"/>
                </a:solidFill>
                <a:latin typeface="Times New Roman" panose="02020603050405020304" pitchFamily="18" charset="0"/>
                <a:cs typeface="Times New Roman" panose="02020603050405020304" pitchFamily="18" charset="0"/>
              </a:rPr>
              <a:t>ơ sở hạ tầng hỗ trợ giao thức tương tác và mô hình trao đổi thông tin phải </a:t>
            </a:r>
            <a:r>
              <a:rPr lang="en-US" sz="2400" dirty="0" err="1">
                <a:solidFill>
                  <a:schemeClr val="tx1"/>
                </a:solidFill>
                <a:latin typeface="Times New Roman" panose="02020603050405020304" pitchFamily="18" charset="0"/>
                <a:cs typeface="Times New Roman" panose="02020603050405020304" pitchFamily="18" charset="0"/>
              </a:rPr>
              <a:t>đảm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bảo</a:t>
            </a:r>
            <a:r>
              <a:rPr lang="vi-VN" sz="2400" dirty="0">
                <a:solidFill>
                  <a:schemeClr val="tx1"/>
                </a:solidFill>
                <a:latin typeface="Times New Roman" panose="02020603050405020304" pitchFamily="18" charset="0"/>
                <a:cs typeface="Times New Roman" panose="02020603050405020304" pitchFamily="18" charset="0"/>
              </a:rPr>
              <a:t> ba yêu cầu</a:t>
            </a:r>
            <a:r>
              <a:rPr lang="en-US" sz="2400" dirty="0">
                <a:solidFill>
                  <a:schemeClr val="tx1"/>
                </a:solidFill>
                <a:latin typeface="Times New Roman" panose="02020603050405020304" pitchFamily="18" charset="0"/>
                <a:cs typeface="Times New Roman" panose="02020603050405020304" pitchFamily="18" charset="0"/>
              </a:rPr>
              <a:t>:</a:t>
            </a:r>
          </a:p>
          <a:p>
            <a:pPr>
              <a:spcBef>
                <a:spcPts val="0"/>
              </a:spcBef>
              <a:spcAft>
                <a:spcPts val="0"/>
              </a:spcAft>
              <a:buClr>
                <a:schemeClr val="tx1"/>
              </a:buClr>
            </a:pPr>
            <a:r>
              <a:rPr lang="en-US" sz="2400" dirty="0">
                <a:solidFill>
                  <a:schemeClr val="tx1"/>
                </a:solidFill>
                <a:latin typeface="Times New Roman" panose="02020603050405020304" pitchFamily="18" charset="0"/>
                <a:cs typeface="Times New Roman" panose="02020603050405020304" pitchFamily="18" charset="0"/>
              </a:rPr>
              <a:t>- </a:t>
            </a:r>
            <a:r>
              <a:rPr lang="vi-VN" sz="2400" dirty="0">
                <a:solidFill>
                  <a:schemeClr val="tx1"/>
                </a:solidFill>
                <a:latin typeface="Times New Roman" panose="02020603050405020304" pitchFamily="18" charset="0"/>
                <a:cs typeface="Times New Roman" panose="02020603050405020304" pitchFamily="18" charset="0"/>
              </a:rPr>
              <a:t>Tất cả các yếu tố trao đổi thông tin phải được chuyển đến </a:t>
            </a:r>
            <a:r>
              <a:rPr lang="en-US" sz="2400" dirty="0" err="1">
                <a:solidFill>
                  <a:schemeClr val="tx1"/>
                </a:solidFill>
                <a:latin typeface="Times New Roman" panose="02020603050405020304" pitchFamily="18" charset="0"/>
                <a:cs typeface="Times New Roman" panose="02020603050405020304" pitchFamily="18" charset="0"/>
              </a:rPr>
              <a:t>đúng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địa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chỉ</a:t>
            </a:r>
            <a:r>
              <a:rPr lang="vi-VN" sz="2400" dirty="0">
                <a:solidFill>
                  <a:schemeClr val="tx1"/>
                </a:solidFill>
                <a:latin typeface="Times New Roman" panose="02020603050405020304" pitchFamily="18" charset="0"/>
                <a:cs typeface="Times New Roman" panose="02020603050405020304" pitchFamily="18" charset="0"/>
              </a:rPr>
              <a:t> (tính </a:t>
            </a:r>
            <a:r>
              <a:rPr lang="en-US" sz="2400" dirty="0" err="1">
                <a:solidFill>
                  <a:schemeClr val="tx1"/>
                </a:solidFill>
                <a:latin typeface="Times New Roman" panose="02020603050405020304" pitchFamily="18" charset="0"/>
                <a:cs typeface="Times New Roman" panose="02020603050405020304" pitchFamily="18" charset="0"/>
              </a:rPr>
              <a:t>hiệu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a:t>
            </a:r>
            <a:r>
              <a:rPr lang="vi-VN" sz="2400" dirty="0">
                <a:solidFill>
                  <a:schemeClr val="tx1"/>
                </a:solidFill>
                <a:latin typeface="Times New Roman" panose="02020603050405020304" pitchFamily="18" charset="0"/>
                <a:cs typeface="Times New Roman" panose="02020603050405020304" pitchFamily="18" charset="0"/>
              </a:rPr>
              <a:t>).</a:t>
            </a:r>
          </a:p>
          <a:p>
            <a:pPr>
              <a:spcBef>
                <a:spcPts val="0"/>
              </a:spcBef>
              <a:spcAft>
                <a:spcPts val="0"/>
              </a:spcAft>
              <a:buClr>
                <a:schemeClr val="tx1"/>
              </a:buClr>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Chỉ</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chuyền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đúng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thông</a:t>
            </a:r>
            <a:r>
              <a:rPr lang="en-US" sz="2400" dirty="0">
                <a:solidFill>
                  <a:schemeClr val="tx1"/>
                </a:solidFill>
                <a:latin typeface="Times New Roman" panose="02020603050405020304" pitchFamily="18" charset="0"/>
                <a:cs typeface="Times New Roman" panose="02020603050405020304" pitchFamily="18" charset="0"/>
              </a:rPr>
              <a:t> tin </a:t>
            </a:r>
            <a:r>
              <a:rPr lang="en-US" sz="2400" dirty="0" err="1">
                <a:solidFill>
                  <a:schemeClr val="tx1"/>
                </a:solidFill>
                <a:latin typeface="Times New Roman" panose="02020603050405020304" pitchFamily="18" charset="0"/>
                <a:cs typeface="Times New Roman" panose="02020603050405020304" pitchFamily="18" charset="0"/>
              </a:rPr>
              <a:t>cần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thiết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đến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hệ</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thống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mô</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phỏng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khác</a:t>
            </a:r>
            <a:r>
              <a:rPr lang="en-US" sz="2400" dirty="0">
                <a:solidFill>
                  <a:schemeClr val="tx1"/>
                </a:solidFill>
                <a:latin typeface="Times New Roman" panose="02020603050405020304" pitchFamily="18" charset="0"/>
                <a:cs typeface="Times New Roman" panose="02020603050405020304" pitchFamily="18" charset="0"/>
              </a:rPr>
              <a:t> </a:t>
            </a:r>
            <a:r>
              <a:rPr lang="vi-VN"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tính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vừa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vặn</a:t>
            </a:r>
            <a:r>
              <a:rPr lang="vi-VN" sz="2400" dirty="0">
                <a:solidFill>
                  <a:schemeClr val="tx1"/>
                </a:solidFill>
                <a:latin typeface="Times New Roman" panose="02020603050405020304" pitchFamily="18" charset="0"/>
                <a:cs typeface="Times New Roman" panose="02020603050405020304" pitchFamily="18" charset="0"/>
              </a:rPr>
              <a:t>).</a:t>
            </a:r>
          </a:p>
          <a:p>
            <a:pPr>
              <a:spcBef>
                <a:spcPts val="0"/>
              </a:spcBef>
              <a:spcAft>
                <a:spcPts val="0"/>
              </a:spcAft>
              <a:buClr>
                <a:schemeClr val="tx1"/>
              </a:buClr>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Quá</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truyền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dẫn</a:t>
            </a:r>
            <a:r>
              <a:rPr lang="vi-VN" sz="2400" dirty="0">
                <a:solidFill>
                  <a:schemeClr val="tx1"/>
                </a:solidFill>
                <a:latin typeface="Times New Roman" panose="02020603050405020304" pitchFamily="18" charset="0"/>
                <a:cs typeface="Times New Roman" panose="02020603050405020304" pitchFamily="18" charset="0"/>
              </a:rPr>
              <a:t> diễn ra đúng thời điểm (đúng và kịp thời).</a:t>
            </a: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spcBef>
                <a:spcPts val="0"/>
              </a:spcBef>
              <a:spcAft>
                <a:spcPts val="0"/>
              </a:spcAft>
              <a:buClr>
                <a:schemeClr val="tx1"/>
              </a:buClr>
              <a:buFontTx/>
              <a:buChar char="-"/>
            </a:pP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057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4572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2.1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chung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với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mô</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phỏng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phân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tán</a:t>
            </a:r>
            <a:r>
              <a:rPr lang="en-US" sz="2400" b="1" dirty="0" smtClean="0">
                <a:solidFill>
                  <a:schemeClr val="tx1"/>
                </a:solidFill>
                <a:latin typeface="Times New Roman" panose="02020603050405020304" pitchFamily="18" charset="0"/>
                <a:cs typeface="Times New Roman" panose="02020603050405020304" pitchFamily="18" charset="0"/>
              </a:rPr>
              <a:t>.</a:t>
            </a:r>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000" b="1" dirty="0" err="1" smtClean="0">
                <a:solidFill>
                  <a:schemeClr val="tx1"/>
                </a:solidFill>
                <a:latin typeface="Times New Roman" panose="02020603050405020304" pitchFamily="18" charset="0"/>
                <a:cs typeface="Times New Roman" panose="02020603050405020304" pitchFamily="18" charset="0"/>
              </a:rPr>
              <a:t>Các</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thách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thức</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cụ</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thể</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3900" y="1143000"/>
            <a:ext cx="8153400" cy="4953000"/>
          </a:xfrm>
        </p:spPr>
        <p:txBody>
          <a:bodyPr>
            <a:noAutofit/>
          </a:bodyPr>
          <a:lstStyle/>
          <a:p>
            <a:pPr marL="342900" indent="-342900">
              <a:spcBef>
                <a:spcPts val="0"/>
              </a:spcBef>
              <a:spcAft>
                <a:spcPts val="0"/>
              </a:spcAft>
              <a:buClr>
                <a:schemeClr val="tx1"/>
              </a:buClr>
              <a:buFontTx/>
              <a:buChar char="-"/>
            </a:pPr>
            <a:r>
              <a:rPr lang="en-US" sz="2000" dirty="0" err="1" smtClean="0">
                <a:solidFill>
                  <a:schemeClr val="tx1"/>
                </a:solidFill>
                <a:latin typeface="Times New Roman" panose="02020603050405020304" pitchFamily="18" charset="0"/>
                <a:cs typeface="Times New Roman" panose="02020603050405020304" pitchFamily="18" charset="0"/>
              </a:rPr>
              <a:t>THÁCH</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THỨC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VỀ</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HỆ</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THỐNG</a:t>
            </a:r>
            <a:r>
              <a:rPr lang="en-US" sz="2000" dirty="0" smtClean="0">
                <a:solidFill>
                  <a:schemeClr val="tx1"/>
                </a:solidFill>
                <a:latin typeface="Times New Roman" panose="02020603050405020304" pitchFamily="18" charset="0"/>
                <a:cs typeface="Times New Roman" panose="02020603050405020304" pitchFamily="18" charset="0"/>
              </a:rPr>
              <a:t>.</a:t>
            </a:r>
          </a:p>
          <a:p>
            <a:pPr>
              <a:spcBef>
                <a:spcPts val="0"/>
              </a:spcBef>
              <a:spcAft>
                <a:spcPts val="0"/>
              </a:spcAft>
              <a:buClr>
                <a:schemeClr val="tx1"/>
              </a:buClr>
            </a:pP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spcBef>
                <a:spcPts val="0"/>
              </a:spcBef>
              <a:spcAft>
                <a:spcPts val="0"/>
              </a:spcAft>
              <a:buClr>
                <a:schemeClr val="tx1"/>
              </a:buClr>
              <a:buFontTx/>
              <a:buChar char="-"/>
            </a:pPr>
            <a:r>
              <a:rPr lang="en-US" sz="2000" dirty="0" err="1" smtClean="0">
                <a:solidFill>
                  <a:schemeClr val="tx1"/>
                </a:solidFill>
                <a:latin typeface="Times New Roman" panose="02020603050405020304" pitchFamily="18" charset="0"/>
                <a:cs typeface="Times New Roman" panose="02020603050405020304" pitchFamily="18" charset="0"/>
              </a:rPr>
              <a:t>THÁCH</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THỨC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VỀ</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LIÊN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KẾT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THỰC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THỂ</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SỰ</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KIỆN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VÀ</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TRẠNG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THÁI</a:t>
            </a:r>
            <a:endParaRPr lang="en-US" sz="2000" dirty="0" smtClean="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buClr>
                <a:schemeClr val="tx1"/>
              </a:buClr>
            </a:pP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smtClean="0">
              <a:solidFill>
                <a:schemeClr val="tx1"/>
              </a:solidFill>
              <a:latin typeface="Times New Roman" panose="02020603050405020304" pitchFamily="18" charset="0"/>
              <a:cs typeface="Times New Roman" panose="02020603050405020304" pitchFamily="18" charset="0"/>
            </a:endParaRPr>
          </a:p>
          <a:p>
            <a:pPr marL="457200" indent="-457200">
              <a:spcBef>
                <a:spcPts val="0"/>
              </a:spcBef>
              <a:spcAft>
                <a:spcPts val="0"/>
              </a:spcAft>
              <a:buClr>
                <a:schemeClr val="tx1"/>
              </a:buClr>
              <a:buFontTx/>
              <a:buChar char="-"/>
            </a:pP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020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4572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2.2.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VỀ</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Hệ</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thống</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866503"/>
            <a:ext cx="8153400" cy="4953000"/>
          </a:xfrm>
        </p:spPr>
        <p:txBody>
          <a:bodyPr>
            <a:noAutofit/>
          </a:bodyPr>
          <a:lstStyle/>
          <a:p>
            <a:pPr>
              <a:spcBef>
                <a:spcPts val="0"/>
              </a:spcBef>
              <a:spcAft>
                <a:spcPts val="0"/>
              </a:spcAft>
              <a:buClr>
                <a:schemeClr val="tx1"/>
              </a:buClr>
            </a:pPr>
            <a:r>
              <a:rPr lang="en-US" sz="2400" dirty="0" err="1" smtClean="0">
                <a:solidFill>
                  <a:schemeClr val="tx1"/>
                </a:solidFill>
                <a:latin typeface="Times New Roman" panose="02020603050405020304" pitchFamily="18" charset="0"/>
                <a:cs typeface="Times New Roman" panose="02020603050405020304" pitchFamily="18" charset="0"/>
              </a:rPr>
              <a:t>Cần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giải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quyết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câu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hỏi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đặt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ra</a:t>
            </a:r>
            <a:r>
              <a:rPr lang="en-US" sz="2400" dirty="0">
                <a:solidFill>
                  <a:schemeClr val="tx1"/>
                </a:solidFill>
                <a:latin typeface="Times New Roman" panose="02020603050405020304" pitchFamily="18" charset="0"/>
                <a:cs typeface="Times New Roman" panose="02020603050405020304" pitchFamily="18" charset="0"/>
              </a:rPr>
              <a:t>: </a:t>
            </a:r>
          </a:p>
          <a:p>
            <a:pPr marL="342900" indent="-342900">
              <a:spcBef>
                <a:spcPts val="0"/>
              </a:spcBef>
              <a:spcAft>
                <a:spcPts val="0"/>
              </a:spcAft>
              <a:buClr>
                <a:schemeClr val="tx1"/>
              </a:buClr>
              <a:buFont typeface="Arial" panose="020B0604020202020204" pitchFamily="34" charset="0"/>
              <a:buChar char="•"/>
            </a:pPr>
            <a:r>
              <a:rPr lang="vi-VN" sz="2400" dirty="0">
                <a:solidFill>
                  <a:schemeClr val="tx1"/>
                </a:solidFill>
                <a:latin typeface="Times New Roman" panose="02020603050405020304" pitchFamily="18" charset="0"/>
                <a:cs typeface="Times New Roman" panose="02020603050405020304" pitchFamily="18" charset="0"/>
              </a:rPr>
              <a:t>Các máy tính lưu trữ có cung cấp quyền truy cập vào mạng máy tính không?</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spcBef>
                <a:spcPts val="0"/>
              </a:spcBef>
              <a:spcAft>
                <a:spcPts val="0"/>
              </a:spcAft>
              <a:buClr>
                <a:schemeClr val="tx1"/>
              </a:buClr>
              <a:buFont typeface="Arial" panose="020B0604020202020204" pitchFamily="34" charset="0"/>
              <a:buChar char="•"/>
            </a:pPr>
            <a:r>
              <a:rPr lang="vi-VN" sz="2400" dirty="0">
                <a:solidFill>
                  <a:schemeClr val="tx1"/>
                </a:solidFill>
                <a:latin typeface="Times New Roman" panose="02020603050405020304" pitchFamily="18" charset="0"/>
                <a:cs typeface="Times New Roman" panose="02020603050405020304" pitchFamily="18" charset="0"/>
              </a:rPr>
              <a:t>Tất cả các máy tính có hỗ trợ các phiên bản tương thích của giao thức mạng không?</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spcBef>
                <a:spcPts val="0"/>
              </a:spcBef>
              <a:spcAft>
                <a:spcPts val="0"/>
              </a:spcAft>
              <a:buClr>
                <a:schemeClr val="tx1"/>
              </a:buClr>
              <a:buFont typeface="Arial" panose="020B0604020202020204" pitchFamily="34" charset="0"/>
              <a:buChar char="•"/>
            </a:pPr>
            <a:r>
              <a:rPr lang="vi-VN" sz="2400" dirty="0">
                <a:solidFill>
                  <a:schemeClr val="tx1"/>
                </a:solidFill>
                <a:latin typeface="Times New Roman" panose="02020603050405020304" pitchFamily="18" charset="0"/>
                <a:cs typeface="Times New Roman" panose="02020603050405020304" pitchFamily="18" charset="0"/>
              </a:rPr>
              <a:t>Các chương trình mô phỏng hỗ trợ đã có một tiêu chuẩn trao đổi thông tin chung chưa?</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spcBef>
                <a:spcPts val="0"/>
              </a:spcBef>
              <a:spcAft>
                <a:spcPts val="0"/>
              </a:spcAft>
              <a:buClr>
                <a:schemeClr val="tx1"/>
              </a:buClr>
              <a:buFont typeface="Arial" panose="020B0604020202020204" pitchFamily="34" charset="0"/>
              <a:buChar char="•"/>
            </a:pPr>
            <a:r>
              <a:rPr lang="vi-VN" sz="2400" dirty="0">
                <a:solidFill>
                  <a:schemeClr val="tx1"/>
                </a:solidFill>
                <a:latin typeface="Times New Roman" panose="02020603050405020304" pitchFamily="18" charset="0"/>
                <a:cs typeface="Times New Roman" panose="02020603050405020304" pitchFamily="18" charset="0"/>
              </a:rPr>
              <a:t>Có sẵn tài liệu đầy đủ hoặc kiến thức hệ thống mô phỏng không?</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778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29046"/>
            <a:ext cx="8153400" cy="1143000"/>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r>
            <a:br>
              <a:rPr lang="en-US" sz="20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2.3. </a:t>
            </a:r>
            <a:r>
              <a:rPr lang="en-US" sz="2400" b="1" dirty="0" err="1" smtClean="0">
                <a:solidFill>
                  <a:schemeClr val="tx1"/>
                </a:solidFill>
                <a:latin typeface="Times New Roman" panose="02020603050405020304" pitchFamily="18" charset="0"/>
                <a:cs typeface="Times New Roman" panose="02020603050405020304" pitchFamily="18" charset="0"/>
              </a:rPr>
              <a:t>THÁCH</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THỨC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VỀ</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LIÊN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KẾT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Thực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thể</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SỰ</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KIỆN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TRẠNG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THÁI</a:t>
            </a: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676400"/>
            <a:ext cx="8153400" cy="4143102"/>
          </a:xfrm>
        </p:spPr>
        <p:txBody>
          <a:bodyPr>
            <a:noAutofit/>
          </a:bodyPr>
          <a:lstStyle/>
          <a:p>
            <a:pPr>
              <a:spcBef>
                <a:spcPts val="0"/>
              </a:spcBef>
              <a:spcAft>
                <a:spcPts val="0"/>
              </a:spcAft>
              <a:buClr>
                <a:schemeClr val="tx1"/>
              </a:buClr>
            </a:pPr>
            <a:r>
              <a:rPr lang="en-US" sz="2400" dirty="0" smtClean="0">
                <a:solidFill>
                  <a:schemeClr val="tx1"/>
                </a:solidFill>
                <a:latin typeface="Times New Roman" panose="02020603050405020304" pitchFamily="18" charset="0"/>
                <a:cs typeface="Times New Roman" panose="02020603050405020304" pitchFamily="18" charset="0"/>
              </a:rPr>
              <a:t>2.3.1. </a:t>
            </a:r>
            <a:r>
              <a:rPr lang="en-US" sz="2400" dirty="0" err="1" smtClean="0">
                <a:solidFill>
                  <a:schemeClr val="tx1"/>
                </a:solidFill>
                <a:latin typeface="Times New Roman" panose="02020603050405020304" pitchFamily="18" charset="0"/>
                <a:cs typeface="Times New Roman" panose="02020603050405020304" pitchFamily="18" charset="0"/>
              </a:rPr>
              <a:t>Xây</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dựng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mô</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hình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khái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niệm</a:t>
            </a:r>
            <a:r>
              <a:rPr lang="en-US" sz="2400" dirty="0" smtClean="0">
                <a:solidFill>
                  <a:schemeClr val="tx1"/>
                </a:solidFill>
                <a:latin typeface="Times New Roman" panose="02020603050405020304" pitchFamily="18" charset="0"/>
                <a:cs typeface="Times New Roman" panose="02020603050405020304" pitchFamily="18" charset="0"/>
              </a:rPr>
              <a:t>.</a:t>
            </a:r>
          </a:p>
          <a:p>
            <a:pPr>
              <a:spcBef>
                <a:spcPts val="0"/>
              </a:spcBef>
              <a:spcAft>
                <a:spcPts val="0"/>
              </a:spcAft>
              <a:buClr>
                <a:schemeClr val="tx1"/>
              </a:buClr>
            </a:pPr>
            <a:r>
              <a:rPr lang="en-US" sz="2400" dirty="0" smtClean="0">
                <a:solidFill>
                  <a:schemeClr val="tx1"/>
                </a:solidFill>
                <a:latin typeface="Times New Roman" panose="02020603050405020304" pitchFamily="18" charset="0"/>
                <a:cs typeface="Times New Roman" panose="02020603050405020304" pitchFamily="18" charset="0"/>
              </a:rPr>
              <a:t>2.3.2. </a:t>
            </a:r>
            <a:r>
              <a:rPr lang="en-US" sz="2400" dirty="0" err="1" smtClean="0">
                <a:solidFill>
                  <a:schemeClr val="tx1"/>
                </a:solidFill>
                <a:latin typeface="Times New Roman" panose="02020603050405020304" pitchFamily="18" charset="0"/>
                <a:cs typeface="Times New Roman" panose="02020603050405020304" pitchFamily="18" charset="0"/>
              </a:rPr>
              <a:t>Tính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toán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ràng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buộc</a:t>
            </a:r>
            <a:r>
              <a:rPr lang="en-US" sz="2400" dirty="0" smtClean="0">
                <a:solidFill>
                  <a:schemeClr val="tx1"/>
                </a:solidFill>
                <a:latin typeface="Times New Roman" panose="02020603050405020304" pitchFamily="18" charset="0"/>
                <a:cs typeface="Times New Roman" panose="02020603050405020304" pitchFamily="18" charset="0"/>
              </a:rPr>
              <a:t>.</a:t>
            </a:r>
          </a:p>
          <a:p>
            <a:pPr>
              <a:spcBef>
                <a:spcPts val="0"/>
              </a:spcBef>
              <a:spcAft>
                <a:spcPts val="0"/>
              </a:spcAft>
              <a:buClr>
                <a:schemeClr val="tx1"/>
              </a:buClr>
            </a:pPr>
            <a:r>
              <a:rPr lang="en-US" sz="2400" dirty="0" smtClean="0">
                <a:solidFill>
                  <a:schemeClr val="tx1"/>
                </a:solidFill>
                <a:latin typeface="Times New Roman" panose="02020603050405020304" pitchFamily="18" charset="0"/>
                <a:cs typeface="Times New Roman" panose="02020603050405020304" pitchFamily="18" charset="0"/>
              </a:rPr>
              <a:t>2.3.3. </a:t>
            </a:r>
            <a:r>
              <a:rPr lang="en-US" sz="2400" dirty="0" err="1" smtClean="0">
                <a:solidFill>
                  <a:schemeClr val="tx1"/>
                </a:solidFill>
                <a:latin typeface="Times New Roman" panose="02020603050405020304" pitchFamily="18" charset="0"/>
                <a:cs typeface="Times New Roman" panose="02020603050405020304" pitchFamily="18" charset="0"/>
              </a:rPr>
              <a:t>Mô</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tả</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siêu</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dữ</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liệu</a:t>
            </a:r>
            <a:r>
              <a:rPr lang="en-US" sz="2400" dirty="0" smtClean="0">
                <a:solidFill>
                  <a:schemeClr val="tx1"/>
                </a:solidFill>
                <a:latin typeface="Times New Roman" panose="02020603050405020304" pitchFamily="18" charset="0"/>
                <a:cs typeface="Times New Roman" panose="02020603050405020304" pitchFamily="18" charset="0"/>
              </a:rPr>
              <a:t>.</a:t>
            </a:r>
          </a:p>
          <a:p>
            <a:pPr>
              <a:spcBef>
                <a:spcPts val="0"/>
              </a:spcBef>
              <a:spcAft>
                <a:spcPts val="0"/>
              </a:spcAft>
              <a:buClr>
                <a:schemeClr val="tx1"/>
              </a:buClr>
            </a:pPr>
            <a:r>
              <a:rPr lang="en-US" sz="2400" dirty="0" smtClean="0">
                <a:solidFill>
                  <a:schemeClr val="tx1"/>
                </a:solidFill>
                <a:latin typeface="Times New Roman" panose="02020603050405020304" pitchFamily="18" charset="0"/>
                <a:cs typeface="Times New Roman" panose="02020603050405020304" pitchFamily="18" charset="0"/>
              </a:rPr>
              <a:t>2.3.4. </a:t>
            </a:r>
            <a:r>
              <a:rPr lang="en-US" sz="2400" dirty="0" err="1" smtClean="0">
                <a:solidFill>
                  <a:schemeClr val="tx1"/>
                </a:solidFill>
                <a:latin typeface="Times New Roman" panose="02020603050405020304" pitchFamily="18" charset="0"/>
                <a:cs typeface="Times New Roman" panose="02020603050405020304" pitchFamily="18" charset="0"/>
              </a:rPr>
              <a:t>Đồng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bộ</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hóa</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thời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gian</a:t>
            </a:r>
            <a:endParaRPr lang="en-US" sz="2400" dirty="0" smtClean="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buClr>
                <a:schemeClr val="tx1"/>
              </a:buClr>
            </a:pPr>
            <a:r>
              <a:rPr lang="en-US" sz="2400" dirty="0" smtClean="0">
                <a:solidFill>
                  <a:schemeClr val="tx1"/>
                </a:solidFill>
                <a:latin typeface="Times New Roman" panose="02020603050405020304" pitchFamily="18" charset="0"/>
                <a:cs typeface="Times New Roman" panose="02020603050405020304" pitchFamily="18" charset="0"/>
              </a:rPr>
              <a:t>2.3.5. </a:t>
            </a:r>
            <a:r>
              <a:rPr lang="en-US" sz="2400" dirty="0" err="1" smtClean="0">
                <a:solidFill>
                  <a:schemeClr val="tx1"/>
                </a:solidFill>
                <a:latin typeface="Times New Roman" panose="02020603050405020304" pitchFamily="18" charset="0"/>
                <a:cs typeface="Times New Roman" panose="02020603050405020304" pitchFamily="18" charset="0"/>
              </a:rPr>
              <a:t>Vấn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đề</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đa</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phân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giải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hợp</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nhất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và</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phân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tách</a:t>
            </a:r>
            <a:r>
              <a:rPr lang="en-US" sz="2400" dirty="0" smtClean="0">
                <a:solidFill>
                  <a:schemeClr val="tx1"/>
                </a:solidFill>
                <a:latin typeface="Times New Roman" panose="02020603050405020304" pitchFamily="18" charset="0"/>
                <a:cs typeface="Times New Roman" panose="02020603050405020304" pitchFamily="18" charset="0"/>
              </a:rPr>
              <a:t>.</a:t>
            </a:r>
          </a:p>
          <a:p>
            <a:pPr>
              <a:spcBef>
                <a:spcPts val="0"/>
              </a:spcBef>
              <a:spcAft>
                <a:spcPts val="0"/>
              </a:spcAft>
              <a:buClr>
                <a:schemeClr val="tx1"/>
              </a:buClr>
            </a:pPr>
            <a:r>
              <a:rPr lang="en-US" sz="2400" dirty="0" smtClean="0">
                <a:solidFill>
                  <a:schemeClr val="tx1"/>
                </a:solidFill>
                <a:latin typeface="Times New Roman" panose="02020603050405020304" pitchFamily="18" charset="0"/>
                <a:cs typeface="Times New Roman" panose="02020603050405020304" pitchFamily="18" charset="0"/>
              </a:rPr>
              <a:t>2.3.6. </a:t>
            </a:r>
            <a:r>
              <a:rPr lang="en-US" sz="2400" dirty="0" err="1" smtClean="0">
                <a:solidFill>
                  <a:schemeClr val="tx1"/>
                </a:solidFill>
                <a:latin typeface="Times New Roman" panose="02020603050405020304" pitchFamily="18" charset="0"/>
                <a:cs typeface="Times New Roman" panose="02020603050405020304" pitchFamily="18" charset="0"/>
              </a:rPr>
              <a:t>Thách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thức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về</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khả</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năng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tương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tác</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buClr>
                <a:schemeClr val="tx1"/>
              </a:buClr>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009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FFFB3EE-5BAA-4A7D-B8A0-FC61AB1B54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Mail merge made easy</Template>
  <TotalTime>7676</TotalTime>
  <Words>12232</Words>
  <Application>Microsoft Office PowerPoint</Application>
  <PresentationFormat>On-screen Show (4:3)</PresentationFormat>
  <Paragraphs>223</Paragraphs>
  <Slides>26</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Segoe</vt:lpstr>
      <vt:lpstr>Arial</vt:lpstr>
      <vt:lpstr>Calibri</vt:lpstr>
      <vt:lpstr>Segoe UI Light</vt:lpstr>
      <vt:lpstr>Times New Roman</vt:lpstr>
      <vt:lpstr>Wingdings</vt:lpstr>
      <vt:lpstr>Essential</vt:lpstr>
      <vt:lpstr>Mô phỏng và ứng dụng trong huấn luyện quân sự</vt:lpstr>
      <vt:lpstr>MÔ PHỎNG PHÂN TÁN</vt:lpstr>
      <vt:lpstr>I. Khái niệm Mô Phỏng Phân Tán.</vt:lpstr>
      <vt:lpstr> II. Các Thách thức trong mô phỏng phân tán 2.1. Thách thức chung. VIỆC CẦN LÀM ĐỐI VỚI MÔ PHỎNG PHÂN TÁN???</vt:lpstr>
      <vt:lpstr> 2.1. Thách thức chung VIỆC CẦN LÀM ĐỐI VỚI MÔ PHỎNG PHÂN TÁN???</vt:lpstr>
      <vt:lpstr> 2.1. Thách thức CHUNG Yêu cầu chung về hệ thống</vt:lpstr>
      <vt:lpstr> 2.1 Thách thức chung với mô phỏng phân tán. Các thách thức cụ thể</vt:lpstr>
      <vt:lpstr> 2.2. Thách thức VỀ Hệ thống</vt:lpstr>
      <vt:lpstr> 2.3. THÁCH THỨC VỀ LIÊN KẾT CÁC Thực thể, SỰ KIỆN VÀ TRẠNG THÁI  </vt:lpstr>
      <vt:lpstr> 2.3. THÁCH THỨC VỀ LIÊN KẾT CÁC Thực thể, SỰ KIỆN VÀ TRẠNG THÁI  2.3.1 Xây dựng Mô hình khái niệm</vt:lpstr>
      <vt:lpstr> 2.3. THÁCH THỨC VỀ LIÊN KẾT CÁC Thực thể, SỰ KIỆN VÀ TRẠNG THÁI cho liên kết  2.3.1 Xây dựng Mô hình khái niệm</vt:lpstr>
      <vt:lpstr> 2.3. THÁCH THỨC VỀ LIÊN KẾT CÁC Thực thể, SỰ KIỆN VÀ TRẠNG THÁI  2.3.2 TÍNH TOÁN RÀNG BUỘC</vt:lpstr>
      <vt:lpstr> 2.3. THÁCH THỨC VỀ LIÊN KẾT CÁC Thực thể, SỰ KIỆN VÀ TRẠNG THÁI cho liên kết  2.3.3 Mô tả siêu dữ liệu</vt:lpstr>
      <vt:lpstr> 2.3. THÁCH THỨC VỀ LIÊN KẾT CÁC Thực thể, SỰ KIỆN VÀ TRẠNG THÁI cho liên kết  2.3.4 Đồng bộ hóa thời gian</vt:lpstr>
      <vt:lpstr> 2.3. THÁCH THỨC VỀ LIÊN KẾT CÁC Thực thể, SỰ KIỆN VÀ TRẠNG THÁI cho liên kết  2.3.4 Đồng bộ hóa thời gian</vt:lpstr>
      <vt:lpstr> 2.3. THÁCH THỨC VỀ LIÊN KẾT CÁC Thực thể, SỰ KIỆN VÀ TRẠNG THÁI cho liên kết  2.3.4 Đồng bộ hóa thời gian</vt:lpstr>
      <vt:lpstr> 2.3. THÁCH THỨC VỀ LIÊN KẾT CÁC Thực thể, SỰ KIỆN VÀ TRẠNG THÁI cho liên kết  2.3.5  Vấn đề  Đa phân giải, Hợp nhất và phân tách</vt:lpstr>
      <vt:lpstr> 2.3. THÁCH THỨC VỀ LIÊN KẾT CÁC Thực thể, SỰ KIỆN VÀ TRẠNG THÁI cho liên kết  2.3.6 THÁCH THỨC VỀ KHẢ NĂNG TƯƠNG TÁC</vt:lpstr>
      <vt:lpstr> 2.3. THÁCH THỨC VỀ LIÊN KẾT CÁC Thực thể, SỰ KIỆN VÀ TRẠNG THÁI cho liên kết  2.3.6 THÁCH THỨC VỀ KHẢ NĂNG TƯƠNG TÁC</vt:lpstr>
      <vt:lpstr> 2.3. THÁCH THỨC VỀ LIÊN KẾT CÁC Thực thể, SỰ KIỆN VÀ TRẠNG THÁI cho liên kết  2.3.6 THÁCH THỨC VỀ KHẢ NĂNG TƯƠNG TÁC</vt:lpstr>
      <vt:lpstr> 2.3. THÁCH THỨC VỀ LIÊN KẾT CÁC Thực thể, SỰ KIỆN VÀ TRẠNG THÁI cho liên kết  2.3.6 THÁCH THỨC VỀ KHẢ NĂNG TƯƠNG TÁC</vt:lpstr>
      <vt:lpstr> III. CÁC CHUẨN CHO MÔ PHỎNG PHÂN TÁN </vt:lpstr>
      <vt:lpstr> 3.1. KHÁI NIỆM CHUẨN MÔ PHỎNG </vt:lpstr>
      <vt:lpstr> 3.1. KHÁI NIỆM CHUẨN MÔ PHỎNG </vt:lpstr>
      <vt:lpstr> 3.2. TiÊU CHUẨN MÔ HÌNH HÓA VÀ MÔ PHỎNG </vt:lpstr>
      <vt:lpstr>3.1. KHÁI NIỆM CHUẨN MÔ PHỎNG 2.3.6 THÁCH THỨC VỀ KHẢ NĂNG TƯƠNG TÁC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Mail merge MadE easy</dc:title>
  <dc:creator>Nguyen Khanh</dc:creator>
  <cp:keywords/>
  <cp:lastModifiedBy>giovatuyet</cp:lastModifiedBy>
  <cp:revision>656</cp:revision>
  <cp:lastPrinted>2021-01-25T02:28:56Z</cp:lastPrinted>
  <dcterms:created xsi:type="dcterms:W3CDTF">2015-03-10T19:13:31Z</dcterms:created>
  <dcterms:modified xsi:type="dcterms:W3CDTF">2022-02-27T14:56:32Z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TC021295509991</vt:lpwstr>
  </property>
</Properties>
</file>