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286" r:id="rId3"/>
    <p:sldId id="314" r:id="rId4"/>
    <p:sldId id="324" r:id="rId5"/>
    <p:sldId id="315" r:id="rId6"/>
    <p:sldId id="316" r:id="rId7"/>
    <p:sldId id="317" r:id="rId8"/>
    <p:sldId id="318" r:id="rId9"/>
    <p:sldId id="319" r:id="rId10"/>
    <p:sldId id="320" r:id="rId11"/>
    <p:sldId id="321" r:id="rId12"/>
    <p:sldId id="322" r:id="rId13"/>
    <p:sldId id="323" r:id="rId14"/>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70588" autoAdjust="0"/>
  </p:normalViewPr>
  <p:slideViewPr>
    <p:cSldViewPr snapToGrid="0">
      <p:cViewPr>
        <p:scale>
          <a:sx n="75" d="100"/>
          <a:sy n="75" d="100"/>
        </p:scale>
        <p:origin x="9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5A9A3-D04E-4D08-83D4-654B19610B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DBA780-6FC3-4150-AC0D-C16769146BA1}">
      <dgm:prSet/>
      <dgm:spPr>
        <a:solidFill>
          <a:schemeClr val="accent3">
            <a:lumMod val="50000"/>
          </a:schemeClr>
        </a:solidFill>
      </dgm:spPr>
      <dgm:t>
        <a:bodyPr/>
        <a:lstStyle/>
        <a:p>
          <a:pPr algn="ctr" rtl="0"/>
          <a:r>
            <a:rPr lang="en-US" b="1" dirty="0" err="1" smtClean="0"/>
            <a:t>Bài</a:t>
          </a:r>
          <a:r>
            <a:rPr lang="en-US" b="1" dirty="0" smtClean="0"/>
            <a:t> 6: </a:t>
          </a:r>
          <a:r>
            <a:rPr lang="en-US" b="1" dirty="0" err="1" smtClean="0"/>
            <a:t>Mô</a:t>
          </a:r>
          <a:r>
            <a:rPr lang="en-US" b="1" dirty="0" smtClean="0"/>
            <a:t> </a:t>
          </a:r>
          <a:r>
            <a:rPr lang="en-US" b="1" dirty="0" err="1" smtClean="0"/>
            <a:t>phỏng</a:t>
          </a:r>
          <a:r>
            <a:rPr lang="en-US" b="1" dirty="0" smtClean="0"/>
            <a:t> </a:t>
          </a:r>
          <a:r>
            <a:rPr lang="en-US" b="1" dirty="0" err="1" smtClean="0"/>
            <a:t>hành</a:t>
          </a:r>
          <a:r>
            <a:rPr lang="en-US" b="1" dirty="0" smtClean="0"/>
            <a:t> vi </a:t>
          </a:r>
          <a:r>
            <a:rPr lang="en-US" b="1" dirty="0" err="1" smtClean="0"/>
            <a:t>xếp</a:t>
          </a:r>
          <a:r>
            <a:rPr lang="en-US" b="1" dirty="0" smtClean="0"/>
            <a:t> </a:t>
          </a:r>
          <a:r>
            <a:rPr lang="en-US" b="1" dirty="0" err="1" smtClean="0"/>
            <a:t>và</a:t>
          </a:r>
          <a:r>
            <a:rPr lang="en-US" b="1" dirty="0" smtClean="0"/>
            <a:t> di </a:t>
          </a:r>
          <a:r>
            <a:rPr lang="en-US" b="1" dirty="0" err="1" smtClean="0"/>
            <a:t>chuyển</a:t>
          </a:r>
          <a:r>
            <a:rPr lang="en-US" b="1" dirty="0" smtClean="0"/>
            <a:t> </a:t>
          </a:r>
          <a:r>
            <a:rPr lang="en-US" b="1" dirty="0" err="1" smtClean="0"/>
            <a:t>theo</a:t>
          </a:r>
          <a:r>
            <a:rPr lang="en-US" b="1" dirty="0" smtClean="0"/>
            <a:t> </a:t>
          </a:r>
          <a:r>
            <a:rPr lang="en-US" b="1" dirty="0" err="1" smtClean="0"/>
            <a:t>đội</a:t>
          </a:r>
          <a:r>
            <a:rPr lang="en-US" b="1" dirty="0" smtClean="0"/>
            <a:t> </a:t>
          </a:r>
          <a:r>
            <a:rPr lang="en-US" b="1" dirty="0" err="1" smtClean="0"/>
            <a:t>hình</a:t>
          </a:r>
          <a:endParaRPr lang="en-US" dirty="0"/>
        </a:p>
      </dgm:t>
    </dgm:pt>
    <dgm:pt modelId="{B9D20DA7-4127-4C7A-8F7F-45BFE8D9F858}" type="parTrans" cxnId="{F6363B32-1146-40FA-8EEB-DE8AC92437BB}">
      <dgm:prSet/>
      <dgm:spPr/>
      <dgm:t>
        <a:bodyPr/>
        <a:lstStyle/>
        <a:p>
          <a:endParaRPr lang="en-US"/>
        </a:p>
      </dgm:t>
    </dgm:pt>
    <dgm:pt modelId="{6B64F7CA-3E79-4A35-957B-E053B7C7ECFE}" type="sibTrans" cxnId="{F6363B32-1146-40FA-8EEB-DE8AC92437BB}">
      <dgm:prSet/>
      <dgm:spPr/>
      <dgm:t>
        <a:bodyPr/>
        <a:lstStyle/>
        <a:p>
          <a:endParaRPr lang="en-US"/>
        </a:p>
      </dgm:t>
    </dgm:pt>
    <dgm:pt modelId="{714A905C-6BCF-4AFD-B913-2A38049EA29B}" type="pres">
      <dgm:prSet presAssocID="{DAA5A9A3-D04E-4D08-83D4-654B19610B12}" presName="linear" presStyleCnt="0">
        <dgm:presLayoutVars>
          <dgm:animLvl val="lvl"/>
          <dgm:resizeHandles val="exact"/>
        </dgm:presLayoutVars>
      </dgm:prSet>
      <dgm:spPr/>
      <dgm:t>
        <a:bodyPr/>
        <a:lstStyle/>
        <a:p>
          <a:endParaRPr lang="en-US"/>
        </a:p>
      </dgm:t>
    </dgm:pt>
    <dgm:pt modelId="{FDA3B46C-BD3F-48E0-AADB-AD56FD26327D}" type="pres">
      <dgm:prSet presAssocID="{69DBA780-6FC3-4150-AC0D-C16769146BA1}" presName="parentText" presStyleLbl="node1" presStyleIdx="0" presStyleCnt="1">
        <dgm:presLayoutVars>
          <dgm:chMax val="0"/>
          <dgm:bulletEnabled val="1"/>
        </dgm:presLayoutVars>
      </dgm:prSet>
      <dgm:spPr/>
      <dgm:t>
        <a:bodyPr/>
        <a:lstStyle/>
        <a:p>
          <a:endParaRPr lang="en-US"/>
        </a:p>
      </dgm:t>
    </dgm:pt>
  </dgm:ptLst>
  <dgm:cxnLst>
    <dgm:cxn modelId="{8A1DE0D2-E327-461B-A437-5E55C37FFC18}" type="presOf" srcId="{69DBA780-6FC3-4150-AC0D-C16769146BA1}" destId="{FDA3B46C-BD3F-48E0-AADB-AD56FD26327D}" srcOrd="0" destOrd="0" presId="urn:microsoft.com/office/officeart/2005/8/layout/vList2"/>
    <dgm:cxn modelId="{B32951BB-4DCF-4D34-9CCF-C07E1E63AE7C}" type="presOf" srcId="{DAA5A9A3-D04E-4D08-83D4-654B19610B12}" destId="{714A905C-6BCF-4AFD-B913-2A38049EA29B}" srcOrd="0" destOrd="0" presId="urn:microsoft.com/office/officeart/2005/8/layout/vList2"/>
    <dgm:cxn modelId="{F6363B32-1146-40FA-8EEB-DE8AC92437BB}" srcId="{DAA5A9A3-D04E-4D08-83D4-654B19610B12}" destId="{69DBA780-6FC3-4150-AC0D-C16769146BA1}" srcOrd="0" destOrd="0" parTransId="{B9D20DA7-4127-4C7A-8F7F-45BFE8D9F858}" sibTransId="{6B64F7CA-3E79-4A35-957B-E053B7C7ECFE}"/>
    <dgm:cxn modelId="{A38FF1B9-14B7-4481-8586-EF3FDA0F1939}" type="presParOf" srcId="{714A905C-6BCF-4AFD-B913-2A38049EA29B}" destId="{FDA3B46C-BD3F-48E0-AADB-AD56FD2632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J-shape and V-Shape</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9C0A5781-C95A-4A83-8904-44F3BDAEAD5D}" type="presOf" srcId="{91E2A964-B5B0-4F72-8515-476CD13ACE0D}" destId="{612AD515-1FEA-4060-A1F8-D1511FB261F9}" srcOrd="0" destOrd="0" presId="urn:microsoft.com/office/officeart/2011/layout/TabList"/>
    <dgm:cxn modelId="{2AA748ED-D124-464E-900B-708AAC19333E}" type="presOf" srcId="{E64DADE1-0142-4C4E-8599-AFC48AE0B8A8}" destId="{10EEC96B-278A-4421-B2C4-98BA209934A4}" srcOrd="0" destOrd="0" presId="urn:microsoft.com/office/officeart/2011/layout/TabList"/>
    <dgm:cxn modelId="{457AC322-D8EE-48A6-BCFB-32D1B0C9E4AA}" type="presParOf" srcId="{612AD515-1FEA-4060-A1F8-D1511FB261F9}" destId="{AE02535B-FCB6-417B-8143-3F1FAD61436E}" srcOrd="0" destOrd="0" presId="urn:microsoft.com/office/officeart/2011/layout/TabList"/>
    <dgm:cxn modelId="{35B71772-D3CE-461F-A824-406C886A9A3F}" type="presParOf" srcId="{AE02535B-FCB6-417B-8143-3F1FAD61436E}" destId="{7BA7A4FA-E305-430E-A01A-BD5B81C6DC69}" srcOrd="0" destOrd="0" presId="urn:microsoft.com/office/officeart/2011/layout/TabList"/>
    <dgm:cxn modelId="{36B0A402-0A0A-4AA1-B34C-8714FD59E12F}" type="presParOf" srcId="{AE02535B-FCB6-417B-8143-3F1FAD61436E}" destId="{10EEC96B-278A-4421-B2C4-98BA209934A4}" srcOrd="1" destOrd="0" presId="urn:microsoft.com/office/officeart/2011/layout/TabList"/>
    <dgm:cxn modelId="{7039E5CA-ECBA-4C1C-9497-1524BE4B346E}"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J-shape and V-Shape</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1408C5B4-DC2F-4C91-933A-293F7558A42B}" type="presOf" srcId="{E64DADE1-0142-4C4E-8599-AFC48AE0B8A8}" destId="{10EEC96B-278A-4421-B2C4-98BA209934A4}" srcOrd="0" destOrd="0" presId="urn:microsoft.com/office/officeart/2011/layout/TabList"/>
    <dgm:cxn modelId="{EF579C5D-4847-4E98-BDF1-F60FBAE711AD}" type="presOf" srcId="{91E2A964-B5B0-4F72-8515-476CD13ACE0D}" destId="{612AD515-1FEA-4060-A1F8-D1511FB261F9}" srcOrd="0" destOrd="0" presId="urn:microsoft.com/office/officeart/2011/layout/TabList"/>
    <dgm:cxn modelId="{73238311-7850-4E87-8B59-BC28BB9A6ADF}" type="presParOf" srcId="{612AD515-1FEA-4060-A1F8-D1511FB261F9}" destId="{AE02535B-FCB6-417B-8143-3F1FAD61436E}" srcOrd="0" destOrd="0" presId="urn:microsoft.com/office/officeart/2011/layout/TabList"/>
    <dgm:cxn modelId="{16FD2ED1-3582-423A-9354-0BFBF1F2DA6C}" type="presParOf" srcId="{AE02535B-FCB6-417B-8143-3F1FAD61436E}" destId="{7BA7A4FA-E305-430E-A01A-BD5B81C6DC69}" srcOrd="0" destOrd="0" presId="urn:microsoft.com/office/officeart/2011/layout/TabList"/>
    <dgm:cxn modelId="{91303D60-6F87-44CD-A7F9-6BECF57E2E39}" type="presParOf" srcId="{AE02535B-FCB6-417B-8143-3F1FAD61436E}" destId="{10EEC96B-278A-4421-B2C4-98BA209934A4}" srcOrd="1" destOrd="0" presId="urn:microsoft.com/office/officeart/2011/layout/TabList"/>
    <dgm:cxn modelId="{AA0D4252-4EA3-4E2C-AE18-0A6BCD9D777D}"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J-shape and V-Shape</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95FC2446-DD53-4CAA-B4E7-E39BC08E98FD}" type="presOf" srcId="{E64DADE1-0142-4C4E-8599-AFC48AE0B8A8}" destId="{10EEC96B-278A-4421-B2C4-98BA209934A4}" srcOrd="0" destOrd="0" presId="urn:microsoft.com/office/officeart/2011/layout/TabList"/>
    <dgm:cxn modelId="{6D08F737-D5BF-4806-93F4-D01BA6E75422}" type="presOf" srcId="{91E2A964-B5B0-4F72-8515-476CD13ACE0D}" destId="{612AD515-1FEA-4060-A1F8-D1511FB261F9}" srcOrd="0" destOrd="0" presId="urn:microsoft.com/office/officeart/2011/layout/TabList"/>
    <dgm:cxn modelId="{3F3CB79C-4AF8-4B2C-9E29-D8FA721585B0}" type="presParOf" srcId="{612AD515-1FEA-4060-A1F8-D1511FB261F9}" destId="{AE02535B-FCB6-417B-8143-3F1FAD61436E}" srcOrd="0" destOrd="0" presId="urn:microsoft.com/office/officeart/2011/layout/TabList"/>
    <dgm:cxn modelId="{199FDC96-8A7B-465C-96C4-43C6CD0A269C}" type="presParOf" srcId="{AE02535B-FCB6-417B-8143-3F1FAD61436E}" destId="{7BA7A4FA-E305-430E-A01A-BD5B81C6DC69}" srcOrd="0" destOrd="0" presId="urn:microsoft.com/office/officeart/2011/layout/TabList"/>
    <dgm:cxn modelId="{6062D640-5490-47CF-B8AA-DE7E8A371015}" type="presParOf" srcId="{AE02535B-FCB6-417B-8143-3F1FAD61436E}" destId="{10EEC96B-278A-4421-B2C4-98BA209934A4}" srcOrd="1" destOrd="0" presId="urn:microsoft.com/office/officeart/2011/layout/TabList"/>
    <dgm:cxn modelId="{21B8AD07-9C39-4A5B-AE50-527B850C3591}"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J-shape and V-Shape</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036E973E-CF7D-4F96-AAFF-22EBF9551625}" type="presOf" srcId="{E64DADE1-0142-4C4E-8599-AFC48AE0B8A8}" destId="{10EEC96B-278A-4421-B2C4-98BA209934A4}"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FC18806E-310F-416B-96DC-9253F6FEE246}" type="presOf" srcId="{91E2A964-B5B0-4F72-8515-476CD13ACE0D}" destId="{612AD515-1FEA-4060-A1F8-D1511FB261F9}" srcOrd="0" destOrd="0" presId="urn:microsoft.com/office/officeart/2011/layout/TabList"/>
    <dgm:cxn modelId="{D1B6A832-5B0F-4D2D-9373-53F7249CD7BC}" type="presParOf" srcId="{612AD515-1FEA-4060-A1F8-D1511FB261F9}" destId="{AE02535B-FCB6-417B-8143-3F1FAD61436E}" srcOrd="0" destOrd="0" presId="urn:microsoft.com/office/officeart/2011/layout/TabList"/>
    <dgm:cxn modelId="{55B07B9E-C55B-4B50-80A0-A98BDAF334F8}" type="presParOf" srcId="{AE02535B-FCB6-417B-8143-3F1FAD61436E}" destId="{7BA7A4FA-E305-430E-A01A-BD5B81C6DC69}" srcOrd="0" destOrd="0" presId="urn:microsoft.com/office/officeart/2011/layout/TabList"/>
    <dgm:cxn modelId="{877E1305-2E47-4DD9-BBC2-4503B1E6D3B4}" type="presParOf" srcId="{AE02535B-FCB6-417B-8143-3F1FAD61436E}" destId="{10EEC96B-278A-4421-B2C4-98BA209934A4}" srcOrd="1" destOrd="0" presId="urn:microsoft.com/office/officeart/2011/layout/TabList"/>
    <dgm:cxn modelId="{A97641C2-F2ED-4718-A86B-C92532671C75}"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en-US" b="1" dirty="0" err="1" smtClean="0"/>
            <a:t>Nội</a:t>
          </a:r>
          <a:r>
            <a:rPr lang="en-US" b="1" dirty="0" smtClean="0"/>
            <a:t> dung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9D634713-43EA-4A96-876E-FF784671582B}"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D51A77AF-F8B2-4C3D-8F54-D9517F27DF47}" type="presOf" srcId="{E64DADE1-0142-4C4E-8599-AFC48AE0B8A8}" destId="{10EEC96B-278A-4421-B2C4-98BA209934A4}" srcOrd="0" destOrd="0" presId="urn:microsoft.com/office/officeart/2011/layout/TabList"/>
    <dgm:cxn modelId="{6B8420AD-84F3-446A-8743-EDC3B867C7C1}" type="presParOf" srcId="{612AD515-1FEA-4060-A1F8-D1511FB261F9}" destId="{AE02535B-FCB6-417B-8143-3F1FAD61436E}" srcOrd="0" destOrd="0" presId="urn:microsoft.com/office/officeart/2011/layout/TabList"/>
    <dgm:cxn modelId="{A4737309-0604-4A44-9973-BC417F8C451F}" type="presParOf" srcId="{AE02535B-FCB6-417B-8143-3F1FAD61436E}" destId="{7BA7A4FA-E305-430E-A01A-BD5B81C6DC69}" srcOrd="0" destOrd="0" presId="urn:microsoft.com/office/officeart/2011/layout/TabList"/>
    <dgm:cxn modelId="{12265CAE-D224-48E5-ACCF-D35935704A39}" type="presParOf" srcId="{AE02535B-FCB6-417B-8143-3F1FAD61436E}" destId="{10EEC96B-278A-4421-B2C4-98BA209934A4}" srcOrd="1" destOrd="0" presId="urn:microsoft.com/office/officeart/2011/layout/TabList"/>
    <dgm:cxn modelId="{08949D97-3300-4E60-96C3-52B1F4B12848}"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64130" custScaleY="142902" custLinFactNeighborX="33165"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BE283D6D-D21E-42C5-B156-E4727747FE4A}" type="presOf" srcId="{E64DADE1-0142-4C4E-8599-AFC48AE0B8A8}" destId="{10EEC96B-278A-4421-B2C4-98BA209934A4}"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116EDB92-24BE-460C-8D9F-0B05B0172C55}" type="presOf" srcId="{91E2A964-B5B0-4F72-8515-476CD13ACE0D}" destId="{612AD515-1FEA-4060-A1F8-D1511FB261F9}" srcOrd="0" destOrd="0" presId="urn:microsoft.com/office/officeart/2011/layout/TabList"/>
    <dgm:cxn modelId="{C9760E07-B6B3-401F-AD44-FB69052645A3}" type="presParOf" srcId="{612AD515-1FEA-4060-A1F8-D1511FB261F9}" destId="{AE02535B-FCB6-417B-8143-3F1FAD61436E}" srcOrd="0" destOrd="0" presId="urn:microsoft.com/office/officeart/2011/layout/TabList"/>
    <dgm:cxn modelId="{5F062E83-7567-4687-B8EC-1B65784E2A11}" type="presParOf" srcId="{AE02535B-FCB6-417B-8143-3F1FAD61436E}" destId="{7BA7A4FA-E305-430E-A01A-BD5B81C6DC69}" srcOrd="0" destOrd="0" presId="urn:microsoft.com/office/officeart/2011/layout/TabList"/>
    <dgm:cxn modelId="{DF98E162-4B48-4834-AC72-6A10C0FE9EEE}" type="presParOf" srcId="{AE02535B-FCB6-417B-8143-3F1FAD61436E}" destId="{10EEC96B-278A-4421-B2C4-98BA209934A4}" srcOrd="1" destOrd="0" presId="urn:microsoft.com/office/officeart/2011/layout/TabList"/>
    <dgm:cxn modelId="{75BBCEF0-C6B3-439A-A0E6-E8A4E4950716}"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64130" custScaleY="142902" custLinFactNeighborX="33165"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BE283D6D-D21E-42C5-B156-E4727747FE4A}" type="presOf" srcId="{E64DADE1-0142-4C4E-8599-AFC48AE0B8A8}" destId="{10EEC96B-278A-4421-B2C4-98BA209934A4}"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116EDB92-24BE-460C-8D9F-0B05B0172C55}" type="presOf" srcId="{91E2A964-B5B0-4F72-8515-476CD13ACE0D}" destId="{612AD515-1FEA-4060-A1F8-D1511FB261F9}" srcOrd="0" destOrd="0" presId="urn:microsoft.com/office/officeart/2011/layout/TabList"/>
    <dgm:cxn modelId="{C9760E07-B6B3-401F-AD44-FB69052645A3}" type="presParOf" srcId="{612AD515-1FEA-4060-A1F8-D1511FB261F9}" destId="{AE02535B-FCB6-417B-8143-3F1FAD61436E}" srcOrd="0" destOrd="0" presId="urn:microsoft.com/office/officeart/2011/layout/TabList"/>
    <dgm:cxn modelId="{5F062E83-7567-4687-B8EC-1B65784E2A11}" type="presParOf" srcId="{AE02535B-FCB6-417B-8143-3F1FAD61436E}" destId="{7BA7A4FA-E305-430E-A01A-BD5B81C6DC69}" srcOrd="0" destOrd="0" presId="urn:microsoft.com/office/officeart/2011/layout/TabList"/>
    <dgm:cxn modelId="{DF98E162-4B48-4834-AC72-6A10C0FE9EEE}" type="presParOf" srcId="{AE02535B-FCB6-417B-8143-3F1FAD61436E}" destId="{10EEC96B-278A-4421-B2C4-98BA209934A4}" srcOrd="1" destOrd="0" presId="urn:microsoft.com/office/officeart/2011/layout/TabList"/>
    <dgm:cxn modelId="{75BBCEF0-C6B3-439A-A0E6-E8A4E4950716}"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Column</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908DA80F-82A1-4111-80FE-EBA83AC684DA}"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2B70CDF9-4B5A-49A9-B777-39E6AE3172C8}" type="presOf" srcId="{E64DADE1-0142-4C4E-8599-AFC48AE0B8A8}" destId="{10EEC96B-278A-4421-B2C4-98BA209934A4}" srcOrd="0" destOrd="0" presId="urn:microsoft.com/office/officeart/2011/layout/TabList"/>
    <dgm:cxn modelId="{11F6FF60-5583-46A9-AE0F-E250C8176AFA}" type="presParOf" srcId="{612AD515-1FEA-4060-A1F8-D1511FB261F9}" destId="{AE02535B-FCB6-417B-8143-3F1FAD61436E}" srcOrd="0" destOrd="0" presId="urn:microsoft.com/office/officeart/2011/layout/TabList"/>
    <dgm:cxn modelId="{387223EE-9B8B-4494-9F56-7E5E8305943B}" type="presParOf" srcId="{AE02535B-FCB6-417B-8143-3F1FAD61436E}" destId="{7BA7A4FA-E305-430E-A01A-BD5B81C6DC69}" srcOrd="0" destOrd="0" presId="urn:microsoft.com/office/officeart/2011/layout/TabList"/>
    <dgm:cxn modelId="{32BB0EA5-C87E-4046-A56D-BC2A681D0E28}" type="presParOf" srcId="{AE02535B-FCB6-417B-8143-3F1FAD61436E}" destId="{10EEC96B-278A-4421-B2C4-98BA209934A4}" srcOrd="1" destOrd="0" presId="urn:microsoft.com/office/officeart/2011/layout/TabList"/>
    <dgm:cxn modelId="{2C0C001D-5DA0-4A87-B80C-49901CB3AE29}"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Front</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AD17D70B-B175-4237-9E9E-D63D8514CB35}" type="presOf" srcId="{E64DADE1-0142-4C4E-8599-AFC48AE0B8A8}" destId="{10EEC96B-278A-4421-B2C4-98BA209934A4}" srcOrd="0" destOrd="0" presId="urn:microsoft.com/office/officeart/2011/layout/TabList"/>
    <dgm:cxn modelId="{A01C6F89-2D9B-4592-B02C-2D0611F14B11}" type="presOf" srcId="{91E2A964-B5B0-4F72-8515-476CD13ACE0D}" destId="{612AD515-1FEA-4060-A1F8-D1511FB261F9}" srcOrd="0" destOrd="0" presId="urn:microsoft.com/office/officeart/2011/layout/TabList"/>
    <dgm:cxn modelId="{91D199B9-AD96-4EDE-B461-78DBC8CF1108}" type="presParOf" srcId="{612AD515-1FEA-4060-A1F8-D1511FB261F9}" destId="{AE02535B-FCB6-417B-8143-3F1FAD61436E}" srcOrd="0" destOrd="0" presId="urn:microsoft.com/office/officeart/2011/layout/TabList"/>
    <dgm:cxn modelId="{B56372EE-41E8-4037-8E9E-A3619939D7EE}" type="presParOf" srcId="{AE02535B-FCB6-417B-8143-3F1FAD61436E}" destId="{7BA7A4FA-E305-430E-A01A-BD5B81C6DC69}" srcOrd="0" destOrd="0" presId="urn:microsoft.com/office/officeart/2011/layout/TabList"/>
    <dgm:cxn modelId="{E47C7CC0-0101-4242-9D53-4F95E783F01E}" type="presParOf" srcId="{AE02535B-FCB6-417B-8143-3F1FAD61436E}" destId="{10EEC96B-278A-4421-B2C4-98BA209934A4}" srcOrd="1" destOrd="0" presId="urn:microsoft.com/office/officeart/2011/layout/TabList"/>
    <dgm:cxn modelId="{C13FD5E4-643E-4971-8427-D8D83B7DB3BA}"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Echelon</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380FB224-6389-4DFE-A795-3F739BEB5022}"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364CD0A8-6EAF-47C2-8189-C229EAD220B0}" type="presOf" srcId="{E64DADE1-0142-4C4E-8599-AFC48AE0B8A8}" destId="{10EEC96B-278A-4421-B2C4-98BA209934A4}" srcOrd="0" destOrd="0" presId="urn:microsoft.com/office/officeart/2011/layout/TabList"/>
    <dgm:cxn modelId="{4FE83C84-1054-41A8-905F-0560B06BFAB8}" type="presParOf" srcId="{612AD515-1FEA-4060-A1F8-D1511FB261F9}" destId="{AE02535B-FCB6-417B-8143-3F1FAD61436E}" srcOrd="0" destOrd="0" presId="urn:microsoft.com/office/officeart/2011/layout/TabList"/>
    <dgm:cxn modelId="{9BF42551-A290-4B2E-AA81-65DD45E6AB89}" type="presParOf" srcId="{AE02535B-FCB6-417B-8143-3F1FAD61436E}" destId="{7BA7A4FA-E305-430E-A01A-BD5B81C6DC69}" srcOrd="0" destOrd="0" presId="urn:microsoft.com/office/officeart/2011/layout/TabList"/>
    <dgm:cxn modelId="{4932120B-1060-4475-9704-F4E2354776DB}" type="presParOf" srcId="{AE02535B-FCB6-417B-8143-3F1FAD61436E}" destId="{10EEC96B-278A-4421-B2C4-98BA209934A4}" srcOrd="1" destOrd="0" presId="urn:microsoft.com/office/officeart/2011/layout/TabList"/>
    <dgm:cxn modelId="{9890DD2C-8B8A-44B1-88E1-84F2495BBA2C}"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J-shape and V-Shape</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79B6A9FD-BDC4-4549-82A2-E742DD085336}"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217183D6-B1CE-46C2-AE5B-CCA3D7457EE7}" type="presOf" srcId="{E64DADE1-0142-4C4E-8599-AFC48AE0B8A8}" destId="{10EEC96B-278A-4421-B2C4-98BA209934A4}" srcOrd="0" destOrd="0" presId="urn:microsoft.com/office/officeart/2011/layout/TabList"/>
    <dgm:cxn modelId="{698005F7-7150-4EA1-80BC-67CCE49E1FCC}" type="presParOf" srcId="{612AD515-1FEA-4060-A1F8-D1511FB261F9}" destId="{AE02535B-FCB6-417B-8143-3F1FAD61436E}" srcOrd="0" destOrd="0" presId="urn:microsoft.com/office/officeart/2011/layout/TabList"/>
    <dgm:cxn modelId="{85CB1A83-E254-4C22-9D06-8B4B7F7298CE}" type="presParOf" srcId="{AE02535B-FCB6-417B-8143-3F1FAD61436E}" destId="{7BA7A4FA-E305-430E-A01A-BD5B81C6DC69}" srcOrd="0" destOrd="0" presId="urn:microsoft.com/office/officeart/2011/layout/TabList"/>
    <dgm:cxn modelId="{5688DE59-5CDF-4E0C-AA1F-DC108CFDA01E}" type="presParOf" srcId="{AE02535B-FCB6-417B-8143-3F1FAD61436E}" destId="{10EEC96B-278A-4421-B2C4-98BA209934A4}" srcOrd="1" destOrd="0" presId="urn:microsoft.com/office/officeart/2011/layout/TabList"/>
    <dgm:cxn modelId="{7C3645DD-0B1A-493F-AEEE-DE43629EF466}"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custT="1"/>
      <dgm:spPr>
        <a:solidFill>
          <a:schemeClr val="accent3">
            <a:lumMod val="50000"/>
          </a:schemeClr>
        </a:solidFill>
      </dgm:spPr>
      <dgm:t>
        <a:bodyPr/>
        <a:lstStyle/>
        <a:p>
          <a:pPr rtl="0"/>
          <a:r>
            <a:rPr lang="en-US" sz="2000" b="1" dirty="0" smtClean="0"/>
            <a:t>I. </a:t>
          </a:r>
          <a:r>
            <a:rPr lang="en-US" altLang="en-US" sz="2000" b="1" dirty="0" err="1" smtClean="0"/>
            <a:t>Mô</a:t>
          </a:r>
          <a:r>
            <a:rPr lang="en-US" altLang="en-US" sz="2000" b="1" dirty="0" smtClean="0"/>
            <a:t> </a:t>
          </a:r>
          <a:r>
            <a:rPr lang="en-US" altLang="en-US" sz="2000" b="1" dirty="0" err="1" smtClean="0"/>
            <a:t>phỏng</a:t>
          </a:r>
          <a:r>
            <a:rPr lang="en-US" altLang="en-US" sz="2000" b="1" dirty="0" smtClean="0"/>
            <a:t> </a:t>
          </a:r>
          <a:r>
            <a:rPr lang="en-US" altLang="en-US" sz="2000" b="1" dirty="0" err="1" smtClean="0"/>
            <a:t>xếp</a:t>
          </a:r>
          <a:r>
            <a:rPr lang="en-US" altLang="en-US" sz="2000" b="1" dirty="0" smtClean="0"/>
            <a:t> </a:t>
          </a:r>
          <a:r>
            <a:rPr lang="en-US" altLang="en-US" sz="2000" b="1" dirty="0" err="1" smtClean="0"/>
            <a:t>theo</a:t>
          </a:r>
          <a:r>
            <a:rPr lang="en-US" altLang="en-US" sz="2000" b="1" dirty="0" smtClean="0"/>
            <a:t> </a:t>
          </a:r>
          <a:r>
            <a:rPr lang="en-US" altLang="en-US" sz="2000" b="1" dirty="0" err="1" smtClean="0"/>
            <a:t>đội</a:t>
          </a:r>
          <a:r>
            <a:rPr lang="en-US" altLang="en-US" sz="2000" b="1" dirty="0" smtClean="0"/>
            <a:t> </a:t>
          </a:r>
          <a:r>
            <a:rPr lang="en-US" altLang="en-US" sz="2000" b="1" dirty="0" err="1" smtClean="0"/>
            <a:t>hình</a:t>
          </a:r>
          <a:r>
            <a:rPr lang="en-US" altLang="en-US" sz="2000" b="1" dirty="0" smtClean="0"/>
            <a:t> J-shape and V-Shape</a:t>
          </a:r>
          <a:endParaRPr lang="en-US" sz="2000"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78715" custScaleY="142902" custLinFactNeighborX="38792"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45FCB3A9-1648-4B92-9581-FC115DA54104}" srcId="{91E2A964-B5B0-4F72-8515-476CD13ACE0D}" destId="{E64DADE1-0142-4C4E-8599-AFC48AE0B8A8}" srcOrd="0" destOrd="0" parTransId="{AF4A6F19-287F-4715-AB34-AD92C0C7535A}" sibTransId="{E4F51A43-DDAF-420C-8DD5-5F0177C418CB}"/>
    <dgm:cxn modelId="{F828D86D-46C1-4FAE-8154-0F5B4157538F}" type="presOf" srcId="{91E2A964-B5B0-4F72-8515-476CD13ACE0D}" destId="{612AD515-1FEA-4060-A1F8-D1511FB261F9}" srcOrd="0" destOrd="0" presId="urn:microsoft.com/office/officeart/2011/layout/TabList"/>
    <dgm:cxn modelId="{8EFB579B-A7AA-4977-A3A8-8ABAB0790735}" type="presOf" srcId="{E64DADE1-0142-4C4E-8599-AFC48AE0B8A8}" destId="{10EEC96B-278A-4421-B2C4-98BA209934A4}" srcOrd="0" destOrd="0" presId="urn:microsoft.com/office/officeart/2011/layout/TabList"/>
    <dgm:cxn modelId="{07166FB2-519D-40D4-AD21-FCB165799497}" type="presParOf" srcId="{612AD515-1FEA-4060-A1F8-D1511FB261F9}" destId="{AE02535B-FCB6-417B-8143-3F1FAD61436E}" srcOrd="0" destOrd="0" presId="urn:microsoft.com/office/officeart/2011/layout/TabList"/>
    <dgm:cxn modelId="{1A1AC5E1-DC90-48A6-9744-881B1625FBA8}" type="presParOf" srcId="{AE02535B-FCB6-417B-8143-3F1FAD61436E}" destId="{7BA7A4FA-E305-430E-A01A-BD5B81C6DC69}" srcOrd="0" destOrd="0" presId="urn:microsoft.com/office/officeart/2011/layout/TabList"/>
    <dgm:cxn modelId="{A2E12954-DBC2-4784-BDD5-EA25B51C93E5}" type="presParOf" srcId="{AE02535B-FCB6-417B-8143-3F1FAD61436E}" destId="{10EEC96B-278A-4421-B2C4-98BA209934A4}" srcOrd="1" destOrd="0" presId="urn:microsoft.com/office/officeart/2011/layout/TabList"/>
    <dgm:cxn modelId="{8AF58DC8-4915-49BC-8F9E-A530584CB623}"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3B46C-BD3F-48E0-AADB-AD56FD26327D}">
      <dsp:nvSpPr>
        <dsp:cNvPr id="0" name=""/>
        <dsp:cNvSpPr/>
      </dsp:nvSpPr>
      <dsp:spPr>
        <a:xfrm>
          <a:off x="0" y="6411"/>
          <a:ext cx="10515600" cy="131274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b="1" kern="1200" dirty="0" err="1" smtClean="0"/>
            <a:t>Bài</a:t>
          </a:r>
          <a:r>
            <a:rPr lang="en-US" sz="3400" b="1" kern="1200" dirty="0" smtClean="0"/>
            <a:t> 6: </a:t>
          </a:r>
          <a:r>
            <a:rPr lang="en-US" sz="3400" b="1" kern="1200" dirty="0" err="1" smtClean="0"/>
            <a:t>Mô</a:t>
          </a:r>
          <a:r>
            <a:rPr lang="en-US" sz="3400" b="1" kern="1200" dirty="0" smtClean="0"/>
            <a:t> </a:t>
          </a:r>
          <a:r>
            <a:rPr lang="en-US" sz="3400" b="1" kern="1200" dirty="0" err="1" smtClean="0"/>
            <a:t>phỏng</a:t>
          </a:r>
          <a:r>
            <a:rPr lang="en-US" sz="3400" b="1" kern="1200" dirty="0" smtClean="0"/>
            <a:t> </a:t>
          </a:r>
          <a:r>
            <a:rPr lang="en-US" sz="3400" b="1" kern="1200" dirty="0" err="1" smtClean="0"/>
            <a:t>hành</a:t>
          </a:r>
          <a:r>
            <a:rPr lang="en-US" sz="3400" b="1" kern="1200" dirty="0" smtClean="0"/>
            <a:t> vi </a:t>
          </a:r>
          <a:r>
            <a:rPr lang="en-US" sz="3400" b="1" kern="1200" dirty="0" err="1" smtClean="0"/>
            <a:t>xếp</a:t>
          </a:r>
          <a:r>
            <a:rPr lang="en-US" sz="3400" b="1" kern="1200" dirty="0" smtClean="0"/>
            <a:t> </a:t>
          </a:r>
          <a:r>
            <a:rPr lang="en-US" sz="3400" b="1" kern="1200" dirty="0" err="1" smtClean="0"/>
            <a:t>và</a:t>
          </a:r>
          <a:r>
            <a:rPr lang="en-US" sz="3400" b="1" kern="1200" dirty="0" smtClean="0"/>
            <a:t> di </a:t>
          </a:r>
          <a:r>
            <a:rPr lang="en-US" sz="3400" b="1" kern="1200" dirty="0" err="1" smtClean="0"/>
            <a:t>chuyển</a:t>
          </a:r>
          <a:r>
            <a:rPr lang="en-US" sz="3400" b="1" kern="1200" dirty="0" smtClean="0"/>
            <a:t> </a:t>
          </a:r>
          <a:r>
            <a:rPr lang="en-US" sz="3400" b="1" kern="1200" dirty="0" err="1" smtClean="0"/>
            <a:t>theo</a:t>
          </a:r>
          <a:r>
            <a:rPr lang="en-US" sz="3400" b="1" kern="1200" dirty="0" smtClean="0"/>
            <a:t> </a:t>
          </a:r>
          <a:r>
            <a:rPr lang="en-US" sz="3400" b="1" kern="1200" dirty="0" err="1" smtClean="0"/>
            <a:t>đội</a:t>
          </a:r>
          <a:r>
            <a:rPr lang="en-US" sz="3400" b="1" kern="1200" dirty="0" smtClean="0"/>
            <a:t> </a:t>
          </a:r>
          <a:r>
            <a:rPr lang="en-US" sz="3400" b="1" kern="1200" dirty="0" err="1" smtClean="0"/>
            <a:t>hình</a:t>
          </a:r>
          <a:endParaRPr lang="en-US" sz="3400" kern="1200" dirty="0"/>
        </a:p>
      </dsp:txBody>
      <dsp:txXfrm>
        <a:off x="64083" y="70494"/>
        <a:ext cx="10387434" cy="11845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J-shape and V-Shape</a:t>
          </a:r>
          <a:endParaRPr lang="en-US" sz="2000" kern="1200" dirty="0"/>
        </a:p>
      </dsp:txBody>
      <dsp:txXfrm>
        <a:off x="553362" y="270617"/>
        <a:ext cx="4824576" cy="5999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J-shape and V-Shape</a:t>
          </a:r>
          <a:endParaRPr lang="en-US" sz="2000" kern="1200" dirty="0"/>
        </a:p>
      </dsp:txBody>
      <dsp:txXfrm>
        <a:off x="553362" y="270617"/>
        <a:ext cx="4824576" cy="5999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J-shape and V-Shape</a:t>
          </a:r>
          <a:endParaRPr lang="en-US" sz="2000" kern="1200" dirty="0"/>
        </a:p>
      </dsp:txBody>
      <dsp:txXfrm>
        <a:off x="553362" y="270617"/>
        <a:ext cx="4824576" cy="5999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J-shape and V-Shape</a:t>
          </a:r>
          <a:endParaRPr lang="en-US" sz="2000" kern="1200" dirty="0"/>
        </a:p>
      </dsp:txBody>
      <dsp:txXfrm>
        <a:off x="553362" y="270617"/>
        <a:ext cx="4824576" cy="599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err="1" smtClean="0"/>
            <a:t>Nội</a:t>
          </a:r>
          <a:r>
            <a:rPr lang="en-US" sz="3400" b="1" kern="1200" dirty="0" smtClean="0"/>
            <a:t> dung</a:t>
          </a:r>
          <a:endParaRPr lang="en-US" sz="3400" kern="1200" dirty="0"/>
        </a:p>
      </dsp:txBody>
      <dsp:txXfrm>
        <a:off x="244756" y="270617"/>
        <a:ext cx="3538421" cy="599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438337"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172393"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468412" y="239821"/>
          <a:ext cx="4487406"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endParaRPr lang="en-US" sz="2000" kern="1200" dirty="0"/>
        </a:p>
      </dsp:txBody>
      <dsp:txXfrm>
        <a:off x="499208" y="270617"/>
        <a:ext cx="4425814" cy="5999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438337"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172393"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468412" y="239821"/>
          <a:ext cx="4487406"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endParaRPr lang="en-US" sz="2000" kern="1200" dirty="0"/>
        </a:p>
      </dsp:txBody>
      <dsp:txXfrm>
        <a:off x="499208" y="270617"/>
        <a:ext cx="4425814" cy="599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Column</a:t>
          </a:r>
          <a:endParaRPr lang="en-US" sz="2000" kern="1200" dirty="0"/>
        </a:p>
      </dsp:txBody>
      <dsp:txXfrm>
        <a:off x="553362" y="270617"/>
        <a:ext cx="4824576" cy="5999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Front</a:t>
          </a:r>
          <a:endParaRPr lang="en-US" sz="2000" kern="1200" dirty="0"/>
        </a:p>
      </dsp:txBody>
      <dsp:txXfrm>
        <a:off x="553362" y="270617"/>
        <a:ext cx="4824576" cy="5999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Echelon</a:t>
          </a:r>
          <a:endParaRPr lang="en-US" sz="2000" kern="1200" dirty="0"/>
        </a:p>
      </dsp:txBody>
      <dsp:txXfrm>
        <a:off x="553362" y="270617"/>
        <a:ext cx="4824576" cy="5999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J-shape and V-Shape</a:t>
          </a:r>
          <a:endParaRPr lang="en-US" sz="2000" kern="1200" dirty="0"/>
        </a:p>
      </dsp:txBody>
      <dsp:txXfrm>
        <a:off x="553362" y="270617"/>
        <a:ext cx="4824576" cy="5999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538028"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3272084"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522566" y="239821"/>
          <a:ext cx="4886168"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b="1" kern="1200" dirty="0" smtClean="0"/>
            <a:t>I. </a:t>
          </a:r>
          <a:r>
            <a:rPr lang="en-US" altLang="en-US" sz="2000" b="1" kern="1200" dirty="0" err="1" smtClean="0"/>
            <a:t>Mô</a:t>
          </a:r>
          <a:r>
            <a:rPr lang="en-US" altLang="en-US" sz="2000" b="1" kern="1200" dirty="0" smtClean="0"/>
            <a:t> </a:t>
          </a:r>
          <a:r>
            <a:rPr lang="en-US" altLang="en-US" sz="2000" b="1" kern="1200" dirty="0" err="1" smtClean="0"/>
            <a:t>phỏng</a:t>
          </a:r>
          <a:r>
            <a:rPr lang="en-US" altLang="en-US" sz="2000" b="1" kern="1200" dirty="0" smtClean="0"/>
            <a:t> </a:t>
          </a:r>
          <a:r>
            <a:rPr lang="en-US" altLang="en-US" sz="2000" b="1" kern="1200" dirty="0" err="1" smtClean="0"/>
            <a:t>xếp</a:t>
          </a:r>
          <a:r>
            <a:rPr lang="en-US" altLang="en-US" sz="2000" b="1" kern="1200" dirty="0" smtClean="0"/>
            <a:t> </a:t>
          </a:r>
          <a:r>
            <a:rPr lang="en-US" altLang="en-US" sz="2000" b="1" kern="1200" dirty="0" err="1" smtClean="0"/>
            <a:t>theo</a:t>
          </a:r>
          <a:r>
            <a:rPr lang="en-US" altLang="en-US" sz="2000" b="1" kern="1200" dirty="0" smtClean="0"/>
            <a:t> </a:t>
          </a:r>
          <a:r>
            <a:rPr lang="en-US" altLang="en-US" sz="2000" b="1" kern="1200" dirty="0" err="1" smtClean="0"/>
            <a:t>đội</a:t>
          </a:r>
          <a:r>
            <a:rPr lang="en-US" altLang="en-US" sz="2000" b="1" kern="1200" dirty="0" smtClean="0"/>
            <a:t> </a:t>
          </a:r>
          <a:r>
            <a:rPr lang="en-US" altLang="en-US" sz="2000" b="1" kern="1200" dirty="0" err="1" smtClean="0"/>
            <a:t>hình</a:t>
          </a:r>
          <a:r>
            <a:rPr lang="en-US" altLang="en-US" sz="2000" b="1" kern="1200" dirty="0" smtClean="0"/>
            <a:t> J-shape and V-Shape</a:t>
          </a:r>
          <a:endParaRPr lang="en-US" sz="2000" kern="1200" dirty="0"/>
        </a:p>
      </dsp:txBody>
      <dsp:txXfrm>
        <a:off x="553362" y="270617"/>
        <a:ext cx="4824576" cy="5999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A9C583ED-2EE3-4A3A-83FF-E829CA9A2B2E}" type="datetimeFigureOut">
              <a:rPr lang="en-US" smtClean="0"/>
              <a:t>4/22/2021</a:t>
            </a:fld>
            <a:endParaRPr lang="en-US"/>
          </a:p>
        </p:txBody>
      </p:sp>
      <p:sp>
        <p:nvSpPr>
          <p:cNvPr id="4" name="Footer Placeholder 3"/>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A11D7A26-E0E8-4797-B48D-B25DB2FDACAF}" type="slidenum">
              <a:rPr lang="en-US" smtClean="0"/>
              <a:t>‹#›</a:t>
            </a:fld>
            <a:endParaRPr lang="en-US"/>
          </a:p>
        </p:txBody>
      </p:sp>
    </p:spTree>
    <p:extLst>
      <p:ext uri="{BB962C8B-B14F-4D97-AF65-F5344CB8AC3E}">
        <p14:creationId xmlns:p14="http://schemas.microsoft.com/office/powerpoint/2010/main" val="197124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0497693-8BDB-4BF5-8EB6-DC9C19E5FB10}" type="datetimeFigureOut">
              <a:rPr lang="en-US" smtClean="0"/>
              <a:t>4/22/2021</a:t>
            </a:fld>
            <a:endParaRPr lang="en-US"/>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A7944CF9-534E-47E3-8591-1699AA764324}" type="slidenum">
              <a:rPr lang="en-US" smtClean="0"/>
              <a:t>‹#›</a:t>
            </a:fld>
            <a:endParaRPr lang="en-US"/>
          </a:p>
        </p:txBody>
      </p:sp>
    </p:spTree>
    <p:extLst>
      <p:ext uri="{BB962C8B-B14F-4D97-AF65-F5344CB8AC3E}">
        <p14:creationId xmlns:p14="http://schemas.microsoft.com/office/powerpoint/2010/main" val="134017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Hình thức bầy đàn: Có rất nhiều kiểu đàn có thể được nhìn thấy trong tự nhiên. Trong nghiên cứu này, chúng tôi coi các tác nhân là những con chim nhân tạo có hành vi bầy đàn và bay thành đàn. Chúng tôi coi đàn bay là một nhóm chim bay, phối hợp một hoặc nhiều thông số của chuyến bay như quay đầu, khoảng cách giữa các con trong đàn, vận tốc, hướng bay của từng cá thể chim, thời gian cất cánh và hạ cánh. Có hai kiểu tập tính bầy đàn chính ở loài chim. Loại đầu tiên, loại lớn khi di cư theo mùa thể hiện hành vi phân nhóm bằng cách bay theo đội hình để tối ưu hóa cách nhóm sử dụng các dòng không khí nhằm giảm thiểu năng lượng khí động học và tăng cường giao tiếp. Có hai giả thuyết chính giải thích xu hướng áp dụng hình thành dòng của các loài chim [1]. Theo giả thuyết đầu tiên, một con chim trong đội hình có thể tiết kiệm năng lượng bằng cách tận dụng xoáy đầu cánh do những con chim lân cận phía trước tạo ra, và theo giả thuyết thứ hai, sự hình thành đường thẳng là kết quả của các yêu cầu trực quan của việc bay theo đội hình. . Thứ hai, những loài chim nhỏ không di cư, áp dụng các hành vi phân nhóm để tối ưu hóa các hoạt động như tìm kiếm thức ăn, bảo đảm an ninh trước động vật ăn thịt, quyền sở hữu lãnh thổ hoặc sinh sản. Trong trường hợp này, các hành vi bầy đàn tạo thành các cụm</a:t>
            </a:r>
          </a:p>
          <a:p>
            <a:r>
              <a:rPr lang="vi-VN" dirty="0" smtClean="0"/>
              <a:t>Có nhiều loại hình dạng đường như cột, mặt trước, hình chữ nhật, hình chữ V, hình chữ J, hình chữ U và các biến thể của chúng như hình chữ V ngược, hình chữ J ngược và hình dạng đường ghép. Trong khi bay, một đàn chim có thể thay đổi hình dạng tùy thuộc vào từng trường hợp cụ thể.</a:t>
            </a:r>
            <a:endParaRPr lang="en-US" dirty="0"/>
          </a:p>
        </p:txBody>
      </p:sp>
      <p:sp>
        <p:nvSpPr>
          <p:cNvPr id="4" name="Slide Number Placeholder 3"/>
          <p:cNvSpPr>
            <a:spLocks noGrp="1"/>
          </p:cNvSpPr>
          <p:nvPr>
            <p:ph type="sldNum" sz="quarter" idx="10"/>
          </p:nvPr>
        </p:nvSpPr>
        <p:spPr/>
        <p:txBody>
          <a:bodyPr/>
          <a:lstStyle/>
          <a:p>
            <a:fld id="{A7944CF9-534E-47E3-8591-1699AA764324}" type="slidenum">
              <a:rPr lang="en-US" smtClean="0"/>
              <a:t>3</a:t>
            </a:fld>
            <a:endParaRPr lang="en-US"/>
          </a:p>
        </p:txBody>
      </p:sp>
    </p:spTree>
    <p:extLst>
      <p:ext uri="{BB962C8B-B14F-4D97-AF65-F5344CB8AC3E}">
        <p14:creationId xmlns:p14="http://schemas.microsoft.com/office/powerpoint/2010/main" val="37106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Cột - Trong hình thức cột, các con chim bay tuần tự trong một dòng tệp duy nhất dọc theo đường bay, con này đứng sau con kia với khoảng cách xấp xỉ DBehind. Có thể tìm vị trí của con chim sau con chim đầu đàn bằng cách sử dụng Công thức 27 - 29. Để thực hiện đội hình cột, một con chim được chọn làm con đầu đàn và những con chim khác cố gắng đi theo con đầu đàn bằng cách sử dụng hành vi Theo dõi con đầu đàn. Khi một con chim Bi đến đúng điểm sau con đầu đàn của nó, nó sẽ trở thành con đầu đàn mới của những con còn lại. Thủ lĩnh của các loài chim còn lại có thể được cập nhật bằng Phương trình dưới đây:</a:t>
            </a:r>
            <a:endParaRPr lang="en-US" dirty="0"/>
          </a:p>
        </p:txBody>
      </p:sp>
      <p:sp>
        <p:nvSpPr>
          <p:cNvPr id="4" name="Slide Number Placeholder 3"/>
          <p:cNvSpPr>
            <a:spLocks noGrp="1"/>
          </p:cNvSpPr>
          <p:nvPr>
            <p:ph type="sldNum" sz="quarter" idx="10"/>
          </p:nvPr>
        </p:nvSpPr>
        <p:spPr/>
        <p:txBody>
          <a:bodyPr/>
          <a:lstStyle/>
          <a:p>
            <a:fld id="{A7944CF9-534E-47E3-8591-1699AA764324}" type="slidenum">
              <a:rPr lang="en-US" smtClean="0"/>
              <a:t>5</a:t>
            </a:fld>
            <a:endParaRPr lang="en-US"/>
          </a:p>
        </p:txBody>
      </p:sp>
    </p:spTree>
    <p:extLst>
      <p:ext uri="{BB962C8B-B14F-4D97-AF65-F5344CB8AC3E}">
        <p14:creationId xmlns:p14="http://schemas.microsoft.com/office/powerpoint/2010/main" val="244280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Phía trước: Các con chim ở phía trước được sắp xếp vuông góc với hướng bay trên mặt phẳng song song với bề mặt trái đất. Các con chim cách nhau một khoảng cách gần đúng DBeside. Để thực hiện đội hình này, một con chim được chọn làm con đầu đàn và những con khác sử dụng hành vi Đến để tiếp cận điểm sau, đó là bên phải (hoặc bên trái) của con đầu đàn với khoảng cách DBeside. Chúng tôi giả định rằng vật dẫn có một vectơ vận tốc, có hướng nghiêng một góc </a:t>
            </a:r>
            <a:r>
              <a:rPr lang="el-GR" dirty="0" smtClean="0"/>
              <a:t>α</a:t>
            </a:r>
            <a:r>
              <a:rPr lang="vi-VN" dirty="0" smtClean="0"/>
              <a:t>h so với bề mặt trái đất. Vị trí của điểm bên cạnh có thể được tính như sau:</a:t>
            </a:r>
            <a:endParaRPr lang="en-US" dirty="0"/>
          </a:p>
        </p:txBody>
      </p:sp>
      <p:sp>
        <p:nvSpPr>
          <p:cNvPr id="4" name="Slide Number Placeholder 3"/>
          <p:cNvSpPr>
            <a:spLocks noGrp="1"/>
          </p:cNvSpPr>
          <p:nvPr>
            <p:ph type="sldNum" sz="quarter" idx="10"/>
          </p:nvPr>
        </p:nvSpPr>
        <p:spPr/>
        <p:txBody>
          <a:bodyPr/>
          <a:lstStyle/>
          <a:p>
            <a:fld id="{A7944CF9-534E-47E3-8591-1699AA764324}" type="slidenum">
              <a:rPr lang="en-US" smtClean="0"/>
              <a:t>6</a:t>
            </a:fld>
            <a:endParaRPr lang="en-US"/>
          </a:p>
        </p:txBody>
      </p:sp>
    </p:spTree>
    <p:extLst>
      <p:ext uri="{BB962C8B-B14F-4D97-AF65-F5344CB8AC3E}">
        <p14:creationId xmlns:p14="http://schemas.microsoft.com/office/powerpoint/2010/main" val="2015611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Cấp phối - Ở cấp phối, các loài chim được sắp xếp theo đường chéo. Mỗi con chim đóng quân phía sau và bên phải ("tổ hợp bên phải"), hoặc phía sau và bên trái ("tổ hợp bên trái"), của con chim ở vị trí dẫn đầu trong đội hình. Thông thường, cấp độ bên trái có thể trở thành cấp độ bên phải và ngược lại. Để thực hiện sự hình thành tầng trưởng, chúng tôi sử dụng cách tương tự như đối với sự hình thành hình chữ V, đó là sự hình thành phổ biến nhất trong tự nhiên. Sự hình thành hình chữ V được mô tả dưới đây.</a:t>
            </a:r>
            <a:endParaRPr lang="en-US" dirty="0"/>
          </a:p>
        </p:txBody>
      </p:sp>
      <p:sp>
        <p:nvSpPr>
          <p:cNvPr id="4" name="Slide Number Placeholder 3"/>
          <p:cNvSpPr>
            <a:spLocks noGrp="1"/>
          </p:cNvSpPr>
          <p:nvPr>
            <p:ph type="sldNum" sz="quarter" idx="10"/>
          </p:nvPr>
        </p:nvSpPr>
        <p:spPr/>
        <p:txBody>
          <a:bodyPr/>
          <a:lstStyle/>
          <a:p>
            <a:fld id="{A7944CF9-534E-47E3-8591-1699AA764324}" type="slidenum">
              <a:rPr lang="en-US" smtClean="0"/>
              <a:t>7</a:t>
            </a:fld>
            <a:endParaRPr lang="en-US"/>
          </a:p>
        </p:txBody>
      </p:sp>
    </p:spTree>
    <p:extLst>
      <p:ext uri="{BB962C8B-B14F-4D97-AF65-F5344CB8AC3E}">
        <p14:creationId xmlns:p14="http://schemas.microsoft.com/office/powerpoint/2010/main" val="60793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Hình chữ J và hình chữ V - Hình chữ J và hình chữ V là các góc phải và trái hợp với đỉnh của hình với một góc </a:t>
            </a:r>
            <a:r>
              <a:rPr lang="el-GR" dirty="0" smtClean="0"/>
              <a:t>α. </a:t>
            </a:r>
            <a:r>
              <a:rPr lang="vi-VN" dirty="0" smtClean="0"/>
              <a:t>Các dạng hình chữ V có số lượng chim trên mỗi chân xấp xỉ nhau, trong khi các dạng hình chữ J không cân đối một cách đáng chú ý. Góc </a:t>
            </a:r>
            <a:r>
              <a:rPr lang="el-GR" dirty="0" smtClean="0"/>
              <a:t>α </a:t>
            </a:r>
            <a:r>
              <a:rPr lang="vi-VN" dirty="0" smtClean="0"/>
              <a:t>có thể tù (</a:t>
            </a:r>
            <a:r>
              <a:rPr lang="el-GR" dirty="0" smtClean="0"/>
              <a:t>α&gt; 90) </a:t>
            </a:r>
            <a:r>
              <a:rPr lang="vi-VN" dirty="0" smtClean="0"/>
              <a:t>hoặc nhọn (</a:t>
            </a:r>
            <a:r>
              <a:rPr lang="el-GR" dirty="0" smtClean="0"/>
              <a:t>α &lt;90). </a:t>
            </a:r>
            <a:r>
              <a:rPr lang="vi-VN" dirty="0" smtClean="0"/>
              <a:t>Một số biến thể của các hình dạng này là hình cánh cung và hình chữ U khi thay đổi góc </a:t>
            </a:r>
            <a:r>
              <a:rPr lang="el-GR" dirty="0" smtClean="0"/>
              <a:t>α </a:t>
            </a:r>
            <a:r>
              <a:rPr lang="vi-VN" dirty="0" smtClean="0"/>
              <a:t>và một số vị trí của chim gần đầu đàn. Ở dạng hình chữ V hoặc hình chữ J, năng lượng tiết kiệm được phân bổ không đồng đều giữa các cá thể, con chim đầu đàn tiêu thụ nhiều năng lượng hơn những con khác. Các hình dạng hình chữ U hoặc hình cánh cung mang tính quân bình hơn và những con chim phía trước nhờ sự nâng đỡ từ những người hàng xóm của chúng có thể tiết kiệm năng lượng tương tự như những con chim ở xa hơn trong đội hình.</a:t>
            </a:r>
            <a:endParaRPr lang="en-US" dirty="0"/>
          </a:p>
        </p:txBody>
      </p:sp>
      <p:sp>
        <p:nvSpPr>
          <p:cNvPr id="4" name="Slide Number Placeholder 3"/>
          <p:cNvSpPr>
            <a:spLocks noGrp="1"/>
          </p:cNvSpPr>
          <p:nvPr>
            <p:ph type="sldNum" sz="quarter" idx="10"/>
          </p:nvPr>
        </p:nvSpPr>
        <p:spPr/>
        <p:txBody>
          <a:bodyPr/>
          <a:lstStyle/>
          <a:p>
            <a:fld id="{A7944CF9-534E-47E3-8591-1699AA764324}" type="slidenum">
              <a:rPr lang="en-US" smtClean="0"/>
              <a:t>8</a:t>
            </a:fld>
            <a:endParaRPr lang="en-US"/>
          </a:p>
        </p:txBody>
      </p:sp>
    </p:spTree>
    <p:extLst>
      <p:ext uri="{BB962C8B-B14F-4D97-AF65-F5344CB8AC3E}">
        <p14:creationId xmlns:p14="http://schemas.microsoft.com/office/powerpoint/2010/main" val="1179001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Như đã đề cập ở trên, sự hình thành hình chữ v là phổ biến nhất trong tự nhiên và sự hình thành này thỏa mãn hai giả thuyết là tiết kiệm năng lượng và tăng cường khả năng giao tiếp và định hướng của bầy. Bằng chứng cho việc tăng cường giao tiếp yếu hơn so với tiết kiệm năng lượng, nhưng cả hai cơ chế có thể hoạt động cùng nhau. Tiết kiệm năng lượng được hỗ trợ tốt cả về mặt lý thuyết và thực nghiệm. Để giải thích khía cạnh tiết kiệm năng lượng, chúng tôi xem xét năng lượng của quá trình hình thành chuyến bay của một chiếc máy bay, và nó có thể được áp dụng cho đàn chim [12]. Khi máy bay hoạt động, hai xoáy thuận quay ngược chiều nhau tạo ra luồng không khí đi xuống phía sau đầu cánh và nâng lên bên ngoài cánh [13]. Trong các điều kiện được kiểm soát, một mặt phẳng kéo có thể tiết kiệm nhiều năng lượng bằng cách định vị bên phù hợp trong vùng xoáy phía sau mặt phẳng dẫn đầu (Hình 18).</a:t>
            </a:r>
            <a:endParaRPr lang="en-US" dirty="0"/>
          </a:p>
        </p:txBody>
      </p:sp>
      <p:sp>
        <p:nvSpPr>
          <p:cNvPr id="4" name="Slide Number Placeholder 3"/>
          <p:cNvSpPr>
            <a:spLocks noGrp="1"/>
          </p:cNvSpPr>
          <p:nvPr>
            <p:ph type="sldNum" sz="quarter" idx="10"/>
          </p:nvPr>
        </p:nvSpPr>
        <p:spPr/>
        <p:txBody>
          <a:bodyPr/>
          <a:lstStyle/>
          <a:p>
            <a:fld id="{A7944CF9-534E-47E3-8591-1699AA764324}" type="slidenum">
              <a:rPr lang="en-US" smtClean="0"/>
              <a:t>9</a:t>
            </a:fld>
            <a:endParaRPr lang="en-US"/>
          </a:p>
        </p:txBody>
      </p:sp>
    </p:spTree>
    <p:extLst>
      <p:ext uri="{BB962C8B-B14F-4D97-AF65-F5344CB8AC3E}">
        <p14:creationId xmlns:p14="http://schemas.microsoft.com/office/powerpoint/2010/main" val="563117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Lý thuyết gợi ý rằng khoảng cáTiết kiệm năng lượng giảm nhanh chóng khi tăng khoảng cách giữa các bên. Theo lý thuyết, một con chim có lợi ích lớn nhất nếu đầu cánh của nó trùng với phần đầu của con chim phía trước (Hình 18):ch bên, một chiều (Hình 18), giữa các tâm của hai xoáy thuận nhỏ hơn sải cánh w và được tính gần đúng như sau [13]:</a:t>
            </a:r>
            <a:endParaRPr lang="en-US" dirty="0"/>
          </a:p>
        </p:txBody>
      </p:sp>
      <p:sp>
        <p:nvSpPr>
          <p:cNvPr id="4" name="Slide Number Placeholder 3"/>
          <p:cNvSpPr>
            <a:spLocks noGrp="1"/>
          </p:cNvSpPr>
          <p:nvPr>
            <p:ph type="sldNum" sz="quarter" idx="10"/>
          </p:nvPr>
        </p:nvSpPr>
        <p:spPr/>
        <p:txBody>
          <a:bodyPr/>
          <a:lstStyle/>
          <a:p>
            <a:fld id="{A7944CF9-534E-47E3-8591-1699AA764324}" type="slidenum">
              <a:rPr lang="en-US" smtClean="0"/>
              <a:t>10</a:t>
            </a:fld>
            <a:endParaRPr lang="en-US"/>
          </a:p>
        </p:txBody>
      </p:sp>
    </p:spTree>
    <p:extLst>
      <p:ext uri="{BB962C8B-B14F-4D97-AF65-F5344CB8AC3E}">
        <p14:creationId xmlns:p14="http://schemas.microsoft.com/office/powerpoint/2010/main" val="9926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Như đã đề cập ở trên, hình dạng echelon, J-shape, U-shape, bowshape là những biến thể của hình dạng chữ V. Hình chữ J có thể thu được bằng cách loại bỏ một số con chim ở nhánh bên trái. Khi loại bỏ toàn bộ một nhánh có thể hình thành hệ tầng. Có thể thu được dạng hình chữ U hoặc hình cánh cung bằng cách kết hợp dạng hình chữ V (với việc tăng góc </a:t>
            </a:r>
            <a:r>
              <a:rPr lang="el-GR" dirty="0" smtClean="0"/>
              <a:t>α </a:t>
            </a:r>
            <a:r>
              <a:rPr lang="vi-VN" dirty="0" smtClean="0"/>
              <a:t>lên gần 1800) và dạng cột.</a:t>
            </a:r>
            <a:endParaRPr lang="en-US" dirty="0" smtClean="0"/>
          </a:p>
          <a:p>
            <a:endParaRPr lang="en-US" dirty="0" smtClean="0"/>
          </a:p>
          <a:p>
            <a:r>
              <a:rPr lang="vi-VN" dirty="0" smtClean="0">
                <a:solidFill>
                  <a:srgbClr val="000000"/>
                </a:solidFill>
                <a:latin typeface="NimbusRomNo9L-Regu"/>
              </a:rPr>
              <a:t>Để đánh giá định lượng sự hình thành hình chữ V, có một số chỉ số được liệt kê dưới đây [14]:</a:t>
            </a:r>
          </a:p>
          <a:p>
            <a:endParaRPr lang="vi-VN" dirty="0" smtClean="0">
              <a:solidFill>
                <a:srgbClr val="000000"/>
              </a:solidFill>
              <a:latin typeface="NimbusRomNo9L-Regu"/>
            </a:endParaRPr>
          </a:p>
          <a:p>
            <a:r>
              <a:rPr lang="vi-VN" dirty="0" smtClean="0">
                <a:solidFill>
                  <a:srgbClr val="000000"/>
                </a:solidFill>
                <a:latin typeface="NimbusRomNo9L-Regu"/>
              </a:rPr>
              <a:t>• Thời gian ổn định: Chỉ số này được xác định bằng số bước thời gian cho đến khi tất cả các con chim ngừng di chuyển so với nhau.</a:t>
            </a:r>
          </a:p>
          <a:p>
            <a:r>
              <a:rPr lang="vi-VN" dirty="0" smtClean="0">
                <a:solidFill>
                  <a:srgbClr val="000000"/>
                </a:solidFill>
                <a:latin typeface="NimbusRomNo9L-Regu"/>
              </a:rPr>
              <a:t>• Số lượng chim đầu đàn: Số lượng chim đầu đàn được tính bằng cách có bao nhiêu con chim giao nhau mà không có những con khác vượt qua vùng.</a:t>
            </a:r>
          </a:p>
          <a:p>
            <a:r>
              <a:rPr lang="vi-VN" dirty="0" smtClean="0">
                <a:solidFill>
                  <a:srgbClr val="000000"/>
                </a:solidFill>
                <a:latin typeface="NimbusRomNo9L-Regu"/>
              </a:rPr>
              <a:t>• Số lượng các nhóm không được kết nối: Một nhóm được coi là không liên kết nếu không có con chim nào bên ngoài nó giao nhau giữa các vùng quét sạch các loài chim của chính nó, và ngược lại.</a:t>
            </a:r>
          </a:p>
          <a:p>
            <a:r>
              <a:rPr lang="vi-VN" dirty="0" smtClean="0">
                <a:solidFill>
                  <a:srgbClr val="000000"/>
                </a:solidFill>
                <a:latin typeface="NimbusRomNo9L-Regu"/>
              </a:rPr>
              <a:t>• Số lượng đoạn thẳng: Một đoạn thẳng nối một hình chim ở đuôi mà vùng xoáy của nó không bị cắt bởi một con chim khác hoặc là chim đầu đàn hoặc chim chia đôi mà vùng rửa trôi của nó được giao bởi hai con chim khác.</a:t>
            </a:r>
          </a:p>
          <a:p>
            <a:r>
              <a:rPr lang="vi-VN" dirty="0" smtClean="0">
                <a:solidFill>
                  <a:srgbClr val="000000"/>
                </a:solidFill>
                <a:latin typeface="NimbusRomNo9L-Regu"/>
              </a:rPr>
              <a:t>• Khoảng cách trung bình đến các đoạn đường thẳng gần nhất: Mỗi con trong số n con chim đóng góp một khoảng cách đến giá trị trung bình, trừ khi đó là chim đầu đàn hoặc chim phân đôi, trong trường hợp đó, nó đóng góp khoảng cách trung bình vào hai đoạn gần nhất.</a:t>
            </a:r>
            <a:endParaRPr lang="en-US" dirty="0"/>
          </a:p>
        </p:txBody>
      </p:sp>
      <p:sp>
        <p:nvSpPr>
          <p:cNvPr id="4" name="Slide Number Placeholder 3"/>
          <p:cNvSpPr>
            <a:spLocks noGrp="1"/>
          </p:cNvSpPr>
          <p:nvPr>
            <p:ph type="sldNum" sz="quarter" idx="10"/>
          </p:nvPr>
        </p:nvSpPr>
        <p:spPr/>
        <p:txBody>
          <a:bodyPr/>
          <a:lstStyle/>
          <a:p>
            <a:fld id="{A7944CF9-534E-47E3-8591-1699AA764324}" type="slidenum">
              <a:rPr lang="en-US" smtClean="0"/>
              <a:t>13</a:t>
            </a:fld>
            <a:endParaRPr lang="en-US"/>
          </a:p>
        </p:txBody>
      </p:sp>
    </p:spTree>
    <p:extLst>
      <p:ext uri="{BB962C8B-B14F-4D97-AF65-F5344CB8AC3E}">
        <p14:creationId xmlns:p14="http://schemas.microsoft.com/office/powerpoint/2010/main" val="2672978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21413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48605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59618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78004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06ECC-5ABD-4B95-96B6-D017E6C68DFB}"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55512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206ECC-5ABD-4B95-96B6-D017E6C68DFB}"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29857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206ECC-5ABD-4B95-96B6-D017E6C68DFB}"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17950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206ECC-5ABD-4B95-96B6-D017E6C68DFB}"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85194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06ECC-5ABD-4B95-96B6-D017E6C68DFB}"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57563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06ECC-5ABD-4B95-96B6-D017E6C68DFB}"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61259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06ECC-5ABD-4B95-96B6-D017E6C68DFB}"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78292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06ECC-5ABD-4B95-96B6-D017E6C68DFB}" type="datetimeFigureOut">
              <a:rPr lang="en-US" smtClean="0"/>
              <a:t>4/22/2021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C35BA-0391-4CA1-B989-C1FA6CF2C025}" type="slidenum">
              <a:rPr lang="en-US" smtClean="0"/>
              <a:t>‹#›</a:t>
            </a:fld>
            <a:endParaRPr lang="en-US"/>
          </a:p>
        </p:txBody>
      </p:sp>
    </p:spTree>
    <p:extLst>
      <p:ext uri="{BB962C8B-B14F-4D97-AF65-F5344CB8AC3E}">
        <p14:creationId xmlns:p14="http://schemas.microsoft.com/office/powerpoint/2010/main" val="17703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1.xml"/><Relationship Id="rId7" Type="http://schemas.openxmlformats.org/officeDocument/2006/relationships/image" Target="../media/image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11.png"/><Relationship Id="rId4" Type="http://schemas.openxmlformats.org/officeDocument/2006/relationships/diagramQuickStyle" Target="../diagrams/quickStyle11.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a:t>
            </a:r>
            <a:r>
              <a:rPr lang="en-US" dirty="0" err="1" smtClean="0"/>
              <a:t>KHMT</a:t>
            </a:r>
            <a:r>
              <a:rPr lang="en-US" dirty="0" smtClean="0"/>
              <a:t> – </a:t>
            </a:r>
            <a:r>
              <a:rPr lang="en-US" dirty="0" err="1" smtClean="0"/>
              <a:t>Khoa</a:t>
            </a:r>
            <a:r>
              <a:rPr lang="en-US" dirty="0" smtClean="0"/>
              <a:t> CNTT. Contact: </a:t>
            </a:r>
            <a:r>
              <a:rPr lang="en-US" dirty="0" err="1" smtClean="0"/>
              <a:t>tinnt@lqdtu.edu.vn</a:t>
            </a:r>
            <a:endParaRPr lang="en-US" dirty="0"/>
          </a:p>
        </p:txBody>
      </p:sp>
      <p:graphicFrame>
        <p:nvGraphicFramePr>
          <p:cNvPr id="2" name="Diagram 1"/>
          <p:cNvGraphicFramePr/>
          <p:nvPr>
            <p:extLst>
              <p:ext uri="{D42A27DB-BD31-4B8C-83A1-F6EECF244321}">
                <p14:modId xmlns:p14="http://schemas.microsoft.com/office/powerpoint/2010/main" val="358955254"/>
              </p:ext>
            </p:extLst>
          </p:nvPr>
        </p:nvGraphicFramePr>
        <p:xfrm>
          <a:off x="883920" y="2581553"/>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a:t>
            </a:fld>
            <a:endParaRPr lang="en-US"/>
          </a:p>
        </p:txBody>
      </p:sp>
    </p:spTree>
    <p:extLst>
      <p:ext uri="{BB962C8B-B14F-4D97-AF65-F5344CB8AC3E}">
        <p14:creationId xmlns:p14="http://schemas.microsoft.com/office/powerpoint/2010/main" val="26163857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905706566"/>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10</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709141" y="1225689"/>
            <a:ext cx="11096578" cy="923330"/>
          </a:xfrm>
          <a:prstGeom prst="rect">
            <a:avLst/>
          </a:prstGeom>
        </p:spPr>
        <p:txBody>
          <a:bodyPr wrap="square">
            <a:spAutoFit/>
          </a:bodyPr>
          <a:lstStyle/>
          <a:p>
            <a:pPr algn="just"/>
            <a:r>
              <a:rPr lang="en-US" dirty="0"/>
              <a:t>Theory suggests that the lateral distance, </a:t>
            </a:r>
            <a:r>
              <a:rPr lang="en-US" i="1" dirty="0" err="1"/>
              <a:t>d</a:t>
            </a:r>
            <a:r>
              <a:rPr lang="en-US" i="1" baseline="-25000" dirty="0" err="1"/>
              <a:t>lateral</a:t>
            </a:r>
            <a:r>
              <a:rPr lang="en-US" i="1" dirty="0"/>
              <a:t> </a:t>
            </a:r>
            <a:r>
              <a:rPr lang="en-US" dirty="0"/>
              <a:t>(</a:t>
            </a:r>
            <a:r>
              <a:rPr lang="en-US" dirty="0" smtClean="0"/>
              <a:t>Fig. 18</a:t>
            </a:r>
            <a:r>
              <a:rPr lang="en-US" dirty="0"/>
              <a:t>), between the </a:t>
            </a:r>
            <a:r>
              <a:rPr lang="en-US" dirty="0" err="1"/>
              <a:t>centres</a:t>
            </a:r>
            <a:r>
              <a:rPr lang="en-US" dirty="0"/>
              <a:t> of the two trailing vortices is less than the wingspan </a:t>
            </a:r>
            <a:r>
              <a:rPr lang="en-US" i="1" dirty="0"/>
              <a:t>w </a:t>
            </a:r>
            <a:r>
              <a:rPr lang="en-US" dirty="0"/>
              <a:t>and is calculated approximately</a:t>
            </a:r>
            <a:br>
              <a:rPr lang="en-US" dirty="0"/>
            </a:br>
            <a:r>
              <a:rPr lang="en-US" dirty="0"/>
              <a:t>as below [13]: </a:t>
            </a:r>
            <a:endParaRPr lang="en-US" dirty="0" smtClean="0"/>
          </a:p>
        </p:txBody>
      </p:sp>
      <p:pic>
        <p:nvPicPr>
          <p:cNvPr id="9" name="Picture 8"/>
          <p:cNvPicPr>
            <a:picLocks noChangeAspect="1"/>
          </p:cNvPicPr>
          <p:nvPr/>
        </p:nvPicPr>
        <p:blipFill>
          <a:blip r:embed="rId8"/>
          <a:stretch>
            <a:fillRect/>
          </a:stretch>
        </p:blipFill>
        <p:spPr>
          <a:xfrm>
            <a:off x="3924300" y="2275027"/>
            <a:ext cx="2971800" cy="552450"/>
          </a:xfrm>
          <a:prstGeom prst="rect">
            <a:avLst/>
          </a:prstGeom>
        </p:spPr>
      </p:pic>
      <p:sp>
        <p:nvSpPr>
          <p:cNvPr id="10" name="Rectangle 9"/>
          <p:cNvSpPr/>
          <p:nvPr/>
        </p:nvSpPr>
        <p:spPr>
          <a:xfrm>
            <a:off x="800100" y="3429000"/>
            <a:ext cx="10839450" cy="923330"/>
          </a:xfrm>
          <a:prstGeom prst="rect">
            <a:avLst/>
          </a:prstGeom>
        </p:spPr>
        <p:txBody>
          <a:bodyPr wrap="square">
            <a:spAutoFit/>
          </a:bodyPr>
          <a:lstStyle/>
          <a:p>
            <a:r>
              <a:rPr lang="en-US" dirty="0">
                <a:solidFill>
                  <a:srgbClr val="000000"/>
                </a:solidFill>
                <a:latin typeface="NimbusRomNo9L-Regu"/>
              </a:rPr>
              <a:t>Energy saving decreases rapidly with increasing </a:t>
            </a:r>
            <a:r>
              <a:rPr lang="en-US" dirty="0" smtClean="0">
                <a:solidFill>
                  <a:srgbClr val="000000"/>
                </a:solidFill>
                <a:latin typeface="NimbusRomNo9L-Regu"/>
              </a:rPr>
              <a:t>lateral distance </a:t>
            </a:r>
            <a:r>
              <a:rPr lang="en-US" i="1" dirty="0" err="1">
                <a:solidFill>
                  <a:srgbClr val="000000"/>
                </a:solidFill>
                <a:latin typeface="CMMI10"/>
              </a:rPr>
              <a:t>d</a:t>
            </a:r>
            <a:r>
              <a:rPr lang="en-US" sz="800" i="1" dirty="0" err="1">
                <a:solidFill>
                  <a:srgbClr val="000000"/>
                </a:solidFill>
                <a:latin typeface="CMMI7"/>
              </a:rPr>
              <a:t>lateral</a:t>
            </a:r>
            <a:r>
              <a:rPr lang="en-US" dirty="0">
                <a:solidFill>
                  <a:srgbClr val="000000"/>
                </a:solidFill>
                <a:latin typeface="NimbusRomNo9L-Regu"/>
              </a:rPr>
              <a:t>. As theory, a bird has the </a:t>
            </a:r>
            <a:r>
              <a:rPr lang="en-US" dirty="0" smtClean="0">
                <a:solidFill>
                  <a:srgbClr val="000000"/>
                </a:solidFill>
                <a:latin typeface="NimbusRomNo9L-Regu"/>
              </a:rPr>
              <a:t>greatest benefits </a:t>
            </a:r>
            <a:r>
              <a:rPr lang="en-US" dirty="0">
                <a:solidFill>
                  <a:srgbClr val="000000"/>
                </a:solidFill>
                <a:latin typeface="NimbusRomNo9L-Regu"/>
              </a:rPr>
              <a:t>if its wingtip overlaps laterally with that of </a:t>
            </a:r>
            <a:r>
              <a:rPr lang="en-US" dirty="0" smtClean="0">
                <a:solidFill>
                  <a:srgbClr val="000000"/>
                </a:solidFill>
                <a:latin typeface="NimbusRomNo9L-Regu"/>
              </a:rPr>
              <a:t>the bird </a:t>
            </a:r>
            <a:r>
              <a:rPr lang="en-US" dirty="0">
                <a:solidFill>
                  <a:srgbClr val="000000"/>
                </a:solidFill>
                <a:latin typeface="NimbusRomNo9L-Regu"/>
              </a:rPr>
              <a:t>in front (Fig. 18):</a:t>
            </a:r>
            <a:r>
              <a:rPr lang="en-US" dirty="0"/>
              <a:t> </a:t>
            </a:r>
            <a:br>
              <a:rPr lang="en-US" dirty="0"/>
            </a:br>
            <a:endParaRPr lang="en-US" dirty="0"/>
          </a:p>
        </p:txBody>
      </p:sp>
      <p:pic>
        <p:nvPicPr>
          <p:cNvPr id="11" name="Picture 10"/>
          <p:cNvPicPr>
            <a:picLocks noChangeAspect="1"/>
          </p:cNvPicPr>
          <p:nvPr/>
        </p:nvPicPr>
        <p:blipFill>
          <a:blip r:embed="rId9"/>
          <a:stretch>
            <a:fillRect/>
          </a:stretch>
        </p:blipFill>
        <p:spPr>
          <a:xfrm>
            <a:off x="4319092" y="4214961"/>
            <a:ext cx="3876675" cy="571500"/>
          </a:xfrm>
          <a:prstGeom prst="rect">
            <a:avLst/>
          </a:prstGeom>
        </p:spPr>
      </p:pic>
    </p:spTree>
    <p:extLst>
      <p:ext uri="{BB962C8B-B14F-4D97-AF65-F5344CB8AC3E}">
        <p14:creationId xmlns:p14="http://schemas.microsoft.com/office/powerpoint/2010/main" val="32793907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905706566"/>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11</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8" name="Rectangle 7"/>
          <p:cNvSpPr/>
          <p:nvPr/>
        </p:nvSpPr>
        <p:spPr>
          <a:xfrm>
            <a:off x="700087" y="1377917"/>
            <a:ext cx="11310938" cy="1477328"/>
          </a:xfrm>
          <a:prstGeom prst="rect">
            <a:avLst/>
          </a:prstGeom>
        </p:spPr>
        <p:txBody>
          <a:bodyPr wrap="square">
            <a:spAutoFit/>
          </a:bodyPr>
          <a:lstStyle/>
          <a:p>
            <a:r>
              <a:rPr lang="en-US" dirty="0">
                <a:solidFill>
                  <a:srgbClr val="000000"/>
                </a:solidFill>
                <a:latin typeface="NimbusRomNo9L-Regu"/>
              </a:rPr>
              <a:t>To implement V-shape formation with an angle </a:t>
            </a:r>
            <a:r>
              <a:rPr lang="en-US" i="1" dirty="0">
                <a:solidFill>
                  <a:srgbClr val="000000"/>
                </a:solidFill>
                <a:latin typeface="CMMI10"/>
              </a:rPr>
              <a:t>α</a:t>
            </a:r>
            <a:r>
              <a:rPr lang="en-US" dirty="0">
                <a:solidFill>
                  <a:srgbClr val="000000"/>
                </a:solidFill>
                <a:latin typeface="NimbusRomNo9L-Regu"/>
              </a:rPr>
              <a:t>, </a:t>
            </a:r>
            <a:r>
              <a:rPr lang="en-US" dirty="0" smtClean="0">
                <a:solidFill>
                  <a:srgbClr val="000000"/>
                </a:solidFill>
                <a:latin typeface="NimbusRomNo9L-Regu"/>
              </a:rPr>
              <a:t>one bird </a:t>
            </a:r>
            <a:r>
              <a:rPr lang="en-US" dirty="0">
                <a:solidFill>
                  <a:srgbClr val="000000"/>
                </a:solidFill>
                <a:latin typeface="NimbusRomNo9L-Regu"/>
              </a:rPr>
              <a:t>is chosen as a leader and other birds try to reach </a:t>
            </a:r>
            <a:r>
              <a:rPr lang="en-US" dirty="0" smtClean="0">
                <a:solidFill>
                  <a:srgbClr val="000000"/>
                </a:solidFill>
                <a:latin typeface="NimbusRomNo9L-Regu"/>
              </a:rPr>
              <a:t>the following point                    , </a:t>
            </a:r>
            <a:r>
              <a:rPr lang="en-US" dirty="0">
                <a:solidFill>
                  <a:srgbClr val="000000"/>
                </a:solidFill>
                <a:latin typeface="NimbusRomNo9L-Regu"/>
              </a:rPr>
              <a:t>which is beside (right </a:t>
            </a:r>
            <a:r>
              <a:rPr lang="en-US" dirty="0" smtClean="0">
                <a:solidFill>
                  <a:srgbClr val="000000"/>
                </a:solidFill>
                <a:latin typeface="NimbusRomNo9L-Regu"/>
              </a:rPr>
              <a:t>or the </a:t>
            </a:r>
            <a:r>
              <a:rPr lang="en-US" dirty="0">
                <a:solidFill>
                  <a:srgbClr val="000000"/>
                </a:solidFill>
                <a:latin typeface="NimbusRomNo9L-Regu"/>
              </a:rPr>
              <a:t>left) the leader with a distance </a:t>
            </a:r>
            <a:r>
              <a:rPr lang="en-US" i="1" dirty="0" err="1">
                <a:solidFill>
                  <a:srgbClr val="000000"/>
                </a:solidFill>
                <a:latin typeface="CMMI10"/>
              </a:rPr>
              <a:t>D</a:t>
            </a:r>
            <a:r>
              <a:rPr lang="en-US" sz="800" i="1" dirty="0" err="1">
                <a:solidFill>
                  <a:srgbClr val="000000"/>
                </a:solidFill>
                <a:latin typeface="CMMI7"/>
              </a:rPr>
              <a:t>Beside</a:t>
            </a:r>
            <a:r>
              <a:rPr lang="en-US" sz="800" i="1" dirty="0">
                <a:solidFill>
                  <a:srgbClr val="000000"/>
                </a:solidFill>
                <a:latin typeface="CMMI7"/>
              </a:rPr>
              <a:t> </a:t>
            </a:r>
            <a:r>
              <a:rPr lang="en-US" sz="800" i="1" dirty="0" smtClean="0">
                <a:solidFill>
                  <a:srgbClr val="000000"/>
                </a:solidFill>
                <a:latin typeface="CMMI7"/>
              </a:rPr>
              <a:t> </a:t>
            </a:r>
            <a:r>
              <a:rPr lang="en-US" dirty="0" smtClean="0">
                <a:solidFill>
                  <a:srgbClr val="000000"/>
                </a:solidFill>
                <a:latin typeface="NimbusRomNo9L-Regu"/>
              </a:rPr>
              <a:t>and </a:t>
            </a:r>
            <a:r>
              <a:rPr lang="en-US" dirty="0">
                <a:solidFill>
                  <a:srgbClr val="000000"/>
                </a:solidFill>
                <a:latin typeface="NimbusRomNo9L-Regu"/>
              </a:rPr>
              <a:t>behind </a:t>
            </a:r>
            <a:r>
              <a:rPr lang="en-US" dirty="0" smtClean="0">
                <a:solidFill>
                  <a:srgbClr val="000000"/>
                </a:solidFill>
                <a:latin typeface="NimbusRomNo9L-Regu"/>
              </a:rPr>
              <a:t>the leader </a:t>
            </a:r>
            <a:r>
              <a:rPr lang="en-US" dirty="0">
                <a:solidFill>
                  <a:srgbClr val="000000"/>
                </a:solidFill>
                <a:latin typeface="NimbusRomNo9L-Regu"/>
              </a:rPr>
              <a:t>with a distance </a:t>
            </a:r>
            <a:r>
              <a:rPr lang="en-US" i="1" dirty="0" err="1">
                <a:solidFill>
                  <a:srgbClr val="000000"/>
                </a:solidFill>
                <a:latin typeface="CMMI10"/>
              </a:rPr>
              <a:t>D</a:t>
            </a:r>
            <a:r>
              <a:rPr lang="en-US" sz="800" i="1" dirty="0" err="1">
                <a:solidFill>
                  <a:srgbClr val="000000"/>
                </a:solidFill>
                <a:latin typeface="CMMI7"/>
              </a:rPr>
              <a:t>Behind</a:t>
            </a:r>
            <a:r>
              <a:rPr lang="en-US" sz="800" i="1" dirty="0">
                <a:solidFill>
                  <a:srgbClr val="000000"/>
                </a:solidFill>
                <a:latin typeface="CMMI7"/>
              </a:rPr>
              <a:t> </a:t>
            </a:r>
            <a:r>
              <a:rPr lang="en-US" dirty="0">
                <a:solidFill>
                  <a:srgbClr val="000000"/>
                </a:solidFill>
                <a:latin typeface="NimbusRomNo9L-Regu"/>
              </a:rPr>
              <a:t>(Fig. 19). Firstly, we </a:t>
            </a:r>
            <a:r>
              <a:rPr lang="en-US" dirty="0" smtClean="0">
                <a:solidFill>
                  <a:srgbClr val="000000"/>
                </a:solidFill>
                <a:latin typeface="NimbusRomNo9L-Regu"/>
              </a:rPr>
              <a:t>find the </a:t>
            </a:r>
            <a:r>
              <a:rPr lang="en-US" dirty="0">
                <a:solidFill>
                  <a:srgbClr val="000000"/>
                </a:solidFill>
                <a:latin typeface="NimbusRomNo9L-Regu"/>
              </a:rPr>
              <a:t>position </a:t>
            </a:r>
            <a:r>
              <a:rPr lang="en-US" dirty="0" smtClean="0">
                <a:solidFill>
                  <a:srgbClr val="000000"/>
                </a:solidFill>
                <a:latin typeface="NimbusRomNo9L-Regu"/>
              </a:rPr>
              <a:t>               which </a:t>
            </a:r>
            <a:r>
              <a:rPr lang="en-US" dirty="0">
                <a:solidFill>
                  <a:srgbClr val="000000"/>
                </a:solidFill>
                <a:latin typeface="NimbusRomNo9L-Regu"/>
              </a:rPr>
              <a:t>is behind the leader </a:t>
            </a:r>
            <a:r>
              <a:rPr lang="en-US" dirty="0" smtClean="0">
                <a:solidFill>
                  <a:srgbClr val="000000"/>
                </a:solidFill>
                <a:latin typeface="NimbusRomNo9L-Regu"/>
              </a:rPr>
              <a:t>with a distance </a:t>
            </a:r>
            <a:r>
              <a:rPr lang="en-US" i="1" dirty="0" err="1">
                <a:solidFill>
                  <a:srgbClr val="000000"/>
                </a:solidFill>
                <a:latin typeface="CMMI10"/>
              </a:rPr>
              <a:t>D</a:t>
            </a:r>
            <a:r>
              <a:rPr lang="en-US" sz="800" i="1" dirty="0" err="1">
                <a:solidFill>
                  <a:srgbClr val="000000"/>
                </a:solidFill>
                <a:latin typeface="CMMI7"/>
              </a:rPr>
              <a:t>Behind</a:t>
            </a:r>
            <a:r>
              <a:rPr lang="en-US" sz="800" i="1" dirty="0">
                <a:solidFill>
                  <a:srgbClr val="000000"/>
                </a:solidFill>
                <a:latin typeface="CMMI7"/>
              </a:rPr>
              <a:t> </a:t>
            </a:r>
            <a:r>
              <a:rPr lang="en-US" sz="800" i="1" dirty="0" smtClean="0">
                <a:solidFill>
                  <a:srgbClr val="000000"/>
                </a:solidFill>
                <a:latin typeface="CMMI7"/>
              </a:rPr>
              <a:t> </a:t>
            </a:r>
            <a:r>
              <a:rPr lang="en-US" dirty="0" smtClean="0">
                <a:solidFill>
                  <a:srgbClr val="000000"/>
                </a:solidFill>
                <a:latin typeface="NimbusRomNo9L-Regu"/>
              </a:rPr>
              <a:t>using </a:t>
            </a:r>
            <a:r>
              <a:rPr lang="en-US" dirty="0">
                <a:solidFill>
                  <a:srgbClr val="000000"/>
                </a:solidFill>
                <a:latin typeface="NimbusRomNo9L-Regu"/>
              </a:rPr>
              <a:t>the similar way as in </a:t>
            </a:r>
            <a:r>
              <a:rPr lang="en-US" dirty="0" smtClean="0">
                <a:solidFill>
                  <a:srgbClr val="000000"/>
                </a:solidFill>
                <a:latin typeface="NimbusRomNo9L-Regu"/>
              </a:rPr>
              <a:t>Leader Following </a:t>
            </a:r>
            <a:r>
              <a:rPr lang="en-US" dirty="0">
                <a:solidFill>
                  <a:srgbClr val="000000"/>
                </a:solidFill>
                <a:latin typeface="NimbusRomNo9L-Regu"/>
              </a:rPr>
              <a:t>behavior:</a:t>
            </a:r>
            <a:r>
              <a:rPr lang="en-US" dirty="0"/>
              <a:t> </a:t>
            </a:r>
            <a:br>
              <a:rPr lang="en-US" dirty="0"/>
            </a:br>
            <a:endParaRPr lang="en-US" dirty="0"/>
          </a:p>
        </p:txBody>
      </p:sp>
      <p:pic>
        <p:nvPicPr>
          <p:cNvPr id="12" name="Picture 11"/>
          <p:cNvPicPr>
            <a:picLocks noChangeAspect="1"/>
          </p:cNvPicPr>
          <p:nvPr/>
        </p:nvPicPr>
        <p:blipFill>
          <a:blip r:embed="rId7"/>
          <a:stretch>
            <a:fillRect/>
          </a:stretch>
        </p:blipFill>
        <p:spPr>
          <a:xfrm>
            <a:off x="2767012" y="1688360"/>
            <a:ext cx="1057275" cy="276225"/>
          </a:xfrm>
          <a:prstGeom prst="rect">
            <a:avLst/>
          </a:prstGeom>
        </p:spPr>
      </p:pic>
      <p:pic>
        <p:nvPicPr>
          <p:cNvPr id="13" name="Picture 12"/>
          <p:cNvPicPr>
            <a:picLocks noChangeAspect="1"/>
          </p:cNvPicPr>
          <p:nvPr/>
        </p:nvPicPr>
        <p:blipFill>
          <a:blip r:embed="rId8"/>
          <a:stretch>
            <a:fillRect/>
          </a:stretch>
        </p:blipFill>
        <p:spPr>
          <a:xfrm>
            <a:off x="7734300" y="1983635"/>
            <a:ext cx="876300" cy="314325"/>
          </a:xfrm>
          <a:prstGeom prst="rect">
            <a:avLst/>
          </a:prstGeom>
        </p:spPr>
      </p:pic>
      <p:pic>
        <p:nvPicPr>
          <p:cNvPr id="14" name="Picture 13"/>
          <p:cNvPicPr>
            <a:picLocks noChangeAspect="1"/>
          </p:cNvPicPr>
          <p:nvPr/>
        </p:nvPicPr>
        <p:blipFill>
          <a:blip r:embed="rId9"/>
          <a:stretch>
            <a:fillRect/>
          </a:stretch>
        </p:blipFill>
        <p:spPr>
          <a:xfrm>
            <a:off x="700087" y="2699633"/>
            <a:ext cx="4333875" cy="1962150"/>
          </a:xfrm>
          <a:prstGeom prst="rect">
            <a:avLst/>
          </a:prstGeom>
        </p:spPr>
      </p:pic>
      <p:pic>
        <p:nvPicPr>
          <p:cNvPr id="15" name="Picture 14"/>
          <p:cNvPicPr>
            <a:picLocks noChangeAspect="1"/>
          </p:cNvPicPr>
          <p:nvPr/>
        </p:nvPicPr>
        <p:blipFill>
          <a:blip r:embed="rId10"/>
          <a:stretch>
            <a:fillRect/>
          </a:stretch>
        </p:blipFill>
        <p:spPr>
          <a:xfrm>
            <a:off x="7088845" y="2590098"/>
            <a:ext cx="3829323" cy="3766252"/>
          </a:xfrm>
          <a:prstGeom prst="rect">
            <a:avLst/>
          </a:prstGeom>
        </p:spPr>
      </p:pic>
      <p:sp>
        <p:nvSpPr>
          <p:cNvPr id="16" name="Rectangle 15"/>
          <p:cNvSpPr/>
          <p:nvPr/>
        </p:nvSpPr>
        <p:spPr>
          <a:xfrm>
            <a:off x="8446431" y="6243360"/>
            <a:ext cx="2800350" cy="369332"/>
          </a:xfrm>
          <a:prstGeom prst="rect">
            <a:avLst/>
          </a:prstGeom>
        </p:spPr>
        <p:txBody>
          <a:bodyPr wrap="square">
            <a:spAutoFit/>
          </a:bodyPr>
          <a:lstStyle/>
          <a:p>
            <a:r>
              <a:rPr lang="en-US" dirty="0">
                <a:solidFill>
                  <a:srgbClr val="000000"/>
                </a:solidFill>
                <a:latin typeface="NimbusRomNo9L-Regu"/>
              </a:rPr>
              <a:t>Fig. 19: Flight </a:t>
            </a:r>
            <a:r>
              <a:rPr lang="en-US" dirty="0" smtClean="0">
                <a:solidFill>
                  <a:srgbClr val="000000"/>
                </a:solidFill>
                <a:latin typeface="NimbusRomNo9L-Regu"/>
              </a:rPr>
              <a:t>formation</a:t>
            </a:r>
            <a:endParaRPr lang="en-US" dirty="0"/>
          </a:p>
        </p:txBody>
      </p:sp>
    </p:spTree>
    <p:extLst>
      <p:ext uri="{BB962C8B-B14F-4D97-AF65-F5344CB8AC3E}">
        <p14:creationId xmlns:p14="http://schemas.microsoft.com/office/powerpoint/2010/main" val="40875914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905706566"/>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12</a:t>
            </a:fld>
            <a:endParaRPr lang="en-US"/>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8" name="Rectangle 7"/>
          <p:cNvSpPr/>
          <p:nvPr/>
        </p:nvSpPr>
        <p:spPr>
          <a:xfrm>
            <a:off x="700087" y="1377917"/>
            <a:ext cx="11310938" cy="1200329"/>
          </a:xfrm>
          <a:prstGeom prst="rect">
            <a:avLst/>
          </a:prstGeom>
        </p:spPr>
        <p:txBody>
          <a:bodyPr wrap="square">
            <a:spAutoFit/>
          </a:bodyPr>
          <a:lstStyle/>
          <a:p>
            <a:r>
              <a:rPr lang="en-US" dirty="0"/>
              <a:t>and then the Following point </a:t>
            </a:r>
            <a:r>
              <a:rPr lang="en-US" dirty="0" smtClean="0"/>
              <a:t>                       can </a:t>
            </a:r>
            <a:r>
              <a:rPr lang="en-US" dirty="0"/>
              <a:t>be </a:t>
            </a:r>
            <a:r>
              <a:rPr lang="en-US" dirty="0" smtClean="0"/>
              <a:t>found by </a:t>
            </a:r>
            <a:r>
              <a:rPr lang="en-US" dirty="0"/>
              <a:t>shift to the left or right a distance </a:t>
            </a:r>
            <a:r>
              <a:rPr lang="en-US" i="1" dirty="0" err="1"/>
              <a:t>D</a:t>
            </a:r>
            <a:r>
              <a:rPr lang="en-US" i="1" baseline="-25000" dirty="0" err="1"/>
              <a:t>Beside</a:t>
            </a:r>
            <a:r>
              <a:rPr lang="en-US" dirty="0"/>
              <a:t>. </a:t>
            </a:r>
            <a:r>
              <a:rPr lang="en-US" dirty="0" smtClean="0"/>
              <a:t>We assume that </a:t>
            </a:r>
            <a:r>
              <a:rPr lang="en-US" dirty="0"/>
              <a:t>the leader has a velocity vector, which has direction tilted an angle </a:t>
            </a:r>
            <a:r>
              <a:rPr lang="en-US" i="1" dirty="0"/>
              <a:t>α</a:t>
            </a:r>
            <a:r>
              <a:rPr lang="en-US" i="1" baseline="-25000" dirty="0"/>
              <a:t>h</a:t>
            </a:r>
            <a:r>
              <a:rPr lang="en-US" i="1" dirty="0"/>
              <a:t> </a:t>
            </a:r>
            <a:r>
              <a:rPr lang="en-US" dirty="0"/>
              <a:t>to the earth’s surface. </a:t>
            </a:r>
            <a:r>
              <a:rPr lang="en-US" dirty="0" smtClean="0"/>
              <a:t>The Following point </a:t>
            </a:r>
            <a:r>
              <a:rPr lang="en-US" dirty="0"/>
              <a:t>is calculated as follows: </a:t>
            </a:r>
            <a:br>
              <a:rPr lang="en-US" dirty="0"/>
            </a:br>
            <a:endParaRPr lang="en-US" dirty="0"/>
          </a:p>
        </p:txBody>
      </p:sp>
      <p:pic>
        <p:nvPicPr>
          <p:cNvPr id="12" name="Picture 11"/>
          <p:cNvPicPr>
            <a:picLocks noChangeAspect="1"/>
          </p:cNvPicPr>
          <p:nvPr/>
        </p:nvPicPr>
        <p:blipFill>
          <a:blip r:embed="rId7"/>
          <a:stretch>
            <a:fillRect/>
          </a:stretch>
        </p:blipFill>
        <p:spPr>
          <a:xfrm>
            <a:off x="3852862" y="1432018"/>
            <a:ext cx="1057275" cy="276225"/>
          </a:xfrm>
          <a:prstGeom prst="rect">
            <a:avLst/>
          </a:prstGeom>
        </p:spPr>
      </p:pic>
      <p:pic>
        <p:nvPicPr>
          <p:cNvPr id="9" name="Picture 8"/>
          <p:cNvPicPr>
            <a:picLocks noChangeAspect="1"/>
          </p:cNvPicPr>
          <p:nvPr/>
        </p:nvPicPr>
        <p:blipFill>
          <a:blip r:embed="rId8"/>
          <a:stretch>
            <a:fillRect/>
          </a:stretch>
        </p:blipFill>
        <p:spPr>
          <a:xfrm>
            <a:off x="2576512" y="2289446"/>
            <a:ext cx="6196013" cy="3270473"/>
          </a:xfrm>
          <a:prstGeom prst="rect">
            <a:avLst/>
          </a:prstGeom>
        </p:spPr>
      </p:pic>
      <p:sp>
        <p:nvSpPr>
          <p:cNvPr id="10" name="Rectangle 9"/>
          <p:cNvSpPr/>
          <p:nvPr/>
        </p:nvSpPr>
        <p:spPr>
          <a:xfrm>
            <a:off x="838200" y="5710019"/>
            <a:ext cx="10929938" cy="646331"/>
          </a:xfrm>
          <a:prstGeom prst="rect">
            <a:avLst/>
          </a:prstGeom>
        </p:spPr>
        <p:txBody>
          <a:bodyPr wrap="square">
            <a:spAutoFit/>
          </a:bodyPr>
          <a:lstStyle/>
          <a:p>
            <a:r>
              <a:rPr lang="en-US" dirty="0">
                <a:solidFill>
                  <a:srgbClr val="000000"/>
                </a:solidFill>
                <a:latin typeface="NimbusRomNo9L-Regu"/>
              </a:rPr>
              <a:t>One a bird </a:t>
            </a:r>
            <a:r>
              <a:rPr lang="en-US" i="1" dirty="0">
                <a:solidFill>
                  <a:srgbClr val="000000"/>
                </a:solidFill>
                <a:latin typeface="CMMI10"/>
              </a:rPr>
              <a:t>B</a:t>
            </a:r>
            <a:r>
              <a:rPr lang="en-US" sz="800" i="1" dirty="0">
                <a:solidFill>
                  <a:srgbClr val="000000"/>
                </a:solidFill>
                <a:latin typeface="CMMI7"/>
              </a:rPr>
              <a:t>i </a:t>
            </a:r>
            <a:r>
              <a:rPr lang="en-US" dirty="0">
                <a:solidFill>
                  <a:srgbClr val="000000"/>
                </a:solidFill>
                <a:latin typeface="NimbusRomNo9L-Regu"/>
              </a:rPr>
              <a:t>reach the point beside its leader it </a:t>
            </a:r>
            <a:r>
              <a:rPr lang="en-US" dirty="0" smtClean="0">
                <a:solidFill>
                  <a:srgbClr val="000000"/>
                </a:solidFill>
                <a:latin typeface="NimbusRomNo9L-Regu"/>
              </a:rPr>
              <a:t>becomes a </a:t>
            </a:r>
            <a:r>
              <a:rPr lang="en-US" dirty="0">
                <a:solidFill>
                  <a:srgbClr val="000000"/>
                </a:solidFill>
                <a:latin typeface="NimbusRomNo9L-Regu"/>
              </a:rPr>
              <a:t>new leader of remaining birds. The leader </a:t>
            </a:r>
            <a:r>
              <a:rPr lang="en-US" dirty="0" smtClean="0">
                <a:solidFill>
                  <a:srgbClr val="000000"/>
                </a:solidFill>
                <a:latin typeface="NimbusRomNo9L-Regu"/>
              </a:rPr>
              <a:t>of remaining birds </a:t>
            </a:r>
            <a:r>
              <a:rPr lang="en-US" dirty="0">
                <a:solidFill>
                  <a:srgbClr val="000000"/>
                </a:solidFill>
                <a:latin typeface="NimbusRomNo9L-Regu"/>
              </a:rPr>
              <a:t>can be updated by Equation 56</a:t>
            </a:r>
            <a:r>
              <a:rPr lang="en-US" dirty="0"/>
              <a:t> </a:t>
            </a:r>
          </a:p>
        </p:txBody>
      </p:sp>
    </p:spTree>
    <p:extLst>
      <p:ext uri="{BB962C8B-B14F-4D97-AF65-F5344CB8AC3E}">
        <p14:creationId xmlns:p14="http://schemas.microsoft.com/office/powerpoint/2010/main" val="35700403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905706566"/>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13</a:t>
            </a:fld>
            <a:endParaRPr lang="en-US"/>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8" name="Rectangle 7"/>
          <p:cNvSpPr/>
          <p:nvPr/>
        </p:nvSpPr>
        <p:spPr>
          <a:xfrm>
            <a:off x="700087" y="1377917"/>
            <a:ext cx="11310938" cy="1200329"/>
          </a:xfrm>
          <a:prstGeom prst="rect">
            <a:avLst/>
          </a:prstGeom>
        </p:spPr>
        <p:txBody>
          <a:bodyPr wrap="square">
            <a:spAutoFit/>
          </a:bodyPr>
          <a:lstStyle/>
          <a:p>
            <a:pPr algn="just"/>
            <a:r>
              <a:rPr lang="en-US" dirty="0"/>
              <a:t>As mentioned above, the echelon, J-shape, U-shape, </a:t>
            </a:r>
            <a:r>
              <a:rPr lang="en-US" dirty="0" err="1"/>
              <a:t>bowshape</a:t>
            </a:r>
            <a:r>
              <a:rPr lang="en-US" dirty="0"/>
              <a:t> formations are variations of V-shape formation. </a:t>
            </a:r>
            <a:r>
              <a:rPr lang="en-US" dirty="0" smtClean="0"/>
              <a:t>The J-shape </a:t>
            </a:r>
            <a:r>
              <a:rPr lang="en-US" dirty="0"/>
              <a:t>can be obtained by removing some birds in the </a:t>
            </a:r>
            <a:r>
              <a:rPr lang="en-US" dirty="0" smtClean="0"/>
              <a:t>left branch</a:t>
            </a:r>
            <a:r>
              <a:rPr lang="en-US" dirty="0"/>
              <a:t>. When removing whole </a:t>
            </a:r>
            <a:r>
              <a:rPr lang="en-US" dirty="0" smtClean="0"/>
              <a:t>a branch </a:t>
            </a:r>
            <a:r>
              <a:rPr lang="en-US" dirty="0"/>
              <a:t>the echelon </a:t>
            </a:r>
            <a:r>
              <a:rPr lang="en-US" dirty="0" smtClean="0"/>
              <a:t>formation can </a:t>
            </a:r>
            <a:r>
              <a:rPr lang="en-US" dirty="0"/>
              <a:t>be formed. The U-shape or Bow-shape formations can </a:t>
            </a:r>
            <a:r>
              <a:rPr lang="en-US" dirty="0" smtClean="0"/>
              <a:t>be obtained by combining </a:t>
            </a:r>
            <a:r>
              <a:rPr lang="en-US" dirty="0"/>
              <a:t>the V-shape formation (with </a:t>
            </a:r>
            <a:r>
              <a:rPr lang="en-US" dirty="0" smtClean="0"/>
              <a:t>increasing the </a:t>
            </a:r>
            <a:r>
              <a:rPr lang="en-US" dirty="0"/>
              <a:t>angle </a:t>
            </a:r>
            <a:r>
              <a:rPr lang="en-US" i="1" dirty="0"/>
              <a:t>α </a:t>
            </a:r>
            <a:r>
              <a:rPr lang="en-US" dirty="0"/>
              <a:t>to nearly 1800) and the column formation. </a:t>
            </a:r>
          </a:p>
        </p:txBody>
      </p:sp>
      <p:sp>
        <p:nvSpPr>
          <p:cNvPr id="3" name="Rectangle 2"/>
          <p:cNvSpPr/>
          <p:nvPr/>
        </p:nvSpPr>
        <p:spPr>
          <a:xfrm>
            <a:off x="678656" y="2649922"/>
            <a:ext cx="11353800" cy="3970318"/>
          </a:xfrm>
          <a:prstGeom prst="rect">
            <a:avLst/>
          </a:prstGeom>
        </p:spPr>
        <p:txBody>
          <a:bodyPr wrap="square">
            <a:spAutoFit/>
          </a:bodyPr>
          <a:lstStyle/>
          <a:p>
            <a:r>
              <a:rPr lang="en-US" dirty="0">
                <a:solidFill>
                  <a:srgbClr val="000000"/>
                </a:solidFill>
                <a:latin typeface="NimbusRomNo9L-Regu"/>
              </a:rPr>
              <a:t>For a quantitative evaluation of V-shape formation, there </a:t>
            </a:r>
            <a:r>
              <a:rPr lang="en-US" dirty="0" smtClean="0">
                <a:solidFill>
                  <a:srgbClr val="000000"/>
                </a:solidFill>
                <a:latin typeface="NimbusRomNo9L-Regu"/>
              </a:rPr>
              <a:t>are some </a:t>
            </a:r>
            <a:r>
              <a:rPr lang="en-US" dirty="0">
                <a:solidFill>
                  <a:srgbClr val="000000"/>
                </a:solidFill>
                <a:latin typeface="NimbusRomNo9L-Regu"/>
              </a:rPr>
              <a:t>indicators listed below [14]:</a:t>
            </a:r>
            <a:r>
              <a:rPr lang="en-US" dirty="0"/>
              <a:t> </a:t>
            </a:r>
            <a:endParaRPr lang="en-US" dirty="0" smtClean="0"/>
          </a:p>
          <a:p>
            <a:endParaRPr lang="en-US" dirty="0" smtClean="0"/>
          </a:p>
          <a:p>
            <a:pPr marL="180975"/>
            <a:r>
              <a:rPr lang="en-US" i="1" dirty="0"/>
              <a:t>• </a:t>
            </a:r>
            <a:r>
              <a:rPr lang="en-US" dirty="0" smtClean="0"/>
              <a:t>Time </a:t>
            </a:r>
            <a:r>
              <a:rPr lang="en-US" dirty="0"/>
              <a:t>for stabilization: This indicator is defined by number of time steps until all birds stop moving relative </a:t>
            </a:r>
            <a:r>
              <a:rPr lang="en-US" dirty="0" smtClean="0"/>
              <a:t>to one </a:t>
            </a:r>
            <a:r>
              <a:rPr lang="en-US" dirty="0"/>
              <a:t>another</a:t>
            </a:r>
            <a:r>
              <a:rPr lang="en-US" dirty="0" smtClean="0"/>
              <a:t>. </a:t>
            </a:r>
          </a:p>
          <a:p>
            <a:pPr marL="180975"/>
            <a:r>
              <a:rPr lang="en-US" i="1" dirty="0" smtClean="0"/>
              <a:t>• </a:t>
            </a:r>
            <a:r>
              <a:rPr lang="en-US" dirty="0" smtClean="0"/>
              <a:t>Number </a:t>
            </a:r>
            <a:r>
              <a:rPr lang="en-US" dirty="0"/>
              <a:t>of lead birds: Number of lead birds is </a:t>
            </a:r>
            <a:r>
              <a:rPr lang="en-US" dirty="0" smtClean="0"/>
              <a:t>calculated by </a:t>
            </a:r>
            <a:r>
              <a:rPr lang="en-US" dirty="0"/>
              <a:t>how many birds intersect no others </a:t>
            </a:r>
            <a:r>
              <a:rPr lang="en-US" dirty="0" err="1"/>
              <a:t>upwash</a:t>
            </a:r>
            <a:r>
              <a:rPr lang="en-US" dirty="0"/>
              <a:t> regions</a:t>
            </a:r>
            <a:r>
              <a:rPr lang="en-US" dirty="0" smtClean="0"/>
              <a:t>.</a:t>
            </a:r>
          </a:p>
          <a:p>
            <a:pPr marL="180975"/>
            <a:r>
              <a:rPr lang="en-US" i="1" dirty="0" smtClean="0"/>
              <a:t>• </a:t>
            </a:r>
            <a:r>
              <a:rPr lang="en-US" dirty="0"/>
              <a:t>Number of unconnected groups: A group is </a:t>
            </a:r>
            <a:r>
              <a:rPr lang="en-US" dirty="0" smtClean="0"/>
              <a:t>considered unconnected </a:t>
            </a:r>
            <a:r>
              <a:rPr lang="en-US" dirty="0"/>
              <a:t>if no bird outside it intersects any of its </a:t>
            </a:r>
            <a:r>
              <a:rPr lang="en-US" dirty="0" smtClean="0"/>
              <a:t>own birds </a:t>
            </a:r>
            <a:r>
              <a:rPr lang="en-US" dirty="0" err="1"/>
              <a:t>upwash</a:t>
            </a:r>
            <a:r>
              <a:rPr lang="en-US" dirty="0"/>
              <a:t> regions, and </a:t>
            </a:r>
            <a:r>
              <a:rPr lang="en-US" dirty="0" smtClean="0"/>
              <a:t>conversely. </a:t>
            </a:r>
          </a:p>
          <a:p>
            <a:pPr marL="180975"/>
            <a:r>
              <a:rPr lang="en-US" i="1" dirty="0"/>
              <a:t>• </a:t>
            </a:r>
            <a:r>
              <a:rPr lang="en-US" dirty="0" smtClean="0"/>
              <a:t>Number </a:t>
            </a:r>
            <a:r>
              <a:rPr lang="en-US" dirty="0"/>
              <a:t>of straight-line segments: A straight-line </a:t>
            </a:r>
            <a:r>
              <a:rPr lang="en-US" dirty="0" smtClean="0"/>
              <a:t>segment joins </a:t>
            </a:r>
            <a:r>
              <a:rPr lang="en-US" dirty="0"/>
              <a:t>a trailing </a:t>
            </a:r>
            <a:r>
              <a:rPr lang="en-US" dirty="0" err="1"/>
              <a:t>birdone</a:t>
            </a:r>
            <a:r>
              <a:rPr lang="en-US" dirty="0"/>
              <a:t> whose </a:t>
            </a:r>
            <a:r>
              <a:rPr lang="en-US" dirty="0" err="1"/>
              <a:t>upwash</a:t>
            </a:r>
            <a:r>
              <a:rPr lang="en-US" dirty="0"/>
              <a:t> regions are </a:t>
            </a:r>
            <a:r>
              <a:rPr lang="en-US" dirty="0" smtClean="0"/>
              <a:t>not intersected </a:t>
            </a:r>
            <a:r>
              <a:rPr lang="en-US" dirty="0"/>
              <a:t>by another </a:t>
            </a:r>
            <a:r>
              <a:rPr lang="en-US" dirty="0" err="1"/>
              <a:t>birdto</a:t>
            </a:r>
            <a:r>
              <a:rPr lang="en-US" dirty="0"/>
              <a:t> either a lead bird or </a:t>
            </a:r>
            <a:r>
              <a:rPr lang="en-US" dirty="0" smtClean="0"/>
              <a:t>a bifurcation </a:t>
            </a:r>
            <a:r>
              <a:rPr lang="en-US" dirty="0" err="1"/>
              <a:t>birdone</a:t>
            </a:r>
            <a:r>
              <a:rPr lang="en-US" dirty="0"/>
              <a:t> whose </a:t>
            </a:r>
            <a:r>
              <a:rPr lang="en-US" dirty="0" err="1"/>
              <a:t>upwash</a:t>
            </a:r>
            <a:r>
              <a:rPr lang="en-US" dirty="0"/>
              <a:t> regions </a:t>
            </a:r>
            <a:r>
              <a:rPr lang="en-US" dirty="0" smtClean="0"/>
              <a:t>are intersected</a:t>
            </a:r>
            <a:r>
              <a:rPr lang="en-US" dirty="0"/>
              <a:t> </a:t>
            </a:r>
            <a:r>
              <a:rPr lang="en-US" dirty="0" smtClean="0"/>
              <a:t>by </a:t>
            </a:r>
            <a:r>
              <a:rPr lang="en-US" dirty="0"/>
              <a:t>two other birds</a:t>
            </a:r>
            <a:r>
              <a:rPr lang="en-US" dirty="0" smtClean="0"/>
              <a:t>.</a:t>
            </a:r>
          </a:p>
          <a:p>
            <a:pPr marL="180975"/>
            <a:r>
              <a:rPr lang="en-US" i="1" dirty="0" smtClean="0"/>
              <a:t>• </a:t>
            </a:r>
            <a:r>
              <a:rPr lang="en-US" dirty="0"/>
              <a:t>Mean distance to nearest straight-line segments: Each </a:t>
            </a:r>
            <a:r>
              <a:rPr lang="en-US" dirty="0" smtClean="0"/>
              <a:t>of the </a:t>
            </a:r>
            <a:r>
              <a:rPr lang="en-US" dirty="0"/>
              <a:t>n birds contributes one distance to the mean, unless </a:t>
            </a:r>
            <a:r>
              <a:rPr lang="en-US" dirty="0" smtClean="0"/>
              <a:t>it is </a:t>
            </a:r>
            <a:r>
              <a:rPr lang="en-US" dirty="0"/>
              <a:t>a lead or bifurcation bird, in which case, it </a:t>
            </a:r>
            <a:r>
              <a:rPr lang="en-US" dirty="0" smtClean="0"/>
              <a:t>contributes the </a:t>
            </a:r>
            <a:r>
              <a:rPr lang="en-US" dirty="0"/>
              <a:t>average distance to the nearest two segments. </a:t>
            </a:r>
          </a:p>
        </p:txBody>
      </p:sp>
    </p:spTree>
    <p:extLst>
      <p:ext uri="{BB962C8B-B14F-4D97-AF65-F5344CB8AC3E}">
        <p14:creationId xmlns:p14="http://schemas.microsoft.com/office/powerpoint/2010/main" val="10965427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khanh29bk@gmail.com</a:t>
            </a:r>
            <a:endParaRPr lang="en-US" dirty="0"/>
          </a:p>
        </p:txBody>
      </p:sp>
      <p:graphicFrame>
        <p:nvGraphicFramePr>
          <p:cNvPr id="2" name="Diagram 1"/>
          <p:cNvGraphicFramePr/>
          <p:nvPr>
            <p:extLst>
              <p:ext uri="{D42A27DB-BD31-4B8C-83A1-F6EECF244321}">
                <p14:modId xmlns:p14="http://schemas.microsoft.com/office/powerpoint/2010/main" val="3814375947"/>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idx="1"/>
          </p:nvPr>
        </p:nvSpPr>
        <p:spPr>
          <a:xfrm>
            <a:off x="1116106" y="1371600"/>
            <a:ext cx="10237694" cy="4549869"/>
          </a:xfrm>
        </p:spPr>
        <p:txBody>
          <a:bodyPr>
            <a:noAutofit/>
          </a:bodyPr>
          <a:lstStyle/>
          <a:p>
            <a:pPr marL="571500" lvl="0" indent="-571500" fontAlgn="base">
              <a:lnSpc>
                <a:spcPct val="100000"/>
              </a:lnSpc>
              <a:spcBef>
                <a:spcPct val="20000"/>
              </a:spcBef>
              <a:spcAft>
                <a:spcPct val="0"/>
              </a:spcAft>
              <a:buAutoNum type="romanUcPeriod"/>
            </a:pPr>
            <a:r>
              <a:rPr lang="en-US" altLang="en-US" dirty="0" err="1" smtClean="0">
                <a:solidFill>
                  <a:srgbClr val="000000"/>
                </a:solidFill>
              </a:rPr>
              <a:t>Mô</a:t>
            </a:r>
            <a:r>
              <a:rPr lang="en-US" altLang="en-US" dirty="0" smtClean="0">
                <a:solidFill>
                  <a:srgbClr val="000000"/>
                </a:solidFill>
              </a:rPr>
              <a:t> </a:t>
            </a:r>
            <a:r>
              <a:rPr lang="en-US" altLang="en-US" dirty="0" err="1" smtClean="0">
                <a:solidFill>
                  <a:srgbClr val="000000"/>
                </a:solidFill>
              </a:rPr>
              <a:t>phỏng</a:t>
            </a:r>
            <a:r>
              <a:rPr lang="en-US" altLang="en-US" dirty="0" smtClean="0">
                <a:solidFill>
                  <a:srgbClr val="000000"/>
                </a:solidFill>
              </a:rPr>
              <a:t> </a:t>
            </a:r>
            <a:r>
              <a:rPr lang="en-US" altLang="en-US" dirty="0" err="1" smtClean="0">
                <a:solidFill>
                  <a:srgbClr val="000000"/>
                </a:solidFill>
              </a:rPr>
              <a:t>xếp</a:t>
            </a:r>
            <a:r>
              <a:rPr lang="en-US" altLang="en-US" dirty="0" smtClean="0">
                <a:solidFill>
                  <a:srgbClr val="000000"/>
                </a:solidFill>
              </a:rPr>
              <a:t> </a:t>
            </a:r>
            <a:r>
              <a:rPr lang="en-US" altLang="en-US" dirty="0" err="1" smtClean="0">
                <a:solidFill>
                  <a:srgbClr val="000000"/>
                </a:solidFill>
              </a:rPr>
              <a:t>theo</a:t>
            </a:r>
            <a:r>
              <a:rPr lang="en-US" altLang="en-US" dirty="0" smtClean="0">
                <a:solidFill>
                  <a:srgbClr val="000000"/>
                </a:solidFill>
              </a:rPr>
              <a:t> </a:t>
            </a:r>
            <a:r>
              <a:rPr lang="en-US" altLang="en-US" dirty="0" err="1" smtClean="0">
                <a:solidFill>
                  <a:srgbClr val="000000"/>
                </a:solidFill>
              </a:rPr>
              <a:t>đội</a:t>
            </a:r>
            <a:r>
              <a:rPr lang="en-US" altLang="en-US" dirty="0" smtClean="0">
                <a:solidFill>
                  <a:srgbClr val="000000"/>
                </a:solidFill>
              </a:rPr>
              <a:t> </a:t>
            </a:r>
            <a:r>
              <a:rPr lang="en-US" altLang="en-US" dirty="0" err="1" smtClean="0">
                <a:solidFill>
                  <a:srgbClr val="000000"/>
                </a:solidFill>
              </a:rPr>
              <a:t>hình</a:t>
            </a:r>
            <a:r>
              <a:rPr lang="en-US" altLang="en-US" dirty="0" smtClean="0">
                <a:solidFill>
                  <a:srgbClr val="000000"/>
                </a:solidFill>
              </a:rPr>
              <a:t> </a:t>
            </a:r>
          </a:p>
          <a:p>
            <a:pPr marL="571500" lvl="0" indent="-571500" fontAlgn="base">
              <a:lnSpc>
                <a:spcPct val="100000"/>
              </a:lnSpc>
              <a:spcBef>
                <a:spcPct val="20000"/>
              </a:spcBef>
              <a:spcAft>
                <a:spcPct val="0"/>
              </a:spcAft>
              <a:buAutoNum type="romanUcPeriod"/>
            </a:pPr>
            <a:r>
              <a:rPr lang="en-US" altLang="en-US" dirty="0" smtClean="0">
                <a:solidFill>
                  <a:srgbClr val="000000"/>
                </a:solidFill>
              </a:rPr>
              <a:t>II. </a:t>
            </a:r>
            <a:r>
              <a:rPr lang="en-US" altLang="en-US" dirty="0" err="1">
                <a:solidFill>
                  <a:srgbClr val="000000"/>
                </a:solidFill>
              </a:rPr>
              <a:t>Mô</a:t>
            </a:r>
            <a:r>
              <a:rPr lang="en-US" altLang="en-US" dirty="0">
                <a:solidFill>
                  <a:srgbClr val="000000"/>
                </a:solidFill>
              </a:rPr>
              <a:t> </a:t>
            </a:r>
            <a:r>
              <a:rPr lang="en-US" altLang="en-US" dirty="0" err="1">
                <a:solidFill>
                  <a:srgbClr val="000000"/>
                </a:solidFill>
              </a:rPr>
              <a:t>phỏng</a:t>
            </a:r>
            <a:r>
              <a:rPr lang="en-US" altLang="en-US" dirty="0">
                <a:solidFill>
                  <a:srgbClr val="000000"/>
                </a:solidFill>
              </a:rPr>
              <a:t> </a:t>
            </a:r>
            <a:r>
              <a:rPr lang="en-US" altLang="en-US" dirty="0" err="1">
                <a:solidFill>
                  <a:srgbClr val="000000"/>
                </a:solidFill>
              </a:rPr>
              <a:t>xếp</a:t>
            </a:r>
            <a:r>
              <a:rPr lang="en-US" altLang="en-US" dirty="0">
                <a:solidFill>
                  <a:srgbClr val="000000"/>
                </a:solidFill>
              </a:rPr>
              <a:t> </a:t>
            </a:r>
            <a:r>
              <a:rPr lang="en-US" altLang="en-US" dirty="0" err="1">
                <a:solidFill>
                  <a:srgbClr val="000000"/>
                </a:solidFill>
              </a:rPr>
              <a:t>theo</a:t>
            </a:r>
            <a:r>
              <a:rPr lang="en-US" altLang="en-US" dirty="0">
                <a:solidFill>
                  <a:srgbClr val="000000"/>
                </a:solidFill>
              </a:rPr>
              <a:t> </a:t>
            </a:r>
            <a:r>
              <a:rPr lang="en-US" altLang="en-US" dirty="0" err="1">
                <a:solidFill>
                  <a:srgbClr val="000000"/>
                </a:solidFill>
              </a:rPr>
              <a:t>đội</a:t>
            </a:r>
            <a:r>
              <a:rPr lang="en-US" altLang="en-US" dirty="0">
                <a:solidFill>
                  <a:srgbClr val="000000"/>
                </a:solidFill>
              </a:rPr>
              <a:t> </a:t>
            </a:r>
            <a:r>
              <a:rPr lang="en-US" altLang="en-US" dirty="0" err="1">
                <a:solidFill>
                  <a:srgbClr val="000000"/>
                </a:solidFill>
              </a:rPr>
              <a:t>hình</a:t>
            </a:r>
            <a:r>
              <a:rPr lang="en-US" altLang="en-US" dirty="0">
                <a:solidFill>
                  <a:srgbClr val="000000"/>
                </a:solidFill>
              </a:rPr>
              <a:t> </a:t>
            </a:r>
            <a:r>
              <a:rPr lang="en-US" altLang="en-US" dirty="0" smtClean="0">
                <a:solidFill>
                  <a:srgbClr val="000000"/>
                </a:solidFill>
              </a:rPr>
              <a:t>XXX</a:t>
            </a:r>
          </a:p>
          <a:p>
            <a:pPr marL="0" lvl="0" indent="0" fontAlgn="base">
              <a:lnSpc>
                <a:spcPct val="100000"/>
              </a:lnSpc>
              <a:spcBef>
                <a:spcPct val="20000"/>
              </a:spcBef>
              <a:spcAft>
                <a:spcPct val="0"/>
              </a:spcAft>
              <a:buNone/>
            </a:pPr>
            <a:r>
              <a:rPr lang="en-US" altLang="en-US" dirty="0" smtClean="0">
                <a:solidFill>
                  <a:srgbClr val="000000"/>
                </a:solidFill>
              </a:rPr>
              <a:t>III. </a:t>
            </a:r>
            <a:r>
              <a:rPr lang="en-US" altLang="en-US" dirty="0" err="1" smtClean="0">
                <a:solidFill>
                  <a:srgbClr val="000000"/>
                </a:solidFill>
              </a:rPr>
              <a:t>Mô</a:t>
            </a:r>
            <a:r>
              <a:rPr lang="en-US" altLang="en-US" dirty="0" smtClean="0">
                <a:solidFill>
                  <a:srgbClr val="000000"/>
                </a:solidFill>
              </a:rPr>
              <a:t> </a:t>
            </a:r>
            <a:r>
              <a:rPr lang="en-US" altLang="en-US" dirty="0" err="1">
                <a:solidFill>
                  <a:srgbClr val="000000"/>
                </a:solidFill>
              </a:rPr>
              <a:t>phỏng</a:t>
            </a:r>
            <a:r>
              <a:rPr lang="en-US" altLang="en-US" dirty="0">
                <a:solidFill>
                  <a:srgbClr val="000000"/>
                </a:solidFill>
              </a:rPr>
              <a:t> </a:t>
            </a:r>
            <a:r>
              <a:rPr lang="en-US" altLang="en-US" dirty="0" err="1">
                <a:solidFill>
                  <a:srgbClr val="000000"/>
                </a:solidFill>
              </a:rPr>
              <a:t>xếp</a:t>
            </a:r>
            <a:r>
              <a:rPr lang="en-US" altLang="en-US" dirty="0">
                <a:solidFill>
                  <a:srgbClr val="000000"/>
                </a:solidFill>
              </a:rPr>
              <a:t> </a:t>
            </a:r>
            <a:r>
              <a:rPr lang="en-US" altLang="en-US" dirty="0" err="1">
                <a:solidFill>
                  <a:srgbClr val="000000"/>
                </a:solidFill>
              </a:rPr>
              <a:t>theo</a:t>
            </a:r>
            <a:r>
              <a:rPr lang="en-US" altLang="en-US" dirty="0">
                <a:solidFill>
                  <a:srgbClr val="000000"/>
                </a:solidFill>
              </a:rPr>
              <a:t> </a:t>
            </a:r>
            <a:r>
              <a:rPr lang="en-US" altLang="en-US" dirty="0" err="1">
                <a:solidFill>
                  <a:srgbClr val="000000"/>
                </a:solidFill>
              </a:rPr>
              <a:t>đội</a:t>
            </a:r>
            <a:r>
              <a:rPr lang="en-US" altLang="en-US" dirty="0">
                <a:solidFill>
                  <a:srgbClr val="000000"/>
                </a:solidFill>
              </a:rPr>
              <a:t> </a:t>
            </a:r>
            <a:r>
              <a:rPr lang="en-US" altLang="en-US" dirty="0" err="1">
                <a:solidFill>
                  <a:srgbClr val="000000"/>
                </a:solidFill>
              </a:rPr>
              <a:t>hình</a:t>
            </a:r>
            <a:r>
              <a:rPr lang="en-US" altLang="en-US" dirty="0">
                <a:solidFill>
                  <a:srgbClr val="000000"/>
                </a:solidFill>
              </a:rPr>
              <a:t> </a:t>
            </a:r>
            <a:r>
              <a:rPr lang="en-US" altLang="en-US" dirty="0" smtClean="0">
                <a:solidFill>
                  <a:srgbClr val="000000"/>
                </a:solidFill>
              </a:rPr>
              <a:t>XXX</a:t>
            </a:r>
          </a:p>
          <a:p>
            <a:pPr marL="0" lvl="0" indent="0" fontAlgn="base">
              <a:lnSpc>
                <a:spcPct val="100000"/>
              </a:lnSpc>
              <a:spcBef>
                <a:spcPct val="20000"/>
              </a:spcBef>
              <a:spcAft>
                <a:spcPct val="0"/>
              </a:spcAft>
              <a:buNone/>
            </a:pPr>
            <a:r>
              <a:rPr lang="en-US" altLang="en-US" dirty="0" smtClean="0">
                <a:solidFill>
                  <a:srgbClr val="000000"/>
                </a:solidFill>
              </a:rPr>
              <a:t>IV. </a:t>
            </a:r>
            <a:r>
              <a:rPr lang="en-US" altLang="en-US" dirty="0" err="1" smtClean="0">
                <a:solidFill>
                  <a:srgbClr val="000000"/>
                </a:solidFill>
              </a:rPr>
              <a:t>Mô</a:t>
            </a:r>
            <a:r>
              <a:rPr lang="en-US" altLang="en-US" dirty="0" smtClean="0">
                <a:solidFill>
                  <a:srgbClr val="000000"/>
                </a:solidFill>
              </a:rPr>
              <a:t> </a:t>
            </a:r>
            <a:r>
              <a:rPr lang="en-US" altLang="en-US" dirty="0" err="1">
                <a:solidFill>
                  <a:srgbClr val="000000"/>
                </a:solidFill>
              </a:rPr>
              <a:t>phỏng</a:t>
            </a:r>
            <a:r>
              <a:rPr lang="en-US" altLang="en-US" dirty="0">
                <a:solidFill>
                  <a:srgbClr val="000000"/>
                </a:solidFill>
              </a:rPr>
              <a:t> </a:t>
            </a:r>
            <a:r>
              <a:rPr lang="en-US" altLang="en-US" dirty="0" err="1">
                <a:solidFill>
                  <a:srgbClr val="000000"/>
                </a:solidFill>
              </a:rPr>
              <a:t>xếp</a:t>
            </a:r>
            <a:r>
              <a:rPr lang="en-US" altLang="en-US" dirty="0">
                <a:solidFill>
                  <a:srgbClr val="000000"/>
                </a:solidFill>
              </a:rPr>
              <a:t> </a:t>
            </a:r>
            <a:r>
              <a:rPr lang="en-US" altLang="en-US" dirty="0" err="1">
                <a:solidFill>
                  <a:srgbClr val="000000"/>
                </a:solidFill>
              </a:rPr>
              <a:t>theo</a:t>
            </a:r>
            <a:r>
              <a:rPr lang="en-US" altLang="en-US" dirty="0">
                <a:solidFill>
                  <a:srgbClr val="000000"/>
                </a:solidFill>
              </a:rPr>
              <a:t> </a:t>
            </a:r>
            <a:r>
              <a:rPr lang="en-US" altLang="en-US" dirty="0" err="1">
                <a:solidFill>
                  <a:srgbClr val="000000"/>
                </a:solidFill>
              </a:rPr>
              <a:t>đội</a:t>
            </a:r>
            <a:r>
              <a:rPr lang="en-US" altLang="en-US" dirty="0">
                <a:solidFill>
                  <a:srgbClr val="000000"/>
                </a:solidFill>
              </a:rPr>
              <a:t> </a:t>
            </a:r>
            <a:r>
              <a:rPr lang="en-US" altLang="en-US" dirty="0" err="1">
                <a:solidFill>
                  <a:srgbClr val="000000"/>
                </a:solidFill>
              </a:rPr>
              <a:t>hình</a:t>
            </a:r>
            <a:r>
              <a:rPr lang="en-US" altLang="en-US" dirty="0">
                <a:solidFill>
                  <a:srgbClr val="000000"/>
                </a:solidFill>
              </a:rPr>
              <a:t> </a:t>
            </a:r>
            <a:r>
              <a:rPr lang="en-US" altLang="en-US" dirty="0" smtClean="0">
                <a:solidFill>
                  <a:srgbClr val="000000"/>
                </a:solidFill>
              </a:rPr>
              <a:t>XXX</a:t>
            </a:r>
          </a:p>
          <a:p>
            <a:pPr marL="0" lvl="0" indent="0" fontAlgn="base">
              <a:lnSpc>
                <a:spcPct val="100000"/>
              </a:lnSpc>
              <a:spcBef>
                <a:spcPct val="20000"/>
              </a:spcBef>
              <a:spcAft>
                <a:spcPct val="0"/>
              </a:spcAft>
              <a:buNone/>
            </a:pPr>
            <a:r>
              <a:rPr lang="en-US" altLang="en-US" dirty="0" smtClean="0">
                <a:solidFill>
                  <a:srgbClr val="000000"/>
                </a:solidFill>
              </a:rPr>
              <a:t>V. </a:t>
            </a:r>
            <a:r>
              <a:rPr lang="en-US" altLang="en-US" dirty="0" err="1" smtClean="0">
                <a:solidFill>
                  <a:srgbClr val="000000"/>
                </a:solidFill>
              </a:rPr>
              <a:t>Mô</a:t>
            </a:r>
            <a:r>
              <a:rPr lang="en-US" altLang="en-US" dirty="0" smtClean="0">
                <a:solidFill>
                  <a:srgbClr val="000000"/>
                </a:solidFill>
              </a:rPr>
              <a:t> </a:t>
            </a:r>
            <a:r>
              <a:rPr lang="en-US" altLang="en-US" dirty="0" err="1">
                <a:solidFill>
                  <a:srgbClr val="000000"/>
                </a:solidFill>
              </a:rPr>
              <a:t>phỏng</a:t>
            </a:r>
            <a:r>
              <a:rPr lang="en-US" altLang="en-US" dirty="0">
                <a:solidFill>
                  <a:srgbClr val="000000"/>
                </a:solidFill>
              </a:rPr>
              <a:t> </a:t>
            </a:r>
            <a:r>
              <a:rPr lang="en-US" altLang="en-US" dirty="0" err="1">
                <a:solidFill>
                  <a:srgbClr val="000000"/>
                </a:solidFill>
              </a:rPr>
              <a:t>xếp</a:t>
            </a:r>
            <a:r>
              <a:rPr lang="en-US" altLang="en-US" dirty="0">
                <a:solidFill>
                  <a:srgbClr val="000000"/>
                </a:solidFill>
              </a:rPr>
              <a:t> </a:t>
            </a:r>
            <a:r>
              <a:rPr lang="en-US" altLang="en-US" dirty="0" err="1">
                <a:solidFill>
                  <a:srgbClr val="000000"/>
                </a:solidFill>
              </a:rPr>
              <a:t>theo</a:t>
            </a:r>
            <a:r>
              <a:rPr lang="en-US" altLang="en-US" dirty="0">
                <a:solidFill>
                  <a:srgbClr val="000000"/>
                </a:solidFill>
              </a:rPr>
              <a:t> </a:t>
            </a:r>
            <a:r>
              <a:rPr lang="en-US" altLang="en-US" dirty="0" err="1">
                <a:solidFill>
                  <a:srgbClr val="000000"/>
                </a:solidFill>
              </a:rPr>
              <a:t>đội</a:t>
            </a:r>
            <a:r>
              <a:rPr lang="en-US" altLang="en-US" dirty="0">
                <a:solidFill>
                  <a:srgbClr val="000000"/>
                </a:solidFill>
              </a:rPr>
              <a:t> </a:t>
            </a:r>
            <a:r>
              <a:rPr lang="en-US" altLang="en-US" dirty="0" err="1">
                <a:solidFill>
                  <a:srgbClr val="000000"/>
                </a:solidFill>
              </a:rPr>
              <a:t>hình</a:t>
            </a:r>
            <a:r>
              <a:rPr lang="en-US" altLang="en-US" dirty="0">
                <a:solidFill>
                  <a:srgbClr val="000000"/>
                </a:solidFill>
              </a:rPr>
              <a:t> XXX</a:t>
            </a:r>
          </a:p>
          <a:p>
            <a:pPr marL="0" lvl="0" indent="0" fontAlgn="base">
              <a:lnSpc>
                <a:spcPct val="100000"/>
              </a:lnSpc>
              <a:spcBef>
                <a:spcPct val="20000"/>
              </a:spcBef>
              <a:spcAft>
                <a:spcPct val="0"/>
              </a:spcAft>
              <a:buNone/>
            </a:pPr>
            <a:endParaRPr lang="en-US" altLang="en-US" dirty="0">
              <a:solidFill>
                <a:srgbClr val="000000"/>
              </a:solidFill>
            </a:endParaRPr>
          </a:p>
        </p:txBody>
      </p:sp>
      <p:sp>
        <p:nvSpPr>
          <p:cNvPr id="5" name="Slide Number Placeholder 4"/>
          <p:cNvSpPr>
            <a:spLocks noGrp="1"/>
          </p:cNvSpPr>
          <p:nvPr>
            <p:ph type="sldNum" sz="quarter" idx="12"/>
          </p:nvPr>
        </p:nvSpPr>
        <p:spPr/>
        <p:txBody>
          <a:bodyPr/>
          <a:lstStyle/>
          <a:p>
            <a:fld id="{6585DF02-7A71-4BE2-BE21-5AE616495B03}" type="slidenum">
              <a:rPr lang="en-US" smtClean="0"/>
              <a:t>2</a:t>
            </a:fld>
            <a:endParaRPr lang="en-US"/>
          </a:p>
        </p:txBody>
      </p:sp>
    </p:spTree>
    <p:extLst>
      <p:ext uri="{BB962C8B-B14F-4D97-AF65-F5344CB8AC3E}">
        <p14:creationId xmlns:p14="http://schemas.microsoft.com/office/powerpoint/2010/main" val="3266742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212897779"/>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3</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709141" y="1225689"/>
            <a:ext cx="11096578" cy="5632311"/>
          </a:xfrm>
          <a:prstGeom prst="rect">
            <a:avLst/>
          </a:prstGeom>
        </p:spPr>
        <p:txBody>
          <a:bodyPr wrap="square">
            <a:spAutoFit/>
          </a:bodyPr>
          <a:lstStyle/>
          <a:p>
            <a:pPr algn="just"/>
            <a:r>
              <a:rPr lang="en-US" sz="2000" i="1" dirty="0" smtClean="0">
                <a:solidFill>
                  <a:srgbClr val="000000"/>
                </a:solidFill>
                <a:latin typeface="NimbusRomNo9L-ReguItal"/>
              </a:rPr>
              <a:t>Flock formations: </a:t>
            </a:r>
            <a:r>
              <a:rPr lang="en-US" sz="2000" dirty="0" smtClean="0">
                <a:solidFill>
                  <a:srgbClr val="000000"/>
                </a:solidFill>
                <a:latin typeface="NimbusRomNo9L-Regu"/>
              </a:rPr>
              <a:t>There </a:t>
            </a:r>
            <a:r>
              <a:rPr lang="en-US" sz="2000" dirty="0">
                <a:solidFill>
                  <a:srgbClr val="000000"/>
                </a:solidFill>
                <a:latin typeface="NimbusRomNo9L-Regu"/>
              </a:rPr>
              <a:t>are many flock fashions can be seen in nature. In </a:t>
            </a:r>
            <a:r>
              <a:rPr lang="en-US" sz="2000" dirty="0" smtClean="0">
                <a:solidFill>
                  <a:srgbClr val="000000"/>
                </a:solidFill>
                <a:latin typeface="NimbusRomNo9L-Regu"/>
              </a:rPr>
              <a:t>this study </a:t>
            </a:r>
            <a:r>
              <a:rPr lang="en-US" sz="2000" dirty="0">
                <a:solidFill>
                  <a:srgbClr val="000000"/>
                </a:solidFill>
                <a:latin typeface="NimbusRomNo9L-Regu"/>
              </a:rPr>
              <a:t>we consider </a:t>
            </a:r>
            <a:r>
              <a:rPr lang="en-US" sz="2000" dirty="0" smtClean="0">
                <a:solidFill>
                  <a:srgbClr val="000000"/>
                </a:solidFill>
                <a:latin typeface="NimbusRomNo9L-Regu"/>
              </a:rPr>
              <a:t>agents as </a:t>
            </a:r>
            <a:r>
              <a:rPr lang="en-US" sz="2000" dirty="0">
                <a:solidFill>
                  <a:srgbClr val="000000"/>
                </a:solidFill>
                <a:latin typeface="NimbusRomNo9L-Regu"/>
              </a:rPr>
              <a:t>artificial birds having the </a:t>
            </a:r>
            <a:r>
              <a:rPr lang="en-US" sz="2000" dirty="0" smtClean="0">
                <a:solidFill>
                  <a:srgbClr val="000000"/>
                </a:solidFill>
                <a:latin typeface="NimbusRomNo9L-Regu"/>
              </a:rPr>
              <a:t>flocking behavior </a:t>
            </a:r>
            <a:r>
              <a:rPr lang="en-US" sz="2000" dirty="0">
                <a:solidFill>
                  <a:srgbClr val="000000"/>
                </a:solidFill>
                <a:latin typeface="NimbusRomNo9L-Regu"/>
              </a:rPr>
              <a:t>and making a flight flock. We consider the flight </a:t>
            </a:r>
            <a:r>
              <a:rPr lang="en-US" sz="2000" dirty="0" smtClean="0">
                <a:solidFill>
                  <a:srgbClr val="000000"/>
                </a:solidFill>
                <a:latin typeface="NimbusRomNo9L-Regu"/>
              </a:rPr>
              <a:t>flock is a group </a:t>
            </a:r>
            <a:r>
              <a:rPr lang="en-US" sz="2000" dirty="0">
                <a:solidFill>
                  <a:srgbClr val="000000"/>
                </a:solidFill>
                <a:latin typeface="NimbusRomNo9L-Regu"/>
              </a:rPr>
              <a:t>of flying birds, coordinated in one or more of </a:t>
            </a:r>
            <a:r>
              <a:rPr lang="en-US" sz="2000" dirty="0" smtClean="0">
                <a:solidFill>
                  <a:srgbClr val="000000"/>
                </a:solidFill>
                <a:latin typeface="NimbusRomNo9L-Regu"/>
              </a:rPr>
              <a:t>the parameters </a:t>
            </a:r>
            <a:r>
              <a:rPr lang="en-US" sz="2000" dirty="0">
                <a:solidFill>
                  <a:srgbClr val="000000"/>
                </a:solidFill>
                <a:latin typeface="NimbusRomNo9L-Regu"/>
              </a:rPr>
              <a:t>of flight such as turning, </a:t>
            </a:r>
            <a:r>
              <a:rPr lang="en-US" sz="2000" dirty="0" smtClean="0">
                <a:solidFill>
                  <a:srgbClr val="000000"/>
                </a:solidFill>
                <a:latin typeface="NimbusRomNo9L-Regu"/>
              </a:rPr>
              <a:t>spacing between </a:t>
            </a:r>
            <a:r>
              <a:rPr lang="en-US" sz="2000" dirty="0">
                <a:solidFill>
                  <a:srgbClr val="000000"/>
                </a:solidFill>
                <a:latin typeface="NimbusRomNo9L-Regu"/>
              </a:rPr>
              <a:t>birds </a:t>
            </a:r>
            <a:r>
              <a:rPr lang="en-US" sz="2000" dirty="0" smtClean="0">
                <a:solidFill>
                  <a:srgbClr val="000000"/>
                </a:solidFill>
                <a:latin typeface="NimbusRomNo9L-Regu"/>
              </a:rPr>
              <a:t>in the </a:t>
            </a:r>
            <a:r>
              <a:rPr lang="en-US" sz="2000" dirty="0">
                <a:solidFill>
                  <a:srgbClr val="000000"/>
                </a:solidFill>
                <a:latin typeface="NimbusRomNo9L-Regu"/>
              </a:rPr>
              <a:t>flock, velocity, direction of individual birds, and time </a:t>
            </a:r>
            <a:r>
              <a:rPr lang="en-US" sz="2000" dirty="0" smtClean="0">
                <a:solidFill>
                  <a:srgbClr val="000000"/>
                </a:solidFill>
                <a:latin typeface="NimbusRomNo9L-Regu"/>
              </a:rPr>
              <a:t>of take-off </a:t>
            </a:r>
            <a:r>
              <a:rPr lang="en-US" sz="2000" dirty="0">
                <a:solidFill>
                  <a:srgbClr val="000000"/>
                </a:solidFill>
                <a:latin typeface="NimbusRomNo9L-Regu"/>
              </a:rPr>
              <a:t>and </a:t>
            </a:r>
            <a:r>
              <a:rPr lang="en-US" sz="2000" dirty="0" smtClean="0">
                <a:solidFill>
                  <a:srgbClr val="000000"/>
                </a:solidFill>
                <a:latin typeface="NimbusRomNo9L-Regu"/>
              </a:rPr>
              <a:t>landing. There are two </a:t>
            </a:r>
            <a:r>
              <a:rPr lang="en-US" sz="2000" dirty="0">
                <a:solidFill>
                  <a:srgbClr val="000000"/>
                </a:solidFill>
                <a:latin typeface="NimbusRomNo9L-Regu"/>
              </a:rPr>
              <a:t>major types of flocking behavior in </a:t>
            </a:r>
            <a:r>
              <a:rPr lang="en-US" sz="2000" dirty="0" smtClean="0">
                <a:solidFill>
                  <a:srgbClr val="000000"/>
                </a:solidFill>
                <a:latin typeface="NimbusRomNo9L-Regu"/>
              </a:rPr>
              <a:t>birds. The </a:t>
            </a:r>
            <a:r>
              <a:rPr lang="en-US" sz="2000" dirty="0">
                <a:solidFill>
                  <a:srgbClr val="000000"/>
                </a:solidFill>
                <a:latin typeface="NimbusRomNo9L-Regu"/>
              </a:rPr>
              <a:t>first one, the large when migrating seasonally </a:t>
            </a:r>
            <a:r>
              <a:rPr lang="en-US" sz="2000" dirty="0" smtClean="0">
                <a:solidFill>
                  <a:srgbClr val="000000"/>
                </a:solidFill>
                <a:latin typeface="NimbusRomNo9L-Regu"/>
              </a:rPr>
              <a:t>exhibit grouping </a:t>
            </a:r>
            <a:r>
              <a:rPr lang="en-US" sz="2000" dirty="0">
                <a:solidFill>
                  <a:srgbClr val="000000"/>
                </a:solidFill>
                <a:latin typeface="NimbusRomNo9L-Regu"/>
              </a:rPr>
              <a:t>behaviors by </a:t>
            </a:r>
            <a:r>
              <a:rPr lang="en-US" sz="2000" dirty="0" smtClean="0">
                <a:solidFill>
                  <a:srgbClr val="000000"/>
                </a:solidFill>
                <a:latin typeface="NimbusRomNo9L-Regu"/>
              </a:rPr>
              <a:t>flying in </a:t>
            </a:r>
            <a:r>
              <a:rPr lang="en-US" sz="2000" dirty="0">
                <a:solidFill>
                  <a:srgbClr val="000000"/>
                </a:solidFill>
                <a:latin typeface="NimbusRomNo9L-Regu"/>
              </a:rPr>
              <a:t>the line formations to </a:t>
            </a:r>
            <a:r>
              <a:rPr lang="en-US" sz="2000" dirty="0" smtClean="0">
                <a:solidFill>
                  <a:srgbClr val="000000"/>
                </a:solidFill>
                <a:latin typeface="NimbusRomNo9L-Regu"/>
              </a:rPr>
              <a:t>optimize the </a:t>
            </a:r>
            <a:r>
              <a:rPr lang="en-US" sz="2000" dirty="0">
                <a:solidFill>
                  <a:srgbClr val="000000"/>
                </a:solidFill>
                <a:latin typeface="NimbusRomNo9L-Regu"/>
              </a:rPr>
              <a:t>way the group uses </a:t>
            </a:r>
            <a:r>
              <a:rPr lang="en-US" sz="2000" dirty="0" smtClean="0">
                <a:solidFill>
                  <a:srgbClr val="000000"/>
                </a:solidFill>
                <a:latin typeface="NimbusRomNo9L-Regu"/>
              </a:rPr>
              <a:t>the </a:t>
            </a:r>
            <a:r>
              <a:rPr lang="en-US" sz="2000" dirty="0">
                <a:solidFill>
                  <a:srgbClr val="000000"/>
                </a:solidFill>
                <a:latin typeface="NimbusRomNo9L-Regu"/>
              </a:rPr>
              <a:t>air currents </a:t>
            </a:r>
            <a:r>
              <a:rPr lang="en-US" sz="2000" dirty="0" smtClean="0">
                <a:solidFill>
                  <a:srgbClr val="000000"/>
                </a:solidFill>
                <a:latin typeface="NimbusRomNo9L-Regu"/>
              </a:rPr>
              <a:t>in order </a:t>
            </a:r>
            <a:r>
              <a:rPr lang="en-US" sz="2000" dirty="0">
                <a:solidFill>
                  <a:srgbClr val="000000"/>
                </a:solidFill>
                <a:latin typeface="NimbusRomNo9L-Regu"/>
              </a:rPr>
              <a:t>to </a:t>
            </a:r>
            <a:r>
              <a:rPr lang="en-US" sz="2000" dirty="0" smtClean="0">
                <a:solidFill>
                  <a:srgbClr val="000000"/>
                </a:solidFill>
                <a:latin typeface="NimbusRomNo9L-Regu"/>
              </a:rPr>
              <a:t>minimize aerodynamic </a:t>
            </a:r>
            <a:r>
              <a:rPr lang="en-US" sz="2000" dirty="0">
                <a:solidFill>
                  <a:srgbClr val="000000"/>
                </a:solidFill>
                <a:latin typeface="NimbusRomNo9L-Regu"/>
              </a:rPr>
              <a:t>energy and enhance communication. There </a:t>
            </a:r>
            <a:r>
              <a:rPr lang="en-US" sz="2000" dirty="0" smtClean="0">
                <a:solidFill>
                  <a:srgbClr val="000000"/>
                </a:solidFill>
                <a:latin typeface="NimbusRomNo9L-Regu"/>
              </a:rPr>
              <a:t>are two </a:t>
            </a:r>
            <a:r>
              <a:rPr lang="en-US" sz="2000" dirty="0">
                <a:solidFill>
                  <a:srgbClr val="000000"/>
                </a:solidFill>
                <a:latin typeface="NimbusRomNo9L-Regu"/>
              </a:rPr>
              <a:t>main </a:t>
            </a:r>
            <a:r>
              <a:rPr lang="en-US" sz="2000" dirty="0" smtClean="0">
                <a:solidFill>
                  <a:srgbClr val="000000"/>
                </a:solidFill>
                <a:latin typeface="NimbusRomNo9L-Regu"/>
              </a:rPr>
              <a:t>hypotheses explaining </a:t>
            </a:r>
            <a:r>
              <a:rPr lang="en-US" sz="2000" dirty="0">
                <a:solidFill>
                  <a:srgbClr val="000000"/>
                </a:solidFill>
                <a:latin typeface="NimbusRomNo9L-Regu"/>
              </a:rPr>
              <a:t>the tendency of birds to </a:t>
            </a:r>
            <a:r>
              <a:rPr lang="en-US" sz="2000" dirty="0" smtClean="0">
                <a:solidFill>
                  <a:srgbClr val="000000"/>
                </a:solidFill>
                <a:latin typeface="NimbusRomNo9L-Regu"/>
              </a:rPr>
              <a:t>adopt a </a:t>
            </a:r>
            <a:r>
              <a:rPr lang="en-US" sz="2000" dirty="0">
                <a:solidFill>
                  <a:srgbClr val="000000"/>
                </a:solidFill>
                <a:latin typeface="NimbusRomNo9L-Regu"/>
              </a:rPr>
              <a:t>line formation [1]. According to the first hypothesis, a </a:t>
            </a:r>
            <a:r>
              <a:rPr lang="en-US" sz="2000" dirty="0" smtClean="0">
                <a:solidFill>
                  <a:srgbClr val="000000"/>
                </a:solidFill>
                <a:latin typeface="NimbusRomNo9L-Regu"/>
              </a:rPr>
              <a:t>bird in a line </a:t>
            </a:r>
            <a:r>
              <a:rPr lang="en-US" sz="2000" dirty="0">
                <a:solidFill>
                  <a:srgbClr val="000000"/>
                </a:solidFill>
                <a:latin typeface="NimbusRomNo9L-Regu"/>
              </a:rPr>
              <a:t>formation can save energy by taking </a:t>
            </a:r>
            <a:r>
              <a:rPr lang="en-US" sz="2000" dirty="0" smtClean="0">
                <a:solidFill>
                  <a:srgbClr val="000000"/>
                </a:solidFill>
                <a:latin typeface="NimbusRomNo9L-Regu"/>
              </a:rPr>
              <a:t>advantage of </a:t>
            </a:r>
            <a:r>
              <a:rPr lang="en-US" sz="2000" dirty="0">
                <a:solidFill>
                  <a:srgbClr val="000000"/>
                </a:solidFill>
                <a:latin typeface="NimbusRomNo9L-Regu"/>
              </a:rPr>
              <a:t>the wingtip vortex produced by the front </a:t>
            </a:r>
            <a:r>
              <a:rPr lang="en-US" sz="2000" dirty="0" smtClean="0">
                <a:solidFill>
                  <a:srgbClr val="000000"/>
                </a:solidFill>
                <a:latin typeface="NimbusRomNo9L-Regu"/>
              </a:rPr>
              <a:t>neighboring birds</a:t>
            </a:r>
            <a:r>
              <a:rPr lang="en-US" sz="2000" dirty="0">
                <a:solidFill>
                  <a:srgbClr val="000000"/>
                </a:solidFill>
                <a:latin typeface="NimbusRomNo9L-Regu"/>
              </a:rPr>
              <a:t>, and according to the second, the line formations </a:t>
            </a:r>
            <a:r>
              <a:rPr lang="en-US" sz="2000" dirty="0" smtClean="0">
                <a:solidFill>
                  <a:srgbClr val="000000"/>
                </a:solidFill>
                <a:latin typeface="NimbusRomNo9L-Regu"/>
              </a:rPr>
              <a:t>are the </a:t>
            </a:r>
            <a:r>
              <a:rPr lang="en-US" sz="2000" dirty="0">
                <a:solidFill>
                  <a:srgbClr val="000000"/>
                </a:solidFill>
                <a:latin typeface="NimbusRomNo9L-Regu"/>
              </a:rPr>
              <a:t>result of the visual requirements of line-formation </a:t>
            </a:r>
            <a:r>
              <a:rPr lang="en-US" sz="2000" dirty="0" smtClean="0">
                <a:solidFill>
                  <a:srgbClr val="000000"/>
                </a:solidFill>
                <a:latin typeface="NimbusRomNo9L-Regu"/>
              </a:rPr>
              <a:t>flight. The </a:t>
            </a:r>
            <a:r>
              <a:rPr lang="en-US" sz="2000" dirty="0">
                <a:solidFill>
                  <a:srgbClr val="000000"/>
                </a:solidFill>
                <a:latin typeface="NimbusRomNo9L-Regu"/>
              </a:rPr>
              <a:t>second, the small non-migrating birds, adopt </a:t>
            </a:r>
            <a:r>
              <a:rPr lang="en-US" sz="2000" dirty="0" smtClean="0">
                <a:solidFill>
                  <a:srgbClr val="000000"/>
                </a:solidFill>
                <a:latin typeface="NimbusRomNo9L-Regu"/>
              </a:rPr>
              <a:t>grouping behaviors </a:t>
            </a:r>
            <a:r>
              <a:rPr lang="en-US" sz="2000" dirty="0">
                <a:solidFill>
                  <a:srgbClr val="000000"/>
                </a:solidFill>
                <a:latin typeface="NimbusRomNo9L-Regu"/>
              </a:rPr>
              <a:t>to optimize </a:t>
            </a:r>
            <a:r>
              <a:rPr lang="en-US" sz="2000" dirty="0" smtClean="0">
                <a:solidFill>
                  <a:srgbClr val="000000"/>
                </a:solidFill>
                <a:latin typeface="NimbusRomNo9L-Regu"/>
              </a:rPr>
              <a:t>operations like </a:t>
            </a:r>
            <a:r>
              <a:rPr lang="en-US" sz="2000" dirty="0">
                <a:solidFill>
                  <a:srgbClr val="000000"/>
                </a:solidFill>
                <a:latin typeface="NimbusRomNo9L-Regu"/>
              </a:rPr>
              <a:t>food search, </a:t>
            </a:r>
            <a:r>
              <a:rPr lang="en-US" sz="2000" dirty="0" smtClean="0">
                <a:solidFill>
                  <a:srgbClr val="000000"/>
                </a:solidFill>
                <a:latin typeface="NimbusRomNo9L-Regu"/>
              </a:rPr>
              <a:t>security against </a:t>
            </a:r>
            <a:r>
              <a:rPr lang="en-US" sz="2000" dirty="0">
                <a:solidFill>
                  <a:srgbClr val="000000"/>
                </a:solidFill>
                <a:latin typeface="NimbusRomNo9L-Regu"/>
              </a:rPr>
              <a:t>predators, territorial ownership, or breeding. In </a:t>
            </a:r>
            <a:r>
              <a:rPr lang="en-US" sz="2000" dirty="0" smtClean="0">
                <a:solidFill>
                  <a:srgbClr val="000000"/>
                </a:solidFill>
                <a:latin typeface="NimbusRomNo9L-Regu"/>
              </a:rPr>
              <a:t>this case </a:t>
            </a:r>
            <a:r>
              <a:rPr lang="en-US" sz="2000" dirty="0">
                <a:solidFill>
                  <a:srgbClr val="000000"/>
                </a:solidFill>
                <a:latin typeface="NimbusRomNo9L-Regu"/>
              </a:rPr>
              <a:t>the </a:t>
            </a:r>
            <a:r>
              <a:rPr lang="en-US" sz="2000" dirty="0" smtClean="0">
                <a:solidFill>
                  <a:srgbClr val="000000"/>
                </a:solidFill>
                <a:latin typeface="NimbusRomNo9L-Regu"/>
              </a:rPr>
              <a:t>flocking behaviors </a:t>
            </a:r>
            <a:r>
              <a:rPr lang="en-US" sz="2000" dirty="0">
                <a:solidFill>
                  <a:srgbClr val="000000"/>
                </a:solidFill>
                <a:latin typeface="NimbusRomNo9L-Regu"/>
              </a:rPr>
              <a:t>form cluster formations</a:t>
            </a:r>
            <a:r>
              <a:rPr lang="en-US" sz="2000" dirty="0"/>
              <a:t> </a:t>
            </a:r>
          </a:p>
          <a:p>
            <a:pPr algn="just"/>
            <a:r>
              <a:rPr lang="en-US" sz="2000" dirty="0" smtClean="0"/>
              <a:t>There </a:t>
            </a:r>
            <a:r>
              <a:rPr lang="en-US" sz="2000" dirty="0"/>
              <a:t>are many types of line formations such as </a:t>
            </a:r>
            <a:r>
              <a:rPr lang="en-US" sz="2000" dirty="0" smtClean="0"/>
              <a:t>column, front</a:t>
            </a:r>
            <a:r>
              <a:rPr lang="en-US" sz="2000" dirty="0"/>
              <a:t>, echelons, V-shape, J-shape, </a:t>
            </a:r>
            <a:r>
              <a:rPr lang="en-US" sz="2000" dirty="0" smtClean="0"/>
              <a:t>U shape </a:t>
            </a:r>
            <a:r>
              <a:rPr lang="en-US" sz="2000" dirty="0"/>
              <a:t>and theirs variations like inverted V-shape, inverted J-shape, and </a:t>
            </a:r>
            <a:r>
              <a:rPr lang="en-US" sz="2000" dirty="0" smtClean="0"/>
              <a:t>compound line formations. </a:t>
            </a:r>
            <a:r>
              <a:rPr lang="en-US" sz="2000" dirty="0"/>
              <a:t>During the fly a flock of </a:t>
            </a:r>
            <a:r>
              <a:rPr lang="en-US" sz="2000" dirty="0" smtClean="0"/>
              <a:t>birds can </a:t>
            </a:r>
            <a:r>
              <a:rPr lang="en-US" sz="2000" dirty="0"/>
              <a:t>change the formations depending on the </a:t>
            </a:r>
            <a:r>
              <a:rPr lang="en-US" sz="2000" dirty="0" smtClean="0"/>
              <a:t>specific on</a:t>
            </a:r>
            <a:r>
              <a:rPr lang="en-US" sz="2000" dirty="0"/>
              <a:t> </a:t>
            </a:r>
            <a:r>
              <a:rPr lang="en-US" sz="2000" dirty="0" smtClean="0"/>
              <a:t>circumstances</a:t>
            </a:r>
            <a:r>
              <a:rPr lang="en-US" sz="2000" dirty="0"/>
              <a:t>. </a:t>
            </a:r>
            <a:endParaRPr lang="en-US" sz="2000" dirty="0" smtClean="0"/>
          </a:p>
        </p:txBody>
      </p:sp>
    </p:spTree>
    <p:extLst>
      <p:ext uri="{BB962C8B-B14F-4D97-AF65-F5344CB8AC3E}">
        <p14:creationId xmlns:p14="http://schemas.microsoft.com/office/powerpoint/2010/main" val="9101238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4</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9127" y="1262476"/>
            <a:ext cx="7621064" cy="5715798"/>
          </a:xfrm>
          <a:prstGeom prst="rect">
            <a:avLst/>
          </a:prstGeom>
        </p:spPr>
      </p:pic>
    </p:spTree>
    <p:extLst>
      <p:ext uri="{BB962C8B-B14F-4D97-AF65-F5344CB8AC3E}">
        <p14:creationId xmlns:p14="http://schemas.microsoft.com/office/powerpoint/2010/main" val="8981258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4062035079"/>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5</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709141" y="1225689"/>
            <a:ext cx="11096578" cy="1938992"/>
          </a:xfrm>
          <a:prstGeom prst="rect">
            <a:avLst/>
          </a:prstGeom>
        </p:spPr>
        <p:txBody>
          <a:bodyPr wrap="square">
            <a:spAutoFit/>
          </a:bodyPr>
          <a:lstStyle/>
          <a:p>
            <a:pPr algn="just"/>
            <a:r>
              <a:rPr lang="en-US" sz="2000" i="1" dirty="0"/>
              <a:t>Column </a:t>
            </a:r>
            <a:r>
              <a:rPr lang="en-US" sz="2000" dirty="0"/>
              <a:t>- In column formation birds fly sequentially </a:t>
            </a:r>
            <a:r>
              <a:rPr lang="en-US" sz="2000" dirty="0" smtClean="0"/>
              <a:t>in single </a:t>
            </a:r>
            <a:r>
              <a:rPr lang="en-US" sz="2000" dirty="0"/>
              <a:t>file line along flight path, one </a:t>
            </a:r>
            <a:r>
              <a:rPr lang="en-US" sz="2000" dirty="0" smtClean="0"/>
              <a:t>behind the </a:t>
            </a:r>
            <a:r>
              <a:rPr lang="en-US" sz="2000" dirty="0"/>
              <a:t>other </a:t>
            </a:r>
            <a:r>
              <a:rPr lang="en-US" sz="2000" dirty="0" smtClean="0"/>
              <a:t>with an </a:t>
            </a:r>
            <a:r>
              <a:rPr lang="en-US" sz="2000" dirty="0"/>
              <a:t>approximate distance </a:t>
            </a:r>
            <a:r>
              <a:rPr lang="en-US" sz="2000" i="1" dirty="0" err="1"/>
              <a:t>D</a:t>
            </a:r>
            <a:r>
              <a:rPr lang="en-US" sz="2000" i="1" baseline="-25000" dirty="0" err="1"/>
              <a:t>Behind</a:t>
            </a:r>
            <a:r>
              <a:rPr lang="en-US" sz="2000" dirty="0"/>
              <a:t>. The following </a:t>
            </a:r>
            <a:r>
              <a:rPr lang="en-US" sz="2000" dirty="0" smtClean="0"/>
              <a:t>bird’s position </a:t>
            </a:r>
            <a:r>
              <a:rPr lang="en-US" sz="2000" dirty="0"/>
              <a:t>behind the </a:t>
            </a:r>
            <a:r>
              <a:rPr lang="en-US" sz="2000" dirty="0" smtClean="0"/>
              <a:t>leader can </a:t>
            </a:r>
            <a:r>
              <a:rPr lang="en-US" sz="2000" dirty="0"/>
              <a:t>be found using Equation </a:t>
            </a:r>
            <a:r>
              <a:rPr lang="en-US" sz="2000" dirty="0" smtClean="0"/>
              <a:t>27 - </a:t>
            </a:r>
            <a:r>
              <a:rPr lang="en-US" sz="2000" dirty="0"/>
              <a:t>29. To implement the column formation, one bird </a:t>
            </a:r>
            <a:r>
              <a:rPr lang="en-US" sz="2000" dirty="0" smtClean="0"/>
              <a:t>is chosen as the </a:t>
            </a:r>
            <a:r>
              <a:rPr lang="en-US" sz="2000" dirty="0"/>
              <a:t>leader and other birds try to follow </a:t>
            </a:r>
            <a:r>
              <a:rPr lang="en-US" sz="2000" dirty="0" smtClean="0"/>
              <a:t>the leader </a:t>
            </a:r>
            <a:r>
              <a:rPr lang="en-US" sz="2000" dirty="0"/>
              <a:t>by using Leader Following behavior. Once </a:t>
            </a:r>
            <a:r>
              <a:rPr lang="en-US" sz="2000" dirty="0" smtClean="0"/>
              <a:t>a bird</a:t>
            </a:r>
            <a:r>
              <a:rPr lang="en-US" sz="2000" dirty="0"/>
              <a:t> </a:t>
            </a:r>
            <a:r>
              <a:rPr lang="en-US" sz="2000" i="1" dirty="0" smtClean="0"/>
              <a:t>Bi </a:t>
            </a:r>
            <a:r>
              <a:rPr lang="en-US" sz="2000" dirty="0"/>
              <a:t>reaches the right point behind its leader it becomes </a:t>
            </a:r>
            <a:r>
              <a:rPr lang="en-US" sz="2000" dirty="0" smtClean="0"/>
              <a:t>a new </a:t>
            </a:r>
            <a:r>
              <a:rPr lang="en-US" sz="2000" dirty="0"/>
              <a:t>leader of remaining birds. </a:t>
            </a:r>
            <a:r>
              <a:rPr lang="en-US" sz="2000" dirty="0" smtClean="0"/>
              <a:t>The leader </a:t>
            </a:r>
            <a:r>
              <a:rPr lang="en-US" sz="2000" dirty="0"/>
              <a:t>of </a:t>
            </a:r>
            <a:r>
              <a:rPr lang="en-US" sz="2000" dirty="0" smtClean="0"/>
              <a:t>remaining birds </a:t>
            </a:r>
            <a:r>
              <a:rPr lang="en-US" sz="2000" dirty="0"/>
              <a:t>can be updated by Equation below: </a:t>
            </a:r>
            <a:endParaRPr lang="en-US" sz="2000" dirty="0" smtClean="0"/>
          </a:p>
        </p:txBody>
      </p:sp>
      <p:pic>
        <p:nvPicPr>
          <p:cNvPr id="8" name="Picture 7"/>
          <p:cNvPicPr>
            <a:picLocks noChangeAspect="1"/>
          </p:cNvPicPr>
          <p:nvPr/>
        </p:nvPicPr>
        <p:blipFill>
          <a:blip r:embed="rId8"/>
          <a:stretch>
            <a:fillRect/>
          </a:stretch>
        </p:blipFill>
        <p:spPr>
          <a:xfrm>
            <a:off x="2530112" y="3837276"/>
            <a:ext cx="7333683" cy="1528494"/>
          </a:xfrm>
          <a:prstGeom prst="rect">
            <a:avLst/>
          </a:prstGeom>
        </p:spPr>
      </p:pic>
    </p:spTree>
    <p:extLst>
      <p:ext uri="{BB962C8B-B14F-4D97-AF65-F5344CB8AC3E}">
        <p14:creationId xmlns:p14="http://schemas.microsoft.com/office/powerpoint/2010/main" val="32404220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3733885170"/>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6</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709141" y="1225689"/>
            <a:ext cx="11096578" cy="1938992"/>
          </a:xfrm>
          <a:prstGeom prst="rect">
            <a:avLst/>
          </a:prstGeom>
        </p:spPr>
        <p:txBody>
          <a:bodyPr wrap="square">
            <a:spAutoFit/>
          </a:bodyPr>
          <a:lstStyle/>
          <a:p>
            <a:pPr algn="just"/>
            <a:r>
              <a:rPr lang="en-US" sz="2000" i="1" dirty="0" smtClean="0"/>
              <a:t>Front: </a:t>
            </a:r>
            <a:r>
              <a:rPr lang="en-US" sz="2000" dirty="0" smtClean="0"/>
              <a:t>In </a:t>
            </a:r>
            <a:r>
              <a:rPr lang="en-US" sz="2000" dirty="0"/>
              <a:t>front formation birds are aligned </a:t>
            </a:r>
            <a:r>
              <a:rPr lang="en-US" sz="2000" dirty="0" smtClean="0"/>
              <a:t>perpendicular to </a:t>
            </a:r>
            <a:r>
              <a:rPr lang="en-US" sz="2000" dirty="0"/>
              <a:t>the direction of flight in a plane parallel to the </a:t>
            </a:r>
            <a:r>
              <a:rPr lang="en-US" sz="2000" dirty="0" smtClean="0"/>
              <a:t>earth’s surface</a:t>
            </a:r>
            <a:r>
              <a:rPr lang="en-US" sz="2000" dirty="0"/>
              <a:t>. The birds are separated by an approximate distance </a:t>
            </a:r>
            <a:r>
              <a:rPr lang="en-US" sz="2000" i="1" dirty="0" err="1"/>
              <a:t>D</a:t>
            </a:r>
            <a:r>
              <a:rPr lang="en-US" sz="2000" i="1" baseline="-25000" dirty="0" err="1"/>
              <a:t>Beside</a:t>
            </a:r>
            <a:r>
              <a:rPr lang="en-US" sz="2000" dirty="0"/>
              <a:t>. </a:t>
            </a:r>
            <a:r>
              <a:rPr lang="en-US" sz="2000" dirty="0" smtClean="0"/>
              <a:t>To implement </a:t>
            </a:r>
            <a:r>
              <a:rPr lang="en-US" sz="2000" dirty="0"/>
              <a:t>this formation, one bird is chosen as the leader and other birds use Arrival </a:t>
            </a:r>
            <a:r>
              <a:rPr lang="en-US" sz="2000" dirty="0" smtClean="0"/>
              <a:t>behavior to </a:t>
            </a:r>
            <a:r>
              <a:rPr lang="en-US" sz="2000" dirty="0"/>
              <a:t>reach </a:t>
            </a:r>
            <a:r>
              <a:rPr lang="en-US" sz="2000" dirty="0" smtClean="0"/>
              <a:t>to the </a:t>
            </a:r>
            <a:r>
              <a:rPr lang="en-US" sz="2000" dirty="0"/>
              <a:t>following </a:t>
            </a:r>
            <a:r>
              <a:rPr lang="en-US" sz="2000" dirty="0" smtClean="0"/>
              <a:t>point                , </a:t>
            </a:r>
            <a:r>
              <a:rPr lang="en-US" sz="2000" dirty="0"/>
              <a:t>which is </a:t>
            </a:r>
            <a:r>
              <a:rPr lang="en-US" sz="2000" dirty="0" smtClean="0"/>
              <a:t>the right </a:t>
            </a:r>
            <a:r>
              <a:rPr lang="en-US" sz="2000" dirty="0"/>
              <a:t>(or the left) of the leader with the </a:t>
            </a:r>
            <a:r>
              <a:rPr lang="en-US" sz="2000" dirty="0" smtClean="0"/>
              <a:t>distance </a:t>
            </a:r>
            <a:r>
              <a:rPr lang="en-US" sz="2000" i="1" dirty="0" err="1" smtClean="0"/>
              <a:t>D</a:t>
            </a:r>
            <a:r>
              <a:rPr lang="en-US" sz="2000" i="1" baseline="-25000" dirty="0" err="1" smtClean="0"/>
              <a:t>Beside</a:t>
            </a:r>
            <a:r>
              <a:rPr lang="en-US" sz="2000" dirty="0" smtClean="0"/>
              <a:t>. We </a:t>
            </a:r>
            <a:r>
              <a:rPr lang="en-US" sz="2000" dirty="0"/>
              <a:t>assume that the leader has a velocity vector, </a:t>
            </a:r>
            <a:r>
              <a:rPr lang="en-US" sz="2000" dirty="0" smtClean="0"/>
              <a:t>which has </a:t>
            </a:r>
            <a:r>
              <a:rPr lang="en-US" sz="2000" dirty="0"/>
              <a:t>direction tilted an angle </a:t>
            </a:r>
            <a:r>
              <a:rPr lang="en-US" sz="2000" i="1" dirty="0" smtClean="0"/>
              <a:t>α</a:t>
            </a:r>
            <a:r>
              <a:rPr lang="en-US" sz="2000" i="1" baseline="-25000" dirty="0" smtClean="0"/>
              <a:t>h</a:t>
            </a:r>
            <a:r>
              <a:rPr lang="en-US" sz="2000" i="1" dirty="0" smtClean="0"/>
              <a:t> </a:t>
            </a:r>
            <a:r>
              <a:rPr lang="en-US" sz="2000" dirty="0" smtClean="0"/>
              <a:t>to </a:t>
            </a:r>
            <a:r>
              <a:rPr lang="en-US" sz="2000" dirty="0"/>
              <a:t>the earth’s surface. </a:t>
            </a:r>
            <a:r>
              <a:rPr lang="en-US" sz="2000" dirty="0" smtClean="0"/>
              <a:t>The position </a:t>
            </a:r>
            <a:r>
              <a:rPr lang="en-US" sz="2000" dirty="0"/>
              <a:t>of beside point can be calculated as follows: </a:t>
            </a:r>
            <a:endParaRPr lang="en-US" sz="2000" dirty="0" smtClean="0"/>
          </a:p>
        </p:txBody>
      </p:sp>
      <p:pic>
        <p:nvPicPr>
          <p:cNvPr id="9" name="Picture 8"/>
          <p:cNvPicPr>
            <a:picLocks noChangeAspect="1"/>
          </p:cNvPicPr>
          <p:nvPr/>
        </p:nvPicPr>
        <p:blipFill>
          <a:blip r:embed="rId8"/>
          <a:stretch>
            <a:fillRect/>
          </a:stretch>
        </p:blipFill>
        <p:spPr>
          <a:xfrm>
            <a:off x="3085708" y="2195036"/>
            <a:ext cx="1085850" cy="304800"/>
          </a:xfrm>
          <a:prstGeom prst="rect">
            <a:avLst/>
          </a:prstGeom>
        </p:spPr>
      </p:pic>
      <p:pic>
        <p:nvPicPr>
          <p:cNvPr id="10" name="Picture 9"/>
          <p:cNvPicPr>
            <a:picLocks noChangeAspect="1"/>
          </p:cNvPicPr>
          <p:nvPr/>
        </p:nvPicPr>
        <p:blipFill>
          <a:blip r:embed="rId9"/>
          <a:stretch>
            <a:fillRect/>
          </a:stretch>
        </p:blipFill>
        <p:spPr>
          <a:xfrm>
            <a:off x="3779043" y="3428999"/>
            <a:ext cx="5274422" cy="1989083"/>
          </a:xfrm>
          <a:prstGeom prst="rect">
            <a:avLst/>
          </a:prstGeom>
        </p:spPr>
      </p:pic>
      <p:sp>
        <p:nvSpPr>
          <p:cNvPr id="11" name="Rectangle 10"/>
          <p:cNvSpPr/>
          <p:nvPr/>
        </p:nvSpPr>
        <p:spPr>
          <a:xfrm>
            <a:off x="838200" y="5564050"/>
            <a:ext cx="10967519" cy="646331"/>
          </a:xfrm>
          <a:prstGeom prst="rect">
            <a:avLst/>
          </a:prstGeom>
        </p:spPr>
        <p:txBody>
          <a:bodyPr wrap="square">
            <a:spAutoFit/>
          </a:bodyPr>
          <a:lstStyle/>
          <a:p>
            <a:pPr algn="just"/>
            <a:r>
              <a:rPr lang="en-US" dirty="0">
                <a:solidFill>
                  <a:srgbClr val="000000"/>
                </a:solidFill>
                <a:latin typeface="NimbusRomNo9L-Regu"/>
              </a:rPr>
              <a:t>One a bird </a:t>
            </a:r>
            <a:r>
              <a:rPr lang="en-US" i="1" dirty="0" smtClean="0">
                <a:solidFill>
                  <a:srgbClr val="000000"/>
                </a:solidFill>
                <a:latin typeface="CMMI10"/>
              </a:rPr>
              <a:t>B</a:t>
            </a:r>
            <a:r>
              <a:rPr lang="en-US" sz="800" i="1" dirty="0" smtClean="0">
                <a:solidFill>
                  <a:srgbClr val="000000"/>
                </a:solidFill>
                <a:latin typeface="CMMI7"/>
              </a:rPr>
              <a:t>i  </a:t>
            </a:r>
            <a:r>
              <a:rPr lang="en-US" dirty="0">
                <a:solidFill>
                  <a:srgbClr val="000000"/>
                </a:solidFill>
                <a:latin typeface="NimbusRomNo9L-Regu"/>
              </a:rPr>
              <a:t>reach the point beside its leader it </a:t>
            </a:r>
            <a:r>
              <a:rPr lang="en-US" dirty="0" smtClean="0">
                <a:solidFill>
                  <a:srgbClr val="000000"/>
                </a:solidFill>
                <a:latin typeface="NimbusRomNo9L-Regu"/>
              </a:rPr>
              <a:t>becomes a </a:t>
            </a:r>
            <a:r>
              <a:rPr lang="en-US" dirty="0">
                <a:solidFill>
                  <a:srgbClr val="000000"/>
                </a:solidFill>
                <a:latin typeface="NimbusRomNo9L-Regu"/>
              </a:rPr>
              <a:t>new leader of remaining birds. The leader </a:t>
            </a:r>
            <a:r>
              <a:rPr lang="en-US" dirty="0" smtClean="0">
                <a:solidFill>
                  <a:srgbClr val="000000"/>
                </a:solidFill>
                <a:latin typeface="NimbusRomNo9L-Regu"/>
              </a:rPr>
              <a:t>of remaining birds </a:t>
            </a:r>
            <a:r>
              <a:rPr lang="en-US" dirty="0">
                <a:solidFill>
                  <a:srgbClr val="000000"/>
                </a:solidFill>
                <a:latin typeface="NimbusRomNo9L-Regu"/>
              </a:rPr>
              <a:t>can be updated by Equation 56</a:t>
            </a:r>
            <a:r>
              <a:rPr lang="en-US" dirty="0"/>
              <a:t> </a:t>
            </a:r>
            <a:endParaRPr lang="en-US" dirty="0" smtClean="0"/>
          </a:p>
        </p:txBody>
      </p:sp>
    </p:spTree>
    <p:extLst>
      <p:ext uri="{BB962C8B-B14F-4D97-AF65-F5344CB8AC3E}">
        <p14:creationId xmlns:p14="http://schemas.microsoft.com/office/powerpoint/2010/main" val="25955116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3040824864"/>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7</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838200" y="1213494"/>
            <a:ext cx="11096578" cy="2246769"/>
          </a:xfrm>
          <a:prstGeom prst="rect">
            <a:avLst/>
          </a:prstGeom>
        </p:spPr>
        <p:txBody>
          <a:bodyPr wrap="square">
            <a:spAutoFit/>
          </a:bodyPr>
          <a:lstStyle/>
          <a:p>
            <a:pPr algn="just"/>
            <a:r>
              <a:rPr lang="en-US" sz="2000" i="1" dirty="0"/>
              <a:t>Echelon </a:t>
            </a:r>
            <a:r>
              <a:rPr lang="en-US" sz="2000" dirty="0"/>
              <a:t>- In echelon formation birds are arranged diagonally. Each bird is stationed behind and to the </a:t>
            </a:r>
            <a:r>
              <a:rPr lang="en-US" sz="2000" dirty="0" smtClean="0"/>
              <a:t>right (a </a:t>
            </a:r>
            <a:r>
              <a:rPr lang="en-US" sz="2000" dirty="0"/>
              <a:t>”right echelon”), or behind and to the left (”</a:t>
            </a:r>
            <a:r>
              <a:rPr lang="en-US" sz="2000" dirty="0" smtClean="0"/>
              <a:t>left echelon</a:t>
            </a:r>
            <a:r>
              <a:rPr lang="en-US" sz="2000" dirty="0"/>
              <a:t>”), of the bird in the </a:t>
            </a:r>
            <a:r>
              <a:rPr lang="en-US" sz="2000" dirty="0" smtClean="0"/>
              <a:t>lead position </a:t>
            </a:r>
            <a:r>
              <a:rPr lang="en-US" sz="2000" dirty="0"/>
              <a:t>in the </a:t>
            </a:r>
            <a:r>
              <a:rPr lang="en-US" sz="2000" dirty="0" smtClean="0"/>
              <a:t>formation. Frequently </a:t>
            </a:r>
            <a:r>
              <a:rPr lang="en-US" sz="2000" dirty="0"/>
              <a:t>a left echelon can become a right </a:t>
            </a:r>
            <a:r>
              <a:rPr lang="en-US" sz="2000" dirty="0" smtClean="0"/>
              <a:t>echelon, and </a:t>
            </a:r>
            <a:r>
              <a:rPr lang="en-US" sz="2000" dirty="0"/>
              <a:t>vice versa. To implement echelon formation we </a:t>
            </a:r>
            <a:r>
              <a:rPr lang="en-US" sz="2000" dirty="0" smtClean="0"/>
              <a:t>use the </a:t>
            </a:r>
            <a:r>
              <a:rPr lang="en-US" sz="2000" dirty="0"/>
              <a:t>same way as for V-shape formation, that is the </a:t>
            </a:r>
            <a:r>
              <a:rPr lang="en-US" sz="2000" dirty="0" smtClean="0"/>
              <a:t>most popular </a:t>
            </a:r>
            <a:r>
              <a:rPr lang="en-US" sz="2000" dirty="0"/>
              <a:t>formation in nature. The V-shape formation </a:t>
            </a:r>
            <a:r>
              <a:rPr lang="en-US" sz="2000" dirty="0" smtClean="0"/>
              <a:t>is described </a:t>
            </a:r>
            <a:r>
              <a:rPr lang="en-US" sz="2000" dirty="0"/>
              <a:t>below. </a:t>
            </a:r>
            <a:endParaRPr lang="en-US" sz="2000" dirty="0" smtClean="0"/>
          </a:p>
          <a:p>
            <a:pPr algn="just"/>
            <a:r>
              <a:rPr lang="en-US" sz="2000" dirty="0"/>
              <a:t/>
            </a:r>
            <a:br>
              <a:rPr lang="en-US" sz="2000" dirty="0"/>
            </a:br>
            <a:endParaRPr lang="en-US" sz="2000" dirty="0" smtClean="0"/>
          </a:p>
        </p:txBody>
      </p:sp>
    </p:spTree>
    <p:extLst>
      <p:ext uri="{BB962C8B-B14F-4D97-AF65-F5344CB8AC3E}">
        <p14:creationId xmlns:p14="http://schemas.microsoft.com/office/powerpoint/2010/main" val="4575901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905706566"/>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8</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709141" y="1225689"/>
            <a:ext cx="11096578" cy="3477875"/>
          </a:xfrm>
          <a:prstGeom prst="rect">
            <a:avLst/>
          </a:prstGeom>
        </p:spPr>
        <p:txBody>
          <a:bodyPr wrap="square">
            <a:spAutoFit/>
          </a:bodyPr>
          <a:lstStyle/>
          <a:p>
            <a:pPr algn="just"/>
            <a:r>
              <a:rPr lang="en-US" sz="2000" i="1" dirty="0"/>
              <a:t>J-shape, and V-shape </a:t>
            </a:r>
            <a:r>
              <a:rPr lang="en-US" sz="2000" dirty="0"/>
              <a:t>- J-shape and V-shape </a:t>
            </a:r>
            <a:r>
              <a:rPr lang="en-US" sz="2000" dirty="0" smtClean="0"/>
              <a:t>formations are </a:t>
            </a:r>
            <a:r>
              <a:rPr lang="en-US" sz="2000" dirty="0"/>
              <a:t>right and left echelons joined at </a:t>
            </a:r>
            <a:r>
              <a:rPr lang="en-US" sz="2000" dirty="0" smtClean="0"/>
              <a:t>the tip </a:t>
            </a:r>
            <a:r>
              <a:rPr lang="en-US" sz="2000" dirty="0"/>
              <a:t>of </a:t>
            </a:r>
            <a:r>
              <a:rPr lang="en-US" sz="2000" dirty="0" smtClean="0"/>
              <a:t>the formation </a:t>
            </a:r>
            <a:r>
              <a:rPr lang="en-US" sz="2000" dirty="0"/>
              <a:t>with an angle </a:t>
            </a:r>
            <a:r>
              <a:rPr lang="en-US" sz="2000" i="1" dirty="0"/>
              <a:t>α</a:t>
            </a:r>
            <a:r>
              <a:rPr lang="en-US" sz="2000" dirty="0"/>
              <a:t>. The V-shape formations </a:t>
            </a:r>
            <a:r>
              <a:rPr lang="en-US" sz="2000" dirty="0" smtClean="0"/>
              <a:t>have approximately </a:t>
            </a:r>
            <a:r>
              <a:rPr lang="en-US" sz="2000" dirty="0"/>
              <a:t>the </a:t>
            </a:r>
            <a:r>
              <a:rPr lang="en-US" sz="2000" dirty="0" smtClean="0"/>
              <a:t>same number </a:t>
            </a:r>
            <a:r>
              <a:rPr lang="en-US" sz="2000" dirty="0"/>
              <a:t>of birds on each </a:t>
            </a:r>
            <a:r>
              <a:rPr lang="en-US" sz="2000" dirty="0" smtClean="0"/>
              <a:t>leg, whereas </a:t>
            </a:r>
            <a:r>
              <a:rPr lang="en-US" sz="2000" dirty="0"/>
              <a:t>J-shape formations are noticeably </a:t>
            </a:r>
            <a:r>
              <a:rPr lang="en-US" sz="2000" dirty="0" smtClean="0"/>
              <a:t>unbalanced. The angle </a:t>
            </a:r>
            <a:r>
              <a:rPr lang="en-US" sz="2000" i="1" dirty="0" smtClean="0"/>
              <a:t>α </a:t>
            </a:r>
            <a:r>
              <a:rPr lang="en-US" sz="2000" dirty="0"/>
              <a:t>may be obtuse (</a:t>
            </a:r>
            <a:r>
              <a:rPr lang="en-US" sz="2000" i="1" dirty="0"/>
              <a:t>α &gt; </a:t>
            </a:r>
            <a:r>
              <a:rPr lang="en-US" sz="2000" dirty="0"/>
              <a:t>90) or acute (</a:t>
            </a:r>
            <a:r>
              <a:rPr lang="en-US" sz="2000" i="1" dirty="0"/>
              <a:t>α &lt; </a:t>
            </a:r>
            <a:r>
              <a:rPr lang="en-US" sz="2000" dirty="0"/>
              <a:t>90</a:t>
            </a:r>
            <a:r>
              <a:rPr lang="en-US" sz="2000" dirty="0" smtClean="0"/>
              <a:t>). Some </a:t>
            </a:r>
            <a:r>
              <a:rPr lang="en-US" sz="2000" dirty="0"/>
              <a:t>variations of these formations are </a:t>
            </a:r>
            <a:r>
              <a:rPr lang="en-US" sz="2000" dirty="0" smtClean="0"/>
              <a:t>Bow-shape and</a:t>
            </a:r>
            <a:r>
              <a:rPr lang="en-US" sz="2000" dirty="0"/>
              <a:t> </a:t>
            </a:r>
            <a:r>
              <a:rPr lang="en-US" sz="2000" dirty="0" smtClean="0"/>
              <a:t>U-shape </a:t>
            </a:r>
            <a:r>
              <a:rPr lang="en-US" sz="2000" dirty="0"/>
              <a:t>formations when changing the angle </a:t>
            </a:r>
            <a:r>
              <a:rPr lang="en-US" sz="2000" i="1" dirty="0"/>
              <a:t>α </a:t>
            </a:r>
            <a:r>
              <a:rPr lang="en-US" sz="2000" dirty="0" smtClean="0"/>
              <a:t>and some </a:t>
            </a:r>
            <a:r>
              <a:rPr lang="en-US" sz="2000" dirty="0"/>
              <a:t>positions of birds near the </a:t>
            </a:r>
            <a:r>
              <a:rPr lang="en-US" sz="2000" dirty="0" smtClean="0"/>
              <a:t>leader. In </a:t>
            </a:r>
            <a:r>
              <a:rPr lang="en-US" sz="2000" dirty="0"/>
              <a:t>V-shape </a:t>
            </a:r>
            <a:r>
              <a:rPr lang="en-US" sz="2000" dirty="0" smtClean="0"/>
              <a:t>or J-shape </a:t>
            </a:r>
            <a:r>
              <a:rPr lang="en-US" sz="2000" dirty="0"/>
              <a:t>formations energy savings are unequally distributed among </a:t>
            </a:r>
            <a:r>
              <a:rPr lang="en-US" sz="2000" dirty="0" smtClean="0"/>
              <a:t>individuals, the </a:t>
            </a:r>
            <a:r>
              <a:rPr lang="en-US" sz="2000" dirty="0"/>
              <a:t>leading bird </a:t>
            </a:r>
            <a:r>
              <a:rPr lang="en-US" sz="2000" dirty="0" smtClean="0"/>
              <a:t>expending more </a:t>
            </a:r>
            <a:r>
              <a:rPr lang="en-US" sz="2000" dirty="0"/>
              <a:t>energy than the others. The U-shape or </a:t>
            </a:r>
            <a:r>
              <a:rPr lang="en-US" sz="2000" dirty="0" smtClean="0"/>
              <a:t>Bow-shape formations are </a:t>
            </a:r>
            <a:r>
              <a:rPr lang="en-US" sz="2000" dirty="0"/>
              <a:t>more egalitarian, and the frontal </a:t>
            </a:r>
            <a:r>
              <a:rPr lang="en-US" sz="2000" dirty="0" smtClean="0"/>
              <a:t>birds owing </a:t>
            </a:r>
            <a:r>
              <a:rPr lang="en-US" sz="2000" dirty="0"/>
              <a:t>to uplift from their neighbors can make </a:t>
            </a:r>
            <a:r>
              <a:rPr lang="en-US" sz="2000" dirty="0" smtClean="0"/>
              <a:t>similar energy </a:t>
            </a:r>
            <a:r>
              <a:rPr lang="en-US" sz="2000" dirty="0"/>
              <a:t>savings as the birds farther back in the formation</a:t>
            </a:r>
            <a:r>
              <a:rPr lang="en-US" sz="2000" dirty="0" smtClean="0"/>
              <a:t>.</a:t>
            </a:r>
          </a:p>
          <a:p>
            <a:pPr algn="just"/>
            <a:r>
              <a:rPr lang="en-US" sz="2000" dirty="0"/>
              <a:t/>
            </a:r>
            <a:br>
              <a:rPr lang="en-US" sz="2000" dirty="0"/>
            </a:br>
            <a:endParaRPr lang="en-US" sz="2000" dirty="0" smtClean="0"/>
          </a:p>
        </p:txBody>
      </p:sp>
    </p:spTree>
    <p:extLst>
      <p:ext uri="{BB962C8B-B14F-4D97-AF65-F5344CB8AC3E}">
        <p14:creationId xmlns:p14="http://schemas.microsoft.com/office/powerpoint/2010/main" val="9430633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MÔ PHỎNG QUÂN SỰ</a:t>
            </a:r>
            <a:endParaRPr lang="en-US" sz="2000" b="1" dirty="0"/>
          </a:p>
        </p:txBody>
      </p:sp>
      <p:graphicFrame>
        <p:nvGraphicFramePr>
          <p:cNvPr id="2" name="Diagram 1"/>
          <p:cNvGraphicFramePr/>
          <p:nvPr>
            <p:extLst>
              <p:ext uri="{D42A27DB-BD31-4B8C-83A1-F6EECF244321}">
                <p14:modId xmlns:p14="http://schemas.microsoft.com/office/powerpoint/2010/main" val="905706566"/>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9</a:t>
            </a:fld>
            <a:endParaRPr lang="en-US"/>
          </a:p>
        </p:txBody>
      </p:sp>
      <p:sp>
        <p:nvSpPr>
          <p:cNvPr id="3" name="Content Placeholder 2"/>
          <p:cNvSpPr>
            <a:spLocks noGrp="1"/>
          </p:cNvSpPr>
          <p:nvPr>
            <p:ph idx="1"/>
          </p:nvPr>
        </p:nvSpPr>
        <p:spPr>
          <a:xfrm>
            <a:off x="838200" y="1374070"/>
            <a:ext cx="10515600" cy="4982280"/>
          </a:xfrm>
        </p:spPr>
        <p:txBody>
          <a:bodyPr>
            <a:normAutofit/>
          </a:bodyPr>
          <a:lstStyle/>
          <a:p>
            <a:pPr marL="0" lvl="0" indent="0" fontAlgn="base">
              <a:lnSpc>
                <a:spcPct val="100000"/>
              </a:lnSpc>
              <a:spcBef>
                <a:spcPct val="20000"/>
              </a:spcBef>
              <a:spcAft>
                <a:spcPct val="0"/>
              </a:spcAft>
              <a:buNone/>
            </a:pPr>
            <a:r>
              <a:rPr lang="en-US" dirty="0"/>
              <a:t/>
            </a:r>
            <a:br>
              <a:rPr lang="en-US" dirty="0"/>
            </a:br>
            <a:r>
              <a:rPr lang="en-US" dirty="0"/>
              <a:t/>
            </a:r>
            <a:br>
              <a:rPr lang="en-US" dirty="0"/>
            </a:br>
            <a:endParaRPr lang="en-US" dirty="0"/>
          </a:p>
        </p:txBody>
      </p:sp>
      <p:sp>
        <p:nvSpPr>
          <p:cNvPr id="7" name="Rectangle 6"/>
          <p:cNvSpPr/>
          <p:nvPr/>
        </p:nvSpPr>
        <p:spPr>
          <a:xfrm>
            <a:off x="838200" y="1641807"/>
            <a:ext cx="10377487" cy="369332"/>
          </a:xfrm>
          <a:prstGeom prst="rect">
            <a:avLst/>
          </a:prstGeom>
        </p:spPr>
        <p:txBody>
          <a:bodyPr wrap="square">
            <a:spAutoFit/>
          </a:bodyPr>
          <a:lstStyle/>
          <a:p>
            <a:pPr algn="just"/>
            <a:endParaRPr lang="en-US" dirty="0"/>
          </a:p>
        </p:txBody>
      </p:sp>
      <p:sp>
        <p:nvSpPr>
          <p:cNvPr id="6" name="Rectangle 5"/>
          <p:cNvSpPr/>
          <p:nvPr/>
        </p:nvSpPr>
        <p:spPr>
          <a:xfrm>
            <a:off x="709141" y="1225689"/>
            <a:ext cx="11096578" cy="2308324"/>
          </a:xfrm>
          <a:prstGeom prst="rect">
            <a:avLst/>
          </a:prstGeom>
        </p:spPr>
        <p:txBody>
          <a:bodyPr wrap="square">
            <a:spAutoFit/>
          </a:bodyPr>
          <a:lstStyle/>
          <a:p>
            <a:pPr algn="just"/>
            <a:r>
              <a:rPr lang="en-US" dirty="0"/>
              <a:t>As mentioned above the </a:t>
            </a:r>
            <a:r>
              <a:rPr lang="en-US" dirty="0" err="1"/>
              <a:t>v-shape</a:t>
            </a:r>
            <a:r>
              <a:rPr lang="en-US" dirty="0"/>
              <a:t> formation is the </a:t>
            </a:r>
            <a:r>
              <a:rPr lang="en-US" dirty="0" smtClean="0"/>
              <a:t>most popular </a:t>
            </a:r>
            <a:r>
              <a:rPr lang="en-US" dirty="0"/>
              <a:t>in the nature and this </a:t>
            </a:r>
            <a:r>
              <a:rPr lang="en-US" dirty="0" smtClean="0"/>
              <a:t>formation satisfies two </a:t>
            </a:r>
            <a:r>
              <a:rPr lang="en-US" dirty="0" err="1" smtClean="0"/>
              <a:t>hypothesises</a:t>
            </a:r>
            <a:r>
              <a:rPr lang="en-US" dirty="0" smtClean="0"/>
              <a:t> </a:t>
            </a:r>
            <a:r>
              <a:rPr lang="en-US" dirty="0"/>
              <a:t>to save energy and to enhance the communication and orientation </a:t>
            </a:r>
            <a:r>
              <a:rPr lang="en-US" dirty="0" smtClean="0"/>
              <a:t>of the </a:t>
            </a:r>
            <a:r>
              <a:rPr lang="en-US" dirty="0"/>
              <a:t>flock. The </a:t>
            </a:r>
            <a:r>
              <a:rPr lang="en-US" dirty="0" smtClean="0"/>
              <a:t>evidence for </a:t>
            </a:r>
            <a:r>
              <a:rPr lang="en-US" dirty="0"/>
              <a:t>enhancement the communication is weaker than </a:t>
            </a:r>
            <a:r>
              <a:rPr lang="en-US" dirty="0" smtClean="0"/>
              <a:t>for energy saving, but </a:t>
            </a:r>
            <a:r>
              <a:rPr lang="en-US" dirty="0"/>
              <a:t>both mechanisms might work </a:t>
            </a:r>
            <a:r>
              <a:rPr lang="en-US" dirty="0" smtClean="0"/>
              <a:t>together. Energy </a:t>
            </a:r>
            <a:r>
              <a:rPr lang="en-US" dirty="0"/>
              <a:t>saving is well supported both theoretically </a:t>
            </a:r>
            <a:r>
              <a:rPr lang="en-US" dirty="0" smtClean="0"/>
              <a:t>and empirically</a:t>
            </a:r>
            <a:r>
              <a:rPr lang="en-US" dirty="0"/>
              <a:t>. To explain the aspect of saving energy </a:t>
            </a:r>
            <a:r>
              <a:rPr lang="en-US" dirty="0" smtClean="0"/>
              <a:t>we consider </a:t>
            </a:r>
            <a:r>
              <a:rPr lang="en-US" dirty="0"/>
              <a:t>the energetics of flight </a:t>
            </a:r>
            <a:r>
              <a:rPr lang="en-US" dirty="0" smtClean="0"/>
              <a:t>formation of </a:t>
            </a:r>
            <a:r>
              <a:rPr lang="en-US" dirty="0"/>
              <a:t>a </a:t>
            </a:r>
            <a:r>
              <a:rPr lang="en-US" dirty="0" smtClean="0"/>
              <a:t>planes, and </a:t>
            </a:r>
            <a:r>
              <a:rPr lang="en-US" dirty="0"/>
              <a:t>it can be applied to flock of birds [12]. In the </a:t>
            </a:r>
            <a:r>
              <a:rPr lang="en-US" dirty="0" smtClean="0"/>
              <a:t>wake of </a:t>
            </a:r>
            <a:r>
              <a:rPr lang="en-US" dirty="0"/>
              <a:t>an aircraft two </a:t>
            </a:r>
            <a:r>
              <a:rPr lang="en-US" dirty="0" smtClean="0"/>
              <a:t>counter rotating </a:t>
            </a:r>
            <a:r>
              <a:rPr lang="en-US" dirty="0"/>
              <a:t>trailing vortices </a:t>
            </a:r>
            <a:r>
              <a:rPr lang="en-US" dirty="0" smtClean="0"/>
              <a:t>create air </a:t>
            </a:r>
            <a:r>
              <a:rPr lang="en-US" dirty="0" err="1"/>
              <a:t>downflow</a:t>
            </a:r>
            <a:r>
              <a:rPr lang="en-US" dirty="0"/>
              <a:t> behind the wingtips, and uplift outside </a:t>
            </a:r>
            <a:r>
              <a:rPr lang="en-US" dirty="0" smtClean="0"/>
              <a:t>the wake </a:t>
            </a:r>
            <a:r>
              <a:rPr lang="en-US" dirty="0"/>
              <a:t>[13</a:t>
            </a:r>
            <a:r>
              <a:rPr lang="en-US" dirty="0" smtClean="0"/>
              <a:t>]. Under </a:t>
            </a:r>
            <a:r>
              <a:rPr lang="en-US" dirty="0"/>
              <a:t>controlled conditions, a trailing </a:t>
            </a:r>
            <a:r>
              <a:rPr lang="en-US" dirty="0" smtClean="0"/>
              <a:t>plane can </a:t>
            </a:r>
            <a:r>
              <a:rPr lang="en-US" dirty="0"/>
              <a:t>save much energy by suitable lateral </a:t>
            </a:r>
            <a:r>
              <a:rPr lang="en-US" dirty="0" smtClean="0"/>
              <a:t>positioning in</a:t>
            </a:r>
            <a:r>
              <a:rPr lang="en-US" dirty="0"/>
              <a:t> </a:t>
            </a:r>
            <a:r>
              <a:rPr lang="en-US" dirty="0" smtClean="0"/>
              <a:t>the </a:t>
            </a:r>
            <a:r>
              <a:rPr lang="en-US" dirty="0" err="1"/>
              <a:t>upwash</a:t>
            </a:r>
            <a:r>
              <a:rPr lang="en-US" dirty="0"/>
              <a:t> behind the leading plane (Fig. 18</a:t>
            </a:r>
            <a:r>
              <a:rPr lang="en-US" dirty="0" smtClean="0"/>
              <a:t>).</a:t>
            </a:r>
          </a:p>
        </p:txBody>
      </p:sp>
      <p:pic>
        <p:nvPicPr>
          <p:cNvPr id="8" name="Picture 7"/>
          <p:cNvPicPr>
            <a:picLocks noChangeAspect="1"/>
          </p:cNvPicPr>
          <p:nvPr/>
        </p:nvPicPr>
        <p:blipFill>
          <a:blip r:embed="rId8"/>
          <a:stretch>
            <a:fillRect/>
          </a:stretch>
        </p:blipFill>
        <p:spPr>
          <a:xfrm>
            <a:off x="3381374" y="3505621"/>
            <a:ext cx="5229226" cy="2742779"/>
          </a:xfrm>
          <a:prstGeom prst="rect">
            <a:avLst/>
          </a:prstGeom>
        </p:spPr>
      </p:pic>
      <p:sp>
        <p:nvSpPr>
          <p:cNvPr id="9" name="Rectangle 8"/>
          <p:cNvSpPr/>
          <p:nvPr/>
        </p:nvSpPr>
        <p:spPr>
          <a:xfrm>
            <a:off x="5776002" y="6117709"/>
            <a:ext cx="2661719" cy="369332"/>
          </a:xfrm>
          <a:prstGeom prst="rect">
            <a:avLst/>
          </a:prstGeom>
        </p:spPr>
        <p:txBody>
          <a:bodyPr wrap="square">
            <a:spAutoFit/>
          </a:bodyPr>
          <a:lstStyle/>
          <a:p>
            <a:r>
              <a:rPr lang="en-US" dirty="0">
                <a:solidFill>
                  <a:srgbClr val="000000"/>
                </a:solidFill>
                <a:latin typeface="NimbusRomNo9L-Regu"/>
              </a:rPr>
              <a:t>Fig. 18: Flight </a:t>
            </a:r>
            <a:r>
              <a:rPr lang="en-US" dirty="0" smtClean="0">
                <a:solidFill>
                  <a:srgbClr val="000000"/>
                </a:solidFill>
                <a:latin typeface="NimbusRomNo9L-Regu"/>
              </a:rPr>
              <a:t>formation</a:t>
            </a:r>
            <a:endParaRPr lang="en-US" dirty="0"/>
          </a:p>
        </p:txBody>
      </p:sp>
    </p:spTree>
    <p:extLst>
      <p:ext uri="{BB962C8B-B14F-4D97-AF65-F5344CB8AC3E}">
        <p14:creationId xmlns:p14="http://schemas.microsoft.com/office/powerpoint/2010/main" val="41300334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3374</TotalTime>
  <Words>3298</Words>
  <Application>Microsoft Office PowerPoint</Application>
  <PresentationFormat>Widescreen</PresentationFormat>
  <Paragraphs>105</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CMMI10</vt:lpstr>
      <vt:lpstr>CMMI7</vt:lpstr>
      <vt:lpstr>NimbusRomNo9L-Regu</vt:lpstr>
      <vt:lpstr>NimbusRomNo9L-ReguItal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HUUNOI</dc:creator>
  <cp:lastModifiedBy>giovatuyet</cp:lastModifiedBy>
  <cp:revision>219</cp:revision>
  <cp:lastPrinted>2021-01-25T02:34:19Z</cp:lastPrinted>
  <dcterms:created xsi:type="dcterms:W3CDTF">2015-01-21T13:06:50Z</dcterms:created>
  <dcterms:modified xsi:type="dcterms:W3CDTF">2021-04-22T07:50:46Z</dcterms:modified>
</cp:coreProperties>
</file>