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33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716DD-75D3-4965-9B9E-F71B6D7899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D1E83E-F965-42AE-9EA6-E667F7AC3714}">
      <dgm:prSet custT="1"/>
      <dgm:spPr>
        <a:solidFill>
          <a:schemeClr val="accent1">
            <a:lumMod val="75000"/>
          </a:schemeClr>
        </a:solidFill>
      </dgm:spPr>
      <dgm:t>
        <a:bodyPr/>
        <a:lstStyle/>
        <a:p>
          <a:pPr algn="ctr" rtl="0"/>
          <a:r>
            <a:rPr lang="en-US" sz="3600" b="1" dirty="0">
              <a:latin typeface="Corbel" panose="020B0503020204020204" pitchFamily="34" charset="0"/>
            </a:rPr>
            <a:t>BÀI GIẢNG</a:t>
          </a:r>
        </a:p>
        <a:p>
          <a:pPr algn="ctr" rtl="0"/>
          <a:r>
            <a:rPr lang="en-US" sz="4000" b="1" dirty="0">
              <a:latin typeface="Corbel" panose="020B0503020204020204" pitchFamily="34" charset="0"/>
            </a:rPr>
            <a:t>MATHEMATICS OF CRYPTOGRAPHY</a:t>
          </a:r>
        </a:p>
        <a:p>
          <a:pPr algn="ctr" rtl="0"/>
          <a:r>
            <a:rPr lang="en-US" sz="2000" b="1" dirty="0">
              <a:latin typeface="Arial"/>
            </a:rPr>
            <a:t>Part I: Modular Arithmetic, Congruence, and Matrices</a:t>
          </a:r>
          <a:endParaRPr lang="en-US" sz="2000" b="1" dirty="0">
            <a:latin typeface="Corbel" panose="020B0503020204020204" pitchFamily="34" charset="0"/>
          </a:endParaRPr>
        </a:p>
      </dgm:t>
    </dgm:pt>
    <dgm:pt modelId="{71EFFDF8-0C94-4DAC-AA0A-5237EBF5D30A}" type="parTrans" cxnId="{94E6D8FA-E08A-4784-B4C6-1CEDD02B6DDF}">
      <dgm:prSet/>
      <dgm:spPr/>
      <dgm:t>
        <a:bodyPr/>
        <a:lstStyle/>
        <a:p>
          <a:endParaRPr lang="en-US"/>
        </a:p>
      </dgm:t>
    </dgm:pt>
    <dgm:pt modelId="{DA40168A-3C4F-47EF-80F2-AFFE696FA1A0}" type="sibTrans" cxnId="{94E6D8FA-E08A-4784-B4C6-1CEDD02B6DDF}">
      <dgm:prSet/>
      <dgm:spPr/>
      <dgm:t>
        <a:bodyPr/>
        <a:lstStyle/>
        <a:p>
          <a:endParaRPr lang="en-US"/>
        </a:p>
      </dgm:t>
    </dgm:pt>
    <dgm:pt modelId="{6E0FDF8A-D2F2-4313-839D-4DDAA7C794E7}" type="pres">
      <dgm:prSet presAssocID="{448716DD-75D3-4965-9B9E-F71B6D78991A}" presName="linear" presStyleCnt="0">
        <dgm:presLayoutVars>
          <dgm:animLvl val="lvl"/>
          <dgm:resizeHandles val="exact"/>
        </dgm:presLayoutVars>
      </dgm:prSet>
      <dgm:spPr/>
    </dgm:pt>
    <dgm:pt modelId="{EF7AD82A-F7A2-47AE-BCE6-186044AB23BE}" type="pres">
      <dgm:prSet presAssocID="{77D1E83E-F965-42AE-9EA6-E667F7AC3714}" presName="parentText" presStyleLbl="node1" presStyleIdx="0" presStyleCnt="1" custScaleY="369745" custLinFactNeighborX="-1164">
        <dgm:presLayoutVars>
          <dgm:chMax val="0"/>
          <dgm:bulletEnabled val="1"/>
        </dgm:presLayoutVars>
      </dgm:prSet>
      <dgm:spPr/>
    </dgm:pt>
  </dgm:ptLst>
  <dgm:cxnLst>
    <dgm:cxn modelId="{38C9D25C-410B-4EC5-ACDC-D46003F412DD}" type="presOf" srcId="{77D1E83E-F965-42AE-9EA6-E667F7AC3714}" destId="{EF7AD82A-F7A2-47AE-BCE6-186044AB23BE}" srcOrd="0" destOrd="0" presId="urn:microsoft.com/office/officeart/2005/8/layout/vList2"/>
    <dgm:cxn modelId="{22B131C2-592B-4E50-8243-1B5788E8A73A}" type="presOf" srcId="{448716DD-75D3-4965-9B9E-F71B6D78991A}" destId="{6E0FDF8A-D2F2-4313-839D-4DDAA7C794E7}" srcOrd="0" destOrd="0" presId="urn:microsoft.com/office/officeart/2005/8/layout/vList2"/>
    <dgm:cxn modelId="{94E6D8FA-E08A-4784-B4C6-1CEDD02B6DDF}" srcId="{448716DD-75D3-4965-9B9E-F71B6D78991A}" destId="{77D1E83E-F965-42AE-9EA6-E667F7AC3714}" srcOrd="0" destOrd="0" parTransId="{71EFFDF8-0C94-4DAC-AA0A-5237EBF5D30A}" sibTransId="{DA40168A-3C4F-47EF-80F2-AFFE696FA1A0}"/>
    <dgm:cxn modelId="{A728BF9F-A192-4394-B79B-ADBC5D994A67}" type="presParOf" srcId="{6E0FDF8A-D2F2-4313-839D-4DDAA7C794E7}" destId="{EF7AD82A-F7A2-47AE-BCE6-186044AB23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2130898-F6CE-4EC3-A056-125319180A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4A05CE-1ABA-4CFC-A4DE-CE785BE42069}">
      <dgm:prSet/>
      <dgm:spPr/>
      <dgm:t>
        <a:bodyPr/>
        <a:lstStyle/>
        <a:p>
          <a:pPr rtl="0"/>
          <a:r>
            <a:rPr lang="en-US" b="1" i="1" dirty="0"/>
            <a:t>2.1.3 Integer Division (continued)</a:t>
          </a:r>
          <a:endParaRPr lang="en-US" dirty="0"/>
        </a:p>
      </dgm:t>
    </dgm:pt>
    <dgm:pt modelId="{BA6E762B-48EC-4CC4-9491-369C48121D0B}" type="parTrans" cxnId="{2FC9D3F2-D6A1-4A84-B5CB-2FE4FFD9F41F}">
      <dgm:prSet/>
      <dgm:spPr/>
      <dgm:t>
        <a:bodyPr/>
        <a:lstStyle/>
        <a:p>
          <a:endParaRPr lang="en-US"/>
        </a:p>
      </dgm:t>
    </dgm:pt>
    <dgm:pt modelId="{611AB000-F343-43CB-BEC9-A44C5B1F3EBC}" type="sibTrans" cxnId="{2FC9D3F2-D6A1-4A84-B5CB-2FE4FFD9F41F}">
      <dgm:prSet/>
      <dgm:spPr/>
      <dgm:t>
        <a:bodyPr/>
        <a:lstStyle/>
        <a:p>
          <a:endParaRPr lang="en-US"/>
        </a:p>
      </dgm:t>
    </dgm:pt>
    <dgm:pt modelId="{32F58C4D-A6D2-4FB0-96FC-14D6768603A3}" type="pres">
      <dgm:prSet presAssocID="{F2130898-F6CE-4EC3-A056-125319180AD7}" presName="linear" presStyleCnt="0">
        <dgm:presLayoutVars>
          <dgm:animLvl val="lvl"/>
          <dgm:resizeHandles val="exact"/>
        </dgm:presLayoutVars>
      </dgm:prSet>
      <dgm:spPr/>
    </dgm:pt>
    <dgm:pt modelId="{0C40C03F-012D-4E9F-B6AD-E59B9D301AF5}" type="pres">
      <dgm:prSet presAssocID="{2C4A05CE-1ABA-4CFC-A4DE-CE785BE42069}" presName="parentText" presStyleLbl="node1" presStyleIdx="0" presStyleCnt="1">
        <dgm:presLayoutVars>
          <dgm:chMax val="0"/>
          <dgm:bulletEnabled val="1"/>
        </dgm:presLayoutVars>
      </dgm:prSet>
      <dgm:spPr/>
    </dgm:pt>
  </dgm:ptLst>
  <dgm:cxnLst>
    <dgm:cxn modelId="{A03101B3-72CA-401C-A15B-B65D8704A722}" type="presOf" srcId="{2C4A05CE-1ABA-4CFC-A4DE-CE785BE42069}" destId="{0C40C03F-012D-4E9F-B6AD-E59B9D301AF5}" srcOrd="0" destOrd="0" presId="urn:microsoft.com/office/officeart/2005/8/layout/vList2"/>
    <dgm:cxn modelId="{28C57BD7-3523-4403-954B-368C385F2038}" type="presOf" srcId="{F2130898-F6CE-4EC3-A056-125319180AD7}" destId="{32F58C4D-A6D2-4FB0-96FC-14D6768603A3}" srcOrd="0" destOrd="0" presId="urn:microsoft.com/office/officeart/2005/8/layout/vList2"/>
    <dgm:cxn modelId="{2FC9D3F2-D6A1-4A84-B5CB-2FE4FFD9F41F}" srcId="{F2130898-F6CE-4EC3-A056-125319180AD7}" destId="{2C4A05CE-1ABA-4CFC-A4DE-CE785BE42069}" srcOrd="0" destOrd="0" parTransId="{BA6E762B-48EC-4CC4-9491-369C48121D0B}" sibTransId="{611AB000-F343-43CB-BEC9-A44C5B1F3EBC}"/>
    <dgm:cxn modelId="{E73CC9A7-306E-46CE-AFEE-6441B115B48D}" type="presParOf" srcId="{32F58C4D-A6D2-4FB0-96FC-14D6768603A3}" destId="{0C40C03F-012D-4E9F-B6AD-E59B9D301AF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F8991BC-3899-4C17-8868-116A417E00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900C54A-4CF1-4DF8-A6B2-BE877AE20399}">
      <dgm:prSet/>
      <dgm:spPr/>
      <dgm:t>
        <a:bodyPr/>
        <a:lstStyle/>
        <a:p>
          <a:pPr rtl="0"/>
          <a:r>
            <a:rPr lang="en-US" b="1" i="1" dirty="0"/>
            <a:t>2.1.4 Divisibility</a:t>
          </a:r>
          <a:endParaRPr lang="en-US" dirty="0"/>
        </a:p>
      </dgm:t>
    </dgm:pt>
    <dgm:pt modelId="{5B057FC0-0FBE-4926-93EE-D26B4B163A4D}" type="parTrans" cxnId="{61307E1D-FF93-44F1-9FE0-52D5C25784A5}">
      <dgm:prSet/>
      <dgm:spPr/>
      <dgm:t>
        <a:bodyPr/>
        <a:lstStyle/>
        <a:p>
          <a:endParaRPr lang="en-US"/>
        </a:p>
      </dgm:t>
    </dgm:pt>
    <dgm:pt modelId="{F4AC0331-C0C0-4B83-B058-22EB3D73CED1}" type="sibTrans" cxnId="{61307E1D-FF93-44F1-9FE0-52D5C25784A5}">
      <dgm:prSet/>
      <dgm:spPr/>
      <dgm:t>
        <a:bodyPr/>
        <a:lstStyle/>
        <a:p>
          <a:endParaRPr lang="en-US"/>
        </a:p>
      </dgm:t>
    </dgm:pt>
    <dgm:pt modelId="{CF5CD8EE-DA97-4CE5-B8BF-E64568DEFF89}" type="pres">
      <dgm:prSet presAssocID="{DF8991BC-3899-4C17-8868-116A417E003A}" presName="linear" presStyleCnt="0">
        <dgm:presLayoutVars>
          <dgm:animLvl val="lvl"/>
          <dgm:resizeHandles val="exact"/>
        </dgm:presLayoutVars>
      </dgm:prSet>
      <dgm:spPr/>
    </dgm:pt>
    <dgm:pt modelId="{C2FE8EDA-2A57-48FE-A4EE-8C04D68982E8}" type="pres">
      <dgm:prSet presAssocID="{3900C54A-4CF1-4DF8-A6B2-BE877AE20399}" presName="parentText" presStyleLbl="node1" presStyleIdx="0" presStyleCnt="1">
        <dgm:presLayoutVars>
          <dgm:chMax val="0"/>
          <dgm:bulletEnabled val="1"/>
        </dgm:presLayoutVars>
      </dgm:prSet>
      <dgm:spPr/>
    </dgm:pt>
  </dgm:ptLst>
  <dgm:cxnLst>
    <dgm:cxn modelId="{61307E1D-FF93-44F1-9FE0-52D5C25784A5}" srcId="{DF8991BC-3899-4C17-8868-116A417E003A}" destId="{3900C54A-4CF1-4DF8-A6B2-BE877AE20399}" srcOrd="0" destOrd="0" parTransId="{5B057FC0-0FBE-4926-93EE-D26B4B163A4D}" sibTransId="{F4AC0331-C0C0-4B83-B058-22EB3D73CED1}"/>
    <dgm:cxn modelId="{B3A2A44C-57B5-4D4D-96A2-1D55ECBE584D}" type="presOf" srcId="{DF8991BC-3899-4C17-8868-116A417E003A}" destId="{CF5CD8EE-DA97-4CE5-B8BF-E64568DEFF89}" srcOrd="0" destOrd="0" presId="urn:microsoft.com/office/officeart/2005/8/layout/vList2"/>
    <dgm:cxn modelId="{3F3A1B9B-38A3-4C42-A470-730CD9EBCAFE}" type="presOf" srcId="{3900C54A-4CF1-4DF8-A6B2-BE877AE20399}" destId="{C2FE8EDA-2A57-48FE-A4EE-8C04D68982E8}" srcOrd="0" destOrd="0" presId="urn:microsoft.com/office/officeart/2005/8/layout/vList2"/>
    <dgm:cxn modelId="{19B58334-5FDA-4898-AE95-44654DDF464B}" type="presParOf" srcId="{CF5CD8EE-DA97-4CE5-B8BF-E64568DEFF89}" destId="{C2FE8EDA-2A57-48FE-A4EE-8C04D68982E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F8991BC-3899-4C17-8868-116A417E00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900C54A-4CF1-4DF8-A6B2-BE877AE20399}">
      <dgm:prSet/>
      <dgm:spPr/>
      <dgm:t>
        <a:bodyPr/>
        <a:lstStyle/>
        <a:p>
          <a:pPr rtl="0"/>
          <a:r>
            <a:rPr lang="en-US" b="1" i="1" dirty="0"/>
            <a:t>2.1.4 </a:t>
          </a:r>
          <a:r>
            <a:rPr lang="en-US" b="1" i="1" dirty="0" err="1"/>
            <a:t>Divisbility</a:t>
          </a:r>
          <a:r>
            <a:rPr lang="en-US" b="1" i="1" dirty="0"/>
            <a:t> (continued)</a:t>
          </a:r>
          <a:endParaRPr lang="en-US" dirty="0"/>
        </a:p>
      </dgm:t>
    </dgm:pt>
    <dgm:pt modelId="{5B057FC0-0FBE-4926-93EE-D26B4B163A4D}" type="parTrans" cxnId="{61307E1D-FF93-44F1-9FE0-52D5C25784A5}">
      <dgm:prSet/>
      <dgm:spPr/>
      <dgm:t>
        <a:bodyPr/>
        <a:lstStyle/>
        <a:p>
          <a:endParaRPr lang="en-US"/>
        </a:p>
      </dgm:t>
    </dgm:pt>
    <dgm:pt modelId="{F4AC0331-C0C0-4B83-B058-22EB3D73CED1}" type="sibTrans" cxnId="{61307E1D-FF93-44F1-9FE0-52D5C25784A5}">
      <dgm:prSet/>
      <dgm:spPr/>
      <dgm:t>
        <a:bodyPr/>
        <a:lstStyle/>
        <a:p>
          <a:endParaRPr lang="en-US"/>
        </a:p>
      </dgm:t>
    </dgm:pt>
    <dgm:pt modelId="{CF5CD8EE-DA97-4CE5-B8BF-E64568DEFF89}" type="pres">
      <dgm:prSet presAssocID="{DF8991BC-3899-4C17-8868-116A417E003A}" presName="linear" presStyleCnt="0">
        <dgm:presLayoutVars>
          <dgm:animLvl val="lvl"/>
          <dgm:resizeHandles val="exact"/>
        </dgm:presLayoutVars>
      </dgm:prSet>
      <dgm:spPr/>
    </dgm:pt>
    <dgm:pt modelId="{C2FE8EDA-2A57-48FE-A4EE-8C04D68982E8}" type="pres">
      <dgm:prSet presAssocID="{3900C54A-4CF1-4DF8-A6B2-BE877AE20399}" presName="parentText" presStyleLbl="node1" presStyleIdx="0" presStyleCnt="1">
        <dgm:presLayoutVars>
          <dgm:chMax val="0"/>
          <dgm:bulletEnabled val="1"/>
        </dgm:presLayoutVars>
      </dgm:prSet>
      <dgm:spPr/>
    </dgm:pt>
  </dgm:ptLst>
  <dgm:cxnLst>
    <dgm:cxn modelId="{61307E1D-FF93-44F1-9FE0-52D5C25784A5}" srcId="{DF8991BC-3899-4C17-8868-116A417E003A}" destId="{3900C54A-4CF1-4DF8-A6B2-BE877AE20399}" srcOrd="0" destOrd="0" parTransId="{5B057FC0-0FBE-4926-93EE-D26B4B163A4D}" sibTransId="{F4AC0331-C0C0-4B83-B058-22EB3D73CED1}"/>
    <dgm:cxn modelId="{B3A2A44C-57B5-4D4D-96A2-1D55ECBE584D}" type="presOf" srcId="{DF8991BC-3899-4C17-8868-116A417E003A}" destId="{CF5CD8EE-DA97-4CE5-B8BF-E64568DEFF89}" srcOrd="0" destOrd="0" presId="urn:microsoft.com/office/officeart/2005/8/layout/vList2"/>
    <dgm:cxn modelId="{3F3A1B9B-38A3-4C42-A470-730CD9EBCAFE}" type="presOf" srcId="{3900C54A-4CF1-4DF8-A6B2-BE877AE20399}" destId="{C2FE8EDA-2A57-48FE-A4EE-8C04D68982E8}" srcOrd="0" destOrd="0" presId="urn:microsoft.com/office/officeart/2005/8/layout/vList2"/>
    <dgm:cxn modelId="{19B58334-5FDA-4898-AE95-44654DDF464B}" type="presParOf" srcId="{CF5CD8EE-DA97-4CE5-B8BF-E64568DEFF89}" destId="{C2FE8EDA-2A57-48FE-A4EE-8C04D68982E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C970D3D-64CC-4562-9CCA-2F8493E19B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A6EA3F-C6E0-45FD-96CF-CA6FF877C71B}">
      <dgm:prSet/>
      <dgm:spPr/>
      <dgm:t>
        <a:bodyPr/>
        <a:lstStyle/>
        <a:p>
          <a:pPr rtl="0"/>
          <a:r>
            <a:rPr lang="en-US"/>
            <a:t>Note</a:t>
          </a:r>
        </a:p>
      </dgm:t>
    </dgm:pt>
    <dgm:pt modelId="{C290A5FA-A04A-4D8F-BBB7-84362B23669B}" type="parTrans" cxnId="{5D62E0F2-BCAC-4763-8BF5-CC31D3C81C63}">
      <dgm:prSet/>
      <dgm:spPr/>
      <dgm:t>
        <a:bodyPr/>
        <a:lstStyle/>
        <a:p>
          <a:endParaRPr lang="en-US"/>
        </a:p>
      </dgm:t>
    </dgm:pt>
    <dgm:pt modelId="{62FDF869-81A7-4B0D-BD46-83D7AC54C9BA}" type="sibTrans" cxnId="{5D62E0F2-BCAC-4763-8BF5-CC31D3C81C63}">
      <dgm:prSet/>
      <dgm:spPr/>
      <dgm:t>
        <a:bodyPr/>
        <a:lstStyle/>
        <a:p>
          <a:endParaRPr lang="en-US"/>
        </a:p>
      </dgm:t>
    </dgm:pt>
    <dgm:pt modelId="{0D6180F4-6225-4457-97A1-E68502E99BB9}" type="pres">
      <dgm:prSet presAssocID="{9C970D3D-64CC-4562-9CCA-2F8493E19BEC}" presName="linear" presStyleCnt="0">
        <dgm:presLayoutVars>
          <dgm:animLvl val="lvl"/>
          <dgm:resizeHandles val="exact"/>
        </dgm:presLayoutVars>
      </dgm:prSet>
      <dgm:spPr/>
    </dgm:pt>
    <dgm:pt modelId="{0660668C-2977-4038-B2A8-91FA446888A2}" type="pres">
      <dgm:prSet presAssocID="{DFA6EA3F-C6E0-45FD-96CF-CA6FF877C71B}" presName="parentText" presStyleLbl="node1" presStyleIdx="0" presStyleCnt="1">
        <dgm:presLayoutVars>
          <dgm:chMax val="0"/>
          <dgm:bulletEnabled val="1"/>
        </dgm:presLayoutVars>
      </dgm:prSet>
      <dgm:spPr/>
    </dgm:pt>
  </dgm:ptLst>
  <dgm:cxnLst>
    <dgm:cxn modelId="{1720825F-6C4E-46FA-BA97-6B83B2CA8AF2}" type="presOf" srcId="{DFA6EA3F-C6E0-45FD-96CF-CA6FF877C71B}" destId="{0660668C-2977-4038-B2A8-91FA446888A2}" srcOrd="0" destOrd="0" presId="urn:microsoft.com/office/officeart/2005/8/layout/vList2"/>
    <dgm:cxn modelId="{FB073386-307E-4C59-8DEC-B1E9FB778893}" type="presOf" srcId="{9C970D3D-64CC-4562-9CCA-2F8493E19BEC}" destId="{0D6180F4-6225-4457-97A1-E68502E99BB9}" srcOrd="0" destOrd="0" presId="urn:microsoft.com/office/officeart/2005/8/layout/vList2"/>
    <dgm:cxn modelId="{5D62E0F2-BCAC-4763-8BF5-CC31D3C81C63}" srcId="{9C970D3D-64CC-4562-9CCA-2F8493E19BEC}" destId="{DFA6EA3F-C6E0-45FD-96CF-CA6FF877C71B}" srcOrd="0" destOrd="0" parTransId="{C290A5FA-A04A-4D8F-BBB7-84362B23669B}" sibTransId="{62FDF869-81A7-4B0D-BD46-83D7AC54C9BA}"/>
    <dgm:cxn modelId="{CD0AC4E1-1236-4786-A048-C759A7C0C707}" type="presParOf" srcId="{0D6180F4-6225-4457-97A1-E68502E99BB9}" destId="{0660668C-2977-4038-B2A8-91FA446888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6F9958D-C774-45DA-831D-0D2FDF43E74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4B980E-01A6-463D-A6B2-B8A10FAA3B3B}">
      <dgm:prSet/>
      <dgm:spPr/>
      <dgm:t>
        <a:bodyPr/>
        <a:lstStyle/>
        <a:p>
          <a:pPr rtl="0"/>
          <a:r>
            <a:rPr lang="en-US" b="1" i="1"/>
            <a:t>2.1.4 Continued</a:t>
          </a:r>
          <a:endParaRPr lang="en-US"/>
        </a:p>
      </dgm:t>
    </dgm:pt>
    <dgm:pt modelId="{04AB2B1D-7C98-4CD3-9033-44078779319E}" type="parTrans" cxnId="{2A639031-8558-4A2D-8019-B1783DAF4F2B}">
      <dgm:prSet/>
      <dgm:spPr/>
      <dgm:t>
        <a:bodyPr/>
        <a:lstStyle/>
        <a:p>
          <a:endParaRPr lang="en-US"/>
        </a:p>
      </dgm:t>
    </dgm:pt>
    <dgm:pt modelId="{C980D170-29BB-472A-AE68-CE8A7768A3A4}" type="sibTrans" cxnId="{2A639031-8558-4A2D-8019-B1783DAF4F2B}">
      <dgm:prSet/>
      <dgm:spPr/>
      <dgm:t>
        <a:bodyPr/>
        <a:lstStyle/>
        <a:p>
          <a:endParaRPr lang="en-US"/>
        </a:p>
      </dgm:t>
    </dgm:pt>
    <dgm:pt modelId="{507F5AE2-6CD2-472C-A78B-91215C95FD8C}" type="pres">
      <dgm:prSet presAssocID="{46F9958D-C774-45DA-831D-0D2FDF43E744}" presName="linear" presStyleCnt="0">
        <dgm:presLayoutVars>
          <dgm:animLvl val="lvl"/>
          <dgm:resizeHandles val="exact"/>
        </dgm:presLayoutVars>
      </dgm:prSet>
      <dgm:spPr/>
    </dgm:pt>
    <dgm:pt modelId="{87E0099A-A4D6-4C04-9D46-4CD1B982E1B6}" type="pres">
      <dgm:prSet presAssocID="{504B980E-01A6-463D-A6B2-B8A10FAA3B3B}" presName="parentText" presStyleLbl="node1" presStyleIdx="0" presStyleCnt="1">
        <dgm:presLayoutVars>
          <dgm:chMax val="0"/>
          <dgm:bulletEnabled val="1"/>
        </dgm:presLayoutVars>
      </dgm:prSet>
      <dgm:spPr/>
    </dgm:pt>
  </dgm:ptLst>
  <dgm:cxnLst>
    <dgm:cxn modelId="{2A639031-8558-4A2D-8019-B1783DAF4F2B}" srcId="{46F9958D-C774-45DA-831D-0D2FDF43E744}" destId="{504B980E-01A6-463D-A6B2-B8A10FAA3B3B}" srcOrd="0" destOrd="0" parTransId="{04AB2B1D-7C98-4CD3-9033-44078779319E}" sibTransId="{C980D170-29BB-472A-AE68-CE8A7768A3A4}"/>
    <dgm:cxn modelId="{E3C71F90-F1DD-4F25-853D-74155C72EB95}" type="presOf" srcId="{504B980E-01A6-463D-A6B2-B8A10FAA3B3B}" destId="{87E0099A-A4D6-4C04-9D46-4CD1B982E1B6}" srcOrd="0" destOrd="0" presId="urn:microsoft.com/office/officeart/2005/8/layout/vList2"/>
    <dgm:cxn modelId="{A01F9DCB-3901-430B-A0F3-68F142AAE39D}" type="presOf" srcId="{46F9958D-C774-45DA-831D-0D2FDF43E744}" destId="{507F5AE2-6CD2-472C-A78B-91215C95FD8C}" srcOrd="0" destOrd="0" presId="urn:microsoft.com/office/officeart/2005/8/layout/vList2"/>
    <dgm:cxn modelId="{95E1F8FA-D522-4D25-939A-13F39A665B2A}" type="presParOf" srcId="{507F5AE2-6CD2-472C-A78B-91215C95FD8C}" destId="{87E0099A-A4D6-4C04-9D46-4CD1B982E1B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7E55CF1-6791-409C-88AC-0072246ADA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07A4E00-A22E-4DFE-82E7-3238180AC734}">
      <dgm:prSet/>
      <dgm:spPr/>
      <dgm:t>
        <a:bodyPr/>
        <a:lstStyle/>
        <a:p>
          <a:pPr rtl="0"/>
          <a:r>
            <a:rPr lang="en-US" b="1"/>
            <a:t>2.2 MODULAR ARITHMETIC</a:t>
          </a:r>
          <a:endParaRPr lang="en-US"/>
        </a:p>
      </dgm:t>
    </dgm:pt>
    <dgm:pt modelId="{1B4DC5AE-6BD1-4BDC-9673-3A96E94ADD7D}" type="parTrans" cxnId="{AAA6C442-2AAB-47E1-A8DE-F6E4A16EAF2B}">
      <dgm:prSet/>
      <dgm:spPr/>
      <dgm:t>
        <a:bodyPr/>
        <a:lstStyle/>
        <a:p>
          <a:endParaRPr lang="en-US"/>
        </a:p>
      </dgm:t>
    </dgm:pt>
    <dgm:pt modelId="{EC73BF0C-3FD2-4A47-AB80-FE113D7E0FD8}" type="sibTrans" cxnId="{AAA6C442-2AAB-47E1-A8DE-F6E4A16EAF2B}">
      <dgm:prSet/>
      <dgm:spPr/>
      <dgm:t>
        <a:bodyPr/>
        <a:lstStyle/>
        <a:p>
          <a:endParaRPr lang="en-US"/>
        </a:p>
      </dgm:t>
    </dgm:pt>
    <dgm:pt modelId="{95A1E66E-0DF6-459B-BD1F-585409F88B13}" type="pres">
      <dgm:prSet presAssocID="{17E55CF1-6791-409C-88AC-0072246ADA35}" presName="linear" presStyleCnt="0">
        <dgm:presLayoutVars>
          <dgm:animLvl val="lvl"/>
          <dgm:resizeHandles val="exact"/>
        </dgm:presLayoutVars>
      </dgm:prSet>
      <dgm:spPr/>
    </dgm:pt>
    <dgm:pt modelId="{12DA2E31-D349-4A3E-A749-D94F5F911CA0}" type="pres">
      <dgm:prSet presAssocID="{F07A4E00-A22E-4DFE-82E7-3238180AC734}" presName="parentText" presStyleLbl="node1" presStyleIdx="0" presStyleCnt="1">
        <dgm:presLayoutVars>
          <dgm:chMax val="0"/>
          <dgm:bulletEnabled val="1"/>
        </dgm:presLayoutVars>
      </dgm:prSet>
      <dgm:spPr/>
    </dgm:pt>
  </dgm:ptLst>
  <dgm:cxnLst>
    <dgm:cxn modelId="{AAA6C442-2AAB-47E1-A8DE-F6E4A16EAF2B}" srcId="{17E55CF1-6791-409C-88AC-0072246ADA35}" destId="{F07A4E00-A22E-4DFE-82E7-3238180AC734}" srcOrd="0" destOrd="0" parTransId="{1B4DC5AE-6BD1-4BDC-9673-3A96E94ADD7D}" sibTransId="{EC73BF0C-3FD2-4A47-AB80-FE113D7E0FD8}"/>
    <dgm:cxn modelId="{9C3C32B5-A5BE-4942-8B99-1688EBBF817F}" type="presOf" srcId="{17E55CF1-6791-409C-88AC-0072246ADA35}" destId="{95A1E66E-0DF6-459B-BD1F-585409F88B13}" srcOrd="0" destOrd="0" presId="urn:microsoft.com/office/officeart/2005/8/layout/vList2"/>
    <dgm:cxn modelId="{9B7397FF-32CE-47C1-9C94-7C917C7A9B71}" type="presOf" srcId="{F07A4E00-A22E-4DFE-82E7-3238180AC734}" destId="{12DA2E31-D349-4A3E-A749-D94F5F911CA0}" srcOrd="0" destOrd="0" presId="urn:microsoft.com/office/officeart/2005/8/layout/vList2"/>
    <dgm:cxn modelId="{03BAD01C-A6FC-4E46-B74E-390A234DDA55}" type="presParOf" srcId="{95A1E66E-0DF6-459B-BD1F-585409F88B13}" destId="{12DA2E31-D349-4A3E-A749-D94F5F911CA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E9EF3DE-18A7-405F-9CFE-17020AA662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621877-109F-4C3C-8CC8-1A893D51F2F0}">
      <dgm:prSet/>
      <dgm:spPr/>
      <dgm:t>
        <a:bodyPr/>
        <a:lstStyle/>
        <a:p>
          <a:pPr rtl="0"/>
          <a:r>
            <a:rPr lang="en-US" b="1" i="1"/>
            <a:t>2.2.1 </a:t>
          </a:r>
          <a:r>
            <a:rPr lang="es-ES" b="1" i="1"/>
            <a:t>Modulo </a:t>
          </a:r>
          <a:r>
            <a:rPr lang="en-US" b="1" i="1"/>
            <a:t>Operator</a:t>
          </a:r>
          <a:endParaRPr lang="en-US"/>
        </a:p>
      </dgm:t>
    </dgm:pt>
    <dgm:pt modelId="{075D83A8-0A16-4861-AF5B-5B3CFF2D6BD2}" type="parTrans" cxnId="{F6AA7873-5A4F-4E76-9193-97A197088464}">
      <dgm:prSet/>
      <dgm:spPr/>
      <dgm:t>
        <a:bodyPr/>
        <a:lstStyle/>
        <a:p>
          <a:endParaRPr lang="en-US"/>
        </a:p>
      </dgm:t>
    </dgm:pt>
    <dgm:pt modelId="{A6DE7906-D5E2-4320-93C2-0E28E3600CBF}" type="sibTrans" cxnId="{F6AA7873-5A4F-4E76-9193-97A197088464}">
      <dgm:prSet/>
      <dgm:spPr/>
      <dgm:t>
        <a:bodyPr/>
        <a:lstStyle/>
        <a:p>
          <a:endParaRPr lang="en-US"/>
        </a:p>
      </dgm:t>
    </dgm:pt>
    <dgm:pt modelId="{677D975F-D3E1-49E0-9B75-8636CA87AE5E}" type="pres">
      <dgm:prSet presAssocID="{5E9EF3DE-18A7-405F-9CFE-17020AA66201}" presName="linear" presStyleCnt="0">
        <dgm:presLayoutVars>
          <dgm:animLvl val="lvl"/>
          <dgm:resizeHandles val="exact"/>
        </dgm:presLayoutVars>
      </dgm:prSet>
      <dgm:spPr/>
    </dgm:pt>
    <dgm:pt modelId="{B0B0B2F6-57D9-4E06-9B50-34F8F1819FBB}" type="pres">
      <dgm:prSet presAssocID="{49621877-109F-4C3C-8CC8-1A893D51F2F0}" presName="parentText" presStyleLbl="node1" presStyleIdx="0" presStyleCnt="1">
        <dgm:presLayoutVars>
          <dgm:chMax val="0"/>
          <dgm:bulletEnabled val="1"/>
        </dgm:presLayoutVars>
      </dgm:prSet>
      <dgm:spPr/>
    </dgm:pt>
  </dgm:ptLst>
  <dgm:cxnLst>
    <dgm:cxn modelId="{CB369712-1D0E-4ED2-B34E-6F13E0AE9334}" type="presOf" srcId="{5E9EF3DE-18A7-405F-9CFE-17020AA66201}" destId="{677D975F-D3E1-49E0-9B75-8636CA87AE5E}" srcOrd="0" destOrd="0" presId="urn:microsoft.com/office/officeart/2005/8/layout/vList2"/>
    <dgm:cxn modelId="{F6AA7873-5A4F-4E76-9193-97A197088464}" srcId="{5E9EF3DE-18A7-405F-9CFE-17020AA66201}" destId="{49621877-109F-4C3C-8CC8-1A893D51F2F0}" srcOrd="0" destOrd="0" parTransId="{075D83A8-0A16-4861-AF5B-5B3CFF2D6BD2}" sibTransId="{A6DE7906-D5E2-4320-93C2-0E28E3600CBF}"/>
    <dgm:cxn modelId="{827FA5D3-20A0-4E3B-9FAD-0510E000A1E8}" type="presOf" srcId="{49621877-109F-4C3C-8CC8-1A893D51F2F0}" destId="{B0B0B2F6-57D9-4E06-9B50-34F8F1819FBB}" srcOrd="0" destOrd="0" presId="urn:microsoft.com/office/officeart/2005/8/layout/vList2"/>
    <dgm:cxn modelId="{105AC72B-036F-4479-B573-631EA1C95DA4}" type="presParOf" srcId="{677D975F-D3E1-49E0-9B75-8636CA87AE5E}" destId="{B0B0B2F6-57D9-4E06-9B50-34F8F1819F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7F68B8-0779-4E24-A8C0-9A8D9076AD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26E2FF8-4045-450B-BAA2-A5510909B2DE}">
      <dgm:prSet/>
      <dgm:spPr/>
      <dgm:t>
        <a:bodyPr/>
        <a:lstStyle/>
        <a:p>
          <a:pPr rtl="0"/>
          <a:r>
            <a:rPr lang="en-US" b="1" i="1" dirty="0"/>
            <a:t>2.2.2 Set of Residues</a:t>
          </a:r>
          <a:endParaRPr lang="en-US" dirty="0"/>
        </a:p>
      </dgm:t>
    </dgm:pt>
    <dgm:pt modelId="{C6378E8C-C609-4193-A55B-3BBCF5294157}" type="parTrans" cxnId="{4DA16677-C9C4-48DF-B489-4B702C852717}">
      <dgm:prSet/>
      <dgm:spPr/>
      <dgm:t>
        <a:bodyPr/>
        <a:lstStyle/>
        <a:p>
          <a:endParaRPr lang="en-US"/>
        </a:p>
      </dgm:t>
    </dgm:pt>
    <dgm:pt modelId="{70BADB83-EB13-46AD-8C17-F5F8AEF89889}" type="sibTrans" cxnId="{4DA16677-C9C4-48DF-B489-4B702C852717}">
      <dgm:prSet/>
      <dgm:spPr/>
      <dgm:t>
        <a:bodyPr/>
        <a:lstStyle/>
        <a:p>
          <a:endParaRPr lang="en-US"/>
        </a:p>
      </dgm:t>
    </dgm:pt>
    <dgm:pt modelId="{9933826E-FD40-43F6-9B84-26CCD73CAAA0}" type="pres">
      <dgm:prSet presAssocID="{DA7F68B8-0779-4E24-A8C0-9A8D9076AD35}" presName="linear" presStyleCnt="0">
        <dgm:presLayoutVars>
          <dgm:animLvl val="lvl"/>
          <dgm:resizeHandles val="exact"/>
        </dgm:presLayoutVars>
      </dgm:prSet>
      <dgm:spPr/>
    </dgm:pt>
    <dgm:pt modelId="{406643A3-9200-41ED-ABDC-47607BD3D785}" type="pres">
      <dgm:prSet presAssocID="{B26E2FF8-4045-450B-BAA2-A5510909B2DE}" presName="parentText" presStyleLbl="node1" presStyleIdx="0" presStyleCnt="1">
        <dgm:presLayoutVars>
          <dgm:chMax val="0"/>
          <dgm:bulletEnabled val="1"/>
        </dgm:presLayoutVars>
      </dgm:prSet>
      <dgm:spPr/>
    </dgm:pt>
  </dgm:ptLst>
  <dgm:cxnLst>
    <dgm:cxn modelId="{4DA16677-C9C4-48DF-B489-4B702C852717}" srcId="{DA7F68B8-0779-4E24-A8C0-9A8D9076AD35}" destId="{B26E2FF8-4045-450B-BAA2-A5510909B2DE}" srcOrd="0" destOrd="0" parTransId="{C6378E8C-C609-4193-A55B-3BBCF5294157}" sibTransId="{70BADB83-EB13-46AD-8C17-F5F8AEF89889}"/>
    <dgm:cxn modelId="{5FC251E8-71E8-4234-BB0E-DE7A1591F15F}" type="presOf" srcId="{DA7F68B8-0779-4E24-A8C0-9A8D9076AD35}" destId="{9933826E-FD40-43F6-9B84-26CCD73CAAA0}" srcOrd="0" destOrd="0" presId="urn:microsoft.com/office/officeart/2005/8/layout/vList2"/>
    <dgm:cxn modelId="{C4EAC3EC-6831-4654-B84C-756EAE6393C6}" type="presOf" srcId="{B26E2FF8-4045-450B-BAA2-A5510909B2DE}" destId="{406643A3-9200-41ED-ABDC-47607BD3D785}" srcOrd="0" destOrd="0" presId="urn:microsoft.com/office/officeart/2005/8/layout/vList2"/>
    <dgm:cxn modelId="{70E23F54-E6F4-479D-95B9-C1F88CF0B625}" type="presParOf" srcId="{9933826E-FD40-43F6-9B84-26CCD73CAAA0}" destId="{406643A3-9200-41ED-ABDC-47607BD3D78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5145697-FC9C-4E61-8EE3-D4409E746B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A7B134C-2B00-4D38-8FCC-12DDE3BD1008}">
      <dgm:prSet/>
      <dgm:spPr/>
      <dgm:t>
        <a:bodyPr/>
        <a:lstStyle/>
        <a:p>
          <a:pPr rtl="0"/>
          <a:r>
            <a:rPr lang="en-US" b="1" i="1" dirty="0"/>
            <a:t>2.2.3 Congruence</a:t>
          </a:r>
          <a:endParaRPr lang="en-US" dirty="0"/>
        </a:p>
      </dgm:t>
    </dgm:pt>
    <dgm:pt modelId="{BB79CA4D-D670-4BBD-B8F3-B6B8AECF7D9C}" type="parTrans" cxnId="{F777C713-869C-4584-9312-AA41DC06E92F}">
      <dgm:prSet/>
      <dgm:spPr/>
      <dgm:t>
        <a:bodyPr/>
        <a:lstStyle/>
        <a:p>
          <a:endParaRPr lang="en-US"/>
        </a:p>
      </dgm:t>
    </dgm:pt>
    <dgm:pt modelId="{798B4843-9766-437A-AA53-DC6CB10B1D79}" type="sibTrans" cxnId="{F777C713-869C-4584-9312-AA41DC06E92F}">
      <dgm:prSet/>
      <dgm:spPr/>
      <dgm:t>
        <a:bodyPr/>
        <a:lstStyle/>
        <a:p>
          <a:endParaRPr lang="en-US"/>
        </a:p>
      </dgm:t>
    </dgm:pt>
    <dgm:pt modelId="{0C25822C-F9BA-4C87-98EB-E7BB8479F335}" type="pres">
      <dgm:prSet presAssocID="{85145697-FC9C-4E61-8EE3-D4409E746B5E}" presName="linear" presStyleCnt="0">
        <dgm:presLayoutVars>
          <dgm:animLvl val="lvl"/>
          <dgm:resizeHandles val="exact"/>
        </dgm:presLayoutVars>
      </dgm:prSet>
      <dgm:spPr/>
    </dgm:pt>
    <dgm:pt modelId="{9F20E0D8-A4B0-4F70-86E1-0A641456F30A}" type="pres">
      <dgm:prSet presAssocID="{1A7B134C-2B00-4D38-8FCC-12DDE3BD1008}" presName="parentText" presStyleLbl="node1" presStyleIdx="0" presStyleCnt="1">
        <dgm:presLayoutVars>
          <dgm:chMax val="0"/>
          <dgm:bulletEnabled val="1"/>
        </dgm:presLayoutVars>
      </dgm:prSet>
      <dgm:spPr/>
    </dgm:pt>
  </dgm:ptLst>
  <dgm:cxnLst>
    <dgm:cxn modelId="{F777C713-869C-4584-9312-AA41DC06E92F}" srcId="{85145697-FC9C-4E61-8EE3-D4409E746B5E}" destId="{1A7B134C-2B00-4D38-8FCC-12DDE3BD1008}" srcOrd="0" destOrd="0" parTransId="{BB79CA4D-D670-4BBD-B8F3-B6B8AECF7D9C}" sibTransId="{798B4843-9766-437A-AA53-DC6CB10B1D79}"/>
    <dgm:cxn modelId="{6F9E8961-F636-4751-BCD6-069DD2E8EAD8}" type="presOf" srcId="{85145697-FC9C-4E61-8EE3-D4409E746B5E}" destId="{0C25822C-F9BA-4C87-98EB-E7BB8479F335}" srcOrd="0" destOrd="0" presId="urn:microsoft.com/office/officeart/2005/8/layout/vList2"/>
    <dgm:cxn modelId="{EDF6B57D-A116-4276-8A20-03DA60311012}" type="presOf" srcId="{1A7B134C-2B00-4D38-8FCC-12DDE3BD1008}" destId="{9F20E0D8-A4B0-4F70-86E1-0A641456F30A}" srcOrd="0" destOrd="0" presId="urn:microsoft.com/office/officeart/2005/8/layout/vList2"/>
    <dgm:cxn modelId="{00893FA0-4C4E-45B5-A830-9DD58864D40C}" type="presParOf" srcId="{0C25822C-F9BA-4C87-98EB-E7BB8479F335}" destId="{9F20E0D8-A4B0-4F70-86E1-0A641456F30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6A6B6E4-2ECE-4E97-9813-1D6F5B59B7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C834D8D-CF9F-4C09-9857-180A3766596B}">
      <dgm:prSet/>
      <dgm:spPr/>
      <dgm:t>
        <a:bodyPr/>
        <a:lstStyle/>
        <a:p>
          <a:pPr rtl="0"/>
          <a:r>
            <a:rPr lang="en-US" b="1" i="1"/>
            <a:t>2.2.3 Continued</a:t>
          </a:r>
          <a:endParaRPr lang="en-US"/>
        </a:p>
      </dgm:t>
    </dgm:pt>
    <dgm:pt modelId="{59CC6175-BBE7-4FB5-B379-C688920F5E57}" type="parTrans" cxnId="{016816C3-789C-4C72-A62D-710E472B2B2A}">
      <dgm:prSet/>
      <dgm:spPr/>
      <dgm:t>
        <a:bodyPr/>
        <a:lstStyle/>
        <a:p>
          <a:endParaRPr lang="en-US"/>
        </a:p>
      </dgm:t>
    </dgm:pt>
    <dgm:pt modelId="{E1549701-8067-40F8-853C-5236BE8D03C4}" type="sibTrans" cxnId="{016816C3-789C-4C72-A62D-710E472B2B2A}">
      <dgm:prSet/>
      <dgm:spPr/>
      <dgm:t>
        <a:bodyPr/>
        <a:lstStyle/>
        <a:p>
          <a:endParaRPr lang="en-US"/>
        </a:p>
      </dgm:t>
    </dgm:pt>
    <dgm:pt modelId="{32892861-8968-410B-9C4D-0B3D07BECCB0}" type="pres">
      <dgm:prSet presAssocID="{A6A6B6E4-2ECE-4E97-9813-1D6F5B59B701}" presName="linear" presStyleCnt="0">
        <dgm:presLayoutVars>
          <dgm:animLvl val="lvl"/>
          <dgm:resizeHandles val="exact"/>
        </dgm:presLayoutVars>
      </dgm:prSet>
      <dgm:spPr/>
    </dgm:pt>
    <dgm:pt modelId="{D3166AA2-002D-4C3E-A941-2A37DDEAE490}" type="pres">
      <dgm:prSet presAssocID="{6C834D8D-CF9F-4C09-9857-180A3766596B}" presName="parentText" presStyleLbl="node1" presStyleIdx="0" presStyleCnt="1">
        <dgm:presLayoutVars>
          <dgm:chMax val="0"/>
          <dgm:bulletEnabled val="1"/>
        </dgm:presLayoutVars>
      </dgm:prSet>
      <dgm:spPr/>
    </dgm:pt>
  </dgm:ptLst>
  <dgm:cxnLst>
    <dgm:cxn modelId="{9706E299-B4D7-4C48-80FC-146FD40791AE}" type="presOf" srcId="{A6A6B6E4-2ECE-4E97-9813-1D6F5B59B701}" destId="{32892861-8968-410B-9C4D-0B3D07BECCB0}" srcOrd="0" destOrd="0" presId="urn:microsoft.com/office/officeart/2005/8/layout/vList2"/>
    <dgm:cxn modelId="{016816C3-789C-4C72-A62D-710E472B2B2A}" srcId="{A6A6B6E4-2ECE-4E97-9813-1D6F5B59B701}" destId="{6C834D8D-CF9F-4C09-9857-180A3766596B}" srcOrd="0" destOrd="0" parTransId="{59CC6175-BBE7-4FB5-B379-C688920F5E57}" sibTransId="{E1549701-8067-40F8-853C-5236BE8D03C4}"/>
    <dgm:cxn modelId="{3460D4C8-F0C3-479B-8A14-EAB7BB11528F}" type="presOf" srcId="{6C834D8D-CF9F-4C09-9857-180A3766596B}" destId="{D3166AA2-002D-4C3E-A941-2A37DDEAE490}" srcOrd="0" destOrd="0" presId="urn:microsoft.com/office/officeart/2005/8/layout/vList2"/>
    <dgm:cxn modelId="{AFBA12AF-87EB-4E13-A6F4-0C5107161C4D}" type="presParOf" srcId="{32892861-8968-410B-9C4D-0B3D07BECCB0}" destId="{D3166AA2-002D-4C3E-A941-2A37DDEAE4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14704-977C-4D68-8294-59EA820FA36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A69D82-9A39-4A83-AC91-A3ACD0314F6E}">
      <dgm:prSet custT="1"/>
      <dgm:spPr/>
      <dgm:t>
        <a:bodyPr/>
        <a:lstStyle/>
        <a:p>
          <a:pPr rtl="0"/>
          <a:r>
            <a:rPr lang="en-US" sz="1800" dirty="0" err="1">
              <a:latin typeface="Corbel" panose="020B0503020204020204" pitchFamily="34" charset="0"/>
            </a:rPr>
            <a:t>Giáo</a:t>
          </a:r>
          <a:r>
            <a:rPr lang="en-US" sz="1800" dirty="0">
              <a:latin typeface="Corbel" panose="020B0503020204020204" pitchFamily="34" charset="0"/>
            </a:rPr>
            <a:t> </a:t>
          </a:r>
          <a:r>
            <a:rPr lang="en-US" sz="1800" dirty="0" err="1">
              <a:latin typeface="Corbel" panose="020B0503020204020204" pitchFamily="34" charset="0"/>
            </a:rPr>
            <a:t>viên</a:t>
          </a:r>
          <a:r>
            <a:rPr lang="en-US" sz="1800" dirty="0">
              <a:latin typeface="Corbel" panose="020B0503020204020204" pitchFamily="34" charset="0"/>
            </a:rPr>
            <a:t>: 4/ </a:t>
          </a:r>
          <a:r>
            <a:rPr lang="en-US" sz="1800" dirty="0" err="1">
              <a:latin typeface="Corbel" panose="020B0503020204020204" pitchFamily="34" charset="0"/>
            </a:rPr>
            <a:t>Nguyễn</a:t>
          </a:r>
          <a:r>
            <a:rPr lang="en-US" sz="1800" dirty="0">
              <a:latin typeface="Corbel" panose="020B0503020204020204" pitchFamily="34" charset="0"/>
            </a:rPr>
            <a:t> </a:t>
          </a:r>
          <a:r>
            <a:rPr lang="en-US" sz="1800" dirty="0" err="1">
              <a:latin typeface="Corbel" panose="020B0503020204020204" pitchFamily="34" charset="0"/>
            </a:rPr>
            <a:t>Hữu</a:t>
          </a:r>
          <a:r>
            <a:rPr lang="en-US" sz="1800" dirty="0">
              <a:latin typeface="Corbel" panose="020B0503020204020204" pitchFamily="34" charset="0"/>
            </a:rPr>
            <a:t> </a:t>
          </a:r>
          <a:r>
            <a:rPr lang="en-US" sz="1800" dirty="0" err="1">
              <a:latin typeface="Corbel" panose="020B0503020204020204" pitchFamily="34" charset="0"/>
            </a:rPr>
            <a:t>Nội</a:t>
          </a:r>
          <a:endParaRPr lang="en-US" sz="1800" dirty="0">
            <a:latin typeface="Corbel" panose="020B0503020204020204" pitchFamily="34" charset="0"/>
          </a:endParaRPr>
        </a:p>
      </dgm:t>
    </dgm:pt>
    <dgm:pt modelId="{AC309CF0-7B67-4583-BA21-12E4A2F54B72}" type="parTrans" cxnId="{604F68C1-54D6-4C36-84DF-6F1F4E4DF410}">
      <dgm:prSet/>
      <dgm:spPr/>
      <dgm:t>
        <a:bodyPr/>
        <a:lstStyle/>
        <a:p>
          <a:endParaRPr lang="en-US"/>
        </a:p>
      </dgm:t>
    </dgm:pt>
    <dgm:pt modelId="{462429E1-1829-459B-B17E-43E1DD9EE734}" type="sibTrans" cxnId="{604F68C1-54D6-4C36-84DF-6F1F4E4DF410}">
      <dgm:prSet/>
      <dgm:spPr/>
      <dgm:t>
        <a:bodyPr/>
        <a:lstStyle/>
        <a:p>
          <a:endParaRPr lang="en-US"/>
        </a:p>
      </dgm:t>
    </dgm:pt>
    <dgm:pt modelId="{24547722-253E-48CA-B6CF-3708C14F9984}">
      <dgm:prSet custT="1"/>
      <dgm:spPr/>
      <dgm:t>
        <a:bodyPr/>
        <a:lstStyle/>
        <a:p>
          <a:pPr rtl="0"/>
          <a:r>
            <a:rPr lang="en-US" sz="1800" dirty="0" err="1">
              <a:latin typeface="Corbel" panose="020B0503020204020204" pitchFamily="34" charset="0"/>
            </a:rPr>
            <a:t>Đơn</a:t>
          </a:r>
          <a:r>
            <a:rPr lang="en-US" sz="1800" dirty="0">
              <a:latin typeface="Corbel" panose="020B0503020204020204" pitchFamily="34" charset="0"/>
            </a:rPr>
            <a:t> </a:t>
          </a:r>
          <a:r>
            <a:rPr lang="en-US" sz="1800" dirty="0" err="1">
              <a:latin typeface="Corbel" panose="020B0503020204020204" pitchFamily="34" charset="0"/>
            </a:rPr>
            <a:t>vị</a:t>
          </a:r>
          <a:r>
            <a:rPr lang="en-US" sz="1800" dirty="0">
              <a:latin typeface="Corbel" panose="020B0503020204020204" pitchFamily="34" charset="0"/>
            </a:rPr>
            <a:t>: </a:t>
          </a:r>
          <a:r>
            <a:rPr lang="en-US" sz="1800" dirty="0" err="1">
              <a:latin typeface="Corbel" panose="020B0503020204020204" pitchFamily="34" charset="0"/>
            </a:rPr>
            <a:t>Bộ</a:t>
          </a:r>
          <a:r>
            <a:rPr lang="en-US" sz="1800" dirty="0">
              <a:latin typeface="Corbel" panose="020B0503020204020204" pitchFamily="34" charset="0"/>
            </a:rPr>
            <a:t> </a:t>
          </a:r>
          <a:r>
            <a:rPr lang="en-US" sz="1800" dirty="0" err="1">
              <a:latin typeface="Corbel" panose="020B0503020204020204" pitchFamily="34" charset="0"/>
            </a:rPr>
            <a:t>môn</a:t>
          </a:r>
          <a:r>
            <a:rPr lang="en-US" sz="1800" dirty="0">
              <a:latin typeface="Corbel" panose="020B0503020204020204" pitchFamily="34" charset="0"/>
            </a:rPr>
            <a:t> ATTT, </a:t>
          </a:r>
          <a:r>
            <a:rPr lang="en-US" sz="1800" dirty="0" err="1">
              <a:latin typeface="Corbel" panose="020B0503020204020204" pitchFamily="34" charset="0"/>
            </a:rPr>
            <a:t>Khoa</a:t>
          </a:r>
          <a:r>
            <a:rPr lang="en-US" sz="1800" dirty="0">
              <a:latin typeface="Corbel" panose="020B0503020204020204" pitchFamily="34" charset="0"/>
            </a:rPr>
            <a:t> CNTT</a:t>
          </a:r>
        </a:p>
      </dgm:t>
    </dgm:pt>
    <dgm:pt modelId="{28480D40-86C3-4B1C-A11E-1409045E4935}" type="parTrans" cxnId="{6D16F556-4BF1-42D5-BD39-F69994F0FB2A}">
      <dgm:prSet/>
      <dgm:spPr/>
      <dgm:t>
        <a:bodyPr/>
        <a:lstStyle/>
        <a:p>
          <a:endParaRPr lang="en-US"/>
        </a:p>
      </dgm:t>
    </dgm:pt>
    <dgm:pt modelId="{78716D4B-D3FC-4A6A-8189-27C03B558F52}" type="sibTrans" cxnId="{6D16F556-4BF1-42D5-BD39-F69994F0FB2A}">
      <dgm:prSet/>
      <dgm:spPr/>
      <dgm:t>
        <a:bodyPr/>
        <a:lstStyle/>
        <a:p>
          <a:endParaRPr lang="en-US"/>
        </a:p>
      </dgm:t>
    </dgm:pt>
    <dgm:pt modelId="{CE45011B-6B04-423A-956B-7E375DD871D9}">
      <dgm:prSet custT="1"/>
      <dgm:spPr/>
      <dgm:t>
        <a:bodyPr/>
        <a:lstStyle/>
        <a:p>
          <a:pPr rtl="0"/>
          <a:r>
            <a:rPr lang="en-US" sz="1600" dirty="0" err="1">
              <a:latin typeface="Corbel" panose="020B0503020204020204" pitchFamily="34" charset="0"/>
            </a:rPr>
            <a:t>Liên</a:t>
          </a:r>
          <a:r>
            <a:rPr lang="en-US" sz="1600" dirty="0">
              <a:latin typeface="Corbel" panose="020B0503020204020204" pitchFamily="34" charset="0"/>
            </a:rPr>
            <a:t> </a:t>
          </a:r>
          <a:r>
            <a:rPr lang="en-US" sz="1600" dirty="0" err="1">
              <a:latin typeface="Corbel" panose="020B0503020204020204" pitchFamily="34" charset="0"/>
            </a:rPr>
            <a:t>hệ</a:t>
          </a:r>
          <a:r>
            <a:rPr lang="en-US" sz="1600" dirty="0">
              <a:latin typeface="Corbel" panose="020B0503020204020204" pitchFamily="34" charset="0"/>
            </a:rPr>
            <a:t>: Email - huunoidq@gmail.com</a:t>
          </a:r>
        </a:p>
      </dgm:t>
    </dgm:pt>
    <dgm:pt modelId="{3067FF40-4628-4097-ABA1-BA0B5CDCE3DA}" type="parTrans" cxnId="{9AAFBEFA-4ADA-474D-8B13-131B42118983}">
      <dgm:prSet/>
      <dgm:spPr/>
      <dgm:t>
        <a:bodyPr/>
        <a:lstStyle/>
        <a:p>
          <a:endParaRPr lang="en-US"/>
        </a:p>
      </dgm:t>
    </dgm:pt>
    <dgm:pt modelId="{6095D37B-E763-4BA1-B55C-ACF68F6E12FC}" type="sibTrans" cxnId="{9AAFBEFA-4ADA-474D-8B13-131B42118983}">
      <dgm:prSet/>
      <dgm:spPr/>
      <dgm:t>
        <a:bodyPr/>
        <a:lstStyle/>
        <a:p>
          <a:endParaRPr lang="en-US"/>
        </a:p>
      </dgm:t>
    </dgm:pt>
    <dgm:pt modelId="{261A3BD2-E3B9-4790-B291-AD4DC476515D}">
      <dgm:prSet custT="1"/>
      <dgm:spPr/>
      <dgm:t>
        <a:bodyPr/>
        <a:lstStyle/>
        <a:p>
          <a:pPr rtl="0"/>
          <a:r>
            <a:rPr lang="en-US" sz="1600" dirty="0">
              <a:latin typeface="Corbel" panose="020B0503020204020204" pitchFamily="34" charset="0"/>
            </a:rPr>
            <a:t>SĐT:  0962631881</a:t>
          </a:r>
        </a:p>
      </dgm:t>
    </dgm:pt>
    <dgm:pt modelId="{15B9DC8E-8044-4B87-A57A-5E2CDEC87AB8}" type="parTrans" cxnId="{BAA42DCD-2BAB-47C1-AE40-FC26986E1F93}">
      <dgm:prSet/>
      <dgm:spPr/>
      <dgm:t>
        <a:bodyPr/>
        <a:lstStyle/>
        <a:p>
          <a:endParaRPr lang="en-US"/>
        </a:p>
      </dgm:t>
    </dgm:pt>
    <dgm:pt modelId="{0B7B4CFE-C0D8-43A0-B393-09BEA6AC9D66}" type="sibTrans" cxnId="{BAA42DCD-2BAB-47C1-AE40-FC26986E1F93}">
      <dgm:prSet/>
      <dgm:spPr/>
      <dgm:t>
        <a:bodyPr/>
        <a:lstStyle/>
        <a:p>
          <a:endParaRPr lang="en-US"/>
        </a:p>
      </dgm:t>
    </dgm:pt>
    <dgm:pt modelId="{020A27B9-CB55-49D5-B8A3-688EE585CC9D}" type="pres">
      <dgm:prSet presAssocID="{32E14704-977C-4D68-8294-59EA820FA368}" presName="Name0" presStyleCnt="0">
        <dgm:presLayoutVars>
          <dgm:dir/>
          <dgm:animLvl val="lvl"/>
          <dgm:resizeHandles val="exact"/>
        </dgm:presLayoutVars>
      </dgm:prSet>
      <dgm:spPr/>
    </dgm:pt>
    <dgm:pt modelId="{880A6054-3985-4741-8BCD-876E889C8E4A}" type="pres">
      <dgm:prSet presAssocID="{AAA69D82-9A39-4A83-AC91-A3ACD0314F6E}" presName="linNode" presStyleCnt="0"/>
      <dgm:spPr/>
    </dgm:pt>
    <dgm:pt modelId="{6A4AC412-4988-4A63-AD3C-3EA74E629088}" type="pres">
      <dgm:prSet presAssocID="{AAA69D82-9A39-4A83-AC91-A3ACD0314F6E}" presName="parentText" presStyleLbl="node1" presStyleIdx="0" presStyleCnt="4" custScaleX="271752" custLinFactNeighborX="1767" custLinFactNeighborY="-6955">
        <dgm:presLayoutVars>
          <dgm:chMax val="1"/>
          <dgm:bulletEnabled val="1"/>
        </dgm:presLayoutVars>
      </dgm:prSet>
      <dgm:spPr/>
    </dgm:pt>
    <dgm:pt modelId="{6551F452-F228-46B4-8D50-7ACBCAECF9B3}" type="pres">
      <dgm:prSet presAssocID="{462429E1-1829-459B-B17E-43E1DD9EE734}" presName="sp" presStyleCnt="0"/>
      <dgm:spPr/>
    </dgm:pt>
    <dgm:pt modelId="{479FDD0A-8025-4F67-B3DE-23414182AB1D}" type="pres">
      <dgm:prSet presAssocID="{24547722-253E-48CA-B6CF-3708C14F9984}" presName="linNode" presStyleCnt="0"/>
      <dgm:spPr/>
    </dgm:pt>
    <dgm:pt modelId="{9F865FF0-7CF1-4E52-B2F6-8E615894CE87}" type="pres">
      <dgm:prSet presAssocID="{24547722-253E-48CA-B6CF-3708C14F9984}" presName="parentText" presStyleLbl="node1" presStyleIdx="1" presStyleCnt="4" custScaleX="271752" custLinFactNeighborX="1767" custLinFactNeighborY="-10120">
        <dgm:presLayoutVars>
          <dgm:chMax val="1"/>
          <dgm:bulletEnabled val="1"/>
        </dgm:presLayoutVars>
      </dgm:prSet>
      <dgm:spPr/>
    </dgm:pt>
    <dgm:pt modelId="{64505BD9-C5D2-4975-A8AF-EBDDB56BB3CF}" type="pres">
      <dgm:prSet presAssocID="{78716D4B-D3FC-4A6A-8189-27C03B558F52}" presName="sp" presStyleCnt="0"/>
      <dgm:spPr/>
    </dgm:pt>
    <dgm:pt modelId="{6A211907-9AB4-4483-9792-DF21CB20B944}" type="pres">
      <dgm:prSet presAssocID="{CE45011B-6B04-423A-956B-7E375DD871D9}" presName="linNode" presStyleCnt="0"/>
      <dgm:spPr/>
    </dgm:pt>
    <dgm:pt modelId="{1E7D8500-7D12-417C-9BAE-D78098BD56AB}" type="pres">
      <dgm:prSet presAssocID="{CE45011B-6B04-423A-956B-7E375DD871D9}" presName="parentText" presStyleLbl="node1" presStyleIdx="2" presStyleCnt="4" custScaleX="271752" custLinFactNeighborX="1767" custLinFactNeighborY="-10120">
        <dgm:presLayoutVars>
          <dgm:chMax val="1"/>
          <dgm:bulletEnabled val="1"/>
        </dgm:presLayoutVars>
      </dgm:prSet>
      <dgm:spPr/>
    </dgm:pt>
    <dgm:pt modelId="{EDCE4719-E0A2-4EFB-8391-80347C84DB50}" type="pres">
      <dgm:prSet presAssocID="{6095D37B-E763-4BA1-B55C-ACF68F6E12FC}" presName="sp" presStyleCnt="0"/>
      <dgm:spPr/>
    </dgm:pt>
    <dgm:pt modelId="{29B94F91-A734-437B-89D0-B854A81CF83F}" type="pres">
      <dgm:prSet presAssocID="{261A3BD2-E3B9-4790-B291-AD4DC476515D}" presName="linNode" presStyleCnt="0"/>
      <dgm:spPr/>
    </dgm:pt>
    <dgm:pt modelId="{7878EA30-6613-41D4-B4E9-ED0DE1DEC707}" type="pres">
      <dgm:prSet presAssocID="{261A3BD2-E3B9-4790-B291-AD4DC476515D}" presName="parentText" presStyleLbl="node1" presStyleIdx="3" presStyleCnt="4" custScaleX="271752" custLinFactNeighborX="1767" custLinFactNeighborY="-13287">
        <dgm:presLayoutVars>
          <dgm:chMax val="1"/>
          <dgm:bulletEnabled val="1"/>
        </dgm:presLayoutVars>
      </dgm:prSet>
      <dgm:spPr/>
    </dgm:pt>
  </dgm:ptLst>
  <dgm:cxnLst>
    <dgm:cxn modelId="{D8636510-A147-4F93-AE8D-2CC09FD039A4}" type="presOf" srcId="{24547722-253E-48CA-B6CF-3708C14F9984}" destId="{9F865FF0-7CF1-4E52-B2F6-8E615894CE87}" srcOrd="0" destOrd="0" presId="urn:microsoft.com/office/officeart/2005/8/layout/vList5"/>
    <dgm:cxn modelId="{62586B2B-7686-49D3-A83D-BD7EA892C451}" type="presOf" srcId="{261A3BD2-E3B9-4790-B291-AD4DC476515D}" destId="{7878EA30-6613-41D4-B4E9-ED0DE1DEC707}" srcOrd="0" destOrd="0" presId="urn:microsoft.com/office/officeart/2005/8/layout/vList5"/>
    <dgm:cxn modelId="{EF738130-E616-4E1E-9A59-8D291EB612B6}" type="presOf" srcId="{AAA69D82-9A39-4A83-AC91-A3ACD0314F6E}" destId="{6A4AC412-4988-4A63-AD3C-3EA74E629088}" srcOrd="0" destOrd="0" presId="urn:microsoft.com/office/officeart/2005/8/layout/vList5"/>
    <dgm:cxn modelId="{6D16F556-4BF1-42D5-BD39-F69994F0FB2A}" srcId="{32E14704-977C-4D68-8294-59EA820FA368}" destId="{24547722-253E-48CA-B6CF-3708C14F9984}" srcOrd="1" destOrd="0" parTransId="{28480D40-86C3-4B1C-A11E-1409045E4935}" sibTransId="{78716D4B-D3FC-4A6A-8189-27C03B558F52}"/>
    <dgm:cxn modelId="{818E827D-9119-47F9-BE06-6C907CEA4CC3}" type="presOf" srcId="{32E14704-977C-4D68-8294-59EA820FA368}" destId="{020A27B9-CB55-49D5-B8A3-688EE585CC9D}" srcOrd="0" destOrd="0" presId="urn:microsoft.com/office/officeart/2005/8/layout/vList5"/>
    <dgm:cxn modelId="{12FC9A81-3784-4AAF-AE8D-CB0A8AED17B9}" type="presOf" srcId="{CE45011B-6B04-423A-956B-7E375DD871D9}" destId="{1E7D8500-7D12-417C-9BAE-D78098BD56AB}" srcOrd="0" destOrd="0" presId="urn:microsoft.com/office/officeart/2005/8/layout/vList5"/>
    <dgm:cxn modelId="{604F68C1-54D6-4C36-84DF-6F1F4E4DF410}" srcId="{32E14704-977C-4D68-8294-59EA820FA368}" destId="{AAA69D82-9A39-4A83-AC91-A3ACD0314F6E}" srcOrd="0" destOrd="0" parTransId="{AC309CF0-7B67-4583-BA21-12E4A2F54B72}" sibTransId="{462429E1-1829-459B-B17E-43E1DD9EE734}"/>
    <dgm:cxn modelId="{BAA42DCD-2BAB-47C1-AE40-FC26986E1F93}" srcId="{32E14704-977C-4D68-8294-59EA820FA368}" destId="{261A3BD2-E3B9-4790-B291-AD4DC476515D}" srcOrd="3" destOrd="0" parTransId="{15B9DC8E-8044-4B87-A57A-5E2CDEC87AB8}" sibTransId="{0B7B4CFE-C0D8-43A0-B393-09BEA6AC9D66}"/>
    <dgm:cxn modelId="{9AAFBEFA-4ADA-474D-8B13-131B42118983}" srcId="{32E14704-977C-4D68-8294-59EA820FA368}" destId="{CE45011B-6B04-423A-956B-7E375DD871D9}" srcOrd="2" destOrd="0" parTransId="{3067FF40-4628-4097-ABA1-BA0B5CDCE3DA}" sibTransId="{6095D37B-E763-4BA1-B55C-ACF68F6E12FC}"/>
    <dgm:cxn modelId="{187924CE-9AFA-4F77-8F7C-E1B43A57C85F}" type="presParOf" srcId="{020A27B9-CB55-49D5-B8A3-688EE585CC9D}" destId="{880A6054-3985-4741-8BCD-876E889C8E4A}" srcOrd="0" destOrd="0" presId="urn:microsoft.com/office/officeart/2005/8/layout/vList5"/>
    <dgm:cxn modelId="{9D6EF240-1705-470D-B718-22F5940372BC}" type="presParOf" srcId="{880A6054-3985-4741-8BCD-876E889C8E4A}" destId="{6A4AC412-4988-4A63-AD3C-3EA74E629088}" srcOrd="0" destOrd="0" presId="urn:microsoft.com/office/officeart/2005/8/layout/vList5"/>
    <dgm:cxn modelId="{BA3D00CF-700E-487B-917A-0D06FB5E7356}" type="presParOf" srcId="{020A27B9-CB55-49D5-B8A3-688EE585CC9D}" destId="{6551F452-F228-46B4-8D50-7ACBCAECF9B3}" srcOrd="1" destOrd="0" presId="urn:microsoft.com/office/officeart/2005/8/layout/vList5"/>
    <dgm:cxn modelId="{7AB99072-C415-4F29-98E9-25CB14AAE571}" type="presParOf" srcId="{020A27B9-CB55-49D5-B8A3-688EE585CC9D}" destId="{479FDD0A-8025-4F67-B3DE-23414182AB1D}" srcOrd="2" destOrd="0" presId="urn:microsoft.com/office/officeart/2005/8/layout/vList5"/>
    <dgm:cxn modelId="{EF71093C-5AEA-4623-A5A7-EA6C61EA0F2F}" type="presParOf" srcId="{479FDD0A-8025-4F67-B3DE-23414182AB1D}" destId="{9F865FF0-7CF1-4E52-B2F6-8E615894CE87}" srcOrd="0" destOrd="0" presId="urn:microsoft.com/office/officeart/2005/8/layout/vList5"/>
    <dgm:cxn modelId="{DBD2F6FC-A462-48FB-AF72-E4020777DD0F}" type="presParOf" srcId="{020A27B9-CB55-49D5-B8A3-688EE585CC9D}" destId="{64505BD9-C5D2-4975-A8AF-EBDDB56BB3CF}" srcOrd="3" destOrd="0" presId="urn:microsoft.com/office/officeart/2005/8/layout/vList5"/>
    <dgm:cxn modelId="{807D29F2-C4DF-4DCB-9471-838BF1002A76}" type="presParOf" srcId="{020A27B9-CB55-49D5-B8A3-688EE585CC9D}" destId="{6A211907-9AB4-4483-9792-DF21CB20B944}" srcOrd="4" destOrd="0" presId="urn:microsoft.com/office/officeart/2005/8/layout/vList5"/>
    <dgm:cxn modelId="{AD9A299E-6B3A-4ADF-8695-BB8765F60230}" type="presParOf" srcId="{6A211907-9AB4-4483-9792-DF21CB20B944}" destId="{1E7D8500-7D12-417C-9BAE-D78098BD56AB}" srcOrd="0" destOrd="0" presId="urn:microsoft.com/office/officeart/2005/8/layout/vList5"/>
    <dgm:cxn modelId="{1A1602C6-3E6D-4608-B88C-6F1CDEE4748F}" type="presParOf" srcId="{020A27B9-CB55-49D5-B8A3-688EE585CC9D}" destId="{EDCE4719-E0A2-4EFB-8391-80347C84DB50}" srcOrd="5" destOrd="0" presId="urn:microsoft.com/office/officeart/2005/8/layout/vList5"/>
    <dgm:cxn modelId="{F8BE42A9-D60E-43AC-81E5-36A4A663CE58}" type="presParOf" srcId="{020A27B9-CB55-49D5-B8A3-688EE585CC9D}" destId="{29B94F91-A734-437B-89D0-B854A81CF83F}" srcOrd="6" destOrd="0" presId="urn:microsoft.com/office/officeart/2005/8/layout/vList5"/>
    <dgm:cxn modelId="{0FAA879D-621C-4851-B375-3FE83411A12A}" type="presParOf" srcId="{29B94F91-A734-437B-89D0-B854A81CF83F}" destId="{7878EA30-6613-41D4-B4E9-ED0DE1DEC707}"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366AA13-4EE3-4419-A312-ABD3851122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290FD30-58FB-4EE0-900C-4DDF9BFDF04A}">
      <dgm:prSet/>
      <dgm:spPr/>
      <dgm:t>
        <a:bodyPr/>
        <a:lstStyle/>
        <a:p>
          <a:pPr rtl="0"/>
          <a:r>
            <a:rPr lang="en-US" b="1" i="1"/>
            <a:t>2.2.3 Continued</a:t>
          </a:r>
          <a:endParaRPr lang="en-US"/>
        </a:p>
      </dgm:t>
    </dgm:pt>
    <dgm:pt modelId="{C0898336-E2D9-401B-9B35-1B4C26574B7B}" type="parTrans" cxnId="{E5DBD52A-072B-4DB3-9662-4F520665DC1E}">
      <dgm:prSet/>
      <dgm:spPr/>
      <dgm:t>
        <a:bodyPr/>
        <a:lstStyle/>
        <a:p>
          <a:endParaRPr lang="en-US"/>
        </a:p>
      </dgm:t>
    </dgm:pt>
    <dgm:pt modelId="{789CF742-04CC-4ED9-B06A-0A68336915D9}" type="sibTrans" cxnId="{E5DBD52A-072B-4DB3-9662-4F520665DC1E}">
      <dgm:prSet/>
      <dgm:spPr/>
      <dgm:t>
        <a:bodyPr/>
        <a:lstStyle/>
        <a:p>
          <a:endParaRPr lang="en-US"/>
        </a:p>
      </dgm:t>
    </dgm:pt>
    <dgm:pt modelId="{533ABF97-3937-43F2-89DD-C6E9D52C5363}" type="pres">
      <dgm:prSet presAssocID="{8366AA13-4EE3-4419-A312-ABD38511225D}" presName="linear" presStyleCnt="0">
        <dgm:presLayoutVars>
          <dgm:animLvl val="lvl"/>
          <dgm:resizeHandles val="exact"/>
        </dgm:presLayoutVars>
      </dgm:prSet>
      <dgm:spPr/>
    </dgm:pt>
    <dgm:pt modelId="{DA19FC2E-F2E8-4148-84B2-9485D60B7B83}" type="pres">
      <dgm:prSet presAssocID="{B290FD30-58FB-4EE0-900C-4DDF9BFDF04A}" presName="parentText" presStyleLbl="node1" presStyleIdx="0" presStyleCnt="1">
        <dgm:presLayoutVars>
          <dgm:chMax val="0"/>
          <dgm:bulletEnabled val="1"/>
        </dgm:presLayoutVars>
      </dgm:prSet>
      <dgm:spPr/>
    </dgm:pt>
  </dgm:ptLst>
  <dgm:cxnLst>
    <dgm:cxn modelId="{E5DBD52A-072B-4DB3-9662-4F520665DC1E}" srcId="{8366AA13-4EE3-4419-A312-ABD38511225D}" destId="{B290FD30-58FB-4EE0-900C-4DDF9BFDF04A}" srcOrd="0" destOrd="0" parTransId="{C0898336-E2D9-401B-9B35-1B4C26574B7B}" sibTransId="{789CF742-04CC-4ED9-B06A-0A68336915D9}"/>
    <dgm:cxn modelId="{F9694237-4001-4FB2-B209-7CB357BB1E68}" type="presOf" srcId="{8366AA13-4EE3-4419-A312-ABD38511225D}" destId="{533ABF97-3937-43F2-89DD-C6E9D52C5363}" srcOrd="0" destOrd="0" presId="urn:microsoft.com/office/officeart/2005/8/layout/vList2"/>
    <dgm:cxn modelId="{D526D276-A81A-4105-BD65-322092C368F3}" type="presOf" srcId="{B290FD30-58FB-4EE0-900C-4DDF9BFDF04A}" destId="{DA19FC2E-F2E8-4148-84B2-9485D60B7B83}" srcOrd="0" destOrd="0" presId="urn:microsoft.com/office/officeart/2005/8/layout/vList2"/>
    <dgm:cxn modelId="{10C1F1FF-8B1F-4750-BA6F-DD4BB6ED6802}" type="presParOf" srcId="{533ABF97-3937-43F2-89DD-C6E9D52C5363}" destId="{DA19FC2E-F2E8-4148-84B2-9485D60B7B8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0E453E3-53CD-4F98-8CC0-760C5E298E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4E47A16-BAE5-4C4C-BA44-1828E6B7337A}">
      <dgm:prSet/>
      <dgm:spPr/>
      <dgm:t>
        <a:bodyPr/>
        <a:lstStyle/>
        <a:p>
          <a:pPr rtl="0"/>
          <a:r>
            <a:rPr lang="en-US" b="1" i="1"/>
            <a:t>2.2.3 Continued</a:t>
          </a:r>
          <a:endParaRPr lang="en-US"/>
        </a:p>
      </dgm:t>
    </dgm:pt>
    <dgm:pt modelId="{F9100337-671B-4BAE-A3D0-BA0AF8B7389C}" type="parTrans" cxnId="{1FEBF4A0-8BD6-4ED1-BA5A-E48A719E3F47}">
      <dgm:prSet/>
      <dgm:spPr/>
      <dgm:t>
        <a:bodyPr/>
        <a:lstStyle/>
        <a:p>
          <a:endParaRPr lang="en-US"/>
        </a:p>
      </dgm:t>
    </dgm:pt>
    <dgm:pt modelId="{B9FE5A12-61E3-4A4E-9DD7-C23A8A4E3FE9}" type="sibTrans" cxnId="{1FEBF4A0-8BD6-4ED1-BA5A-E48A719E3F47}">
      <dgm:prSet/>
      <dgm:spPr/>
      <dgm:t>
        <a:bodyPr/>
        <a:lstStyle/>
        <a:p>
          <a:endParaRPr lang="en-US"/>
        </a:p>
      </dgm:t>
    </dgm:pt>
    <dgm:pt modelId="{92A013E2-B39A-4BAD-AD71-52F46276C1D7}" type="pres">
      <dgm:prSet presAssocID="{A0E453E3-53CD-4F98-8CC0-760C5E298ED9}" presName="linear" presStyleCnt="0">
        <dgm:presLayoutVars>
          <dgm:animLvl val="lvl"/>
          <dgm:resizeHandles val="exact"/>
        </dgm:presLayoutVars>
      </dgm:prSet>
      <dgm:spPr/>
    </dgm:pt>
    <dgm:pt modelId="{06C611EF-28AE-4007-8460-7EAD2C7EF092}" type="pres">
      <dgm:prSet presAssocID="{64E47A16-BAE5-4C4C-BA44-1828E6B7337A}" presName="parentText" presStyleLbl="node1" presStyleIdx="0" presStyleCnt="1">
        <dgm:presLayoutVars>
          <dgm:chMax val="0"/>
          <dgm:bulletEnabled val="1"/>
        </dgm:presLayoutVars>
      </dgm:prSet>
      <dgm:spPr/>
    </dgm:pt>
  </dgm:ptLst>
  <dgm:cxnLst>
    <dgm:cxn modelId="{FD797826-E91E-4419-BB5F-D14C74B95752}" type="presOf" srcId="{A0E453E3-53CD-4F98-8CC0-760C5E298ED9}" destId="{92A013E2-B39A-4BAD-AD71-52F46276C1D7}" srcOrd="0" destOrd="0" presId="urn:microsoft.com/office/officeart/2005/8/layout/vList2"/>
    <dgm:cxn modelId="{1FEBF4A0-8BD6-4ED1-BA5A-E48A719E3F47}" srcId="{A0E453E3-53CD-4F98-8CC0-760C5E298ED9}" destId="{64E47A16-BAE5-4C4C-BA44-1828E6B7337A}" srcOrd="0" destOrd="0" parTransId="{F9100337-671B-4BAE-A3D0-BA0AF8B7389C}" sibTransId="{B9FE5A12-61E3-4A4E-9DD7-C23A8A4E3FE9}"/>
    <dgm:cxn modelId="{A7204DC2-1B05-4D45-8E04-1080F3A80C31}" type="presOf" srcId="{64E47A16-BAE5-4C4C-BA44-1828E6B7337A}" destId="{06C611EF-28AE-4007-8460-7EAD2C7EF092}" srcOrd="0" destOrd="0" presId="urn:microsoft.com/office/officeart/2005/8/layout/vList2"/>
    <dgm:cxn modelId="{A8CEBA7F-7C21-481D-90EC-0328608440E6}" type="presParOf" srcId="{92A013E2-B39A-4BAD-AD71-52F46276C1D7}" destId="{06C611EF-28AE-4007-8460-7EAD2C7EF09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0E453E3-53CD-4F98-8CC0-760C5E298E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4E47A16-BAE5-4C4C-BA44-1828E6B7337A}">
      <dgm:prSet/>
      <dgm:spPr/>
      <dgm:t>
        <a:bodyPr/>
        <a:lstStyle/>
        <a:p>
          <a:pPr rtl="0"/>
          <a:r>
            <a:rPr lang="en-US" b="1" i="1"/>
            <a:t>2.2.3 Continued</a:t>
          </a:r>
          <a:endParaRPr lang="en-US"/>
        </a:p>
      </dgm:t>
    </dgm:pt>
    <dgm:pt modelId="{F9100337-671B-4BAE-A3D0-BA0AF8B7389C}" type="parTrans" cxnId="{1FEBF4A0-8BD6-4ED1-BA5A-E48A719E3F47}">
      <dgm:prSet/>
      <dgm:spPr/>
      <dgm:t>
        <a:bodyPr/>
        <a:lstStyle/>
        <a:p>
          <a:endParaRPr lang="en-US"/>
        </a:p>
      </dgm:t>
    </dgm:pt>
    <dgm:pt modelId="{B9FE5A12-61E3-4A4E-9DD7-C23A8A4E3FE9}" type="sibTrans" cxnId="{1FEBF4A0-8BD6-4ED1-BA5A-E48A719E3F47}">
      <dgm:prSet/>
      <dgm:spPr/>
      <dgm:t>
        <a:bodyPr/>
        <a:lstStyle/>
        <a:p>
          <a:endParaRPr lang="en-US"/>
        </a:p>
      </dgm:t>
    </dgm:pt>
    <dgm:pt modelId="{92A013E2-B39A-4BAD-AD71-52F46276C1D7}" type="pres">
      <dgm:prSet presAssocID="{A0E453E3-53CD-4F98-8CC0-760C5E298ED9}" presName="linear" presStyleCnt="0">
        <dgm:presLayoutVars>
          <dgm:animLvl val="lvl"/>
          <dgm:resizeHandles val="exact"/>
        </dgm:presLayoutVars>
      </dgm:prSet>
      <dgm:spPr/>
    </dgm:pt>
    <dgm:pt modelId="{06C611EF-28AE-4007-8460-7EAD2C7EF092}" type="pres">
      <dgm:prSet presAssocID="{64E47A16-BAE5-4C4C-BA44-1828E6B7337A}" presName="parentText" presStyleLbl="node1" presStyleIdx="0" presStyleCnt="1">
        <dgm:presLayoutVars>
          <dgm:chMax val="0"/>
          <dgm:bulletEnabled val="1"/>
        </dgm:presLayoutVars>
      </dgm:prSet>
      <dgm:spPr/>
    </dgm:pt>
  </dgm:ptLst>
  <dgm:cxnLst>
    <dgm:cxn modelId="{FD797826-E91E-4419-BB5F-D14C74B95752}" type="presOf" srcId="{A0E453E3-53CD-4F98-8CC0-760C5E298ED9}" destId="{92A013E2-B39A-4BAD-AD71-52F46276C1D7}" srcOrd="0" destOrd="0" presId="urn:microsoft.com/office/officeart/2005/8/layout/vList2"/>
    <dgm:cxn modelId="{1FEBF4A0-8BD6-4ED1-BA5A-E48A719E3F47}" srcId="{A0E453E3-53CD-4F98-8CC0-760C5E298ED9}" destId="{64E47A16-BAE5-4C4C-BA44-1828E6B7337A}" srcOrd="0" destOrd="0" parTransId="{F9100337-671B-4BAE-A3D0-BA0AF8B7389C}" sibTransId="{B9FE5A12-61E3-4A4E-9DD7-C23A8A4E3FE9}"/>
    <dgm:cxn modelId="{A7204DC2-1B05-4D45-8E04-1080F3A80C31}" type="presOf" srcId="{64E47A16-BAE5-4C4C-BA44-1828E6B7337A}" destId="{06C611EF-28AE-4007-8460-7EAD2C7EF092}" srcOrd="0" destOrd="0" presId="urn:microsoft.com/office/officeart/2005/8/layout/vList2"/>
    <dgm:cxn modelId="{A8CEBA7F-7C21-481D-90EC-0328608440E6}" type="presParOf" srcId="{92A013E2-B39A-4BAD-AD71-52F46276C1D7}" destId="{06C611EF-28AE-4007-8460-7EAD2C7EF09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53DEA3F-13B1-45C1-9F4D-14376477151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D86BE3-85D2-48AD-A450-FBBBA6AAB33F}">
      <dgm:prSet/>
      <dgm:spPr/>
      <dgm:t>
        <a:bodyPr/>
        <a:lstStyle/>
        <a:p>
          <a:pPr rtl="0"/>
          <a:r>
            <a:rPr lang="en-US" b="1" i="1"/>
            <a:t>2.2.4 Operation in Z</a:t>
          </a:r>
          <a:r>
            <a:rPr lang="en-US" b="1" i="1" baseline="-25000"/>
            <a:t>n</a:t>
          </a:r>
          <a:endParaRPr lang="en-US"/>
        </a:p>
      </dgm:t>
    </dgm:pt>
    <dgm:pt modelId="{C664DB46-029F-4305-9D44-57AEA0FEA3E2}" type="parTrans" cxnId="{66AC90B7-B9D0-4CD7-BF1F-259C8C315A8C}">
      <dgm:prSet/>
      <dgm:spPr/>
      <dgm:t>
        <a:bodyPr/>
        <a:lstStyle/>
        <a:p>
          <a:endParaRPr lang="en-US"/>
        </a:p>
      </dgm:t>
    </dgm:pt>
    <dgm:pt modelId="{1E734F8F-F620-4281-A722-67C9AB9941D0}" type="sibTrans" cxnId="{66AC90B7-B9D0-4CD7-BF1F-259C8C315A8C}">
      <dgm:prSet/>
      <dgm:spPr/>
      <dgm:t>
        <a:bodyPr/>
        <a:lstStyle/>
        <a:p>
          <a:endParaRPr lang="en-US"/>
        </a:p>
      </dgm:t>
    </dgm:pt>
    <dgm:pt modelId="{FBCBF64B-EC0D-4911-8EAB-F61021FEAE48}" type="pres">
      <dgm:prSet presAssocID="{C53DEA3F-13B1-45C1-9F4D-143764771515}" presName="linear" presStyleCnt="0">
        <dgm:presLayoutVars>
          <dgm:animLvl val="lvl"/>
          <dgm:resizeHandles val="exact"/>
        </dgm:presLayoutVars>
      </dgm:prSet>
      <dgm:spPr/>
    </dgm:pt>
    <dgm:pt modelId="{AB60BF92-173B-459A-903E-46BF28CEE02B}" type="pres">
      <dgm:prSet presAssocID="{E6D86BE3-85D2-48AD-A450-FBBBA6AAB33F}" presName="parentText" presStyleLbl="node1" presStyleIdx="0" presStyleCnt="1">
        <dgm:presLayoutVars>
          <dgm:chMax val="0"/>
          <dgm:bulletEnabled val="1"/>
        </dgm:presLayoutVars>
      </dgm:prSet>
      <dgm:spPr/>
    </dgm:pt>
  </dgm:ptLst>
  <dgm:cxnLst>
    <dgm:cxn modelId="{FBABF310-8DD6-4EAF-822F-485A03F5B755}" type="presOf" srcId="{C53DEA3F-13B1-45C1-9F4D-143764771515}" destId="{FBCBF64B-EC0D-4911-8EAB-F61021FEAE48}" srcOrd="0" destOrd="0" presId="urn:microsoft.com/office/officeart/2005/8/layout/vList2"/>
    <dgm:cxn modelId="{2682C79A-1F71-4866-B2E2-042F058178C3}" type="presOf" srcId="{E6D86BE3-85D2-48AD-A450-FBBBA6AAB33F}" destId="{AB60BF92-173B-459A-903E-46BF28CEE02B}" srcOrd="0" destOrd="0" presId="urn:microsoft.com/office/officeart/2005/8/layout/vList2"/>
    <dgm:cxn modelId="{66AC90B7-B9D0-4CD7-BF1F-259C8C315A8C}" srcId="{C53DEA3F-13B1-45C1-9F4D-143764771515}" destId="{E6D86BE3-85D2-48AD-A450-FBBBA6AAB33F}" srcOrd="0" destOrd="0" parTransId="{C664DB46-029F-4305-9D44-57AEA0FEA3E2}" sibTransId="{1E734F8F-F620-4281-A722-67C9AB9941D0}"/>
    <dgm:cxn modelId="{D72585EC-CC56-4AF5-A418-2FB02A27BD3A}" type="presParOf" srcId="{FBCBF64B-EC0D-4911-8EAB-F61021FEAE48}" destId="{AB60BF92-173B-459A-903E-46BF28CEE02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86C0778-9718-4EAD-B191-1F7C6CCBB3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27A06E8-69FB-4EAC-939A-4460EE1F390F}">
      <dgm:prSet/>
      <dgm:spPr/>
      <dgm:t>
        <a:bodyPr/>
        <a:lstStyle/>
        <a:p>
          <a:pPr rtl="0"/>
          <a:r>
            <a:rPr lang="en-US" b="1" i="1"/>
            <a:t>2.2.4 Continued</a:t>
          </a:r>
          <a:endParaRPr lang="en-US"/>
        </a:p>
      </dgm:t>
    </dgm:pt>
    <dgm:pt modelId="{4F778C93-8592-451E-8745-EA19DCD5008F}" type="parTrans" cxnId="{D0BF92C3-DEEC-4760-BA3D-6F7CCF120201}">
      <dgm:prSet/>
      <dgm:spPr/>
      <dgm:t>
        <a:bodyPr/>
        <a:lstStyle/>
        <a:p>
          <a:endParaRPr lang="en-US"/>
        </a:p>
      </dgm:t>
    </dgm:pt>
    <dgm:pt modelId="{89641721-DE89-49A7-8EE4-8A5C4BD542F9}" type="sibTrans" cxnId="{D0BF92C3-DEEC-4760-BA3D-6F7CCF120201}">
      <dgm:prSet/>
      <dgm:spPr/>
      <dgm:t>
        <a:bodyPr/>
        <a:lstStyle/>
        <a:p>
          <a:endParaRPr lang="en-US"/>
        </a:p>
      </dgm:t>
    </dgm:pt>
    <dgm:pt modelId="{59457A7C-56A0-4755-8C96-249F1C7F53F0}" type="pres">
      <dgm:prSet presAssocID="{186C0778-9718-4EAD-B191-1F7C6CCBB34E}" presName="linear" presStyleCnt="0">
        <dgm:presLayoutVars>
          <dgm:animLvl val="lvl"/>
          <dgm:resizeHandles val="exact"/>
        </dgm:presLayoutVars>
      </dgm:prSet>
      <dgm:spPr/>
    </dgm:pt>
    <dgm:pt modelId="{C4C93E5B-FE76-4E98-84A4-1F6F34DF1B82}" type="pres">
      <dgm:prSet presAssocID="{F27A06E8-69FB-4EAC-939A-4460EE1F390F}" presName="parentText" presStyleLbl="node1" presStyleIdx="0" presStyleCnt="1">
        <dgm:presLayoutVars>
          <dgm:chMax val="0"/>
          <dgm:bulletEnabled val="1"/>
        </dgm:presLayoutVars>
      </dgm:prSet>
      <dgm:spPr/>
    </dgm:pt>
  </dgm:ptLst>
  <dgm:cxnLst>
    <dgm:cxn modelId="{14F0051E-9473-4851-8ED3-BB9CD09E99F3}" type="presOf" srcId="{186C0778-9718-4EAD-B191-1F7C6CCBB34E}" destId="{59457A7C-56A0-4755-8C96-249F1C7F53F0}" srcOrd="0" destOrd="0" presId="urn:microsoft.com/office/officeart/2005/8/layout/vList2"/>
    <dgm:cxn modelId="{EE47D784-E6D2-475C-B1B4-B06162E74FC6}" type="presOf" srcId="{F27A06E8-69FB-4EAC-939A-4460EE1F390F}" destId="{C4C93E5B-FE76-4E98-84A4-1F6F34DF1B82}" srcOrd="0" destOrd="0" presId="urn:microsoft.com/office/officeart/2005/8/layout/vList2"/>
    <dgm:cxn modelId="{D0BF92C3-DEEC-4760-BA3D-6F7CCF120201}" srcId="{186C0778-9718-4EAD-B191-1F7C6CCBB34E}" destId="{F27A06E8-69FB-4EAC-939A-4460EE1F390F}" srcOrd="0" destOrd="0" parTransId="{4F778C93-8592-451E-8745-EA19DCD5008F}" sibTransId="{89641721-DE89-49A7-8EE4-8A5C4BD542F9}"/>
    <dgm:cxn modelId="{C9001CEB-C87E-4926-907F-906A98B73D1E}" type="presParOf" srcId="{59457A7C-56A0-4755-8C96-249F1C7F53F0}" destId="{C4C93E5B-FE76-4E98-84A4-1F6F34DF1B8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7C9465C-2D15-4122-B616-26C96146D8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920EB78-0143-4C64-8E79-D4A4547849F7}">
      <dgm:prSet/>
      <dgm:spPr/>
      <dgm:t>
        <a:bodyPr/>
        <a:lstStyle/>
        <a:p>
          <a:pPr rtl="0"/>
          <a:r>
            <a:rPr lang="en-US" b="1" i="1"/>
            <a:t>2.2.4 Continued</a:t>
          </a:r>
          <a:endParaRPr lang="en-US"/>
        </a:p>
      </dgm:t>
    </dgm:pt>
    <dgm:pt modelId="{1E9B6EAE-4EF4-4D3C-950F-EC4639BC273C}" type="parTrans" cxnId="{E3FD8AEC-7B24-4EE5-80FF-BF0FBD9724C6}">
      <dgm:prSet/>
      <dgm:spPr/>
      <dgm:t>
        <a:bodyPr/>
        <a:lstStyle/>
        <a:p>
          <a:endParaRPr lang="en-US"/>
        </a:p>
      </dgm:t>
    </dgm:pt>
    <dgm:pt modelId="{EA1AED69-00F8-45CC-9DF1-3BA0E59EDA91}" type="sibTrans" cxnId="{E3FD8AEC-7B24-4EE5-80FF-BF0FBD9724C6}">
      <dgm:prSet/>
      <dgm:spPr/>
      <dgm:t>
        <a:bodyPr/>
        <a:lstStyle/>
        <a:p>
          <a:endParaRPr lang="en-US"/>
        </a:p>
      </dgm:t>
    </dgm:pt>
    <dgm:pt modelId="{9EE42AD0-1805-4DAF-8D1C-96431455DE9F}" type="pres">
      <dgm:prSet presAssocID="{67C9465C-2D15-4122-B616-26C96146D8E4}" presName="linear" presStyleCnt="0">
        <dgm:presLayoutVars>
          <dgm:animLvl val="lvl"/>
          <dgm:resizeHandles val="exact"/>
        </dgm:presLayoutVars>
      </dgm:prSet>
      <dgm:spPr/>
    </dgm:pt>
    <dgm:pt modelId="{5A20FC89-EE66-41A4-A282-EBBCB5D1DA0E}" type="pres">
      <dgm:prSet presAssocID="{0920EB78-0143-4C64-8E79-D4A4547849F7}" presName="parentText" presStyleLbl="node1" presStyleIdx="0" presStyleCnt="1">
        <dgm:presLayoutVars>
          <dgm:chMax val="0"/>
          <dgm:bulletEnabled val="1"/>
        </dgm:presLayoutVars>
      </dgm:prSet>
      <dgm:spPr/>
    </dgm:pt>
  </dgm:ptLst>
  <dgm:cxnLst>
    <dgm:cxn modelId="{AD0DBF84-A7C5-429F-AE13-4FF1B9C4DD12}" type="presOf" srcId="{67C9465C-2D15-4122-B616-26C96146D8E4}" destId="{9EE42AD0-1805-4DAF-8D1C-96431455DE9F}" srcOrd="0" destOrd="0" presId="urn:microsoft.com/office/officeart/2005/8/layout/vList2"/>
    <dgm:cxn modelId="{FCC75ED6-C6BC-4906-9C41-CE4FC8C9A931}" type="presOf" srcId="{0920EB78-0143-4C64-8E79-D4A4547849F7}" destId="{5A20FC89-EE66-41A4-A282-EBBCB5D1DA0E}" srcOrd="0" destOrd="0" presId="urn:microsoft.com/office/officeart/2005/8/layout/vList2"/>
    <dgm:cxn modelId="{E3FD8AEC-7B24-4EE5-80FF-BF0FBD9724C6}" srcId="{67C9465C-2D15-4122-B616-26C96146D8E4}" destId="{0920EB78-0143-4C64-8E79-D4A4547849F7}" srcOrd="0" destOrd="0" parTransId="{1E9B6EAE-4EF4-4D3C-950F-EC4639BC273C}" sibTransId="{EA1AED69-00F8-45CC-9DF1-3BA0E59EDA91}"/>
    <dgm:cxn modelId="{5E659B75-5266-4F16-9BCC-639FF892E50E}" type="presParOf" srcId="{9EE42AD0-1805-4DAF-8D1C-96431455DE9F}" destId="{5A20FC89-EE66-41A4-A282-EBBCB5D1DA0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CBA9366-3886-46AC-BF8E-3ABFBBFFB4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D3D2BD-9506-4CDD-A7F1-2E8720417DF2}">
      <dgm:prSet/>
      <dgm:spPr/>
      <dgm:t>
        <a:bodyPr/>
        <a:lstStyle/>
        <a:p>
          <a:pPr rtl="0"/>
          <a:r>
            <a:rPr lang="en-US" b="1" i="1" dirty="0"/>
            <a:t>2.2.5 Inverses</a:t>
          </a:r>
          <a:endParaRPr lang="en-US" dirty="0"/>
        </a:p>
      </dgm:t>
    </dgm:pt>
    <dgm:pt modelId="{370A6245-A145-4B42-A327-E7FF443DDDD1}" type="parTrans" cxnId="{1483CC73-4121-4AAE-A4DB-0173D738C1D5}">
      <dgm:prSet/>
      <dgm:spPr/>
      <dgm:t>
        <a:bodyPr/>
        <a:lstStyle/>
        <a:p>
          <a:endParaRPr lang="en-US"/>
        </a:p>
      </dgm:t>
    </dgm:pt>
    <dgm:pt modelId="{EB291AD9-92E8-4259-B467-8D6E043BBBDD}" type="sibTrans" cxnId="{1483CC73-4121-4AAE-A4DB-0173D738C1D5}">
      <dgm:prSet/>
      <dgm:spPr/>
      <dgm:t>
        <a:bodyPr/>
        <a:lstStyle/>
        <a:p>
          <a:endParaRPr lang="en-US"/>
        </a:p>
      </dgm:t>
    </dgm:pt>
    <dgm:pt modelId="{214C3502-0BC0-4A51-A139-21FEF5EB0937}" type="pres">
      <dgm:prSet presAssocID="{3CBA9366-3886-46AC-BF8E-3ABFBBFFB45E}" presName="linear" presStyleCnt="0">
        <dgm:presLayoutVars>
          <dgm:animLvl val="lvl"/>
          <dgm:resizeHandles val="exact"/>
        </dgm:presLayoutVars>
      </dgm:prSet>
      <dgm:spPr/>
    </dgm:pt>
    <dgm:pt modelId="{87B36F65-91D5-4EE9-B61C-E72D16BCA8A1}" type="pres">
      <dgm:prSet presAssocID="{25D3D2BD-9506-4CDD-A7F1-2E8720417DF2}" presName="parentText" presStyleLbl="node1" presStyleIdx="0" presStyleCnt="1">
        <dgm:presLayoutVars>
          <dgm:chMax val="0"/>
          <dgm:bulletEnabled val="1"/>
        </dgm:presLayoutVars>
      </dgm:prSet>
      <dgm:spPr/>
    </dgm:pt>
  </dgm:ptLst>
  <dgm:cxnLst>
    <dgm:cxn modelId="{15F5FD24-E81F-4B89-A17A-F6C3801FD263}" type="presOf" srcId="{3CBA9366-3886-46AC-BF8E-3ABFBBFFB45E}" destId="{214C3502-0BC0-4A51-A139-21FEF5EB0937}" srcOrd="0" destOrd="0" presId="urn:microsoft.com/office/officeart/2005/8/layout/vList2"/>
    <dgm:cxn modelId="{1483CC73-4121-4AAE-A4DB-0173D738C1D5}" srcId="{3CBA9366-3886-46AC-BF8E-3ABFBBFFB45E}" destId="{25D3D2BD-9506-4CDD-A7F1-2E8720417DF2}" srcOrd="0" destOrd="0" parTransId="{370A6245-A145-4B42-A327-E7FF443DDDD1}" sibTransId="{EB291AD9-92E8-4259-B467-8D6E043BBBDD}"/>
    <dgm:cxn modelId="{0E935DEF-2965-4B66-AAEA-B1381F14FBFE}" type="presOf" srcId="{25D3D2BD-9506-4CDD-A7F1-2E8720417DF2}" destId="{87B36F65-91D5-4EE9-B61C-E72D16BCA8A1}" srcOrd="0" destOrd="0" presId="urn:microsoft.com/office/officeart/2005/8/layout/vList2"/>
    <dgm:cxn modelId="{5D124569-4BF1-47F1-BE56-F54637A502D5}" type="presParOf" srcId="{214C3502-0BC0-4A51-A139-21FEF5EB0937}" destId="{87B36F65-91D5-4EE9-B61C-E72D16BCA8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106720F-A90B-4E09-8B09-2566A8295F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8532A2-38AB-4C18-8153-E2E8A64CC102}">
      <dgm:prSet/>
      <dgm:spPr/>
      <dgm:t>
        <a:bodyPr/>
        <a:lstStyle/>
        <a:p>
          <a:pPr rtl="0"/>
          <a:r>
            <a:rPr lang="en-US" b="1" i="1"/>
            <a:t>2.2.5 Continue</a:t>
          </a:r>
          <a:endParaRPr lang="en-US"/>
        </a:p>
      </dgm:t>
    </dgm:pt>
    <dgm:pt modelId="{72A187EC-20A0-40D4-A386-03C2BB8E9BEB}" type="parTrans" cxnId="{20C6FC97-975C-4F2D-A5AB-91F4B31AD735}">
      <dgm:prSet/>
      <dgm:spPr/>
      <dgm:t>
        <a:bodyPr/>
        <a:lstStyle/>
        <a:p>
          <a:endParaRPr lang="en-US"/>
        </a:p>
      </dgm:t>
    </dgm:pt>
    <dgm:pt modelId="{7EA683C9-DAC1-4899-9FEF-47E1A11EE30D}" type="sibTrans" cxnId="{20C6FC97-975C-4F2D-A5AB-91F4B31AD735}">
      <dgm:prSet/>
      <dgm:spPr/>
      <dgm:t>
        <a:bodyPr/>
        <a:lstStyle/>
        <a:p>
          <a:endParaRPr lang="en-US"/>
        </a:p>
      </dgm:t>
    </dgm:pt>
    <dgm:pt modelId="{BC568FE8-EB34-49C1-8DA3-8ADF3FF7D8CD}" type="pres">
      <dgm:prSet presAssocID="{2106720F-A90B-4E09-8B09-2566A8295FDB}" presName="linear" presStyleCnt="0">
        <dgm:presLayoutVars>
          <dgm:animLvl val="lvl"/>
          <dgm:resizeHandles val="exact"/>
        </dgm:presLayoutVars>
      </dgm:prSet>
      <dgm:spPr/>
    </dgm:pt>
    <dgm:pt modelId="{551C0BC5-D9AC-4752-B07F-F46E2976A358}" type="pres">
      <dgm:prSet presAssocID="{248532A2-38AB-4C18-8153-E2E8A64CC102}" presName="parentText" presStyleLbl="node1" presStyleIdx="0" presStyleCnt="1">
        <dgm:presLayoutVars>
          <dgm:chMax val="0"/>
          <dgm:bulletEnabled val="1"/>
        </dgm:presLayoutVars>
      </dgm:prSet>
      <dgm:spPr/>
    </dgm:pt>
  </dgm:ptLst>
  <dgm:cxnLst>
    <dgm:cxn modelId="{B59D9225-189B-440B-8B05-4298ABCF1587}" type="presOf" srcId="{2106720F-A90B-4E09-8B09-2566A8295FDB}" destId="{BC568FE8-EB34-49C1-8DA3-8ADF3FF7D8CD}" srcOrd="0" destOrd="0" presId="urn:microsoft.com/office/officeart/2005/8/layout/vList2"/>
    <dgm:cxn modelId="{3E90512D-906D-4571-BA3D-E7E7D16F8191}" type="presOf" srcId="{248532A2-38AB-4C18-8153-E2E8A64CC102}" destId="{551C0BC5-D9AC-4752-B07F-F46E2976A358}" srcOrd="0" destOrd="0" presId="urn:microsoft.com/office/officeart/2005/8/layout/vList2"/>
    <dgm:cxn modelId="{20C6FC97-975C-4F2D-A5AB-91F4B31AD735}" srcId="{2106720F-A90B-4E09-8B09-2566A8295FDB}" destId="{248532A2-38AB-4C18-8153-E2E8A64CC102}" srcOrd="0" destOrd="0" parTransId="{72A187EC-20A0-40D4-A386-03C2BB8E9BEB}" sibTransId="{7EA683C9-DAC1-4899-9FEF-47E1A11EE30D}"/>
    <dgm:cxn modelId="{F5021257-E885-437D-9113-44695866C257}" type="presParOf" srcId="{BC568FE8-EB34-49C1-8DA3-8ADF3FF7D8CD}" destId="{551C0BC5-D9AC-4752-B07F-F46E2976A35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106720F-A90B-4E09-8B09-2566A8295F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8532A2-38AB-4C18-8153-E2E8A64CC102}">
      <dgm:prSet/>
      <dgm:spPr/>
      <dgm:t>
        <a:bodyPr/>
        <a:lstStyle/>
        <a:p>
          <a:pPr rtl="0"/>
          <a:r>
            <a:rPr lang="en-US" b="1" i="1"/>
            <a:t>2.2.5 Continue</a:t>
          </a:r>
          <a:endParaRPr lang="en-US"/>
        </a:p>
      </dgm:t>
    </dgm:pt>
    <dgm:pt modelId="{72A187EC-20A0-40D4-A386-03C2BB8E9BEB}" type="parTrans" cxnId="{20C6FC97-975C-4F2D-A5AB-91F4B31AD735}">
      <dgm:prSet/>
      <dgm:spPr/>
      <dgm:t>
        <a:bodyPr/>
        <a:lstStyle/>
        <a:p>
          <a:endParaRPr lang="en-US"/>
        </a:p>
      </dgm:t>
    </dgm:pt>
    <dgm:pt modelId="{7EA683C9-DAC1-4899-9FEF-47E1A11EE30D}" type="sibTrans" cxnId="{20C6FC97-975C-4F2D-A5AB-91F4B31AD735}">
      <dgm:prSet/>
      <dgm:spPr/>
      <dgm:t>
        <a:bodyPr/>
        <a:lstStyle/>
        <a:p>
          <a:endParaRPr lang="en-US"/>
        </a:p>
      </dgm:t>
    </dgm:pt>
    <dgm:pt modelId="{BC568FE8-EB34-49C1-8DA3-8ADF3FF7D8CD}" type="pres">
      <dgm:prSet presAssocID="{2106720F-A90B-4E09-8B09-2566A8295FDB}" presName="linear" presStyleCnt="0">
        <dgm:presLayoutVars>
          <dgm:animLvl val="lvl"/>
          <dgm:resizeHandles val="exact"/>
        </dgm:presLayoutVars>
      </dgm:prSet>
      <dgm:spPr/>
    </dgm:pt>
    <dgm:pt modelId="{551C0BC5-D9AC-4752-B07F-F46E2976A358}" type="pres">
      <dgm:prSet presAssocID="{248532A2-38AB-4C18-8153-E2E8A64CC102}" presName="parentText" presStyleLbl="node1" presStyleIdx="0" presStyleCnt="1">
        <dgm:presLayoutVars>
          <dgm:chMax val="0"/>
          <dgm:bulletEnabled val="1"/>
        </dgm:presLayoutVars>
      </dgm:prSet>
      <dgm:spPr/>
    </dgm:pt>
  </dgm:ptLst>
  <dgm:cxnLst>
    <dgm:cxn modelId="{B59D9225-189B-440B-8B05-4298ABCF1587}" type="presOf" srcId="{2106720F-A90B-4E09-8B09-2566A8295FDB}" destId="{BC568FE8-EB34-49C1-8DA3-8ADF3FF7D8CD}" srcOrd="0" destOrd="0" presId="urn:microsoft.com/office/officeart/2005/8/layout/vList2"/>
    <dgm:cxn modelId="{3E90512D-906D-4571-BA3D-E7E7D16F8191}" type="presOf" srcId="{248532A2-38AB-4C18-8153-E2E8A64CC102}" destId="{551C0BC5-D9AC-4752-B07F-F46E2976A358}" srcOrd="0" destOrd="0" presId="urn:microsoft.com/office/officeart/2005/8/layout/vList2"/>
    <dgm:cxn modelId="{20C6FC97-975C-4F2D-A5AB-91F4B31AD735}" srcId="{2106720F-A90B-4E09-8B09-2566A8295FDB}" destId="{248532A2-38AB-4C18-8153-E2E8A64CC102}" srcOrd="0" destOrd="0" parTransId="{72A187EC-20A0-40D4-A386-03C2BB8E9BEB}" sibTransId="{7EA683C9-DAC1-4899-9FEF-47E1A11EE30D}"/>
    <dgm:cxn modelId="{F5021257-E885-437D-9113-44695866C257}" type="presParOf" srcId="{BC568FE8-EB34-49C1-8DA3-8ADF3FF7D8CD}" destId="{551C0BC5-D9AC-4752-B07F-F46E2976A3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106720F-A90B-4E09-8B09-2566A8295F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8532A2-38AB-4C18-8153-E2E8A64CC102}">
      <dgm:prSet/>
      <dgm:spPr/>
      <dgm:t>
        <a:bodyPr/>
        <a:lstStyle/>
        <a:p>
          <a:pPr rtl="0"/>
          <a:r>
            <a:rPr lang="en-US" b="1" i="1"/>
            <a:t>2.2.5 Continue</a:t>
          </a:r>
          <a:endParaRPr lang="en-US"/>
        </a:p>
      </dgm:t>
    </dgm:pt>
    <dgm:pt modelId="{72A187EC-20A0-40D4-A386-03C2BB8E9BEB}" type="parTrans" cxnId="{20C6FC97-975C-4F2D-A5AB-91F4B31AD735}">
      <dgm:prSet/>
      <dgm:spPr/>
      <dgm:t>
        <a:bodyPr/>
        <a:lstStyle/>
        <a:p>
          <a:endParaRPr lang="en-US"/>
        </a:p>
      </dgm:t>
    </dgm:pt>
    <dgm:pt modelId="{7EA683C9-DAC1-4899-9FEF-47E1A11EE30D}" type="sibTrans" cxnId="{20C6FC97-975C-4F2D-A5AB-91F4B31AD735}">
      <dgm:prSet/>
      <dgm:spPr/>
      <dgm:t>
        <a:bodyPr/>
        <a:lstStyle/>
        <a:p>
          <a:endParaRPr lang="en-US"/>
        </a:p>
      </dgm:t>
    </dgm:pt>
    <dgm:pt modelId="{BC568FE8-EB34-49C1-8DA3-8ADF3FF7D8CD}" type="pres">
      <dgm:prSet presAssocID="{2106720F-A90B-4E09-8B09-2566A8295FDB}" presName="linear" presStyleCnt="0">
        <dgm:presLayoutVars>
          <dgm:animLvl val="lvl"/>
          <dgm:resizeHandles val="exact"/>
        </dgm:presLayoutVars>
      </dgm:prSet>
      <dgm:spPr/>
    </dgm:pt>
    <dgm:pt modelId="{551C0BC5-D9AC-4752-B07F-F46E2976A358}" type="pres">
      <dgm:prSet presAssocID="{248532A2-38AB-4C18-8153-E2E8A64CC102}" presName="parentText" presStyleLbl="node1" presStyleIdx="0" presStyleCnt="1">
        <dgm:presLayoutVars>
          <dgm:chMax val="0"/>
          <dgm:bulletEnabled val="1"/>
        </dgm:presLayoutVars>
      </dgm:prSet>
      <dgm:spPr/>
    </dgm:pt>
  </dgm:ptLst>
  <dgm:cxnLst>
    <dgm:cxn modelId="{B59D9225-189B-440B-8B05-4298ABCF1587}" type="presOf" srcId="{2106720F-A90B-4E09-8B09-2566A8295FDB}" destId="{BC568FE8-EB34-49C1-8DA3-8ADF3FF7D8CD}" srcOrd="0" destOrd="0" presId="urn:microsoft.com/office/officeart/2005/8/layout/vList2"/>
    <dgm:cxn modelId="{3E90512D-906D-4571-BA3D-E7E7D16F8191}" type="presOf" srcId="{248532A2-38AB-4C18-8153-E2E8A64CC102}" destId="{551C0BC5-D9AC-4752-B07F-F46E2976A358}" srcOrd="0" destOrd="0" presId="urn:microsoft.com/office/officeart/2005/8/layout/vList2"/>
    <dgm:cxn modelId="{20C6FC97-975C-4F2D-A5AB-91F4B31AD735}" srcId="{2106720F-A90B-4E09-8B09-2566A8295FDB}" destId="{248532A2-38AB-4C18-8153-E2E8A64CC102}" srcOrd="0" destOrd="0" parTransId="{72A187EC-20A0-40D4-A386-03C2BB8E9BEB}" sibTransId="{7EA683C9-DAC1-4899-9FEF-47E1A11EE30D}"/>
    <dgm:cxn modelId="{F5021257-E885-437D-9113-44695866C257}" type="presParOf" srcId="{BC568FE8-EB34-49C1-8DA3-8ADF3FF7D8CD}" destId="{551C0BC5-D9AC-4752-B07F-F46E2976A3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EF240-A0D4-4F28-ACA1-859EC6569A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B202D9-E3A0-4822-8607-FE00F7C53D03}">
      <dgm:prSet>
        <dgm:style>
          <a:lnRef idx="2">
            <a:schemeClr val="accent5"/>
          </a:lnRef>
          <a:fillRef idx="1">
            <a:schemeClr val="lt1"/>
          </a:fillRef>
          <a:effectRef idx="0">
            <a:schemeClr val="accent5"/>
          </a:effectRef>
          <a:fontRef idx="minor">
            <a:schemeClr val="dk1"/>
          </a:fontRef>
        </dgm:style>
      </dgm:prSet>
      <dgm:spPr>
        <a:ln>
          <a:solidFill>
            <a:srgbClr val="0070C0"/>
          </a:solidFill>
        </a:ln>
      </dgm:spPr>
      <dgm:t>
        <a:bodyPr/>
        <a:lstStyle/>
        <a:p>
          <a:pPr algn="ctr" rtl="0"/>
          <a:r>
            <a:rPr lang="en-US" b="1" dirty="0">
              <a:latin typeface="Corbel" panose="020B0503020204020204" pitchFamily="34" charset="0"/>
            </a:rPr>
            <a:t>KHOA CÔNG NGHỆ THÔNG TIN</a:t>
          </a:r>
        </a:p>
        <a:p>
          <a:pPr algn="ctr" rtl="0"/>
          <a:r>
            <a:rPr lang="en-US" b="1" dirty="0">
              <a:latin typeface="Corbel" panose="020B0503020204020204" pitchFamily="34" charset="0"/>
            </a:rPr>
            <a:t>BỘ MÔN AN TOÀN THÔNG TIN</a:t>
          </a:r>
        </a:p>
      </dgm:t>
    </dgm:pt>
    <dgm:pt modelId="{39AEF6BA-6192-4D37-81B3-183D0731805A}" type="parTrans" cxnId="{4831260F-60FB-4F25-9FA5-91ABCD0CD417}">
      <dgm:prSet/>
      <dgm:spPr/>
      <dgm:t>
        <a:bodyPr/>
        <a:lstStyle/>
        <a:p>
          <a:endParaRPr lang="en-US"/>
        </a:p>
      </dgm:t>
    </dgm:pt>
    <dgm:pt modelId="{DC6BFCE5-226F-404B-9EE4-FE4E69513B33}" type="sibTrans" cxnId="{4831260F-60FB-4F25-9FA5-91ABCD0CD417}">
      <dgm:prSet/>
      <dgm:spPr/>
      <dgm:t>
        <a:bodyPr/>
        <a:lstStyle/>
        <a:p>
          <a:endParaRPr lang="en-US"/>
        </a:p>
      </dgm:t>
    </dgm:pt>
    <dgm:pt modelId="{12EB2225-3360-4779-9214-A4B9DB85BF35}" type="pres">
      <dgm:prSet presAssocID="{532EF240-A0D4-4F28-ACA1-859EC6569A82}" presName="linear" presStyleCnt="0">
        <dgm:presLayoutVars>
          <dgm:animLvl val="lvl"/>
          <dgm:resizeHandles val="exact"/>
        </dgm:presLayoutVars>
      </dgm:prSet>
      <dgm:spPr/>
    </dgm:pt>
    <dgm:pt modelId="{55AB5388-7FA4-4CF3-A364-6B4B977D7290}" type="pres">
      <dgm:prSet presAssocID="{F0B202D9-E3A0-4822-8607-FE00F7C53D03}" presName="parentText" presStyleLbl="node1" presStyleIdx="0" presStyleCnt="1" custLinFactY="-5330" custLinFactNeighborY="-100000">
        <dgm:presLayoutVars>
          <dgm:chMax val="0"/>
          <dgm:bulletEnabled val="1"/>
        </dgm:presLayoutVars>
      </dgm:prSet>
      <dgm:spPr/>
    </dgm:pt>
  </dgm:ptLst>
  <dgm:cxnLst>
    <dgm:cxn modelId="{4831260F-60FB-4F25-9FA5-91ABCD0CD417}" srcId="{532EF240-A0D4-4F28-ACA1-859EC6569A82}" destId="{F0B202D9-E3A0-4822-8607-FE00F7C53D03}" srcOrd="0" destOrd="0" parTransId="{39AEF6BA-6192-4D37-81B3-183D0731805A}" sibTransId="{DC6BFCE5-226F-404B-9EE4-FE4E69513B33}"/>
    <dgm:cxn modelId="{9840F422-D404-4E88-82C6-E213E252793F}" type="presOf" srcId="{F0B202D9-E3A0-4822-8607-FE00F7C53D03}" destId="{55AB5388-7FA4-4CF3-A364-6B4B977D7290}" srcOrd="0" destOrd="0" presId="urn:microsoft.com/office/officeart/2005/8/layout/vList2"/>
    <dgm:cxn modelId="{C9C73B35-4C69-4C30-813F-761043CA90E6}" type="presOf" srcId="{532EF240-A0D4-4F28-ACA1-859EC6569A82}" destId="{12EB2225-3360-4779-9214-A4B9DB85BF35}" srcOrd="0" destOrd="0" presId="urn:microsoft.com/office/officeart/2005/8/layout/vList2"/>
    <dgm:cxn modelId="{909137C4-8B07-4353-9A28-EEB12A221BBC}" type="presParOf" srcId="{12EB2225-3360-4779-9214-A4B9DB85BF35}" destId="{55AB5388-7FA4-4CF3-A364-6B4B977D7290}"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8E17471-4E68-4AC9-A050-CA3F1CD7FB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687525-F067-40EF-AE56-9A72EDC4D99E}">
      <dgm:prSet/>
      <dgm:spPr/>
      <dgm:t>
        <a:bodyPr/>
        <a:lstStyle/>
        <a:p>
          <a:pPr rtl="0"/>
          <a:r>
            <a:rPr lang="en-US" b="1" i="1" u="none" dirty="0"/>
            <a:t>2.2.6. </a:t>
          </a:r>
          <a:r>
            <a:rPr lang="en-US" b="1" i="1" dirty="0"/>
            <a:t>Addition and Multiplication Tables</a:t>
          </a:r>
          <a:endParaRPr lang="en-US" dirty="0"/>
        </a:p>
      </dgm:t>
    </dgm:pt>
    <dgm:pt modelId="{D18BB579-2F42-4182-AD47-0642C7522BF1}" type="parTrans" cxnId="{11E9C9F8-9F42-46B5-8683-AB12993AB2D3}">
      <dgm:prSet/>
      <dgm:spPr/>
      <dgm:t>
        <a:bodyPr/>
        <a:lstStyle/>
        <a:p>
          <a:endParaRPr lang="en-US"/>
        </a:p>
      </dgm:t>
    </dgm:pt>
    <dgm:pt modelId="{86BAACB9-8CA6-4787-A16B-AEFFFE25F057}" type="sibTrans" cxnId="{11E9C9F8-9F42-46B5-8683-AB12993AB2D3}">
      <dgm:prSet/>
      <dgm:spPr/>
      <dgm:t>
        <a:bodyPr/>
        <a:lstStyle/>
        <a:p>
          <a:endParaRPr lang="en-US"/>
        </a:p>
      </dgm:t>
    </dgm:pt>
    <dgm:pt modelId="{DAC41BCA-FAE1-41ED-A75F-2053A36BAF3E}" type="pres">
      <dgm:prSet presAssocID="{F8E17471-4E68-4AC9-A050-CA3F1CD7FB41}" presName="linear" presStyleCnt="0">
        <dgm:presLayoutVars>
          <dgm:animLvl val="lvl"/>
          <dgm:resizeHandles val="exact"/>
        </dgm:presLayoutVars>
      </dgm:prSet>
      <dgm:spPr/>
    </dgm:pt>
    <dgm:pt modelId="{6096E418-1B10-4100-BBA1-2EBCCC6D1A12}" type="pres">
      <dgm:prSet presAssocID="{6F687525-F067-40EF-AE56-9A72EDC4D99E}" presName="parentText" presStyleLbl="node1" presStyleIdx="0" presStyleCnt="1">
        <dgm:presLayoutVars>
          <dgm:chMax val="0"/>
          <dgm:bulletEnabled val="1"/>
        </dgm:presLayoutVars>
      </dgm:prSet>
      <dgm:spPr/>
    </dgm:pt>
  </dgm:ptLst>
  <dgm:cxnLst>
    <dgm:cxn modelId="{0FAC24BD-305A-4612-B4B3-37241660096D}" type="presOf" srcId="{F8E17471-4E68-4AC9-A050-CA3F1CD7FB41}" destId="{DAC41BCA-FAE1-41ED-A75F-2053A36BAF3E}" srcOrd="0" destOrd="0" presId="urn:microsoft.com/office/officeart/2005/8/layout/vList2"/>
    <dgm:cxn modelId="{81A63DF6-24D9-4E31-991F-F88A757DF51F}" type="presOf" srcId="{6F687525-F067-40EF-AE56-9A72EDC4D99E}" destId="{6096E418-1B10-4100-BBA1-2EBCCC6D1A12}" srcOrd="0" destOrd="0" presId="urn:microsoft.com/office/officeart/2005/8/layout/vList2"/>
    <dgm:cxn modelId="{11E9C9F8-9F42-46B5-8683-AB12993AB2D3}" srcId="{F8E17471-4E68-4AC9-A050-CA3F1CD7FB41}" destId="{6F687525-F067-40EF-AE56-9A72EDC4D99E}" srcOrd="0" destOrd="0" parTransId="{D18BB579-2F42-4182-AD47-0642C7522BF1}" sibTransId="{86BAACB9-8CA6-4787-A16B-AEFFFE25F057}"/>
    <dgm:cxn modelId="{4B2BA1BD-DAAD-416F-8918-11C28531440D}" type="presParOf" srcId="{DAC41BCA-FAE1-41ED-A75F-2053A36BAF3E}" destId="{6096E418-1B10-4100-BBA1-2EBCCC6D1A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93C0B07-68E9-487B-84F0-184B044F88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238566-06C3-435A-B39A-507860821F55}">
      <dgm:prSet/>
      <dgm:spPr/>
      <dgm:t>
        <a:bodyPr/>
        <a:lstStyle/>
        <a:p>
          <a:pPr rtl="0"/>
          <a:r>
            <a:rPr lang="en-US" b="1" i="1"/>
            <a:t>2.2.7 </a:t>
          </a:r>
          <a:r>
            <a:rPr lang="fr-FR" b="1" i="1"/>
            <a:t>Different </a:t>
          </a:r>
          <a:r>
            <a:rPr lang="en-US" b="1" i="1"/>
            <a:t>Sets</a:t>
          </a:r>
          <a:endParaRPr lang="en-US"/>
        </a:p>
      </dgm:t>
    </dgm:pt>
    <dgm:pt modelId="{164C30FB-7CE6-4A2F-983E-507C1B4A8D70}" type="parTrans" cxnId="{315309F2-2036-4836-9387-1EFC00004FA3}">
      <dgm:prSet/>
      <dgm:spPr/>
      <dgm:t>
        <a:bodyPr/>
        <a:lstStyle/>
        <a:p>
          <a:endParaRPr lang="en-US"/>
        </a:p>
      </dgm:t>
    </dgm:pt>
    <dgm:pt modelId="{F350C73D-1577-4E25-A03E-448976AABBD0}" type="sibTrans" cxnId="{315309F2-2036-4836-9387-1EFC00004FA3}">
      <dgm:prSet/>
      <dgm:spPr/>
      <dgm:t>
        <a:bodyPr/>
        <a:lstStyle/>
        <a:p>
          <a:endParaRPr lang="en-US"/>
        </a:p>
      </dgm:t>
    </dgm:pt>
    <dgm:pt modelId="{A9A81D03-8B80-4CEB-95E6-9DFC00A76C90}" type="pres">
      <dgm:prSet presAssocID="{E93C0B07-68E9-487B-84F0-184B044F8883}" presName="linear" presStyleCnt="0">
        <dgm:presLayoutVars>
          <dgm:animLvl val="lvl"/>
          <dgm:resizeHandles val="exact"/>
        </dgm:presLayoutVars>
      </dgm:prSet>
      <dgm:spPr/>
    </dgm:pt>
    <dgm:pt modelId="{4802DC7C-2DFF-465D-9F6F-E4C2F4E2E5A6}" type="pres">
      <dgm:prSet presAssocID="{BF238566-06C3-435A-B39A-507860821F55}" presName="parentText" presStyleLbl="node1" presStyleIdx="0" presStyleCnt="1">
        <dgm:presLayoutVars>
          <dgm:chMax val="0"/>
          <dgm:bulletEnabled val="1"/>
        </dgm:presLayoutVars>
      </dgm:prSet>
      <dgm:spPr/>
    </dgm:pt>
  </dgm:ptLst>
  <dgm:cxnLst>
    <dgm:cxn modelId="{63E06BA3-46FA-4C1C-870A-49CDEB5300BA}" type="presOf" srcId="{BF238566-06C3-435A-B39A-507860821F55}" destId="{4802DC7C-2DFF-465D-9F6F-E4C2F4E2E5A6}" srcOrd="0" destOrd="0" presId="urn:microsoft.com/office/officeart/2005/8/layout/vList2"/>
    <dgm:cxn modelId="{798029B8-28C0-4EE5-ACC8-88E0B73FEF4B}" type="presOf" srcId="{E93C0B07-68E9-487B-84F0-184B044F8883}" destId="{A9A81D03-8B80-4CEB-95E6-9DFC00A76C90}" srcOrd="0" destOrd="0" presId="urn:microsoft.com/office/officeart/2005/8/layout/vList2"/>
    <dgm:cxn modelId="{315309F2-2036-4836-9387-1EFC00004FA3}" srcId="{E93C0B07-68E9-487B-84F0-184B044F8883}" destId="{BF238566-06C3-435A-B39A-507860821F55}" srcOrd="0" destOrd="0" parTransId="{164C30FB-7CE6-4A2F-983E-507C1B4A8D70}" sibTransId="{F350C73D-1577-4E25-A03E-448976AABBD0}"/>
    <dgm:cxn modelId="{62F83972-CBD1-416B-8F22-3B005DA70713}" type="presParOf" srcId="{A9A81D03-8B80-4CEB-95E6-9DFC00A76C90}" destId="{4802DC7C-2DFF-465D-9F6F-E4C2F4E2E5A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D58A9FC-4F4D-428A-BC9C-CC0AA5F86D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8DAB0AA-4791-4800-8FF8-D7563EE465B6}">
      <dgm:prSet/>
      <dgm:spPr/>
      <dgm:t>
        <a:bodyPr/>
        <a:lstStyle/>
        <a:p>
          <a:pPr rtl="0"/>
          <a:r>
            <a:rPr lang="en-US" b="1" i="1"/>
            <a:t>2.2.8 Two More Sets</a:t>
          </a:r>
          <a:endParaRPr lang="en-US"/>
        </a:p>
      </dgm:t>
    </dgm:pt>
    <dgm:pt modelId="{F4B71A71-74B1-4BDB-8CCA-2DCCD402BE7E}" type="parTrans" cxnId="{5353729E-BE2B-407D-8922-6906DE22A7E4}">
      <dgm:prSet/>
      <dgm:spPr/>
      <dgm:t>
        <a:bodyPr/>
        <a:lstStyle/>
        <a:p>
          <a:endParaRPr lang="en-US"/>
        </a:p>
      </dgm:t>
    </dgm:pt>
    <dgm:pt modelId="{42D7308A-8D3D-4A7C-BA4E-6563549EAD2E}" type="sibTrans" cxnId="{5353729E-BE2B-407D-8922-6906DE22A7E4}">
      <dgm:prSet/>
      <dgm:spPr/>
      <dgm:t>
        <a:bodyPr/>
        <a:lstStyle/>
        <a:p>
          <a:endParaRPr lang="en-US"/>
        </a:p>
      </dgm:t>
    </dgm:pt>
    <dgm:pt modelId="{ED3D1689-2F77-4D67-9532-F7DAE1AC5D49}" type="pres">
      <dgm:prSet presAssocID="{5D58A9FC-4F4D-428A-BC9C-CC0AA5F86D7A}" presName="linear" presStyleCnt="0">
        <dgm:presLayoutVars>
          <dgm:animLvl val="lvl"/>
          <dgm:resizeHandles val="exact"/>
        </dgm:presLayoutVars>
      </dgm:prSet>
      <dgm:spPr/>
    </dgm:pt>
    <dgm:pt modelId="{81F47E9A-ABC0-4952-AB9E-5F0805057567}" type="pres">
      <dgm:prSet presAssocID="{38DAB0AA-4791-4800-8FF8-D7563EE465B6}" presName="parentText" presStyleLbl="node1" presStyleIdx="0" presStyleCnt="1">
        <dgm:presLayoutVars>
          <dgm:chMax val="0"/>
          <dgm:bulletEnabled val="1"/>
        </dgm:presLayoutVars>
      </dgm:prSet>
      <dgm:spPr/>
    </dgm:pt>
  </dgm:ptLst>
  <dgm:cxnLst>
    <dgm:cxn modelId="{26C8AB43-01F5-4B1A-87EE-679A9CFCF538}" type="presOf" srcId="{38DAB0AA-4791-4800-8FF8-D7563EE465B6}" destId="{81F47E9A-ABC0-4952-AB9E-5F0805057567}" srcOrd="0" destOrd="0" presId="urn:microsoft.com/office/officeart/2005/8/layout/vList2"/>
    <dgm:cxn modelId="{5353729E-BE2B-407D-8922-6906DE22A7E4}" srcId="{5D58A9FC-4F4D-428A-BC9C-CC0AA5F86D7A}" destId="{38DAB0AA-4791-4800-8FF8-D7563EE465B6}" srcOrd="0" destOrd="0" parTransId="{F4B71A71-74B1-4BDB-8CCA-2DCCD402BE7E}" sibTransId="{42D7308A-8D3D-4A7C-BA4E-6563549EAD2E}"/>
    <dgm:cxn modelId="{D61514B2-EEB6-4359-B9C0-BE3D92A26DEA}" type="presOf" srcId="{5D58A9FC-4F4D-428A-BC9C-CC0AA5F86D7A}" destId="{ED3D1689-2F77-4D67-9532-F7DAE1AC5D49}" srcOrd="0" destOrd="0" presId="urn:microsoft.com/office/officeart/2005/8/layout/vList2"/>
    <dgm:cxn modelId="{A7F40B57-34D1-4493-86C1-43738B861567}" type="presParOf" srcId="{ED3D1689-2F77-4D67-9532-F7DAE1AC5D49}" destId="{81F47E9A-ABC0-4952-AB9E-5F080505756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52D1F93-F4F8-456E-AF17-410C471B44F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C21863-1758-492D-BF40-C456377975E9}">
      <dgm:prSet/>
      <dgm:spPr/>
      <dgm:t>
        <a:bodyPr/>
        <a:lstStyle/>
        <a:p>
          <a:pPr rtl="0"/>
          <a:r>
            <a:rPr lang="en-US" b="1"/>
            <a:t>2.3. </a:t>
          </a:r>
          <a:r>
            <a:rPr lang="fr-FR" b="1"/>
            <a:t>MATRICES</a:t>
          </a:r>
          <a:endParaRPr lang="en-US"/>
        </a:p>
      </dgm:t>
    </dgm:pt>
    <dgm:pt modelId="{C19356BE-E4C4-486A-B3BE-A6AFF789A2DD}" type="parTrans" cxnId="{3BD5BC67-CA31-4E16-8903-9E0B7BB6ADC7}">
      <dgm:prSet/>
      <dgm:spPr/>
      <dgm:t>
        <a:bodyPr/>
        <a:lstStyle/>
        <a:p>
          <a:endParaRPr lang="en-US"/>
        </a:p>
      </dgm:t>
    </dgm:pt>
    <dgm:pt modelId="{3EBE5DEC-945D-4707-9473-C042DF691926}" type="sibTrans" cxnId="{3BD5BC67-CA31-4E16-8903-9E0B7BB6ADC7}">
      <dgm:prSet/>
      <dgm:spPr/>
      <dgm:t>
        <a:bodyPr/>
        <a:lstStyle/>
        <a:p>
          <a:endParaRPr lang="en-US"/>
        </a:p>
      </dgm:t>
    </dgm:pt>
    <dgm:pt modelId="{F51B6196-53A0-440F-AECC-65A9B85CFB32}" type="pres">
      <dgm:prSet presAssocID="{052D1F93-F4F8-456E-AF17-410C471B44F5}" presName="linear" presStyleCnt="0">
        <dgm:presLayoutVars>
          <dgm:animLvl val="lvl"/>
          <dgm:resizeHandles val="exact"/>
        </dgm:presLayoutVars>
      </dgm:prSet>
      <dgm:spPr/>
    </dgm:pt>
    <dgm:pt modelId="{4D746233-2EA4-48FE-B86E-CAF10C9DB81D}" type="pres">
      <dgm:prSet presAssocID="{06C21863-1758-492D-BF40-C456377975E9}" presName="parentText" presStyleLbl="node1" presStyleIdx="0" presStyleCnt="1">
        <dgm:presLayoutVars>
          <dgm:chMax val="0"/>
          <dgm:bulletEnabled val="1"/>
        </dgm:presLayoutVars>
      </dgm:prSet>
      <dgm:spPr/>
    </dgm:pt>
  </dgm:ptLst>
  <dgm:cxnLst>
    <dgm:cxn modelId="{3BD5BC67-CA31-4E16-8903-9E0B7BB6ADC7}" srcId="{052D1F93-F4F8-456E-AF17-410C471B44F5}" destId="{06C21863-1758-492D-BF40-C456377975E9}" srcOrd="0" destOrd="0" parTransId="{C19356BE-E4C4-486A-B3BE-A6AFF789A2DD}" sibTransId="{3EBE5DEC-945D-4707-9473-C042DF691926}"/>
    <dgm:cxn modelId="{35C3DF80-236B-40B3-B6EB-A899D587D95C}" type="presOf" srcId="{06C21863-1758-492D-BF40-C456377975E9}" destId="{4D746233-2EA4-48FE-B86E-CAF10C9DB81D}" srcOrd="0" destOrd="0" presId="urn:microsoft.com/office/officeart/2005/8/layout/vList2"/>
    <dgm:cxn modelId="{2A09D5FF-7349-470E-AFC0-C8386C3E5082}" type="presOf" srcId="{052D1F93-F4F8-456E-AF17-410C471B44F5}" destId="{F51B6196-53A0-440F-AECC-65A9B85CFB32}" srcOrd="0" destOrd="0" presId="urn:microsoft.com/office/officeart/2005/8/layout/vList2"/>
    <dgm:cxn modelId="{0BEF6DD8-85D9-4A73-B779-7F21FCCF76B9}" type="presParOf" srcId="{F51B6196-53A0-440F-AECC-65A9B85CFB32}" destId="{4D746233-2EA4-48FE-B86E-CAF10C9DB81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515209F-2050-41EC-B649-A5EAF0C8F6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689628-5DBF-4E3C-97F6-949E6A551DBB}">
      <dgm:prSet/>
      <dgm:spPr/>
      <dgm:t>
        <a:bodyPr/>
        <a:lstStyle/>
        <a:p>
          <a:pPr rtl="0"/>
          <a:r>
            <a:rPr lang="en-US" b="1" i="1" dirty="0"/>
            <a:t>2.3.1. Definition</a:t>
          </a:r>
          <a:endParaRPr lang="en-US" dirty="0"/>
        </a:p>
      </dgm:t>
    </dgm:pt>
    <dgm:pt modelId="{B0EA3DAA-DE40-4821-BB71-2DEFA32BA82F}" type="parTrans" cxnId="{DDBA9A1B-3EC3-45B1-9E0D-301A3182F008}">
      <dgm:prSet/>
      <dgm:spPr/>
      <dgm:t>
        <a:bodyPr/>
        <a:lstStyle/>
        <a:p>
          <a:endParaRPr lang="en-US"/>
        </a:p>
      </dgm:t>
    </dgm:pt>
    <dgm:pt modelId="{E53F86DE-6ACF-428A-B03D-BC4B44FB2219}" type="sibTrans" cxnId="{DDBA9A1B-3EC3-45B1-9E0D-301A3182F008}">
      <dgm:prSet/>
      <dgm:spPr/>
      <dgm:t>
        <a:bodyPr/>
        <a:lstStyle/>
        <a:p>
          <a:endParaRPr lang="en-US"/>
        </a:p>
      </dgm:t>
    </dgm:pt>
    <dgm:pt modelId="{BDD291A0-C99F-4EAE-B61E-45B71106DDC5}" type="pres">
      <dgm:prSet presAssocID="{F515209F-2050-41EC-B649-A5EAF0C8F68D}" presName="linear" presStyleCnt="0">
        <dgm:presLayoutVars>
          <dgm:animLvl val="lvl"/>
          <dgm:resizeHandles val="exact"/>
        </dgm:presLayoutVars>
      </dgm:prSet>
      <dgm:spPr/>
    </dgm:pt>
    <dgm:pt modelId="{E2887E19-87D0-43AA-A5FE-9CFAF98EF45A}" type="pres">
      <dgm:prSet presAssocID="{57689628-5DBF-4E3C-97F6-949E6A551DBB}" presName="parentText" presStyleLbl="node1" presStyleIdx="0" presStyleCnt="1">
        <dgm:presLayoutVars>
          <dgm:chMax val="0"/>
          <dgm:bulletEnabled val="1"/>
        </dgm:presLayoutVars>
      </dgm:prSet>
      <dgm:spPr/>
    </dgm:pt>
  </dgm:ptLst>
  <dgm:cxnLst>
    <dgm:cxn modelId="{DDBA9A1B-3EC3-45B1-9E0D-301A3182F008}" srcId="{F515209F-2050-41EC-B649-A5EAF0C8F68D}" destId="{57689628-5DBF-4E3C-97F6-949E6A551DBB}" srcOrd="0" destOrd="0" parTransId="{B0EA3DAA-DE40-4821-BB71-2DEFA32BA82F}" sibTransId="{E53F86DE-6ACF-428A-B03D-BC4B44FB2219}"/>
    <dgm:cxn modelId="{F54B9FCC-4A8A-4830-8A2E-602914B818C0}" type="presOf" srcId="{F515209F-2050-41EC-B649-A5EAF0C8F68D}" destId="{BDD291A0-C99F-4EAE-B61E-45B71106DDC5}" srcOrd="0" destOrd="0" presId="urn:microsoft.com/office/officeart/2005/8/layout/vList2"/>
    <dgm:cxn modelId="{E626A6D9-A418-485F-8D36-89F3287E8E78}" type="presOf" srcId="{57689628-5DBF-4E3C-97F6-949E6A551DBB}" destId="{E2887E19-87D0-43AA-A5FE-9CFAF98EF45A}" srcOrd="0" destOrd="0" presId="urn:microsoft.com/office/officeart/2005/8/layout/vList2"/>
    <dgm:cxn modelId="{6885B9D4-B9FB-44B3-9D1F-BD77511F5504}" type="presParOf" srcId="{BDD291A0-C99F-4EAE-B61E-45B71106DDC5}" destId="{E2887E19-87D0-43AA-A5FE-9CFAF98EF45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82DE9D6-C07E-4D4B-88BB-B3CE3B56743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36384A-BFAF-47CA-8048-9C675B9ACEBE}">
      <dgm:prSet/>
      <dgm:spPr/>
      <dgm:t>
        <a:bodyPr/>
        <a:lstStyle/>
        <a:p>
          <a:pPr rtl="0"/>
          <a:r>
            <a:rPr lang="en-US" b="1" i="1"/>
            <a:t>2.3.1 Continued</a:t>
          </a:r>
          <a:endParaRPr lang="en-US"/>
        </a:p>
      </dgm:t>
    </dgm:pt>
    <dgm:pt modelId="{CD605516-18E9-49C8-8A96-1AB63F37C21B}" type="parTrans" cxnId="{E16082DC-08BA-437E-ABA2-2B092AAD2731}">
      <dgm:prSet/>
      <dgm:spPr/>
      <dgm:t>
        <a:bodyPr/>
        <a:lstStyle/>
        <a:p>
          <a:endParaRPr lang="en-US"/>
        </a:p>
      </dgm:t>
    </dgm:pt>
    <dgm:pt modelId="{8004556E-7C8C-4345-A8F2-8DE06429B721}" type="sibTrans" cxnId="{E16082DC-08BA-437E-ABA2-2B092AAD2731}">
      <dgm:prSet/>
      <dgm:spPr/>
      <dgm:t>
        <a:bodyPr/>
        <a:lstStyle/>
        <a:p>
          <a:endParaRPr lang="en-US"/>
        </a:p>
      </dgm:t>
    </dgm:pt>
    <dgm:pt modelId="{BFC26F49-8CDA-465F-A3DA-4EFB1635CAE0}" type="pres">
      <dgm:prSet presAssocID="{A82DE9D6-C07E-4D4B-88BB-B3CE3B56743E}" presName="linear" presStyleCnt="0">
        <dgm:presLayoutVars>
          <dgm:animLvl val="lvl"/>
          <dgm:resizeHandles val="exact"/>
        </dgm:presLayoutVars>
      </dgm:prSet>
      <dgm:spPr/>
    </dgm:pt>
    <dgm:pt modelId="{69F07432-19BF-4E31-82B7-9016EE060798}" type="pres">
      <dgm:prSet presAssocID="{9436384A-BFAF-47CA-8048-9C675B9ACEBE}" presName="parentText" presStyleLbl="node1" presStyleIdx="0" presStyleCnt="1">
        <dgm:presLayoutVars>
          <dgm:chMax val="0"/>
          <dgm:bulletEnabled val="1"/>
        </dgm:presLayoutVars>
      </dgm:prSet>
      <dgm:spPr/>
    </dgm:pt>
  </dgm:ptLst>
  <dgm:cxnLst>
    <dgm:cxn modelId="{37C17407-4166-4057-8D05-EB0CCCA7C4E8}" type="presOf" srcId="{9436384A-BFAF-47CA-8048-9C675B9ACEBE}" destId="{69F07432-19BF-4E31-82B7-9016EE060798}" srcOrd="0" destOrd="0" presId="urn:microsoft.com/office/officeart/2005/8/layout/vList2"/>
    <dgm:cxn modelId="{AFAC9099-967A-442E-A572-79354E45E792}" type="presOf" srcId="{A82DE9D6-C07E-4D4B-88BB-B3CE3B56743E}" destId="{BFC26F49-8CDA-465F-A3DA-4EFB1635CAE0}" srcOrd="0" destOrd="0" presId="urn:microsoft.com/office/officeart/2005/8/layout/vList2"/>
    <dgm:cxn modelId="{E16082DC-08BA-437E-ABA2-2B092AAD2731}" srcId="{A82DE9D6-C07E-4D4B-88BB-B3CE3B56743E}" destId="{9436384A-BFAF-47CA-8048-9C675B9ACEBE}" srcOrd="0" destOrd="0" parTransId="{CD605516-18E9-49C8-8A96-1AB63F37C21B}" sibTransId="{8004556E-7C8C-4345-A8F2-8DE06429B721}"/>
    <dgm:cxn modelId="{08F95336-D5DD-46E4-AA95-257910848740}" type="presParOf" srcId="{BFC26F49-8CDA-465F-A3DA-4EFB1635CAE0}" destId="{69F07432-19BF-4E31-82B7-9016EE06079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2F8F7D3-F478-4BF6-8FED-93DF1EA600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BF2D68-FB2F-460A-BDD7-572D67A9C194}">
      <dgm:prSet/>
      <dgm:spPr/>
      <dgm:t>
        <a:bodyPr/>
        <a:lstStyle/>
        <a:p>
          <a:pPr rtl="0"/>
          <a:r>
            <a:rPr lang="en-US" b="1" i="1"/>
            <a:t>2.3.2 </a:t>
          </a:r>
          <a:r>
            <a:rPr lang="fr-FR" b="1" i="1"/>
            <a:t>Operations and Relations</a:t>
          </a:r>
          <a:endParaRPr lang="en-US"/>
        </a:p>
      </dgm:t>
    </dgm:pt>
    <dgm:pt modelId="{DE08C467-C1BC-4A5F-B556-EC0B2271269A}" type="parTrans" cxnId="{04737D69-09CD-4CBC-B7C6-3C55D1C12D25}">
      <dgm:prSet/>
      <dgm:spPr/>
      <dgm:t>
        <a:bodyPr/>
        <a:lstStyle/>
        <a:p>
          <a:endParaRPr lang="en-US"/>
        </a:p>
      </dgm:t>
    </dgm:pt>
    <dgm:pt modelId="{781AAC03-435F-4992-98BC-31A96A1FD9EC}" type="sibTrans" cxnId="{04737D69-09CD-4CBC-B7C6-3C55D1C12D25}">
      <dgm:prSet/>
      <dgm:spPr/>
      <dgm:t>
        <a:bodyPr/>
        <a:lstStyle/>
        <a:p>
          <a:endParaRPr lang="en-US"/>
        </a:p>
      </dgm:t>
    </dgm:pt>
    <dgm:pt modelId="{AE90F9F1-DB42-4581-846C-C40210B5CF94}" type="pres">
      <dgm:prSet presAssocID="{32F8F7D3-F478-4BF6-8FED-93DF1EA60020}" presName="linear" presStyleCnt="0">
        <dgm:presLayoutVars>
          <dgm:animLvl val="lvl"/>
          <dgm:resizeHandles val="exact"/>
        </dgm:presLayoutVars>
      </dgm:prSet>
      <dgm:spPr/>
    </dgm:pt>
    <dgm:pt modelId="{5F81748E-295D-4788-BED7-27758F1FA099}" type="pres">
      <dgm:prSet presAssocID="{68BF2D68-FB2F-460A-BDD7-572D67A9C194}" presName="parentText" presStyleLbl="node1" presStyleIdx="0" presStyleCnt="1">
        <dgm:presLayoutVars>
          <dgm:chMax val="0"/>
          <dgm:bulletEnabled val="1"/>
        </dgm:presLayoutVars>
      </dgm:prSet>
      <dgm:spPr/>
    </dgm:pt>
  </dgm:ptLst>
  <dgm:cxnLst>
    <dgm:cxn modelId="{41098925-8E00-445B-B960-2D325EAA4DB6}" type="presOf" srcId="{68BF2D68-FB2F-460A-BDD7-572D67A9C194}" destId="{5F81748E-295D-4788-BED7-27758F1FA099}" srcOrd="0" destOrd="0" presId="urn:microsoft.com/office/officeart/2005/8/layout/vList2"/>
    <dgm:cxn modelId="{04737D69-09CD-4CBC-B7C6-3C55D1C12D25}" srcId="{32F8F7D3-F478-4BF6-8FED-93DF1EA60020}" destId="{68BF2D68-FB2F-460A-BDD7-572D67A9C194}" srcOrd="0" destOrd="0" parTransId="{DE08C467-C1BC-4A5F-B556-EC0B2271269A}" sibTransId="{781AAC03-435F-4992-98BC-31A96A1FD9EC}"/>
    <dgm:cxn modelId="{974486F9-EBE0-4398-BCA4-6C05B9CEEA94}" type="presOf" srcId="{32F8F7D3-F478-4BF6-8FED-93DF1EA60020}" destId="{AE90F9F1-DB42-4581-846C-C40210B5CF94}" srcOrd="0" destOrd="0" presId="urn:microsoft.com/office/officeart/2005/8/layout/vList2"/>
    <dgm:cxn modelId="{A1B39FB6-A9DC-4033-8858-57C6847068C7}" type="presParOf" srcId="{AE90F9F1-DB42-4581-846C-C40210B5CF94}" destId="{5F81748E-295D-4788-BED7-27758F1FA09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25BD0F8-7379-4FDC-826F-4655FCA49FD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D815396-112A-4E7C-938B-9F297F8CEC97}">
      <dgm:prSet/>
      <dgm:spPr/>
      <dgm:t>
        <a:bodyPr/>
        <a:lstStyle/>
        <a:p>
          <a:pPr rtl="0"/>
          <a:r>
            <a:rPr lang="en-US" b="1" i="1"/>
            <a:t>2.3.3 Determinant</a:t>
          </a:r>
          <a:endParaRPr lang="en-US"/>
        </a:p>
      </dgm:t>
    </dgm:pt>
    <dgm:pt modelId="{40F7A8F5-8E2E-46C2-961A-0B44FEC3CBC4}" type="parTrans" cxnId="{803D5615-045C-4FC4-8972-68675F7DDBF9}">
      <dgm:prSet/>
      <dgm:spPr/>
      <dgm:t>
        <a:bodyPr/>
        <a:lstStyle/>
        <a:p>
          <a:endParaRPr lang="en-US"/>
        </a:p>
      </dgm:t>
    </dgm:pt>
    <dgm:pt modelId="{E8F7C680-4217-4B76-AFE2-278CCE29D733}" type="sibTrans" cxnId="{803D5615-045C-4FC4-8972-68675F7DDBF9}">
      <dgm:prSet/>
      <dgm:spPr/>
      <dgm:t>
        <a:bodyPr/>
        <a:lstStyle/>
        <a:p>
          <a:endParaRPr lang="en-US"/>
        </a:p>
      </dgm:t>
    </dgm:pt>
    <dgm:pt modelId="{D40CED8C-CB03-4C8B-B7BD-EA4C1EE7C57C}" type="pres">
      <dgm:prSet presAssocID="{425BD0F8-7379-4FDC-826F-4655FCA49FD5}" presName="linear" presStyleCnt="0">
        <dgm:presLayoutVars>
          <dgm:animLvl val="lvl"/>
          <dgm:resizeHandles val="exact"/>
        </dgm:presLayoutVars>
      </dgm:prSet>
      <dgm:spPr/>
    </dgm:pt>
    <dgm:pt modelId="{22157D36-5C05-498B-BFD7-3DFD99D442F9}" type="pres">
      <dgm:prSet presAssocID="{CD815396-112A-4E7C-938B-9F297F8CEC97}" presName="parentText" presStyleLbl="node1" presStyleIdx="0" presStyleCnt="1" custLinFactNeighborY="-3558">
        <dgm:presLayoutVars>
          <dgm:chMax val="0"/>
          <dgm:bulletEnabled val="1"/>
        </dgm:presLayoutVars>
      </dgm:prSet>
      <dgm:spPr/>
    </dgm:pt>
  </dgm:ptLst>
  <dgm:cxnLst>
    <dgm:cxn modelId="{803D5615-045C-4FC4-8972-68675F7DDBF9}" srcId="{425BD0F8-7379-4FDC-826F-4655FCA49FD5}" destId="{CD815396-112A-4E7C-938B-9F297F8CEC97}" srcOrd="0" destOrd="0" parTransId="{40F7A8F5-8E2E-46C2-961A-0B44FEC3CBC4}" sibTransId="{E8F7C680-4217-4B76-AFE2-278CCE29D733}"/>
    <dgm:cxn modelId="{09CEF926-DB82-4E4F-906B-4BD45266CFF1}" type="presOf" srcId="{425BD0F8-7379-4FDC-826F-4655FCA49FD5}" destId="{D40CED8C-CB03-4C8B-B7BD-EA4C1EE7C57C}" srcOrd="0" destOrd="0" presId="urn:microsoft.com/office/officeart/2005/8/layout/vList2"/>
    <dgm:cxn modelId="{C65BD969-8E97-4356-9ABE-3C796CA4E14A}" type="presOf" srcId="{CD815396-112A-4E7C-938B-9F297F8CEC97}" destId="{22157D36-5C05-498B-BFD7-3DFD99D442F9}" srcOrd="0" destOrd="0" presId="urn:microsoft.com/office/officeart/2005/8/layout/vList2"/>
    <dgm:cxn modelId="{CB2D54BF-57E6-4189-8AC7-8F9545F6B458}" type="presParOf" srcId="{D40CED8C-CB03-4C8B-B7BD-EA4C1EE7C57C}" destId="{22157D36-5C05-498B-BFD7-3DFD99D442F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25BD0F8-7379-4FDC-826F-4655FCA49FD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D815396-112A-4E7C-938B-9F297F8CEC97}">
      <dgm:prSet/>
      <dgm:spPr/>
      <dgm:t>
        <a:bodyPr/>
        <a:lstStyle/>
        <a:p>
          <a:pPr rtl="0"/>
          <a:r>
            <a:rPr lang="en-US" b="1" i="1"/>
            <a:t>2.3.3 Determinant</a:t>
          </a:r>
          <a:endParaRPr lang="en-US"/>
        </a:p>
      </dgm:t>
    </dgm:pt>
    <dgm:pt modelId="{40F7A8F5-8E2E-46C2-961A-0B44FEC3CBC4}" type="parTrans" cxnId="{803D5615-045C-4FC4-8972-68675F7DDBF9}">
      <dgm:prSet/>
      <dgm:spPr/>
      <dgm:t>
        <a:bodyPr/>
        <a:lstStyle/>
        <a:p>
          <a:endParaRPr lang="en-US"/>
        </a:p>
      </dgm:t>
    </dgm:pt>
    <dgm:pt modelId="{E8F7C680-4217-4B76-AFE2-278CCE29D733}" type="sibTrans" cxnId="{803D5615-045C-4FC4-8972-68675F7DDBF9}">
      <dgm:prSet/>
      <dgm:spPr/>
      <dgm:t>
        <a:bodyPr/>
        <a:lstStyle/>
        <a:p>
          <a:endParaRPr lang="en-US"/>
        </a:p>
      </dgm:t>
    </dgm:pt>
    <dgm:pt modelId="{D40CED8C-CB03-4C8B-B7BD-EA4C1EE7C57C}" type="pres">
      <dgm:prSet presAssocID="{425BD0F8-7379-4FDC-826F-4655FCA49FD5}" presName="linear" presStyleCnt="0">
        <dgm:presLayoutVars>
          <dgm:animLvl val="lvl"/>
          <dgm:resizeHandles val="exact"/>
        </dgm:presLayoutVars>
      </dgm:prSet>
      <dgm:spPr/>
    </dgm:pt>
    <dgm:pt modelId="{22157D36-5C05-498B-BFD7-3DFD99D442F9}" type="pres">
      <dgm:prSet presAssocID="{CD815396-112A-4E7C-938B-9F297F8CEC97}" presName="parentText" presStyleLbl="node1" presStyleIdx="0" presStyleCnt="1" custLinFactNeighborY="-3558">
        <dgm:presLayoutVars>
          <dgm:chMax val="0"/>
          <dgm:bulletEnabled val="1"/>
        </dgm:presLayoutVars>
      </dgm:prSet>
      <dgm:spPr/>
    </dgm:pt>
  </dgm:ptLst>
  <dgm:cxnLst>
    <dgm:cxn modelId="{803D5615-045C-4FC4-8972-68675F7DDBF9}" srcId="{425BD0F8-7379-4FDC-826F-4655FCA49FD5}" destId="{CD815396-112A-4E7C-938B-9F297F8CEC97}" srcOrd="0" destOrd="0" parTransId="{40F7A8F5-8E2E-46C2-961A-0B44FEC3CBC4}" sibTransId="{E8F7C680-4217-4B76-AFE2-278CCE29D733}"/>
    <dgm:cxn modelId="{09CEF926-DB82-4E4F-906B-4BD45266CFF1}" type="presOf" srcId="{425BD0F8-7379-4FDC-826F-4655FCA49FD5}" destId="{D40CED8C-CB03-4C8B-B7BD-EA4C1EE7C57C}" srcOrd="0" destOrd="0" presId="urn:microsoft.com/office/officeart/2005/8/layout/vList2"/>
    <dgm:cxn modelId="{C65BD969-8E97-4356-9ABE-3C796CA4E14A}" type="presOf" srcId="{CD815396-112A-4E7C-938B-9F297F8CEC97}" destId="{22157D36-5C05-498B-BFD7-3DFD99D442F9}" srcOrd="0" destOrd="0" presId="urn:microsoft.com/office/officeart/2005/8/layout/vList2"/>
    <dgm:cxn modelId="{CB2D54BF-57E6-4189-8AC7-8F9545F6B458}" type="presParOf" srcId="{D40CED8C-CB03-4C8B-B7BD-EA4C1EE7C57C}" destId="{22157D36-5C05-498B-BFD7-3DFD99D442F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25BD0F8-7379-4FDC-826F-4655FCA49FD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D815396-112A-4E7C-938B-9F297F8CEC97}">
      <dgm:prSet/>
      <dgm:spPr/>
      <dgm:t>
        <a:bodyPr/>
        <a:lstStyle/>
        <a:p>
          <a:pPr rtl="0"/>
          <a:r>
            <a:rPr lang="en-US" b="1" i="1"/>
            <a:t>2.3.3 Determinant</a:t>
          </a:r>
          <a:endParaRPr lang="en-US"/>
        </a:p>
      </dgm:t>
    </dgm:pt>
    <dgm:pt modelId="{40F7A8F5-8E2E-46C2-961A-0B44FEC3CBC4}" type="parTrans" cxnId="{803D5615-045C-4FC4-8972-68675F7DDBF9}">
      <dgm:prSet/>
      <dgm:spPr/>
      <dgm:t>
        <a:bodyPr/>
        <a:lstStyle/>
        <a:p>
          <a:endParaRPr lang="en-US"/>
        </a:p>
      </dgm:t>
    </dgm:pt>
    <dgm:pt modelId="{E8F7C680-4217-4B76-AFE2-278CCE29D733}" type="sibTrans" cxnId="{803D5615-045C-4FC4-8972-68675F7DDBF9}">
      <dgm:prSet/>
      <dgm:spPr/>
      <dgm:t>
        <a:bodyPr/>
        <a:lstStyle/>
        <a:p>
          <a:endParaRPr lang="en-US"/>
        </a:p>
      </dgm:t>
    </dgm:pt>
    <dgm:pt modelId="{D40CED8C-CB03-4C8B-B7BD-EA4C1EE7C57C}" type="pres">
      <dgm:prSet presAssocID="{425BD0F8-7379-4FDC-826F-4655FCA49FD5}" presName="linear" presStyleCnt="0">
        <dgm:presLayoutVars>
          <dgm:animLvl val="lvl"/>
          <dgm:resizeHandles val="exact"/>
        </dgm:presLayoutVars>
      </dgm:prSet>
      <dgm:spPr/>
    </dgm:pt>
    <dgm:pt modelId="{22157D36-5C05-498B-BFD7-3DFD99D442F9}" type="pres">
      <dgm:prSet presAssocID="{CD815396-112A-4E7C-938B-9F297F8CEC97}" presName="parentText" presStyleLbl="node1" presStyleIdx="0" presStyleCnt="1" custLinFactNeighborY="-3558">
        <dgm:presLayoutVars>
          <dgm:chMax val="0"/>
          <dgm:bulletEnabled val="1"/>
        </dgm:presLayoutVars>
      </dgm:prSet>
      <dgm:spPr/>
    </dgm:pt>
  </dgm:ptLst>
  <dgm:cxnLst>
    <dgm:cxn modelId="{803D5615-045C-4FC4-8972-68675F7DDBF9}" srcId="{425BD0F8-7379-4FDC-826F-4655FCA49FD5}" destId="{CD815396-112A-4E7C-938B-9F297F8CEC97}" srcOrd="0" destOrd="0" parTransId="{40F7A8F5-8E2E-46C2-961A-0B44FEC3CBC4}" sibTransId="{E8F7C680-4217-4B76-AFE2-278CCE29D733}"/>
    <dgm:cxn modelId="{09CEF926-DB82-4E4F-906B-4BD45266CFF1}" type="presOf" srcId="{425BD0F8-7379-4FDC-826F-4655FCA49FD5}" destId="{D40CED8C-CB03-4C8B-B7BD-EA4C1EE7C57C}" srcOrd="0" destOrd="0" presId="urn:microsoft.com/office/officeart/2005/8/layout/vList2"/>
    <dgm:cxn modelId="{C65BD969-8E97-4356-9ABE-3C796CA4E14A}" type="presOf" srcId="{CD815396-112A-4E7C-938B-9F297F8CEC97}" destId="{22157D36-5C05-498B-BFD7-3DFD99D442F9}" srcOrd="0" destOrd="0" presId="urn:microsoft.com/office/officeart/2005/8/layout/vList2"/>
    <dgm:cxn modelId="{CB2D54BF-57E6-4189-8AC7-8F9545F6B458}" type="presParOf" srcId="{D40CED8C-CB03-4C8B-B7BD-EA4C1EE7C57C}" destId="{22157D36-5C05-498B-BFD7-3DFD99D442F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547257-1A43-45F3-9863-F218E9A2AA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4559E7A-3FCA-441C-8D08-7F1E181D267C}">
      <dgm:prSet custT="1"/>
      <dgm:spPr/>
      <dgm:t>
        <a:bodyPr/>
        <a:lstStyle/>
        <a:p>
          <a:pPr rtl="0"/>
          <a:r>
            <a:rPr lang="en-US" sz="3200" b="1" dirty="0"/>
            <a:t>Objectives</a:t>
          </a:r>
          <a:endParaRPr lang="en-US" sz="3200" dirty="0"/>
        </a:p>
      </dgm:t>
    </dgm:pt>
    <dgm:pt modelId="{968AC77A-C8B7-4254-847D-BB9180433F6A}" type="parTrans" cxnId="{39BA065C-AFF7-4F7B-BF2A-BE462EB07A98}">
      <dgm:prSet/>
      <dgm:spPr/>
      <dgm:t>
        <a:bodyPr/>
        <a:lstStyle/>
        <a:p>
          <a:endParaRPr lang="en-US"/>
        </a:p>
      </dgm:t>
    </dgm:pt>
    <dgm:pt modelId="{92CF1624-6F19-4A51-94A6-C264FC55AA5D}" type="sibTrans" cxnId="{39BA065C-AFF7-4F7B-BF2A-BE462EB07A98}">
      <dgm:prSet/>
      <dgm:spPr/>
      <dgm:t>
        <a:bodyPr/>
        <a:lstStyle/>
        <a:p>
          <a:endParaRPr lang="en-US"/>
        </a:p>
      </dgm:t>
    </dgm:pt>
    <dgm:pt modelId="{456C2E28-59B5-436A-8D01-765BEE69CCC5}" type="pres">
      <dgm:prSet presAssocID="{C0547257-1A43-45F3-9863-F218E9A2AA32}" presName="linear" presStyleCnt="0">
        <dgm:presLayoutVars>
          <dgm:animLvl val="lvl"/>
          <dgm:resizeHandles val="exact"/>
        </dgm:presLayoutVars>
      </dgm:prSet>
      <dgm:spPr/>
    </dgm:pt>
    <dgm:pt modelId="{36DB5C3B-3928-40EA-A3BC-31D07A1504FD}" type="pres">
      <dgm:prSet presAssocID="{C4559E7A-3FCA-441C-8D08-7F1E181D267C}" presName="parentText" presStyleLbl="node1" presStyleIdx="0" presStyleCnt="1">
        <dgm:presLayoutVars>
          <dgm:chMax val="0"/>
          <dgm:bulletEnabled val="1"/>
        </dgm:presLayoutVars>
      </dgm:prSet>
      <dgm:spPr/>
    </dgm:pt>
  </dgm:ptLst>
  <dgm:cxnLst>
    <dgm:cxn modelId="{39BA065C-AFF7-4F7B-BF2A-BE462EB07A98}" srcId="{C0547257-1A43-45F3-9863-F218E9A2AA32}" destId="{C4559E7A-3FCA-441C-8D08-7F1E181D267C}" srcOrd="0" destOrd="0" parTransId="{968AC77A-C8B7-4254-847D-BB9180433F6A}" sibTransId="{92CF1624-6F19-4A51-94A6-C264FC55AA5D}"/>
    <dgm:cxn modelId="{FCC8B543-0C36-48DA-B7DB-348AE109D112}" type="presOf" srcId="{C4559E7A-3FCA-441C-8D08-7F1E181D267C}" destId="{36DB5C3B-3928-40EA-A3BC-31D07A1504FD}" srcOrd="0" destOrd="0" presId="urn:microsoft.com/office/officeart/2005/8/layout/vList2"/>
    <dgm:cxn modelId="{60C0408F-2F08-4473-908C-575FDE31AF2C}" type="presOf" srcId="{C0547257-1A43-45F3-9863-F218E9A2AA32}" destId="{456C2E28-59B5-436A-8D01-765BEE69CCC5}" srcOrd="0" destOrd="0" presId="urn:microsoft.com/office/officeart/2005/8/layout/vList2"/>
    <dgm:cxn modelId="{01DEDB86-EE2F-4F6B-9C11-C60BEFAA42DA}" type="presParOf" srcId="{456C2E28-59B5-436A-8D01-765BEE69CCC5}" destId="{36DB5C3B-3928-40EA-A3BC-31D07A1504F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54BBCC3-8EA5-4725-B695-309C0537CB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CC20052-1B6D-4292-B2FC-A3F7B31F9369}">
      <dgm:prSet/>
      <dgm:spPr/>
      <dgm:t>
        <a:bodyPr/>
        <a:lstStyle/>
        <a:p>
          <a:pPr rtl="0"/>
          <a:r>
            <a:rPr lang="en-US" b="1" i="1"/>
            <a:t>2.3.4 Inverses</a:t>
          </a:r>
          <a:endParaRPr lang="en-US"/>
        </a:p>
      </dgm:t>
    </dgm:pt>
    <dgm:pt modelId="{B9F69E63-04AE-4924-908D-E7EE67EAD711}" type="parTrans" cxnId="{D599DF72-A05D-4111-AD7C-26E7B0D3EC78}">
      <dgm:prSet/>
      <dgm:spPr/>
      <dgm:t>
        <a:bodyPr/>
        <a:lstStyle/>
        <a:p>
          <a:endParaRPr lang="en-US"/>
        </a:p>
      </dgm:t>
    </dgm:pt>
    <dgm:pt modelId="{CD15F4E7-E4DA-4F79-94F8-9B78CF6D0FF7}" type="sibTrans" cxnId="{D599DF72-A05D-4111-AD7C-26E7B0D3EC78}">
      <dgm:prSet/>
      <dgm:spPr/>
      <dgm:t>
        <a:bodyPr/>
        <a:lstStyle/>
        <a:p>
          <a:endParaRPr lang="en-US"/>
        </a:p>
      </dgm:t>
    </dgm:pt>
    <dgm:pt modelId="{F9EA71DC-93A3-4356-B045-42953F37507D}" type="pres">
      <dgm:prSet presAssocID="{954BBCC3-8EA5-4725-B695-309C0537CBFA}" presName="linear" presStyleCnt="0">
        <dgm:presLayoutVars>
          <dgm:animLvl val="lvl"/>
          <dgm:resizeHandles val="exact"/>
        </dgm:presLayoutVars>
      </dgm:prSet>
      <dgm:spPr/>
    </dgm:pt>
    <dgm:pt modelId="{45671D1B-0078-43B0-A134-D633331C673D}" type="pres">
      <dgm:prSet presAssocID="{DCC20052-1B6D-4292-B2FC-A3F7B31F9369}" presName="parentText" presStyleLbl="node1" presStyleIdx="0" presStyleCnt="1">
        <dgm:presLayoutVars>
          <dgm:chMax val="0"/>
          <dgm:bulletEnabled val="1"/>
        </dgm:presLayoutVars>
      </dgm:prSet>
      <dgm:spPr/>
    </dgm:pt>
  </dgm:ptLst>
  <dgm:cxnLst>
    <dgm:cxn modelId="{D599DF72-A05D-4111-AD7C-26E7B0D3EC78}" srcId="{954BBCC3-8EA5-4725-B695-309C0537CBFA}" destId="{DCC20052-1B6D-4292-B2FC-A3F7B31F9369}" srcOrd="0" destOrd="0" parTransId="{B9F69E63-04AE-4924-908D-E7EE67EAD711}" sibTransId="{CD15F4E7-E4DA-4F79-94F8-9B78CF6D0FF7}"/>
    <dgm:cxn modelId="{AF782E78-BEC6-4CE2-9CA7-2C34EE7A9522}" type="presOf" srcId="{954BBCC3-8EA5-4725-B695-309C0537CBFA}" destId="{F9EA71DC-93A3-4356-B045-42953F37507D}" srcOrd="0" destOrd="0" presId="urn:microsoft.com/office/officeart/2005/8/layout/vList2"/>
    <dgm:cxn modelId="{854C8FD3-BF3C-40A7-9740-D4696DA44B37}" type="presOf" srcId="{DCC20052-1B6D-4292-B2FC-A3F7B31F9369}" destId="{45671D1B-0078-43B0-A134-D633331C673D}" srcOrd="0" destOrd="0" presId="urn:microsoft.com/office/officeart/2005/8/layout/vList2"/>
    <dgm:cxn modelId="{2055509A-C114-479E-9A51-7C0EC0C17DDE}" type="presParOf" srcId="{F9EA71DC-93A3-4356-B045-42953F37507D}" destId="{45671D1B-0078-43B0-A134-D633331C67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E5CD81EC-E8B0-4557-883F-F29AB891AB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836E29-DC68-43B1-908D-C08CCB366668}">
      <dgm:prSet/>
      <dgm:spPr/>
      <dgm:t>
        <a:bodyPr/>
        <a:lstStyle/>
        <a:p>
          <a:pPr rtl="0"/>
          <a:r>
            <a:rPr lang="en-US" b="1" i="1"/>
            <a:t>2.3.5 Residue Matrices</a:t>
          </a:r>
          <a:endParaRPr lang="en-US"/>
        </a:p>
      </dgm:t>
    </dgm:pt>
    <dgm:pt modelId="{C76CAA13-735B-4E1C-B914-A07ECAEC7E3F}" type="parTrans" cxnId="{098D1784-A620-4537-AAEA-EDCDBB94B161}">
      <dgm:prSet/>
      <dgm:spPr/>
      <dgm:t>
        <a:bodyPr/>
        <a:lstStyle/>
        <a:p>
          <a:endParaRPr lang="en-US"/>
        </a:p>
      </dgm:t>
    </dgm:pt>
    <dgm:pt modelId="{4E3B2FCD-D810-4703-BAE6-315C20742D1A}" type="sibTrans" cxnId="{098D1784-A620-4537-AAEA-EDCDBB94B161}">
      <dgm:prSet/>
      <dgm:spPr/>
      <dgm:t>
        <a:bodyPr/>
        <a:lstStyle/>
        <a:p>
          <a:endParaRPr lang="en-US"/>
        </a:p>
      </dgm:t>
    </dgm:pt>
    <dgm:pt modelId="{0A6B5BCF-9A19-4090-9CAC-F0BB189FC900}" type="pres">
      <dgm:prSet presAssocID="{E5CD81EC-E8B0-4557-883F-F29AB891AB5D}" presName="linear" presStyleCnt="0">
        <dgm:presLayoutVars>
          <dgm:animLvl val="lvl"/>
          <dgm:resizeHandles val="exact"/>
        </dgm:presLayoutVars>
      </dgm:prSet>
      <dgm:spPr/>
    </dgm:pt>
    <dgm:pt modelId="{E5019121-1EFA-4F05-98E8-6E3C011D3055}" type="pres">
      <dgm:prSet presAssocID="{45836E29-DC68-43B1-908D-C08CCB366668}" presName="parentText" presStyleLbl="node1" presStyleIdx="0" presStyleCnt="1">
        <dgm:presLayoutVars>
          <dgm:chMax val="0"/>
          <dgm:bulletEnabled val="1"/>
        </dgm:presLayoutVars>
      </dgm:prSet>
      <dgm:spPr/>
    </dgm:pt>
  </dgm:ptLst>
  <dgm:cxnLst>
    <dgm:cxn modelId="{F00BED1C-B5A1-4F49-A075-67720228A0C0}" type="presOf" srcId="{E5CD81EC-E8B0-4557-883F-F29AB891AB5D}" destId="{0A6B5BCF-9A19-4090-9CAC-F0BB189FC900}" srcOrd="0" destOrd="0" presId="urn:microsoft.com/office/officeart/2005/8/layout/vList2"/>
    <dgm:cxn modelId="{D67AE770-F411-46ED-9C47-99721BAB0A45}" type="presOf" srcId="{45836E29-DC68-43B1-908D-C08CCB366668}" destId="{E5019121-1EFA-4F05-98E8-6E3C011D3055}" srcOrd="0" destOrd="0" presId="urn:microsoft.com/office/officeart/2005/8/layout/vList2"/>
    <dgm:cxn modelId="{098D1784-A620-4537-AAEA-EDCDBB94B161}" srcId="{E5CD81EC-E8B0-4557-883F-F29AB891AB5D}" destId="{45836E29-DC68-43B1-908D-C08CCB366668}" srcOrd="0" destOrd="0" parTransId="{C76CAA13-735B-4E1C-B914-A07ECAEC7E3F}" sibTransId="{4E3B2FCD-D810-4703-BAE6-315C20742D1A}"/>
    <dgm:cxn modelId="{4D85FA86-5D33-44B3-9656-214AC7DD8CA6}" type="presParOf" srcId="{0A6B5BCF-9A19-4090-9CAC-F0BB189FC900}" destId="{E5019121-1EFA-4F05-98E8-6E3C011D30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B4CE6D2-88AE-4A75-BA8E-D6B7943247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A6C3DB-4A5D-4288-BF31-E52B641676B8}">
      <dgm:prSet/>
      <dgm:spPr/>
      <dgm:t>
        <a:bodyPr/>
        <a:lstStyle/>
        <a:p>
          <a:pPr rtl="0"/>
          <a:r>
            <a:rPr lang="en-US" b="1"/>
            <a:t>2.4. LINEAR CONGRUENCE</a:t>
          </a:r>
          <a:endParaRPr lang="en-US"/>
        </a:p>
      </dgm:t>
    </dgm:pt>
    <dgm:pt modelId="{6D69F161-2ED3-4E27-A273-DE553E257FA5}" type="parTrans" cxnId="{EEA9E1F7-6C77-4D62-87A7-C3E669D0D934}">
      <dgm:prSet/>
      <dgm:spPr/>
      <dgm:t>
        <a:bodyPr/>
        <a:lstStyle/>
        <a:p>
          <a:endParaRPr lang="en-US"/>
        </a:p>
      </dgm:t>
    </dgm:pt>
    <dgm:pt modelId="{54C01B4C-F914-48A2-8C58-272CEE53F5B6}" type="sibTrans" cxnId="{EEA9E1F7-6C77-4D62-87A7-C3E669D0D934}">
      <dgm:prSet/>
      <dgm:spPr/>
      <dgm:t>
        <a:bodyPr/>
        <a:lstStyle/>
        <a:p>
          <a:endParaRPr lang="en-US"/>
        </a:p>
      </dgm:t>
    </dgm:pt>
    <dgm:pt modelId="{841C9A4A-7E1A-4A98-A87F-FEC73057D1B3}" type="pres">
      <dgm:prSet presAssocID="{CB4CE6D2-88AE-4A75-BA8E-D6B7943247EB}" presName="linear" presStyleCnt="0">
        <dgm:presLayoutVars>
          <dgm:animLvl val="lvl"/>
          <dgm:resizeHandles val="exact"/>
        </dgm:presLayoutVars>
      </dgm:prSet>
      <dgm:spPr/>
    </dgm:pt>
    <dgm:pt modelId="{82F019B9-15B9-44EC-91FD-FA8EEFF968E6}" type="pres">
      <dgm:prSet presAssocID="{94A6C3DB-4A5D-4288-BF31-E52B641676B8}" presName="parentText" presStyleLbl="node1" presStyleIdx="0" presStyleCnt="1">
        <dgm:presLayoutVars>
          <dgm:chMax val="0"/>
          <dgm:bulletEnabled val="1"/>
        </dgm:presLayoutVars>
      </dgm:prSet>
      <dgm:spPr/>
    </dgm:pt>
  </dgm:ptLst>
  <dgm:cxnLst>
    <dgm:cxn modelId="{05E25C46-CCB8-444F-AC38-8C9AE7678E48}" type="presOf" srcId="{CB4CE6D2-88AE-4A75-BA8E-D6B7943247EB}" destId="{841C9A4A-7E1A-4A98-A87F-FEC73057D1B3}" srcOrd="0" destOrd="0" presId="urn:microsoft.com/office/officeart/2005/8/layout/vList2"/>
    <dgm:cxn modelId="{FD466B8A-D98C-4109-BF8F-CC7139B563A8}" type="presOf" srcId="{94A6C3DB-4A5D-4288-BF31-E52B641676B8}" destId="{82F019B9-15B9-44EC-91FD-FA8EEFF968E6}" srcOrd="0" destOrd="0" presId="urn:microsoft.com/office/officeart/2005/8/layout/vList2"/>
    <dgm:cxn modelId="{EEA9E1F7-6C77-4D62-87A7-C3E669D0D934}" srcId="{CB4CE6D2-88AE-4A75-BA8E-D6B7943247EB}" destId="{94A6C3DB-4A5D-4288-BF31-E52B641676B8}" srcOrd="0" destOrd="0" parTransId="{6D69F161-2ED3-4E27-A273-DE553E257FA5}" sibTransId="{54C01B4C-F914-48A2-8C58-272CEE53F5B6}"/>
    <dgm:cxn modelId="{C94B0465-8482-4771-9C42-10B52F5D298D}" type="presParOf" srcId="{841C9A4A-7E1A-4A98-A87F-FEC73057D1B3}" destId="{82F019B9-15B9-44EC-91FD-FA8EEFF968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4E755562-B3F4-4AD1-88BF-0DDB209BB9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6E784DD-FFBE-443D-98FC-479A83D9723C}">
      <dgm:prSet/>
      <dgm:spPr/>
      <dgm:t>
        <a:bodyPr/>
        <a:lstStyle/>
        <a:p>
          <a:pPr rtl="0"/>
          <a:r>
            <a:rPr lang="en-US" b="1" i="1" dirty="0"/>
            <a:t>2.4.1 </a:t>
          </a:r>
          <a:r>
            <a:rPr lang="de-DE" b="1" i="1" dirty="0"/>
            <a:t>Single- Variable Linear </a:t>
          </a:r>
          <a:r>
            <a:rPr lang="en-US" b="1" i="1" dirty="0"/>
            <a:t>Equations</a:t>
          </a:r>
          <a:endParaRPr lang="en-US" dirty="0"/>
        </a:p>
      </dgm:t>
    </dgm:pt>
    <dgm:pt modelId="{FDD50BA8-D432-47D2-B192-9CBFFEE56E05}" type="parTrans" cxnId="{6EEB03E0-D11B-4317-BDF7-864538801BC5}">
      <dgm:prSet/>
      <dgm:spPr/>
      <dgm:t>
        <a:bodyPr/>
        <a:lstStyle/>
        <a:p>
          <a:endParaRPr lang="en-US"/>
        </a:p>
      </dgm:t>
    </dgm:pt>
    <dgm:pt modelId="{FE9E7AB2-4C6D-47A8-8F64-CCE94205A122}" type="sibTrans" cxnId="{6EEB03E0-D11B-4317-BDF7-864538801BC5}">
      <dgm:prSet/>
      <dgm:spPr/>
      <dgm:t>
        <a:bodyPr/>
        <a:lstStyle/>
        <a:p>
          <a:endParaRPr lang="en-US"/>
        </a:p>
      </dgm:t>
    </dgm:pt>
    <dgm:pt modelId="{69FA2450-8E24-48FC-8348-6386F6433569}" type="pres">
      <dgm:prSet presAssocID="{4E755562-B3F4-4AD1-88BF-0DDB209BB929}" presName="linear" presStyleCnt="0">
        <dgm:presLayoutVars>
          <dgm:animLvl val="lvl"/>
          <dgm:resizeHandles val="exact"/>
        </dgm:presLayoutVars>
      </dgm:prSet>
      <dgm:spPr/>
    </dgm:pt>
    <dgm:pt modelId="{A637461D-AB89-44D1-963A-9D3B1FAD09FA}" type="pres">
      <dgm:prSet presAssocID="{A6E784DD-FFBE-443D-98FC-479A83D9723C}" presName="parentText" presStyleLbl="node1" presStyleIdx="0" presStyleCnt="1">
        <dgm:presLayoutVars>
          <dgm:chMax val="0"/>
          <dgm:bulletEnabled val="1"/>
        </dgm:presLayoutVars>
      </dgm:prSet>
      <dgm:spPr/>
    </dgm:pt>
  </dgm:ptLst>
  <dgm:cxnLst>
    <dgm:cxn modelId="{8BBA282C-E76C-4319-97C2-E902A5321E1F}" type="presOf" srcId="{4E755562-B3F4-4AD1-88BF-0DDB209BB929}" destId="{69FA2450-8E24-48FC-8348-6386F6433569}" srcOrd="0" destOrd="0" presId="urn:microsoft.com/office/officeart/2005/8/layout/vList2"/>
    <dgm:cxn modelId="{6EEB03E0-D11B-4317-BDF7-864538801BC5}" srcId="{4E755562-B3F4-4AD1-88BF-0DDB209BB929}" destId="{A6E784DD-FFBE-443D-98FC-479A83D9723C}" srcOrd="0" destOrd="0" parTransId="{FDD50BA8-D432-47D2-B192-9CBFFEE56E05}" sibTransId="{FE9E7AB2-4C6D-47A8-8F64-CCE94205A122}"/>
    <dgm:cxn modelId="{548E56FF-6DC3-4943-B0B2-6BC9A1F43406}" type="presOf" srcId="{A6E784DD-FFBE-443D-98FC-479A83D9723C}" destId="{A637461D-AB89-44D1-963A-9D3B1FAD09FA}" srcOrd="0" destOrd="0" presId="urn:microsoft.com/office/officeart/2005/8/layout/vList2"/>
    <dgm:cxn modelId="{2E802517-19CD-4E18-AF38-C0658D84B611}" type="presParOf" srcId="{69FA2450-8E24-48FC-8348-6386F6433569}" destId="{A637461D-AB89-44D1-963A-9D3B1FAD09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4E755562-B3F4-4AD1-88BF-0DDB209BB9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6E784DD-FFBE-443D-98FC-479A83D9723C}">
      <dgm:prSet/>
      <dgm:spPr/>
      <dgm:t>
        <a:bodyPr/>
        <a:lstStyle/>
        <a:p>
          <a:pPr rtl="0"/>
          <a:r>
            <a:rPr lang="en-US" b="1" i="1" dirty="0"/>
            <a:t>2.4.1 </a:t>
          </a:r>
          <a:r>
            <a:rPr lang="de-DE" b="1" i="1" dirty="0"/>
            <a:t>Single- Variable Linear </a:t>
          </a:r>
          <a:r>
            <a:rPr lang="en-US" b="1" i="1" dirty="0"/>
            <a:t>Equations</a:t>
          </a:r>
          <a:endParaRPr lang="en-US" dirty="0"/>
        </a:p>
      </dgm:t>
    </dgm:pt>
    <dgm:pt modelId="{FDD50BA8-D432-47D2-B192-9CBFFEE56E05}" type="parTrans" cxnId="{6EEB03E0-D11B-4317-BDF7-864538801BC5}">
      <dgm:prSet/>
      <dgm:spPr/>
      <dgm:t>
        <a:bodyPr/>
        <a:lstStyle/>
        <a:p>
          <a:endParaRPr lang="en-US"/>
        </a:p>
      </dgm:t>
    </dgm:pt>
    <dgm:pt modelId="{FE9E7AB2-4C6D-47A8-8F64-CCE94205A122}" type="sibTrans" cxnId="{6EEB03E0-D11B-4317-BDF7-864538801BC5}">
      <dgm:prSet/>
      <dgm:spPr/>
      <dgm:t>
        <a:bodyPr/>
        <a:lstStyle/>
        <a:p>
          <a:endParaRPr lang="en-US"/>
        </a:p>
      </dgm:t>
    </dgm:pt>
    <dgm:pt modelId="{69FA2450-8E24-48FC-8348-6386F6433569}" type="pres">
      <dgm:prSet presAssocID="{4E755562-B3F4-4AD1-88BF-0DDB209BB929}" presName="linear" presStyleCnt="0">
        <dgm:presLayoutVars>
          <dgm:animLvl val="lvl"/>
          <dgm:resizeHandles val="exact"/>
        </dgm:presLayoutVars>
      </dgm:prSet>
      <dgm:spPr/>
    </dgm:pt>
    <dgm:pt modelId="{A637461D-AB89-44D1-963A-9D3B1FAD09FA}" type="pres">
      <dgm:prSet presAssocID="{A6E784DD-FFBE-443D-98FC-479A83D9723C}" presName="parentText" presStyleLbl="node1" presStyleIdx="0" presStyleCnt="1">
        <dgm:presLayoutVars>
          <dgm:chMax val="0"/>
          <dgm:bulletEnabled val="1"/>
        </dgm:presLayoutVars>
      </dgm:prSet>
      <dgm:spPr/>
    </dgm:pt>
  </dgm:ptLst>
  <dgm:cxnLst>
    <dgm:cxn modelId="{8BBA282C-E76C-4319-97C2-E902A5321E1F}" type="presOf" srcId="{4E755562-B3F4-4AD1-88BF-0DDB209BB929}" destId="{69FA2450-8E24-48FC-8348-6386F6433569}" srcOrd="0" destOrd="0" presId="urn:microsoft.com/office/officeart/2005/8/layout/vList2"/>
    <dgm:cxn modelId="{6EEB03E0-D11B-4317-BDF7-864538801BC5}" srcId="{4E755562-B3F4-4AD1-88BF-0DDB209BB929}" destId="{A6E784DD-FFBE-443D-98FC-479A83D9723C}" srcOrd="0" destOrd="0" parTransId="{FDD50BA8-D432-47D2-B192-9CBFFEE56E05}" sibTransId="{FE9E7AB2-4C6D-47A8-8F64-CCE94205A122}"/>
    <dgm:cxn modelId="{548E56FF-6DC3-4943-B0B2-6BC9A1F43406}" type="presOf" srcId="{A6E784DD-FFBE-443D-98FC-479A83D9723C}" destId="{A637461D-AB89-44D1-963A-9D3B1FAD09FA}" srcOrd="0" destOrd="0" presId="urn:microsoft.com/office/officeart/2005/8/layout/vList2"/>
    <dgm:cxn modelId="{2E802517-19CD-4E18-AF38-C0658D84B611}" type="presParOf" srcId="{69FA2450-8E24-48FC-8348-6386F6433569}" destId="{A637461D-AB89-44D1-963A-9D3B1FAD09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4E755562-B3F4-4AD1-88BF-0DDB209BB9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6E784DD-FFBE-443D-98FC-479A83D9723C}">
      <dgm:prSet/>
      <dgm:spPr/>
      <dgm:t>
        <a:bodyPr/>
        <a:lstStyle/>
        <a:p>
          <a:pPr rtl="0"/>
          <a:r>
            <a:rPr lang="en-US" b="1" i="1" dirty="0"/>
            <a:t>2.4.1 </a:t>
          </a:r>
          <a:r>
            <a:rPr lang="de-DE" b="1" i="1"/>
            <a:t>Single- Variable Linear </a:t>
          </a:r>
          <a:r>
            <a:rPr lang="en-US" b="1" i="1" dirty="0"/>
            <a:t>Equations</a:t>
          </a:r>
          <a:endParaRPr lang="en-US" dirty="0"/>
        </a:p>
      </dgm:t>
    </dgm:pt>
    <dgm:pt modelId="{FDD50BA8-D432-47D2-B192-9CBFFEE56E05}" type="parTrans" cxnId="{6EEB03E0-D11B-4317-BDF7-864538801BC5}">
      <dgm:prSet/>
      <dgm:spPr/>
      <dgm:t>
        <a:bodyPr/>
        <a:lstStyle/>
        <a:p>
          <a:endParaRPr lang="en-US"/>
        </a:p>
      </dgm:t>
    </dgm:pt>
    <dgm:pt modelId="{FE9E7AB2-4C6D-47A8-8F64-CCE94205A122}" type="sibTrans" cxnId="{6EEB03E0-D11B-4317-BDF7-864538801BC5}">
      <dgm:prSet/>
      <dgm:spPr/>
      <dgm:t>
        <a:bodyPr/>
        <a:lstStyle/>
        <a:p>
          <a:endParaRPr lang="en-US"/>
        </a:p>
      </dgm:t>
    </dgm:pt>
    <dgm:pt modelId="{69FA2450-8E24-48FC-8348-6386F6433569}" type="pres">
      <dgm:prSet presAssocID="{4E755562-B3F4-4AD1-88BF-0DDB209BB929}" presName="linear" presStyleCnt="0">
        <dgm:presLayoutVars>
          <dgm:animLvl val="lvl"/>
          <dgm:resizeHandles val="exact"/>
        </dgm:presLayoutVars>
      </dgm:prSet>
      <dgm:spPr/>
    </dgm:pt>
    <dgm:pt modelId="{A637461D-AB89-44D1-963A-9D3B1FAD09FA}" type="pres">
      <dgm:prSet presAssocID="{A6E784DD-FFBE-443D-98FC-479A83D9723C}" presName="parentText" presStyleLbl="node1" presStyleIdx="0" presStyleCnt="1">
        <dgm:presLayoutVars>
          <dgm:chMax val="0"/>
          <dgm:bulletEnabled val="1"/>
        </dgm:presLayoutVars>
      </dgm:prSet>
      <dgm:spPr/>
    </dgm:pt>
  </dgm:ptLst>
  <dgm:cxnLst>
    <dgm:cxn modelId="{8BBA282C-E76C-4319-97C2-E902A5321E1F}" type="presOf" srcId="{4E755562-B3F4-4AD1-88BF-0DDB209BB929}" destId="{69FA2450-8E24-48FC-8348-6386F6433569}" srcOrd="0" destOrd="0" presId="urn:microsoft.com/office/officeart/2005/8/layout/vList2"/>
    <dgm:cxn modelId="{6EEB03E0-D11B-4317-BDF7-864538801BC5}" srcId="{4E755562-B3F4-4AD1-88BF-0DDB209BB929}" destId="{A6E784DD-FFBE-443D-98FC-479A83D9723C}" srcOrd="0" destOrd="0" parTransId="{FDD50BA8-D432-47D2-B192-9CBFFEE56E05}" sibTransId="{FE9E7AB2-4C6D-47A8-8F64-CCE94205A122}"/>
    <dgm:cxn modelId="{548E56FF-6DC3-4943-B0B2-6BC9A1F43406}" type="presOf" srcId="{A6E784DD-FFBE-443D-98FC-479A83D9723C}" destId="{A637461D-AB89-44D1-963A-9D3B1FAD09FA}" srcOrd="0" destOrd="0" presId="urn:microsoft.com/office/officeart/2005/8/layout/vList2"/>
    <dgm:cxn modelId="{2E802517-19CD-4E18-AF38-C0658D84B611}" type="presParOf" srcId="{69FA2450-8E24-48FC-8348-6386F6433569}" destId="{A637461D-AB89-44D1-963A-9D3B1FAD09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167A5FA3-806F-4EFD-BA5A-0889A57896E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EFC3BB5-7B20-446B-9F20-CE2AE20EBE8D}">
      <dgm:prSet/>
      <dgm:spPr/>
      <dgm:t>
        <a:bodyPr/>
        <a:lstStyle/>
        <a:p>
          <a:pPr rtl="0"/>
          <a:r>
            <a:rPr lang="en-US" b="1" i="1" dirty="0"/>
            <a:t>2.4.2 Single-Variable Linear Equations</a:t>
          </a:r>
          <a:endParaRPr lang="en-US" dirty="0"/>
        </a:p>
      </dgm:t>
    </dgm:pt>
    <dgm:pt modelId="{FBDC030C-63C6-457F-92D7-09B026F1E22B}" type="parTrans" cxnId="{EB48EC2D-6399-443D-B6F8-F26A18B6D608}">
      <dgm:prSet/>
      <dgm:spPr/>
      <dgm:t>
        <a:bodyPr/>
        <a:lstStyle/>
        <a:p>
          <a:endParaRPr lang="en-US"/>
        </a:p>
      </dgm:t>
    </dgm:pt>
    <dgm:pt modelId="{A0F120A8-DC31-46FB-BD16-7A7907157CAF}" type="sibTrans" cxnId="{EB48EC2D-6399-443D-B6F8-F26A18B6D608}">
      <dgm:prSet/>
      <dgm:spPr/>
      <dgm:t>
        <a:bodyPr/>
        <a:lstStyle/>
        <a:p>
          <a:endParaRPr lang="en-US"/>
        </a:p>
      </dgm:t>
    </dgm:pt>
    <dgm:pt modelId="{0A616E90-E832-467D-958B-D1BB1C161ADB}" type="pres">
      <dgm:prSet presAssocID="{167A5FA3-806F-4EFD-BA5A-0889A57896E1}" presName="linear" presStyleCnt="0">
        <dgm:presLayoutVars>
          <dgm:animLvl val="lvl"/>
          <dgm:resizeHandles val="exact"/>
        </dgm:presLayoutVars>
      </dgm:prSet>
      <dgm:spPr/>
    </dgm:pt>
    <dgm:pt modelId="{E744E0BD-63D3-4B3D-85A8-41B769A67DA2}" type="pres">
      <dgm:prSet presAssocID="{2EFC3BB5-7B20-446B-9F20-CE2AE20EBE8D}" presName="parentText" presStyleLbl="node1" presStyleIdx="0" presStyleCnt="1">
        <dgm:presLayoutVars>
          <dgm:chMax val="0"/>
          <dgm:bulletEnabled val="1"/>
        </dgm:presLayoutVars>
      </dgm:prSet>
      <dgm:spPr/>
    </dgm:pt>
  </dgm:ptLst>
  <dgm:cxnLst>
    <dgm:cxn modelId="{EB48EC2D-6399-443D-B6F8-F26A18B6D608}" srcId="{167A5FA3-806F-4EFD-BA5A-0889A57896E1}" destId="{2EFC3BB5-7B20-446B-9F20-CE2AE20EBE8D}" srcOrd="0" destOrd="0" parTransId="{FBDC030C-63C6-457F-92D7-09B026F1E22B}" sibTransId="{A0F120A8-DC31-46FB-BD16-7A7907157CAF}"/>
    <dgm:cxn modelId="{E28C9978-84E3-420E-96EF-2BC07E3FBA4C}" type="presOf" srcId="{167A5FA3-806F-4EFD-BA5A-0889A57896E1}" destId="{0A616E90-E832-467D-958B-D1BB1C161ADB}" srcOrd="0" destOrd="0" presId="urn:microsoft.com/office/officeart/2005/8/layout/vList2"/>
    <dgm:cxn modelId="{E9152BEB-2707-47B6-9FBE-630A693EA462}" type="presOf" srcId="{2EFC3BB5-7B20-446B-9F20-CE2AE20EBE8D}" destId="{E744E0BD-63D3-4B3D-85A8-41B769A67DA2}" srcOrd="0" destOrd="0" presId="urn:microsoft.com/office/officeart/2005/8/layout/vList2"/>
    <dgm:cxn modelId="{D88D500B-3665-4570-A321-5D927271C715}" type="presParOf" srcId="{0A616E90-E832-467D-958B-D1BB1C161ADB}" destId="{E744E0BD-63D3-4B3D-85A8-41B769A67D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167A5FA3-806F-4EFD-BA5A-0889A57896E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EFC3BB5-7B20-446B-9F20-CE2AE20EBE8D}">
      <dgm:prSet/>
      <dgm:spPr/>
      <dgm:t>
        <a:bodyPr/>
        <a:lstStyle/>
        <a:p>
          <a:pPr rtl="0"/>
          <a:r>
            <a:rPr lang="en-US" b="1" i="1"/>
            <a:t>2.4.2 Single-Variable Linear Equations</a:t>
          </a:r>
          <a:endParaRPr lang="en-US"/>
        </a:p>
      </dgm:t>
    </dgm:pt>
    <dgm:pt modelId="{FBDC030C-63C6-457F-92D7-09B026F1E22B}" type="parTrans" cxnId="{EB48EC2D-6399-443D-B6F8-F26A18B6D608}">
      <dgm:prSet/>
      <dgm:spPr/>
      <dgm:t>
        <a:bodyPr/>
        <a:lstStyle/>
        <a:p>
          <a:endParaRPr lang="en-US"/>
        </a:p>
      </dgm:t>
    </dgm:pt>
    <dgm:pt modelId="{A0F120A8-DC31-46FB-BD16-7A7907157CAF}" type="sibTrans" cxnId="{EB48EC2D-6399-443D-B6F8-F26A18B6D608}">
      <dgm:prSet/>
      <dgm:spPr/>
      <dgm:t>
        <a:bodyPr/>
        <a:lstStyle/>
        <a:p>
          <a:endParaRPr lang="en-US"/>
        </a:p>
      </dgm:t>
    </dgm:pt>
    <dgm:pt modelId="{0A616E90-E832-467D-958B-D1BB1C161ADB}" type="pres">
      <dgm:prSet presAssocID="{167A5FA3-806F-4EFD-BA5A-0889A57896E1}" presName="linear" presStyleCnt="0">
        <dgm:presLayoutVars>
          <dgm:animLvl val="lvl"/>
          <dgm:resizeHandles val="exact"/>
        </dgm:presLayoutVars>
      </dgm:prSet>
      <dgm:spPr/>
    </dgm:pt>
    <dgm:pt modelId="{E744E0BD-63D3-4B3D-85A8-41B769A67DA2}" type="pres">
      <dgm:prSet presAssocID="{2EFC3BB5-7B20-446B-9F20-CE2AE20EBE8D}" presName="parentText" presStyleLbl="node1" presStyleIdx="0" presStyleCnt="1">
        <dgm:presLayoutVars>
          <dgm:chMax val="0"/>
          <dgm:bulletEnabled val="1"/>
        </dgm:presLayoutVars>
      </dgm:prSet>
      <dgm:spPr/>
    </dgm:pt>
  </dgm:ptLst>
  <dgm:cxnLst>
    <dgm:cxn modelId="{EB48EC2D-6399-443D-B6F8-F26A18B6D608}" srcId="{167A5FA3-806F-4EFD-BA5A-0889A57896E1}" destId="{2EFC3BB5-7B20-446B-9F20-CE2AE20EBE8D}" srcOrd="0" destOrd="0" parTransId="{FBDC030C-63C6-457F-92D7-09B026F1E22B}" sibTransId="{A0F120A8-DC31-46FB-BD16-7A7907157CAF}"/>
    <dgm:cxn modelId="{E28C9978-84E3-420E-96EF-2BC07E3FBA4C}" type="presOf" srcId="{167A5FA3-806F-4EFD-BA5A-0889A57896E1}" destId="{0A616E90-E832-467D-958B-D1BB1C161ADB}" srcOrd="0" destOrd="0" presId="urn:microsoft.com/office/officeart/2005/8/layout/vList2"/>
    <dgm:cxn modelId="{E9152BEB-2707-47B6-9FBE-630A693EA462}" type="presOf" srcId="{2EFC3BB5-7B20-446B-9F20-CE2AE20EBE8D}" destId="{E744E0BD-63D3-4B3D-85A8-41B769A67DA2}" srcOrd="0" destOrd="0" presId="urn:microsoft.com/office/officeart/2005/8/layout/vList2"/>
    <dgm:cxn modelId="{D88D500B-3665-4570-A321-5D927271C715}" type="presParOf" srcId="{0A616E90-E832-467D-958B-D1BB1C161ADB}" destId="{E744E0BD-63D3-4B3D-85A8-41B769A67D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592928-1E3A-4DF3-A4EA-CF0172149A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101E7C-D05F-4596-A27F-3DB21AD042DE}">
      <dgm:prSet/>
      <dgm:spPr/>
      <dgm:t>
        <a:bodyPr/>
        <a:lstStyle/>
        <a:p>
          <a:pPr rtl="0"/>
          <a:r>
            <a:rPr lang="en-US" b="1" dirty="0"/>
            <a:t>2.1 INTEGER ARITHMETIC</a:t>
          </a:r>
          <a:endParaRPr lang="en-US" dirty="0"/>
        </a:p>
      </dgm:t>
    </dgm:pt>
    <dgm:pt modelId="{3D774110-11EC-4AC0-A1BB-ABBC5F1438DD}" type="parTrans" cxnId="{1F382EE0-A3B1-452A-9194-A4F251E92774}">
      <dgm:prSet/>
      <dgm:spPr/>
      <dgm:t>
        <a:bodyPr/>
        <a:lstStyle/>
        <a:p>
          <a:endParaRPr lang="en-US"/>
        </a:p>
      </dgm:t>
    </dgm:pt>
    <dgm:pt modelId="{6451A456-93E2-44A4-81B3-1AA13AB2A204}" type="sibTrans" cxnId="{1F382EE0-A3B1-452A-9194-A4F251E92774}">
      <dgm:prSet/>
      <dgm:spPr/>
      <dgm:t>
        <a:bodyPr/>
        <a:lstStyle/>
        <a:p>
          <a:endParaRPr lang="en-US"/>
        </a:p>
      </dgm:t>
    </dgm:pt>
    <dgm:pt modelId="{B1A73ED7-A113-44B2-85CC-302D1C5B898E}" type="pres">
      <dgm:prSet presAssocID="{6B592928-1E3A-4DF3-A4EA-CF0172149A8D}" presName="linear" presStyleCnt="0">
        <dgm:presLayoutVars>
          <dgm:animLvl val="lvl"/>
          <dgm:resizeHandles val="exact"/>
        </dgm:presLayoutVars>
      </dgm:prSet>
      <dgm:spPr/>
    </dgm:pt>
    <dgm:pt modelId="{D31D3775-63D5-4BAF-AC9C-E469D3611DCD}" type="pres">
      <dgm:prSet presAssocID="{D6101E7C-D05F-4596-A27F-3DB21AD042DE}" presName="parentText" presStyleLbl="node1" presStyleIdx="0" presStyleCnt="1">
        <dgm:presLayoutVars>
          <dgm:chMax val="0"/>
          <dgm:bulletEnabled val="1"/>
        </dgm:presLayoutVars>
      </dgm:prSet>
      <dgm:spPr/>
    </dgm:pt>
  </dgm:ptLst>
  <dgm:cxnLst>
    <dgm:cxn modelId="{6917C720-AB96-4D88-A044-61D1B642C707}" type="presOf" srcId="{D6101E7C-D05F-4596-A27F-3DB21AD042DE}" destId="{D31D3775-63D5-4BAF-AC9C-E469D3611DCD}" srcOrd="0" destOrd="0" presId="urn:microsoft.com/office/officeart/2005/8/layout/vList2"/>
    <dgm:cxn modelId="{663AD14A-915A-45AE-8622-E9FA97BC00E0}" type="presOf" srcId="{6B592928-1E3A-4DF3-A4EA-CF0172149A8D}" destId="{B1A73ED7-A113-44B2-85CC-302D1C5B898E}" srcOrd="0" destOrd="0" presId="urn:microsoft.com/office/officeart/2005/8/layout/vList2"/>
    <dgm:cxn modelId="{1F382EE0-A3B1-452A-9194-A4F251E92774}" srcId="{6B592928-1E3A-4DF3-A4EA-CF0172149A8D}" destId="{D6101E7C-D05F-4596-A27F-3DB21AD042DE}" srcOrd="0" destOrd="0" parTransId="{3D774110-11EC-4AC0-A1BB-ABBC5F1438DD}" sibTransId="{6451A456-93E2-44A4-81B3-1AA13AB2A204}"/>
    <dgm:cxn modelId="{65EFF4B9-3F4C-4760-A37F-70C71FAEAF5C}" type="presParOf" srcId="{B1A73ED7-A113-44B2-85CC-302D1C5B898E}" destId="{D31D3775-63D5-4BAF-AC9C-E469D3611DC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78B0D0-7928-4D0A-BED8-EA3CC5BFF6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DDEFA86-6183-4E97-8C2A-AF7734A53FCE}">
      <dgm:prSet/>
      <dgm:spPr/>
      <dgm:t>
        <a:bodyPr/>
        <a:lstStyle/>
        <a:p>
          <a:pPr rtl="0"/>
          <a:r>
            <a:rPr lang="en-US" b="1" i="1"/>
            <a:t>2.1.1 Set of Integers</a:t>
          </a:r>
          <a:endParaRPr lang="en-US"/>
        </a:p>
      </dgm:t>
    </dgm:pt>
    <dgm:pt modelId="{60841A34-1B12-4F96-830F-44732BFC4DAD}" type="parTrans" cxnId="{0A72727F-7BBE-4516-BB3F-69DC6DAA2E18}">
      <dgm:prSet/>
      <dgm:spPr/>
      <dgm:t>
        <a:bodyPr/>
        <a:lstStyle/>
        <a:p>
          <a:endParaRPr lang="en-US"/>
        </a:p>
      </dgm:t>
    </dgm:pt>
    <dgm:pt modelId="{69720ACC-0057-43C8-A9C2-768D884D257A}" type="sibTrans" cxnId="{0A72727F-7BBE-4516-BB3F-69DC6DAA2E18}">
      <dgm:prSet/>
      <dgm:spPr/>
      <dgm:t>
        <a:bodyPr/>
        <a:lstStyle/>
        <a:p>
          <a:endParaRPr lang="en-US"/>
        </a:p>
      </dgm:t>
    </dgm:pt>
    <dgm:pt modelId="{AB61DD7E-86DE-4DC8-8FB0-663B558FAF3C}" type="pres">
      <dgm:prSet presAssocID="{CF78B0D0-7928-4D0A-BED8-EA3CC5BFF64E}" presName="linear" presStyleCnt="0">
        <dgm:presLayoutVars>
          <dgm:animLvl val="lvl"/>
          <dgm:resizeHandles val="exact"/>
        </dgm:presLayoutVars>
      </dgm:prSet>
      <dgm:spPr/>
    </dgm:pt>
    <dgm:pt modelId="{057C9183-7785-466D-A103-B062991B5EBF}" type="pres">
      <dgm:prSet presAssocID="{CDDEFA86-6183-4E97-8C2A-AF7734A53FCE}" presName="parentText" presStyleLbl="node1" presStyleIdx="0" presStyleCnt="1">
        <dgm:presLayoutVars>
          <dgm:chMax val="0"/>
          <dgm:bulletEnabled val="1"/>
        </dgm:presLayoutVars>
      </dgm:prSet>
      <dgm:spPr/>
    </dgm:pt>
  </dgm:ptLst>
  <dgm:cxnLst>
    <dgm:cxn modelId="{0A72727F-7BBE-4516-BB3F-69DC6DAA2E18}" srcId="{CF78B0D0-7928-4D0A-BED8-EA3CC5BFF64E}" destId="{CDDEFA86-6183-4E97-8C2A-AF7734A53FCE}" srcOrd="0" destOrd="0" parTransId="{60841A34-1B12-4F96-830F-44732BFC4DAD}" sibTransId="{69720ACC-0057-43C8-A9C2-768D884D257A}"/>
    <dgm:cxn modelId="{27B1FADE-D1C2-4D12-9A7A-1CE0574C9E7E}" type="presOf" srcId="{CDDEFA86-6183-4E97-8C2A-AF7734A53FCE}" destId="{057C9183-7785-466D-A103-B062991B5EBF}" srcOrd="0" destOrd="0" presId="urn:microsoft.com/office/officeart/2005/8/layout/vList2"/>
    <dgm:cxn modelId="{C4BEFDEC-6969-4026-873C-85E2C4B4058D}" type="presOf" srcId="{CF78B0D0-7928-4D0A-BED8-EA3CC5BFF64E}" destId="{AB61DD7E-86DE-4DC8-8FB0-663B558FAF3C}" srcOrd="0" destOrd="0" presId="urn:microsoft.com/office/officeart/2005/8/layout/vList2"/>
    <dgm:cxn modelId="{AE097B14-D9D7-4740-BAA0-D4ADDA916D03}" type="presParOf" srcId="{AB61DD7E-86DE-4DC8-8FB0-663B558FAF3C}" destId="{057C9183-7785-466D-A103-B062991B5EB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9D2D63-A9D4-467E-AF7E-075BC902C85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6CF900-AAC1-47BA-92AC-C8EEC6FB0111}">
      <dgm:prSet/>
      <dgm:spPr/>
      <dgm:t>
        <a:bodyPr/>
        <a:lstStyle/>
        <a:p>
          <a:pPr rtl="0"/>
          <a:r>
            <a:rPr lang="en-US" b="1" i="1"/>
            <a:t>2.1.2 Binary Operations</a:t>
          </a:r>
          <a:endParaRPr lang="en-US"/>
        </a:p>
      </dgm:t>
    </dgm:pt>
    <dgm:pt modelId="{90073966-48B5-411B-81CC-ED9A20FF16F3}" type="parTrans" cxnId="{18343E12-6CA2-4CE7-BCBA-7253F0923C25}">
      <dgm:prSet/>
      <dgm:spPr/>
      <dgm:t>
        <a:bodyPr/>
        <a:lstStyle/>
        <a:p>
          <a:endParaRPr lang="en-US"/>
        </a:p>
      </dgm:t>
    </dgm:pt>
    <dgm:pt modelId="{CA038BED-1403-4647-8E66-B487A46816E3}" type="sibTrans" cxnId="{18343E12-6CA2-4CE7-BCBA-7253F0923C25}">
      <dgm:prSet/>
      <dgm:spPr/>
      <dgm:t>
        <a:bodyPr/>
        <a:lstStyle/>
        <a:p>
          <a:endParaRPr lang="en-US"/>
        </a:p>
      </dgm:t>
    </dgm:pt>
    <dgm:pt modelId="{A7B4571A-1B8E-46AB-AB1A-61FFC2DB10FB}" type="pres">
      <dgm:prSet presAssocID="{829D2D63-A9D4-467E-AF7E-075BC902C856}" presName="linear" presStyleCnt="0">
        <dgm:presLayoutVars>
          <dgm:animLvl val="lvl"/>
          <dgm:resizeHandles val="exact"/>
        </dgm:presLayoutVars>
      </dgm:prSet>
      <dgm:spPr/>
    </dgm:pt>
    <dgm:pt modelId="{42676CAE-C755-43C2-8A4D-4205BEEBC6D6}" type="pres">
      <dgm:prSet presAssocID="{F66CF900-AAC1-47BA-92AC-C8EEC6FB0111}" presName="parentText" presStyleLbl="node1" presStyleIdx="0" presStyleCnt="1">
        <dgm:presLayoutVars>
          <dgm:chMax val="0"/>
          <dgm:bulletEnabled val="1"/>
        </dgm:presLayoutVars>
      </dgm:prSet>
      <dgm:spPr/>
    </dgm:pt>
  </dgm:ptLst>
  <dgm:cxnLst>
    <dgm:cxn modelId="{18343E12-6CA2-4CE7-BCBA-7253F0923C25}" srcId="{829D2D63-A9D4-467E-AF7E-075BC902C856}" destId="{F66CF900-AAC1-47BA-92AC-C8EEC6FB0111}" srcOrd="0" destOrd="0" parTransId="{90073966-48B5-411B-81CC-ED9A20FF16F3}" sibTransId="{CA038BED-1403-4647-8E66-B487A46816E3}"/>
    <dgm:cxn modelId="{E5C11362-A0C5-4C6E-8A26-619AEC2EFF30}" type="presOf" srcId="{F66CF900-AAC1-47BA-92AC-C8EEC6FB0111}" destId="{42676CAE-C755-43C2-8A4D-4205BEEBC6D6}" srcOrd="0" destOrd="0" presId="urn:microsoft.com/office/officeart/2005/8/layout/vList2"/>
    <dgm:cxn modelId="{2912EFB8-3239-4C2F-A83D-654B389D6853}" type="presOf" srcId="{829D2D63-A9D4-467E-AF7E-075BC902C856}" destId="{A7B4571A-1B8E-46AB-AB1A-61FFC2DB10FB}" srcOrd="0" destOrd="0" presId="urn:microsoft.com/office/officeart/2005/8/layout/vList2"/>
    <dgm:cxn modelId="{0E37A4E7-E3CF-4452-9BCB-BC4E48A5E8D6}" type="presParOf" srcId="{A7B4571A-1B8E-46AB-AB1A-61FFC2DB10FB}" destId="{42676CAE-C755-43C2-8A4D-4205BEEBC6D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455F79-BC95-43FD-9BDD-666FDBBE24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C66078-152C-4CF4-AF2F-30D7EF4E46F0}">
      <dgm:prSet/>
      <dgm:spPr/>
      <dgm:t>
        <a:bodyPr/>
        <a:lstStyle/>
        <a:p>
          <a:pPr rtl="0"/>
          <a:r>
            <a:rPr lang="en-US" b="1"/>
            <a:t>Example 2.1</a:t>
          </a:r>
          <a:endParaRPr lang="en-US"/>
        </a:p>
      </dgm:t>
    </dgm:pt>
    <dgm:pt modelId="{7EEDA03C-CF7F-47D6-AC4C-71178E53E90A}" type="parTrans" cxnId="{0EA3FFB1-5383-4FB5-9D98-8FDCF020088B}">
      <dgm:prSet/>
      <dgm:spPr/>
      <dgm:t>
        <a:bodyPr/>
        <a:lstStyle/>
        <a:p>
          <a:endParaRPr lang="en-US"/>
        </a:p>
      </dgm:t>
    </dgm:pt>
    <dgm:pt modelId="{49C38E57-0C70-44F6-8BCD-6E61E95B4102}" type="sibTrans" cxnId="{0EA3FFB1-5383-4FB5-9D98-8FDCF020088B}">
      <dgm:prSet/>
      <dgm:spPr/>
      <dgm:t>
        <a:bodyPr/>
        <a:lstStyle/>
        <a:p>
          <a:endParaRPr lang="en-US"/>
        </a:p>
      </dgm:t>
    </dgm:pt>
    <dgm:pt modelId="{1C38FF53-B28B-486C-B54F-4EEC1D3202F0}" type="pres">
      <dgm:prSet presAssocID="{C2455F79-BC95-43FD-9BDD-666FDBBE2448}" presName="linear" presStyleCnt="0">
        <dgm:presLayoutVars>
          <dgm:animLvl val="lvl"/>
          <dgm:resizeHandles val="exact"/>
        </dgm:presLayoutVars>
      </dgm:prSet>
      <dgm:spPr/>
    </dgm:pt>
    <dgm:pt modelId="{CA503164-DDCF-4F66-AC0E-72914A604B91}" type="pres">
      <dgm:prSet presAssocID="{4DC66078-152C-4CF4-AF2F-30D7EF4E46F0}" presName="parentText" presStyleLbl="node1" presStyleIdx="0" presStyleCnt="1" custLinFactNeighborX="-21966" custLinFactNeighborY="-44402">
        <dgm:presLayoutVars>
          <dgm:chMax val="0"/>
          <dgm:bulletEnabled val="1"/>
        </dgm:presLayoutVars>
      </dgm:prSet>
      <dgm:spPr/>
    </dgm:pt>
  </dgm:ptLst>
  <dgm:cxnLst>
    <dgm:cxn modelId="{FE0E8E5B-A747-450F-9AC0-D00D412F331C}" type="presOf" srcId="{C2455F79-BC95-43FD-9BDD-666FDBBE2448}" destId="{1C38FF53-B28B-486C-B54F-4EEC1D3202F0}" srcOrd="0" destOrd="0" presId="urn:microsoft.com/office/officeart/2005/8/layout/vList2"/>
    <dgm:cxn modelId="{8E7B3D97-70E1-458D-8292-36F864138CC7}" type="presOf" srcId="{4DC66078-152C-4CF4-AF2F-30D7EF4E46F0}" destId="{CA503164-DDCF-4F66-AC0E-72914A604B91}" srcOrd="0" destOrd="0" presId="urn:microsoft.com/office/officeart/2005/8/layout/vList2"/>
    <dgm:cxn modelId="{0EA3FFB1-5383-4FB5-9D98-8FDCF020088B}" srcId="{C2455F79-BC95-43FD-9BDD-666FDBBE2448}" destId="{4DC66078-152C-4CF4-AF2F-30D7EF4E46F0}" srcOrd="0" destOrd="0" parTransId="{7EEDA03C-CF7F-47D6-AC4C-71178E53E90A}" sibTransId="{49C38E57-0C70-44F6-8BCD-6E61E95B4102}"/>
    <dgm:cxn modelId="{CE4663B5-8909-45B0-95CB-2E32A242057C}" type="presParOf" srcId="{1C38FF53-B28B-486C-B54F-4EEC1D3202F0}" destId="{CA503164-DDCF-4F66-AC0E-72914A604B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9CA8AA-6BB9-4E4D-B618-E4C457FCC5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E0CE44-2A7B-47DF-BC94-9E22767D9FB0}">
      <dgm:prSet/>
      <dgm:spPr/>
      <dgm:t>
        <a:bodyPr/>
        <a:lstStyle/>
        <a:p>
          <a:pPr rtl="0"/>
          <a:r>
            <a:rPr lang="en-US" b="1" i="1"/>
            <a:t>2.1.3 Integer Division</a:t>
          </a:r>
          <a:endParaRPr lang="en-US"/>
        </a:p>
      </dgm:t>
    </dgm:pt>
    <dgm:pt modelId="{9D1A8CD1-8005-426C-A5CB-F52391743589}" type="parTrans" cxnId="{A03CDCF2-7CF6-4157-BCB8-65B1993C9612}">
      <dgm:prSet/>
      <dgm:spPr/>
      <dgm:t>
        <a:bodyPr/>
        <a:lstStyle/>
        <a:p>
          <a:endParaRPr lang="en-US"/>
        </a:p>
      </dgm:t>
    </dgm:pt>
    <dgm:pt modelId="{00AD94CD-6BE9-4341-B0E3-8D68EF16E533}" type="sibTrans" cxnId="{A03CDCF2-7CF6-4157-BCB8-65B1993C9612}">
      <dgm:prSet/>
      <dgm:spPr/>
      <dgm:t>
        <a:bodyPr/>
        <a:lstStyle/>
        <a:p>
          <a:endParaRPr lang="en-US"/>
        </a:p>
      </dgm:t>
    </dgm:pt>
    <dgm:pt modelId="{D9577C6E-6084-4E33-8668-23FE6DB6D9FA}" type="pres">
      <dgm:prSet presAssocID="{E59CA8AA-6BB9-4E4D-B618-E4C457FCC55B}" presName="linear" presStyleCnt="0">
        <dgm:presLayoutVars>
          <dgm:animLvl val="lvl"/>
          <dgm:resizeHandles val="exact"/>
        </dgm:presLayoutVars>
      </dgm:prSet>
      <dgm:spPr/>
    </dgm:pt>
    <dgm:pt modelId="{38B8E9B7-F113-49D3-ADCA-65A857D7A067}" type="pres">
      <dgm:prSet presAssocID="{A1E0CE44-2A7B-47DF-BC94-9E22767D9FB0}" presName="parentText" presStyleLbl="node1" presStyleIdx="0" presStyleCnt="1">
        <dgm:presLayoutVars>
          <dgm:chMax val="0"/>
          <dgm:bulletEnabled val="1"/>
        </dgm:presLayoutVars>
      </dgm:prSet>
      <dgm:spPr/>
    </dgm:pt>
  </dgm:ptLst>
  <dgm:cxnLst>
    <dgm:cxn modelId="{4865F707-DFFC-4CBD-80C6-7B34AAF01E35}" type="presOf" srcId="{A1E0CE44-2A7B-47DF-BC94-9E22767D9FB0}" destId="{38B8E9B7-F113-49D3-ADCA-65A857D7A067}" srcOrd="0" destOrd="0" presId="urn:microsoft.com/office/officeart/2005/8/layout/vList2"/>
    <dgm:cxn modelId="{4A370B28-BFD0-4259-9423-D2980125383E}" type="presOf" srcId="{E59CA8AA-6BB9-4E4D-B618-E4C457FCC55B}" destId="{D9577C6E-6084-4E33-8668-23FE6DB6D9FA}" srcOrd="0" destOrd="0" presId="urn:microsoft.com/office/officeart/2005/8/layout/vList2"/>
    <dgm:cxn modelId="{A03CDCF2-7CF6-4157-BCB8-65B1993C9612}" srcId="{E59CA8AA-6BB9-4E4D-B618-E4C457FCC55B}" destId="{A1E0CE44-2A7B-47DF-BC94-9E22767D9FB0}" srcOrd="0" destOrd="0" parTransId="{9D1A8CD1-8005-426C-A5CB-F52391743589}" sibTransId="{00AD94CD-6BE9-4341-B0E3-8D68EF16E533}"/>
    <dgm:cxn modelId="{E0214D30-6376-4550-973D-37A6C238AB70}" type="presParOf" srcId="{D9577C6E-6084-4E33-8668-23FE6DB6D9FA}" destId="{38B8E9B7-F113-49D3-ADCA-65A857D7A0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AD82A-F7A2-47AE-BCE6-186044AB23BE}">
      <dsp:nvSpPr>
        <dsp:cNvPr id="0" name=""/>
        <dsp:cNvSpPr/>
      </dsp:nvSpPr>
      <dsp:spPr>
        <a:xfrm>
          <a:off x="0" y="337781"/>
          <a:ext cx="9144000" cy="2204113"/>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b="1" kern="1200" dirty="0">
              <a:latin typeface="Corbel" panose="020B0503020204020204" pitchFamily="34" charset="0"/>
            </a:rPr>
            <a:t>BÀI GIẢNG</a:t>
          </a:r>
        </a:p>
        <a:p>
          <a:pPr marL="0" lvl="0" indent="0" algn="ctr" defTabSz="1600200" rtl="0">
            <a:lnSpc>
              <a:spcPct val="90000"/>
            </a:lnSpc>
            <a:spcBef>
              <a:spcPct val="0"/>
            </a:spcBef>
            <a:spcAft>
              <a:spcPct val="35000"/>
            </a:spcAft>
            <a:buNone/>
          </a:pPr>
          <a:r>
            <a:rPr lang="en-US" sz="4000" b="1" kern="1200" dirty="0">
              <a:latin typeface="Corbel" panose="020B0503020204020204" pitchFamily="34" charset="0"/>
            </a:rPr>
            <a:t>MATHEMATICS OF CRYPTOGRAPHY</a:t>
          </a:r>
        </a:p>
        <a:p>
          <a:pPr marL="0" lvl="0" indent="0" algn="ctr" defTabSz="1600200" rtl="0">
            <a:lnSpc>
              <a:spcPct val="90000"/>
            </a:lnSpc>
            <a:spcBef>
              <a:spcPct val="0"/>
            </a:spcBef>
            <a:spcAft>
              <a:spcPct val="35000"/>
            </a:spcAft>
            <a:buNone/>
          </a:pPr>
          <a:r>
            <a:rPr lang="en-US" sz="2000" b="1" kern="1200" dirty="0">
              <a:latin typeface="Arial"/>
            </a:rPr>
            <a:t>Part I: Modular Arithmetic, Congruence, and Matrices</a:t>
          </a:r>
          <a:endParaRPr lang="en-US" sz="2000" b="1" kern="1200" dirty="0">
            <a:latin typeface="Corbel" panose="020B0503020204020204" pitchFamily="34" charset="0"/>
          </a:endParaRPr>
        </a:p>
      </dsp:txBody>
      <dsp:txXfrm>
        <a:off x="107596" y="445377"/>
        <a:ext cx="8928808" cy="198892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0C03F-012D-4E9F-B6AD-E59B9D301AF5}">
      <dsp:nvSpPr>
        <dsp:cNvPr id="0" name=""/>
        <dsp:cNvSpPr/>
      </dsp:nvSpPr>
      <dsp:spPr>
        <a:xfrm>
          <a:off x="0" y="3855"/>
          <a:ext cx="7908104"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i="1" kern="1200" dirty="0"/>
            <a:t>2.1.3 Integer Division (continued)</a:t>
          </a:r>
          <a:endParaRPr lang="en-US" sz="2400" kern="1200" dirty="0"/>
        </a:p>
      </dsp:txBody>
      <dsp:txXfrm>
        <a:off x="28100" y="31955"/>
        <a:ext cx="7851904"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E8EDA-2A57-48FE-A4EE-8C04D68982E8}">
      <dsp:nvSpPr>
        <dsp:cNvPr id="0" name=""/>
        <dsp:cNvSpPr/>
      </dsp:nvSpPr>
      <dsp:spPr>
        <a:xfrm>
          <a:off x="0" y="2502"/>
          <a:ext cx="7721995"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1" i="1" kern="1200" dirty="0"/>
            <a:t>2.1.4 Divisibility</a:t>
          </a:r>
          <a:endParaRPr lang="en-US" sz="2500" kern="1200" dirty="0"/>
        </a:p>
      </dsp:txBody>
      <dsp:txXfrm>
        <a:off x="29271" y="31773"/>
        <a:ext cx="7663453" cy="5410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E8EDA-2A57-48FE-A4EE-8C04D68982E8}">
      <dsp:nvSpPr>
        <dsp:cNvPr id="0" name=""/>
        <dsp:cNvSpPr/>
      </dsp:nvSpPr>
      <dsp:spPr>
        <a:xfrm>
          <a:off x="0" y="2502"/>
          <a:ext cx="7721995"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1" i="1" kern="1200" dirty="0"/>
            <a:t>2.1.4 </a:t>
          </a:r>
          <a:r>
            <a:rPr lang="en-US" sz="2500" b="1" i="1" kern="1200" dirty="0" err="1"/>
            <a:t>Divisbility</a:t>
          </a:r>
          <a:r>
            <a:rPr lang="en-US" sz="2500" b="1" i="1" kern="1200" dirty="0"/>
            <a:t> (continued)</a:t>
          </a:r>
          <a:endParaRPr lang="en-US" sz="2500" kern="1200" dirty="0"/>
        </a:p>
      </dsp:txBody>
      <dsp:txXfrm>
        <a:off x="29271" y="31773"/>
        <a:ext cx="7663453" cy="5410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0668C-2977-4038-B2A8-91FA446888A2}">
      <dsp:nvSpPr>
        <dsp:cNvPr id="0" name=""/>
        <dsp:cNvSpPr/>
      </dsp:nvSpPr>
      <dsp:spPr>
        <a:xfrm>
          <a:off x="0" y="4574"/>
          <a:ext cx="1709881"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Note</a:t>
          </a:r>
        </a:p>
      </dsp:txBody>
      <dsp:txXfrm>
        <a:off x="19904" y="24478"/>
        <a:ext cx="1670073" cy="3679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0099A-A4D6-4C04-9D46-4CD1B982E1B6}">
      <dsp:nvSpPr>
        <dsp:cNvPr id="0" name=""/>
        <dsp:cNvSpPr/>
      </dsp:nvSpPr>
      <dsp:spPr>
        <a:xfrm>
          <a:off x="0" y="8202"/>
          <a:ext cx="7747379"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b="1" i="1" kern="1200"/>
            <a:t>2.1.4 Continued</a:t>
          </a:r>
          <a:endParaRPr lang="en-US" sz="2900" kern="1200"/>
        </a:p>
      </dsp:txBody>
      <dsp:txXfrm>
        <a:off x="33955" y="42157"/>
        <a:ext cx="7679469" cy="62765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A2E31-D349-4A3E-A749-D94F5F911CA0}">
      <dsp:nvSpPr>
        <dsp:cNvPr id="0" name=""/>
        <dsp:cNvSpPr/>
      </dsp:nvSpPr>
      <dsp:spPr>
        <a:xfrm>
          <a:off x="0" y="10955"/>
          <a:ext cx="7717036"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kern="1200"/>
            <a:t>2.2 MODULAR ARITHMETIC</a:t>
          </a:r>
          <a:endParaRPr lang="en-US" sz="3000" kern="1200"/>
        </a:p>
      </dsp:txBody>
      <dsp:txXfrm>
        <a:off x="35125" y="46080"/>
        <a:ext cx="7646786" cy="6492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0B2F6-57D9-4E06-9B50-34F8F1819FBB}">
      <dsp:nvSpPr>
        <dsp:cNvPr id="0" name=""/>
        <dsp:cNvSpPr/>
      </dsp:nvSpPr>
      <dsp:spPr>
        <a:xfrm>
          <a:off x="0" y="5113"/>
          <a:ext cx="7854036"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i="1" kern="1200"/>
            <a:t>2.2.1 </a:t>
          </a:r>
          <a:r>
            <a:rPr lang="es-ES" sz="2700" b="1" i="1" kern="1200"/>
            <a:t>Modulo </a:t>
          </a:r>
          <a:r>
            <a:rPr lang="en-US" sz="2700" b="1" i="1" kern="1200"/>
            <a:t>Operator</a:t>
          </a:r>
          <a:endParaRPr lang="en-US" sz="2700" kern="1200"/>
        </a:p>
      </dsp:txBody>
      <dsp:txXfrm>
        <a:off x="31613" y="36726"/>
        <a:ext cx="7790810" cy="58436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643A3-9200-41ED-ABDC-47607BD3D785}">
      <dsp:nvSpPr>
        <dsp:cNvPr id="0" name=""/>
        <dsp:cNvSpPr/>
      </dsp:nvSpPr>
      <dsp:spPr>
        <a:xfrm>
          <a:off x="0" y="3030"/>
          <a:ext cx="7888405"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i="1" kern="1200" dirty="0"/>
            <a:t>2.2.2 Set of Residues</a:t>
          </a:r>
          <a:endParaRPr lang="en-US" sz="2400" kern="1200" dirty="0"/>
        </a:p>
      </dsp:txBody>
      <dsp:txXfrm>
        <a:off x="28100" y="31130"/>
        <a:ext cx="7832205" cy="5194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0E0D8-A4B0-4F70-86E1-0A641456F30A}">
      <dsp:nvSpPr>
        <dsp:cNvPr id="0" name=""/>
        <dsp:cNvSpPr/>
      </dsp:nvSpPr>
      <dsp:spPr>
        <a:xfrm>
          <a:off x="0" y="8798"/>
          <a:ext cx="7778903"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b="1" i="1" kern="1200" dirty="0"/>
            <a:t>2.2.3 Congruence</a:t>
          </a:r>
          <a:endParaRPr lang="en-US" sz="3100" kern="1200" dirty="0"/>
        </a:p>
      </dsp:txBody>
      <dsp:txXfrm>
        <a:off x="36296" y="45094"/>
        <a:ext cx="7706311" cy="6709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6AA2-002D-4C3E-A941-2A37DDEAE490}">
      <dsp:nvSpPr>
        <dsp:cNvPr id="0" name=""/>
        <dsp:cNvSpPr/>
      </dsp:nvSpPr>
      <dsp:spPr>
        <a:xfrm>
          <a:off x="0" y="4194"/>
          <a:ext cx="7835817"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b="1" i="1" kern="1200"/>
            <a:t>2.2.3 Continued</a:t>
          </a:r>
          <a:endParaRPr lang="en-US" sz="2900" kern="1200"/>
        </a:p>
      </dsp:txBody>
      <dsp:txXfrm>
        <a:off x="33955" y="38149"/>
        <a:ext cx="7767907"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AC412-4988-4A63-AD3C-3EA74E629088}">
      <dsp:nvSpPr>
        <dsp:cNvPr id="0" name=""/>
        <dsp:cNvSpPr/>
      </dsp:nvSpPr>
      <dsp:spPr>
        <a:xfrm>
          <a:off x="60508" y="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err="1">
              <a:latin typeface="Corbel" panose="020B0503020204020204" pitchFamily="34" charset="0"/>
            </a:rPr>
            <a:t>Giáo</a:t>
          </a:r>
          <a:r>
            <a:rPr lang="en-US" sz="1800" kern="1200" dirty="0">
              <a:latin typeface="Corbel" panose="020B0503020204020204" pitchFamily="34" charset="0"/>
            </a:rPr>
            <a:t> </a:t>
          </a:r>
          <a:r>
            <a:rPr lang="en-US" sz="1800" kern="1200" dirty="0" err="1">
              <a:latin typeface="Corbel" panose="020B0503020204020204" pitchFamily="34" charset="0"/>
            </a:rPr>
            <a:t>viên</a:t>
          </a:r>
          <a:r>
            <a:rPr lang="en-US" sz="1800" kern="1200" dirty="0">
              <a:latin typeface="Corbel" panose="020B0503020204020204" pitchFamily="34" charset="0"/>
            </a:rPr>
            <a:t>: 4/ </a:t>
          </a:r>
          <a:r>
            <a:rPr lang="en-US" sz="1800" kern="1200" dirty="0" err="1">
              <a:latin typeface="Corbel" panose="020B0503020204020204" pitchFamily="34" charset="0"/>
            </a:rPr>
            <a:t>Nguyễn</a:t>
          </a:r>
          <a:r>
            <a:rPr lang="en-US" sz="1800" kern="1200" dirty="0">
              <a:latin typeface="Corbel" panose="020B0503020204020204" pitchFamily="34" charset="0"/>
            </a:rPr>
            <a:t> </a:t>
          </a:r>
          <a:r>
            <a:rPr lang="en-US" sz="1800" kern="1200" dirty="0" err="1">
              <a:latin typeface="Corbel" panose="020B0503020204020204" pitchFamily="34" charset="0"/>
            </a:rPr>
            <a:t>Hữu</a:t>
          </a:r>
          <a:r>
            <a:rPr lang="en-US" sz="1800" kern="1200" dirty="0">
              <a:latin typeface="Corbel" panose="020B0503020204020204" pitchFamily="34" charset="0"/>
            </a:rPr>
            <a:t> </a:t>
          </a:r>
          <a:r>
            <a:rPr lang="en-US" sz="1800" kern="1200" dirty="0" err="1">
              <a:latin typeface="Corbel" panose="020B0503020204020204" pitchFamily="34" charset="0"/>
            </a:rPr>
            <a:t>Nội</a:t>
          </a:r>
          <a:endParaRPr lang="en-US" sz="1800" kern="1200" dirty="0">
            <a:latin typeface="Corbel" panose="020B0503020204020204" pitchFamily="34" charset="0"/>
          </a:endParaRPr>
        </a:p>
      </dsp:txBody>
      <dsp:txXfrm>
        <a:off x="75101" y="14593"/>
        <a:ext cx="3410938" cy="269748"/>
      </dsp:txXfrm>
    </dsp:sp>
    <dsp:sp modelId="{9F865FF0-7CF1-4E52-B2F6-8E615894CE87}">
      <dsp:nvSpPr>
        <dsp:cNvPr id="0" name=""/>
        <dsp:cNvSpPr/>
      </dsp:nvSpPr>
      <dsp:spPr>
        <a:xfrm>
          <a:off x="60508" y="28425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err="1">
              <a:latin typeface="Corbel" panose="020B0503020204020204" pitchFamily="34" charset="0"/>
            </a:rPr>
            <a:t>Đơn</a:t>
          </a:r>
          <a:r>
            <a:rPr lang="en-US" sz="1800" kern="1200" dirty="0">
              <a:latin typeface="Corbel" panose="020B0503020204020204" pitchFamily="34" charset="0"/>
            </a:rPr>
            <a:t> </a:t>
          </a:r>
          <a:r>
            <a:rPr lang="en-US" sz="1800" kern="1200" dirty="0" err="1">
              <a:latin typeface="Corbel" panose="020B0503020204020204" pitchFamily="34" charset="0"/>
            </a:rPr>
            <a:t>vị</a:t>
          </a:r>
          <a:r>
            <a:rPr lang="en-US" sz="1800" kern="1200" dirty="0">
              <a:latin typeface="Corbel" panose="020B0503020204020204" pitchFamily="34" charset="0"/>
            </a:rPr>
            <a:t>: </a:t>
          </a:r>
          <a:r>
            <a:rPr lang="en-US" sz="1800" kern="1200" dirty="0" err="1">
              <a:latin typeface="Corbel" panose="020B0503020204020204" pitchFamily="34" charset="0"/>
            </a:rPr>
            <a:t>Bộ</a:t>
          </a:r>
          <a:r>
            <a:rPr lang="en-US" sz="1800" kern="1200" dirty="0">
              <a:latin typeface="Corbel" panose="020B0503020204020204" pitchFamily="34" charset="0"/>
            </a:rPr>
            <a:t> </a:t>
          </a:r>
          <a:r>
            <a:rPr lang="en-US" sz="1800" kern="1200" dirty="0" err="1">
              <a:latin typeface="Corbel" panose="020B0503020204020204" pitchFamily="34" charset="0"/>
            </a:rPr>
            <a:t>môn</a:t>
          </a:r>
          <a:r>
            <a:rPr lang="en-US" sz="1800" kern="1200" dirty="0">
              <a:latin typeface="Corbel" panose="020B0503020204020204" pitchFamily="34" charset="0"/>
            </a:rPr>
            <a:t> ATTT, </a:t>
          </a:r>
          <a:r>
            <a:rPr lang="en-US" sz="1800" kern="1200" dirty="0" err="1">
              <a:latin typeface="Corbel" panose="020B0503020204020204" pitchFamily="34" charset="0"/>
            </a:rPr>
            <a:t>Khoa</a:t>
          </a:r>
          <a:r>
            <a:rPr lang="en-US" sz="1800" kern="1200" dirty="0">
              <a:latin typeface="Corbel" panose="020B0503020204020204" pitchFamily="34" charset="0"/>
            </a:rPr>
            <a:t> CNTT</a:t>
          </a:r>
        </a:p>
      </dsp:txBody>
      <dsp:txXfrm>
        <a:off x="75101" y="298843"/>
        <a:ext cx="3410938" cy="269748"/>
      </dsp:txXfrm>
    </dsp:sp>
    <dsp:sp modelId="{1E7D8500-7D12-417C-9BAE-D78098BD56AB}">
      <dsp:nvSpPr>
        <dsp:cNvPr id="0" name=""/>
        <dsp:cNvSpPr/>
      </dsp:nvSpPr>
      <dsp:spPr>
        <a:xfrm>
          <a:off x="60508" y="598132"/>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US" sz="1600" kern="1200" dirty="0" err="1">
              <a:latin typeface="Corbel" panose="020B0503020204020204" pitchFamily="34" charset="0"/>
            </a:rPr>
            <a:t>Liên</a:t>
          </a:r>
          <a:r>
            <a:rPr lang="en-US" sz="1600" kern="1200" dirty="0">
              <a:latin typeface="Corbel" panose="020B0503020204020204" pitchFamily="34" charset="0"/>
            </a:rPr>
            <a:t> </a:t>
          </a:r>
          <a:r>
            <a:rPr lang="en-US" sz="1600" kern="1200" dirty="0" err="1">
              <a:latin typeface="Corbel" panose="020B0503020204020204" pitchFamily="34" charset="0"/>
            </a:rPr>
            <a:t>hệ</a:t>
          </a:r>
          <a:r>
            <a:rPr lang="en-US" sz="1600" kern="1200" dirty="0">
              <a:latin typeface="Corbel" panose="020B0503020204020204" pitchFamily="34" charset="0"/>
            </a:rPr>
            <a:t>: Email - huunoidq@gmail.com</a:t>
          </a:r>
        </a:p>
      </dsp:txBody>
      <dsp:txXfrm>
        <a:off x="75101" y="612725"/>
        <a:ext cx="3410938" cy="269748"/>
      </dsp:txXfrm>
    </dsp:sp>
    <dsp:sp modelId="{7878EA30-6613-41D4-B4E9-ED0DE1DEC707}">
      <dsp:nvSpPr>
        <dsp:cNvPr id="0" name=""/>
        <dsp:cNvSpPr/>
      </dsp:nvSpPr>
      <dsp:spPr>
        <a:xfrm>
          <a:off x="60508" y="902546"/>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rbel" panose="020B0503020204020204" pitchFamily="34" charset="0"/>
            </a:rPr>
            <a:t>SĐT:  0962631881</a:t>
          </a:r>
        </a:p>
      </dsp:txBody>
      <dsp:txXfrm>
        <a:off x="75101" y="917139"/>
        <a:ext cx="3410938" cy="2697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9FC2E-F2E8-4148-84B2-9485D60B7B83}">
      <dsp:nvSpPr>
        <dsp:cNvPr id="0" name=""/>
        <dsp:cNvSpPr/>
      </dsp:nvSpPr>
      <dsp:spPr>
        <a:xfrm>
          <a:off x="0" y="8208"/>
          <a:ext cx="7636923"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b="1" i="1" kern="1200"/>
            <a:t>2.2.3 Continued</a:t>
          </a:r>
          <a:endParaRPr lang="en-US" sz="3100" kern="1200"/>
        </a:p>
      </dsp:txBody>
      <dsp:txXfrm>
        <a:off x="36296" y="44504"/>
        <a:ext cx="7564331" cy="6709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11EF-28AE-4007-8460-7EAD2C7EF092}">
      <dsp:nvSpPr>
        <dsp:cNvPr id="0" name=""/>
        <dsp:cNvSpPr/>
      </dsp:nvSpPr>
      <dsp:spPr>
        <a:xfrm>
          <a:off x="0" y="8045"/>
          <a:ext cx="7635922"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i="1" kern="1200"/>
            <a:t>2.2.3 Continued</a:t>
          </a:r>
          <a:endParaRPr lang="en-US" sz="3000" kern="1200"/>
        </a:p>
      </dsp:txBody>
      <dsp:txXfrm>
        <a:off x="35125" y="43170"/>
        <a:ext cx="7565672" cy="6492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11EF-28AE-4007-8460-7EAD2C7EF092}">
      <dsp:nvSpPr>
        <dsp:cNvPr id="0" name=""/>
        <dsp:cNvSpPr/>
      </dsp:nvSpPr>
      <dsp:spPr>
        <a:xfrm>
          <a:off x="0" y="8045"/>
          <a:ext cx="7635922"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i="1" kern="1200"/>
            <a:t>2.2.3 Continued</a:t>
          </a:r>
          <a:endParaRPr lang="en-US" sz="3000" kern="1200"/>
        </a:p>
      </dsp:txBody>
      <dsp:txXfrm>
        <a:off x="35125" y="43170"/>
        <a:ext cx="7565672" cy="64929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0BF92-173B-459A-903E-46BF28CEE02B}">
      <dsp:nvSpPr>
        <dsp:cNvPr id="0" name=""/>
        <dsp:cNvSpPr/>
      </dsp:nvSpPr>
      <dsp:spPr>
        <a:xfrm>
          <a:off x="0" y="10821"/>
          <a:ext cx="7885312"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b="1" i="1" kern="1200"/>
            <a:t>2.2.4 Operation in Z</a:t>
          </a:r>
          <a:r>
            <a:rPr lang="en-US" sz="2900" b="1" i="1" kern="1200" baseline="-25000"/>
            <a:t>n</a:t>
          </a:r>
          <a:endParaRPr lang="en-US" sz="2900" kern="1200"/>
        </a:p>
      </dsp:txBody>
      <dsp:txXfrm>
        <a:off x="33955" y="44776"/>
        <a:ext cx="7817402" cy="62765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93E5B-FE76-4E98-84A4-1F6F34DF1B82}">
      <dsp:nvSpPr>
        <dsp:cNvPr id="0" name=""/>
        <dsp:cNvSpPr/>
      </dsp:nvSpPr>
      <dsp:spPr>
        <a:xfrm>
          <a:off x="0" y="10493"/>
          <a:ext cx="773637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i="1" kern="1200"/>
            <a:t>2.2.4 Continued</a:t>
          </a:r>
          <a:endParaRPr lang="en-US" sz="2700" kern="1200"/>
        </a:p>
      </dsp:txBody>
      <dsp:txXfrm>
        <a:off x="31613" y="42106"/>
        <a:ext cx="7673144" cy="58436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0FC89-EE66-41A4-A282-EBBCB5D1DA0E}">
      <dsp:nvSpPr>
        <dsp:cNvPr id="0" name=""/>
        <dsp:cNvSpPr/>
      </dsp:nvSpPr>
      <dsp:spPr>
        <a:xfrm>
          <a:off x="0" y="1811"/>
          <a:ext cx="7696018"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1" i="1" kern="1200"/>
            <a:t>2.2.4 Continued</a:t>
          </a:r>
          <a:endParaRPr lang="en-US" sz="3200" kern="1200"/>
        </a:p>
      </dsp:txBody>
      <dsp:txXfrm>
        <a:off x="37467" y="39278"/>
        <a:ext cx="7621084" cy="69258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36F65-91D5-4EE9-B61C-E72D16BCA8A1}">
      <dsp:nvSpPr>
        <dsp:cNvPr id="0" name=""/>
        <dsp:cNvSpPr/>
      </dsp:nvSpPr>
      <dsp:spPr>
        <a:xfrm>
          <a:off x="0" y="10833"/>
          <a:ext cx="8074152"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i="1" kern="1200" dirty="0"/>
            <a:t>2.2.5 Inverses</a:t>
          </a:r>
          <a:endParaRPr lang="en-US" sz="2600" kern="1200" dirty="0"/>
        </a:p>
      </dsp:txBody>
      <dsp:txXfrm>
        <a:off x="30442" y="41275"/>
        <a:ext cx="8013268" cy="56272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C0BC5-D9AC-4752-B07F-F46E2976A358}">
      <dsp:nvSpPr>
        <dsp:cNvPr id="0" name=""/>
        <dsp:cNvSpPr/>
      </dsp:nvSpPr>
      <dsp:spPr>
        <a:xfrm>
          <a:off x="0" y="439"/>
          <a:ext cx="7774993"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i="1" kern="1200"/>
            <a:t>2.2.5 Continue</a:t>
          </a:r>
          <a:endParaRPr lang="en-US" sz="2700" kern="1200"/>
        </a:p>
      </dsp:txBody>
      <dsp:txXfrm>
        <a:off x="31613" y="32052"/>
        <a:ext cx="7711767" cy="58436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C0BC5-D9AC-4752-B07F-F46E2976A358}">
      <dsp:nvSpPr>
        <dsp:cNvPr id="0" name=""/>
        <dsp:cNvSpPr/>
      </dsp:nvSpPr>
      <dsp:spPr>
        <a:xfrm>
          <a:off x="0" y="439"/>
          <a:ext cx="7774993"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i="1" kern="1200"/>
            <a:t>2.2.5 Continue</a:t>
          </a:r>
          <a:endParaRPr lang="en-US" sz="2700" kern="1200"/>
        </a:p>
      </dsp:txBody>
      <dsp:txXfrm>
        <a:off x="31613" y="32052"/>
        <a:ext cx="7711767" cy="58436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C0BC5-D9AC-4752-B07F-F46E2976A358}">
      <dsp:nvSpPr>
        <dsp:cNvPr id="0" name=""/>
        <dsp:cNvSpPr/>
      </dsp:nvSpPr>
      <dsp:spPr>
        <a:xfrm>
          <a:off x="0" y="439"/>
          <a:ext cx="7774993"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i="1" kern="1200"/>
            <a:t>2.2.5 Continue</a:t>
          </a:r>
          <a:endParaRPr lang="en-US" sz="2700" kern="1200"/>
        </a:p>
      </dsp:txBody>
      <dsp:txXfrm>
        <a:off x="31613" y="32052"/>
        <a:ext cx="7711767"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B5388-7FA4-4CF3-A364-6B4B977D7290}">
      <dsp:nvSpPr>
        <dsp:cNvPr id="0" name=""/>
        <dsp:cNvSpPr/>
      </dsp:nvSpPr>
      <dsp:spPr>
        <a:xfrm>
          <a:off x="0" y="0"/>
          <a:ext cx="9144000" cy="821339"/>
        </a:xfrm>
        <a:prstGeom prst="roundRect">
          <a:avLst/>
        </a:prstGeom>
        <a:solidFill>
          <a:schemeClr val="lt1"/>
        </a:solidFill>
        <a:ln w="25400" cap="flat" cmpd="sng" algn="ctr">
          <a:solidFill>
            <a:srgbClr val="0070C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latin typeface="Corbel" panose="020B0503020204020204" pitchFamily="34" charset="0"/>
            </a:rPr>
            <a:t>KHOA CÔNG NGHỆ THÔNG TIN</a:t>
          </a:r>
        </a:p>
        <a:p>
          <a:pPr marL="0" lvl="0" indent="0" algn="ctr" defTabSz="800100" rtl="0">
            <a:lnSpc>
              <a:spcPct val="90000"/>
            </a:lnSpc>
            <a:spcBef>
              <a:spcPct val="0"/>
            </a:spcBef>
            <a:spcAft>
              <a:spcPct val="35000"/>
            </a:spcAft>
            <a:buNone/>
          </a:pPr>
          <a:r>
            <a:rPr lang="en-US" sz="1800" b="1" kern="1200" dirty="0">
              <a:latin typeface="Corbel" panose="020B0503020204020204" pitchFamily="34" charset="0"/>
            </a:rPr>
            <a:t>BỘ MÔN AN TOÀN THÔNG TIN</a:t>
          </a:r>
        </a:p>
      </dsp:txBody>
      <dsp:txXfrm>
        <a:off x="40094" y="40094"/>
        <a:ext cx="9063812" cy="74115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6E418-1B10-4100-BBA1-2EBCCC6D1A12}">
      <dsp:nvSpPr>
        <dsp:cNvPr id="0" name=""/>
        <dsp:cNvSpPr/>
      </dsp:nvSpPr>
      <dsp:spPr>
        <a:xfrm>
          <a:off x="0" y="8601"/>
          <a:ext cx="7871664"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b="1" i="1" u="none" kern="1200" dirty="0"/>
            <a:t>2.2.6. </a:t>
          </a:r>
          <a:r>
            <a:rPr lang="en-US" sz="3100" b="1" i="1" kern="1200" dirty="0"/>
            <a:t>Addition and Multiplication Tables</a:t>
          </a:r>
          <a:endParaRPr lang="en-US" sz="3100" kern="1200" dirty="0"/>
        </a:p>
      </dsp:txBody>
      <dsp:txXfrm>
        <a:off x="36296" y="44897"/>
        <a:ext cx="7799072" cy="6709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2DC7C-2DFF-465D-9F6F-E4C2F4E2E5A6}">
      <dsp:nvSpPr>
        <dsp:cNvPr id="0" name=""/>
        <dsp:cNvSpPr/>
      </dsp:nvSpPr>
      <dsp:spPr>
        <a:xfrm>
          <a:off x="0" y="11958"/>
          <a:ext cx="77724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1" i="1" kern="1200"/>
            <a:t>2.2.7 </a:t>
          </a:r>
          <a:r>
            <a:rPr lang="fr-FR" sz="3200" b="1" i="1" kern="1200"/>
            <a:t>Different </a:t>
          </a:r>
          <a:r>
            <a:rPr lang="en-US" sz="3200" b="1" i="1" kern="1200"/>
            <a:t>Sets</a:t>
          </a:r>
          <a:endParaRPr lang="en-US" sz="3200" kern="1200"/>
        </a:p>
      </dsp:txBody>
      <dsp:txXfrm>
        <a:off x="37467" y="49425"/>
        <a:ext cx="7697466" cy="69258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47E9A-ABC0-4952-AB9E-5F0805057567}">
      <dsp:nvSpPr>
        <dsp:cNvPr id="0" name=""/>
        <dsp:cNvSpPr/>
      </dsp:nvSpPr>
      <dsp:spPr>
        <a:xfrm>
          <a:off x="0" y="5279"/>
          <a:ext cx="7765577"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i="1" kern="1200"/>
            <a:t>2.2.8 Two More Sets</a:t>
          </a:r>
          <a:endParaRPr lang="en-US" sz="2800" kern="1200"/>
        </a:p>
      </dsp:txBody>
      <dsp:txXfrm>
        <a:off x="32784" y="38063"/>
        <a:ext cx="7700009" cy="60601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46233-2EA4-48FE-B86E-CAF10C9DB81D}">
      <dsp:nvSpPr>
        <dsp:cNvPr id="0" name=""/>
        <dsp:cNvSpPr/>
      </dsp:nvSpPr>
      <dsp:spPr>
        <a:xfrm>
          <a:off x="0" y="8351"/>
          <a:ext cx="7908104"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1" kern="1200"/>
            <a:t>2.3. </a:t>
          </a:r>
          <a:r>
            <a:rPr lang="fr-FR" sz="3200" b="1" kern="1200"/>
            <a:t>MATRICES</a:t>
          </a:r>
          <a:endParaRPr lang="en-US" sz="3200" kern="1200"/>
        </a:p>
      </dsp:txBody>
      <dsp:txXfrm>
        <a:off x="37467" y="45818"/>
        <a:ext cx="7833170" cy="69258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87E19-87D0-43AA-A5FE-9CFAF98EF45A}">
      <dsp:nvSpPr>
        <dsp:cNvPr id="0" name=""/>
        <dsp:cNvSpPr/>
      </dsp:nvSpPr>
      <dsp:spPr>
        <a:xfrm>
          <a:off x="0" y="562"/>
          <a:ext cx="7644096"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1" i="1" kern="1200" dirty="0"/>
            <a:t>2.3.1. Definition</a:t>
          </a:r>
          <a:endParaRPr lang="en-US" sz="2300" kern="1200" dirty="0"/>
        </a:p>
      </dsp:txBody>
      <dsp:txXfrm>
        <a:off x="26930" y="27492"/>
        <a:ext cx="7590236" cy="49779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07432-19BF-4E31-82B7-9016EE060798}">
      <dsp:nvSpPr>
        <dsp:cNvPr id="0" name=""/>
        <dsp:cNvSpPr/>
      </dsp:nvSpPr>
      <dsp:spPr>
        <a:xfrm>
          <a:off x="0" y="7320"/>
          <a:ext cx="7797782"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i="1" kern="1200"/>
            <a:t>2.3.1 Continued</a:t>
          </a:r>
          <a:endParaRPr lang="en-US" sz="2800" kern="1200"/>
        </a:p>
      </dsp:txBody>
      <dsp:txXfrm>
        <a:off x="32784" y="40104"/>
        <a:ext cx="7732214" cy="60601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1748E-295D-4788-BED7-27758F1FA099}">
      <dsp:nvSpPr>
        <dsp:cNvPr id="0" name=""/>
        <dsp:cNvSpPr/>
      </dsp:nvSpPr>
      <dsp:spPr>
        <a:xfrm>
          <a:off x="0" y="10125"/>
          <a:ext cx="7842913"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i="1" kern="1200"/>
            <a:t>2.3.2 </a:t>
          </a:r>
          <a:r>
            <a:rPr lang="fr-FR" sz="2700" b="1" i="1" kern="1200"/>
            <a:t>Operations and Relations</a:t>
          </a:r>
          <a:endParaRPr lang="en-US" sz="2700" kern="1200"/>
        </a:p>
      </dsp:txBody>
      <dsp:txXfrm>
        <a:off x="31613" y="41738"/>
        <a:ext cx="7779687" cy="584369"/>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57D36-5C05-498B-BFD7-3DFD99D442F9}">
      <dsp:nvSpPr>
        <dsp:cNvPr id="0" name=""/>
        <dsp:cNvSpPr/>
      </dsp:nvSpPr>
      <dsp:spPr>
        <a:xfrm>
          <a:off x="0" y="0"/>
          <a:ext cx="7985032"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i="1" kern="1200"/>
            <a:t>2.3.3 Determinant</a:t>
          </a:r>
          <a:endParaRPr lang="en-US" sz="3000" kern="1200"/>
        </a:p>
      </dsp:txBody>
      <dsp:txXfrm>
        <a:off x="35125" y="35125"/>
        <a:ext cx="7914782" cy="64929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57D36-5C05-498B-BFD7-3DFD99D442F9}">
      <dsp:nvSpPr>
        <dsp:cNvPr id="0" name=""/>
        <dsp:cNvSpPr/>
      </dsp:nvSpPr>
      <dsp:spPr>
        <a:xfrm>
          <a:off x="0" y="0"/>
          <a:ext cx="7985032"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i="1" kern="1200"/>
            <a:t>2.3.3 Determinant</a:t>
          </a:r>
          <a:endParaRPr lang="en-US" sz="3000" kern="1200"/>
        </a:p>
      </dsp:txBody>
      <dsp:txXfrm>
        <a:off x="35125" y="35125"/>
        <a:ext cx="7914782" cy="64929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57D36-5C05-498B-BFD7-3DFD99D442F9}">
      <dsp:nvSpPr>
        <dsp:cNvPr id="0" name=""/>
        <dsp:cNvSpPr/>
      </dsp:nvSpPr>
      <dsp:spPr>
        <a:xfrm>
          <a:off x="0" y="0"/>
          <a:ext cx="7985032"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i="1" kern="1200"/>
            <a:t>2.3.3 Determinant</a:t>
          </a:r>
          <a:endParaRPr lang="en-US" sz="3000" kern="1200"/>
        </a:p>
      </dsp:txBody>
      <dsp:txXfrm>
        <a:off x="35125" y="35125"/>
        <a:ext cx="7914782" cy="649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B5C3B-3928-40EA-A3BC-31D07A1504FD}">
      <dsp:nvSpPr>
        <dsp:cNvPr id="0" name=""/>
        <dsp:cNvSpPr/>
      </dsp:nvSpPr>
      <dsp:spPr>
        <a:xfrm>
          <a:off x="0" y="374"/>
          <a:ext cx="7899611" cy="6945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1" kern="1200" dirty="0"/>
            <a:t>Objectives</a:t>
          </a:r>
          <a:endParaRPr lang="en-US" sz="3200" kern="1200" dirty="0"/>
        </a:p>
      </dsp:txBody>
      <dsp:txXfrm>
        <a:off x="33904" y="34278"/>
        <a:ext cx="7831803" cy="62671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71D1B-0078-43B0-A134-D633331C673D}">
      <dsp:nvSpPr>
        <dsp:cNvPr id="0" name=""/>
        <dsp:cNvSpPr/>
      </dsp:nvSpPr>
      <dsp:spPr>
        <a:xfrm>
          <a:off x="0" y="376"/>
          <a:ext cx="7671361"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i="1" kern="1200"/>
            <a:t>2.3.4 Inverses</a:t>
          </a:r>
          <a:endParaRPr lang="en-US" sz="2700" kern="1200"/>
        </a:p>
      </dsp:txBody>
      <dsp:txXfrm>
        <a:off x="31613" y="31989"/>
        <a:ext cx="7608135" cy="584369"/>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19121-1EFA-4F05-98E8-6E3C011D3055}">
      <dsp:nvSpPr>
        <dsp:cNvPr id="0" name=""/>
        <dsp:cNvSpPr/>
      </dsp:nvSpPr>
      <dsp:spPr>
        <a:xfrm>
          <a:off x="0" y="4832"/>
          <a:ext cx="776764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b="1" i="1" kern="1200"/>
            <a:t>2.3.5 Residue Matrices</a:t>
          </a:r>
          <a:endParaRPr lang="en-US" sz="2900" kern="1200"/>
        </a:p>
      </dsp:txBody>
      <dsp:txXfrm>
        <a:off x="33955" y="38787"/>
        <a:ext cx="7699735" cy="62765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019B9-15B9-44EC-91FD-FA8EEFF968E6}">
      <dsp:nvSpPr>
        <dsp:cNvPr id="0" name=""/>
        <dsp:cNvSpPr/>
      </dsp:nvSpPr>
      <dsp:spPr>
        <a:xfrm>
          <a:off x="0" y="9191"/>
          <a:ext cx="7921753"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kern="1200"/>
            <a:t>2.4. LINEAR CONGRUENCE</a:t>
          </a:r>
          <a:endParaRPr lang="en-US" sz="2800" kern="1200"/>
        </a:p>
      </dsp:txBody>
      <dsp:txXfrm>
        <a:off x="32784" y="41975"/>
        <a:ext cx="7856185" cy="60601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7461D-AB89-44D1-963A-9D3B1FAD09FA}">
      <dsp:nvSpPr>
        <dsp:cNvPr id="0" name=""/>
        <dsp:cNvSpPr/>
      </dsp:nvSpPr>
      <dsp:spPr>
        <a:xfrm>
          <a:off x="0" y="4353"/>
          <a:ext cx="806705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1" i="1" kern="1200" dirty="0"/>
            <a:t>2.4.1 </a:t>
          </a:r>
          <a:r>
            <a:rPr lang="de-DE" sz="3200" b="1" i="1" kern="1200" dirty="0"/>
            <a:t>Single- Variable Linear </a:t>
          </a:r>
          <a:r>
            <a:rPr lang="en-US" sz="3200" b="1" i="1" kern="1200" dirty="0"/>
            <a:t>Equations</a:t>
          </a:r>
          <a:endParaRPr lang="en-US" sz="3200" kern="1200" dirty="0"/>
        </a:p>
      </dsp:txBody>
      <dsp:txXfrm>
        <a:off x="37467" y="41820"/>
        <a:ext cx="7992121" cy="692586"/>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7461D-AB89-44D1-963A-9D3B1FAD09FA}">
      <dsp:nvSpPr>
        <dsp:cNvPr id="0" name=""/>
        <dsp:cNvSpPr/>
      </dsp:nvSpPr>
      <dsp:spPr>
        <a:xfrm>
          <a:off x="0" y="7867"/>
          <a:ext cx="806705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i="1" kern="1200" dirty="0"/>
            <a:t>2.4.1 </a:t>
          </a:r>
          <a:r>
            <a:rPr lang="de-DE" sz="3000" b="1" i="1" kern="1200" dirty="0"/>
            <a:t>Single- Variable Linear </a:t>
          </a:r>
          <a:r>
            <a:rPr lang="en-US" sz="3000" b="1" i="1" kern="1200" dirty="0"/>
            <a:t>Equations</a:t>
          </a:r>
          <a:endParaRPr lang="en-US" sz="3000" kern="1200" dirty="0"/>
        </a:p>
      </dsp:txBody>
      <dsp:txXfrm>
        <a:off x="35125" y="42992"/>
        <a:ext cx="7996805" cy="649299"/>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7461D-AB89-44D1-963A-9D3B1FAD09FA}">
      <dsp:nvSpPr>
        <dsp:cNvPr id="0" name=""/>
        <dsp:cNvSpPr/>
      </dsp:nvSpPr>
      <dsp:spPr>
        <a:xfrm>
          <a:off x="0" y="7867"/>
          <a:ext cx="806705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i="1" kern="1200" dirty="0"/>
            <a:t>2.4.1 </a:t>
          </a:r>
          <a:r>
            <a:rPr lang="de-DE" sz="3000" b="1" i="1" kern="1200"/>
            <a:t>Single- Variable Linear </a:t>
          </a:r>
          <a:r>
            <a:rPr lang="en-US" sz="3000" b="1" i="1" kern="1200" dirty="0"/>
            <a:t>Equations</a:t>
          </a:r>
          <a:endParaRPr lang="en-US" sz="3000" kern="1200" dirty="0"/>
        </a:p>
      </dsp:txBody>
      <dsp:txXfrm>
        <a:off x="35125" y="42992"/>
        <a:ext cx="7996805" cy="649299"/>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4E0BD-63D3-4B3D-85A8-41B769A67DA2}">
      <dsp:nvSpPr>
        <dsp:cNvPr id="0" name=""/>
        <dsp:cNvSpPr/>
      </dsp:nvSpPr>
      <dsp:spPr>
        <a:xfrm>
          <a:off x="0" y="2250"/>
          <a:ext cx="7951757"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i="1" kern="1200" dirty="0"/>
            <a:t>2.4.2 Single-Variable Linear Equations</a:t>
          </a:r>
          <a:endParaRPr lang="en-US" sz="2600" kern="1200" dirty="0"/>
        </a:p>
      </dsp:txBody>
      <dsp:txXfrm>
        <a:off x="30442" y="32692"/>
        <a:ext cx="7890873" cy="562726"/>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4E0BD-63D3-4B3D-85A8-41B769A67DA2}">
      <dsp:nvSpPr>
        <dsp:cNvPr id="0" name=""/>
        <dsp:cNvSpPr/>
      </dsp:nvSpPr>
      <dsp:spPr>
        <a:xfrm>
          <a:off x="0" y="2250"/>
          <a:ext cx="7951757"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i="1" kern="1200"/>
            <a:t>2.4.2 Single-Variable Linear Equations</a:t>
          </a:r>
          <a:endParaRPr lang="en-US" sz="2600" kern="1200"/>
        </a:p>
      </dsp:txBody>
      <dsp:txXfrm>
        <a:off x="30442" y="32692"/>
        <a:ext cx="7890873" cy="562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D3775-63D5-4BAF-AC9C-E469D3611DCD}">
      <dsp:nvSpPr>
        <dsp:cNvPr id="0" name=""/>
        <dsp:cNvSpPr/>
      </dsp:nvSpPr>
      <dsp:spPr>
        <a:xfrm>
          <a:off x="0" y="1775"/>
          <a:ext cx="8003639"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kern="1200" dirty="0"/>
            <a:t>2.1 INTEGER ARITHMETIC</a:t>
          </a:r>
          <a:endParaRPr lang="en-US" sz="2800" kern="1200" dirty="0"/>
        </a:p>
      </dsp:txBody>
      <dsp:txXfrm>
        <a:off x="32784" y="34559"/>
        <a:ext cx="7938071" cy="6060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C9183-7785-466D-A103-B062991B5EBF}">
      <dsp:nvSpPr>
        <dsp:cNvPr id="0" name=""/>
        <dsp:cNvSpPr/>
      </dsp:nvSpPr>
      <dsp:spPr>
        <a:xfrm>
          <a:off x="0" y="9595"/>
          <a:ext cx="787166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b="1" i="1" kern="1200"/>
            <a:t>2.1.1 Set of Integers</a:t>
          </a:r>
          <a:endParaRPr lang="en-US" sz="2900" kern="1200"/>
        </a:p>
      </dsp:txBody>
      <dsp:txXfrm>
        <a:off x="33955" y="43550"/>
        <a:ext cx="7803755" cy="6276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76CAE-C755-43C2-8A4D-4205BEEBC6D6}">
      <dsp:nvSpPr>
        <dsp:cNvPr id="0" name=""/>
        <dsp:cNvSpPr/>
      </dsp:nvSpPr>
      <dsp:spPr>
        <a:xfrm>
          <a:off x="0" y="9627"/>
          <a:ext cx="7829266"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i="1" kern="1200"/>
            <a:t>2.1.2 Binary Operations</a:t>
          </a:r>
          <a:endParaRPr lang="en-US" sz="2600" kern="1200"/>
        </a:p>
      </dsp:txBody>
      <dsp:txXfrm>
        <a:off x="30442" y="40069"/>
        <a:ext cx="7768382" cy="5627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03164-DDCF-4F66-AC0E-72914A604B91}">
      <dsp:nvSpPr>
        <dsp:cNvPr id="0" name=""/>
        <dsp:cNvSpPr/>
      </dsp:nvSpPr>
      <dsp:spPr>
        <a:xfrm>
          <a:off x="0" y="0"/>
          <a:ext cx="7771627"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a:t>Example 2.1</a:t>
          </a:r>
          <a:endParaRPr lang="en-US" sz="2400" kern="1200"/>
        </a:p>
      </dsp:txBody>
      <dsp:txXfrm>
        <a:off x="28100" y="28100"/>
        <a:ext cx="7715427" cy="5194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8E9B7-F113-49D3-ADCA-65A857D7A067}">
      <dsp:nvSpPr>
        <dsp:cNvPr id="0" name=""/>
        <dsp:cNvSpPr/>
      </dsp:nvSpPr>
      <dsp:spPr>
        <a:xfrm>
          <a:off x="0" y="3855"/>
          <a:ext cx="7710984"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i="1" kern="1200"/>
            <a:t>2.1.3 Integer Division</a:t>
          </a:r>
          <a:endParaRPr lang="en-US" sz="2400" kern="1200"/>
        </a:p>
      </dsp:txBody>
      <dsp:txXfrm>
        <a:off x="28100" y="31955"/>
        <a:ext cx="7654784"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1A9F8-FB7C-41CD-AC30-AE7E133F72DD}" type="datetimeFigureOut">
              <a:rPr lang="en-US" smtClean="0"/>
              <a:t>2/13/2019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5FA8C-10B0-4E6E-A59E-0B06F0CA7222}" type="slidenum">
              <a:rPr lang="en-US" smtClean="0"/>
              <a:t>‹#›</a:t>
            </a:fld>
            <a:endParaRPr lang="en-US"/>
          </a:p>
        </p:txBody>
      </p:sp>
    </p:spTree>
    <p:extLst>
      <p:ext uri="{BB962C8B-B14F-4D97-AF65-F5344CB8AC3E}">
        <p14:creationId xmlns:p14="http://schemas.microsoft.com/office/powerpoint/2010/main" val="163204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56251-2C59-4DB9-A99D-63B677EF6BE9}" type="slidenum">
              <a:rPr lang="en-US" smtClean="0"/>
              <a:t>1</a:t>
            </a:fld>
            <a:endParaRPr lang="en-US"/>
          </a:p>
        </p:txBody>
      </p:sp>
    </p:spTree>
    <p:extLst>
      <p:ext uri="{BB962C8B-B14F-4D97-AF65-F5344CB8AC3E}">
        <p14:creationId xmlns:p14="http://schemas.microsoft.com/office/powerpoint/2010/main" val="1640175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8C31585-B459-4C03-A031-B36BBB744291}" type="datetime1">
              <a:rPr lang="en-US" smtClean="0"/>
              <a:t>2/13/2019</a:t>
            </a:fld>
            <a:endParaRPr lang="en-US"/>
          </a:p>
        </p:txBody>
      </p:sp>
      <p:sp>
        <p:nvSpPr>
          <p:cNvPr id="5" name="Footer Placeholder 4"/>
          <p:cNvSpPr>
            <a:spLocks noGrp="1"/>
          </p:cNvSpPr>
          <p:nvPr>
            <p:ph type="ftr" sz="quarter" idx="11"/>
          </p:nvPr>
        </p:nvSpPr>
        <p:spPr/>
        <p:txBody>
          <a:bodyPr/>
          <a:lstStyle/>
          <a:p>
            <a:r>
              <a:rPr lang="en-US"/>
              <a:t>Bộ môn ATTT - Khoa CNTT. Contact: huunoidq@gmail.com</a:t>
            </a:r>
          </a:p>
        </p:txBody>
      </p:sp>
      <p:sp>
        <p:nvSpPr>
          <p:cNvPr id="6" name="Slide Number Placeholder 5"/>
          <p:cNvSpPr>
            <a:spLocks noGrp="1"/>
          </p:cNvSpPr>
          <p:nvPr>
            <p:ph type="sldNum" sz="quarter" idx="12"/>
          </p:nvPr>
        </p:nvSpPr>
        <p:spPr/>
        <p:txBody>
          <a:bodyPr/>
          <a:lstStyle/>
          <a:p>
            <a:fld id="{5C561583-81F9-4B12-82D7-448D4626FB3C}" type="slidenum">
              <a:rPr lang="en-US" smtClean="0"/>
              <a:t>‹#›</a:t>
            </a:fld>
            <a:endParaRPr lang="en-US"/>
          </a:p>
        </p:txBody>
      </p:sp>
    </p:spTree>
    <p:extLst>
      <p:ext uri="{BB962C8B-B14F-4D97-AF65-F5344CB8AC3E}">
        <p14:creationId xmlns:p14="http://schemas.microsoft.com/office/powerpoint/2010/main" val="2129459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4.jpeg"/><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7.jpeg"/><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8.jpeg"/><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9.jpeg"/><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30.jpeg"/><Relationship Id="rId1" Type="http://schemas.openxmlformats.org/officeDocument/2006/relationships/slideLayout" Target="../slideLayouts/slideLayout1.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31.jpeg"/><Relationship Id="rId1" Type="http://schemas.openxmlformats.org/officeDocument/2006/relationships/slideLayout" Target="../slideLayouts/slideLayout1.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32.png"/><Relationship Id="rId2" Type="http://schemas.openxmlformats.org/officeDocument/2006/relationships/diagramData" Target="../diagrams/data25.xml"/><Relationship Id="rId1" Type="http://schemas.openxmlformats.org/officeDocument/2006/relationships/slideLayout" Target="../slideLayouts/slideLayout1.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37.jpeg"/><Relationship Id="rId1" Type="http://schemas.openxmlformats.org/officeDocument/2006/relationships/slideLayout" Target="../slideLayouts/slideLayout1.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12.jpeg"/><Relationship Id="rId2" Type="http://schemas.openxmlformats.org/officeDocument/2006/relationships/diagramData" Target="../diagrams/data29.xml"/><Relationship Id="rId1" Type="http://schemas.openxmlformats.org/officeDocument/2006/relationships/slideLayout" Target="../slideLayouts/slideLayout1.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43.png"/><Relationship Id="rId2" Type="http://schemas.openxmlformats.org/officeDocument/2006/relationships/diagramData" Target="../diagrams/data30.xml"/><Relationship Id="rId1" Type="http://schemas.openxmlformats.org/officeDocument/2006/relationships/slideLayout" Target="../slideLayouts/slideLayout1.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3.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44.jpeg"/><Relationship Id="rId1" Type="http://schemas.openxmlformats.org/officeDocument/2006/relationships/slideLayout" Target="../slideLayouts/slideLayout1.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45.jpeg"/><Relationship Id="rId1" Type="http://schemas.openxmlformats.org/officeDocument/2006/relationships/slideLayout" Target="../slideLayouts/slideLayout1.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image" Target="../media/image46.jpeg"/><Relationship Id="rId1" Type="http://schemas.openxmlformats.org/officeDocument/2006/relationships/slideLayout" Target="../slideLayouts/slideLayout1.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35.xml"/><Relationship Id="rId7" Type="http://schemas.openxmlformats.org/officeDocument/2006/relationships/image" Target="../media/image47.png"/><Relationship Id="rId2" Type="http://schemas.openxmlformats.org/officeDocument/2006/relationships/diagramData" Target="../diagrams/data35.xml"/><Relationship Id="rId1" Type="http://schemas.openxmlformats.org/officeDocument/2006/relationships/slideLayout" Target="../slideLayouts/slideLayout1.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6.xml"/><Relationship Id="rId7" Type="http://schemas.openxmlformats.org/officeDocument/2006/relationships/image" Target="../media/image48.png"/><Relationship Id="rId2" Type="http://schemas.openxmlformats.org/officeDocument/2006/relationships/diagramData" Target="../diagrams/data36.xml"/><Relationship Id="rId1" Type="http://schemas.openxmlformats.org/officeDocument/2006/relationships/slideLayout" Target="../slideLayouts/slideLayout1.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6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image" Target="../media/image52.jpeg"/><Relationship Id="rId1" Type="http://schemas.openxmlformats.org/officeDocument/2006/relationships/slideLayout" Target="../slideLayouts/slideLayout1.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image" Target="../media/image53.jpeg"/><Relationship Id="rId1" Type="http://schemas.openxmlformats.org/officeDocument/2006/relationships/slideLayout" Target="../slideLayouts/slideLayout1.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image" Target="../media/image54.jpeg"/><Relationship Id="rId1" Type="http://schemas.openxmlformats.org/officeDocument/2006/relationships/slideLayout" Target="../slideLayouts/slideLayout1.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image" Target="../media/image52.jpeg"/><Relationship Id="rId1" Type="http://schemas.openxmlformats.org/officeDocument/2006/relationships/slideLayout" Target="../slideLayouts/slideLayout1.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41.xml"/><Relationship Id="rId7" Type="http://schemas.openxmlformats.org/officeDocument/2006/relationships/image" Target="../media/image55.png"/><Relationship Id="rId2" Type="http://schemas.openxmlformats.org/officeDocument/2006/relationships/diagramData" Target="../diagrams/data41.xml"/><Relationship Id="rId1" Type="http://schemas.openxmlformats.org/officeDocument/2006/relationships/slideLayout" Target="../slideLayouts/slideLayout1.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43.xml"/><Relationship Id="rId7" Type="http://schemas.openxmlformats.org/officeDocument/2006/relationships/image" Target="../media/image56.png"/><Relationship Id="rId2" Type="http://schemas.openxmlformats.org/officeDocument/2006/relationships/diagramData" Target="../diagrams/data43.xml"/><Relationship Id="rId1" Type="http://schemas.openxmlformats.org/officeDocument/2006/relationships/slideLayout" Target="../slideLayouts/slideLayout1.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44.xml"/><Relationship Id="rId7" Type="http://schemas.openxmlformats.org/officeDocument/2006/relationships/image" Target="../media/image57.png"/><Relationship Id="rId2" Type="http://schemas.openxmlformats.org/officeDocument/2006/relationships/diagramData" Target="../diagrams/data44.xml"/><Relationship Id="rId1" Type="http://schemas.openxmlformats.org/officeDocument/2006/relationships/slideLayout" Target="../slideLayouts/slideLayout1.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1.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46.xml"/><Relationship Id="rId7" Type="http://schemas.openxmlformats.org/officeDocument/2006/relationships/image" Target="../media/image58.png"/><Relationship Id="rId2" Type="http://schemas.openxmlformats.org/officeDocument/2006/relationships/diagramData" Target="../diagrams/data46.xml"/><Relationship Id="rId1" Type="http://schemas.openxmlformats.org/officeDocument/2006/relationships/slideLayout" Target="../slideLayouts/slideLayout1.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1.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491985072"/>
              </p:ext>
            </p:extLst>
          </p:nvPr>
        </p:nvGraphicFramePr>
        <p:xfrm>
          <a:off x="0" y="1610436"/>
          <a:ext cx="9144000" cy="2879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24930124"/>
              </p:ext>
            </p:extLst>
          </p:nvPr>
        </p:nvGraphicFramePr>
        <p:xfrm>
          <a:off x="5187807" y="5032198"/>
          <a:ext cx="3516405" cy="12418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p:cNvGraphicFramePr/>
          <p:nvPr>
            <p:extLst/>
          </p:nvPr>
        </p:nvGraphicFramePr>
        <p:xfrm>
          <a:off x="0" y="0"/>
          <a:ext cx="9144000" cy="8370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280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6634" y="3910146"/>
            <a:ext cx="7749977" cy="525376"/>
          </a:xfrm>
          <a:prstGeom prst="rect">
            <a:avLst/>
          </a:prstGeom>
        </p:spPr>
      </p:pic>
      <p:sp>
        <p:nvSpPr>
          <p:cNvPr id="3" name="Rectangle 2"/>
          <p:cNvSpPr/>
          <p:nvPr/>
        </p:nvSpPr>
        <p:spPr>
          <a:xfrm>
            <a:off x="894734" y="1186172"/>
            <a:ext cx="1624584" cy="307848"/>
          </a:xfrm>
          <a:prstGeom prst="rect">
            <a:avLst/>
          </a:prstGeom>
          <a:solidFill>
            <a:srgbClr val="3332CB"/>
          </a:solidFill>
        </p:spPr>
        <p:txBody>
          <a:bodyPr wrap="none" lIns="0" tIns="0" rIns="0" bIns="0">
            <a:normAutofit fontScale="90000" lnSpcReduction="10000"/>
          </a:bodyPr>
          <a:lstStyle/>
          <a:p>
            <a:pPr indent="0">
              <a:spcAft>
                <a:spcPts val="1890"/>
              </a:spcAft>
            </a:pPr>
            <a:r>
              <a:rPr lang="en-US" sz="2400" b="1" dirty="0">
                <a:solidFill>
                  <a:srgbClr val="FFFFFF"/>
                </a:solidFill>
                <a:latin typeface="Times New Roman"/>
              </a:rPr>
              <a:t>Example 2.3</a:t>
            </a:r>
          </a:p>
        </p:txBody>
      </p:sp>
      <p:sp>
        <p:nvSpPr>
          <p:cNvPr id="4" name="Rectangle 3"/>
          <p:cNvSpPr/>
          <p:nvPr/>
        </p:nvSpPr>
        <p:spPr>
          <a:xfrm>
            <a:off x="894734" y="1706095"/>
            <a:ext cx="7682884" cy="4408102"/>
          </a:xfrm>
          <a:prstGeom prst="rect">
            <a:avLst/>
          </a:prstGeom>
        </p:spPr>
        <p:txBody>
          <a:bodyPr lIns="0" tIns="0" rIns="0" bIns="0">
            <a:normAutofit fontScale="97500"/>
          </a:bodyPr>
          <a:lstStyle/>
          <a:p>
            <a:pPr indent="0" algn="just">
              <a:lnSpc>
                <a:spcPts val="2880"/>
              </a:lnSpc>
              <a:spcBef>
                <a:spcPts val="1890"/>
              </a:spcBef>
              <a:spcAft>
                <a:spcPts val="5670"/>
              </a:spcAft>
            </a:pPr>
            <a:r>
              <a:rPr lang="en-US" sz="2400" b="1" dirty="0">
                <a:latin typeface="Times New Roman"/>
              </a:rPr>
              <a:t>When we use a computer or a calculator, </a:t>
            </a:r>
            <a:r>
              <a:rPr lang="en-US" sz="2400" b="1" i="1" dirty="0">
                <a:latin typeface="Times New Roman"/>
              </a:rPr>
              <a:t>r</a:t>
            </a:r>
            <a:r>
              <a:rPr lang="en-US" sz="2400" b="1" dirty="0">
                <a:latin typeface="Times New Roman"/>
              </a:rPr>
              <a:t> and </a:t>
            </a:r>
            <a:r>
              <a:rPr lang="en-US" sz="2400" b="1" i="1" dirty="0">
                <a:latin typeface="Times New Roman"/>
              </a:rPr>
              <a:t>q</a:t>
            </a:r>
            <a:r>
              <a:rPr lang="en-US" sz="2400" b="1" dirty="0">
                <a:latin typeface="Times New Roman"/>
              </a:rPr>
              <a:t> are negative when </a:t>
            </a:r>
            <a:r>
              <a:rPr lang="en-US" sz="2400" b="1" i="1" dirty="0">
                <a:latin typeface="Times New Roman"/>
              </a:rPr>
              <a:t>a</a:t>
            </a:r>
            <a:r>
              <a:rPr lang="en-US" sz="2400" b="1" dirty="0">
                <a:latin typeface="Times New Roman"/>
              </a:rPr>
              <a:t> is negative. How can we apply the restriction that </a:t>
            </a:r>
            <a:r>
              <a:rPr lang="en-US" sz="2400" b="1" i="1" dirty="0">
                <a:latin typeface="Times New Roman"/>
              </a:rPr>
              <a:t>r </a:t>
            </a:r>
            <a:r>
              <a:rPr lang="en-US" sz="2400" b="1" dirty="0">
                <a:latin typeface="Times New Roman"/>
              </a:rPr>
              <a:t>needs to be positive? The solution is simple, we decrement the value of </a:t>
            </a:r>
            <a:r>
              <a:rPr lang="en-US" sz="2400" b="1" i="1" dirty="0">
                <a:latin typeface="Times New Roman"/>
              </a:rPr>
              <a:t>q</a:t>
            </a:r>
            <a:r>
              <a:rPr lang="en-US" sz="2400" b="1" dirty="0">
                <a:latin typeface="Times New Roman"/>
              </a:rPr>
              <a:t> by 1 and we add the value of </a:t>
            </a:r>
            <a:r>
              <a:rPr lang="en-US" sz="2400" b="1" i="1" dirty="0">
                <a:latin typeface="Times New Roman"/>
              </a:rPr>
              <a:t>n</a:t>
            </a:r>
            <a:r>
              <a:rPr lang="en-US" sz="2400" b="1" dirty="0">
                <a:latin typeface="Times New Roman"/>
              </a:rPr>
              <a:t> to </a:t>
            </a:r>
            <a:r>
              <a:rPr lang="en-US" sz="2400" b="1" i="1" dirty="0">
                <a:latin typeface="Times New Roman"/>
              </a:rPr>
              <a:t>r</a:t>
            </a:r>
            <a:r>
              <a:rPr lang="en-US" sz="2400" b="1" dirty="0">
                <a:latin typeface="Times New Roman"/>
              </a:rPr>
              <a:t> to make it positive.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10" name="Group 9"/>
          <p:cNvGrpSpPr/>
          <p:nvPr/>
        </p:nvGrpSpPr>
        <p:grpSpPr>
          <a:xfrm>
            <a:off x="866634" y="411628"/>
            <a:ext cx="7710984" cy="575639"/>
            <a:chOff x="0" y="3855"/>
            <a:chExt cx="7710984" cy="575639"/>
          </a:xfrm>
        </p:grpSpPr>
        <p:sp>
          <p:nvSpPr>
            <p:cNvPr id="11" name="Rounded Rectangle 10"/>
            <p:cNvSpPr/>
            <p:nvPr/>
          </p:nvSpPr>
          <p:spPr>
            <a:xfrm>
              <a:off x="0" y="3855"/>
              <a:ext cx="7710984" cy="57563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txBox="1"/>
            <p:nvPr/>
          </p:nvSpPr>
          <p:spPr>
            <a:xfrm>
              <a:off x="28100" y="31955"/>
              <a:ext cx="7654784" cy="5194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i="1" kern="1200" dirty="0"/>
                <a:t>2.1.3 Integer Division (continued)</a:t>
              </a:r>
              <a:endParaRPr lang="en-US" sz="2400" kern="1200" dirty="0"/>
            </a:p>
          </p:txBody>
        </p:sp>
      </p:gr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9" name="Group 8"/>
          <p:cNvGrpSpPr/>
          <p:nvPr/>
        </p:nvGrpSpPr>
        <p:grpSpPr>
          <a:xfrm>
            <a:off x="866634" y="411628"/>
            <a:ext cx="7710984" cy="575639"/>
            <a:chOff x="0" y="3855"/>
            <a:chExt cx="7710984" cy="575639"/>
          </a:xfrm>
        </p:grpSpPr>
        <p:sp>
          <p:nvSpPr>
            <p:cNvPr id="10" name="Rounded Rectangle 9"/>
            <p:cNvSpPr/>
            <p:nvPr/>
          </p:nvSpPr>
          <p:spPr>
            <a:xfrm>
              <a:off x="0" y="3855"/>
              <a:ext cx="7710984" cy="57563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txBox="1"/>
            <p:nvPr/>
          </p:nvSpPr>
          <p:spPr>
            <a:xfrm>
              <a:off x="28100" y="31955"/>
              <a:ext cx="7654784" cy="5194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i="1" kern="1200" dirty="0"/>
                <a:t>2.1.3 Integer Division (continued)</a:t>
              </a:r>
              <a:endParaRPr lang="en-US" sz="2400" kern="1200" dirty="0"/>
            </a:p>
          </p:txBody>
        </p:sp>
      </p:grpSp>
      <p:pic>
        <p:nvPicPr>
          <p:cNvPr id="12" name="Picture 11"/>
          <p:cNvPicPr>
            <a:picLocks noChangeAspect="1"/>
          </p:cNvPicPr>
          <p:nvPr/>
        </p:nvPicPr>
        <p:blipFill>
          <a:blip r:embed="rId2"/>
          <a:stretch>
            <a:fillRect/>
          </a:stretch>
        </p:blipFill>
        <p:spPr>
          <a:xfrm>
            <a:off x="739994" y="1819476"/>
            <a:ext cx="7809524" cy="321904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1652" y="2535014"/>
            <a:ext cx="7897280" cy="2323589"/>
          </a:xfrm>
          <a:prstGeom prst="rect">
            <a:avLst/>
          </a:prstGeom>
        </p:spPr>
      </p:pic>
      <p:graphicFrame>
        <p:nvGraphicFramePr>
          <p:cNvPr id="7" name="Diagram 6"/>
          <p:cNvGraphicFramePr/>
          <p:nvPr>
            <p:extLst>
              <p:ext uri="{D42A27DB-BD31-4B8C-83A1-F6EECF244321}">
                <p14:modId xmlns:p14="http://schemas.microsoft.com/office/powerpoint/2010/main" val="4231895592"/>
              </p:ext>
            </p:extLst>
          </p:nvPr>
        </p:nvGraphicFramePr>
        <p:xfrm>
          <a:off x="891652" y="337066"/>
          <a:ext cx="7721995" cy="604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891652" y="1212706"/>
            <a:ext cx="7721995" cy="1051298"/>
          </a:xfrm>
          <a:prstGeom prst="rect">
            <a:avLst/>
          </a:prstGeom>
        </p:spPr>
        <p:txBody>
          <a:bodyPr lIns="0" tIns="0" rIns="0" bIns="0">
            <a:normAutofit fontScale="97500"/>
          </a:bodyPr>
          <a:lstStyle/>
          <a:p>
            <a:pPr indent="0" algn="just">
              <a:lnSpc>
                <a:spcPts val="3408"/>
              </a:lnSpc>
              <a:spcBef>
                <a:spcPts val="3990"/>
              </a:spcBef>
              <a:spcAft>
                <a:spcPts val="4620"/>
              </a:spcAft>
            </a:pPr>
            <a:r>
              <a:rPr lang="en-US" sz="2800" b="1" i="1" dirty="0">
                <a:latin typeface="Times New Roman"/>
              </a:rPr>
              <a:t>If a is not zero and we let r = 0 in the division relation, we get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0" y="2097024"/>
            <a:ext cx="990600" cy="722376"/>
          </a:xfrm>
          <a:prstGeom prst="rect">
            <a:avLst/>
          </a:prstGeom>
        </p:spPr>
      </p:pic>
      <p:sp>
        <p:nvSpPr>
          <p:cNvPr id="3" name="Rectangle 2"/>
          <p:cNvSpPr/>
          <p:nvPr/>
        </p:nvSpPr>
        <p:spPr>
          <a:xfrm>
            <a:off x="918872" y="1138889"/>
            <a:ext cx="1627632" cy="307848"/>
          </a:xfrm>
          <a:prstGeom prst="rect">
            <a:avLst/>
          </a:prstGeom>
          <a:solidFill>
            <a:srgbClr val="3332CB"/>
          </a:solidFill>
        </p:spPr>
        <p:txBody>
          <a:bodyPr wrap="none" lIns="0" tIns="0" rIns="0" bIns="0">
            <a:normAutofit fontScale="90000" lnSpcReduction="10000"/>
          </a:bodyPr>
          <a:lstStyle/>
          <a:p>
            <a:pPr indent="0">
              <a:spcAft>
                <a:spcPts val="2520"/>
              </a:spcAft>
            </a:pPr>
            <a:r>
              <a:rPr lang="en-US" sz="2400" b="1" dirty="0">
                <a:solidFill>
                  <a:srgbClr val="FFFFFF"/>
                </a:solidFill>
                <a:latin typeface="Times New Roman"/>
              </a:rPr>
              <a:t>Example 2.4</a:t>
            </a:r>
          </a:p>
        </p:txBody>
      </p:sp>
      <p:sp>
        <p:nvSpPr>
          <p:cNvPr id="4" name="Rectangle 3"/>
          <p:cNvSpPr/>
          <p:nvPr/>
        </p:nvSpPr>
        <p:spPr>
          <a:xfrm>
            <a:off x="891652" y="1568525"/>
            <a:ext cx="7721995" cy="962776"/>
          </a:xfrm>
          <a:prstGeom prst="rect">
            <a:avLst/>
          </a:prstGeom>
        </p:spPr>
        <p:txBody>
          <a:bodyPr lIns="0" tIns="0" rIns="0" bIns="0">
            <a:normAutofit fontScale="97500"/>
          </a:bodyPr>
          <a:lstStyle/>
          <a:p>
            <a:pPr marL="470916" indent="-457200">
              <a:lnSpc>
                <a:spcPts val="2880"/>
              </a:lnSpc>
              <a:spcBef>
                <a:spcPts val="2520"/>
              </a:spcBef>
            </a:pPr>
            <a:r>
              <a:rPr lang="en-US" sz="2400" b="1" dirty="0">
                <a:latin typeface="Times New Roman"/>
              </a:rPr>
              <a:t>a. The integer 4 divides the integer 32 because 32 = 8 x 4. We show this as</a:t>
            </a:r>
          </a:p>
        </p:txBody>
      </p:sp>
      <p:sp>
        <p:nvSpPr>
          <p:cNvPr id="5" name="Rectangle 4"/>
          <p:cNvSpPr/>
          <p:nvPr/>
        </p:nvSpPr>
        <p:spPr>
          <a:xfrm>
            <a:off x="918872" y="3499103"/>
            <a:ext cx="7694775" cy="2587797"/>
          </a:xfrm>
          <a:prstGeom prst="rect">
            <a:avLst/>
          </a:prstGeom>
        </p:spPr>
        <p:txBody>
          <a:bodyPr lIns="0" tIns="0" rIns="0" bIns="0">
            <a:normAutofit fontScale="97500"/>
          </a:bodyPr>
          <a:lstStyle/>
          <a:p>
            <a:pPr indent="0">
              <a:lnSpc>
                <a:spcPts val="2880"/>
              </a:lnSpc>
              <a:spcBef>
                <a:spcPts val="3780"/>
              </a:spcBef>
              <a:spcAft>
                <a:spcPts val="2940"/>
              </a:spcAft>
            </a:pPr>
            <a:r>
              <a:rPr lang="en-US" sz="2400" b="1" dirty="0">
                <a:latin typeface="Times New Roman"/>
              </a:rPr>
              <a:t>b. The number 8 does not divide the number 42 because 42 = 5 x 8 + 2. There is a remainder, the number 2, in the equation. We show this as</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8" name="Diagram 7"/>
          <p:cNvGraphicFramePr/>
          <p:nvPr>
            <p:extLst>
              <p:ext uri="{D42A27DB-BD31-4B8C-83A1-F6EECF244321}">
                <p14:modId xmlns:p14="http://schemas.microsoft.com/office/powerpoint/2010/main" val="1048815549"/>
              </p:ext>
            </p:extLst>
          </p:nvPr>
        </p:nvGraphicFramePr>
        <p:xfrm>
          <a:off x="891652" y="337066"/>
          <a:ext cx="7721995" cy="604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3705675" y="4899063"/>
            <a:ext cx="1514286" cy="58095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18119" y="880988"/>
            <a:ext cx="1426464" cy="347472"/>
          </a:xfrm>
          <a:prstGeom prst="rect">
            <a:avLst/>
          </a:prstGeom>
        </p:spPr>
        <p:txBody>
          <a:bodyPr wrap="none" lIns="0" tIns="0" rIns="0" bIns="0">
            <a:normAutofit fontScale="97500" lnSpcReduction="10000"/>
          </a:bodyPr>
          <a:lstStyle/>
          <a:p>
            <a:pPr indent="0"/>
            <a:r>
              <a:rPr lang="en-US" sz="2400" b="1" dirty="0">
                <a:solidFill>
                  <a:srgbClr val="3333CC"/>
                </a:solidFill>
                <a:latin typeface="Times New Roman"/>
              </a:rPr>
              <a:t>Properties</a:t>
            </a:r>
          </a:p>
        </p:txBody>
      </p:sp>
      <p:sp>
        <p:nvSpPr>
          <p:cNvPr id="4" name="Rectangle 3"/>
          <p:cNvSpPr/>
          <p:nvPr/>
        </p:nvSpPr>
        <p:spPr>
          <a:xfrm>
            <a:off x="782517" y="1393126"/>
            <a:ext cx="7628326" cy="4775661"/>
          </a:xfrm>
          <a:prstGeom prst="rect">
            <a:avLst/>
          </a:prstGeom>
          <a:solidFill>
            <a:srgbClr val="99FF32"/>
          </a:solidFill>
        </p:spPr>
        <p:txBody>
          <a:bodyPr lIns="0" tIns="0" rIns="0" bIns="0">
            <a:normAutofit fontScale="97500"/>
          </a:bodyPr>
          <a:lstStyle/>
          <a:p>
            <a:pPr indent="0">
              <a:lnSpc>
                <a:spcPts val="7680"/>
              </a:lnSpc>
            </a:pPr>
            <a:r>
              <a:rPr lang="en-US" sz="3200" b="1" i="1" dirty="0">
                <a:latin typeface="Arial"/>
              </a:rPr>
              <a:t>Property 1: if a|1, then a = ±1.</a:t>
            </a:r>
          </a:p>
          <a:p>
            <a:pPr indent="0">
              <a:lnSpc>
                <a:spcPts val="7680"/>
              </a:lnSpc>
            </a:pPr>
            <a:r>
              <a:rPr lang="en-US" sz="3200" b="1" i="1" dirty="0">
                <a:latin typeface="Arial"/>
              </a:rPr>
              <a:t>Property 2: if </a:t>
            </a:r>
            <a:r>
              <a:rPr lang="en-US" sz="3200" b="1" i="1" dirty="0" err="1">
                <a:latin typeface="Arial"/>
              </a:rPr>
              <a:t>a|b</a:t>
            </a:r>
            <a:r>
              <a:rPr lang="en-US" sz="3200" b="1" i="1" dirty="0">
                <a:latin typeface="Arial"/>
              </a:rPr>
              <a:t> and </a:t>
            </a:r>
            <a:r>
              <a:rPr lang="en-US" sz="3200" b="1" i="1" dirty="0" err="1">
                <a:latin typeface="Arial"/>
              </a:rPr>
              <a:t>b|a</a:t>
            </a:r>
            <a:r>
              <a:rPr lang="en-US" sz="3200" b="1" i="1" dirty="0">
                <a:latin typeface="Arial"/>
              </a:rPr>
              <a:t>, then a = ±b.</a:t>
            </a:r>
          </a:p>
          <a:p>
            <a:pPr indent="0">
              <a:lnSpc>
                <a:spcPts val="7680"/>
              </a:lnSpc>
            </a:pPr>
            <a:r>
              <a:rPr lang="en-US" sz="3200" b="1" i="1" dirty="0">
                <a:latin typeface="Arial"/>
              </a:rPr>
              <a:t>Property 3: if </a:t>
            </a:r>
            <a:r>
              <a:rPr lang="en-US" sz="3200" b="1" i="1" dirty="0" err="1">
                <a:latin typeface="Arial"/>
              </a:rPr>
              <a:t>a|b</a:t>
            </a:r>
            <a:r>
              <a:rPr lang="en-US" sz="3200" b="1" i="1" dirty="0">
                <a:latin typeface="Arial"/>
              </a:rPr>
              <a:t> and </a:t>
            </a:r>
            <a:r>
              <a:rPr lang="en-US" sz="3200" b="1" i="1" dirty="0" err="1">
                <a:latin typeface="Arial"/>
              </a:rPr>
              <a:t>b|c</a:t>
            </a:r>
            <a:r>
              <a:rPr lang="en-US" sz="3200" b="1" i="1" dirty="0">
                <a:latin typeface="Arial"/>
              </a:rPr>
              <a:t>, then </a:t>
            </a:r>
            <a:r>
              <a:rPr lang="en-US" sz="3200" b="1" i="1" dirty="0" err="1">
                <a:latin typeface="Arial"/>
              </a:rPr>
              <a:t>a|c</a:t>
            </a:r>
            <a:r>
              <a:rPr lang="en-US" sz="3200" b="1" i="1" dirty="0">
                <a:latin typeface="Arial"/>
              </a:rPr>
              <a:t>.</a:t>
            </a:r>
          </a:p>
          <a:p>
            <a:pPr indent="0">
              <a:lnSpc>
                <a:spcPts val="3840"/>
              </a:lnSpc>
            </a:pPr>
            <a:r>
              <a:rPr lang="en-US" sz="3200" b="1" i="1" dirty="0">
                <a:latin typeface="Arial"/>
              </a:rPr>
              <a:t>Property 4: if </a:t>
            </a:r>
            <a:r>
              <a:rPr lang="en-US" sz="3200" b="1" i="1" dirty="0" err="1">
                <a:latin typeface="Arial"/>
              </a:rPr>
              <a:t>a|b</a:t>
            </a:r>
            <a:r>
              <a:rPr lang="en-US" sz="3200" b="1" i="1" dirty="0">
                <a:latin typeface="Arial"/>
              </a:rPr>
              <a:t> and </a:t>
            </a:r>
            <a:r>
              <a:rPr lang="en-US" sz="3200" b="1" i="1" dirty="0" err="1">
                <a:latin typeface="Arial"/>
              </a:rPr>
              <a:t>a|c</a:t>
            </a:r>
            <a:r>
              <a:rPr lang="en-US" sz="3200" b="1" i="1" dirty="0">
                <a:latin typeface="Arial"/>
              </a:rPr>
              <a:t>, then</a:t>
            </a:r>
          </a:p>
          <a:p>
            <a:pPr marL="2273300" indent="0">
              <a:lnSpc>
                <a:spcPts val="3840"/>
              </a:lnSpc>
            </a:pPr>
            <a:r>
              <a:rPr lang="en-US" sz="3200" b="1" i="1" dirty="0">
                <a:latin typeface="Arial"/>
              </a:rPr>
              <a:t>a|(m * b</a:t>
            </a:r>
            <a:r>
              <a:rPr lang="en-US" sz="2900" b="1" dirty="0">
                <a:latin typeface="Palatino Linotype"/>
              </a:rPr>
              <a:t> + </a:t>
            </a:r>
            <a:r>
              <a:rPr lang="en-US" sz="3200" b="1" i="1" dirty="0">
                <a:latin typeface="Arial"/>
              </a:rPr>
              <a:t>n * c), where m and n are arbitrary integers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10" name="Group 9"/>
          <p:cNvGrpSpPr/>
          <p:nvPr/>
        </p:nvGrpSpPr>
        <p:grpSpPr>
          <a:xfrm>
            <a:off x="729792" y="185792"/>
            <a:ext cx="7721995" cy="599625"/>
            <a:chOff x="0" y="2502"/>
            <a:chExt cx="7721995" cy="599625"/>
          </a:xfrm>
        </p:grpSpPr>
        <p:sp>
          <p:nvSpPr>
            <p:cNvPr id="11" name="Rounded Rectangle 10"/>
            <p:cNvSpPr/>
            <p:nvPr/>
          </p:nvSpPr>
          <p:spPr>
            <a:xfrm>
              <a:off x="0" y="2502"/>
              <a:ext cx="7721995" cy="5996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txBox="1"/>
            <p:nvPr/>
          </p:nvSpPr>
          <p:spPr>
            <a:xfrm>
              <a:off x="29271" y="31773"/>
              <a:ext cx="7663453"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i="1" kern="1200" dirty="0"/>
                <a:t>2.1.4 </a:t>
              </a:r>
              <a:r>
                <a:rPr lang="en-US" sz="2500" b="1" i="1" kern="1200" dirty="0" err="1"/>
                <a:t>Divisbility</a:t>
              </a:r>
              <a:r>
                <a:rPr lang="en-US" sz="2500" b="1" i="1" kern="1200" dirty="0"/>
                <a:t> (continued)</a:t>
              </a:r>
              <a:endParaRPr lang="en-US" sz="2500" kern="1200" dirty="0"/>
            </a:p>
          </p:txBody>
        </p:sp>
      </p:gr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895444" y="996695"/>
            <a:ext cx="1834107" cy="334071"/>
          </a:xfrm>
          <a:prstGeom prst="rect">
            <a:avLst/>
          </a:prstGeom>
          <a:solidFill>
            <a:srgbClr val="3332CB"/>
          </a:solidFill>
        </p:spPr>
        <p:txBody>
          <a:bodyPr wrap="none" lIns="0" tIns="0" rIns="0" bIns="0">
            <a:normAutofit fontScale="90000" lnSpcReduction="10000"/>
          </a:bodyPr>
          <a:lstStyle/>
          <a:p>
            <a:pPr indent="0"/>
            <a:r>
              <a:rPr lang="en-US" sz="2400" b="1" dirty="0">
                <a:solidFill>
                  <a:srgbClr val="FFFFFF"/>
                </a:solidFill>
                <a:latin typeface="Times New Roman"/>
              </a:rPr>
              <a:t>Example 2.5</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729792" y="185792"/>
            <a:ext cx="7721995" cy="599625"/>
            <a:chOff x="0" y="2502"/>
            <a:chExt cx="7721995" cy="599625"/>
          </a:xfrm>
        </p:grpSpPr>
        <p:sp>
          <p:nvSpPr>
            <p:cNvPr id="9" name="Rounded Rectangle 8"/>
            <p:cNvSpPr/>
            <p:nvPr/>
          </p:nvSpPr>
          <p:spPr>
            <a:xfrm>
              <a:off x="0" y="2502"/>
              <a:ext cx="7721995" cy="5996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29271" y="31773"/>
              <a:ext cx="7663453"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i="1" kern="1200" dirty="0"/>
                <a:t>2.1.4 </a:t>
              </a:r>
              <a:r>
                <a:rPr lang="en-US" sz="2500" b="1" i="1" kern="1200" dirty="0" err="1"/>
                <a:t>Divisbility</a:t>
              </a:r>
              <a:r>
                <a:rPr lang="en-US" sz="2500" b="1" i="1" kern="1200" dirty="0"/>
                <a:t> (continued)</a:t>
              </a:r>
              <a:endParaRPr lang="en-US" sz="2500" kern="1200" dirty="0"/>
            </a:p>
          </p:txBody>
        </p:sp>
      </p:grpSp>
      <p:pic>
        <p:nvPicPr>
          <p:cNvPr id="11" name="Picture 10"/>
          <p:cNvPicPr>
            <a:picLocks noChangeAspect="1"/>
          </p:cNvPicPr>
          <p:nvPr/>
        </p:nvPicPr>
        <p:blipFill>
          <a:blip r:embed="rId2"/>
          <a:stretch>
            <a:fillRect/>
          </a:stretch>
        </p:blipFill>
        <p:spPr>
          <a:xfrm>
            <a:off x="729792" y="2105593"/>
            <a:ext cx="8077725" cy="152471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59063" y="1054124"/>
            <a:ext cx="1627632" cy="307848"/>
          </a:xfrm>
          <a:prstGeom prst="rect">
            <a:avLst/>
          </a:prstGeom>
          <a:solidFill>
            <a:srgbClr val="3332CB"/>
          </a:solidFill>
        </p:spPr>
        <p:txBody>
          <a:bodyPr wrap="none" lIns="0" tIns="0" rIns="0" bIns="0">
            <a:normAutofit fontScale="90000" lnSpcReduction="10000"/>
          </a:bodyPr>
          <a:lstStyle/>
          <a:p>
            <a:pPr indent="0">
              <a:spcAft>
                <a:spcPts val="3990"/>
              </a:spcAft>
            </a:pPr>
            <a:r>
              <a:rPr lang="en-US" sz="2400" b="1" dirty="0">
                <a:solidFill>
                  <a:srgbClr val="FFFFFF"/>
                </a:solidFill>
                <a:latin typeface="Times New Roman"/>
              </a:rPr>
              <a:t>Example 2.6</a:t>
            </a:r>
          </a:p>
        </p:txBody>
      </p:sp>
      <p:sp>
        <p:nvSpPr>
          <p:cNvPr id="3" name="Rectangle 2"/>
          <p:cNvSpPr/>
          <p:nvPr/>
        </p:nvSpPr>
        <p:spPr>
          <a:xfrm>
            <a:off x="759063" y="1558669"/>
            <a:ext cx="7692724" cy="4868444"/>
          </a:xfrm>
          <a:prstGeom prst="rect">
            <a:avLst/>
          </a:prstGeom>
        </p:spPr>
        <p:txBody>
          <a:bodyPr lIns="0" tIns="0" rIns="0" bIns="0">
            <a:normAutofit fontScale="97500"/>
          </a:bodyPr>
          <a:lstStyle/>
          <a:p>
            <a:pPr indent="0" algn="just">
              <a:spcBef>
                <a:spcPts val="3990"/>
              </a:spcBef>
              <a:spcAft>
                <a:spcPts val="2100"/>
              </a:spcAft>
            </a:pPr>
            <a:r>
              <a:rPr lang="en-US" sz="3300" dirty="0">
                <a:latin typeface="Times New Roman"/>
              </a:rPr>
              <a:t>a.    Since 3|15 and 15|45,</a:t>
            </a:r>
          </a:p>
          <a:p>
            <a:pPr indent="0" algn="ctr">
              <a:spcAft>
                <a:spcPts val="6300"/>
              </a:spcAft>
            </a:pPr>
            <a:r>
              <a:rPr lang="en-US" sz="3300" dirty="0">
                <a:latin typeface="Times New Roman"/>
              </a:rPr>
              <a:t>according to the third property, 3|45.</a:t>
            </a:r>
          </a:p>
          <a:p>
            <a:pPr marL="562864" marR="919988" indent="-533400">
              <a:lnSpc>
                <a:spcPts val="6600"/>
              </a:lnSpc>
            </a:pPr>
            <a:r>
              <a:rPr lang="en-US" sz="3300" dirty="0">
                <a:latin typeface="Times New Roman"/>
              </a:rPr>
              <a:t>b.    Since 3|15 and 3|9, according to the fourth property,</a:t>
            </a:r>
          </a:p>
          <a:p>
            <a:pPr indent="0" algn="ctr"/>
            <a:r>
              <a:rPr lang="en-US" sz="3300" dirty="0">
                <a:latin typeface="Times New Roman"/>
              </a:rPr>
              <a:t>3|(15 x 2 + 9 x 4), which means 3|66</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6" name="Group 5"/>
          <p:cNvGrpSpPr/>
          <p:nvPr/>
        </p:nvGrpSpPr>
        <p:grpSpPr>
          <a:xfrm>
            <a:off x="729792" y="185792"/>
            <a:ext cx="7721995" cy="599625"/>
            <a:chOff x="0" y="2502"/>
            <a:chExt cx="7721995" cy="599625"/>
          </a:xfrm>
        </p:grpSpPr>
        <p:sp>
          <p:nvSpPr>
            <p:cNvPr id="7" name="Rounded Rectangle 6"/>
            <p:cNvSpPr/>
            <p:nvPr/>
          </p:nvSpPr>
          <p:spPr>
            <a:xfrm>
              <a:off x="0" y="2502"/>
              <a:ext cx="7721995" cy="5996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29271" y="31773"/>
              <a:ext cx="7663453"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i="1" kern="1200" dirty="0"/>
                <a:t>2.1.4 </a:t>
              </a:r>
              <a:r>
                <a:rPr lang="en-US" sz="2500" b="1" i="1" kern="1200" dirty="0" err="1"/>
                <a:t>Divisbility</a:t>
              </a:r>
              <a:r>
                <a:rPr lang="en-US" sz="2500" b="1" i="1" kern="1200" dirty="0"/>
                <a:t> (continued)</a:t>
              </a:r>
              <a:endParaRPr lang="en-US" sz="2500" kern="1200" dirty="0"/>
            </a:p>
          </p:txBody>
        </p:sp>
      </p:gr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01307" y="1820917"/>
            <a:ext cx="7621209" cy="4088563"/>
          </a:xfrm>
          <a:prstGeom prst="rect">
            <a:avLst/>
          </a:prstGeom>
          <a:solidFill>
            <a:srgbClr val="99FF32"/>
          </a:solidFill>
        </p:spPr>
        <p:txBody>
          <a:bodyPr lIns="0" tIns="0" rIns="0" bIns="0">
            <a:normAutofit fontScale="97500"/>
          </a:bodyPr>
          <a:lstStyle/>
          <a:p>
            <a:pPr indent="0">
              <a:spcAft>
                <a:spcPts val="840"/>
              </a:spcAft>
            </a:pPr>
            <a:r>
              <a:rPr lang="en-US" sz="2800" b="1" i="1" dirty="0">
                <a:latin typeface="Arial"/>
              </a:rPr>
              <a:t>Fact 1: The integer 1 has only one divisor, itself.</a:t>
            </a:r>
          </a:p>
          <a:p>
            <a:pPr indent="0">
              <a:spcAft>
                <a:spcPts val="840"/>
              </a:spcAft>
            </a:pPr>
            <a:endParaRPr lang="en-US" sz="2800" b="1" i="1" dirty="0">
              <a:latin typeface="Arial"/>
            </a:endParaRPr>
          </a:p>
          <a:p>
            <a:pPr indent="0">
              <a:lnSpc>
                <a:spcPts val="3840"/>
              </a:lnSpc>
            </a:pPr>
            <a:r>
              <a:rPr lang="en-US" sz="2800" b="1" i="1" dirty="0">
                <a:latin typeface="Arial"/>
              </a:rPr>
              <a:t>Fact 2: Any positive integer has at least two divisors, 1 and itself (but it can have more).</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6" name="Group 5"/>
          <p:cNvGrpSpPr/>
          <p:nvPr/>
        </p:nvGrpSpPr>
        <p:grpSpPr>
          <a:xfrm>
            <a:off x="729792" y="185792"/>
            <a:ext cx="7721995" cy="599625"/>
            <a:chOff x="0" y="2502"/>
            <a:chExt cx="7721995" cy="599625"/>
          </a:xfrm>
        </p:grpSpPr>
        <p:sp>
          <p:nvSpPr>
            <p:cNvPr id="7" name="Rounded Rectangle 6"/>
            <p:cNvSpPr/>
            <p:nvPr/>
          </p:nvSpPr>
          <p:spPr>
            <a:xfrm>
              <a:off x="0" y="2502"/>
              <a:ext cx="7721995" cy="5996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29271" y="31773"/>
              <a:ext cx="7663453"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i="1" kern="1200" dirty="0"/>
                <a:t>2.1.4 </a:t>
              </a:r>
              <a:r>
                <a:rPr lang="en-US" sz="2500" b="1" i="1" kern="1200" dirty="0" err="1"/>
                <a:t>Divisbility</a:t>
              </a:r>
              <a:r>
                <a:rPr lang="en-US" sz="2500" b="1" i="1" kern="1200" dirty="0"/>
                <a:t> (continued)</a:t>
              </a:r>
              <a:endParaRPr lang="en-US" sz="2500" kern="1200" dirty="0"/>
            </a:p>
          </p:txBody>
        </p:sp>
      </p:grpSp>
      <p:graphicFrame>
        <p:nvGraphicFramePr>
          <p:cNvPr id="10" name="Diagram 9"/>
          <p:cNvGraphicFramePr/>
          <p:nvPr>
            <p:extLst>
              <p:ext uri="{D42A27DB-BD31-4B8C-83A1-F6EECF244321}">
                <p14:modId xmlns:p14="http://schemas.microsoft.com/office/powerpoint/2010/main" val="4112676922"/>
              </p:ext>
            </p:extLst>
          </p:nvPr>
        </p:nvGraphicFramePr>
        <p:xfrm>
          <a:off x="801307" y="1057062"/>
          <a:ext cx="1709881" cy="416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9336" y="2152936"/>
            <a:ext cx="8040776" cy="3183340"/>
          </a:xfrm>
          <a:prstGeom prst="rect">
            <a:avLst/>
          </a:prstGeom>
        </p:spPr>
      </p:pic>
      <p:graphicFrame>
        <p:nvGraphicFramePr>
          <p:cNvPr id="7" name="Diagram 6"/>
          <p:cNvGraphicFramePr/>
          <p:nvPr/>
        </p:nvGraphicFramePr>
        <p:xfrm>
          <a:off x="864357" y="327922"/>
          <a:ext cx="7747379" cy="711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
        <p:nvSpPr>
          <p:cNvPr id="6" name="Rectangle 5"/>
          <p:cNvSpPr/>
          <p:nvPr/>
        </p:nvSpPr>
        <p:spPr>
          <a:xfrm>
            <a:off x="864357" y="1185964"/>
            <a:ext cx="6665543" cy="523220"/>
          </a:xfrm>
          <a:prstGeom prst="rect">
            <a:avLst/>
          </a:prstGeom>
        </p:spPr>
        <p:txBody>
          <a:bodyPr wrap="none">
            <a:spAutoFit/>
          </a:bodyPr>
          <a:lstStyle/>
          <a:p>
            <a:pPr indent="0"/>
            <a:r>
              <a:rPr lang="en-US" sz="2800" b="1" dirty="0">
                <a:solidFill>
                  <a:srgbClr val="3333CC"/>
                </a:solidFill>
                <a:latin typeface="Times New Roman"/>
              </a:rPr>
              <a:t>Figure 2.6 </a:t>
            </a:r>
            <a:r>
              <a:rPr lang="en-US" sz="2800" b="1" i="1" dirty="0">
                <a:latin typeface="Times New Roman"/>
              </a:rPr>
              <a:t>Common divisors of two integers</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1422" y="1154241"/>
            <a:ext cx="1143000" cy="569976"/>
          </a:xfrm>
          <a:prstGeom prst="rect">
            <a:avLst/>
          </a:prstGeom>
        </p:spPr>
      </p:pic>
      <p:pic>
        <p:nvPicPr>
          <p:cNvPr id="4" name="Picture 3"/>
          <p:cNvPicPr>
            <a:picLocks noChangeAspect="1"/>
          </p:cNvPicPr>
          <p:nvPr/>
        </p:nvPicPr>
        <p:blipFill>
          <a:blip r:embed="rId3"/>
          <a:stretch>
            <a:fillRect/>
          </a:stretch>
        </p:blipFill>
        <p:spPr>
          <a:xfrm>
            <a:off x="797142" y="3894393"/>
            <a:ext cx="1146048" cy="569976"/>
          </a:xfrm>
          <a:prstGeom prst="rect">
            <a:avLst/>
          </a:prstGeom>
        </p:spPr>
      </p:pic>
      <p:sp>
        <p:nvSpPr>
          <p:cNvPr id="5" name="Rectangle 4"/>
          <p:cNvSpPr/>
          <p:nvPr/>
        </p:nvSpPr>
        <p:spPr>
          <a:xfrm>
            <a:off x="1990344" y="1335023"/>
            <a:ext cx="4178444" cy="389193"/>
          </a:xfrm>
          <a:prstGeom prst="rect">
            <a:avLst/>
          </a:prstGeom>
        </p:spPr>
        <p:txBody>
          <a:bodyPr wrap="none" lIns="0" tIns="0" rIns="0" bIns="0">
            <a:noAutofit/>
          </a:bodyPr>
          <a:lstStyle/>
          <a:p>
            <a:pPr indent="0"/>
            <a:r>
              <a:rPr lang="en-US" sz="2400" b="1" dirty="0">
                <a:solidFill>
                  <a:srgbClr val="3333CC"/>
                </a:solidFill>
                <a:latin typeface="Times New Roman"/>
              </a:rPr>
              <a:t>Greatest Common Divisor</a:t>
            </a:r>
          </a:p>
        </p:txBody>
      </p:sp>
      <p:sp>
        <p:nvSpPr>
          <p:cNvPr id="6" name="Rectangle 5"/>
          <p:cNvSpPr/>
          <p:nvPr/>
        </p:nvSpPr>
        <p:spPr>
          <a:xfrm>
            <a:off x="716280" y="1972055"/>
            <a:ext cx="7983144" cy="1528281"/>
          </a:xfrm>
          <a:prstGeom prst="rect">
            <a:avLst/>
          </a:prstGeom>
          <a:solidFill>
            <a:srgbClr val="99FF32"/>
          </a:solidFill>
        </p:spPr>
        <p:txBody>
          <a:bodyPr lIns="0" tIns="0" rIns="0" bIns="0">
            <a:normAutofit fontScale="97500"/>
          </a:bodyPr>
          <a:lstStyle/>
          <a:p>
            <a:pPr indent="0">
              <a:lnSpc>
                <a:spcPts val="3840"/>
              </a:lnSpc>
            </a:pPr>
            <a:r>
              <a:rPr lang="en-US" sz="3200" b="1" i="1" dirty="0">
                <a:latin typeface="Arial"/>
              </a:rPr>
              <a:t>The greatest common divisor of two positive integers is the largest integer that can divide both integers.</a:t>
            </a:r>
          </a:p>
        </p:txBody>
      </p:sp>
      <p:sp>
        <p:nvSpPr>
          <p:cNvPr id="7" name="Rectangle 6"/>
          <p:cNvSpPr/>
          <p:nvPr/>
        </p:nvSpPr>
        <p:spPr>
          <a:xfrm>
            <a:off x="1990344" y="4014303"/>
            <a:ext cx="4435886" cy="386145"/>
          </a:xfrm>
          <a:prstGeom prst="rect">
            <a:avLst/>
          </a:prstGeom>
        </p:spPr>
        <p:txBody>
          <a:bodyPr wrap="none" lIns="0" tIns="0" rIns="0" bIns="0">
            <a:normAutofit fontScale="97500"/>
          </a:bodyPr>
          <a:lstStyle/>
          <a:p>
            <a:pPr indent="0"/>
            <a:r>
              <a:rPr lang="en-US" sz="2400" b="1" dirty="0">
                <a:solidFill>
                  <a:srgbClr val="3333CC"/>
                </a:solidFill>
                <a:latin typeface="Times New Roman"/>
              </a:rPr>
              <a:t>Euclidean Algorithm</a:t>
            </a:r>
          </a:p>
        </p:txBody>
      </p:sp>
      <p:sp>
        <p:nvSpPr>
          <p:cNvPr id="8" name="Rectangle 7"/>
          <p:cNvSpPr/>
          <p:nvPr/>
        </p:nvSpPr>
        <p:spPr>
          <a:xfrm>
            <a:off x="797142" y="4712547"/>
            <a:ext cx="7902282" cy="1606365"/>
          </a:xfrm>
          <a:prstGeom prst="rect">
            <a:avLst/>
          </a:prstGeom>
          <a:solidFill>
            <a:srgbClr val="99FF32"/>
          </a:solidFill>
        </p:spPr>
        <p:txBody>
          <a:bodyPr lIns="0" tIns="0" rIns="0" bIns="0">
            <a:normAutofit/>
          </a:bodyPr>
          <a:lstStyle/>
          <a:p>
            <a:pPr indent="0">
              <a:lnSpc>
                <a:spcPts val="3864"/>
              </a:lnSpc>
            </a:pPr>
            <a:r>
              <a:rPr lang="en-US" sz="3200" b="1" i="1" dirty="0">
                <a:latin typeface="Arial"/>
              </a:rPr>
              <a:t>Fact 1: </a:t>
            </a:r>
            <a:r>
              <a:rPr lang="en-US" sz="3200" b="1" i="1" dirty="0" err="1">
                <a:latin typeface="Arial"/>
              </a:rPr>
              <a:t>gcd</a:t>
            </a:r>
            <a:r>
              <a:rPr lang="en-US" sz="3200" b="1" i="1" dirty="0">
                <a:latin typeface="Arial"/>
              </a:rPr>
              <a:t> (a, 0) = a</a:t>
            </a:r>
          </a:p>
          <a:p>
            <a:pPr indent="0">
              <a:lnSpc>
                <a:spcPts val="3864"/>
              </a:lnSpc>
            </a:pPr>
            <a:r>
              <a:rPr lang="en-US" sz="3200" b="1" i="1" dirty="0">
                <a:latin typeface="Arial"/>
              </a:rPr>
              <a:t>Fact 2: </a:t>
            </a:r>
            <a:r>
              <a:rPr lang="en-US" sz="3200" b="1" i="1" dirty="0" err="1">
                <a:latin typeface="Arial"/>
              </a:rPr>
              <a:t>gcd</a:t>
            </a:r>
            <a:r>
              <a:rPr lang="en-US" sz="3200" b="1" i="1" dirty="0">
                <a:latin typeface="Arial"/>
              </a:rPr>
              <a:t> (a, b) = </a:t>
            </a:r>
            <a:r>
              <a:rPr lang="en-US" sz="3200" b="1" i="1" dirty="0" err="1">
                <a:latin typeface="Arial"/>
              </a:rPr>
              <a:t>gcd</a:t>
            </a:r>
            <a:r>
              <a:rPr lang="en-US" sz="3200" b="1" i="1" dirty="0">
                <a:latin typeface="Arial"/>
              </a:rPr>
              <a:t> (b, r), where r is</a:t>
            </a:r>
          </a:p>
          <a:p>
            <a:pPr indent="0" algn="r">
              <a:lnSpc>
                <a:spcPts val="3864"/>
              </a:lnSpc>
            </a:pPr>
            <a:r>
              <a:rPr lang="en-US" sz="3200" b="1" i="1" dirty="0">
                <a:latin typeface="Arial"/>
              </a:rPr>
              <a:t>the remainder of dividing a by b</a:t>
            </a:r>
          </a:p>
        </p:txBody>
      </p:sp>
      <p:sp>
        <p:nvSpPr>
          <p:cNvPr id="9" name="TextBox 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10" name="TextBox 9"/>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11" name="Group 10"/>
          <p:cNvGrpSpPr/>
          <p:nvPr/>
        </p:nvGrpSpPr>
        <p:grpSpPr>
          <a:xfrm>
            <a:off x="716280" y="188355"/>
            <a:ext cx="8018287" cy="695565"/>
            <a:chOff x="0" y="8202"/>
            <a:chExt cx="7747379" cy="695565"/>
          </a:xfrm>
        </p:grpSpPr>
        <p:sp>
          <p:nvSpPr>
            <p:cNvPr id="12" name="Rounded Rectangle 11"/>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80364" y="1113555"/>
            <a:ext cx="7899611" cy="5313558"/>
          </a:xfrm>
          <a:prstGeom prst="rect">
            <a:avLst/>
          </a:prstGeom>
        </p:spPr>
        <p:txBody>
          <a:bodyPr lIns="0" tIns="0" rIns="0" bIns="0">
            <a:normAutofit fontScale="97500"/>
          </a:bodyPr>
          <a:lstStyle/>
          <a:p>
            <a:pPr marL="385064" indent="-368300" algn="just">
              <a:lnSpc>
                <a:spcPts val="2880"/>
              </a:lnSpc>
              <a:spcBef>
                <a:spcPts val="1050"/>
              </a:spcBef>
              <a:spcAft>
                <a:spcPts val="1050"/>
              </a:spcAft>
              <a:buFont typeface="Wingdings" panose="05000000000000000000" pitchFamily="2" charset="2"/>
              <a:buChar char="v"/>
            </a:pPr>
            <a:r>
              <a:rPr lang="en-US" sz="2400" dirty="0"/>
              <a:t>To review integer arithmetic, concentrating on divisibility and finding the greatest common divisor using the Euclidean algorithm</a:t>
            </a:r>
          </a:p>
          <a:p>
            <a:pPr marL="385064" indent="-368300">
              <a:lnSpc>
                <a:spcPts val="2880"/>
              </a:lnSpc>
              <a:spcAft>
                <a:spcPts val="1050"/>
              </a:spcAft>
              <a:buFont typeface="Wingdings" panose="05000000000000000000" pitchFamily="2" charset="2"/>
              <a:buChar char="v"/>
            </a:pPr>
            <a:r>
              <a:rPr lang="en-US" sz="2400" dirty="0"/>
              <a:t>To understand how the extended Euclidean algorithm can be used to solve linear Diophantine equations, to solve linear congruent equations, and to find the multiplicative inverses</a:t>
            </a:r>
          </a:p>
          <a:p>
            <a:pPr marL="385064" indent="-368300">
              <a:lnSpc>
                <a:spcPts val="2880"/>
              </a:lnSpc>
              <a:spcAft>
                <a:spcPts val="1050"/>
              </a:spcAft>
              <a:buFont typeface="Wingdings" panose="05000000000000000000" pitchFamily="2" charset="2"/>
              <a:buChar char="v"/>
            </a:pPr>
            <a:r>
              <a:rPr lang="en-US" sz="2400" dirty="0"/>
              <a:t>To emphasize the importance of modular arithmetic and the modulo operator, because they are extensively used in cryptography</a:t>
            </a:r>
          </a:p>
          <a:p>
            <a:pPr marL="385064" indent="-368300">
              <a:lnSpc>
                <a:spcPts val="2880"/>
              </a:lnSpc>
              <a:spcAft>
                <a:spcPts val="1050"/>
              </a:spcAft>
              <a:buFont typeface="Wingdings" panose="05000000000000000000" pitchFamily="2" charset="2"/>
              <a:buChar char="v"/>
            </a:pPr>
            <a:r>
              <a:rPr lang="en-US" sz="2400" dirty="0"/>
              <a:t>To emphasize and review matrices and operations on residue matrices that are extensively used in cryptography</a:t>
            </a:r>
          </a:p>
          <a:p>
            <a:pPr marL="385064" indent="-368300" algn="just">
              <a:buFont typeface="Wingdings" panose="05000000000000000000" pitchFamily="2" charset="2"/>
              <a:buChar char="v"/>
            </a:pPr>
            <a:r>
              <a:rPr lang="en-US" sz="2400" dirty="0"/>
              <a:t>To solve a set of congruent equations using residue matrices</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7" name="Diagram 6"/>
          <p:cNvGraphicFramePr/>
          <p:nvPr>
            <p:extLst>
              <p:ext uri="{D42A27DB-BD31-4B8C-83A1-F6EECF244321}">
                <p14:modId xmlns:p14="http://schemas.microsoft.com/office/powerpoint/2010/main" val="418744572"/>
              </p:ext>
            </p:extLst>
          </p:nvPr>
        </p:nvGraphicFramePr>
        <p:xfrm>
          <a:off x="780364" y="264389"/>
          <a:ext cx="7899611" cy="695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0392" y="1154765"/>
            <a:ext cx="7007352" cy="3517392"/>
          </a:xfrm>
          <a:prstGeom prst="rect">
            <a:avLst/>
          </a:prstGeom>
        </p:spPr>
      </p:pic>
      <p:sp>
        <p:nvSpPr>
          <p:cNvPr id="3" name="Rectangle 2"/>
          <p:cNvSpPr/>
          <p:nvPr/>
        </p:nvSpPr>
        <p:spPr>
          <a:xfrm>
            <a:off x="850392" y="862363"/>
            <a:ext cx="3694176" cy="307848"/>
          </a:xfrm>
          <a:prstGeom prst="rect">
            <a:avLst/>
          </a:prstGeom>
        </p:spPr>
        <p:txBody>
          <a:bodyPr wrap="none" lIns="0" tIns="0" rIns="0" bIns="0">
            <a:normAutofit fontScale="90000" lnSpcReduction="10000"/>
          </a:bodyPr>
          <a:lstStyle/>
          <a:p>
            <a:pPr indent="0"/>
            <a:r>
              <a:rPr lang="en-US" sz="2400" b="1" dirty="0">
                <a:solidFill>
                  <a:srgbClr val="3333CC"/>
                </a:solidFill>
                <a:latin typeface="Times New Roman"/>
              </a:rPr>
              <a:t>Figure 2.7 </a:t>
            </a:r>
            <a:r>
              <a:rPr lang="en-US" sz="2000" b="1" i="1" dirty="0">
                <a:latin typeface="Times New Roman"/>
              </a:rPr>
              <a:t>Euclidean Algorithm</a:t>
            </a:r>
          </a:p>
        </p:txBody>
      </p:sp>
      <p:sp>
        <p:nvSpPr>
          <p:cNvPr id="4" name="Rectangle 3"/>
          <p:cNvSpPr/>
          <p:nvPr/>
        </p:nvSpPr>
        <p:spPr>
          <a:xfrm>
            <a:off x="850392" y="4706112"/>
            <a:ext cx="947928" cy="594360"/>
          </a:xfrm>
          <a:prstGeom prst="rect">
            <a:avLst/>
          </a:prstGeom>
          <a:solidFill>
            <a:srgbClr val="E6E6E6"/>
          </a:solidFill>
        </p:spPr>
        <p:txBody>
          <a:bodyPr wrap="none" lIns="0" tIns="0" rIns="0" bIns="0">
            <a:normAutofit fontScale="97500"/>
          </a:bodyPr>
          <a:lstStyle/>
          <a:p>
            <a:pPr indent="0"/>
            <a:r>
              <a:rPr lang="en-US" sz="2800" b="1" i="1" dirty="0">
                <a:solidFill>
                  <a:srgbClr val="FF0000"/>
                </a:solidFill>
                <a:latin typeface="Times New Roman"/>
              </a:rPr>
              <a:t>Note</a:t>
            </a:r>
            <a:endParaRPr lang="en-US" sz="2400" b="1" dirty="0">
              <a:latin typeface="Arial"/>
            </a:endParaRPr>
          </a:p>
        </p:txBody>
      </p:sp>
      <p:sp>
        <p:nvSpPr>
          <p:cNvPr id="5" name="Rectangle 4"/>
          <p:cNvSpPr/>
          <p:nvPr/>
        </p:nvSpPr>
        <p:spPr>
          <a:xfrm>
            <a:off x="792480" y="5438950"/>
            <a:ext cx="7969383" cy="988163"/>
          </a:xfrm>
          <a:prstGeom prst="rect">
            <a:avLst/>
          </a:prstGeom>
          <a:solidFill>
            <a:srgbClr val="99FF32"/>
          </a:solidFill>
        </p:spPr>
        <p:txBody>
          <a:bodyPr lIns="0" tIns="0" rIns="0" bIns="0">
            <a:noAutofit/>
          </a:bodyPr>
          <a:lstStyle/>
          <a:p>
            <a:pPr indent="0" algn="just">
              <a:lnSpc>
                <a:spcPts val="3888"/>
              </a:lnSpc>
            </a:pPr>
            <a:r>
              <a:rPr lang="en-US" sz="2800" b="1" i="1" dirty="0">
                <a:latin typeface="Arial"/>
              </a:rPr>
              <a:t>When </a:t>
            </a:r>
            <a:r>
              <a:rPr lang="en-US" sz="2800" b="1" i="1" dirty="0" err="1">
                <a:latin typeface="Arial"/>
              </a:rPr>
              <a:t>gcd</a:t>
            </a:r>
            <a:r>
              <a:rPr lang="en-US" sz="2800" b="1" i="1" dirty="0">
                <a:latin typeface="Arial"/>
              </a:rPr>
              <a:t> (a, b) = 1, we say that a and b are relatively prime.</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792480" y="143841"/>
            <a:ext cx="7747379" cy="695565"/>
            <a:chOff x="0" y="8202"/>
            <a:chExt cx="7747379" cy="695565"/>
          </a:xfrm>
        </p:grpSpPr>
        <p:sp>
          <p:nvSpPr>
            <p:cNvPr id="9" name="Rounded Rectangle 8"/>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dirty="0"/>
                <a:t>2.1.4 Continued</a:t>
              </a:r>
              <a:endParaRPr lang="en-US" sz="2900" kern="1200" dirty="0"/>
            </a:p>
          </p:txBody>
        </p:sp>
      </p:grpSp>
      <p:pic>
        <p:nvPicPr>
          <p:cNvPr id="11" name="Picture 10"/>
          <p:cNvPicPr>
            <a:picLocks noChangeAspect="1"/>
          </p:cNvPicPr>
          <p:nvPr/>
        </p:nvPicPr>
        <p:blipFill>
          <a:blip r:embed="rId3"/>
          <a:stretch>
            <a:fillRect/>
          </a:stretch>
        </p:blipFill>
        <p:spPr>
          <a:xfrm>
            <a:off x="850392" y="4720064"/>
            <a:ext cx="1146048" cy="56997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43970" y="2380852"/>
            <a:ext cx="7674864" cy="1233547"/>
          </a:xfrm>
          <a:prstGeom prst="rect">
            <a:avLst/>
          </a:prstGeom>
          <a:solidFill>
            <a:srgbClr val="E8E8E8"/>
          </a:solidFill>
        </p:spPr>
        <p:txBody>
          <a:bodyPr lIns="0" tIns="0" rIns="0" bIns="0">
            <a:normAutofit fontScale="97500"/>
          </a:bodyPr>
          <a:lstStyle/>
          <a:p>
            <a:pPr indent="0" algn="just">
              <a:lnSpc>
                <a:spcPts val="3840"/>
              </a:lnSpc>
            </a:pPr>
            <a:r>
              <a:rPr lang="en-US" sz="3200" b="1" i="1" dirty="0">
                <a:latin typeface="Arial"/>
              </a:rPr>
              <a:t>When </a:t>
            </a:r>
            <a:r>
              <a:rPr lang="en-US" sz="3200" b="1" i="1" dirty="0" err="1">
                <a:latin typeface="Arial"/>
              </a:rPr>
              <a:t>gcd</a:t>
            </a:r>
            <a:r>
              <a:rPr lang="en-US" sz="3200" b="1" i="1" dirty="0">
                <a:latin typeface="Arial"/>
              </a:rPr>
              <a:t> (a, b) = 1, we say that a and b are relatively prime.</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6" name="Group 5"/>
          <p:cNvGrpSpPr/>
          <p:nvPr/>
        </p:nvGrpSpPr>
        <p:grpSpPr>
          <a:xfrm>
            <a:off x="943970" y="271796"/>
            <a:ext cx="7747379" cy="695565"/>
            <a:chOff x="0" y="8202"/>
            <a:chExt cx="7747379" cy="695565"/>
          </a:xfrm>
        </p:grpSpPr>
        <p:sp>
          <p:nvSpPr>
            <p:cNvPr id="7" name="Rounded Rectangle 6"/>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0" y="42156"/>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dirty="0"/>
                <a:t>2.1.4 Continued</a:t>
              </a:r>
              <a:endParaRPr lang="en-US" sz="2900" kern="1200" dirty="0"/>
            </a:p>
          </p:txBody>
        </p:sp>
      </p:grpSp>
      <p:pic>
        <p:nvPicPr>
          <p:cNvPr id="9" name="Picture 8"/>
          <p:cNvPicPr>
            <a:picLocks noChangeAspect="1"/>
          </p:cNvPicPr>
          <p:nvPr/>
        </p:nvPicPr>
        <p:blipFill>
          <a:blip r:embed="rId2"/>
          <a:stretch>
            <a:fillRect/>
          </a:stretch>
        </p:blipFill>
        <p:spPr>
          <a:xfrm>
            <a:off x="943970" y="1800563"/>
            <a:ext cx="1146048" cy="56997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43390" y="1069150"/>
            <a:ext cx="1633728" cy="307848"/>
          </a:xfrm>
          <a:prstGeom prst="rect">
            <a:avLst/>
          </a:prstGeom>
          <a:solidFill>
            <a:srgbClr val="3332CB"/>
          </a:solidFill>
        </p:spPr>
        <p:txBody>
          <a:bodyPr wrap="none" lIns="0" tIns="0" rIns="0" bIns="0">
            <a:normAutofit fontScale="90000" lnSpcReduction="10000"/>
          </a:bodyPr>
          <a:lstStyle/>
          <a:p>
            <a:pPr indent="0">
              <a:spcAft>
                <a:spcPts val="1470"/>
              </a:spcAft>
            </a:pPr>
            <a:r>
              <a:rPr lang="en-US" sz="2400" b="1" dirty="0">
                <a:solidFill>
                  <a:srgbClr val="FFFFFF"/>
                </a:solidFill>
                <a:latin typeface="Times New Roman"/>
              </a:rPr>
              <a:t>Example 2.7</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809435" y="242006"/>
            <a:ext cx="7747379" cy="695565"/>
            <a:chOff x="0" y="8202"/>
            <a:chExt cx="7747379" cy="695565"/>
          </a:xfrm>
        </p:grpSpPr>
        <p:sp>
          <p:nvSpPr>
            <p:cNvPr id="9" name="Rounded Rectangle 8"/>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pic>
        <p:nvPicPr>
          <p:cNvPr id="12" name="Picture 11"/>
          <p:cNvPicPr>
            <a:picLocks noChangeAspect="1"/>
          </p:cNvPicPr>
          <p:nvPr/>
        </p:nvPicPr>
        <p:blipFill>
          <a:blip r:embed="rId2"/>
          <a:stretch>
            <a:fillRect/>
          </a:stretch>
        </p:blipFill>
        <p:spPr>
          <a:xfrm>
            <a:off x="843390" y="1519026"/>
            <a:ext cx="7277028" cy="482761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018032" y="1025652"/>
            <a:ext cx="1627632" cy="307848"/>
          </a:xfrm>
          <a:prstGeom prst="rect">
            <a:avLst/>
          </a:prstGeom>
          <a:solidFill>
            <a:srgbClr val="3332CB"/>
          </a:solidFill>
        </p:spPr>
        <p:txBody>
          <a:bodyPr wrap="none" lIns="0" tIns="0" rIns="0" bIns="0">
            <a:normAutofit fontScale="90000" lnSpcReduction="10000"/>
          </a:bodyPr>
          <a:lstStyle/>
          <a:p>
            <a:pPr indent="0">
              <a:spcAft>
                <a:spcPts val="1470"/>
              </a:spcAft>
            </a:pPr>
            <a:r>
              <a:rPr lang="en-US" sz="2400" b="1">
                <a:solidFill>
                  <a:srgbClr val="FFFFFF"/>
                </a:solidFill>
                <a:latin typeface="Times New Roman"/>
              </a:rPr>
              <a:t>Example 2.8</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7" name="Group 6"/>
          <p:cNvGrpSpPr/>
          <p:nvPr/>
        </p:nvGrpSpPr>
        <p:grpSpPr>
          <a:xfrm>
            <a:off x="752901" y="207788"/>
            <a:ext cx="7747379" cy="695565"/>
            <a:chOff x="0" y="8202"/>
            <a:chExt cx="7747379" cy="695565"/>
          </a:xfrm>
        </p:grpSpPr>
        <p:sp>
          <p:nvSpPr>
            <p:cNvPr id="8" name="Rounded Rectangle 7"/>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pic>
        <p:nvPicPr>
          <p:cNvPr id="10" name="Picture 9"/>
          <p:cNvPicPr>
            <a:picLocks noChangeAspect="1"/>
          </p:cNvPicPr>
          <p:nvPr/>
        </p:nvPicPr>
        <p:blipFill>
          <a:blip r:embed="rId2"/>
          <a:stretch>
            <a:fillRect/>
          </a:stretch>
        </p:blipFill>
        <p:spPr>
          <a:xfrm>
            <a:off x="1018032" y="1525369"/>
            <a:ext cx="7152381" cy="477142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4443" y="2613330"/>
            <a:ext cx="5465064" cy="697992"/>
          </a:xfrm>
          <a:prstGeom prst="rect">
            <a:avLst/>
          </a:prstGeom>
        </p:spPr>
      </p:pic>
      <p:sp>
        <p:nvSpPr>
          <p:cNvPr id="3" name="Rectangle 2"/>
          <p:cNvSpPr/>
          <p:nvPr/>
        </p:nvSpPr>
        <p:spPr>
          <a:xfrm>
            <a:off x="811832" y="1719072"/>
            <a:ext cx="7713424" cy="4538530"/>
          </a:xfrm>
          <a:prstGeom prst="rect">
            <a:avLst/>
          </a:prstGeom>
        </p:spPr>
        <p:txBody>
          <a:bodyPr lIns="0" tIns="0" rIns="0" bIns="0">
            <a:normAutofit fontScale="97500"/>
          </a:bodyPr>
          <a:lstStyle/>
          <a:p>
            <a:pPr indent="0" algn="just">
              <a:lnSpc>
                <a:spcPts val="2880"/>
              </a:lnSpc>
              <a:spcAft>
                <a:spcPts val="3360"/>
              </a:spcAft>
            </a:pPr>
            <a:r>
              <a:rPr lang="en-US" sz="2400" b="1" dirty="0">
                <a:latin typeface="Times New Roman"/>
              </a:rPr>
              <a:t>Given two integers </a:t>
            </a:r>
            <a:r>
              <a:rPr lang="en-US" sz="2400" b="1" i="1" dirty="0">
                <a:latin typeface="Times New Roman"/>
              </a:rPr>
              <a:t>a</a:t>
            </a:r>
            <a:r>
              <a:rPr lang="en-US" sz="2400" b="1" dirty="0">
                <a:latin typeface="Times New Roman"/>
              </a:rPr>
              <a:t> and b, we often need to find other two integers, </a:t>
            </a:r>
            <a:r>
              <a:rPr lang="en-US" sz="2400" b="1" i="1" dirty="0">
                <a:latin typeface="Times New Roman"/>
              </a:rPr>
              <a:t>s</a:t>
            </a:r>
            <a:r>
              <a:rPr lang="en-US" sz="2400" b="1" dirty="0">
                <a:latin typeface="Times New Roman"/>
              </a:rPr>
              <a:t> and t, such that</a:t>
            </a:r>
          </a:p>
        </p:txBody>
      </p:sp>
      <p:sp>
        <p:nvSpPr>
          <p:cNvPr id="4" name="Rectangle 3"/>
          <p:cNvSpPr/>
          <p:nvPr/>
        </p:nvSpPr>
        <p:spPr>
          <a:xfrm>
            <a:off x="811832" y="3899070"/>
            <a:ext cx="7713424" cy="2489875"/>
          </a:xfrm>
          <a:prstGeom prst="rect">
            <a:avLst/>
          </a:prstGeom>
        </p:spPr>
        <p:txBody>
          <a:bodyPr lIns="0" tIns="0" rIns="0" bIns="0">
            <a:normAutofit fontScale="97500"/>
          </a:bodyPr>
          <a:lstStyle/>
          <a:p>
            <a:pPr indent="0" algn="just">
              <a:lnSpc>
                <a:spcPts val="2880"/>
              </a:lnSpc>
              <a:spcBef>
                <a:spcPts val="5250"/>
              </a:spcBef>
            </a:pPr>
            <a:r>
              <a:rPr lang="en-US" sz="2400" b="1" dirty="0">
                <a:latin typeface="Times New Roman"/>
              </a:rPr>
              <a:t>The extended Euclidean algorithm can calculate the </a:t>
            </a:r>
            <a:r>
              <a:rPr lang="en-US" sz="2400" b="1" dirty="0" err="1">
                <a:latin typeface="Times New Roman"/>
              </a:rPr>
              <a:t>gcd</a:t>
            </a:r>
            <a:r>
              <a:rPr lang="en-US" sz="2400" b="1" dirty="0">
                <a:latin typeface="Times New Roman"/>
              </a:rPr>
              <a:t> (a, b) and at the same time calculate the value of </a:t>
            </a:r>
            <a:r>
              <a:rPr lang="en-US" sz="2400" b="1" i="1" dirty="0">
                <a:latin typeface="Times New Roman"/>
              </a:rPr>
              <a:t>s</a:t>
            </a:r>
            <a:r>
              <a:rPr lang="en-US" sz="2400" b="1" dirty="0">
                <a:latin typeface="Times New Roman"/>
              </a:rPr>
              <a:t> and 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7" name="Group 6"/>
          <p:cNvGrpSpPr/>
          <p:nvPr/>
        </p:nvGrpSpPr>
        <p:grpSpPr>
          <a:xfrm>
            <a:off x="777877" y="238647"/>
            <a:ext cx="7747379" cy="695565"/>
            <a:chOff x="0" y="8202"/>
            <a:chExt cx="7747379" cy="695565"/>
          </a:xfrm>
        </p:grpSpPr>
        <p:sp>
          <p:nvSpPr>
            <p:cNvPr id="8" name="Rounded Rectangle 7"/>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graphicFrame>
        <p:nvGraphicFramePr>
          <p:cNvPr id="10" name="Table 9"/>
          <p:cNvGraphicFramePr>
            <a:graphicFrameLocks noGrp="1"/>
          </p:cNvGraphicFramePr>
          <p:nvPr>
            <p:extLst>
              <p:ext uri="{D42A27DB-BD31-4B8C-83A1-F6EECF244321}">
                <p14:modId xmlns:p14="http://schemas.microsoft.com/office/powerpoint/2010/main" val="3637386975"/>
              </p:ext>
            </p:extLst>
          </p:nvPr>
        </p:nvGraphicFramePr>
        <p:xfrm>
          <a:off x="811832" y="1130528"/>
          <a:ext cx="5238750" cy="457200"/>
        </p:xfrm>
        <a:graphic>
          <a:graphicData uri="http://schemas.openxmlformats.org/drawingml/2006/table">
            <a:tbl>
              <a:tblPr/>
              <a:tblGrid>
                <a:gridCol w="5238750">
                  <a:extLst>
                    <a:ext uri="{9D8B030D-6E8A-4147-A177-3AD203B41FA5}">
                      <a16:colId xmlns:a16="http://schemas.microsoft.com/office/drawing/2014/main" val="3389752252"/>
                    </a:ext>
                  </a:extLst>
                </a:gridCol>
              </a:tblGrid>
              <a:tr h="0">
                <a:tc>
                  <a:txBody>
                    <a:bodyPr/>
                    <a:lstStyle/>
                    <a:p>
                      <a:r>
                        <a:rPr lang="en-US" sz="2400" b="1" i="0" dirty="0">
                          <a:solidFill>
                            <a:srgbClr val="3333CC"/>
                          </a:solidFill>
                          <a:effectLst/>
                          <a:latin typeface="Times New Roman" panose="02020603050405020304" pitchFamily="18" charset="0"/>
                        </a:rPr>
                        <a:t>Extended Euclidean Algorithm</a:t>
                      </a:r>
                      <a:endParaRPr lang="en-US"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7907129"/>
                  </a:ext>
                </a:extLst>
              </a:tr>
            </a:tbl>
          </a:graphicData>
        </a:graphic>
      </p:graphicFrame>
      <p:sp>
        <p:nvSpPr>
          <p:cNvPr id="11" name="Rectangle 1"/>
          <p:cNvSpPr>
            <a:spLocks noChangeArrowheads="1"/>
          </p:cNvSpPr>
          <p:nvPr/>
        </p:nvSpPr>
        <p:spPr bwMode="auto">
          <a:xfrm>
            <a:off x="811832" y="11313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3357" y="1488845"/>
            <a:ext cx="8281461" cy="3880309"/>
          </a:xfrm>
          <a:prstGeom prst="rect">
            <a:avLst/>
          </a:prstGeom>
        </p:spPr>
      </p:pic>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4" name="TextBox 3"/>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5" name="Group 4"/>
          <p:cNvGrpSpPr/>
          <p:nvPr/>
        </p:nvGrpSpPr>
        <p:grpSpPr>
          <a:xfrm>
            <a:off x="753357" y="244053"/>
            <a:ext cx="7910697" cy="695565"/>
            <a:chOff x="0" y="8202"/>
            <a:chExt cx="7747379" cy="695565"/>
          </a:xfrm>
        </p:grpSpPr>
        <p:sp>
          <p:nvSpPr>
            <p:cNvPr id="6" name="Rounded Rectangle 5"/>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dirty="0"/>
                <a:t>2.1.4 Continued</a:t>
              </a:r>
              <a:endParaRPr lang="en-US" sz="2900" kern="1200" dirty="0"/>
            </a:p>
          </p:txBody>
        </p:sp>
      </p:gr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7924" y="1094550"/>
            <a:ext cx="7599051" cy="5169771"/>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6" name="Group 5"/>
          <p:cNvGrpSpPr/>
          <p:nvPr/>
        </p:nvGrpSpPr>
        <p:grpSpPr>
          <a:xfrm>
            <a:off x="943970" y="232632"/>
            <a:ext cx="7747379" cy="695565"/>
            <a:chOff x="0" y="8202"/>
            <a:chExt cx="7747379" cy="695565"/>
          </a:xfrm>
        </p:grpSpPr>
        <p:sp>
          <p:nvSpPr>
            <p:cNvPr id="7" name="Rounded Rectangle 6"/>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dirty="0"/>
                <a:t>2.1.4 Continued</a:t>
              </a:r>
              <a:endParaRPr lang="en-US" sz="2900" kern="1200" dirty="0"/>
            </a:p>
          </p:txBody>
        </p:sp>
      </p:gr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82587" y="1003711"/>
            <a:ext cx="1627632" cy="307848"/>
          </a:xfrm>
          <a:prstGeom prst="rect">
            <a:avLst/>
          </a:prstGeom>
          <a:solidFill>
            <a:srgbClr val="3332CB"/>
          </a:solidFill>
        </p:spPr>
        <p:txBody>
          <a:bodyPr wrap="none" lIns="0" tIns="0" rIns="0" bIns="0">
            <a:normAutofit fontScale="90000" lnSpcReduction="10000"/>
          </a:bodyPr>
          <a:lstStyle/>
          <a:p>
            <a:pPr indent="0">
              <a:spcAft>
                <a:spcPts val="2310"/>
              </a:spcAft>
            </a:pPr>
            <a:r>
              <a:rPr lang="en-US" sz="2400" b="1" dirty="0">
                <a:solidFill>
                  <a:srgbClr val="FFFFFF"/>
                </a:solidFill>
                <a:latin typeface="Times New Roman"/>
              </a:rPr>
              <a:t>Example 2.9</a:t>
            </a:r>
          </a:p>
        </p:txBody>
      </p:sp>
      <p:sp>
        <p:nvSpPr>
          <p:cNvPr id="3" name="Rectangle 2"/>
          <p:cNvSpPr/>
          <p:nvPr/>
        </p:nvSpPr>
        <p:spPr>
          <a:xfrm>
            <a:off x="835152" y="1471183"/>
            <a:ext cx="7749290" cy="4983529"/>
          </a:xfrm>
          <a:prstGeom prst="rect">
            <a:avLst/>
          </a:prstGeom>
        </p:spPr>
        <p:txBody>
          <a:bodyPr lIns="0" tIns="0" rIns="0" bIns="0">
            <a:normAutofit fontScale="97500"/>
          </a:bodyPr>
          <a:lstStyle/>
          <a:p>
            <a:pPr indent="0">
              <a:lnSpc>
                <a:spcPts val="2904"/>
              </a:lnSpc>
              <a:spcBef>
                <a:spcPts val="2310"/>
              </a:spcBef>
              <a:spcAft>
                <a:spcPts val="1470"/>
              </a:spcAft>
            </a:pPr>
            <a:r>
              <a:rPr lang="en-US" sz="2400" b="1" dirty="0">
                <a:latin typeface="Times New Roman"/>
              </a:rPr>
              <a:t>Given </a:t>
            </a:r>
            <a:r>
              <a:rPr lang="en-US" sz="2400" b="1" i="1" dirty="0">
                <a:latin typeface="Times New Roman"/>
              </a:rPr>
              <a:t>a</a:t>
            </a:r>
            <a:r>
              <a:rPr lang="en-US" sz="2400" b="1" dirty="0">
                <a:latin typeface="Times New Roman"/>
              </a:rPr>
              <a:t> = 161 and </a:t>
            </a:r>
            <a:r>
              <a:rPr lang="en-US" sz="2400" b="1" i="1" dirty="0">
                <a:latin typeface="Times New Roman"/>
              </a:rPr>
              <a:t>b</a:t>
            </a:r>
            <a:r>
              <a:rPr lang="en-US" sz="2400" b="1" dirty="0">
                <a:latin typeface="Times New Roman"/>
              </a:rPr>
              <a:t> = 28, find </a:t>
            </a:r>
            <a:r>
              <a:rPr lang="en-US" sz="2400" b="1" dirty="0" err="1">
                <a:latin typeface="Times New Roman"/>
              </a:rPr>
              <a:t>gcd</a:t>
            </a:r>
            <a:r>
              <a:rPr lang="en-US" sz="2400" b="1" dirty="0">
                <a:latin typeface="Times New Roman"/>
              </a:rPr>
              <a:t> (</a:t>
            </a:r>
            <a:r>
              <a:rPr lang="en-US" sz="2400" b="1" i="1" dirty="0">
                <a:latin typeface="Times New Roman"/>
              </a:rPr>
              <a:t>a</a:t>
            </a:r>
            <a:r>
              <a:rPr lang="en-US" sz="2400" b="1" dirty="0">
                <a:latin typeface="Times New Roman"/>
              </a:rPr>
              <a:t>, b) and the values of </a:t>
            </a:r>
            <a:r>
              <a:rPr lang="en-US" sz="2400" b="1" i="1" dirty="0">
                <a:latin typeface="Times New Roman"/>
              </a:rPr>
              <a:t>s </a:t>
            </a:r>
            <a:r>
              <a:rPr lang="en-US" sz="2400" b="1" dirty="0">
                <a:latin typeface="Times New Roman"/>
              </a:rPr>
              <a:t>and t.</a:t>
            </a:r>
          </a:p>
          <a:p>
            <a:pPr indent="0">
              <a:spcAft>
                <a:spcPts val="840"/>
              </a:spcAft>
            </a:pPr>
            <a:r>
              <a:rPr lang="en-US" sz="2400" b="1" dirty="0">
                <a:solidFill>
                  <a:srgbClr val="FF0000"/>
                </a:solidFill>
                <a:latin typeface="Times New Roman"/>
              </a:rPr>
              <a:t>Solution</a:t>
            </a:r>
          </a:p>
          <a:p>
            <a:pPr indent="0">
              <a:spcAft>
                <a:spcPts val="2310"/>
              </a:spcAft>
            </a:pPr>
            <a:r>
              <a:rPr lang="en-US" sz="2400" b="1" dirty="0">
                <a:latin typeface="Times New Roman"/>
              </a:rPr>
              <a:t>We get </a:t>
            </a:r>
            <a:r>
              <a:rPr lang="en-US" sz="2400" b="1" dirty="0" err="1">
                <a:latin typeface="Times New Roman"/>
              </a:rPr>
              <a:t>gcd</a:t>
            </a:r>
            <a:r>
              <a:rPr lang="en-US" sz="2400" b="1" dirty="0">
                <a:latin typeface="Times New Roman"/>
              </a:rPr>
              <a:t> (161,28) = 7, s = -1 and </a:t>
            </a:r>
            <a:r>
              <a:rPr lang="en-US" sz="2400" b="1" i="1" dirty="0">
                <a:latin typeface="Times New Roman"/>
              </a:rPr>
              <a:t>t</a:t>
            </a:r>
            <a:r>
              <a:rPr lang="en-US" sz="2400" b="1" dirty="0">
                <a:latin typeface="Times New Roman"/>
              </a:rPr>
              <a:t> = 6.</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7" name="Group 6"/>
          <p:cNvGrpSpPr/>
          <p:nvPr/>
        </p:nvGrpSpPr>
        <p:grpSpPr>
          <a:xfrm>
            <a:off x="696786" y="124431"/>
            <a:ext cx="7747379" cy="695565"/>
            <a:chOff x="0" y="8202"/>
            <a:chExt cx="7747379" cy="695565"/>
          </a:xfrm>
        </p:grpSpPr>
        <p:sp>
          <p:nvSpPr>
            <p:cNvPr id="8" name="Rounded Rectangle 7"/>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pic>
        <p:nvPicPr>
          <p:cNvPr id="10" name="Picture 9"/>
          <p:cNvPicPr>
            <a:picLocks noChangeAspect="1"/>
          </p:cNvPicPr>
          <p:nvPr/>
        </p:nvPicPr>
        <p:blipFill>
          <a:blip r:embed="rId2"/>
          <a:stretch>
            <a:fillRect/>
          </a:stretch>
        </p:blipFill>
        <p:spPr>
          <a:xfrm>
            <a:off x="730741" y="3429000"/>
            <a:ext cx="8104762" cy="229523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4464" y="3627665"/>
            <a:ext cx="8138342" cy="1063752"/>
          </a:xfrm>
          <a:prstGeom prst="rect">
            <a:avLst/>
          </a:prstGeom>
        </p:spPr>
      </p:pic>
      <p:sp>
        <p:nvSpPr>
          <p:cNvPr id="3" name="Rectangle 2"/>
          <p:cNvSpPr/>
          <p:nvPr/>
        </p:nvSpPr>
        <p:spPr>
          <a:xfrm>
            <a:off x="809435" y="936047"/>
            <a:ext cx="1780032" cy="307848"/>
          </a:xfrm>
          <a:prstGeom prst="rect">
            <a:avLst/>
          </a:prstGeom>
          <a:solidFill>
            <a:srgbClr val="3332CB"/>
          </a:solidFill>
        </p:spPr>
        <p:txBody>
          <a:bodyPr wrap="none" lIns="0" tIns="0" rIns="0" bIns="0">
            <a:normAutofit fontScale="90000" lnSpcReduction="10000"/>
          </a:bodyPr>
          <a:lstStyle/>
          <a:p>
            <a:pPr indent="0">
              <a:spcAft>
                <a:spcPts val="1680"/>
              </a:spcAft>
            </a:pPr>
            <a:r>
              <a:rPr lang="en-US" sz="2400" b="1">
                <a:solidFill>
                  <a:srgbClr val="FFFFFF"/>
                </a:solidFill>
                <a:latin typeface="Times New Roman"/>
              </a:rPr>
              <a:t>Example 2.10</a:t>
            </a:r>
          </a:p>
        </p:txBody>
      </p:sp>
      <p:sp>
        <p:nvSpPr>
          <p:cNvPr id="4" name="Rectangle 3"/>
          <p:cNvSpPr/>
          <p:nvPr/>
        </p:nvSpPr>
        <p:spPr>
          <a:xfrm>
            <a:off x="713550" y="1383792"/>
            <a:ext cx="7952778" cy="4921474"/>
          </a:xfrm>
          <a:prstGeom prst="rect">
            <a:avLst/>
          </a:prstGeom>
        </p:spPr>
        <p:txBody>
          <a:bodyPr lIns="0" tIns="0" rIns="0" bIns="0">
            <a:normAutofit fontScale="97500"/>
          </a:bodyPr>
          <a:lstStyle/>
          <a:p>
            <a:pPr indent="0">
              <a:lnSpc>
                <a:spcPts val="2904"/>
              </a:lnSpc>
              <a:spcBef>
                <a:spcPts val="1680"/>
              </a:spcBef>
              <a:spcAft>
                <a:spcPts val="2940"/>
              </a:spcAft>
            </a:pPr>
            <a:r>
              <a:rPr lang="en-US" sz="2400" b="1" dirty="0">
                <a:latin typeface="Times New Roman"/>
              </a:rPr>
              <a:t>Given </a:t>
            </a:r>
            <a:r>
              <a:rPr lang="en-US" sz="2400" b="1" i="1" dirty="0">
                <a:latin typeface="Times New Roman"/>
              </a:rPr>
              <a:t>a</a:t>
            </a:r>
            <a:r>
              <a:rPr lang="en-US" sz="2400" b="1" dirty="0">
                <a:latin typeface="Times New Roman"/>
              </a:rPr>
              <a:t> = 17 and </a:t>
            </a:r>
            <a:r>
              <a:rPr lang="en-US" sz="2400" b="1" i="1" dirty="0">
                <a:latin typeface="Times New Roman"/>
              </a:rPr>
              <a:t>b</a:t>
            </a:r>
            <a:r>
              <a:rPr lang="en-US" sz="2400" b="1" dirty="0">
                <a:latin typeface="Times New Roman"/>
              </a:rPr>
              <a:t> = 0, find </a:t>
            </a:r>
            <a:r>
              <a:rPr lang="en-US" sz="2400" b="1" dirty="0" err="1">
                <a:latin typeface="Times New Roman"/>
              </a:rPr>
              <a:t>gcd</a:t>
            </a:r>
            <a:r>
              <a:rPr lang="en-US" sz="2400" b="1" dirty="0">
                <a:latin typeface="Times New Roman"/>
              </a:rPr>
              <a:t> (a, </a:t>
            </a:r>
            <a:r>
              <a:rPr lang="en-US" sz="2400" b="1" i="1" dirty="0">
                <a:latin typeface="Times New Roman"/>
              </a:rPr>
              <a:t>b)</a:t>
            </a:r>
            <a:r>
              <a:rPr lang="en-US" sz="2400" b="1" dirty="0">
                <a:latin typeface="Times New Roman"/>
              </a:rPr>
              <a:t> and the values of </a:t>
            </a:r>
            <a:r>
              <a:rPr lang="en-US" sz="2400" b="1" i="1" dirty="0">
                <a:latin typeface="Times New Roman"/>
              </a:rPr>
              <a:t>s </a:t>
            </a:r>
            <a:r>
              <a:rPr lang="en-US" sz="2400" b="1" dirty="0">
                <a:latin typeface="Times New Roman"/>
              </a:rPr>
              <a:t>and t.</a:t>
            </a:r>
          </a:p>
          <a:p>
            <a:pPr indent="0">
              <a:spcAft>
                <a:spcPts val="1260"/>
              </a:spcAft>
            </a:pPr>
            <a:r>
              <a:rPr lang="en-US" sz="2400" b="1" dirty="0">
                <a:solidFill>
                  <a:srgbClr val="FF0000"/>
                </a:solidFill>
                <a:latin typeface="Times New Roman"/>
              </a:rPr>
              <a:t>Solution</a:t>
            </a:r>
          </a:p>
          <a:p>
            <a:pPr indent="0">
              <a:spcAft>
                <a:spcPts val="2940"/>
              </a:spcAft>
            </a:pPr>
            <a:r>
              <a:rPr lang="en-US" sz="2400" b="1" dirty="0">
                <a:latin typeface="Times New Roman"/>
              </a:rPr>
              <a:t>We get </a:t>
            </a:r>
            <a:r>
              <a:rPr lang="en-US" sz="2400" b="1" dirty="0" err="1">
                <a:latin typeface="Times New Roman"/>
              </a:rPr>
              <a:t>gcd</a:t>
            </a:r>
            <a:r>
              <a:rPr lang="en-US" sz="2400" b="1" dirty="0">
                <a:latin typeface="Times New Roman"/>
              </a:rPr>
              <a:t> (17, 0) = 17, </a:t>
            </a:r>
            <a:r>
              <a:rPr lang="en-US" sz="2400" b="1" i="1" dirty="0">
                <a:latin typeface="Times New Roman"/>
              </a:rPr>
              <a:t>s</a:t>
            </a:r>
            <a:r>
              <a:rPr lang="en-US" sz="2400" b="1" dirty="0">
                <a:latin typeface="Times New Roman"/>
              </a:rPr>
              <a:t> = 1, and </a:t>
            </a:r>
            <a:r>
              <a:rPr lang="en-US" sz="2400" b="1" i="1" dirty="0">
                <a:latin typeface="Times New Roman"/>
              </a:rPr>
              <a:t>t</a:t>
            </a:r>
            <a:r>
              <a:rPr lang="en-US" sz="2400" b="1" dirty="0">
                <a:latin typeface="Times New Roman"/>
              </a:rPr>
              <a:t> = 0.</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7" name="Group 6"/>
          <p:cNvGrpSpPr/>
          <p:nvPr/>
        </p:nvGrpSpPr>
        <p:grpSpPr>
          <a:xfrm>
            <a:off x="713550" y="54554"/>
            <a:ext cx="7747379" cy="695565"/>
            <a:chOff x="0" y="8202"/>
            <a:chExt cx="7747379" cy="695565"/>
          </a:xfrm>
        </p:grpSpPr>
        <p:sp>
          <p:nvSpPr>
            <p:cNvPr id="8" name="Rounded Rectangle 7"/>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97243" y="966216"/>
            <a:ext cx="1749552" cy="307848"/>
          </a:xfrm>
          <a:prstGeom prst="rect">
            <a:avLst/>
          </a:prstGeom>
          <a:solidFill>
            <a:srgbClr val="3332CB"/>
          </a:solidFill>
        </p:spPr>
        <p:txBody>
          <a:bodyPr wrap="none" lIns="0" tIns="0" rIns="0" bIns="0">
            <a:normAutofit fontScale="90000" lnSpcReduction="10000"/>
          </a:bodyPr>
          <a:lstStyle/>
          <a:p>
            <a:pPr indent="0">
              <a:spcAft>
                <a:spcPts val="2100"/>
              </a:spcAft>
            </a:pPr>
            <a:r>
              <a:rPr lang="en-US" sz="2400" b="1">
                <a:solidFill>
                  <a:srgbClr val="FFFFFF"/>
                </a:solidFill>
                <a:latin typeface="Times New Roman"/>
              </a:rPr>
              <a:t>Example 2.11</a:t>
            </a:r>
          </a:p>
        </p:txBody>
      </p:sp>
      <p:sp>
        <p:nvSpPr>
          <p:cNvPr id="3" name="Rectangle 2"/>
          <p:cNvSpPr/>
          <p:nvPr/>
        </p:nvSpPr>
        <p:spPr>
          <a:xfrm>
            <a:off x="747936" y="1582093"/>
            <a:ext cx="8002872" cy="4845019"/>
          </a:xfrm>
          <a:prstGeom prst="rect">
            <a:avLst/>
          </a:prstGeom>
        </p:spPr>
        <p:txBody>
          <a:bodyPr lIns="0" tIns="0" rIns="0" bIns="0">
            <a:normAutofit fontScale="97500"/>
          </a:bodyPr>
          <a:lstStyle/>
          <a:p>
            <a:pPr indent="0">
              <a:lnSpc>
                <a:spcPts val="2904"/>
              </a:lnSpc>
              <a:spcBef>
                <a:spcPts val="2100"/>
              </a:spcBef>
              <a:spcAft>
                <a:spcPts val="1470"/>
              </a:spcAft>
            </a:pPr>
            <a:r>
              <a:rPr lang="en-US" sz="2400" b="1" dirty="0">
                <a:latin typeface="Times New Roman"/>
              </a:rPr>
              <a:t>Given </a:t>
            </a:r>
            <a:r>
              <a:rPr lang="en-US" sz="2400" b="1" i="1" dirty="0">
                <a:latin typeface="Times New Roman"/>
              </a:rPr>
              <a:t>a</a:t>
            </a:r>
            <a:r>
              <a:rPr lang="en-US" sz="2400" b="1" dirty="0">
                <a:latin typeface="Times New Roman"/>
              </a:rPr>
              <a:t> = 0 and </a:t>
            </a:r>
            <a:r>
              <a:rPr lang="en-US" sz="2400" b="1" i="1" dirty="0">
                <a:latin typeface="Times New Roman"/>
              </a:rPr>
              <a:t>b</a:t>
            </a:r>
            <a:r>
              <a:rPr lang="en-US" sz="2400" b="1" dirty="0">
                <a:latin typeface="Times New Roman"/>
              </a:rPr>
              <a:t> = 45, find </a:t>
            </a:r>
            <a:r>
              <a:rPr lang="en-US" sz="2400" b="1" dirty="0" err="1">
                <a:latin typeface="Times New Roman"/>
              </a:rPr>
              <a:t>gcd</a:t>
            </a:r>
            <a:r>
              <a:rPr lang="en-US" sz="2400" b="1" dirty="0">
                <a:latin typeface="Times New Roman"/>
              </a:rPr>
              <a:t> (a, </a:t>
            </a:r>
            <a:r>
              <a:rPr lang="en-US" sz="2400" b="1" i="1" dirty="0">
                <a:latin typeface="Times New Roman"/>
              </a:rPr>
              <a:t>b)</a:t>
            </a:r>
            <a:r>
              <a:rPr lang="en-US" sz="2400" b="1" dirty="0">
                <a:latin typeface="Times New Roman"/>
              </a:rPr>
              <a:t> and the values of </a:t>
            </a:r>
            <a:r>
              <a:rPr lang="en-US" sz="2400" b="1" i="1" dirty="0">
                <a:latin typeface="Times New Roman"/>
              </a:rPr>
              <a:t>s </a:t>
            </a:r>
            <a:r>
              <a:rPr lang="en-US" sz="2400" b="1" dirty="0">
                <a:latin typeface="Times New Roman"/>
              </a:rPr>
              <a:t>and t.</a:t>
            </a:r>
          </a:p>
          <a:p>
            <a:pPr indent="0">
              <a:spcAft>
                <a:spcPts val="840"/>
              </a:spcAft>
            </a:pPr>
            <a:r>
              <a:rPr lang="en-US" sz="2400" b="1" dirty="0">
                <a:solidFill>
                  <a:srgbClr val="FF0000"/>
                </a:solidFill>
                <a:latin typeface="Times New Roman"/>
              </a:rPr>
              <a:t>Solution</a:t>
            </a:r>
          </a:p>
          <a:p>
            <a:pPr indent="0">
              <a:spcAft>
                <a:spcPts val="3570"/>
              </a:spcAft>
            </a:pPr>
            <a:r>
              <a:rPr lang="en-US" sz="2400" b="1" dirty="0">
                <a:latin typeface="Times New Roman"/>
              </a:rPr>
              <a:t>We get </a:t>
            </a:r>
            <a:r>
              <a:rPr lang="en-US" sz="2400" b="1" dirty="0" err="1">
                <a:latin typeface="Times New Roman"/>
              </a:rPr>
              <a:t>gcd</a:t>
            </a:r>
            <a:r>
              <a:rPr lang="en-US" sz="2400" b="1" dirty="0">
                <a:latin typeface="Times New Roman"/>
              </a:rPr>
              <a:t> (0, 45) = 45, </a:t>
            </a:r>
            <a:r>
              <a:rPr lang="en-US" sz="2100" i="1" dirty="0">
                <a:latin typeface="Arial"/>
              </a:rPr>
              <a:t>s </a:t>
            </a:r>
            <a:r>
              <a:rPr lang="en-US" sz="2400" b="1" i="1" dirty="0">
                <a:latin typeface="Times New Roman"/>
              </a:rPr>
              <a:t>=</a:t>
            </a:r>
            <a:r>
              <a:rPr lang="en-US" sz="2400" b="1" dirty="0">
                <a:latin typeface="Times New Roman"/>
              </a:rPr>
              <a:t> 0, and </a:t>
            </a:r>
            <a:r>
              <a:rPr lang="en-US" sz="2400" b="1" i="1" dirty="0">
                <a:latin typeface="Times New Roman"/>
              </a:rPr>
              <a:t>t</a:t>
            </a:r>
            <a:r>
              <a:rPr lang="en-US" sz="2400" b="1" dirty="0">
                <a:latin typeface="Times New Roman"/>
              </a:rPr>
              <a:t> = 1.</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7" name="Group 6"/>
          <p:cNvGrpSpPr/>
          <p:nvPr/>
        </p:nvGrpSpPr>
        <p:grpSpPr>
          <a:xfrm>
            <a:off x="747936" y="54773"/>
            <a:ext cx="7747379" cy="695565"/>
            <a:chOff x="0" y="8202"/>
            <a:chExt cx="7747379" cy="695565"/>
          </a:xfrm>
        </p:grpSpPr>
        <p:sp>
          <p:nvSpPr>
            <p:cNvPr id="8" name="Rounded Rectangle 7"/>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pic>
        <p:nvPicPr>
          <p:cNvPr id="10" name="Picture 9"/>
          <p:cNvPicPr>
            <a:picLocks noChangeAspect="1"/>
          </p:cNvPicPr>
          <p:nvPr/>
        </p:nvPicPr>
        <p:blipFill>
          <a:blip r:embed="rId2"/>
          <a:stretch>
            <a:fillRect/>
          </a:stretch>
        </p:blipFill>
        <p:spPr>
          <a:xfrm>
            <a:off x="747936" y="3330435"/>
            <a:ext cx="8109461" cy="140884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479464559"/>
              </p:ext>
            </p:extLst>
          </p:nvPr>
        </p:nvGraphicFramePr>
        <p:xfrm>
          <a:off x="689984" y="355092"/>
          <a:ext cx="8003639" cy="675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72509" y="1147572"/>
            <a:ext cx="7570990" cy="5116750"/>
          </a:xfrm>
          <a:prstGeom prst="rect">
            <a:avLst/>
          </a:prstGeom>
        </p:spPr>
        <p:txBody>
          <a:bodyPr lIns="0" tIns="0" rIns="0" bIns="0">
            <a:normAutofit fontScale="97500"/>
          </a:bodyPr>
          <a:lstStyle/>
          <a:p>
            <a:pPr indent="0" algn="just">
              <a:lnSpc>
                <a:spcPts val="3360"/>
              </a:lnSpc>
              <a:spcAft>
                <a:spcPts val="2730"/>
              </a:spcAft>
            </a:pPr>
            <a:r>
              <a:rPr lang="en-US" sz="2800" b="1" i="1" dirty="0">
                <a:latin typeface="Times New Roman"/>
              </a:rPr>
              <a:t>In integer arithmetic, we use a set and a few operations. You are familiar with this set and the corresponding operations, but they are reviewed here to create a background for modular arithmetic.</a:t>
            </a:r>
          </a:p>
        </p:txBody>
      </p:sp>
      <p:sp>
        <p:nvSpPr>
          <p:cNvPr id="4" name="Rectangle 3"/>
          <p:cNvSpPr/>
          <p:nvPr/>
        </p:nvSpPr>
        <p:spPr>
          <a:xfrm>
            <a:off x="972509" y="3025218"/>
            <a:ext cx="7093318" cy="3356451"/>
          </a:xfrm>
          <a:prstGeom prst="rect">
            <a:avLst/>
          </a:prstGeom>
        </p:spPr>
        <p:txBody>
          <a:bodyPr lIns="0" tIns="0" rIns="0" bIns="0">
            <a:normAutofit fontScale="97500"/>
          </a:bodyPr>
          <a:lstStyle/>
          <a:p>
            <a:pPr indent="0" algn="just">
              <a:spcBef>
                <a:spcPts val="2730"/>
              </a:spcBef>
              <a:spcAft>
                <a:spcPts val="1050"/>
              </a:spcAft>
            </a:pPr>
            <a:r>
              <a:rPr lang="en-US" sz="2800" b="1" i="1" u="sng" dirty="0">
                <a:solidFill>
                  <a:srgbClr val="FF0000"/>
                </a:solidFill>
                <a:latin typeface="Times New Roman"/>
              </a:rPr>
              <a:t>Topics discussed in this section:</a:t>
            </a:r>
          </a:p>
          <a:p>
            <a:pPr indent="0" algn="just">
              <a:lnSpc>
                <a:spcPts val="2856"/>
              </a:lnSpc>
            </a:pPr>
            <a:r>
              <a:rPr lang="en-US" sz="2400" b="1" dirty="0">
                <a:solidFill>
                  <a:srgbClr val="FF0000"/>
                </a:solidFill>
                <a:latin typeface="Times New Roman"/>
              </a:rPr>
              <a:t>2.1.1    </a:t>
            </a:r>
            <a:r>
              <a:rPr lang="en-US" sz="2400" b="1" dirty="0">
                <a:solidFill>
                  <a:srgbClr val="0033CC"/>
                </a:solidFill>
                <a:latin typeface="Times New Roman"/>
              </a:rPr>
              <a:t>Set of Integers</a:t>
            </a:r>
          </a:p>
          <a:p>
            <a:pPr indent="0" algn="just">
              <a:lnSpc>
                <a:spcPts val="2856"/>
              </a:lnSpc>
            </a:pPr>
            <a:r>
              <a:rPr lang="en-US" sz="2400" b="1" dirty="0">
                <a:solidFill>
                  <a:srgbClr val="FF0000"/>
                </a:solidFill>
                <a:latin typeface="Times New Roman"/>
              </a:rPr>
              <a:t>2.1.2    </a:t>
            </a:r>
            <a:r>
              <a:rPr lang="en-US" sz="2400" b="1" dirty="0">
                <a:solidFill>
                  <a:srgbClr val="0033CC"/>
                </a:solidFill>
                <a:latin typeface="Times New Roman"/>
              </a:rPr>
              <a:t>Binary Operations</a:t>
            </a:r>
          </a:p>
          <a:p>
            <a:pPr indent="0" algn="just">
              <a:lnSpc>
                <a:spcPts val="2856"/>
              </a:lnSpc>
            </a:pPr>
            <a:r>
              <a:rPr lang="en-US" sz="2400" b="1" dirty="0">
                <a:solidFill>
                  <a:srgbClr val="FF0000"/>
                </a:solidFill>
                <a:latin typeface="Times New Roman"/>
              </a:rPr>
              <a:t>2.1.3    </a:t>
            </a:r>
            <a:r>
              <a:rPr lang="en-US" sz="2400" b="1" dirty="0">
                <a:solidFill>
                  <a:srgbClr val="0033CC"/>
                </a:solidFill>
                <a:latin typeface="Times New Roman"/>
              </a:rPr>
              <a:t>Integer Division</a:t>
            </a:r>
          </a:p>
          <a:p>
            <a:pPr indent="0" algn="just">
              <a:lnSpc>
                <a:spcPts val="2856"/>
              </a:lnSpc>
            </a:pPr>
            <a:r>
              <a:rPr lang="en-US" sz="2400" b="1" dirty="0">
                <a:solidFill>
                  <a:srgbClr val="FF0000"/>
                </a:solidFill>
                <a:latin typeface="Times New Roman"/>
              </a:rPr>
              <a:t>2.1.4    </a:t>
            </a:r>
            <a:r>
              <a:rPr lang="en-US" sz="2400" b="1" dirty="0">
                <a:solidFill>
                  <a:srgbClr val="0033CC"/>
                </a:solidFill>
                <a:latin typeface="Times New Roman"/>
              </a:rPr>
              <a:t>Divisibility</a:t>
            </a:r>
          </a:p>
          <a:p>
            <a:pPr indent="0" algn="just">
              <a:lnSpc>
                <a:spcPts val="2856"/>
              </a:lnSpc>
            </a:pPr>
            <a:r>
              <a:rPr lang="en-US" sz="2400" b="1" dirty="0">
                <a:solidFill>
                  <a:srgbClr val="FF0000"/>
                </a:solidFill>
                <a:latin typeface="Times New Roman"/>
              </a:rPr>
              <a:t>2.1.5    </a:t>
            </a:r>
            <a:r>
              <a:rPr lang="en-US" sz="2400" b="1" dirty="0">
                <a:solidFill>
                  <a:srgbClr val="0033CC"/>
                </a:solidFill>
                <a:latin typeface="Times New Roman"/>
              </a:rPr>
              <a:t>Linear Diophantine Equations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49254" y="1181114"/>
            <a:ext cx="7407642" cy="893345"/>
          </a:xfrm>
          <a:prstGeom prst="rect">
            <a:avLst/>
          </a:prstGeom>
        </p:spPr>
        <p:txBody>
          <a:bodyPr lIns="0" tIns="0" rIns="0" bIns="0">
            <a:normAutofit fontScale="97500"/>
          </a:bodyPr>
          <a:lstStyle/>
          <a:p>
            <a:pPr indent="0">
              <a:spcAft>
                <a:spcPts val="9030"/>
              </a:spcAft>
            </a:pPr>
            <a:r>
              <a:rPr lang="en-US" sz="2800" b="1" dirty="0">
                <a:solidFill>
                  <a:srgbClr val="3333CC"/>
                </a:solidFill>
                <a:latin typeface="Times New Roman"/>
              </a:rPr>
              <a:t>Linear Diophantine Equation</a:t>
            </a:r>
          </a:p>
        </p:txBody>
      </p:sp>
      <p:sp>
        <p:nvSpPr>
          <p:cNvPr id="4" name="Rectangle 3"/>
          <p:cNvSpPr/>
          <p:nvPr/>
        </p:nvSpPr>
        <p:spPr>
          <a:xfrm>
            <a:off x="849254" y="2268753"/>
            <a:ext cx="7614405" cy="1470733"/>
          </a:xfrm>
          <a:prstGeom prst="rect">
            <a:avLst/>
          </a:prstGeom>
          <a:solidFill>
            <a:srgbClr val="E8E8E8"/>
          </a:solidFill>
        </p:spPr>
        <p:txBody>
          <a:bodyPr lIns="0" tIns="0" rIns="0" bIns="0">
            <a:normAutofit fontScale="97500"/>
          </a:bodyPr>
          <a:lstStyle/>
          <a:p>
            <a:pPr indent="0">
              <a:spcBef>
                <a:spcPts val="9030"/>
              </a:spcBef>
              <a:spcAft>
                <a:spcPts val="2310"/>
              </a:spcAft>
            </a:pPr>
            <a:r>
              <a:rPr lang="en-US" sz="3200" b="1" i="1" dirty="0">
                <a:latin typeface="Arial"/>
              </a:rPr>
              <a:t>A linear Diophantine equation of two variables is ax</a:t>
            </a:r>
            <a:r>
              <a:rPr lang="en-US" sz="2900" b="1" dirty="0">
                <a:latin typeface="Palatino Linotype"/>
              </a:rPr>
              <a:t> + </a:t>
            </a:r>
            <a:r>
              <a:rPr lang="en-US" sz="3200" b="1" i="1" dirty="0">
                <a:latin typeface="Arial"/>
              </a:rPr>
              <a:t>by = 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7" name="Group 6"/>
          <p:cNvGrpSpPr/>
          <p:nvPr/>
        </p:nvGrpSpPr>
        <p:grpSpPr>
          <a:xfrm>
            <a:off x="716280" y="179488"/>
            <a:ext cx="7747379" cy="695565"/>
            <a:chOff x="0" y="8202"/>
            <a:chExt cx="7747379" cy="695565"/>
          </a:xfrm>
        </p:grpSpPr>
        <p:sp>
          <p:nvSpPr>
            <p:cNvPr id="8" name="Rounded Rectangle 7"/>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sp>
        <p:nvSpPr>
          <p:cNvPr id="10" name="Rectangle 9"/>
          <p:cNvSpPr/>
          <p:nvPr/>
        </p:nvSpPr>
        <p:spPr>
          <a:xfrm>
            <a:off x="849254" y="1735905"/>
            <a:ext cx="633507" cy="369332"/>
          </a:xfrm>
          <a:prstGeom prst="rect">
            <a:avLst/>
          </a:prstGeom>
        </p:spPr>
        <p:txBody>
          <a:bodyPr wrap="none">
            <a:spAutoFit/>
          </a:bodyPr>
          <a:lstStyle/>
          <a:p>
            <a:pPr indent="0">
              <a:spcBef>
                <a:spcPts val="9030"/>
              </a:spcBef>
              <a:spcAft>
                <a:spcPts val="2310"/>
              </a:spcAft>
            </a:pPr>
            <a:r>
              <a:rPr lang="en-US" b="1" i="1" dirty="0">
                <a:solidFill>
                  <a:srgbClr val="FF0000"/>
                </a:solidFill>
                <a:latin typeface="Times New Roman"/>
              </a:rPr>
              <a:t>Note</a:t>
            </a:r>
          </a:p>
        </p:txBody>
      </p:sp>
      <p:pic>
        <p:nvPicPr>
          <p:cNvPr id="11" name="Picture 10"/>
          <p:cNvPicPr>
            <a:picLocks noChangeAspect="1"/>
          </p:cNvPicPr>
          <p:nvPr/>
        </p:nvPicPr>
        <p:blipFill>
          <a:blip r:embed="rId2"/>
          <a:stretch>
            <a:fillRect/>
          </a:stretch>
        </p:blipFill>
        <p:spPr>
          <a:xfrm>
            <a:off x="849254" y="1698777"/>
            <a:ext cx="1143000" cy="56997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71409" y="807597"/>
            <a:ext cx="7549260" cy="675673"/>
          </a:xfrm>
          <a:prstGeom prst="rect">
            <a:avLst/>
          </a:prstGeom>
        </p:spPr>
        <p:txBody>
          <a:bodyPr lIns="0" tIns="0" rIns="0" bIns="0">
            <a:normAutofit fontScale="97500"/>
          </a:bodyPr>
          <a:lstStyle/>
          <a:p>
            <a:pPr indent="0"/>
            <a:r>
              <a:rPr lang="en-US" sz="2800" b="1" dirty="0">
                <a:solidFill>
                  <a:srgbClr val="3333CC"/>
                </a:solidFill>
                <a:latin typeface="Times New Roman"/>
              </a:rPr>
              <a:t>Linear Diophantine Equation</a:t>
            </a:r>
          </a:p>
        </p:txBody>
      </p:sp>
      <p:sp>
        <p:nvSpPr>
          <p:cNvPr id="4" name="Rectangle 3"/>
          <p:cNvSpPr/>
          <p:nvPr/>
        </p:nvSpPr>
        <p:spPr>
          <a:xfrm>
            <a:off x="871409" y="1382170"/>
            <a:ext cx="947928" cy="579120"/>
          </a:xfrm>
          <a:prstGeom prst="rect">
            <a:avLst/>
          </a:prstGeom>
          <a:solidFill>
            <a:srgbClr val="E6E6E6"/>
          </a:solidFill>
        </p:spPr>
        <p:txBody>
          <a:bodyPr wrap="none" lIns="0" tIns="0" rIns="0" bIns="0">
            <a:normAutofit fontScale="97500"/>
          </a:bodyPr>
          <a:lstStyle/>
          <a:p>
            <a:pPr indent="0"/>
            <a:r>
              <a:rPr lang="en-US" sz="2800" b="1" i="1" dirty="0">
                <a:solidFill>
                  <a:srgbClr val="FF0000"/>
                </a:solidFill>
                <a:latin typeface="Times New Roman"/>
              </a:rPr>
              <a:t>Note</a:t>
            </a:r>
          </a:p>
        </p:txBody>
      </p:sp>
      <p:sp>
        <p:nvSpPr>
          <p:cNvPr id="5" name="Rectangle 4"/>
          <p:cNvSpPr/>
          <p:nvPr/>
        </p:nvSpPr>
        <p:spPr>
          <a:xfrm>
            <a:off x="874884" y="2012271"/>
            <a:ext cx="7688932" cy="1035729"/>
          </a:xfrm>
          <a:prstGeom prst="rect">
            <a:avLst/>
          </a:prstGeom>
          <a:solidFill>
            <a:srgbClr val="99FF32"/>
          </a:solidFill>
        </p:spPr>
        <p:txBody>
          <a:bodyPr lIns="0" tIns="0" rIns="0" bIns="0">
            <a:normAutofit fontScale="97500" lnSpcReduction="10000"/>
          </a:bodyPr>
          <a:lstStyle/>
          <a:p>
            <a:pPr indent="0">
              <a:spcAft>
                <a:spcPts val="840"/>
              </a:spcAft>
            </a:pPr>
            <a:r>
              <a:rPr lang="en-US" sz="3200" b="1" i="1" dirty="0">
                <a:latin typeface="Arial"/>
              </a:rPr>
              <a:t>Particular solution:</a:t>
            </a:r>
          </a:p>
          <a:p>
            <a:pPr indent="0"/>
            <a:r>
              <a:rPr lang="en-US" sz="3200" b="1" i="1" dirty="0">
                <a:latin typeface="Arial"/>
              </a:rPr>
              <a:t>x</a:t>
            </a:r>
            <a:r>
              <a:rPr lang="en-US" sz="3200" b="1" i="1" baseline="-25000" dirty="0">
                <a:latin typeface="Arial"/>
              </a:rPr>
              <a:t>0</a:t>
            </a:r>
            <a:r>
              <a:rPr lang="en-US" sz="3200" b="1" i="1" dirty="0">
                <a:latin typeface="Arial"/>
              </a:rPr>
              <a:t> = (c/d)s and y</a:t>
            </a:r>
            <a:r>
              <a:rPr lang="en-US" sz="3200" b="1" i="1" baseline="-25000" dirty="0">
                <a:latin typeface="Arial"/>
              </a:rPr>
              <a:t>0</a:t>
            </a:r>
            <a:r>
              <a:rPr lang="en-US" sz="3200" b="1" i="1" dirty="0">
                <a:latin typeface="Arial"/>
              </a:rPr>
              <a:t> = (c/d)t</a:t>
            </a:r>
          </a:p>
        </p:txBody>
      </p:sp>
      <p:sp>
        <p:nvSpPr>
          <p:cNvPr id="6" name="Rectangle 5"/>
          <p:cNvSpPr/>
          <p:nvPr/>
        </p:nvSpPr>
        <p:spPr>
          <a:xfrm>
            <a:off x="850391" y="3820717"/>
            <a:ext cx="7747380" cy="2189931"/>
          </a:xfrm>
          <a:prstGeom prst="rect">
            <a:avLst/>
          </a:prstGeom>
          <a:solidFill>
            <a:srgbClr val="E8E8E8"/>
          </a:solidFill>
        </p:spPr>
        <p:txBody>
          <a:bodyPr lIns="0" tIns="0" rIns="0" bIns="0">
            <a:normAutofit fontScale="97500"/>
          </a:bodyPr>
          <a:lstStyle/>
          <a:p>
            <a:pPr indent="0">
              <a:spcAft>
                <a:spcPts val="2730"/>
              </a:spcAft>
            </a:pPr>
            <a:r>
              <a:rPr lang="en-US" sz="3200" b="1" i="1" dirty="0">
                <a:latin typeface="Arial"/>
              </a:rPr>
              <a:t>General solutions: </a:t>
            </a:r>
          </a:p>
          <a:p>
            <a:pPr indent="0">
              <a:spcAft>
                <a:spcPts val="2730"/>
              </a:spcAft>
            </a:pPr>
            <a:r>
              <a:rPr lang="en-US" sz="3200" b="1" i="1" dirty="0">
                <a:latin typeface="Arial"/>
              </a:rPr>
              <a:t>x = x</a:t>
            </a:r>
            <a:r>
              <a:rPr lang="en-US" sz="3200" b="1" i="1" baseline="-25000" dirty="0">
                <a:latin typeface="Arial"/>
              </a:rPr>
              <a:t>0</a:t>
            </a:r>
            <a:r>
              <a:rPr lang="en-US" sz="3200" b="1" i="1" dirty="0">
                <a:latin typeface="Arial"/>
              </a:rPr>
              <a:t> + k (b/d) and </a:t>
            </a:r>
            <a:r>
              <a:rPr lang="fr" sz="3200" b="1" i="1" dirty="0">
                <a:latin typeface="Arial"/>
              </a:rPr>
              <a:t>y </a:t>
            </a:r>
            <a:r>
              <a:rPr lang="en-US" sz="3200" b="1" i="1" dirty="0">
                <a:latin typeface="Arial"/>
              </a:rPr>
              <a:t>= y</a:t>
            </a:r>
            <a:r>
              <a:rPr lang="en-US" sz="3200" b="1" i="1" baseline="-25000" dirty="0">
                <a:latin typeface="Arial"/>
              </a:rPr>
              <a:t>0</a:t>
            </a:r>
            <a:r>
              <a:rPr lang="en-US" sz="3200" b="1" i="1" dirty="0">
                <a:latin typeface="Arial"/>
              </a:rPr>
              <a:t> - k(a/d) </a:t>
            </a:r>
          </a:p>
          <a:p>
            <a:pPr indent="0">
              <a:spcAft>
                <a:spcPts val="2730"/>
              </a:spcAft>
            </a:pPr>
            <a:r>
              <a:rPr lang="en-US" sz="3200" b="1" i="1" dirty="0">
                <a:latin typeface="Arial"/>
              </a:rPr>
              <a:t>where k is an integer</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9" name="Group 8"/>
          <p:cNvGrpSpPr/>
          <p:nvPr/>
        </p:nvGrpSpPr>
        <p:grpSpPr>
          <a:xfrm>
            <a:off x="850392" y="-47447"/>
            <a:ext cx="7747379" cy="695565"/>
            <a:chOff x="0" y="8202"/>
            <a:chExt cx="7747379" cy="695565"/>
          </a:xfrm>
        </p:grpSpPr>
        <p:sp>
          <p:nvSpPr>
            <p:cNvPr id="10" name="Rounded Rectangle 9"/>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dirty="0"/>
                <a:t>2.1.4 Continued</a:t>
              </a:r>
              <a:endParaRPr lang="en-US" sz="2900" kern="1200" dirty="0"/>
            </a:p>
          </p:txBody>
        </p:sp>
      </p:grpSp>
      <p:pic>
        <p:nvPicPr>
          <p:cNvPr id="12" name="Picture 11"/>
          <p:cNvPicPr>
            <a:picLocks noChangeAspect="1"/>
          </p:cNvPicPr>
          <p:nvPr/>
        </p:nvPicPr>
        <p:blipFill>
          <a:blip r:embed="rId2"/>
          <a:stretch>
            <a:fillRect/>
          </a:stretch>
        </p:blipFill>
        <p:spPr>
          <a:xfrm>
            <a:off x="850392" y="1386742"/>
            <a:ext cx="1143000" cy="569976"/>
          </a:xfrm>
          <a:prstGeom prst="rect">
            <a:avLst/>
          </a:prstGeom>
        </p:spPr>
      </p:pic>
      <p:pic>
        <p:nvPicPr>
          <p:cNvPr id="13" name="Picture 12"/>
          <p:cNvPicPr>
            <a:picLocks noChangeAspect="1"/>
          </p:cNvPicPr>
          <p:nvPr/>
        </p:nvPicPr>
        <p:blipFill>
          <a:blip r:embed="rId2"/>
          <a:stretch>
            <a:fillRect/>
          </a:stretch>
        </p:blipFill>
        <p:spPr>
          <a:xfrm>
            <a:off x="866565" y="3292013"/>
            <a:ext cx="1143000" cy="56997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3390" y="3084395"/>
            <a:ext cx="7713424" cy="923544"/>
          </a:xfrm>
          <a:prstGeom prst="rect">
            <a:avLst/>
          </a:prstGeom>
        </p:spPr>
      </p:pic>
      <p:sp>
        <p:nvSpPr>
          <p:cNvPr id="3" name="Rectangle 2"/>
          <p:cNvSpPr/>
          <p:nvPr/>
        </p:nvSpPr>
        <p:spPr>
          <a:xfrm>
            <a:off x="809435" y="966216"/>
            <a:ext cx="1776984" cy="307848"/>
          </a:xfrm>
          <a:prstGeom prst="rect">
            <a:avLst/>
          </a:prstGeom>
          <a:solidFill>
            <a:srgbClr val="3332CB"/>
          </a:solidFill>
        </p:spPr>
        <p:txBody>
          <a:bodyPr wrap="none" lIns="0" tIns="0" rIns="0" bIns="0">
            <a:normAutofit fontScale="90000" lnSpcReduction="10000"/>
          </a:bodyPr>
          <a:lstStyle/>
          <a:p>
            <a:pPr indent="0">
              <a:spcAft>
                <a:spcPts val="2100"/>
              </a:spcAft>
            </a:pPr>
            <a:r>
              <a:rPr lang="en-US" sz="2400" b="1" dirty="0">
                <a:solidFill>
                  <a:srgbClr val="FFFFFF"/>
                </a:solidFill>
                <a:latin typeface="Times New Roman"/>
              </a:rPr>
              <a:t>Example 2.12</a:t>
            </a:r>
          </a:p>
        </p:txBody>
      </p:sp>
      <p:sp>
        <p:nvSpPr>
          <p:cNvPr id="4" name="Rectangle 3"/>
          <p:cNvSpPr/>
          <p:nvPr/>
        </p:nvSpPr>
        <p:spPr>
          <a:xfrm>
            <a:off x="809435" y="1489446"/>
            <a:ext cx="7713424" cy="1533393"/>
          </a:xfrm>
          <a:prstGeom prst="rect">
            <a:avLst/>
          </a:prstGeom>
        </p:spPr>
        <p:txBody>
          <a:bodyPr lIns="0" tIns="0" rIns="0" bIns="0">
            <a:noAutofit/>
          </a:bodyPr>
          <a:lstStyle/>
          <a:p>
            <a:pPr indent="0">
              <a:lnSpc>
                <a:spcPts val="2856"/>
              </a:lnSpc>
              <a:spcBef>
                <a:spcPts val="2100"/>
              </a:spcBef>
              <a:spcAft>
                <a:spcPts val="1680"/>
              </a:spcAft>
            </a:pPr>
            <a:r>
              <a:rPr lang="fr" sz="2800" b="1" dirty="0">
                <a:latin typeface="Times New Roman"/>
              </a:rPr>
              <a:t>Find the particular and general solutions to the equation 21x + 14y = 35.</a:t>
            </a:r>
          </a:p>
          <a:p>
            <a:pPr indent="0">
              <a:spcAft>
                <a:spcPts val="3780"/>
              </a:spcAft>
            </a:pPr>
            <a:r>
              <a:rPr lang="fr" sz="2800" b="1" dirty="0">
                <a:solidFill>
                  <a:srgbClr val="FF0000"/>
                </a:solidFill>
                <a:latin typeface="Times New Roman"/>
              </a:rPr>
              <a:t>Solution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7" name="Group 6"/>
          <p:cNvGrpSpPr/>
          <p:nvPr/>
        </p:nvGrpSpPr>
        <p:grpSpPr>
          <a:xfrm>
            <a:off x="809435" y="170606"/>
            <a:ext cx="7747379" cy="695565"/>
            <a:chOff x="0" y="8202"/>
            <a:chExt cx="7747379" cy="695565"/>
          </a:xfrm>
        </p:grpSpPr>
        <p:sp>
          <p:nvSpPr>
            <p:cNvPr id="8" name="Rounded Rectangle 7"/>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67347" y="1113449"/>
            <a:ext cx="1776984" cy="307848"/>
          </a:xfrm>
          <a:prstGeom prst="rect">
            <a:avLst/>
          </a:prstGeom>
          <a:solidFill>
            <a:srgbClr val="3332CB"/>
          </a:solidFill>
        </p:spPr>
        <p:txBody>
          <a:bodyPr wrap="none" lIns="0" tIns="0" rIns="0" bIns="0">
            <a:normAutofit fontScale="90000" lnSpcReduction="10000"/>
          </a:bodyPr>
          <a:lstStyle/>
          <a:p>
            <a:pPr indent="0">
              <a:spcAft>
                <a:spcPts val="2520"/>
              </a:spcAft>
            </a:pPr>
            <a:r>
              <a:rPr lang="en-US" sz="2400" b="1" dirty="0">
                <a:solidFill>
                  <a:srgbClr val="FFFFFF"/>
                </a:solidFill>
                <a:latin typeface="Times New Roman"/>
              </a:rPr>
              <a:t>Example 2.13</a:t>
            </a:r>
          </a:p>
        </p:txBody>
      </p:sp>
      <p:sp>
        <p:nvSpPr>
          <p:cNvPr id="3" name="Rectangle 2"/>
          <p:cNvSpPr/>
          <p:nvPr/>
        </p:nvSpPr>
        <p:spPr>
          <a:xfrm>
            <a:off x="867347" y="1661340"/>
            <a:ext cx="7785334" cy="4493800"/>
          </a:xfrm>
          <a:prstGeom prst="rect">
            <a:avLst/>
          </a:prstGeom>
        </p:spPr>
        <p:txBody>
          <a:bodyPr lIns="0" tIns="0" rIns="0" bIns="0">
            <a:normAutofit fontScale="97500"/>
          </a:bodyPr>
          <a:lstStyle/>
          <a:p>
            <a:pPr indent="0" algn="just">
              <a:lnSpc>
                <a:spcPts val="2856"/>
              </a:lnSpc>
              <a:spcBef>
                <a:spcPts val="2520"/>
              </a:spcBef>
              <a:spcAft>
                <a:spcPts val="1890"/>
              </a:spcAft>
            </a:pPr>
            <a:r>
              <a:rPr lang="en-US" sz="2400" b="1" dirty="0">
                <a:latin typeface="Times New Roman"/>
              </a:rPr>
              <a:t>For example, imagine we want to cash a $100 check and get some $20 and some $5 bills. We have many choices, which we can find by solving the corresponding Diophantine equation 20x + 5y = 100. Since </a:t>
            </a:r>
            <a:r>
              <a:rPr lang="en-US" sz="2400" b="1" i="1" dirty="0">
                <a:latin typeface="Times New Roman"/>
              </a:rPr>
              <a:t>d</a:t>
            </a:r>
            <a:r>
              <a:rPr lang="en-US" sz="2400" b="1" dirty="0">
                <a:latin typeface="Times New Roman"/>
              </a:rPr>
              <a:t> = </a:t>
            </a:r>
            <a:r>
              <a:rPr lang="en-US" sz="2400" b="1" dirty="0" err="1">
                <a:latin typeface="Times New Roman"/>
              </a:rPr>
              <a:t>gcd</a:t>
            </a:r>
            <a:r>
              <a:rPr lang="en-US" sz="2400" b="1" dirty="0">
                <a:latin typeface="Times New Roman"/>
              </a:rPr>
              <a:t> (20, 5) = 5 and 5 | 100, the equation has an infinite number of solutions, but only a few of them are acceptable in this case The general solutions with </a:t>
            </a:r>
            <a:r>
              <a:rPr lang="en-US" sz="2400" b="1" i="1" dirty="0">
                <a:latin typeface="Times New Roman"/>
              </a:rPr>
              <a:t>x</a:t>
            </a:r>
            <a:r>
              <a:rPr lang="en-US" sz="2400" b="1" dirty="0">
                <a:latin typeface="Times New Roman"/>
              </a:rPr>
              <a:t> and </a:t>
            </a:r>
            <a:r>
              <a:rPr lang="en-US" sz="2400" b="1" i="1" dirty="0">
                <a:latin typeface="Times New Roman"/>
              </a:rPr>
              <a:t>y</a:t>
            </a:r>
            <a:r>
              <a:rPr lang="en-US" sz="2400" b="1" dirty="0">
                <a:latin typeface="Times New Roman"/>
              </a:rPr>
              <a:t> nonnegative are</a:t>
            </a:r>
          </a:p>
          <a:p>
            <a:pPr indent="0" algn="ctr"/>
            <a:r>
              <a:rPr lang="en-US" sz="2400" b="1" dirty="0">
                <a:solidFill>
                  <a:srgbClr val="FF0000"/>
                </a:solidFill>
                <a:latin typeface="Times New Roman"/>
              </a:rPr>
              <a:t>(0, 20), (1, 16), (2, 12), (3, </a:t>
            </a:r>
            <a:r>
              <a:rPr lang="en-US" sz="2500" b="1" dirty="0">
                <a:solidFill>
                  <a:srgbClr val="FF0000"/>
                </a:solidFill>
                <a:latin typeface="Times New Roman"/>
              </a:rPr>
              <a:t>8</a:t>
            </a:r>
            <a:r>
              <a:rPr lang="en-US" sz="2400" b="1" dirty="0">
                <a:solidFill>
                  <a:srgbClr val="FF0000"/>
                </a:solidFill>
                <a:latin typeface="Times New Roman"/>
              </a:rPr>
              <a:t>), (4, 4), (5, 0).</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6" name="Group 5"/>
          <p:cNvGrpSpPr/>
          <p:nvPr/>
        </p:nvGrpSpPr>
        <p:grpSpPr>
          <a:xfrm>
            <a:off x="735205" y="177841"/>
            <a:ext cx="7747379" cy="695565"/>
            <a:chOff x="0" y="8202"/>
            <a:chExt cx="7747379" cy="695565"/>
          </a:xfrm>
        </p:grpSpPr>
        <p:sp>
          <p:nvSpPr>
            <p:cNvPr id="7" name="Rounded Rectangle 6"/>
            <p:cNvSpPr/>
            <p:nvPr/>
          </p:nvSpPr>
          <p:spPr>
            <a:xfrm>
              <a:off x="0" y="8202"/>
              <a:ext cx="7747379"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42157"/>
              <a:ext cx="7679469"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kern="1200"/>
                <a:t>2.1.4 Continued</a:t>
              </a:r>
              <a:endParaRPr lang="en-US" sz="2900" kern="1200"/>
            </a:p>
          </p:txBody>
        </p:sp>
      </p:gr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43262199"/>
              </p:ext>
            </p:extLst>
          </p:nvPr>
        </p:nvGraphicFramePr>
        <p:xfrm>
          <a:off x="840110" y="259307"/>
          <a:ext cx="7717036" cy="74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40110" y="1180076"/>
            <a:ext cx="7717036" cy="1767840"/>
          </a:xfrm>
          <a:prstGeom prst="rect">
            <a:avLst/>
          </a:prstGeom>
        </p:spPr>
        <p:txBody>
          <a:bodyPr lIns="0" tIns="0" rIns="0" bIns="0">
            <a:normAutofit fontScale="97500"/>
          </a:bodyPr>
          <a:lstStyle/>
          <a:p>
            <a:pPr indent="0" algn="just">
              <a:lnSpc>
                <a:spcPts val="3360"/>
              </a:lnSpc>
              <a:spcAft>
                <a:spcPts val="1890"/>
              </a:spcAft>
            </a:pPr>
            <a:r>
              <a:rPr lang="en-US" sz="2800" b="1" i="1" dirty="0">
                <a:latin typeface="Times New Roman"/>
              </a:rPr>
              <a:t>The division relationship (a = q x n + r) discussed in the previous section has two inputs (a and n) and two outputs (q and r). In modular arithmetic, we are interested in only one of the outputs, the remainder r.</a:t>
            </a:r>
          </a:p>
        </p:txBody>
      </p:sp>
      <p:sp>
        <p:nvSpPr>
          <p:cNvPr id="4" name="Rectangle 3"/>
          <p:cNvSpPr/>
          <p:nvPr/>
        </p:nvSpPr>
        <p:spPr>
          <a:xfrm>
            <a:off x="1036092" y="3127224"/>
            <a:ext cx="7166212" cy="3150746"/>
          </a:xfrm>
          <a:prstGeom prst="rect">
            <a:avLst/>
          </a:prstGeom>
        </p:spPr>
        <p:txBody>
          <a:bodyPr lIns="0" tIns="0" rIns="0" bIns="0">
            <a:normAutofit fontScale="97500"/>
          </a:bodyPr>
          <a:lstStyle/>
          <a:p>
            <a:pPr indent="0" algn="just">
              <a:spcBef>
                <a:spcPts val="1890"/>
              </a:spcBef>
              <a:spcAft>
                <a:spcPts val="1260"/>
              </a:spcAft>
            </a:pPr>
            <a:r>
              <a:rPr lang="en-US" sz="2800" b="1" i="1" u="sng" dirty="0">
                <a:solidFill>
                  <a:srgbClr val="FF0000"/>
                </a:solidFill>
                <a:latin typeface="Times New Roman"/>
              </a:rPr>
              <a:t>Topics discussed in this section:</a:t>
            </a:r>
          </a:p>
          <a:p>
            <a:pPr indent="0" algn="just">
              <a:lnSpc>
                <a:spcPts val="2856"/>
              </a:lnSpc>
            </a:pPr>
            <a:r>
              <a:rPr lang="en-US" sz="2400" b="1" dirty="0">
                <a:solidFill>
                  <a:srgbClr val="FF0000"/>
                </a:solidFill>
                <a:latin typeface="Times New Roman"/>
              </a:rPr>
              <a:t>2.2.1    </a:t>
            </a:r>
            <a:r>
              <a:rPr lang="en-US" sz="2400" b="1" dirty="0">
                <a:solidFill>
                  <a:srgbClr val="0033CC"/>
                </a:solidFill>
                <a:latin typeface="Times New Roman"/>
              </a:rPr>
              <a:t>Modular Operator</a:t>
            </a:r>
          </a:p>
          <a:p>
            <a:pPr indent="0" algn="just">
              <a:lnSpc>
                <a:spcPts val="2856"/>
              </a:lnSpc>
            </a:pPr>
            <a:r>
              <a:rPr lang="en-US" sz="2400" b="1" dirty="0">
                <a:solidFill>
                  <a:srgbClr val="FF0000"/>
                </a:solidFill>
                <a:latin typeface="Times New Roman"/>
              </a:rPr>
              <a:t>2.2.2    </a:t>
            </a:r>
            <a:r>
              <a:rPr lang="en-US" sz="2400" b="1" dirty="0">
                <a:solidFill>
                  <a:srgbClr val="0033CC"/>
                </a:solidFill>
                <a:latin typeface="Times New Roman"/>
              </a:rPr>
              <a:t>Set of Residues</a:t>
            </a:r>
          </a:p>
          <a:p>
            <a:pPr indent="0" algn="just">
              <a:lnSpc>
                <a:spcPts val="2856"/>
              </a:lnSpc>
            </a:pPr>
            <a:r>
              <a:rPr lang="en-US" sz="2400" b="1" dirty="0">
                <a:solidFill>
                  <a:srgbClr val="FF0000"/>
                </a:solidFill>
                <a:latin typeface="Times New Roman"/>
              </a:rPr>
              <a:t>2.2.3    </a:t>
            </a:r>
            <a:r>
              <a:rPr lang="en-US" sz="2400" b="1" dirty="0">
                <a:solidFill>
                  <a:srgbClr val="0033CC"/>
                </a:solidFill>
                <a:latin typeface="Times New Roman"/>
              </a:rPr>
              <a:t>Congruence</a:t>
            </a:r>
          </a:p>
          <a:p>
            <a:pPr indent="0" algn="just">
              <a:lnSpc>
                <a:spcPts val="2856"/>
              </a:lnSpc>
            </a:pPr>
            <a:r>
              <a:rPr lang="en-US" sz="2400" b="1" dirty="0">
                <a:solidFill>
                  <a:srgbClr val="FF0000"/>
                </a:solidFill>
                <a:latin typeface="Times New Roman"/>
              </a:rPr>
              <a:t>2.2.4    </a:t>
            </a:r>
            <a:r>
              <a:rPr lang="en-US" sz="2400" b="1" dirty="0">
                <a:solidFill>
                  <a:srgbClr val="0033CC"/>
                </a:solidFill>
                <a:latin typeface="Times New Roman"/>
              </a:rPr>
              <a:t>Operations in Z</a:t>
            </a:r>
            <a:r>
              <a:rPr lang="en-US" sz="2400" b="1" baseline="-25000" dirty="0">
                <a:solidFill>
                  <a:srgbClr val="0033CC"/>
                </a:solidFill>
                <a:latin typeface="Times New Roman"/>
              </a:rPr>
              <a:t>n</a:t>
            </a:r>
          </a:p>
          <a:p>
            <a:pPr indent="0" algn="just">
              <a:lnSpc>
                <a:spcPts val="2856"/>
              </a:lnSpc>
            </a:pPr>
            <a:r>
              <a:rPr lang="en-US" sz="2400" b="1" dirty="0">
                <a:solidFill>
                  <a:srgbClr val="FF0000"/>
                </a:solidFill>
                <a:latin typeface="Times New Roman"/>
              </a:rPr>
              <a:t>2.2.5    </a:t>
            </a:r>
            <a:r>
              <a:rPr lang="en-US" sz="2400" b="1" dirty="0">
                <a:solidFill>
                  <a:srgbClr val="0033CC"/>
                </a:solidFill>
                <a:latin typeface="Times New Roman"/>
              </a:rPr>
              <a:t>Addition and Multiplication Tables</a:t>
            </a:r>
          </a:p>
          <a:p>
            <a:pPr indent="0" algn="just">
              <a:lnSpc>
                <a:spcPts val="2856"/>
              </a:lnSpc>
            </a:pPr>
            <a:r>
              <a:rPr lang="en-US" sz="2400" b="1" dirty="0">
                <a:solidFill>
                  <a:srgbClr val="FF0000"/>
                </a:solidFill>
                <a:latin typeface="Times New Roman"/>
              </a:rPr>
              <a:t>2.2.6    </a:t>
            </a:r>
            <a:r>
              <a:rPr lang="en-US" sz="2400" b="1" dirty="0">
                <a:solidFill>
                  <a:srgbClr val="0033CC"/>
                </a:solidFill>
                <a:latin typeface="Times New Roman"/>
              </a:rPr>
              <a:t>Different Sets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3856" y="3489960"/>
            <a:ext cx="7324344" cy="2225040"/>
          </a:xfrm>
          <a:prstGeom prst="rect">
            <a:avLst/>
          </a:prstGeom>
        </p:spPr>
      </p:pic>
      <p:graphicFrame>
        <p:nvGraphicFramePr>
          <p:cNvPr id="8" name="Diagram 7"/>
          <p:cNvGraphicFramePr/>
          <p:nvPr/>
        </p:nvGraphicFramePr>
        <p:xfrm>
          <a:off x="812292" y="365760"/>
          <a:ext cx="7854036" cy="657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812292" y="1230321"/>
            <a:ext cx="7854036" cy="5196791"/>
          </a:xfrm>
          <a:prstGeom prst="rect">
            <a:avLst/>
          </a:prstGeom>
        </p:spPr>
        <p:txBody>
          <a:bodyPr lIns="0" tIns="0" rIns="0" bIns="0">
            <a:normAutofit fontScale="97500"/>
          </a:bodyPr>
          <a:lstStyle/>
          <a:p>
            <a:pPr indent="0" algn="just">
              <a:lnSpc>
                <a:spcPts val="3384"/>
              </a:lnSpc>
              <a:spcBef>
                <a:spcPts val="3990"/>
              </a:spcBef>
              <a:spcAft>
                <a:spcPts val="1890"/>
              </a:spcAft>
            </a:pPr>
            <a:r>
              <a:rPr lang="en-US" sz="2800" b="1" i="1" dirty="0">
                <a:latin typeface="Times New Roman"/>
              </a:rPr>
              <a:t>The modulo operator is shown as </a:t>
            </a:r>
            <a:r>
              <a:rPr lang="en-US" sz="2800" b="1" i="1" dirty="0">
                <a:solidFill>
                  <a:srgbClr val="FF0000"/>
                </a:solidFill>
                <a:latin typeface="Times New Roman"/>
              </a:rPr>
              <a:t>mod</a:t>
            </a:r>
            <a:r>
              <a:rPr lang="en-US" sz="2800" b="1" i="1" dirty="0">
                <a:latin typeface="Times New Roman"/>
              </a:rPr>
              <a:t>. The second input (n) is called the modulus. The output r is called the residue.</a:t>
            </a:r>
          </a:p>
        </p:txBody>
      </p:sp>
      <p:sp>
        <p:nvSpPr>
          <p:cNvPr id="5" name="Rectangle 4"/>
          <p:cNvSpPr/>
          <p:nvPr/>
        </p:nvSpPr>
        <p:spPr>
          <a:xfrm>
            <a:off x="1549340" y="2777847"/>
            <a:ext cx="6557430" cy="505373"/>
          </a:xfrm>
          <a:prstGeom prst="rect">
            <a:avLst/>
          </a:prstGeom>
        </p:spPr>
        <p:txBody>
          <a:bodyPr wrap="none" lIns="0" tIns="0" rIns="0" bIns="0">
            <a:normAutofit fontScale="97500"/>
          </a:bodyPr>
          <a:lstStyle/>
          <a:p>
            <a:pPr indent="0"/>
            <a:r>
              <a:rPr lang="en-US" sz="2400" b="1" dirty="0">
                <a:solidFill>
                  <a:srgbClr val="3333CC"/>
                </a:solidFill>
                <a:latin typeface="Times New Roman"/>
              </a:rPr>
              <a:t>Figure 2.9 </a:t>
            </a:r>
            <a:r>
              <a:rPr lang="en-US" sz="2400" b="1" i="1" dirty="0">
                <a:latin typeface="Times New Roman"/>
              </a:rPr>
              <a:t>Division algorithm and modulo operator</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438" b="392"/>
          <a:stretch/>
        </p:blipFill>
        <p:spPr>
          <a:xfrm>
            <a:off x="791812" y="854627"/>
            <a:ext cx="1876022" cy="595065"/>
          </a:xfrm>
          <a:prstGeom prst="rect">
            <a:avLst/>
          </a:prstGeom>
        </p:spPr>
      </p:pic>
      <p:sp>
        <p:nvSpPr>
          <p:cNvPr id="3" name="Rectangle 2"/>
          <p:cNvSpPr/>
          <p:nvPr/>
        </p:nvSpPr>
        <p:spPr>
          <a:xfrm>
            <a:off x="791812" y="1522249"/>
            <a:ext cx="7781237" cy="1186445"/>
          </a:xfrm>
          <a:prstGeom prst="rect">
            <a:avLst/>
          </a:prstGeom>
        </p:spPr>
        <p:txBody>
          <a:bodyPr wrap="none" lIns="0" tIns="0" rIns="0" bIns="0">
            <a:normAutofit fontScale="97500"/>
          </a:bodyPr>
          <a:lstStyle/>
          <a:p>
            <a:pPr indent="0" algn="just">
              <a:spcAft>
                <a:spcPts val="840"/>
              </a:spcAft>
            </a:pPr>
            <a:r>
              <a:rPr lang="en-US" sz="2400" b="1" dirty="0">
                <a:latin typeface="Times New Roman"/>
              </a:rPr>
              <a:t>Find the result of the following operations:</a:t>
            </a:r>
          </a:p>
        </p:txBody>
      </p:sp>
      <p:sp>
        <p:nvSpPr>
          <p:cNvPr id="4" name="Rectangle 3"/>
          <p:cNvSpPr/>
          <p:nvPr/>
        </p:nvSpPr>
        <p:spPr>
          <a:xfrm>
            <a:off x="973521" y="1972711"/>
            <a:ext cx="1684741" cy="996419"/>
          </a:xfrm>
          <a:prstGeom prst="rect">
            <a:avLst/>
          </a:prstGeom>
        </p:spPr>
        <p:txBody>
          <a:bodyPr lIns="0" tIns="0" rIns="0" bIns="0">
            <a:normAutofit fontScale="97500"/>
          </a:bodyPr>
          <a:lstStyle/>
          <a:p>
            <a:pPr indent="0">
              <a:lnSpc>
                <a:spcPts val="2904"/>
              </a:lnSpc>
              <a:spcBef>
                <a:spcPts val="840"/>
              </a:spcBef>
              <a:spcAft>
                <a:spcPts val="4200"/>
              </a:spcAft>
            </a:pPr>
            <a:r>
              <a:rPr lang="en-US" sz="2400" b="1" dirty="0">
                <a:solidFill>
                  <a:srgbClr val="FF0000"/>
                </a:solidFill>
                <a:latin typeface="Times New Roman"/>
              </a:rPr>
              <a:t>a.</a:t>
            </a:r>
            <a:r>
              <a:rPr lang="en-US" sz="2400" b="1" dirty="0">
                <a:latin typeface="Times New Roman"/>
              </a:rPr>
              <a:t> 27 mod 5 </a:t>
            </a:r>
            <a:r>
              <a:rPr lang="en-US" sz="2400" b="1" dirty="0">
                <a:solidFill>
                  <a:srgbClr val="FF0000"/>
                </a:solidFill>
                <a:latin typeface="Times New Roman"/>
              </a:rPr>
              <a:t>c. </a:t>
            </a:r>
            <a:r>
              <a:rPr lang="en-US" sz="2400" b="1" dirty="0">
                <a:latin typeface="Times New Roman"/>
              </a:rPr>
              <a:t>-18 mod 14</a:t>
            </a:r>
          </a:p>
        </p:txBody>
      </p:sp>
      <p:sp>
        <p:nvSpPr>
          <p:cNvPr id="5" name="Rectangle 4"/>
          <p:cNvSpPr/>
          <p:nvPr/>
        </p:nvSpPr>
        <p:spPr>
          <a:xfrm>
            <a:off x="4979021" y="1976627"/>
            <a:ext cx="1762973" cy="848459"/>
          </a:xfrm>
          <a:prstGeom prst="rect">
            <a:avLst/>
          </a:prstGeom>
        </p:spPr>
        <p:txBody>
          <a:bodyPr lIns="0" tIns="0" rIns="0" bIns="0">
            <a:normAutofit fontScale="97500"/>
          </a:bodyPr>
          <a:lstStyle/>
          <a:p>
            <a:pPr indent="0" algn="just">
              <a:lnSpc>
                <a:spcPts val="2904"/>
              </a:lnSpc>
            </a:pPr>
            <a:r>
              <a:rPr lang="en-US" sz="2400" b="1" dirty="0">
                <a:solidFill>
                  <a:srgbClr val="FF0000"/>
                </a:solidFill>
                <a:latin typeface="Times New Roman"/>
              </a:rPr>
              <a:t>b. </a:t>
            </a:r>
            <a:r>
              <a:rPr lang="en-US" sz="2400" b="1" dirty="0">
                <a:latin typeface="Times New Roman"/>
              </a:rPr>
              <a:t>36 mod 12 </a:t>
            </a:r>
            <a:r>
              <a:rPr lang="en-US" sz="2400" b="1" dirty="0">
                <a:solidFill>
                  <a:srgbClr val="FF0000"/>
                </a:solidFill>
                <a:latin typeface="Times New Roman"/>
              </a:rPr>
              <a:t>d. </a:t>
            </a:r>
            <a:r>
              <a:rPr lang="en-US" sz="2400" b="1" dirty="0">
                <a:latin typeface="Times New Roman"/>
              </a:rPr>
              <a:t>-7 mod 10</a:t>
            </a:r>
          </a:p>
        </p:txBody>
      </p:sp>
      <p:sp>
        <p:nvSpPr>
          <p:cNvPr id="6" name="Rectangle 5"/>
          <p:cNvSpPr/>
          <p:nvPr/>
        </p:nvSpPr>
        <p:spPr>
          <a:xfrm>
            <a:off x="782239" y="3016689"/>
            <a:ext cx="7790809" cy="3270996"/>
          </a:xfrm>
          <a:prstGeom prst="rect">
            <a:avLst/>
          </a:prstGeom>
        </p:spPr>
        <p:txBody>
          <a:bodyPr lIns="0" tIns="0" rIns="0" bIns="0">
            <a:normAutofit fontScale="97500"/>
          </a:bodyPr>
          <a:lstStyle/>
          <a:p>
            <a:pPr indent="0" algn="just">
              <a:spcBef>
                <a:spcPts val="4200"/>
              </a:spcBef>
              <a:spcAft>
                <a:spcPts val="840"/>
              </a:spcAft>
            </a:pPr>
            <a:r>
              <a:rPr lang="en-US" sz="2400" b="1" dirty="0">
                <a:solidFill>
                  <a:srgbClr val="FF0000"/>
                </a:solidFill>
                <a:latin typeface="Times New Roman"/>
              </a:rPr>
              <a:t>Solution</a:t>
            </a:r>
          </a:p>
          <a:p>
            <a:pPr indent="0" algn="just">
              <a:spcAft>
                <a:spcPts val="1470"/>
              </a:spcAft>
            </a:pPr>
            <a:r>
              <a:rPr lang="en-US" sz="2400" b="1" dirty="0">
                <a:latin typeface="Times New Roman"/>
              </a:rPr>
              <a:t>a.    Dividing 27 by 5 results in = 2</a:t>
            </a:r>
          </a:p>
          <a:p>
            <a:pPr indent="0" algn="just">
              <a:spcAft>
                <a:spcPts val="1470"/>
              </a:spcAft>
            </a:pPr>
            <a:r>
              <a:rPr lang="en-US" sz="2400" b="1" dirty="0">
                <a:latin typeface="Times New Roman"/>
              </a:rPr>
              <a:t>b.    Dividing 36 by 12 results in </a:t>
            </a:r>
            <a:r>
              <a:rPr lang="en-US" sz="2400" b="1" i="1" dirty="0">
                <a:latin typeface="Times New Roman"/>
              </a:rPr>
              <a:t>r</a:t>
            </a:r>
            <a:r>
              <a:rPr lang="en-US" sz="2400" b="1" dirty="0">
                <a:latin typeface="Times New Roman"/>
              </a:rPr>
              <a:t> = 0.</a:t>
            </a:r>
          </a:p>
          <a:p>
            <a:pPr marL="482600" indent="-482600">
              <a:lnSpc>
                <a:spcPts val="2880"/>
              </a:lnSpc>
              <a:spcAft>
                <a:spcPts val="840"/>
              </a:spcAft>
            </a:pPr>
            <a:r>
              <a:rPr lang="en-US" sz="2400" b="1" dirty="0">
                <a:latin typeface="Times New Roman"/>
              </a:rPr>
              <a:t>c.    Dividing -18 by 14 results in </a:t>
            </a:r>
            <a:r>
              <a:rPr lang="en-US" sz="2400" b="1" i="1" dirty="0">
                <a:latin typeface="Times New Roman"/>
              </a:rPr>
              <a:t>r</a:t>
            </a:r>
            <a:r>
              <a:rPr lang="en-US" sz="2400" b="1" dirty="0">
                <a:latin typeface="Times New Roman"/>
              </a:rPr>
              <a:t> = -4. After adding the modulus </a:t>
            </a:r>
            <a:r>
              <a:rPr lang="en-US" sz="2400" b="1" i="1" dirty="0">
                <a:latin typeface="Times New Roman"/>
              </a:rPr>
              <a:t>r</a:t>
            </a:r>
            <a:r>
              <a:rPr lang="en-US" sz="2400" b="1" dirty="0">
                <a:latin typeface="Times New Roman"/>
              </a:rPr>
              <a:t> = </a:t>
            </a:r>
            <a:r>
              <a:rPr lang="en-US" sz="2500" b="1" dirty="0">
                <a:latin typeface="Times New Roman"/>
              </a:rPr>
              <a:t>10</a:t>
            </a:r>
          </a:p>
          <a:p>
            <a:pPr marL="482600" indent="-482600">
              <a:lnSpc>
                <a:spcPts val="2880"/>
              </a:lnSpc>
            </a:pPr>
            <a:r>
              <a:rPr lang="en-US" sz="2400" b="1" dirty="0">
                <a:latin typeface="Times New Roman"/>
              </a:rPr>
              <a:t>d.    Dividing -7 by 10 results in r = -7. After adding the modulus to -7, r = 3.</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9" name="Group 8"/>
          <p:cNvGrpSpPr/>
          <p:nvPr/>
        </p:nvGrpSpPr>
        <p:grpSpPr>
          <a:xfrm>
            <a:off x="750627" y="197724"/>
            <a:ext cx="7854036" cy="647595"/>
            <a:chOff x="0" y="5113"/>
            <a:chExt cx="7854036" cy="647595"/>
          </a:xfrm>
        </p:grpSpPr>
        <p:sp>
          <p:nvSpPr>
            <p:cNvPr id="10" name="Rounded Rectangle 9"/>
            <p:cNvSpPr/>
            <p:nvPr/>
          </p:nvSpPr>
          <p:spPr>
            <a:xfrm>
              <a:off x="0" y="5113"/>
              <a:ext cx="7854036"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txBox="1"/>
            <p:nvPr/>
          </p:nvSpPr>
          <p:spPr>
            <a:xfrm>
              <a:off x="31613" y="36726"/>
              <a:ext cx="7790810"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a:t>2.2.1 </a:t>
              </a:r>
              <a:r>
                <a:rPr lang="es-ES" sz="2700" b="1" i="1" kern="1200"/>
                <a:t>Modulo </a:t>
              </a:r>
              <a:r>
                <a:rPr lang="en-US" sz="2700" b="1" i="1" kern="1200"/>
                <a:t>Operator</a:t>
              </a:r>
              <a:endParaRPr lang="en-US" sz="2700" kern="1200"/>
            </a:p>
          </p:txBody>
        </p:sp>
      </p:gr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3760" y="4016114"/>
            <a:ext cx="7818920" cy="1220044"/>
          </a:xfrm>
          <a:prstGeom prst="rect">
            <a:avLst/>
          </a:prstGeom>
        </p:spPr>
      </p:pic>
      <p:graphicFrame>
        <p:nvGraphicFramePr>
          <p:cNvPr id="8" name="Diagram 7"/>
          <p:cNvGraphicFramePr/>
          <p:nvPr>
            <p:extLst>
              <p:ext uri="{D42A27DB-BD31-4B8C-83A1-F6EECF244321}">
                <p14:modId xmlns:p14="http://schemas.microsoft.com/office/powerpoint/2010/main" val="1068957795"/>
              </p:ext>
            </p:extLst>
          </p:nvPr>
        </p:nvGraphicFramePr>
        <p:xfrm>
          <a:off x="764275" y="373641"/>
          <a:ext cx="7888405" cy="581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764275" y="1195609"/>
            <a:ext cx="7888405" cy="5231503"/>
          </a:xfrm>
          <a:prstGeom prst="rect">
            <a:avLst/>
          </a:prstGeom>
        </p:spPr>
        <p:txBody>
          <a:bodyPr lIns="0" tIns="0" rIns="0" bIns="0">
            <a:normAutofit fontScale="97500"/>
          </a:bodyPr>
          <a:lstStyle/>
          <a:p>
            <a:pPr indent="0" algn="just">
              <a:lnSpc>
                <a:spcPts val="3360"/>
              </a:lnSpc>
              <a:spcBef>
                <a:spcPts val="3990"/>
              </a:spcBef>
              <a:spcAft>
                <a:spcPts val="6930"/>
              </a:spcAft>
            </a:pPr>
            <a:r>
              <a:rPr lang="en-US" sz="2800" b="1" i="1" dirty="0">
                <a:latin typeface="Times New Roman"/>
              </a:rPr>
              <a:t>The modulo operation creates a set, which in modular arithmetic is referred to as </a:t>
            </a:r>
            <a:r>
              <a:rPr lang="en-US" sz="2800" b="1" i="1" dirty="0">
                <a:solidFill>
                  <a:srgbClr val="FF0000"/>
                </a:solidFill>
                <a:latin typeface="Times New Roman"/>
              </a:rPr>
              <a:t>the set of least residues modulo n</a:t>
            </a:r>
            <a:r>
              <a:rPr lang="en-US" sz="2800" b="1" i="1" dirty="0">
                <a:latin typeface="Times New Roman"/>
              </a:rPr>
              <a:t>, </a:t>
            </a:r>
            <a:r>
              <a:rPr lang="en-US" sz="2800" b="1" i="1" dirty="0">
                <a:solidFill>
                  <a:srgbClr val="FF0000"/>
                </a:solidFill>
                <a:latin typeface="Times New Roman"/>
              </a:rPr>
              <a:t>or Z</a:t>
            </a:r>
            <a:r>
              <a:rPr lang="en-US" sz="2800" b="1" i="1" baseline="-25000" dirty="0">
                <a:solidFill>
                  <a:srgbClr val="FF0000"/>
                </a:solidFill>
                <a:latin typeface="Times New Roman"/>
              </a:rPr>
              <a:t>n</a:t>
            </a:r>
            <a:r>
              <a:rPr lang="en-US" sz="2800" b="1" i="1" dirty="0">
                <a:latin typeface="Times New Roman"/>
              </a:rPr>
              <a:t>.</a:t>
            </a:r>
          </a:p>
        </p:txBody>
      </p:sp>
      <p:sp>
        <p:nvSpPr>
          <p:cNvPr id="5" name="Rectangle 4"/>
          <p:cNvSpPr/>
          <p:nvPr/>
        </p:nvSpPr>
        <p:spPr>
          <a:xfrm>
            <a:off x="3000823" y="3246654"/>
            <a:ext cx="4437207" cy="583181"/>
          </a:xfrm>
          <a:prstGeom prst="rect">
            <a:avLst/>
          </a:prstGeom>
        </p:spPr>
        <p:txBody>
          <a:bodyPr wrap="none" lIns="0" tIns="0" rIns="0" bIns="0">
            <a:normAutofit fontScale="97500"/>
          </a:bodyPr>
          <a:lstStyle/>
          <a:p>
            <a:pPr indent="0"/>
            <a:r>
              <a:rPr lang="en-US" sz="2800" b="1" dirty="0">
                <a:solidFill>
                  <a:srgbClr val="3333CC"/>
                </a:solidFill>
                <a:latin typeface="Times New Roman"/>
              </a:rPr>
              <a:t>Figure 2.10 </a:t>
            </a:r>
            <a:r>
              <a:rPr lang="en-US" sz="2800" b="1" i="1" dirty="0">
                <a:latin typeface="Times New Roman"/>
              </a:rPr>
              <a:t>Some Z</a:t>
            </a:r>
            <a:r>
              <a:rPr lang="en-US" sz="2800" b="1" i="1" baseline="-25000" dirty="0">
                <a:latin typeface="Times New Roman"/>
              </a:rPr>
              <a:t>n</a:t>
            </a:r>
            <a:r>
              <a:rPr lang="en-US" sz="2800" b="1" i="1" dirty="0">
                <a:latin typeface="Times New Roman"/>
              </a:rPr>
              <a:t> sets</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7344" y="3028137"/>
            <a:ext cx="7848004" cy="1272472"/>
          </a:xfrm>
          <a:prstGeom prst="rect">
            <a:avLst/>
          </a:prstGeom>
        </p:spPr>
      </p:pic>
      <p:sp>
        <p:nvSpPr>
          <p:cNvPr id="3" name="Rectangle 2"/>
          <p:cNvSpPr/>
          <p:nvPr/>
        </p:nvSpPr>
        <p:spPr>
          <a:xfrm>
            <a:off x="916445" y="1203942"/>
            <a:ext cx="7709802" cy="5036126"/>
          </a:xfrm>
          <a:prstGeom prst="rect">
            <a:avLst/>
          </a:prstGeom>
        </p:spPr>
        <p:txBody>
          <a:bodyPr lIns="0" tIns="0" rIns="0" bIns="0">
            <a:normAutofit fontScale="97500"/>
          </a:bodyPr>
          <a:lstStyle/>
          <a:p>
            <a:pPr indent="0" algn="just">
              <a:lnSpc>
                <a:spcPts val="3408"/>
              </a:lnSpc>
              <a:spcAft>
                <a:spcPts val="7770"/>
              </a:spcAft>
            </a:pPr>
            <a:r>
              <a:rPr lang="en-US" sz="2800" b="1" i="1" dirty="0">
                <a:latin typeface="Times New Roman"/>
              </a:rPr>
              <a:t>To show that two integers are congruent, we use the congruence operator</a:t>
            </a:r>
            <a:r>
              <a:rPr lang="en-US" sz="2400" b="1" spc="-250" dirty="0">
                <a:latin typeface="Arial"/>
              </a:rPr>
              <a:t> ( </a:t>
            </a:r>
            <a:r>
              <a:rPr lang="en-US" sz="2400" b="1" spc="-250" dirty="0">
                <a:solidFill>
                  <a:srgbClr val="FF0000"/>
                </a:solidFill>
                <a:latin typeface="Arial"/>
              </a:rPr>
              <a:t>≡ </a:t>
            </a:r>
            <a:r>
              <a:rPr lang="en-US" sz="2400" b="1" spc="-250" dirty="0">
                <a:latin typeface="Arial"/>
              </a:rPr>
              <a:t>). </a:t>
            </a:r>
            <a:r>
              <a:rPr lang="en-US" sz="2800" b="1" i="1" dirty="0">
                <a:latin typeface="Times New Roman"/>
              </a:rPr>
              <a:t>For example, we write:</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9" name="Diagram 8"/>
          <p:cNvGraphicFramePr/>
          <p:nvPr>
            <p:extLst>
              <p:ext uri="{D42A27DB-BD31-4B8C-83A1-F6EECF244321}">
                <p14:modId xmlns:p14="http://schemas.microsoft.com/office/powerpoint/2010/main" val="373182357"/>
              </p:ext>
            </p:extLst>
          </p:nvPr>
        </p:nvGraphicFramePr>
        <p:xfrm>
          <a:off x="847343" y="327546"/>
          <a:ext cx="7778903" cy="761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8004" y="1658112"/>
            <a:ext cx="7694134" cy="4169482"/>
          </a:xfrm>
          <a:prstGeom prst="rect">
            <a:avLst/>
          </a:prstGeom>
        </p:spPr>
      </p:pic>
      <p:graphicFrame>
        <p:nvGraphicFramePr>
          <p:cNvPr id="8" name="Diagram 7"/>
          <p:cNvGraphicFramePr/>
          <p:nvPr/>
        </p:nvGraphicFramePr>
        <p:xfrm>
          <a:off x="816863" y="334325"/>
          <a:ext cx="7835817" cy="703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
        <p:nvSpPr>
          <p:cNvPr id="7" name="Rectangle 6"/>
          <p:cNvSpPr/>
          <p:nvPr/>
        </p:nvSpPr>
        <p:spPr>
          <a:xfrm>
            <a:off x="888004" y="1148141"/>
            <a:ext cx="3674852" cy="400110"/>
          </a:xfrm>
          <a:prstGeom prst="rect">
            <a:avLst/>
          </a:prstGeom>
        </p:spPr>
        <p:txBody>
          <a:bodyPr wrap="none">
            <a:spAutoFit/>
          </a:bodyPr>
          <a:lstStyle/>
          <a:p>
            <a:pPr indent="0"/>
            <a:r>
              <a:rPr lang="en-US" sz="2000" b="1" dirty="0">
                <a:solidFill>
                  <a:srgbClr val="3333CC"/>
                </a:solidFill>
                <a:latin typeface="Times New Roman"/>
              </a:rPr>
              <a:t>Figure 2.11 </a:t>
            </a:r>
            <a:r>
              <a:rPr lang="en-US" b="1" i="1" dirty="0">
                <a:latin typeface="Times New Roman"/>
              </a:rPr>
              <a:t>Concept of congruence</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54972" y="3441488"/>
            <a:ext cx="6217603" cy="925796"/>
          </a:xfrm>
          <a:prstGeom prst="rect">
            <a:avLst/>
          </a:prstGeom>
        </p:spPr>
      </p:pic>
      <p:graphicFrame>
        <p:nvGraphicFramePr>
          <p:cNvPr id="9" name="Diagram 8"/>
          <p:cNvGraphicFramePr/>
          <p:nvPr/>
        </p:nvGraphicFramePr>
        <p:xfrm>
          <a:off x="740071" y="318516"/>
          <a:ext cx="7871665" cy="714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873457" y="1268491"/>
            <a:ext cx="7738279" cy="4873001"/>
          </a:xfrm>
          <a:prstGeom prst="rect">
            <a:avLst/>
          </a:prstGeom>
        </p:spPr>
        <p:txBody>
          <a:bodyPr lIns="0" tIns="0" rIns="0" bIns="0">
            <a:normAutofit fontScale="97500"/>
          </a:bodyPr>
          <a:lstStyle/>
          <a:p>
            <a:pPr indent="0" algn="just">
              <a:lnSpc>
                <a:spcPts val="3360"/>
              </a:lnSpc>
              <a:spcBef>
                <a:spcPts val="630"/>
              </a:spcBef>
            </a:pPr>
            <a:r>
              <a:rPr lang="en-US" sz="2800" b="1" i="1" dirty="0">
                <a:latin typeface="Times New Roman"/>
              </a:rPr>
              <a:t>The set of integers, denoted by Z, contains all integral numbers (with no fraction) from negative infinity to positive infinity (Figure 2.1).</a:t>
            </a:r>
          </a:p>
        </p:txBody>
      </p:sp>
      <p:sp>
        <p:nvSpPr>
          <p:cNvPr id="6" name="Rectangle 5"/>
          <p:cNvSpPr/>
          <p:nvPr/>
        </p:nvSpPr>
        <p:spPr>
          <a:xfrm>
            <a:off x="2624373" y="2936486"/>
            <a:ext cx="3926551" cy="505002"/>
          </a:xfrm>
          <a:prstGeom prst="rect">
            <a:avLst/>
          </a:prstGeom>
        </p:spPr>
        <p:txBody>
          <a:bodyPr wrap="none" lIns="0" tIns="0" rIns="0" bIns="0">
            <a:noAutofit/>
          </a:bodyPr>
          <a:lstStyle/>
          <a:p>
            <a:pPr indent="0"/>
            <a:r>
              <a:rPr lang="en-US" sz="2400" b="1" dirty="0">
                <a:solidFill>
                  <a:srgbClr val="3333CC"/>
                </a:solidFill>
                <a:latin typeface="Times New Roman"/>
              </a:rPr>
              <a:t>Figure 2.1 </a:t>
            </a:r>
            <a:r>
              <a:rPr lang="en-US" sz="2400" b="1" i="1" dirty="0">
                <a:latin typeface="Times New Roman"/>
              </a:rPr>
              <a:t>The set of integers</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5631" y="2776688"/>
            <a:ext cx="7744968" cy="2862072"/>
          </a:xfrm>
          <a:prstGeom prst="rect">
            <a:avLst/>
          </a:prstGeom>
        </p:spPr>
      </p:pic>
      <p:graphicFrame>
        <p:nvGraphicFramePr>
          <p:cNvPr id="8" name="Diagram 7"/>
          <p:cNvGraphicFramePr/>
          <p:nvPr/>
        </p:nvGraphicFramePr>
        <p:xfrm>
          <a:off x="865631" y="296394"/>
          <a:ext cx="7636923" cy="759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865631" y="1691198"/>
            <a:ext cx="7636923" cy="4586772"/>
          </a:xfrm>
          <a:prstGeom prst="rect">
            <a:avLst/>
          </a:prstGeom>
        </p:spPr>
        <p:txBody>
          <a:bodyPr lIns="0" tIns="0" rIns="0" bIns="0">
            <a:normAutofit fontScale="97500"/>
          </a:bodyPr>
          <a:lstStyle/>
          <a:p>
            <a:pPr indent="0" algn="just">
              <a:lnSpc>
                <a:spcPts val="3408"/>
              </a:lnSpc>
              <a:spcBef>
                <a:spcPts val="1680"/>
              </a:spcBef>
              <a:spcAft>
                <a:spcPts val="3780"/>
              </a:spcAft>
            </a:pPr>
            <a:r>
              <a:rPr lang="en-US" sz="2800" b="1" i="1" dirty="0">
                <a:latin typeface="Times New Roman"/>
              </a:rPr>
              <a:t>A residue class [a] or [a]</a:t>
            </a:r>
            <a:r>
              <a:rPr lang="en-US" sz="2800" b="1" i="1" baseline="-25000" dirty="0">
                <a:latin typeface="Times New Roman"/>
              </a:rPr>
              <a:t>n</a:t>
            </a:r>
            <a:r>
              <a:rPr lang="en-US" sz="2800" b="1" i="1" dirty="0">
                <a:latin typeface="Times New Roman"/>
              </a:rPr>
              <a:t> is the set of integers congruent modulo 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
        <p:nvSpPr>
          <p:cNvPr id="7" name="Rectangle 6"/>
          <p:cNvSpPr/>
          <p:nvPr/>
        </p:nvSpPr>
        <p:spPr>
          <a:xfrm>
            <a:off x="865631" y="1194846"/>
            <a:ext cx="2263761" cy="461665"/>
          </a:xfrm>
          <a:prstGeom prst="rect">
            <a:avLst/>
          </a:prstGeom>
        </p:spPr>
        <p:txBody>
          <a:bodyPr wrap="none">
            <a:spAutoFit/>
          </a:bodyPr>
          <a:lstStyle/>
          <a:p>
            <a:pPr indent="0">
              <a:spcAft>
                <a:spcPts val="1680"/>
              </a:spcAft>
            </a:pPr>
            <a:r>
              <a:rPr lang="en-US" sz="2400" b="1" dirty="0">
                <a:solidFill>
                  <a:srgbClr val="3333CC"/>
                </a:solidFill>
                <a:latin typeface="Times New Roman"/>
              </a:rPr>
              <a:t>Residue Classes</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0281" y="2043570"/>
            <a:ext cx="7879400" cy="3674841"/>
          </a:xfrm>
          <a:prstGeom prst="rect">
            <a:avLst/>
          </a:prstGeom>
        </p:spPr>
      </p:pic>
      <p:graphicFrame>
        <p:nvGraphicFramePr>
          <p:cNvPr id="7" name="Diagram 6"/>
          <p:cNvGraphicFramePr/>
          <p:nvPr/>
        </p:nvGraphicFramePr>
        <p:xfrm>
          <a:off x="880281" y="268224"/>
          <a:ext cx="7635922" cy="73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
        <p:nvSpPr>
          <p:cNvPr id="6" name="Rectangle 5"/>
          <p:cNvSpPr/>
          <p:nvPr/>
        </p:nvSpPr>
        <p:spPr>
          <a:xfrm>
            <a:off x="880281" y="1204544"/>
            <a:ext cx="7635922" cy="400110"/>
          </a:xfrm>
          <a:prstGeom prst="rect">
            <a:avLst/>
          </a:prstGeom>
        </p:spPr>
        <p:txBody>
          <a:bodyPr wrap="square">
            <a:spAutoFit/>
          </a:bodyPr>
          <a:lstStyle/>
          <a:p>
            <a:pPr indent="0"/>
            <a:r>
              <a:rPr lang="en-US" sz="2000" b="1" dirty="0">
                <a:solidFill>
                  <a:srgbClr val="3333CC"/>
                </a:solidFill>
                <a:latin typeface="Times New Roman"/>
              </a:rPr>
              <a:t>Figure 2.12 </a:t>
            </a:r>
            <a:r>
              <a:rPr lang="en-US" b="1" i="1" dirty="0">
                <a:latin typeface="Times New Roman"/>
              </a:rPr>
              <a:t>Comparison of Z and Z</a:t>
            </a:r>
            <a:r>
              <a:rPr lang="en-US" b="1" i="1" baseline="-25000" dirty="0">
                <a:latin typeface="Times New Roman"/>
              </a:rPr>
              <a:t>n</a:t>
            </a:r>
            <a:r>
              <a:rPr lang="en-US" b="1" i="1" dirty="0">
                <a:latin typeface="Times New Roman"/>
              </a:rPr>
              <a:t> using graphs</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80281" y="1241072"/>
            <a:ext cx="1780032" cy="307848"/>
          </a:xfrm>
          <a:prstGeom prst="rect">
            <a:avLst/>
          </a:prstGeom>
          <a:solidFill>
            <a:srgbClr val="3332CB"/>
          </a:solidFill>
        </p:spPr>
        <p:txBody>
          <a:bodyPr wrap="none" lIns="0" tIns="0" rIns="0" bIns="0">
            <a:normAutofit fontScale="90000" lnSpcReduction="10000"/>
          </a:bodyPr>
          <a:lstStyle/>
          <a:p>
            <a:pPr indent="0">
              <a:spcAft>
                <a:spcPts val="2310"/>
              </a:spcAft>
            </a:pPr>
            <a:r>
              <a:rPr lang="en-US" sz="2400" b="1" dirty="0">
                <a:solidFill>
                  <a:srgbClr val="FFFFFF"/>
                </a:solidFill>
                <a:latin typeface="Times New Roman"/>
              </a:rPr>
              <a:t>Example 2.15</a:t>
            </a:r>
          </a:p>
        </p:txBody>
      </p:sp>
      <p:sp>
        <p:nvSpPr>
          <p:cNvPr id="3" name="Rectangle 2"/>
          <p:cNvSpPr/>
          <p:nvPr/>
        </p:nvSpPr>
        <p:spPr>
          <a:xfrm>
            <a:off x="880281" y="1786128"/>
            <a:ext cx="7635922" cy="4478194"/>
          </a:xfrm>
          <a:prstGeom prst="rect">
            <a:avLst/>
          </a:prstGeom>
        </p:spPr>
        <p:txBody>
          <a:bodyPr lIns="0" tIns="0" rIns="0" bIns="0">
            <a:normAutofit fontScale="97500"/>
          </a:bodyPr>
          <a:lstStyle/>
          <a:p>
            <a:pPr indent="0" algn="just">
              <a:lnSpc>
                <a:spcPts val="2880"/>
              </a:lnSpc>
              <a:spcBef>
                <a:spcPts val="2310"/>
              </a:spcBef>
            </a:pPr>
            <a:r>
              <a:rPr lang="en-US" sz="2400" b="1" dirty="0">
                <a:latin typeface="Times New Roman"/>
              </a:rPr>
              <a:t>We use modular arithmetic in our daily life; for example, we use a clock to measure time. Our clock system uses modulo 12 arithmetic. However, instead of a 0 we use the number 12.</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6" name="Diagram 5"/>
          <p:cNvGraphicFramePr/>
          <p:nvPr/>
        </p:nvGraphicFramePr>
        <p:xfrm>
          <a:off x="880281" y="268224"/>
          <a:ext cx="7635922" cy="735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60221" y="3109028"/>
            <a:ext cx="4462272" cy="3233928"/>
          </a:xfrm>
          <a:prstGeom prst="rect">
            <a:avLst/>
          </a:prstGeom>
        </p:spPr>
      </p:pic>
      <p:graphicFrame>
        <p:nvGraphicFramePr>
          <p:cNvPr id="9" name="Diagram 8"/>
          <p:cNvGraphicFramePr/>
          <p:nvPr/>
        </p:nvGraphicFramePr>
        <p:xfrm>
          <a:off x="685482" y="339851"/>
          <a:ext cx="7885312" cy="717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85482" y="1230792"/>
            <a:ext cx="7885312" cy="5246207"/>
          </a:xfrm>
          <a:prstGeom prst="rect">
            <a:avLst/>
          </a:prstGeom>
        </p:spPr>
        <p:txBody>
          <a:bodyPr lIns="0" tIns="0" rIns="0" bIns="0">
            <a:normAutofit fontScale="97500"/>
          </a:bodyPr>
          <a:lstStyle/>
          <a:p>
            <a:pPr indent="0" algn="just">
              <a:lnSpc>
                <a:spcPts val="3384"/>
              </a:lnSpc>
              <a:spcBef>
                <a:spcPts val="630"/>
              </a:spcBef>
            </a:pPr>
            <a:r>
              <a:rPr lang="en-US" sz="2800" b="1" i="1" dirty="0">
                <a:latin typeface="Times New Roman"/>
              </a:rPr>
              <a:t>The three binary operations that we discussed for the set Z can also be defined for the set Zn. The result may need to be mapped to Zn using the mod operator.</a:t>
            </a:r>
          </a:p>
        </p:txBody>
      </p:sp>
      <p:sp>
        <p:nvSpPr>
          <p:cNvPr id="6" name="Rectangle 5"/>
          <p:cNvSpPr/>
          <p:nvPr/>
        </p:nvSpPr>
        <p:spPr>
          <a:xfrm>
            <a:off x="1853048" y="2694433"/>
            <a:ext cx="4111752" cy="307848"/>
          </a:xfrm>
          <a:prstGeom prst="rect">
            <a:avLst/>
          </a:prstGeom>
        </p:spPr>
        <p:txBody>
          <a:bodyPr wrap="none" lIns="0" tIns="0" rIns="0" bIns="0">
            <a:normAutofit fontScale="97500"/>
          </a:bodyPr>
          <a:lstStyle/>
          <a:p>
            <a:pPr indent="0"/>
            <a:r>
              <a:rPr lang="en-US" sz="2000" b="1" dirty="0">
                <a:solidFill>
                  <a:srgbClr val="3333CC"/>
                </a:solidFill>
                <a:latin typeface="Times New Roman"/>
              </a:rPr>
              <a:t>Figure 2.13 </a:t>
            </a:r>
            <a:r>
              <a:rPr lang="en-US" sz="2000" b="1" i="1" dirty="0">
                <a:latin typeface="Times New Roman"/>
              </a:rPr>
              <a:t>Binary operations in Z</a:t>
            </a:r>
            <a:r>
              <a:rPr lang="en-US" sz="2000" b="1" i="1" baseline="-25000" dirty="0">
                <a:latin typeface="Times New Roman"/>
              </a:rPr>
              <a:t>n</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66185" y="1196340"/>
            <a:ext cx="1780032" cy="307848"/>
          </a:xfrm>
          <a:prstGeom prst="rect">
            <a:avLst/>
          </a:prstGeom>
          <a:solidFill>
            <a:srgbClr val="3332CB"/>
          </a:solidFill>
        </p:spPr>
        <p:txBody>
          <a:bodyPr wrap="none" lIns="0" tIns="0" rIns="0" bIns="0">
            <a:normAutofit fontScale="90000" lnSpcReduction="10000"/>
          </a:bodyPr>
          <a:lstStyle/>
          <a:p>
            <a:pPr indent="0">
              <a:spcAft>
                <a:spcPts val="1680"/>
              </a:spcAft>
            </a:pPr>
            <a:r>
              <a:rPr lang="en-US" sz="2400" b="1" dirty="0">
                <a:solidFill>
                  <a:srgbClr val="FFFFFF"/>
                </a:solidFill>
                <a:latin typeface="Times New Roman"/>
              </a:rPr>
              <a:t>Example 2.16</a:t>
            </a:r>
          </a:p>
        </p:txBody>
      </p:sp>
      <p:sp>
        <p:nvSpPr>
          <p:cNvPr id="3" name="Rectangle 2"/>
          <p:cNvSpPr/>
          <p:nvPr/>
        </p:nvSpPr>
        <p:spPr>
          <a:xfrm>
            <a:off x="766184" y="1616569"/>
            <a:ext cx="7736371" cy="4810544"/>
          </a:xfrm>
          <a:prstGeom prst="rect">
            <a:avLst/>
          </a:prstGeom>
        </p:spPr>
        <p:txBody>
          <a:bodyPr lIns="0" tIns="0" rIns="0" bIns="0">
            <a:normAutofit/>
          </a:bodyPr>
          <a:lstStyle/>
          <a:p>
            <a:pPr indent="0" algn="just">
              <a:lnSpc>
                <a:spcPts val="2880"/>
              </a:lnSpc>
              <a:spcBef>
                <a:spcPts val="1680"/>
              </a:spcBef>
            </a:pPr>
            <a:r>
              <a:rPr lang="en-US" sz="2400" b="1" dirty="0">
                <a:latin typeface="Times New Roman"/>
              </a:rPr>
              <a:t>Perform the following operations (the inputs come from Zn):</a:t>
            </a:r>
          </a:p>
          <a:p>
            <a:pPr indent="0" algn="just">
              <a:lnSpc>
                <a:spcPts val="2880"/>
              </a:lnSpc>
            </a:pPr>
            <a:r>
              <a:rPr lang="en-US" sz="2400" b="1" dirty="0">
                <a:latin typeface="Times New Roman"/>
              </a:rPr>
              <a:t>a.    Add 7 to 14 in Z15.</a:t>
            </a:r>
          </a:p>
          <a:p>
            <a:pPr indent="0" algn="just">
              <a:lnSpc>
                <a:spcPts val="2880"/>
              </a:lnSpc>
            </a:pPr>
            <a:r>
              <a:rPr lang="en-US" sz="2400" b="1" dirty="0">
                <a:latin typeface="Times New Roman"/>
              </a:rPr>
              <a:t>b.    Subtract 11 from 7 in Z13.</a:t>
            </a:r>
          </a:p>
          <a:p>
            <a:pPr indent="0" algn="just">
              <a:lnSpc>
                <a:spcPts val="2880"/>
              </a:lnSpc>
              <a:spcAft>
                <a:spcPts val="3150"/>
              </a:spcAft>
            </a:pPr>
            <a:r>
              <a:rPr lang="en-US" sz="2400" b="1" dirty="0">
                <a:latin typeface="Times New Roman"/>
              </a:rPr>
              <a:t>c.    Multiply 11 by 7 in Z20.</a:t>
            </a:r>
          </a:p>
        </p:txBody>
      </p:sp>
      <p:sp>
        <p:nvSpPr>
          <p:cNvPr id="4" name="Rectangle 3"/>
          <p:cNvSpPr/>
          <p:nvPr/>
        </p:nvSpPr>
        <p:spPr>
          <a:xfrm>
            <a:off x="766184" y="4418086"/>
            <a:ext cx="7831905" cy="1777998"/>
          </a:xfrm>
          <a:prstGeom prst="rect">
            <a:avLst/>
          </a:prstGeom>
          <a:solidFill>
            <a:srgbClr val="E6E6E6"/>
          </a:solidFill>
        </p:spPr>
        <p:txBody>
          <a:bodyPr lIns="0" tIns="0" rIns="0" bIns="0">
            <a:normAutofit fontScale="97500"/>
          </a:bodyPr>
          <a:lstStyle/>
          <a:p>
            <a:pPr marL="393700" indent="0" algn="just">
              <a:lnSpc>
                <a:spcPts val="4536"/>
              </a:lnSpc>
            </a:pPr>
            <a:r>
              <a:rPr lang="en-US" sz="3300" dirty="0">
                <a:latin typeface="Times New Roman"/>
              </a:rPr>
              <a:t>(14 + 7) mod 15    —&gt;    (21) mod </a:t>
            </a:r>
            <a:r>
              <a:rPr lang="en-US" sz="3300" spc="400" dirty="0">
                <a:latin typeface="Times New Roman"/>
              </a:rPr>
              <a:t>15=6</a:t>
            </a:r>
          </a:p>
          <a:p>
            <a:pPr marL="393700" indent="0" algn="just">
              <a:lnSpc>
                <a:spcPts val="4536"/>
              </a:lnSpc>
            </a:pPr>
            <a:r>
              <a:rPr lang="en-US" sz="3300" spc="400" dirty="0">
                <a:latin typeface="Times New Roman"/>
              </a:rPr>
              <a:t>(7-11)</a:t>
            </a:r>
            <a:r>
              <a:rPr lang="en-US" sz="3300" dirty="0">
                <a:latin typeface="Times New Roman"/>
              </a:rPr>
              <a:t> mod 13    (-4) mod 13 = 9</a:t>
            </a:r>
          </a:p>
          <a:p>
            <a:pPr marL="393700" indent="0" algn="just">
              <a:lnSpc>
                <a:spcPts val="4536"/>
              </a:lnSpc>
            </a:pPr>
            <a:r>
              <a:rPr lang="en-US" sz="3300" spc="400" dirty="0">
                <a:latin typeface="Times New Roman"/>
              </a:rPr>
              <a:t>(7X11)</a:t>
            </a:r>
            <a:r>
              <a:rPr lang="en-US" sz="3300" dirty="0">
                <a:latin typeface="Times New Roman"/>
              </a:rPr>
              <a:t> mod 20 -&gt; (77) mod 20 =17</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10" name="Diagram 9"/>
          <p:cNvGraphicFramePr/>
          <p:nvPr>
            <p:extLst>
              <p:ext uri="{D42A27DB-BD31-4B8C-83A1-F6EECF244321}">
                <p14:modId xmlns:p14="http://schemas.microsoft.com/office/powerpoint/2010/main" val="1727106949"/>
              </p:ext>
            </p:extLst>
          </p:nvPr>
        </p:nvGraphicFramePr>
        <p:xfrm>
          <a:off x="766185" y="347593"/>
          <a:ext cx="7736370" cy="668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a:xfrm>
            <a:off x="766184" y="3902461"/>
            <a:ext cx="1990664" cy="369332"/>
          </a:xfrm>
          <a:prstGeom prst="rect">
            <a:avLst/>
          </a:prstGeom>
        </p:spPr>
        <p:txBody>
          <a:bodyPr wrap="square">
            <a:spAutoFit/>
          </a:bodyPr>
          <a:lstStyle/>
          <a:p>
            <a:pPr indent="0" algn="just">
              <a:spcBef>
                <a:spcPts val="3150"/>
              </a:spcBef>
              <a:spcAft>
                <a:spcPts val="1680"/>
              </a:spcAft>
            </a:pPr>
            <a:r>
              <a:rPr lang="en-US" b="1" dirty="0">
                <a:solidFill>
                  <a:srgbClr val="FF0000"/>
                </a:solidFill>
                <a:latin typeface="Times New Roman"/>
              </a:rPr>
              <a:t>Solution</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09435" y="951905"/>
            <a:ext cx="1786128" cy="307848"/>
          </a:xfrm>
          <a:prstGeom prst="rect">
            <a:avLst/>
          </a:prstGeom>
          <a:solidFill>
            <a:srgbClr val="3332CB"/>
          </a:solidFill>
        </p:spPr>
        <p:txBody>
          <a:bodyPr wrap="none" lIns="0" tIns="0" rIns="0" bIns="0">
            <a:normAutofit fontScale="90000" lnSpcReduction="10000"/>
          </a:bodyPr>
          <a:lstStyle/>
          <a:p>
            <a:pPr indent="0">
              <a:spcAft>
                <a:spcPts val="1680"/>
              </a:spcAft>
            </a:pPr>
            <a:r>
              <a:rPr lang="en-US" sz="2400" b="1">
                <a:solidFill>
                  <a:srgbClr val="FFFFFF"/>
                </a:solidFill>
                <a:latin typeface="Times New Roman"/>
              </a:rPr>
              <a:t>Example 2.17</a:t>
            </a:r>
          </a:p>
        </p:txBody>
      </p:sp>
      <p:sp>
        <p:nvSpPr>
          <p:cNvPr id="3" name="Rectangle 2"/>
          <p:cNvSpPr/>
          <p:nvPr/>
        </p:nvSpPr>
        <p:spPr>
          <a:xfrm>
            <a:off x="809435" y="1510783"/>
            <a:ext cx="7761359" cy="4916329"/>
          </a:xfrm>
          <a:prstGeom prst="rect">
            <a:avLst/>
          </a:prstGeom>
        </p:spPr>
        <p:txBody>
          <a:bodyPr lIns="0" tIns="0" rIns="0" bIns="0">
            <a:normAutofit fontScale="97500"/>
          </a:bodyPr>
          <a:lstStyle/>
          <a:p>
            <a:pPr indent="0" algn="just">
              <a:lnSpc>
                <a:spcPts val="2880"/>
              </a:lnSpc>
              <a:spcBef>
                <a:spcPts val="1680"/>
              </a:spcBef>
            </a:pPr>
            <a:r>
              <a:rPr lang="en-US" sz="2400" b="1" dirty="0">
                <a:latin typeface="Times New Roman"/>
              </a:rPr>
              <a:t>Perform the following operations (the inputs come from either Z or Z</a:t>
            </a:r>
            <a:r>
              <a:rPr lang="en-US" sz="2400" b="1" baseline="-25000" dirty="0">
                <a:latin typeface="Times New Roman"/>
              </a:rPr>
              <a:t>n</a:t>
            </a:r>
            <a:r>
              <a:rPr lang="en-US" sz="2400" b="1" dirty="0">
                <a:latin typeface="Times New Roman"/>
              </a:rPr>
              <a:t>):</a:t>
            </a:r>
          </a:p>
          <a:p>
            <a:pPr indent="0" algn="just">
              <a:lnSpc>
                <a:spcPts val="2880"/>
              </a:lnSpc>
            </a:pPr>
            <a:r>
              <a:rPr lang="en-US" sz="2400" b="1" dirty="0">
                <a:latin typeface="Times New Roman"/>
              </a:rPr>
              <a:t>a.    Add 17 to 27 in Z</a:t>
            </a:r>
            <a:r>
              <a:rPr lang="en-US" sz="1300" b="1" dirty="0">
                <a:latin typeface="Times New Roman"/>
              </a:rPr>
              <a:t>15</a:t>
            </a:r>
            <a:r>
              <a:rPr lang="en-US" sz="2400" b="1" dirty="0">
                <a:latin typeface="Times New Roman"/>
              </a:rPr>
              <a:t>.</a:t>
            </a:r>
          </a:p>
          <a:p>
            <a:pPr indent="0" algn="just">
              <a:lnSpc>
                <a:spcPts val="2880"/>
              </a:lnSpc>
            </a:pPr>
            <a:r>
              <a:rPr lang="en-US" sz="2400" b="1" dirty="0">
                <a:latin typeface="Times New Roman"/>
              </a:rPr>
              <a:t>b.    Subtract 43 from 12 in Z</a:t>
            </a:r>
            <a:r>
              <a:rPr lang="en-US" sz="1300" b="1" dirty="0">
                <a:latin typeface="Times New Roman"/>
              </a:rPr>
              <a:t>13</a:t>
            </a:r>
            <a:r>
              <a:rPr lang="en-US" sz="2400" b="1" dirty="0">
                <a:latin typeface="Times New Roman"/>
              </a:rPr>
              <a:t>.</a:t>
            </a:r>
          </a:p>
          <a:p>
            <a:pPr indent="0" algn="just">
              <a:lnSpc>
                <a:spcPts val="2880"/>
              </a:lnSpc>
              <a:spcAft>
                <a:spcPts val="1680"/>
              </a:spcAft>
            </a:pPr>
            <a:r>
              <a:rPr lang="en-US" sz="2400" b="1" dirty="0">
                <a:latin typeface="Times New Roman"/>
              </a:rPr>
              <a:t>c.    Multiply 123 by -10 in Z</a:t>
            </a:r>
            <a:r>
              <a:rPr lang="en-US" sz="2400" b="1" baseline="-25000" dirty="0">
                <a:latin typeface="Times New Roman"/>
              </a:rPr>
              <a:t>19</a:t>
            </a:r>
            <a:r>
              <a:rPr lang="en-US" sz="2400" b="1" dirty="0">
                <a:latin typeface="Times New Roman"/>
              </a:rPr>
              <a:t>.</a:t>
            </a:r>
          </a:p>
          <a:p>
            <a:pPr indent="0" algn="just">
              <a:spcAft>
                <a:spcPts val="1680"/>
              </a:spcAft>
            </a:pPr>
            <a:r>
              <a:rPr lang="en-US" sz="2400" b="1" dirty="0">
                <a:solidFill>
                  <a:srgbClr val="FF0000"/>
                </a:solidFill>
                <a:latin typeface="Times New Roman"/>
              </a:rPr>
              <a:t>Solution</a:t>
            </a:r>
          </a:p>
          <a:p>
            <a:pPr marL="393700" indent="0" algn="just">
              <a:lnSpc>
                <a:spcPts val="4536"/>
              </a:lnSpc>
            </a:pPr>
            <a:r>
              <a:rPr lang="en-US" sz="3300" dirty="0">
                <a:latin typeface="Times New Roman"/>
              </a:rPr>
              <a:t>(17 + 27) mod 15  →  (44)  mod </a:t>
            </a:r>
            <a:r>
              <a:rPr lang="en-US" sz="3300" spc="400" dirty="0">
                <a:latin typeface="Times New Roman"/>
              </a:rPr>
              <a:t>15= ?</a:t>
            </a:r>
          </a:p>
          <a:p>
            <a:pPr marL="393700" indent="0">
              <a:lnSpc>
                <a:spcPts val="4536"/>
              </a:lnSpc>
            </a:pPr>
            <a:r>
              <a:rPr lang="en-US" sz="3300" spc="400" dirty="0">
                <a:latin typeface="Times New Roman"/>
              </a:rPr>
              <a:t>(12-43)</a:t>
            </a:r>
            <a:r>
              <a:rPr lang="en-US" sz="3300" dirty="0">
                <a:latin typeface="Times New Roman"/>
              </a:rPr>
              <a:t> mod 13 → (-31) mod 13 = ?        </a:t>
            </a:r>
            <a:r>
              <a:rPr lang="en-US" sz="3300" spc="400" dirty="0">
                <a:latin typeface="Times New Roman"/>
              </a:rPr>
              <a:t>(-10X123)</a:t>
            </a:r>
            <a:r>
              <a:rPr lang="en-US" sz="3300" dirty="0">
                <a:latin typeface="Times New Roman"/>
              </a:rPr>
              <a:t> mod 20 → (-1230) mod 20 = ?</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6" name="Group 5"/>
          <p:cNvGrpSpPr/>
          <p:nvPr/>
        </p:nvGrpSpPr>
        <p:grpSpPr>
          <a:xfrm>
            <a:off x="709638" y="155553"/>
            <a:ext cx="7736370" cy="647595"/>
            <a:chOff x="0" y="10493"/>
            <a:chExt cx="7736370" cy="647595"/>
          </a:xfrm>
        </p:grpSpPr>
        <p:sp>
          <p:nvSpPr>
            <p:cNvPr id="7" name="Rounded Rectangle 6"/>
            <p:cNvSpPr/>
            <p:nvPr/>
          </p:nvSpPr>
          <p:spPr>
            <a:xfrm>
              <a:off x="0" y="10493"/>
              <a:ext cx="7736370"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1613" y="42106"/>
              <a:ext cx="7673144"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a:t>2.2.4 Continued</a:t>
              </a:r>
              <a:endParaRPr lang="en-US" sz="2700" kern="1200"/>
            </a:p>
          </p:txBody>
        </p:sp>
      </p:gr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nvGraphicFramePr>
        <p:xfrm>
          <a:off x="878006" y="252438"/>
          <a:ext cx="7696018" cy="771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
        <p:nvSpPr>
          <p:cNvPr id="7" name="Rectangle 6"/>
          <p:cNvSpPr/>
          <p:nvPr/>
        </p:nvSpPr>
        <p:spPr>
          <a:xfrm>
            <a:off x="878006" y="1222121"/>
            <a:ext cx="3789528" cy="369332"/>
          </a:xfrm>
          <a:prstGeom prst="rect">
            <a:avLst/>
          </a:prstGeom>
        </p:spPr>
        <p:txBody>
          <a:bodyPr wrap="square">
            <a:spAutoFit/>
          </a:bodyPr>
          <a:lstStyle/>
          <a:p>
            <a:pPr indent="0">
              <a:spcAft>
                <a:spcPts val="9240"/>
              </a:spcAft>
            </a:pPr>
            <a:r>
              <a:rPr lang="en-US" b="1" dirty="0">
                <a:solidFill>
                  <a:srgbClr val="3333CC"/>
                </a:solidFill>
                <a:latin typeface="Times New Roman"/>
              </a:rPr>
              <a:t>Properties</a:t>
            </a:r>
          </a:p>
        </p:txBody>
      </p:sp>
      <p:pic>
        <p:nvPicPr>
          <p:cNvPr id="9" name="Picture 8"/>
          <p:cNvPicPr>
            <a:picLocks noChangeAspect="1"/>
          </p:cNvPicPr>
          <p:nvPr/>
        </p:nvPicPr>
        <p:blipFill>
          <a:blip r:embed="rId7"/>
          <a:stretch>
            <a:fillRect/>
          </a:stretch>
        </p:blipFill>
        <p:spPr>
          <a:xfrm>
            <a:off x="816516" y="2045638"/>
            <a:ext cx="7818997" cy="138336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11406" y="1701702"/>
            <a:ext cx="6299579" cy="4655721"/>
          </a:xfrm>
          <a:prstGeom prst="rect">
            <a:avLst/>
          </a:prstGeom>
        </p:spPr>
      </p:pic>
      <p:sp>
        <p:nvSpPr>
          <p:cNvPr id="4" name="Rectangle 3"/>
          <p:cNvSpPr/>
          <p:nvPr/>
        </p:nvSpPr>
        <p:spPr>
          <a:xfrm>
            <a:off x="875667" y="1142311"/>
            <a:ext cx="4581144" cy="813816"/>
          </a:xfrm>
          <a:prstGeom prst="rect">
            <a:avLst/>
          </a:prstGeom>
        </p:spPr>
        <p:txBody>
          <a:bodyPr lIns="0" tIns="0" rIns="0" bIns="0">
            <a:normAutofit fontScale="97500"/>
          </a:bodyPr>
          <a:lstStyle/>
          <a:p>
            <a:pPr indent="0"/>
            <a:r>
              <a:rPr lang="en-US" sz="2400" b="1" dirty="0">
                <a:solidFill>
                  <a:srgbClr val="3333CC"/>
                </a:solidFill>
                <a:latin typeface="Times New Roman"/>
              </a:rPr>
              <a:t>Figure 2.14 </a:t>
            </a:r>
            <a:r>
              <a:rPr lang="en-US" sz="2000" b="1" i="1" dirty="0">
                <a:latin typeface="Times New Roman"/>
              </a:rPr>
              <a:t>Properties of mode operator</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7" name="Group 6"/>
          <p:cNvGrpSpPr/>
          <p:nvPr/>
        </p:nvGrpSpPr>
        <p:grpSpPr>
          <a:xfrm>
            <a:off x="838200" y="223604"/>
            <a:ext cx="7696018" cy="767520"/>
            <a:chOff x="0" y="1811"/>
            <a:chExt cx="7696018" cy="767520"/>
          </a:xfrm>
        </p:grpSpPr>
        <p:sp>
          <p:nvSpPr>
            <p:cNvPr id="8" name="Rounded Rectangle 7"/>
            <p:cNvSpPr/>
            <p:nvPr/>
          </p:nvSpPr>
          <p:spPr>
            <a:xfrm>
              <a:off x="0" y="1811"/>
              <a:ext cx="7696018" cy="7675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7467" y="39278"/>
              <a:ext cx="7621084"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i="1" kern="1200" dirty="0"/>
                <a:t>2.2.4 Continued</a:t>
              </a:r>
              <a:endParaRPr lang="en-US" sz="3200" kern="1200" dirty="0"/>
            </a:p>
          </p:txBody>
        </p:sp>
      </p:gr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11583" y="1324909"/>
            <a:ext cx="1913503" cy="497199"/>
          </a:xfrm>
          <a:prstGeom prst="rect">
            <a:avLst/>
          </a:prstGeom>
          <a:solidFill>
            <a:srgbClr val="3332CB"/>
          </a:solidFill>
        </p:spPr>
        <p:txBody>
          <a:bodyPr wrap="none" lIns="0" tIns="0" rIns="0" bIns="0">
            <a:normAutofit fontScale="97500"/>
          </a:bodyPr>
          <a:lstStyle/>
          <a:p>
            <a:pPr indent="0">
              <a:spcAft>
                <a:spcPts val="5460"/>
              </a:spcAft>
            </a:pPr>
            <a:r>
              <a:rPr lang="en-US" sz="2400" b="1" dirty="0">
                <a:solidFill>
                  <a:srgbClr val="FFFFFF"/>
                </a:solidFill>
                <a:latin typeface="Times New Roman"/>
              </a:rPr>
              <a:t>Example 2.18</a:t>
            </a:r>
          </a:p>
        </p:txBody>
      </p:sp>
      <p:sp>
        <p:nvSpPr>
          <p:cNvPr id="3" name="Rectangle 2"/>
          <p:cNvSpPr/>
          <p:nvPr/>
        </p:nvSpPr>
        <p:spPr>
          <a:xfrm>
            <a:off x="911583" y="2011729"/>
            <a:ext cx="7658552" cy="4415383"/>
          </a:xfrm>
          <a:prstGeom prst="rect">
            <a:avLst/>
          </a:prstGeom>
        </p:spPr>
        <p:txBody>
          <a:bodyPr lIns="0" tIns="0" rIns="0" bIns="0">
            <a:normAutofit/>
          </a:bodyPr>
          <a:lstStyle/>
          <a:p>
            <a:pPr indent="0" algn="just">
              <a:lnSpc>
                <a:spcPts val="5736"/>
              </a:lnSpc>
              <a:spcBef>
                <a:spcPts val="5460"/>
              </a:spcBef>
            </a:pPr>
            <a:r>
              <a:rPr lang="en-US" sz="2400" b="1" dirty="0">
                <a:latin typeface="Times New Roman"/>
              </a:rPr>
              <a:t>The following shows the application of the above properties:</a:t>
            </a:r>
          </a:p>
          <a:p>
            <a:pPr indent="0" algn="just">
              <a:lnSpc>
                <a:spcPts val="5736"/>
              </a:lnSpc>
            </a:pPr>
            <a:r>
              <a:rPr lang="en-US" sz="2400" b="1" dirty="0">
                <a:latin typeface="Times New Roman"/>
              </a:rPr>
              <a:t>1.    (1,723,345 + 2,124,945) mod 11 = (8 + 9) mod 11 = 6</a:t>
            </a:r>
          </a:p>
          <a:p>
            <a:pPr indent="0" algn="just">
              <a:lnSpc>
                <a:spcPts val="5736"/>
              </a:lnSpc>
            </a:pPr>
            <a:r>
              <a:rPr lang="en-US" sz="2400" b="1" dirty="0">
                <a:latin typeface="Times New Roman"/>
              </a:rPr>
              <a:t>2.    (1,723,345 - 2,124,945) mod 16 = (8 - 9) mod 11 = 10</a:t>
            </a:r>
          </a:p>
          <a:p>
            <a:pPr indent="0" algn="just">
              <a:lnSpc>
                <a:spcPts val="5736"/>
              </a:lnSpc>
            </a:pPr>
            <a:r>
              <a:rPr lang="en-US" sz="2400" b="1" dirty="0">
                <a:latin typeface="Times New Roman"/>
              </a:rPr>
              <a:t>3.    (1,723,345 x 2,124,945) mod 16 = (8 x 9) mod 11 = 6</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6" name="Group 5"/>
          <p:cNvGrpSpPr/>
          <p:nvPr/>
        </p:nvGrpSpPr>
        <p:grpSpPr>
          <a:xfrm>
            <a:off x="874117" y="306484"/>
            <a:ext cx="7696018" cy="767520"/>
            <a:chOff x="0" y="1811"/>
            <a:chExt cx="7696018" cy="767520"/>
          </a:xfrm>
        </p:grpSpPr>
        <p:sp>
          <p:nvSpPr>
            <p:cNvPr id="7" name="Rounded Rectangle 6"/>
            <p:cNvSpPr/>
            <p:nvPr/>
          </p:nvSpPr>
          <p:spPr>
            <a:xfrm>
              <a:off x="0" y="1811"/>
              <a:ext cx="7696018" cy="7675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7467" y="39278"/>
              <a:ext cx="7621084"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i="1" kern="1200"/>
                <a:t>2.2.4 Continued</a:t>
              </a:r>
              <a:endParaRPr lang="en-US" sz="3200" kern="1200"/>
            </a:p>
          </p:txBody>
        </p:sp>
      </p:gr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7526" y="3736075"/>
            <a:ext cx="7693152" cy="1200912"/>
          </a:xfrm>
          <a:prstGeom prst="rect">
            <a:avLst/>
          </a:prstGeom>
        </p:spPr>
      </p:pic>
      <p:sp>
        <p:nvSpPr>
          <p:cNvPr id="3" name="Rectangle 2"/>
          <p:cNvSpPr/>
          <p:nvPr/>
        </p:nvSpPr>
        <p:spPr>
          <a:xfrm>
            <a:off x="821627" y="1252811"/>
            <a:ext cx="1780032" cy="307848"/>
          </a:xfrm>
          <a:prstGeom prst="rect">
            <a:avLst/>
          </a:prstGeom>
          <a:solidFill>
            <a:srgbClr val="3332CB"/>
          </a:solidFill>
        </p:spPr>
        <p:txBody>
          <a:bodyPr wrap="none" lIns="0" tIns="0" rIns="0" bIns="0">
            <a:normAutofit fontScale="90000" lnSpcReduction="10000"/>
          </a:bodyPr>
          <a:lstStyle/>
          <a:p>
            <a:pPr indent="0">
              <a:spcAft>
                <a:spcPts val="3150"/>
              </a:spcAft>
            </a:pPr>
            <a:r>
              <a:rPr lang="en-US" sz="2400" b="1" dirty="0">
                <a:solidFill>
                  <a:srgbClr val="FFFFFF"/>
                </a:solidFill>
                <a:latin typeface="Times New Roman"/>
              </a:rPr>
              <a:t>Example 2.19</a:t>
            </a:r>
          </a:p>
        </p:txBody>
      </p:sp>
      <p:sp>
        <p:nvSpPr>
          <p:cNvPr id="4" name="Rectangle 3"/>
          <p:cNvSpPr/>
          <p:nvPr/>
        </p:nvSpPr>
        <p:spPr>
          <a:xfrm>
            <a:off x="821627" y="1754386"/>
            <a:ext cx="7817406" cy="4537232"/>
          </a:xfrm>
          <a:prstGeom prst="rect">
            <a:avLst/>
          </a:prstGeom>
        </p:spPr>
        <p:txBody>
          <a:bodyPr lIns="0" tIns="0" rIns="0" bIns="0">
            <a:normAutofit fontScale="97500"/>
          </a:bodyPr>
          <a:lstStyle/>
          <a:p>
            <a:pPr indent="0">
              <a:lnSpc>
                <a:spcPts val="2880"/>
              </a:lnSpc>
              <a:spcBef>
                <a:spcPts val="3150"/>
              </a:spcBef>
              <a:spcAft>
                <a:spcPts val="2730"/>
              </a:spcAft>
            </a:pPr>
            <a:r>
              <a:rPr lang="en-US" sz="2500" b="1" dirty="0">
                <a:latin typeface="Times New Roman"/>
              </a:rPr>
              <a:t>In arithmetic, we often need to find the remainder of powers of 10 when divided by an integer.</a:t>
            </a:r>
          </a:p>
          <a:p>
            <a:pPr indent="0">
              <a:spcAft>
                <a:spcPts val="4830"/>
              </a:spcAft>
            </a:pPr>
            <a:r>
              <a:rPr lang="en-US" sz="2500" dirty="0">
                <a:latin typeface="Times New Roman"/>
              </a:rPr>
              <a:t>10</a:t>
            </a:r>
            <a:r>
              <a:rPr lang="en-US" sz="2500" baseline="30000" dirty="0">
                <a:latin typeface="Times New Roman"/>
              </a:rPr>
              <a:t>n</a:t>
            </a:r>
            <a:r>
              <a:rPr lang="en-US" sz="2500" dirty="0">
                <a:latin typeface="Times New Roman"/>
              </a:rPr>
              <a:t> mod x = (10 mod x)</a:t>
            </a:r>
            <a:r>
              <a:rPr lang="en-US" sz="2500" baseline="30000" dirty="0">
                <a:latin typeface="Times New Roman"/>
              </a:rPr>
              <a:t>n</a:t>
            </a:r>
            <a:r>
              <a:rPr lang="en-US" sz="2500" dirty="0">
                <a:latin typeface="Times New Roman"/>
              </a:rPr>
              <a:t> Applying the third property </a:t>
            </a:r>
            <a:r>
              <a:rPr lang="en-US" sz="2300" i="1" spc="200" dirty="0">
                <a:latin typeface="Times New Roman"/>
              </a:rPr>
              <a:t>n</a:t>
            </a:r>
            <a:r>
              <a:rPr lang="en-US" sz="2500" dirty="0">
                <a:latin typeface="Times New Roman"/>
              </a:rPr>
              <a:t> times.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7" name="Group 6"/>
          <p:cNvGrpSpPr/>
          <p:nvPr/>
        </p:nvGrpSpPr>
        <p:grpSpPr>
          <a:xfrm>
            <a:off x="744660" y="283752"/>
            <a:ext cx="7696018" cy="767520"/>
            <a:chOff x="0" y="1811"/>
            <a:chExt cx="7696018" cy="767520"/>
          </a:xfrm>
        </p:grpSpPr>
        <p:sp>
          <p:nvSpPr>
            <p:cNvPr id="8" name="Rounded Rectangle 7"/>
            <p:cNvSpPr/>
            <p:nvPr/>
          </p:nvSpPr>
          <p:spPr>
            <a:xfrm>
              <a:off x="0" y="1811"/>
              <a:ext cx="7696018" cy="7675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7467" y="39278"/>
              <a:ext cx="7621084"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i="1" kern="1200"/>
                <a:t>2.2.4 Continued</a:t>
              </a:r>
              <a:endParaRPr lang="en-US" sz="3200" kern="1200"/>
            </a:p>
          </p:txBody>
        </p:sp>
      </p:gr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8064" y="3112008"/>
            <a:ext cx="3831336" cy="3288792"/>
          </a:xfrm>
          <a:prstGeom prst="rect">
            <a:avLst/>
          </a:prstGeom>
        </p:spPr>
      </p:pic>
      <p:graphicFrame>
        <p:nvGraphicFramePr>
          <p:cNvPr id="9" name="Diagram 8"/>
          <p:cNvGraphicFramePr/>
          <p:nvPr/>
        </p:nvGraphicFramePr>
        <p:xfrm>
          <a:off x="823415" y="326398"/>
          <a:ext cx="7829266" cy="642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968991" y="1013470"/>
            <a:ext cx="7588156" cy="5387329"/>
          </a:xfrm>
          <a:prstGeom prst="rect">
            <a:avLst/>
          </a:prstGeom>
        </p:spPr>
        <p:txBody>
          <a:bodyPr lIns="0" tIns="0" rIns="0" bIns="0">
            <a:normAutofit/>
          </a:bodyPr>
          <a:lstStyle/>
          <a:p>
            <a:pPr algn="just">
              <a:lnSpc>
                <a:spcPts val="3360"/>
              </a:lnSpc>
              <a:spcBef>
                <a:spcPts val="2940"/>
              </a:spcBef>
            </a:pPr>
            <a:r>
              <a:rPr lang="en-US" sz="2800" b="1" i="1" dirty="0">
                <a:latin typeface="Times New Roman"/>
              </a:rPr>
              <a:t>In cryptography, we are interested in three operations applied to the set of binary integers. A binary operation takes two inputs and creates one output.</a:t>
            </a:r>
          </a:p>
        </p:txBody>
      </p:sp>
      <p:sp>
        <p:nvSpPr>
          <p:cNvPr id="5" name="Rectangle 4"/>
          <p:cNvSpPr/>
          <p:nvPr/>
        </p:nvSpPr>
        <p:spPr>
          <a:xfrm>
            <a:off x="1918283" y="2759954"/>
            <a:ext cx="6288024" cy="307848"/>
          </a:xfrm>
          <a:prstGeom prst="rect">
            <a:avLst/>
          </a:prstGeom>
        </p:spPr>
        <p:txBody>
          <a:bodyPr wrap="none" lIns="0" tIns="0" rIns="0" bIns="0">
            <a:normAutofit fontScale="90000" lnSpcReduction="10000"/>
          </a:bodyPr>
          <a:lstStyle/>
          <a:p>
            <a:pPr indent="0"/>
            <a:r>
              <a:rPr lang="en-US" sz="2400" b="1" dirty="0">
                <a:solidFill>
                  <a:srgbClr val="3333CC"/>
                </a:solidFill>
                <a:latin typeface="Times New Roman"/>
              </a:rPr>
              <a:t>Figure 2.2 </a:t>
            </a:r>
            <a:r>
              <a:rPr lang="en-US" sz="2000" b="1" i="1" dirty="0">
                <a:latin typeface="Times New Roman"/>
              </a:rPr>
              <a:t>Three binary operations for the set of integers</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1235" y="4200792"/>
            <a:ext cx="8057030" cy="1940701"/>
          </a:xfrm>
          <a:prstGeom prst="rect">
            <a:avLst/>
          </a:prstGeom>
        </p:spPr>
      </p:pic>
      <p:sp>
        <p:nvSpPr>
          <p:cNvPr id="3" name="Rectangle 2"/>
          <p:cNvSpPr/>
          <p:nvPr/>
        </p:nvSpPr>
        <p:spPr>
          <a:xfrm>
            <a:off x="808701" y="1096283"/>
            <a:ext cx="2562295" cy="445913"/>
          </a:xfrm>
          <a:prstGeom prst="rect">
            <a:avLst/>
          </a:prstGeom>
          <a:solidFill>
            <a:srgbClr val="3332CB"/>
          </a:solidFill>
        </p:spPr>
        <p:txBody>
          <a:bodyPr wrap="none" lIns="0" tIns="0" rIns="0" bIns="0">
            <a:normAutofit fontScale="97500"/>
          </a:bodyPr>
          <a:lstStyle/>
          <a:p>
            <a:pPr indent="0">
              <a:spcAft>
                <a:spcPts val="2520"/>
              </a:spcAft>
            </a:pPr>
            <a:r>
              <a:rPr lang="en-US" sz="2400" b="1" dirty="0">
                <a:solidFill>
                  <a:srgbClr val="FFFFFF"/>
                </a:solidFill>
                <a:latin typeface="Times New Roman"/>
              </a:rPr>
              <a:t>Example 2.20</a:t>
            </a:r>
          </a:p>
        </p:txBody>
      </p:sp>
      <p:sp>
        <p:nvSpPr>
          <p:cNvPr id="4" name="Rectangle 3"/>
          <p:cNvSpPr/>
          <p:nvPr/>
        </p:nvSpPr>
        <p:spPr>
          <a:xfrm>
            <a:off x="771235" y="1684744"/>
            <a:ext cx="7799559" cy="1549776"/>
          </a:xfrm>
          <a:prstGeom prst="rect">
            <a:avLst/>
          </a:prstGeom>
        </p:spPr>
        <p:txBody>
          <a:bodyPr lIns="0" tIns="0" rIns="0" bIns="0">
            <a:normAutofit fontScale="97500"/>
          </a:bodyPr>
          <a:lstStyle/>
          <a:p>
            <a:pPr indent="0" algn="just">
              <a:lnSpc>
                <a:spcPts val="2880"/>
              </a:lnSpc>
              <a:spcBef>
                <a:spcPts val="2520"/>
              </a:spcBef>
              <a:spcAft>
                <a:spcPts val="840"/>
              </a:spcAft>
            </a:pPr>
            <a:r>
              <a:rPr lang="en-US" sz="2400" b="1" dirty="0">
                <a:latin typeface="Times New Roman"/>
              </a:rPr>
              <a:t>We have been told in arithmetic that the remainder of an integer divided by 3 is the same as the remainder of the sum of its decimal digits. We write an integer as the sum of its digits multiplied by the powers of </a:t>
            </a:r>
            <a:r>
              <a:rPr lang="en-US" sz="1300" b="1" dirty="0">
                <a:latin typeface="Times New Roman"/>
              </a:rPr>
              <a:t>10</a:t>
            </a:r>
            <a:r>
              <a:rPr lang="en-US" sz="2400" b="1" dirty="0">
                <a:latin typeface="Times New Roman"/>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771235" y="186216"/>
            <a:ext cx="7696018" cy="767520"/>
            <a:chOff x="0" y="1811"/>
            <a:chExt cx="7696018" cy="767520"/>
          </a:xfrm>
        </p:grpSpPr>
        <p:sp>
          <p:nvSpPr>
            <p:cNvPr id="9" name="Rounded Rectangle 8"/>
            <p:cNvSpPr/>
            <p:nvPr/>
          </p:nvSpPr>
          <p:spPr>
            <a:xfrm>
              <a:off x="0" y="1811"/>
              <a:ext cx="7696018" cy="7675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7467" y="39278"/>
              <a:ext cx="7621084"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i="1" kern="1200"/>
                <a:t>2.2.4 Continued</a:t>
              </a:r>
              <a:endParaRPr lang="en-US" sz="3200" kern="1200"/>
            </a:p>
          </p:txBody>
        </p:sp>
      </p:grpSp>
      <p:pic>
        <p:nvPicPr>
          <p:cNvPr id="11" name="Picture 10"/>
          <p:cNvPicPr>
            <a:picLocks noChangeAspect="1"/>
          </p:cNvPicPr>
          <p:nvPr/>
        </p:nvPicPr>
        <p:blipFill>
          <a:blip r:embed="rId3"/>
          <a:stretch>
            <a:fillRect/>
          </a:stretch>
        </p:blipFill>
        <p:spPr>
          <a:xfrm>
            <a:off x="836127" y="3164904"/>
            <a:ext cx="7631126" cy="83358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18865" y="1344258"/>
            <a:ext cx="7963833" cy="4688051"/>
          </a:xfrm>
          <a:prstGeom prst="rect">
            <a:avLst/>
          </a:prstGeom>
        </p:spPr>
        <p:txBody>
          <a:bodyPr lIns="0" tIns="0" rIns="0" bIns="0">
            <a:normAutofit fontScale="97500"/>
          </a:bodyPr>
          <a:lstStyle/>
          <a:p>
            <a:pPr indent="0" algn="just">
              <a:lnSpc>
                <a:spcPts val="2880"/>
              </a:lnSpc>
            </a:pPr>
            <a:r>
              <a:rPr lang="en-US" sz="2400" b="1" dirty="0">
                <a:latin typeface="Times New Roman"/>
              </a:rPr>
              <a:t>When we are working in modular arithmetic, we often need to find the inverse of a number relative to an operation. We are normally looking for an additive inverse (relative to an addition operation) or a multiplicative inverse (relative to a multiplication operation).</a:t>
            </a:r>
          </a:p>
        </p:txBody>
      </p:sp>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4" name="TextBox 3"/>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6" name="Diagram 5"/>
          <p:cNvGraphicFramePr/>
          <p:nvPr>
            <p:extLst>
              <p:ext uri="{D42A27DB-BD31-4B8C-83A1-F6EECF244321}">
                <p14:modId xmlns:p14="http://schemas.microsoft.com/office/powerpoint/2010/main" val="2594103958"/>
              </p:ext>
            </p:extLst>
          </p:nvPr>
        </p:nvGraphicFramePr>
        <p:xfrm>
          <a:off x="708547" y="419247"/>
          <a:ext cx="8074152" cy="645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3570" y="2262935"/>
            <a:ext cx="4133088" cy="749808"/>
          </a:xfrm>
          <a:prstGeom prst="rect">
            <a:avLst/>
          </a:prstGeom>
        </p:spPr>
      </p:pic>
      <p:graphicFrame>
        <p:nvGraphicFramePr>
          <p:cNvPr id="11" name="Diagram 10"/>
          <p:cNvGraphicFramePr/>
          <p:nvPr>
            <p:extLst>
              <p:ext uri="{D42A27DB-BD31-4B8C-83A1-F6EECF244321}">
                <p14:modId xmlns:p14="http://schemas.microsoft.com/office/powerpoint/2010/main" val="1580686518"/>
              </p:ext>
            </p:extLst>
          </p:nvPr>
        </p:nvGraphicFramePr>
        <p:xfrm>
          <a:off x="850391" y="354842"/>
          <a:ext cx="7774993" cy="648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850392" y="1154596"/>
            <a:ext cx="2807208" cy="365165"/>
          </a:xfrm>
          <a:prstGeom prst="rect">
            <a:avLst/>
          </a:prstGeom>
        </p:spPr>
        <p:txBody>
          <a:bodyPr wrap="none" lIns="0" tIns="0" rIns="0" bIns="0">
            <a:normAutofit fontScale="97500"/>
          </a:bodyPr>
          <a:lstStyle/>
          <a:p>
            <a:pPr indent="0"/>
            <a:r>
              <a:rPr lang="en-US" sz="2400" b="1" dirty="0">
                <a:solidFill>
                  <a:srgbClr val="3333CC"/>
                </a:solidFill>
                <a:latin typeface="Times New Roman"/>
              </a:rPr>
              <a:t>Additive Inverse</a:t>
            </a:r>
          </a:p>
        </p:txBody>
      </p:sp>
      <p:sp>
        <p:nvSpPr>
          <p:cNvPr id="6" name="Rectangle 5"/>
          <p:cNvSpPr/>
          <p:nvPr/>
        </p:nvSpPr>
        <p:spPr>
          <a:xfrm>
            <a:off x="850391" y="1581317"/>
            <a:ext cx="7635241" cy="2498240"/>
          </a:xfrm>
          <a:prstGeom prst="rect">
            <a:avLst/>
          </a:prstGeom>
        </p:spPr>
        <p:txBody>
          <a:bodyPr lIns="0" tIns="0" rIns="0" bIns="0">
            <a:normAutofit fontScale="97500"/>
          </a:bodyPr>
          <a:lstStyle/>
          <a:p>
            <a:pPr indent="0" algn="just">
              <a:lnSpc>
                <a:spcPts val="2880"/>
              </a:lnSpc>
            </a:pPr>
            <a:r>
              <a:rPr lang="en-US" sz="2400" b="1" dirty="0">
                <a:latin typeface="Times New Roman"/>
              </a:rPr>
              <a:t>In Z</a:t>
            </a:r>
            <a:r>
              <a:rPr lang="en-US" sz="2400" b="1" baseline="-25000" dirty="0">
                <a:latin typeface="Times New Roman"/>
              </a:rPr>
              <a:t>n</a:t>
            </a:r>
            <a:r>
              <a:rPr lang="en-US" sz="2400" b="1" dirty="0">
                <a:latin typeface="Times New Roman"/>
              </a:rPr>
              <a:t>, two numbers </a:t>
            </a:r>
            <a:r>
              <a:rPr lang="en-US" sz="2400" b="1" i="1" dirty="0">
                <a:latin typeface="Times New Roman"/>
              </a:rPr>
              <a:t>a</a:t>
            </a:r>
            <a:r>
              <a:rPr lang="en-US" sz="2400" b="1" dirty="0">
                <a:latin typeface="Times New Roman"/>
              </a:rPr>
              <a:t> and </a:t>
            </a:r>
            <a:r>
              <a:rPr lang="en-US" sz="2400" b="1" i="1" dirty="0">
                <a:latin typeface="Times New Roman"/>
              </a:rPr>
              <a:t>b</a:t>
            </a:r>
            <a:r>
              <a:rPr lang="en-US" sz="2400" b="1" dirty="0">
                <a:latin typeface="Times New Roman"/>
              </a:rPr>
              <a:t> are additive inverses of each other if</a:t>
            </a:r>
          </a:p>
        </p:txBody>
      </p:sp>
      <p:sp>
        <p:nvSpPr>
          <p:cNvPr id="7" name="Rectangle 6"/>
          <p:cNvSpPr/>
          <p:nvPr/>
        </p:nvSpPr>
        <p:spPr>
          <a:xfrm>
            <a:off x="850392" y="3334512"/>
            <a:ext cx="947928" cy="594360"/>
          </a:xfrm>
          <a:prstGeom prst="rect">
            <a:avLst/>
          </a:prstGeom>
          <a:solidFill>
            <a:srgbClr val="E6E6E6"/>
          </a:solidFill>
        </p:spPr>
        <p:txBody>
          <a:bodyPr wrap="none" lIns="0" tIns="0" rIns="0" bIns="0">
            <a:normAutofit fontScale="97500"/>
          </a:bodyPr>
          <a:lstStyle/>
          <a:p>
            <a:pPr indent="0"/>
            <a:r>
              <a:rPr lang="en-US" sz="2800" b="1" i="1" dirty="0">
                <a:solidFill>
                  <a:srgbClr val="FF0000"/>
                </a:solidFill>
                <a:latin typeface="Times New Roman"/>
              </a:rPr>
              <a:t>Note</a:t>
            </a:r>
            <a:r>
              <a:rPr lang="en-US" sz="2400" b="1" spc="-250" dirty="0">
                <a:solidFill>
                  <a:srgbClr val="FF0000"/>
                </a:solidFill>
                <a:latin typeface="Arial"/>
              </a:rPr>
              <a:t> </a:t>
            </a:r>
            <a:endParaRPr lang="en-US" sz="2400" b="1" spc="-250" dirty="0">
              <a:latin typeface="Arial"/>
            </a:endParaRPr>
          </a:p>
        </p:txBody>
      </p:sp>
      <p:sp>
        <p:nvSpPr>
          <p:cNvPr id="8" name="Rectangle 7"/>
          <p:cNvSpPr/>
          <p:nvPr/>
        </p:nvSpPr>
        <p:spPr>
          <a:xfrm>
            <a:off x="850390" y="3965920"/>
            <a:ext cx="7774994" cy="1939124"/>
          </a:xfrm>
          <a:prstGeom prst="rect">
            <a:avLst/>
          </a:prstGeom>
          <a:solidFill>
            <a:srgbClr val="99FF32"/>
          </a:solidFill>
        </p:spPr>
        <p:txBody>
          <a:bodyPr lIns="0" tIns="0" rIns="0" bIns="0">
            <a:normAutofit fontScale="97500"/>
          </a:bodyPr>
          <a:lstStyle/>
          <a:p>
            <a:pPr indent="0" algn="ctr">
              <a:lnSpc>
                <a:spcPts val="3840"/>
              </a:lnSpc>
            </a:pPr>
            <a:r>
              <a:rPr lang="en-US" sz="3200" b="1" i="1" dirty="0">
                <a:latin typeface="Arial"/>
              </a:rPr>
              <a:t>In modular arithmetic, each integer has an additive inverse. The sum of an integer and its additive inverse is congruent to 0 modulo n.</a:t>
            </a:r>
          </a:p>
        </p:txBody>
      </p:sp>
      <p:sp>
        <p:nvSpPr>
          <p:cNvPr id="9" name="TextBox 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10" name="TextBox 9"/>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pic>
        <p:nvPicPr>
          <p:cNvPr id="12" name="Picture 11"/>
          <p:cNvPicPr>
            <a:picLocks noChangeAspect="1"/>
          </p:cNvPicPr>
          <p:nvPr/>
        </p:nvPicPr>
        <p:blipFill>
          <a:blip r:embed="rId8"/>
          <a:stretch>
            <a:fillRect/>
          </a:stretch>
        </p:blipFill>
        <p:spPr>
          <a:xfrm>
            <a:off x="850390" y="3345248"/>
            <a:ext cx="1143000" cy="56997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76491" y="1255638"/>
            <a:ext cx="2344382" cy="450331"/>
          </a:xfrm>
          <a:prstGeom prst="rect">
            <a:avLst/>
          </a:prstGeom>
          <a:solidFill>
            <a:srgbClr val="3332CB"/>
          </a:solidFill>
        </p:spPr>
        <p:txBody>
          <a:bodyPr wrap="none" lIns="0" tIns="0" rIns="0" bIns="0">
            <a:normAutofit fontScale="97500"/>
          </a:bodyPr>
          <a:lstStyle/>
          <a:p>
            <a:pPr indent="0">
              <a:spcAft>
                <a:spcPts val="3570"/>
              </a:spcAft>
            </a:pPr>
            <a:r>
              <a:rPr lang="en-US" sz="2400" b="1" dirty="0">
                <a:solidFill>
                  <a:srgbClr val="FFFFFF"/>
                </a:solidFill>
                <a:latin typeface="Times New Roman"/>
              </a:rPr>
              <a:t>Example 2.21</a:t>
            </a:r>
          </a:p>
        </p:txBody>
      </p:sp>
      <p:sp>
        <p:nvSpPr>
          <p:cNvPr id="3" name="Rectangle 2"/>
          <p:cNvSpPr/>
          <p:nvPr/>
        </p:nvSpPr>
        <p:spPr>
          <a:xfrm>
            <a:off x="850390" y="1939051"/>
            <a:ext cx="7601713" cy="886036"/>
          </a:xfrm>
          <a:prstGeom prst="rect">
            <a:avLst/>
          </a:prstGeom>
        </p:spPr>
        <p:txBody>
          <a:bodyPr wrap="none" lIns="0" tIns="0" rIns="0" bIns="0">
            <a:normAutofit fontScale="97500"/>
          </a:bodyPr>
          <a:lstStyle/>
          <a:p>
            <a:pPr indent="0" algn="just">
              <a:spcBef>
                <a:spcPts val="3570"/>
              </a:spcBef>
              <a:spcAft>
                <a:spcPts val="7980"/>
              </a:spcAft>
            </a:pPr>
            <a:r>
              <a:rPr lang="en-US" sz="2400" b="1" dirty="0">
                <a:latin typeface="Times New Roman"/>
              </a:rPr>
              <a:t>Find all additive inverse pairs in Z10.</a:t>
            </a:r>
          </a:p>
        </p:txBody>
      </p:sp>
      <p:sp>
        <p:nvSpPr>
          <p:cNvPr id="4" name="Rectangle 3"/>
          <p:cNvSpPr/>
          <p:nvPr/>
        </p:nvSpPr>
        <p:spPr>
          <a:xfrm>
            <a:off x="876490" y="2615183"/>
            <a:ext cx="7748894" cy="3185116"/>
          </a:xfrm>
          <a:prstGeom prst="rect">
            <a:avLst/>
          </a:prstGeom>
        </p:spPr>
        <p:txBody>
          <a:bodyPr lIns="0" tIns="0" rIns="0" bIns="0">
            <a:normAutofit fontScale="97500"/>
          </a:bodyPr>
          <a:lstStyle/>
          <a:p>
            <a:pPr indent="0" algn="just">
              <a:spcBef>
                <a:spcPts val="7980"/>
              </a:spcBef>
              <a:spcAft>
                <a:spcPts val="1260"/>
              </a:spcAft>
            </a:pPr>
            <a:r>
              <a:rPr lang="en-US" sz="2400" b="1" dirty="0">
                <a:solidFill>
                  <a:srgbClr val="FF0000"/>
                </a:solidFill>
                <a:latin typeface="Times New Roman"/>
              </a:rPr>
              <a:t>Solution</a:t>
            </a:r>
          </a:p>
          <a:p>
            <a:pPr indent="0" algn="just">
              <a:lnSpc>
                <a:spcPts val="2880"/>
              </a:lnSpc>
            </a:pPr>
            <a:r>
              <a:rPr lang="en-US" sz="2500" b="1" dirty="0">
                <a:latin typeface="Times New Roman"/>
              </a:rPr>
              <a:t>The six pairs of additive inverses are (0, 0), (1, 9), (2, 8), (3, 7), (4, 6), and (5, 5).</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8" name="Diagram 7"/>
          <p:cNvGraphicFramePr/>
          <p:nvPr>
            <p:extLst>
              <p:ext uri="{D42A27DB-BD31-4B8C-83A1-F6EECF244321}">
                <p14:modId xmlns:p14="http://schemas.microsoft.com/office/powerpoint/2010/main" val="724982039"/>
              </p:ext>
            </p:extLst>
          </p:nvPr>
        </p:nvGraphicFramePr>
        <p:xfrm>
          <a:off x="850391" y="354842"/>
          <a:ext cx="7774993" cy="648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958254" y="1231914"/>
            <a:ext cx="7652345" cy="636509"/>
          </a:xfrm>
          <a:prstGeom prst="rect">
            <a:avLst/>
          </a:prstGeom>
        </p:spPr>
        <p:txBody>
          <a:bodyPr wrap="none" lIns="0" tIns="0" rIns="0" bIns="0">
            <a:normAutofit fontScale="97500"/>
          </a:bodyPr>
          <a:lstStyle/>
          <a:p>
            <a:pPr indent="0" algn="just">
              <a:spcAft>
                <a:spcPts val="1680"/>
              </a:spcAft>
            </a:pPr>
            <a:r>
              <a:rPr lang="en-US" sz="2400" b="1" dirty="0">
                <a:solidFill>
                  <a:srgbClr val="3333CC"/>
                </a:solidFill>
                <a:latin typeface="Times New Roman"/>
              </a:rPr>
              <a:t>Multiplicative Inverse</a:t>
            </a:r>
          </a:p>
        </p:txBody>
      </p:sp>
      <p:sp>
        <p:nvSpPr>
          <p:cNvPr id="5" name="Rectangle 4"/>
          <p:cNvSpPr/>
          <p:nvPr/>
        </p:nvSpPr>
        <p:spPr>
          <a:xfrm>
            <a:off x="942832" y="1702569"/>
            <a:ext cx="7682552" cy="1783748"/>
          </a:xfrm>
          <a:prstGeom prst="rect">
            <a:avLst/>
          </a:prstGeom>
        </p:spPr>
        <p:txBody>
          <a:bodyPr lIns="0" tIns="0" rIns="0" bIns="0">
            <a:normAutofit fontScale="97500"/>
          </a:bodyPr>
          <a:lstStyle/>
          <a:p>
            <a:pPr indent="0" algn="just">
              <a:lnSpc>
                <a:spcPts val="2856"/>
              </a:lnSpc>
            </a:pPr>
            <a:r>
              <a:rPr lang="en-US" sz="2400" b="1" dirty="0">
                <a:latin typeface="Times New Roman"/>
              </a:rPr>
              <a:t>In Z</a:t>
            </a:r>
            <a:r>
              <a:rPr lang="en-US" sz="2400" b="1" baseline="-25000" dirty="0">
                <a:latin typeface="Times New Roman"/>
              </a:rPr>
              <a:t>n</a:t>
            </a:r>
            <a:r>
              <a:rPr lang="en-US" sz="2400" b="1" dirty="0">
                <a:latin typeface="Times New Roman"/>
              </a:rPr>
              <a:t>, two numbers </a:t>
            </a:r>
            <a:r>
              <a:rPr lang="en-US" sz="2400" b="1" i="1" dirty="0">
                <a:latin typeface="Times New Roman"/>
              </a:rPr>
              <a:t>a</a:t>
            </a:r>
            <a:r>
              <a:rPr lang="en-US" sz="2400" b="1" dirty="0">
                <a:latin typeface="Times New Roman"/>
              </a:rPr>
              <a:t> and </a:t>
            </a:r>
            <a:r>
              <a:rPr lang="en-US" sz="2400" b="1" i="1" dirty="0">
                <a:latin typeface="Times New Roman"/>
              </a:rPr>
              <a:t>b</a:t>
            </a:r>
            <a:r>
              <a:rPr lang="en-US" sz="2400" b="1" dirty="0">
                <a:latin typeface="Times New Roman"/>
              </a:rPr>
              <a:t> are the multiplicative inverse of each other if</a:t>
            </a:r>
          </a:p>
        </p:txBody>
      </p:sp>
      <p:sp>
        <p:nvSpPr>
          <p:cNvPr id="6" name="Rectangle 5"/>
          <p:cNvSpPr/>
          <p:nvPr/>
        </p:nvSpPr>
        <p:spPr>
          <a:xfrm>
            <a:off x="2941684" y="2317372"/>
            <a:ext cx="3011424" cy="365760"/>
          </a:xfrm>
          <a:prstGeom prst="rect">
            <a:avLst/>
          </a:prstGeom>
        </p:spPr>
        <p:txBody>
          <a:bodyPr wrap="none" lIns="0" tIns="0" rIns="0" bIns="0">
            <a:normAutofit fontScale="90000" lnSpcReduction="20000"/>
          </a:bodyPr>
          <a:lstStyle/>
          <a:p>
            <a:pPr indent="0" algn="ctr">
              <a:spcAft>
                <a:spcPts val="3150"/>
              </a:spcAft>
            </a:pPr>
            <a:r>
              <a:rPr lang="en-US" sz="3300" i="1" dirty="0">
                <a:latin typeface="Times New Roman"/>
              </a:rPr>
              <a:t>a</a:t>
            </a:r>
            <a:r>
              <a:rPr lang="en-US" sz="3300" dirty="0">
                <a:latin typeface="Times New Roman"/>
              </a:rPr>
              <a:t> x </a:t>
            </a:r>
            <a:r>
              <a:rPr lang="en-US" sz="3300" i="1" dirty="0">
                <a:latin typeface="Times New Roman"/>
              </a:rPr>
              <a:t>b</a:t>
            </a:r>
            <a:r>
              <a:rPr lang="en-US" sz="3300" dirty="0">
                <a:latin typeface="Times New Roman"/>
              </a:rPr>
              <a:t> = </a:t>
            </a:r>
            <a:r>
              <a:rPr lang="en-US" sz="3300" i="1" dirty="0">
                <a:latin typeface="Times New Roman"/>
              </a:rPr>
              <a:t>1</a:t>
            </a:r>
            <a:r>
              <a:rPr lang="en-US" sz="3300" dirty="0">
                <a:latin typeface="Times New Roman"/>
              </a:rPr>
              <a:t> (mod </a:t>
            </a:r>
            <a:r>
              <a:rPr lang="en-US" sz="3300" i="1" dirty="0">
                <a:latin typeface="Times New Roman"/>
              </a:rPr>
              <a:t>n</a:t>
            </a:r>
            <a:r>
              <a:rPr lang="en-US" sz="3300" dirty="0">
                <a:latin typeface="Times New Roman"/>
              </a:rPr>
              <a:t>)</a:t>
            </a:r>
          </a:p>
        </p:txBody>
      </p:sp>
      <p:sp>
        <p:nvSpPr>
          <p:cNvPr id="7" name="Rectangle 6"/>
          <p:cNvSpPr/>
          <p:nvPr/>
        </p:nvSpPr>
        <p:spPr>
          <a:xfrm>
            <a:off x="850392" y="2724912"/>
            <a:ext cx="947928" cy="594360"/>
          </a:xfrm>
          <a:prstGeom prst="rect">
            <a:avLst/>
          </a:prstGeom>
          <a:solidFill>
            <a:srgbClr val="E6E6E6"/>
          </a:solidFill>
        </p:spPr>
        <p:txBody>
          <a:bodyPr wrap="none" lIns="0" tIns="0" rIns="0" bIns="0">
            <a:normAutofit fontScale="97500"/>
          </a:bodyPr>
          <a:lstStyle/>
          <a:p>
            <a:pPr indent="0">
              <a:spcBef>
                <a:spcPts val="3150"/>
              </a:spcBef>
            </a:pPr>
            <a:r>
              <a:rPr lang="en-US" sz="2800" b="1" i="1" dirty="0">
                <a:solidFill>
                  <a:srgbClr val="FF0000"/>
                </a:solidFill>
                <a:latin typeface="Times New Roman"/>
              </a:rPr>
              <a:t>Note</a:t>
            </a:r>
            <a:r>
              <a:rPr lang="en-US" sz="2400" b="1" spc="-250" dirty="0">
                <a:solidFill>
                  <a:srgbClr val="FF0000"/>
                </a:solidFill>
                <a:latin typeface="Arial"/>
              </a:rPr>
              <a:t> </a:t>
            </a:r>
            <a:r>
              <a:rPr lang="en-US" sz="2400" b="1" spc="-250" dirty="0">
                <a:latin typeface="Arial"/>
              </a:rPr>
              <a:t>1</a:t>
            </a:r>
          </a:p>
        </p:txBody>
      </p:sp>
      <p:sp>
        <p:nvSpPr>
          <p:cNvPr id="8" name="Rectangle 7"/>
          <p:cNvSpPr/>
          <p:nvPr/>
        </p:nvSpPr>
        <p:spPr>
          <a:xfrm>
            <a:off x="813815" y="3313030"/>
            <a:ext cx="7796784" cy="2362200"/>
          </a:xfrm>
          <a:prstGeom prst="rect">
            <a:avLst/>
          </a:prstGeom>
          <a:solidFill>
            <a:srgbClr val="99FF32"/>
          </a:solidFill>
        </p:spPr>
        <p:txBody>
          <a:bodyPr lIns="0" tIns="0" rIns="0" bIns="0">
            <a:normAutofit fontScale="82500" lnSpcReduction="10000"/>
          </a:bodyPr>
          <a:lstStyle/>
          <a:p>
            <a:pPr indent="0" algn="ctr">
              <a:lnSpc>
                <a:spcPts val="3840"/>
              </a:lnSpc>
            </a:pPr>
            <a:r>
              <a:rPr lang="en-US" sz="3200" b="1" i="1" dirty="0">
                <a:latin typeface="Arial"/>
              </a:rPr>
              <a:t>In modular arithmetic, an integer may or may not have a multiplicative inverse. When it does, the product of the integer and its multiplicative inverse is congruent to 1 modulo n.</a:t>
            </a:r>
          </a:p>
        </p:txBody>
      </p:sp>
      <p:sp>
        <p:nvSpPr>
          <p:cNvPr id="9" name="TextBox 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10" name="TextBox 9"/>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11" name="Diagram 10"/>
          <p:cNvGraphicFramePr/>
          <p:nvPr>
            <p:extLst>
              <p:ext uri="{D42A27DB-BD31-4B8C-83A1-F6EECF244321}">
                <p14:modId xmlns:p14="http://schemas.microsoft.com/office/powerpoint/2010/main" val="724982039"/>
              </p:ext>
            </p:extLst>
          </p:nvPr>
        </p:nvGraphicFramePr>
        <p:xfrm>
          <a:off x="850391" y="354842"/>
          <a:ext cx="7774993" cy="648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p:cNvPicPr>
            <a:picLocks noChangeAspect="1"/>
          </p:cNvPicPr>
          <p:nvPr/>
        </p:nvPicPr>
        <p:blipFill>
          <a:blip r:embed="rId7"/>
          <a:stretch>
            <a:fillRect/>
          </a:stretch>
        </p:blipFill>
        <p:spPr>
          <a:xfrm>
            <a:off x="850391" y="2737104"/>
            <a:ext cx="1143000" cy="56997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05676" y="1053028"/>
            <a:ext cx="2051172" cy="437444"/>
          </a:xfrm>
          <a:prstGeom prst="rect">
            <a:avLst/>
          </a:prstGeom>
          <a:solidFill>
            <a:srgbClr val="3332CB"/>
          </a:solidFill>
        </p:spPr>
        <p:txBody>
          <a:bodyPr wrap="none" lIns="0" tIns="0" rIns="0" bIns="0">
            <a:normAutofit fontScale="97500"/>
          </a:bodyPr>
          <a:lstStyle/>
          <a:p>
            <a:pPr indent="0" algn="just">
              <a:spcAft>
                <a:spcPts val="1050"/>
              </a:spcAft>
            </a:pPr>
            <a:r>
              <a:rPr lang="en-US" sz="2400" b="1" dirty="0">
                <a:solidFill>
                  <a:srgbClr val="FFFFFF"/>
                </a:solidFill>
                <a:latin typeface="Times New Roman"/>
              </a:rPr>
              <a:t>Example 2.22</a:t>
            </a:r>
          </a:p>
        </p:txBody>
      </p:sp>
      <p:sp>
        <p:nvSpPr>
          <p:cNvPr id="3" name="Rectangle 2"/>
          <p:cNvSpPr/>
          <p:nvPr/>
        </p:nvSpPr>
        <p:spPr>
          <a:xfrm>
            <a:off x="705676" y="1684411"/>
            <a:ext cx="8056187" cy="2009025"/>
          </a:xfrm>
          <a:prstGeom prst="rect">
            <a:avLst/>
          </a:prstGeom>
        </p:spPr>
        <p:txBody>
          <a:bodyPr lIns="0" tIns="0" rIns="0" bIns="0">
            <a:noAutofit/>
          </a:bodyPr>
          <a:lstStyle/>
          <a:p>
            <a:pPr indent="0" algn="just">
              <a:spcBef>
                <a:spcPts val="1050"/>
              </a:spcBef>
              <a:spcAft>
                <a:spcPts val="1050"/>
              </a:spcAft>
            </a:pPr>
            <a:r>
              <a:rPr lang="en-US" sz="2000" b="1" dirty="0">
                <a:latin typeface="Times New Roman"/>
              </a:rPr>
              <a:t>Find the multiplicative inverse of 8 in Z</a:t>
            </a:r>
            <a:r>
              <a:rPr lang="en-US" sz="2000" b="1" baseline="-25000" dirty="0">
                <a:latin typeface="Times New Roman"/>
              </a:rPr>
              <a:t>10</a:t>
            </a:r>
            <a:r>
              <a:rPr lang="en-US" sz="2000" b="1" dirty="0">
                <a:latin typeface="Times New Roman"/>
              </a:rPr>
              <a:t>.</a:t>
            </a:r>
          </a:p>
          <a:p>
            <a:pPr indent="0" algn="just">
              <a:spcAft>
                <a:spcPts val="420"/>
              </a:spcAft>
            </a:pPr>
            <a:r>
              <a:rPr lang="en-US" sz="2000" b="1" dirty="0">
                <a:solidFill>
                  <a:srgbClr val="FF0000"/>
                </a:solidFill>
                <a:latin typeface="Times New Roman"/>
              </a:rPr>
              <a:t>Solution</a:t>
            </a:r>
          </a:p>
          <a:p>
            <a:pPr indent="0" algn="just">
              <a:lnSpc>
                <a:spcPts val="2880"/>
              </a:lnSpc>
              <a:spcAft>
                <a:spcPts val="1050"/>
              </a:spcAft>
            </a:pPr>
            <a:r>
              <a:rPr lang="en-US" sz="2000" b="1" dirty="0">
                <a:latin typeface="Times New Roman"/>
              </a:rPr>
              <a:t>There is no multiplicative inverse because </a:t>
            </a:r>
            <a:r>
              <a:rPr lang="en-US" sz="2000" b="1" dirty="0" err="1">
                <a:latin typeface="Times New Roman"/>
              </a:rPr>
              <a:t>gcd</a:t>
            </a:r>
            <a:r>
              <a:rPr lang="en-US" sz="2000" b="1" dirty="0">
                <a:latin typeface="Times New Roman"/>
              </a:rPr>
              <a:t> (10, 8) = 2 </a:t>
            </a:r>
            <a:r>
              <a:rPr lang="en-US" sz="2000" b="1" dirty="0"/>
              <a:t>≠</a:t>
            </a:r>
            <a:r>
              <a:rPr lang="en-US" sz="2000" dirty="0"/>
              <a:t> </a:t>
            </a:r>
            <a:r>
              <a:rPr lang="en-US" sz="2000" b="1" dirty="0">
                <a:latin typeface="Times New Roman"/>
              </a:rPr>
              <a:t>1. In other words, we cannot find any number between 0 and 9 such that when multiplied by 8, the result is congruent to 1.</a:t>
            </a:r>
          </a:p>
        </p:txBody>
      </p:sp>
      <p:sp>
        <p:nvSpPr>
          <p:cNvPr id="4" name="Rectangle 3"/>
          <p:cNvSpPr/>
          <p:nvPr/>
        </p:nvSpPr>
        <p:spPr>
          <a:xfrm>
            <a:off x="705676" y="3845313"/>
            <a:ext cx="2051172" cy="476155"/>
          </a:xfrm>
          <a:prstGeom prst="rect">
            <a:avLst/>
          </a:prstGeom>
          <a:solidFill>
            <a:srgbClr val="3332CB"/>
          </a:solidFill>
        </p:spPr>
        <p:txBody>
          <a:bodyPr wrap="none" lIns="0" tIns="0" rIns="0" bIns="0">
            <a:normAutofit fontScale="97500"/>
          </a:bodyPr>
          <a:lstStyle/>
          <a:p>
            <a:pPr indent="0" algn="just">
              <a:spcBef>
                <a:spcPts val="1050"/>
              </a:spcBef>
              <a:spcAft>
                <a:spcPts val="1680"/>
              </a:spcAft>
            </a:pPr>
            <a:r>
              <a:rPr lang="en-US" sz="2400" b="1">
                <a:solidFill>
                  <a:srgbClr val="FFFFFF"/>
                </a:solidFill>
                <a:latin typeface="Times New Roman"/>
              </a:rPr>
              <a:t>Example 2.23</a:t>
            </a:r>
          </a:p>
        </p:txBody>
      </p:sp>
      <p:sp>
        <p:nvSpPr>
          <p:cNvPr id="5" name="Rectangle 4"/>
          <p:cNvSpPr/>
          <p:nvPr/>
        </p:nvSpPr>
        <p:spPr>
          <a:xfrm>
            <a:off x="674063" y="4473345"/>
            <a:ext cx="8087800" cy="1818273"/>
          </a:xfrm>
          <a:prstGeom prst="rect">
            <a:avLst/>
          </a:prstGeom>
        </p:spPr>
        <p:txBody>
          <a:bodyPr lIns="0" tIns="0" rIns="0" bIns="0">
            <a:noAutofit/>
          </a:bodyPr>
          <a:lstStyle/>
          <a:p>
            <a:pPr marL="342900" indent="0" algn="just">
              <a:spcBef>
                <a:spcPts val="1680"/>
              </a:spcBef>
              <a:spcAft>
                <a:spcPts val="2520"/>
              </a:spcAft>
            </a:pPr>
            <a:r>
              <a:rPr lang="en-US" sz="2000" b="1" dirty="0">
                <a:latin typeface="Times New Roman"/>
              </a:rPr>
              <a:t>Find all multiplicative inverses in Z</a:t>
            </a:r>
            <a:r>
              <a:rPr lang="en-US" sz="2000" b="1" baseline="-25000" dirty="0">
                <a:latin typeface="Times New Roman"/>
              </a:rPr>
              <a:t>10</a:t>
            </a:r>
            <a:r>
              <a:rPr lang="en-US" sz="2000" b="1" dirty="0">
                <a:latin typeface="Times New Roman"/>
              </a:rPr>
              <a:t>.</a:t>
            </a:r>
          </a:p>
          <a:p>
            <a:pPr marL="342900" indent="0" algn="just">
              <a:spcAft>
                <a:spcPts val="420"/>
              </a:spcAft>
            </a:pPr>
            <a:r>
              <a:rPr lang="en-US" sz="2000" b="1" dirty="0">
                <a:solidFill>
                  <a:srgbClr val="FF0000"/>
                </a:solidFill>
                <a:latin typeface="Times New Roman"/>
              </a:rPr>
              <a:t>Solution</a:t>
            </a:r>
          </a:p>
          <a:p>
            <a:pPr marL="342900" indent="0" algn="just">
              <a:lnSpc>
                <a:spcPts val="2856"/>
              </a:lnSpc>
            </a:pPr>
            <a:r>
              <a:rPr lang="en-US" sz="2000" b="1" dirty="0">
                <a:latin typeface="Times New Roman"/>
              </a:rPr>
              <a:t>There are only three pairs: (1, 1), (3, 7) and (9, 9). The numbers 0, 2, 4, 5, 6, and 8 do not have a multiplicative inverse.</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674063" y="211494"/>
            <a:ext cx="7774993" cy="647595"/>
            <a:chOff x="0" y="439"/>
            <a:chExt cx="7774993" cy="647595"/>
          </a:xfrm>
        </p:grpSpPr>
        <p:sp>
          <p:nvSpPr>
            <p:cNvPr id="9" name="Rounded Rectangle 8"/>
            <p:cNvSpPr/>
            <p:nvPr/>
          </p:nvSpPr>
          <p:spPr>
            <a:xfrm>
              <a:off x="0" y="439"/>
              <a:ext cx="777499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1613" y="32052"/>
              <a:ext cx="771176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a:t>2.2.5 Continue</a:t>
              </a:r>
              <a:endParaRPr lang="en-US" sz="2700" kern="1200"/>
            </a:p>
          </p:txBody>
        </p:sp>
      </p:gr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45024" y="1082447"/>
            <a:ext cx="2676098" cy="469652"/>
          </a:xfrm>
          <a:prstGeom prst="rect">
            <a:avLst/>
          </a:prstGeom>
          <a:solidFill>
            <a:srgbClr val="3332CB"/>
          </a:solidFill>
        </p:spPr>
        <p:txBody>
          <a:bodyPr wrap="none" lIns="0" tIns="0" rIns="0" bIns="0">
            <a:normAutofit fontScale="97500"/>
          </a:bodyPr>
          <a:lstStyle/>
          <a:p>
            <a:pPr indent="0">
              <a:spcAft>
                <a:spcPts val="2100"/>
              </a:spcAft>
            </a:pPr>
            <a:r>
              <a:rPr lang="en-US" sz="2400" b="1" dirty="0">
                <a:solidFill>
                  <a:srgbClr val="FFFFFF"/>
                </a:solidFill>
                <a:latin typeface="Times New Roman"/>
              </a:rPr>
              <a:t>Example 2.24</a:t>
            </a:r>
          </a:p>
        </p:txBody>
      </p:sp>
      <p:sp>
        <p:nvSpPr>
          <p:cNvPr id="3" name="Rectangle 2"/>
          <p:cNvSpPr/>
          <p:nvPr/>
        </p:nvSpPr>
        <p:spPr>
          <a:xfrm>
            <a:off x="776785" y="1696693"/>
            <a:ext cx="7862248" cy="3530400"/>
          </a:xfrm>
          <a:prstGeom prst="rect">
            <a:avLst/>
          </a:prstGeom>
        </p:spPr>
        <p:txBody>
          <a:bodyPr lIns="0" tIns="0" rIns="0" bIns="0">
            <a:normAutofit fontScale="97500"/>
          </a:bodyPr>
          <a:lstStyle/>
          <a:p>
            <a:pPr indent="0" algn="just">
              <a:spcBef>
                <a:spcPts val="2100"/>
              </a:spcBef>
              <a:spcAft>
                <a:spcPts val="1680"/>
              </a:spcAft>
            </a:pPr>
            <a:r>
              <a:rPr lang="en-US" sz="2400" b="1" dirty="0">
                <a:latin typeface="Times New Roman"/>
              </a:rPr>
              <a:t>Find all multiplicative inverse pairs in Z</a:t>
            </a:r>
            <a:r>
              <a:rPr lang="en-US" sz="2400" b="1" baseline="-25000" dirty="0">
                <a:latin typeface="Times New Roman"/>
              </a:rPr>
              <a:t>11</a:t>
            </a:r>
            <a:r>
              <a:rPr lang="en-US" sz="2400" b="1" dirty="0">
                <a:latin typeface="Times New Roman"/>
              </a:rPr>
              <a:t>.</a:t>
            </a:r>
          </a:p>
          <a:p>
            <a:pPr indent="0" algn="just">
              <a:spcAft>
                <a:spcPts val="1050"/>
              </a:spcAft>
            </a:pPr>
            <a:r>
              <a:rPr lang="en-US" sz="2400" b="1" dirty="0">
                <a:solidFill>
                  <a:srgbClr val="FF0000"/>
                </a:solidFill>
                <a:latin typeface="Times New Roman"/>
              </a:rPr>
              <a:t>Solution</a:t>
            </a:r>
          </a:p>
          <a:p>
            <a:pPr indent="0" algn="just">
              <a:lnSpc>
                <a:spcPts val="2904"/>
              </a:lnSpc>
            </a:pPr>
            <a:r>
              <a:rPr lang="en-US" sz="2400" b="1" dirty="0">
                <a:latin typeface="Times New Roman"/>
              </a:rPr>
              <a:t>We have seven pairs: (1, 1), (2, 6), (3, 4), (5, 9), (7, 8), and (10, 10).</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6" name="Group 5"/>
          <p:cNvGrpSpPr/>
          <p:nvPr/>
        </p:nvGrpSpPr>
        <p:grpSpPr>
          <a:xfrm>
            <a:off x="674063" y="211494"/>
            <a:ext cx="7774993" cy="647595"/>
            <a:chOff x="0" y="439"/>
            <a:chExt cx="7774993" cy="647595"/>
          </a:xfrm>
        </p:grpSpPr>
        <p:sp>
          <p:nvSpPr>
            <p:cNvPr id="7" name="Rounded Rectangle 6"/>
            <p:cNvSpPr/>
            <p:nvPr/>
          </p:nvSpPr>
          <p:spPr>
            <a:xfrm>
              <a:off x="0" y="439"/>
              <a:ext cx="777499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1613" y="32052"/>
              <a:ext cx="771176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dirty="0"/>
                <a:t>2.2.5 Continue</a:t>
              </a:r>
              <a:endParaRPr lang="en-US" sz="2700" kern="1200" dirty="0"/>
            </a:p>
          </p:txBody>
        </p:sp>
      </p:gr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1248" y="1637720"/>
            <a:ext cx="1121664" cy="554736"/>
          </a:xfrm>
          <a:prstGeom prst="rect">
            <a:avLst/>
          </a:prstGeom>
        </p:spPr>
      </p:pic>
      <p:sp>
        <p:nvSpPr>
          <p:cNvPr id="4" name="Rectangle 3"/>
          <p:cNvSpPr/>
          <p:nvPr/>
        </p:nvSpPr>
        <p:spPr>
          <a:xfrm>
            <a:off x="827600" y="2208021"/>
            <a:ext cx="7838728" cy="2919984"/>
          </a:xfrm>
          <a:prstGeom prst="rect">
            <a:avLst/>
          </a:prstGeom>
          <a:solidFill>
            <a:srgbClr val="99FF32"/>
          </a:solidFill>
        </p:spPr>
        <p:txBody>
          <a:bodyPr lIns="0" tIns="0" rIns="0" bIns="0">
            <a:normAutofit fontScale="97500"/>
          </a:bodyPr>
          <a:lstStyle/>
          <a:p>
            <a:pPr indent="0" algn="ctr">
              <a:lnSpc>
                <a:spcPts val="3840"/>
              </a:lnSpc>
            </a:pPr>
            <a:r>
              <a:rPr lang="en-US" sz="3200" b="1" i="1" dirty="0">
                <a:latin typeface="Arial"/>
              </a:rPr>
              <a:t>The extended Euclidean algorithm finds the multiplicative inverses of b in Z</a:t>
            </a:r>
            <a:r>
              <a:rPr lang="en-US" sz="3200" b="1" i="1" baseline="-25000" dirty="0">
                <a:latin typeface="Arial"/>
              </a:rPr>
              <a:t>n </a:t>
            </a:r>
            <a:r>
              <a:rPr lang="en-US" sz="3200" b="1" i="1" dirty="0">
                <a:latin typeface="Arial"/>
              </a:rPr>
              <a:t>when n and b are given and </a:t>
            </a:r>
            <a:r>
              <a:rPr lang="en-US" sz="3200" b="1" i="1" dirty="0" err="1">
                <a:latin typeface="Arial"/>
              </a:rPr>
              <a:t>gcd</a:t>
            </a:r>
            <a:r>
              <a:rPr lang="en-US" sz="3200" b="1" i="1" dirty="0">
                <a:latin typeface="Arial"/>
              </a:rPr>
              <a:t> (n, b) = 1.</a:t>
            </a:r>
          </a:p>
          <a:p>
            <a:pPr indent="0" algn="ctr">
              <a:lnSpc>
                <a:spcPts val="3840"/>
              </a:lnSpc>
            </a:pPr>
            <a:endParaRPr lang="en-US" sz="3200" b="1" i="1" dirty="0">
              <a:latin typeface="Arial"/>
            </a:endParaRPr>
          </a:p>
          <a:p>
            <a:pPr indent="0" algn="ctr">
              <a:lnSpc>
                <a:spcPts val="3840"/>
              </a:lnSpc>
            </a:pPr>
            <a:r>
              <a:rPr lang="en-US" sz="3200" b="1" i="1" dirty="0">
                <a:latin typeface="Arial"/>
              </a:rPr>
              <a:t>The multiplicative inverse of b is the value of t after being mapped to Zn.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674063" y="211494"/>
            <a:ext cx="7774993" cy="647595"/>
            <a:chOff x="0" y="439"/>
            <a:chExt cx="7774993" cy="647595"/>
          </a:xfrm>
        </p:grpSpPr>
        <p:sp>
          <p:nvSpPr>
            <p:cNvPr id="9" name="Rounded Rectangle 8"/>
            <p:cNvSpPr/>
            <p:nvPr/>
          </p:nvSpPr>
          <p:spPr>
            <a:xfrm>
              <a:off x="0" y="439"/>
              <a:ext cx="777499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1613" y="32052"/>
              <a:ext cx="771176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dirty="0"/>
                <a:t>2.2.5 Continue</a:t>
              </a:r>
              <a:endParaRPr lang="en-US" sz="2700" kern="1200" dirty="0"/>
            </a:p>
          </p:txBody>
        </p:sp>
      </p:gr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9057" y="1817169"/>
            <a:ext cx="7792608" cy="3929444"/>
          </a:xfrm>
          <a:prstGeom prst="rect">
            <a:avLst/>
          </a:prstGeom>
        </p:spPr>
      </p:pic>
      <p:sp>
        <p:nvSpPr>
          <p:cNvPr id="4" name="Rectangle 3"/>
          <p:cNvSpPr/>
          <p:nvPr/>
        </p:nvSpPr>
        <p:spPr>
          <a:xfrm>
            <a:off x="839057" y="1058350"/>
            <a:ext cx="1484376" cy="307848"/>
          </a:xfrm>
          <a:prstGeom prst="rect">
            <a:avLst/>
          </a:prstGeom>
        </p:spPr>
        <p:txBody>
          <a:bodyPr wrap="none" lIns="0" tIns="0" rIns="0" bIns="0">
            <a:normAutofit fontScale="90000" lnSpcReduction="10000"/>
          </a:bodyPr>
          <a:lstStyle/>
          <a:p>
            <a:pPr indent="0"/>
            <a:r>
              <a:rPr lang="en-US" sz="2400" b="1" dirty="0">
                <a:solidFill>
                  <a:srgbClr val="3333CC"/>
                </a:solidFill>
                <a:latin typeface="Times New Roman"/>
              </a:rPr>
              <a:t>Figure 2.15</a:t>
            </a:r>
          </a:p>
        </p:txBody>
      </p:sp>
      <p:sp>
        <p:nvSpPr>
          <p:cNvPr id="5" name="Rectangle 4"/>
          <p:cNvSpPr/>
          <p:nvPr/>
        </p:nvSpPr>
        <p:spPr>
          <a:xfrm>
            <a:off x="2424389" y="1075114"/>
            <a:ext cx="5993054" cy="526030"/>
          </a:xfrm>
          <a:prstGeom prst="rect">
            <a:avLst/>
          </a:prstGeom>
        </p:spPr>
        <p:txBody>
          <a:bodyPr lIns="0" tIns="0" rIns="0" bIns="0">
            <a:noAutofit/>
          </a:bodyPr>
          <a:lstStyle/>
          <a:p>
            <a:pPr indent="0" algn="just">
              <a:lnSpc>
                <a:spcPts val="2496"/>
              </a:lnSpc>
            </a:pPr>
            <a:r>
              <a:rPr lang="en-US" sz="2000" b="1" i="1" dirty="0">
                <a:latin typeface="Times New Roman"/>
              </a:rPr>
              <a:t>Using extended Euclidean algorithm to find multiplicative inverse</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674063" y="211494"/>
            <a:ext cx="7774993" cy="647595"/>
            <a:chOff x="0" y="439"/>
            <a:chExt cx="7774993" cy="647595"/>
          </a:xfrm>
        </p:grpSpPr>
        <p:sp>
          <p:nvSpPr>
            <p:cNvPr id="9" name="Rounded Rectangle 8"/>
            <p:cNvSpPr/>
            <p:nvPr/>
          </p:nvSpPr>
          <p:spPr>
            <a:xfrm>
              <a:off x="0" y="439"/>
              <a:ext cx="777499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1613" y="32052"/>
              <a:ext cx="771176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dirty="0"/>
                <a:t>2.2.5 Continue</a:t>
              </a:r>
              <a:endParaRPr lang="en-US" sz="2700" kern="1200" dirty="0"/>
            </a:p>
          </p:txBody>
        </p:sp>
      </p:gr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54024" y="1039987"/>
            <a:ext cx="1780032" cy="307848"/>
          </a:xfrm>
          <a:prstGeom prst="rect">
            <a:avLst/>
          </a:prstGeom>
          <a:solidFill>
            <a:srgbClr val="3332CB"/>
          </a:solidFill>
        </p:spPr>
        <p:txBody>
          <a:bodyPr wrap="none" lIns="0" tIns="0" rIns="0" bIns="0">
            <a:normAutofit fontScale="90000" lnSpcReduction="10000"/>
          </a:bodyPr>
          <a:lstStyle/>
          <a:p>
            <a:pPr indent="0">
              <a:spcAft>
                <a:spcPts val="1680"/>
              </a:spcAft>
            </a:pPr>
            <a:r>
              <a:rPr lang="en-US" sz="2400" b="1" dirty="0">
                <a:solidFill>
                  <a:srgbClr val="FFFFFF"/>
                </a:solidFill>
                <a:latin typeface="Times New Roman"/>
              </a:rPr>
              <a:t>Example 2.25</a:t>
            </a:r>
          </a:p>
        </p:txBody>
      </p:sp>
      <p:sp>
        <p:nvSpPr>
          <p:cNvPr id="3" name="Rectangle 2"/>
          <p:cNvSpPr/>
          <p:nvPr/>
        </p:nvSpPr>
        <p:spPr>
          <a:xfrm>
            <a:off x="938783" y="1394146"/>
            <a:ext cx="7577419" cy="760000"/>
          </a:xfrm>
          <a:prstGeom prst="rect">
            <a:avLst/>
          </a:prstGeom>
        </p:spPr>
        <p:txBody>
          <a:bodyPr lIns="0" tIns="0" rIns="0" bIns="0">
            <a:normAutofit fontScale="97500"/>
          </a:bodyPr>
          <a:lstStyle/>
          <a:p>
            <a:pPr indent="0">
              <a:lnSpc>
                <a:spcPts val="4176"/>
              </a:lnSpc>
              <a:spcBef>
                <a:spcPts val="1680"/>
              </a:spcBef>
            </a:pPr>
            <a:r>
              <a:rPr lang="en-US" sz="2400" b="1">
                <a:latin typeface="Times New Roman"/>
              </a:rPr>
              <a:t>Find the multiplicative inverse of 11 in Z</a:t>
            </a:r>
            <a:r>
              <a:rPr lang="en-US" sz="2400" b="1" baseline="-25000">
                <a:latin typeface="Times New Roman"/>
              </a:rPr>
              <a:t>26</a:t>
            </a:r>
            <a:r>
              <a:rPr lang="en-US" sz="2400" b="1">
                <a:latin typeface="Times New Roman"/>
              </a:rPr>
              <a:t>. </a:t>
            </a:r>
            <a:endParaRPr lang="en-US" sz="2400" b="1" dirty="0">
              <a:solidFill>
                <a:srgbClr val="FF0000"/>
              </a:solidFill>
              <a:latin typeface="Times New Roman"/>
            </a:endParaRPr>
          </a:p>
        </p:txBody>
      </p:sp>
      <p:sp>
        <p:nvSpPr>
          <p:cNvPr id="5" name="Rectangle 4"/>
          <p:cNvSpPr/>
          <p:nvPr/>
        </p:nvSpPr>
        <p:spPr>
          <a:xfrm>
            <a:off x="984886" y="5963298"/>
            <a:ext cx="7236226" cy="650877"/>
          </a:xfrm>
          <a:prstGeom prst="rect">
            <a:avLst/>
          </a:prstGeom>
        </p:spPr>
        <p:txBody>
          <a:bodyPr wrap="none" lIns="0" tIns="0" rIns="0" bIns="0">
            <a:normAutofit fontScale="97500"/>
          </a:bodyPr>
          <a:lstStyle/>
          <a:p>
            <a:pPr indent="0"/>
            <a:r>
              <a:rPr lang="en-US" sz="2400" b="1" dirty="0">
                <a:latin typeface="Times New Roman"/>
              </a:rPr>
              <a:t>The </a:t>
            </a:r>
            <a:r>
              <a:rPr lang="en-US" sz="2400" b="1" dirty="0" err="1">
                <a:latin typeface="Times New Roman"/>
              </a:rPr>
              <a:t>gcd</a:t>
            </a:r>
            <a:r>
              <a:rPr lang="en-US" sz="2400" b="1" dirty="0">
                <a:latin typeface="Times New Roman"/>
              </a:rPr>
              <a:t> (26, 11) is 1; the inverse of 11 is -7 or 19.</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701358" y="209720"/>
            <a:ext cx="8019561" cy="647595"/>
            <a:chOff x="0" y="439"/>
            <a:chExt cx="7774993" cy="647595"/>
          </a:xfrm>
        </p:grpSpPr>
        <p:sp>
          <p:nvSpPr>
            <p:cNvPr id="9" name="Rounded Rectangle 8"/>
            <p:cNvSpPr/>
            <p:nvPr/>
          </p:nvSpPr>
          <p:spPr>
            <a:xfrm>
              <a:off x="0" y="439"/>
              <a:ext cx="777499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1613" y="32052"/>
              <a:ext cx="771176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dirty="0"/>
                <a:t>2.2.5 Continue</a:t>
              </a:r>
              <a:endParaRPr lang="en-US" sz="2700" kern="1200" dirty="0"/>
            </a:p>
          </p:txBody>
        </p:sp>
      </p:grpSp>
      <p:pic>
        <p:nvPicPr>
          <p:cNvPr id="11" name="Picture 10"/>
          <p:cNvPicPr>
            <a:picLocks noChangeAspect="1"/>
          </p:cNvPicPr>
          <p:nvPr/>
        </p:nvPicPr>
        <p:blipFill>
          <a:blip r:embed="rId2"/>
          <a:stretch>
            <a:fillRect/>
          </a:stretch>
        </p:blipFill>
        <p:spPr>
          <a:xfrm>
            <a:off x="872136" y="2311267"/>
            <a:ext cx="7504762" cy="3590476"/>
          </a:xfrm>
          <a:prstGeom prst="rect">
            <a:avLst/>
          </a:prstGeom>
        </p:spPr>
      </p:pic>
      <p:sp>
        <p:nvSpPr>
          <p:cNvPr id="12" name="Rectangle 11"/>
          <p:cNvSpPr/>
          <p:nvPr/>
        </p:nvSpPr>
        <p:spPr>
          <a:xfrm>
            <a:off x="872136" y="1781508"/>
            <a:ext cx="2518712" cy="568425"/>
          </a:xfrm>
          <a:prstGeom prst="rect">
            <a:avLst/>
          </a:prstGeom>
        </p:spPr>
        <p:txBody>
          <a:bodyPr wrap="square">
            <a:spAutoFit/>
          </a:bodyPr>
          <a:lstStyle/>
          <a:p>
            <a:pPr indent="0">
              <a:lnSpc>
                <a:spcPts val="4176"/>
              </a:lnSpc>
              <a:spcBef>
                <a:spcPts val="1680"/>
              </a:spcBef>
            </a:pPr>
            <a:r>
              <a:rPr lang="en-US" sz="2400" b="1" dirty="0">
                <a:solidFill>
                  <a:srgbClr val="FF0000"/>
                </a:solidFill>
                <a:latin typeface="Times New Roman"/>
              </a:rPr>
              <a:t>Solution</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199802886"/>
              </p:ext>
            </p:extLst>
          </p:nvPr>
        </p:nvGraphicFramePr>
        <p:xfrm>
          <a:off x="758223" y="332322"/>
          <a:ext cx="7771627" cy="582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58223" y="1061965"/>
            <a:ext cx="7771627" cy="5147766"/>
          </a:xfrm>
          <a:prstGeom prst="rect">
            <a:avLst/>
          </a:prstGeom>
        </p:spPr>
        <p:txBody>
          <a:bodyPr lIns="0" tIns="0" rIns="0" bIns="0">
            <a:normAutofit fontScale="97500"/>
          </a:bodyPr>
          <a:lstStyle/>
          <a:p>
            <a:pPr indent="0" algn="just">
              <a:lnSpc>
                <a:spcPts val="2880"/>
              </a:lnSpc>
              <a:spcBef>
                <a:spcPts val="2520"/>
              </a:spcBef>
              <a:spcAft>
                <a:spcPts val="4410"/>
              </a:spcAft>
            </a:pPr>
            <a:r>
              <a:rPr lang="en-US" sz="2400" b="1" dirty="0">
                <a:latin typeface="Times New Roman"/>
              </a:rPr>
              <a:t>The following shows the results of the three binary operations on two integers. Because each input can be either positive or negative, we can have four cases for each operation.</a:t>
            </a:r>
          </a:p>
        </p:txBody>
      </p:sp>
      <p:graphicFrame>
        <p:nvGraphicFramePr>
          <p:cNvPr id="4" name="Table 3"/>
          <p:cNvGraphicFramePr>
            <a:graphicFrameLocks noGrp="1"/>
          </p:cNvGraphicFramePr>
          <p:nvPr>
            <p:extLst>
              <p:ext uri="{D42A27DB-BD31-4B8C-83A1-F6EECF244321}">
                <p14:modId xmlns:p14="http://schemas.microsoft.com/office/powerpoint/2010/main" val="1313140188"/>
              </p:ext>
            </p:extLst>
          </p:nvPr>
        </p:nvGraphicFramePr>
        <p:xfrm>
          <a:off x="881053" y="2630008"/>
          <a:ext cx="8110728" cy="1005840"/>
        </p:xfrm>
        <a:graphic>
          <a:graphicData uri="http://schemas.openxmlformats.org/drawingml/2006/table">
            <a:tbl>
              <a:tblPr/>
              <a:tblGrid>
                <a:gridCol w="1146048">
                  <a:extLst>
                    <a:ext uri="{9D8B030D-6E8A-4147-A177-3AD203B41FA5}">
                      <a16:colId xmlns:a16="http://schemas.microsoft.com/office/drawing/2014/main" val="20000"/>
                    </a:ext>
                  </a:extLst>
                </a:gridCol>
                <a:gridCol w="1514856">
                  <a:extLst>
                    <a:ext uri="{9D8B030D-6E8A-4147-A177-3AD203B41FA5}">
                      <a16:colId xmlns:a16="http://schemas.microsoft.com/office/drawing/2014/main" val="20001"/>
                    </a:ext>
                  </a:extLst>
                </a:gridCol>
                <a:gridCol w="1822704">
                  <a:extLst>
                    <a:ext uri="{9D8B030D-6E8A-4147-A177-3AD203B41FA5}">
                      <a16:colId xmlns:a16="http://schemas.microsoft.com/office/drawing/2014/main" val="20002"/>
                    </a:ext>
                  </a:extLst>
                </a:gridCol>
                <a:gridCol w="1773936">
                  <a:extLst>
                    <a:ext uri="{9D8B030D-6E8A-4147-A177-3AD203B41FA5}">
                      <a16:colId xmlns:a16="http://schemas.microsoft.com/office/drawing/2014/main" val="20003"/>
                    </a:ext>
                  </a:extLst>
                </a:gridCol>
                <a:gridCol w="1853184">
                  <a:extLst>
                    <a:ext uri="{9D8B030D-6E8A-4147-A177-3AD203B41FA5}">
                      <a16:colId xmlns:a16="http://schemas.microsoft.com/office/drawing/2014/main" val="20004"/>
                    </a:ext>
                  </a:extLst>
                </a:gridCol>
              </a:tblGrid>
              <a:tr h="326136">
                <a:tc>
                  <a:txBody>
                    <a:bodyPr/>
                    <a:lstStyle/>
                    <a:p>
                      <a:pPr indent="0"/>
                      <a:r>
                        <a:rPr lang="en-US" sz="1500">
                          <a:latin typeface="Times New Roman"/>
                        </a:rPr>
                        <a:t>Add:</a:t>
                      </a:r>
                    </a:p>
                  </a:txBody>
                  <a:tcPr marL="0" marR="0" marT="0" marB="0" anchor="b">
                    <a:solidFill>
                      <a:srgbClr val="E6E6E6"/>
                    </a:solidFill>
                  </a:tcPr>
                </a:tc>
                <a:tc>
                  <a:txBody>
                    <a:bodyPr/>
                    <a:lstStyle/>
                    <a:p>
                      <a:pPr marR="279400" indent="0" algn="r"/>
                      <a:r>
                        <a:rPr lang="en-US" sz="1500" dirty="0">
                          <a:latin typeface="Times New Roman"/>
                        </a:rPr>
                        <a:t>5 + 9= 14</a:t>
                      </a:r>
                    </a:p>
                  </a:txBody>
                  <a:tcPr marL="0" marR="0" marT="0" marB="0" anchor="b">
                    <a:solidFill>
                      <a:srgbClr val="E6E6E6"/>
                    </a:solidFill>
                  </a:tcPr>
                </a:tc>
                <a:tc>
                  <a:txBody>
                    <a:bodyPr/>
                    <a:lstStyle/>
                    <a:p>
                      <a:pPr marL="292100" indent="0"/>
                      <a:r>
                        <a:rPr lang="en-US" sz="1500">
                          <a:latin typeface="Times New Roman"/>
                        </a:rPr>
                        <a:t>(-5) + 9 = 4</a:t>
                      </a:r>
                    </a:p>
                  </a:txBody>
                  <a:tcPr marL="0" marR="0" marT="0" marB="0" anchor="b">
                    <a:solidFill>
                      <a:srgbClr val="E6E6E6"/>
                    </a:solidFill>
                  </a:tcPr>
                </a:tc>
                <a:tc>
                  <a:txBody>
                    <a:bodyPr/>
                    <a:lstStyle/>
                    <a:p>
                      <a:pPr indent="0" algn="ctr"/>
                      <a:r>
                        <a:rPr lang="en-US" sz="1500">
                          <a:latin typeface="Times New Roman"/>
                        </a:rPr>
                        <a:t>5 + (-9) = -4</a:t>
                      </a:r>
                    </a:p>
                  </a:txBody>
                  <a:tcPr marL="0" marR="0" marT="0" marB="0" anchor="b">
                    <a:solidFill>
                      <a:srgbClr val="E6E6E6"/>
                    </a:solidFill>
                  </a:tcPr>
                </a:tc>
                <a:tc>
                  <a:txBody>
                    <a:bodyPr/>
                    <a:lstStyle/>
                    <a:p>
                      <a:pPr marL="254000" indent="0"/>
                      <a:r>
                        <a:rPr lang="en-US" sz="1500">
                          <a:latin typeface="Times New Roman"/>
                        </a:rPr>
                        <a:t>(-5) + (-9) = -14</a:t>
                      </a:r>
                    </a:p>
                  </a:txBody>
                  <a:tcPr marL="0" marR="0" marT="0" marB="0" anchor="b">
                    <a:solidFill>
                      <a:srgbClr val="E6E6E6"/>
                    </a:solidFill>
                  </a:tcPr>
                </a:tc>
                <a:extLst>
                  <a:ext uri="{0D108BD9-81ED-4DB2-BD59-A6C34878D82A}">
                    <a16:rowId xmlns:a16="http://schemas.microsoft.com/office/drawing/2014/main" val="10000"/>
                  </a:ext>
                </a:extLst>
              </a:tr>
              <a:tr h="335280">
                <a:tc>
                  <a:txBody>
                    <a:bodyPr/>
                    <a:lstStyle/>
                    <a:p>
                      <a:pPr indent="0"/>
                      <a:r>
                        <a:rPr lang="en-US" sz="1500">
                          <a:latin typeface="Times New Roman"/>
                        </a:rPr>
                        <a:t>Subtract:</a:t>
                      </a:r>
                    </a:p>
                  </a:txBody>
                  <a:tcPr marL="0" marR="0" marT="0" marB="0" anchor="b">
                    <a:solidFill>
                      <a:srgbClr val="E6E6E6"/>
                    </a:solidFill>
                  </a:tcPr>
                </a:tc>
                <a:tc>
                  <a:txBody>
                    <a:bodyPr/>
                    <a:lstStyle/>
                    <a:p>
                      <a:pPr marR="279400" indent="0" algn="r"/>
                      <a:r>
                        <a:rPr lang="en-US" sz="1500">
                          <a:latin typeface="Times New Roman"/>
                        </a:rPr>
                        <a:t>5 - 9 = -4</a:t>
                      </a:r>
                    </a:p>
                  </a:txBody>
                  <a:tcPr marL="0" marR="0" marT="0" marB="0" anchor="b">
                    <a:solidFill>
                      <a:srgbClr val="E6E6E6"/>
                    </a:solidFill>
                  </a:tcPr>
                </a:tc>
                <a:tc>
                  <a:txBody>
                    <a:bodyPr/>
                    <a:lstStyle/>
                    <a:p>
                      <a:pPr marL="292100" indent="0"/>
                      <a:r>
                        <a:rPr lang="en-US" sz="1500">
                          <a:latin typeface="Times New Roman"/>
                        </a:rPr>
                        <a:t>(-5) - 9 = -14</a:t>
                      </a:r>
                    </a:p>
                  </a:txBody>
                  <a:tcPr marL="0" marR="0" marT="0" marB="0" anchor="b">
                    <a:solidFill>
                      <a:srgbClr val="E6E6E6"/>
                    </a:solidFill>
                  </a:tcPr>
                </a:tc>
                <a:tc>
                  <a:txBody>
                    <a:bodyPr/>
                    <a:lstStyle/>
                    <a:p>
                      <a:pPr indent="0" algn="ctr"/>
                      <a:r>
                        <a:rPr lang="en-US" sz="1500">
                          <a:latin typeface="Times New Roman"/>
                        </a:rPr>
                        <a:t>5 - (-9) = 14</a:t>
                      </a:r>
                    </a:p>
                  </a:txBody>
                  <a:tcPr marL="0" marR="0" marT="0" marB="0" anchor="b">
                    <a:solidFill>
                      <a:srgbClr val="E6E6E6"/>
                    </a:solidFill>
                  </a:tcPr>
                </a:tc>
                <a:tc>
                  <a:txBody>
                    <a:bodyPr/>
                    <a:lstStyle/>
                    <a:p>
                      <a:pPr marL="254000" indent="0"/>
                      <a:r>
                        <a:rPr lang="en-US" sz="1500">
                          <a:latin typeface="Times New Roman"/>
                        </a:rPr>
                        <a:t>(-5) - (-9) = +4</a:t>
                      </a:r>
                    </a:p>
                  </a:txBody>
                  <a:tcPr marL="0" marR="0" marT="0" marB="0" anchor="b">
                    <a:solidFill>
                      <a:srgbClr val="E6E6E6"/>
                    </a:solidFill>
                  </a:tcPr>
                </a:tc>
                <a:extLst>
                  <a:ext uri="{0D108BD9-81ED-4DB2-BD59-A6C34878D82A}">
                    <a16:rowId xmlns:a16="http://schemas.microsoft.com/office/drawing/2014/main" val="10001"/>
                  </a:ext>
                </a:extLst>
              </a:tr>
              <a:tr h="344424">
                <a:tc>
                  <a:txBody>
                    <a:bodyPr/>
                    <a:lstStyle/>
                    <a:p>
                      <a:pPr indent="0"/>
                      <a:r>
                        <a:rPr lang="en-US" sz="1500">
                          <a:latin typeface="Times New Roman"/>
                        </a:rPr>
                        <a:t>Multiply:</a:t>
                      </a:r>
                    </a:p>
                  </a:txBody>
                  <a:tcPr marL="0" marR="0" marT="0" marB="0">
                    <a:solidFill>
                      <a:srgbClr val="E6E6E6"/>
                    </a:solidFill>
                  </a:tcPr>
                </a:tc>
                <a:tc>
                  <a:txBody>
                    <a:bodyPr/>
                    <a:lstStyle/>
                    <a:p>
                      <a:pPr marR="279400" indent="0" algn="r"/>
                      <a:r>
                        <a:rPr lang="en-US" sz="1500">
                          <a:latin typeface="Times New Roman"/>
                        </a:rPr>
                        <a:t>5 x 9 = 45</a:t>
                      </a:r>
                    </a:p>
                  </a:txBody>
                  <a:tcPr marL="0" marR="0" marT="0" marB="0">
                    <a:solidFill>
                      <a:srgbClr val="E6E6E6"/>
                    </a:solidFill>
                  </a:tcPr>
                </a:tc>
                <a:tc>
                  <a:txBody>
                    <a:bodyPr/>
                    <a:lstStyle/>
                    <a:p>
                      <a:pPr marL="292100" indent="0"/>
                      <a:r>
                        <a:rPr lang="en-US" sz="1500">
                          <a:latin typeface="Times New Roman"/>
                        </a:rPr>
                        <a:t>(-5) x 9 = -45</a:t>
                      </a:r>
                    </a:p>
                  </a:txBody>
                  <a:tcPr marL="0" marR="0" marT="0" marB="0">
                    <a:solidFill>
                      <a:srgbClr val="E6E6E6"/>
                    </a:solidFill>
                  </a:tcPr>
                </a:tc>
                <a:tc>
                  <a:txBody>
                    <a:bodyPr/>
                    <a:lstStyle/>
                    <a:p>
                      <a:pPr indent="0" algn="ctr"/>
                      <a:r>
                        <a:rPr lang="en-US" sz="1500">
                          <a:latin typeface="Times New Roman"/>
                        </a:rPr>
                        <a:t>5 x (-9) = -45</a:t>
                      </a:r>
                    </a:p>
                  </a:txBody>
                  <a:tcPr marL="0" marR="0" marT="0" marB="0">
                    <a:solidFill>
                      <a:srgbClr val="E6E6E6"/>
                    </a:solidFill>
                  </a:tcPr>
                </a:tc>
                <a:tc>
                  <a:txBody>
                    <a:bodyPr/>
                    <a:lstStyle/>
                    <a:p>
                      <a:pPr marL="254000" indent="0"/>
                      <a:r>
                        <a:rPr lang="en-US" sz="1500" dirty="0">
                          <a:latin typeface="Times New Roman"/>
                        </a:rPr>
                        <a:t>(-5) x (-9) = 45</a:t>
                      </a:r>
                    </a:p>
                  </a:txBody>
                  <a:tcPr marL="0" marR="0" marT="0" marB="0">
                    <a:solidFill>
                      <a:srgbClr val="E6E6E6"/>
                    </a:solidFill>
                  </a:tcPr>
                </a:tc>
                <a:extLst>
                  <a:ext uri="{0D108BD9-81ED-4DB2-BD59-A6C34878D82A}">
                    <a16:rowId xmlns:a16="http://schemas.microsoft.com/office/drawing/2014/main" val="10002"/>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43796" y="1032010"/>
            <a:ext cx="1780032" cy="307848"/>
          </a:xfrm>
          <a:prstGeom prst="rect">
            <a:avLst/>
          </a:prstGeom>
          <a:solidFill>
            <a:srgbClr val="3332CB"/>
          </a:solidFill>
        </p:spPr>
        <p:txBody>
          <a:bodyPr wrap="none" lIns="0" tIns="0" rIns="0" bIns="0">
            <a:normAutofit fontScale="90000" lnSpcReduction="10000"/>
          </a:bodyPr>
          <a:lstStyle/>
          <a:p>
            <a:pPr indent="0">
              <a:spcAft>
                <a:spcPts val="1470"/>
              </a:spcAft>
            </a:pPr>
            <a:r>
              <a:rPr lang="en-US" sz="2400" b="1" dirty="0">
                <a:solidFill>
                  <a:srgbClr val="FFFFFF"/>
                </a:solidFill>
                <a:latin typeface="Times New Roman"/>
              </a:rPr>
              <a:t>Example 2.26</a:t>
            </a:r>
          </a:p>
        </p:txBody>
      </p:sp>
      <p:sp>
        <p:nvSpPr>
          <p:cNvPr id="3" name="Rectangle 2"/>
          <p:cNvSpPr/>
          <p:nvPr/>
        </p:nvSpPr>
        <p:spPr>
          <a:xfrm>
            <a:off x="733965" y="1397731"/>
            <a:ext cx="7645760" cy="758616"/>
          </a:xfrm>
          <a:prstGeom prst="rect">
            <a:avLst/>
          </a:prstGeom>
        </p:spPr>
        <p:txBody>
          <a:bodyPr lIns="0" tIns="0" rIns="0" bIns="0">
            <a:normAutofit fontScale="97500"/>
          </a:bodyPr>
          <a:lstStyle/>
          <a:p>
            <a:pPr indent="0">
              <a:lnSpc>
                <a:spcPts val="4176"/>
              </a:lnSpc>
              <a:spcBef>
                <a:spcPts val="1470"/>
              </a:spcBef>
              <a:spcAft>
                <a:spcPts val="1470"/>
              </a:spcAft>
            </a:pPr>
            <a:r>
              <a:rPr lang="en-US" sz="2400" b="1" dirty="0">
                <a:latin typeface="Times New Roman"/>
              </a:rPr>
              <a:t>Find the multiplicative inverse of 23 in Z</a:t>
            </a:r>
            <a:r>
              <a:rPr lang="en-US" sz="2400" b="1" baseline="-25000" dirty="0">
                <a:latin typeface="Times New Roman"/>
              </a:rPr>
              <a:t>100</a:t>
            </a:r>
            <a:r>
              <a:rPr lang="en-US" sz="2400" b="1" dirty="0">
                <a:latin typeface="Times New Roman"/>
              </a:rPr>
              <a:t>. </a:t>
            </a:r>
            <a:endParaRPr lang="en-US" sz="2400" b="1" dirty="0">
              <a:solidFill>
                <a:srgbClr val="FF0000"/>
              </a:solidFill>
              <a:latin typeface="Times New Roman"/>
            </a:endParaRPr>
          </a:p>
        </p:txBody>
      </p:sp>
      <p:sp>
        <p:nvSpPr>
          <p:cNvPr id="5" name="Rectangle 4"/>
          <p:cNvSpPr/>
          <p:nvPr/>
        </p:nvSpPr>
        <p:spPr>
          <a:xfrm>
            <a:off x="733965" y="5848733"/>
            <a:ext cx="6699504" cy="307848"/>
          </a:xfrm>
          <a:prstGeom prst="rect">
            <a:avLst/>
          </a:prstGeom>
        </p:spPr>
        <p:txBody>
          <a:bodyPr wrap="none" lIns="0" tIns="0" rIns="0" bIns="0">
            <a:normAutofit fontScale="90000" lnSpcReduction="10000"/>
          </a:bodyPr>
          <a:lstStyle/>
          <a:p>
            <a:pPr indent="0"/>
            <a:r>
              <a:rPr lang="en-US" sz="2400" b="1">
                <a:latin typeface="Times New Roman"/>
              </a:rPr>
              <a:t>The gcd (100, 23) is 1; the inverse of 23 is -13 or 87.</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701358" y="209720"/>
            <a:ext cx="8019561" cy="647595"/>
            <a:chOff x="0" y="439"/>
            <a:chExt cx="7774993" cy="647595"/>
          </a:xfrm>
        </p:grpSpPr>
        <p:sp>
          <p:nvSpPr>
            <p:cNvPr id="9" name="Rounded Rectangle 8"/>
            <p:cNvSpPr/>
            <p:nvPr/>
          </p:nvSpPr>
          <p:spPr>
            <a:xfrm>
              <a:off x="0" y="439"/>
              <a:ext cx="777499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1613" y="32052"/>
              <a:ext cx="771176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dirty="0"/>
                <a:t>2.2.5 Continue</a:t>
              </a:r>
              <a:endParaRPr lang="en-US" sz="2700" kern="1200" dirty="0"/>
            </a:p>
          </p:txBody>
        </p:sp>
      </p:grpSp>
      <p:sp>
        <p:nvSpPr>
          <p:cNvPr id="11" name="Rectangle 10"/>
          <p:cNvSpPr/>
          <p:nvPr/>
        </p:nvSpPr>
        <p:spPr>
          <a:xfrm>
            <a:off x="733965" y="1858926"/>
            <a:ext cx="1313199" cy="568425"/>
          </a:xfrm>
          <a:prstGeom prst="rect">
            <a:avLst/>
          </a:prstGeom>
        </p:spPr>
        <p:txBody>
          <a:bodyPr wrap="square">
            <a:spAutoFit/>
          </a:bodyPr>
          <a:lstStyle/>
          <a:p>
            <a:pPr indent="0">
              <a:lnSpc>
                <a:spcPts val="4176"/>
              </a:lnSpc>
              <a:spcBef>
                <a:spcPts val="1470"/>
              </a:spcBef>
              <a:spcAft>
                <a:spcPts val="1470"/>
              </a:spcAft>
            </a:pPr>
            <a:r>
              <a:rPr lang="en-US" sz="2400" b="1" dirty="0">
                <a:solidFill>
                  <a:srgbClr val="FF0000"/>
                </a:solidFill>
                <a:latin typeface="Times New Roman"/>
              </a:rPr>
              <a:t>Solution</a:t>
            </a:r>
          </a:p>
        </p:txBody>
      </p:sp>
      <p:pic>
        <p:nvPicPr>
          <p:cNvPr id="12" name="Picture 11"/>
          <p:cNvPicPr>
            <a:picLocks noChangeAspect="1"/>
          </p:cNvPicPr>
          <p:nvPr/>
        </p:nvPicPr>
        <p:blipFill>
          <a:blip r:embed="rId2"/>
          <a:stretch>
            <a:fillRect/>
          </a:stretch>
        </p:blipFill>
        <p:spPr>
          <a:xfrm>
            <a:off x="701358" y="2563263"/>
            <a:ext cx="8106757" cy="305962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07053" y="1035752"/>
            <a:ext cx="1786128" cy="307848"/>
          </a:xfrm>
          <a:prstGeom prst="rect">
            <a:avLst/>
          </a:prstGeom>
          <a:solidFill>
            <a:srgbClr val="3332CB"/>
          </a:solidFill>
        </p:spPr>
        <p:txBody>
          <a:bodyPr wrap="none" lIns="0" tIns="0" rIns="0" bIns="0">
            <a:normAutofit fontScale="90000" lnSpcReduction="10000"/>
          </a:bodyPr>
          <a:lstStyle/>
          <a:p>
            <a:pPr indent="0">
              <a:spcAft>
                <a:spcPts val="1680"/>
              </a:spcAft>
            </a:pPr>
            <a:r>
              <a:rPr lang="en-US" sz="2400" b="1" dirty="0">
                <a:solidFill>
                  <a:srgbClr val="FFFFFF"/>
                </a:solidFill>
                <a:latin typeface="Times New Roman"/>
              </a:rPr>
              <a:t>Example 2.27</a:t>
            </a:r>
          </a:p>
        </p:txBody>
      </p:sp>
      <p:sp>
        <p:nvSpPr>
          <p:cNvPr id="3" name="Rectangle 2"/>
          <p:cNvSpPr/>
          <p:nvPr/>
        </p:nvSpPr>
        <p:spPr>
          <a:xfrm>
            <a:off x="781320" y="1431601"/>
            <a:ext cx="7765272" cy="565815"/>
          </a:xfrm>
          <a:prstGeom prst="rect">
            <a:avLst/>
          </a:prstGeom>
        </p:spPr>
        <p:txBody>
          <a:bodyPr lIns="0" tIns="0" rIns="0" bIns="0">
            <a:normAutofit fontScale="97500"/>
          </a:bodyPr>
          <a:lstStyle/>
          <a:p>
            <a:pPr indent="0">
              <a:lnSpc>
                <a:spcPts val="4176"/>
              </a:lnSpc>
              <a:spcBef>
                <a:spcPts val="1680"/>
              </a:spcBef>
              <a:spcAft>
                <a:spcPts val="2730"/>
              </a:spcAft>
            </a:pPr>
            <a:r>
              <a:rPr lang="en-US" sz="2400" b="1" dirty="0">
                <a:latin typeface="Times New Roman"/>
              </a:rPr>
              <a:t>Find the inverse of 12 in Z</a:t>
            </a:r>
            <a:r>
              <a:rPr lang="en-US" sz="2400" b="1" baseline="-25000" dirty="0">
                <a:latin typeface="Times New Roman"/>
              </a:rPr>
              <a:t>26</a:t>
            </a:r>
            <a:r>
              <a:rPr lang="en-US" sz="2400" b="1" dirty="0">
                <a:latin typeface="Times New Roman"/>
              </a:rPr>
              <a:t>. </a:t>
            </a:r>
            <a:endParaRPr lang="en-US" sz="2400" b="1" dirty="0">
              <a:solidFill>
                <a:srgbClr val="FF0000"/>
              </a:solidFill>
              <a:latin typeface="Times New Roman"/>
            </a:endParaRPr>
          </a:p>
        </p:txBody>
      </p:sp>
      <p:sp>
        <p:nvSpPr>
          <p:cNvPr id="5" name="Rectangle 4"/>
          <p:cNvSpPr/>
          <p:nvPr/>
        </p:nvSpPr>
        <p:spPr>
          <a:xfrm>
            <a:off x="807053" y="5489100"/>
            <a:ext cx="7881258" cy="543209"/>
          </a:xfrm>
          <a:prstGeom prst="rect">
            <a:avLst/>
          </a:prstGeom>
        </p:spPr>
        <p:txBody>
          <a:bodyPr wrap="none" lIns="0" tIns="0" rIns="0" bIns="0">
            <a:normAutofit fontScale="97500"/>
          </a:bodyPr>
          <a:lstStyle/>
          <a:p>
            <a:pPr indent="0">
              <a:spcBef>
                <a:spcPts val="3150"/>
              </a:spcBef>
            </a:pPr>
            <a:r>
              <a:rPr lang="en-US" sz="2400" b="1">
                <a:latin typeface="Times New Roman"/>
              </a:rPr>
              <a:t>The gcd (26, 12) is 2; the inverse does not exist.</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701358" y="209720"/>
            <a:ext cx="8019561" cy="647595"/>
            <a:chOff x="0" y="439"/>
            <a:chExt cx="7774993" cy="647595"/>
          </a:xfrm>
        </p:grpSpPr>
        <p:sp>
          <p:nvSpPr>
            <p:cNvPr id="9" name="Rounded Rectangle 8"/>
            <p:cNvSpPr/>
            <p:nvPr/>
          </p:nvSpPr>
          <p:spPr>
            <a:xfrm>
              <a:off x="0" y="439"/>
              <a:ext cx="777499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1613" y="32052"/>
              <a:ext cx="771176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dirty="0"/>
                <a:t>2.2.5 Continue</a:t>
              </a:r>
              <a:endParaRPr lang="en-US" sz="2700" kern="1200" dirty="0"/>
            </a:p>
          </p:txBody>
        </p:sp>
      </p:grpSp>
      <p:sp>
        <p:nvSpPr>
          <p:cNvPr id="11" name="Rectangle 10"/>
          <p:cNvSpPr/>
          <p:nvPr/>
        </p:nvSpPr>
        <p:spPr>
          <a:xfrm>
            <a:off x="733965" y="1997416"/>
            <a:ext cx="7645760" cy="568425"/>
          </a:xfrm>
          <a:prstGeom prst="rect">
            <a:avLst/>
          </a:prstGeom>
        </p:spPr>
        <p:txBody>
          <a:bodyPr wrap="square">
            <a:spAutoFit/>
          </a:bodyPr>
          <a:lstStyle/>
          <a:p>
            <a:pPr indent="0">
              <a:lnSpc>
                <a:spcPts val="4176"/>
              </a:lnSpc>
              <a:spcBef>
                <a:spcPts val="1680"/>
              </a:spcBef>
              <a:spcAft>
                <a:spcPts val="2730"/>
              </a:spcAft>
            </a:pPr>
            <a:r>
              <a:rPr lang="en-US" sz="2400" b="1" dirty="0">
                <a:solidFill>
                  <a:srgbClr val="FF0000"/>
                </a:solidFill>
                <a:latin typeface="Times New Roman"/>
              </a:rPr>
              <a:t>Solution</a:t>
            </a:r>
          </a:p>
        </p:txBody>
      </p:sp>
      <p:pic>
        <p:nvPicPr>
          <p:cNvPr id="12" name="Picture 11"/>
          <p:cNvPicPr>
            <a:picLocks noChangeAspect="1"/>
          </p:cNvPicPr>
          <p:nvPr/>
        </p:nvPicPr>
        <p:blipFill>
          <a:blip r:embed="rId2"/>
          <a:stretch>
            <a:fillRect/>
          </a:stretch>
        </p:blipFill>
        <p:spPr>
          <a:xfrm>
            <a:off x="733965" y="2708932"/>
            <a:ext cx="8019561" cy="232380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6" name="Diagram 15"/>
          <p:cNvGraphicFramePr/>
          <p:nvPr>
            <p:extLst>
              <p:ext uri="{D42A27DB-BD31-4B8C-83A1-F6EECF244321}">
                <p14:modId xmlns:p14="http://schemas.microsoft.com/office/powerpoint/2010/main" val="1450373437"/>
              </p:ext>
            </p:extLst>
          </p:nvPr>
        </p:nvGraphicFramePr>
        <p:xfrm>
          <a:off x="808312" y="206002"/>
          <a:ext cx="7871664" cy="760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14" name="TextBox 13"/>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
        <p:nvSpPr>
          <p:cNvPr id="15" name="Rectangle 14"/>
          <p:cNvSpPr/>
          <p:nvPr/>
        </p:nvSpPr>
        <p:spPr>
          <a:xfrm>
            <a:off x="877823" y="994421"/>
            <a:ext cx="7802153" cy="461665"/>
          </a:xfrm>
          <a:prstGeom prst="rect">
            <a:avLst/>
          </a:prstGeom>
        </p:spPr>
        <p:txBody>
          <a:bodyPr wrap="square">
            <a:spAutoFit/>
          </a:bodyPr>
          <a:lstStyle/>
          <a:p>
            <a:pPr indent="0"/>
            <a:r>
              <a:rPr lang="en-US" sz="2400" b="1" dirty="0">
                <a:solidFill>
                  <a:srgbClr val="3333CC"/>
                </a:solidFill>
                <a:latin typeface="Times New Roman"/>
              </a:rPr>
              <a:t>Figure 2.16 </a:t>
            </a:r>
            <a:r>
              <a:rPr lang="en-US" sz="2400" b="1" i="1" dirty="0">
                <a:latin typeface="Times New Roman"/>
              </a:rPr>
              <a:t>Addition and multiplication table for Z</a:t>
            </a:r>
            <a:r>
              <a:rPr lang="en-US" sz="2400" b="1" i="1" baseline="-25000" dirty="0">
                <a:latin typeface="Times New Roman"/>
              </a:rPr>
              <a:t>10</a:t>
            </a:r>
          </a:p>
        </p:txBody>
      </p:sp>
      <p:pic>
        <p:nvPicPr>
          <p:cNvPr id="17" name="Picture 16"/>
          <p:cNvPicPr>
            <a:picLocks noChangeAspect="1"/>
          </p:cNvPicPr>
          <p:nvPr/>
        </p:nvPicPr>
        <p:blipFill>
          <a:blip r:embed="rId7"/>
          <a:stretch>
            <a:fillRect/>
          </a:stretch>
        </p:blipFill>
        <p:spPr>
          <a:xfrm>
            <a:off x="659459" y="1619476"/>
            <a:ext cx="8132564" cy="40716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3221" y="1616393"/>
            <a:ext cx="7201787" cy="2286760"/>
          </a:xfrm>
          <a:prstGeom prst="rect">
            <a:avLst/>
          </a:prstGeom>
        </p:spPr>
      </p:pic>
      <p:graphicFrame>
        <p:nvGraphicFramePr>
          <p:cNvPr id="10" name="Diagram 9"/>
          <p:cNvGraphicFramePr/>
          <p:nvPr/>
        </p:nvGraphicFramePr>
        <p:xfrm>
          <a:off x="865632" y="256401"/>
          <a:ext cx="7772400" cy="791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850392" y="4096512"/>
            <a:ext cx="947928" cy="594360"/>
          </a:xfrm>
          <a:prstGeom prst="rect">
            <a:avLst/>
          </a:prstGeom>
          <a:solidFill>
            <a:srgbClr val="E6E6E6"/>
          </a:solidFill>
        </p:spPr>
        <p:txBody>
          <a:bodyPr wrap="none" lIns="0" tIns="0" rIns="0" bIns="0">
            <a:normAutofit fontScale="97500"/>
          </a:bodyPr>
          <a:lstStyle/>
          <a:p>
            <a:pPr indent="0"/>
            <a:r>
              <a:rPr lang="en-US" sz="2800" b="1" i="1" dirty="0">
                <a:solidFill>
                  <a:srgbClr val="FF0000"/>
                </a:solidFill>
                <a:latin typeface="Times New Roman"/>
              </a:rPr>
              <a:t>Note</a:t>
            </a:r>
            <a:r>
              <a:rPr lang="en-US" sz="2400" b="1" spc="-250" dirty="0">
                <a:solidFill>
                  <a:srgbClr val="FF0000"/>
                </a:solidFill>
                <a:latin typeface="Arial"/>
              </a:rPr>
              <a:t> </a:t>
            </a:r>
            <a:r>
              <a:rPr lang="en-US" sz="2400" b="1" spc="-250" dirty="0">
                <a:latin typeface="Arial"/>
              </a:rPr>
              <a:t>1</a:t>
            </a:r>
          </a:p>
        </p:txBody>
      </p:sp>
      <p:sp>
        <p:nvSpPr>
          <p:cNvPr id="6" name="Rectangle 5"/>
          <p:cNvSpPr/>
          <p:nvPr/>
        </p:nvSpPr>
        <p:spPr>
          <a:xfrm>
            <a:off x="850392" y="4657412"/>
            <a:ext cx="7665811" cy="1360572"/>
          </a:xfrm>
          <a:prstGeom prst="rect">
            <a:avLst/>
          </a:prstGeom>
          <a:solidFill>
            <a:srgbClr val="99FF32"/>
          </a:solidFill>
        </p:spPr>
        <p:txBody>
          <a:bodyPr lIns="0" tIns="0" rIns="0" bIns="0">
            <a:normAutofit fontScale="60000" lnSpcReduction="20000"/>
          </a:bodyPr>
          <a:lstStyle/>
          <a:p>
            <a:pPr indent="787400">
              <a:lnSpc>
                <a:spcPts val="3840"/>
              </a:lnSpc>
            </a:pPr>
            <a:r>
              <a:rPr lang="en-US" sz="3200" b="1" i="1" dirty="0">
                <a:latin typeface="Arial"/>
              </a:rPr>
              <a:t>We need to use Zn when additive inverses are needed; we need to use Zn* when multiplicative inverses are needed.</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
        <p:nvSpPr>
          <p:cNvPr id="9" name="Rectangle 8"/>
          <p:cNvSpPr/>
          <p:nvPr/>
        </p:nvSpPr>
        <p:spPr>
          <a:xfrm>
            <a:off x="865632" y="1118413"/>
            <a:ext cx="7772400" cy="400110"/>
          </a:xfrm>
          <a:prstGeom prst="rect">
            <a:avLst/>
          </a:prstGeom>
        </p:spPr>
        <p:txBody>
          <a:bodyPr wrap="square">
            <a:spAutoFit/>
          </a:bodyPr>
          <a:lstStyle/>
          <a:p>
            <a:pPr indent="0"/>
            <a:r>
              <a:rPr lang="en-US" sz="2000" b="1" dirty="0">
                <a:solidFill>
                  <a:srgbClr val="3333CC"/>
                </a:solidFill>
                <a:latin typeface="Times New Roman"/>
              </a:rPr>
              <a:t>Figure 2.17 </a:t>
            </a:r>
            <a:r>
              <a:rPr lang="en-US" b="1" i="1" dirty="0">
                <a:latin typeface="Times New Roman"/>
              </a:rPr>
              <a:t>Some Z</a:t>
            </a:r>
            <a:r>
              <a:rPr lang="en-US" b="1" i="1" baseline="-25000" dirty="0">
                <a:latin typeface="Times New Roman"/>
              </a:rPr>
              <a:t>n</a:t>
            </a:r>
            <a:r>
              <a:rPr lang="en-US" b="1" i="1" dirty="0">
                <a:latin typeface="Times New Roman"/>
              </a:rPr>
              <a:t> and Z</a:t>
            </a:r>
            <a:r>
              <a:rPr lang="en-US" b="1" i="1" baseline="-25000" dirty="0">
                <a:latin typeface="Times New Roman"/>
              </a:rPr>
              <a:t>n</a:t>
            </a:r>
            <a:r>
              <a:rPr lang="en-US" b="1" i="1" dirty="0">
                <a:latin typeface="Times New Roman"/>
              </a:rPr>
              <a:t>* sets</a:t>
            </a:r>
          </a:p>
        </p:txBody>
      </p:sp>
      <p:pic>
        <p:nvPicPr>
          <p:cNvPr id="11" name="Picture 10"/>
          <p:cNvPicPr>
            <a:picLocks noChangeAspect="1"/>
          </p:cNvPicPr>
          <p:nvPr/>
        </p:nvPicPr>
        <p:blipFill>
          <a:blip r:embed="rId8"/>
          <a:stretch>
            <a:fillRect/>
          </a:stretch>
        </p:blipFill>
        <p:spPr>
          <a:xfrm>
            <a:off x="850392" y="4102676"/>
            <a:ext cx="1121664" cy="55473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3911" y="2598096"/>
            <a:ext cx="7728195" cy="1114476"/>
          </a:xfrm>
          <a:prstGeom prst="rect">
            <a:avLst/>
          </a:prstGeom>
        </p:spPr>
      </p:pic>
      <p:graphicFrame>
        <p:nvGraphicFramePr>
          <p:cNvPr id="7" name="Diagram 6"/>
          <p:cNvGraphicFramePr/>
          <p:nvPr/>
        </p:nvGraphicFramePr>
        <p:xfrm>
          <a:off x="777922" y="355092"/>
          <a:ext cx="7765577" cy="682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873911" y="1242708"/>
            <a:ext cx="7669588" cy="4939728"/>
          </a:xfrm>
          <a:prstGeom prst="rect">
            <a:avLst/>
          </a:prstGeom>
        </p:spPr>
        <p:txBody>
          <a:bodyPr lIns="0" tIns="0" rIns="0" bIns="0">
            <a:normAutofit fontScale="97500"/>
          </a:bodyPr>
          <a:lstStyle/>
          <a:p>
            <a:pPr indent="0" algn="just">
              <a:lnSpc>
                <a:spcPts val="3408"/>
              </a:lnSpc>
              <a:spcBef>
                <a:spcPts val="4830"/>
              </a:spcBef>
              <a:spcAft>
                <a:spcPts val="3780"/>
              </a:spcAft>
            </a:pPr>
            <a:r>
              <a:rPr lang="en-US" sz="2800" b="1" i="1" dirty="0">
                <a:latin typeface="Times New Roman"/>
              </a:rPr>
              <a:t>Cryptography often uses two more sets: </a:t>
            </a:r>
            <a:r>
              <a:rPr lang="en-US" sz="2800" b="1" i="1" dirty="0" err="1">
                <a:latin typeface="Times New Roman"/>
              </a:rPr>
              <a:t>Z</a:t>
            </a:r>
            <a:r>
              <a:rPr lang="en-US" sz="2800" b="1" i="1" baseline="-25000" dirty="0" err="1">
                <a:latin typeface="Times New Roman"/>
              </a:rPr>
              <a:t>p</a:t>
            </a:r>
            <a:r>
              <a:rPr lang="en-US" sz="2800" b="1" i="1" dirty="0">
                <a:latin typeface="Times New Roman"/>
              </a:rPr>
              <a:t> and </a:t>
            </a:r>
            <a:r>
              <a:rPr lang="en-US" sz="2800" b="1" i="1" dirty="0" err="1">
                <a:latin typeface="Times New Roman"/>
              </a:rPr>
              <a:t>Z</a:t>
            </a:r>
            <a:r>
              <a:rPr lang="en-US" sz="2800" b="1" i="1" baseline="-25000" dirty="0" err="1">
                <a:latin typeface="Times New Roman"/>
              </a:rPr>
              <a:t>p</a:t>
            </a:r>
            <a:r>
              <a:rPr lang="en-US" sz="2800" b="1" i="1" dirty="0">
                <a:latin typeface="Times New Roman"/>
              </a:rPr>
              <a:t>*. The modulus in these two sets is a prime number.</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952363684"/>
              </p:ext>
            </p:extLst>
          </p:nvPr>
        </p:nvGraphicFramePr>
        <p:xfrm>
          <a:off x="703633" y="334892"/>
          <a:ext cx="7908104" cy="784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99615" y="1265182"/>
            <a:ext cx="7712122" cy="5040084"/>
          </a:xfrm>
          <a:prstGeom prst="rect">
            <a:avLst/>
          </a:prstGeom>
        </p:spPr>
        <p:txBody>
          <a:bodyPr lIns="0" tIns="0" rIns="0" bIns="0">
            <a:normAutofit fontScale="97500"/>
          </a:bodyPr>
          <a:lstStyle/>
          <a:p>
            <a:pPr indent="0" algn="just">
              <a:lnSpc>
                <a:spcPts val="3360"/>
              </a:lnSpc>
              <a:spcAft>
                <a:spcPts val="3780"/>
              </a:spcAft>
            </a:pPr>
            <a:r>
              <a:rPr lang="en-US" sz="2800" b="1" i="1" dirty="0">
                <a:latin typeface="Times New Roman"/>
              </a:rPr>
              <a:t>In cryptography we need to handle matrices. Although this topic belongs to a special branch of algebra called linear algebra, the following brief review of matrices is necessary preparation for the study of cryptography.</a:t>
            </a:r>
          </a:p>
        </p:txBody>
      </p:sp>
      <p:sp>
        <p:nvSpPr>
          <p:cNvPr id="4" name="Rectangle 3"/>
          <p:cNvSpPr/>
          <p:nvPr/>
        </p:nvSpPr>
        <p:spPr>
          <a:xfrm>
            <a:off x="1022445" y="3278874"/>
            <a:ext cx="7152564" cy="3026392"/>
          </a:xfrm>
          <a:prstGeom prst="rect">
            <a:avLst/>
          </a:prstGeom>
        </p:spPr>
        <p:txBody>
          <a:bodyPr lIns="0" tIns="0" rIns="0" bIns="0">
            <a:normAutofit fontScale="97500"/>
          </a:bodyPr>
          <a:lstStyle/>
          <a:p>
            <a:pPr indent="0" algn="just">
              <a:spcBef>
                <a:spcPts val="3780"/>
              </a:spcBef>
              <a:spcAft>
                <a:spcPts val="1050"/>
              </a:spcAft>
            </a:pPr>
            <a:r>
              <a:rPr lang="en-US" sz="2800" b="1" i="1" u="sng" dirty="0">
                <a:solidFill>
                  <a:srgbClr val="FF0000"/>
                </a:solidFill>
                <a:latin typeface="Times New Roman"/>
              </a:rPr>
              <a:t>Topics discussed in this section:</a:t>
            </a:r>
          </a:p>
          <a:p>
            <a:pPr indent="0" algn="just">
              <a:lnSpc>
                <a:spcPts val="2856"/>
              </a:lnSpc>
            </a:pPr>
            <a:r>
              <a:rPr lang="en-US" sz="2400" b="1" dirty="0">
                <a:solidFill>
                  <a:srgbClr val="FF0000"/>
                </a:solidFill>
                <a:latin typeface="Times New Roman"/>
              </a:rPr>
              <a:t>2.3.1    </a:t>
            </a:r>
            <a:r>
              <a:rPr lang="en-US" sz="2400" b="1" dirty="0">
                <a:solidFill>
                  <a:srgbClr val="0033CC"/>
                </a:solidFill>
                <a:latin typeface="Times New Roman"/>
              </a:rPr>
              <a:t>Definitions</a:t>
            </a:r>
          </a:p>
          <a:p>
            <a:pPr indent="0" algn="just">
              <a:lnSpc>
                <a:spcPts val="2856"/>
              </a:lnSpc>
            </a:pPr>
            <a:r>
              <a:rPr lang="en-US" sz="2400" b="1" dirty="0">
                <a:solidFill>
                  <a:srgbClr val="FF0000"/>
                </a:solidFill>
                <a:latin typeface="Times New Roman"/>
              </a:rPr>
              <a:t>2.3.2    </a:t>
            </a:r>
            <a:r>
              <a:rPr lang="en-US" sz="2400" b="1" dirty="0">
                <a:solidFill>
                  <a:srgbClr val="0033CC"/>
                </a:solidFill>
                <a:latin typeface="Times New Roman"/>
              </a:rPr>
              <a:t>Operations and Relations</a:t>
            </a:r>
          </a:p>
          <a:p>
            <a:pPr indent="0" algn="just">
              <a:lnSpc>
                <a:spcPts val="2856"/>
              </a:lnSpc>
            </a:pPr>
            <a:r>
              <a:rPr lang="en-US" sz="2400" b="1" dirty="0">
                <a:solidFill>
                  <a:srgbClr val="FF0000"/>
                </a:solidFill>
                <a:latin typeface="Times New Roman"/>
              </a:rPr>
              <a:t>2.3.3    </a:t>
            </a:r>
            <a:r>
              <a:rPr lang="en-US" sz="2400" b="1" dirty="0">
                <a:solidFill>
                  <a:srgbClr val="0033CC"/>
                </a:solidFill>
                <a:latin typeface="Times New Roman"/>
              </a:rPr>
              <a:t>Determinants</a:t>
            </a:r>
          </a:p>
          <a:p>
            <a:pPr indent="0" algn="just">
              <a:lnSpc>
                <a:spcPts val="2856"/>
              </a:lnSpc>
            </a:pPr>
            <a:r>
              <a:rPr lang="en-US" sz="2400" b="1" dirty="0">
                <a:solidFill>
                  <a:srgbClr val="FF0000"/>
                </a:solidFill>
                <a:latin typeface="Times New Roman"/>
              </a:rPr>
              <a:t>2.3.4    </a:t>
            </a:r>
            <a:r>
              <a:rPr lang="en-US" sz="2400" b="1" dirty="0">
                <a:solidFill>
                  <a:srgbClr val="0033CC"/>
                </a:solidFill>
                <a:latin typeface="Times New Roman"/>
              </a:rPr>
              <a:t>Residue Matrices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09820" y="1801503"/>
            <a:ext cx="6722183" cy="3658533"/>
          </a:xfrm>
          <a:prstGeom prst="rect">
            <a:avLst/>
          </a:prstGeom>
        </p:spPr>
      </p:pic>
      <p:graphicFrame>
        <p:nvGraphicFramePr>
          <p:cNvPr id="9" name="Diagram 8"/>
          <p:cNvGraphicFramePr/>
          <p:nvPr/>
        </p:nvGraphicFramePr>
        <p:xfrm>
          <a:off x="776573" y="347972"/>
          <a:ext cx="7644096" cy="552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1948444" y="1312276"/>
            <a:ext cx="5680653" cy="489227"/>
          </a:xfrm>
          <a:prstGeom prst="rect">
            <a:avLst/>
          </a:prstGeom>
        </p:spPr>
        <p:txBody>
          <a:bodyPr wrap="none" lIns="0" tIns="0" rIns="0" bIns="0">
            <a:normAutofit fontScale="97500"/>
          </a:bodyPr>
          <a:lstStyle/>
          <a:p>
            <a:pPr indent="0"/>
            <a:r>
              <a:rPr lang="en-US" sz="2400" b="1" dirty="0">
                <a:solidFill>
                  <a:srgbClr val="3333CC"/>
                </a:solidFill>
                <a:latin typeface="Times New Roman"/>
              </a:rPr>
              <a:t>Figure 2.18 </a:t>
            </a:r>
            <a:r>
              <a:rPr lang="en-US" sz="2400" b="1" i="1" dirty="0">
                <a:latin typeface="Times New Roman"/>
              </a:rPr>
              <a:t>A matrix of size </a:t>
            </a:r>
            <a:r>
              <a:rPr lang="en-US" sz="2400" b="1" i="1" dirty="0">
                <a:solidFill>
                  <a:srgbClr val="FF0000"/>
                </a:solidFill>
                <a:latin typeface="Times New Roman"/>
              </a:rPr>
              <a:t>l </a:t>
            </a:r>
            <a:r>
              <a:rPr lang="en-US" sz="2400" b="1" i="1" dirty="0">
                <a:latin typeface="Times New Roman"/>
              </a:rPr>
              <a:t>x </a:t>
            </a:r>
            <a:r>
              <a:rPr lang="en-US" sz="2400" b="1" i="1" dirty="0">
                <a:solidFill>
                  <a:srgbClr val="FF0000"/>
                </a:solidFill>
                <a:latin typeface="Times New Roman"/>
              </a:rPr>
              <a:t>m</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2519376" y="1449715"/>
            <a:ext cx="4809471" cy="492828"/>
          </a:xfrm>
          <a:prstGeom prst="rect">
            <a:avLst/>
          </a:prstGeom>
        </p:spPr>
        <p:txBody>
          <a:bodyPr wrap="none" lIns="0" tIns="0" rIns="0" bIns="0">
            <a:normAutofit fontScale="97500"/>
          </a:bodyPr>
          <a:lstStyle/>
          <a:p>
            <a:pPr indent="0"/>
            <a:r>
              <a:rPr lang="en-US" sz="2400" b="1" dirty="0">
                <a:solidFill>
                  <a:srgbClr val="3333CC"/>
                </a:solidFill>
                <a:latin typeface="Times New Roman"/>
              </a:rPr>
              <a:t>Figure 2.19 </a:t>
            </a:r>
            <a:r>
              <a:rPr lang="en-US" sz="2000" b="1" i="1" dirty="0">
                <a:latin typeface="Times New Roman"/>
              </a:rPr>
              <a:t>Examples of matrices</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12" name="Diagram 11"/>
          <p:cNvGraphicFramePr/>
          <p:nvPr>
            <p:extLst>
              <p:ext uri="{D42A27DB-BD31-4B8C-83A1-F6EECF244321}">
                <p14:modId xmlns:p14="http://schemas.microsoft.com/office/powerpoint/2010/main" val="343926467"/>
              </p:ext>
            </p:extLst>
          </p:nvPr>
        </p:nvGraphicFramePr>
        <p:xfrm>
          <a:off x="827603" y="310065"/>
          <a:ext cx="7797782" cy="68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p:cNvPicPr>
            <a:picLocks noChangeAspect="1"/>
          </p:cNvPicPr>
          <p:nvPr/>
        </p:nvPicPr>
        <p:blipFill>
          <a:blip r:embed="rId7"/>
          <a:stretch>
            <a:fillRect/>
          </a:stretch>
        </p:blipFill>
        <p:spPr>
          <a:xfrm>
            <a:off x="762927" y="2242793"/>
            <a:ext cx="7927134" cy="260216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4219149834"/>
              </p:ext>
            </p:extLst>
          </p:nvPr>
        </p:nvGraphicFramePr>
        <p:xfrm>
          <a:off x="782471" y="314975"/>
          <a:ext cx="7842913" cy="66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67347" y="1179576"/>
            <a:ext cx="1780032" cy="307848"/>
          </a:xfrm>
          <a:prstGeom prst="rect">
            <a:avLst/>
          </a:prstGeom>
          <a:solidFill>
            <a:srgbClr val="3332CB"/>
          </a:solidFill>
        </p:spPr>
        <p:txBody>
          <a:bodyPr wrap="none" lIns="0" tIns="0" rIns="0" bIns="0">
            <a:normAutofit fontScale="90000" lnSpcReduction="10000"/>
          </a:bodyPr>
          <a:lstStyle/>
          <a:p>
            <a:pPr indent="0">
              <a:spcBef>
                <a:spcPts val="1260"/>
              </a:spcBef>
              <a:spcAft>
                <a:spcPts val="3360"/>
              </a:spcAft>
            </a:pPr>
            <a:r>
              <a:rPr lang="en-US" sz="2400" b="1" dirty="0">
                <a:solidFill>
                  <a:srgbClr val="FFFFFF"/>
                </a:solidFill>
                <a:latin typeface="Times New Roman"/>
              </a:rPr>
              <a:t>Example </a:t>
            </a:r>
            <a:r>
              <a:rPr lang="fr" sz="2400" b="1" dirty="0">
                <a:solidFill>
                  <a:srgbClr val="FFFFFF"/>
                </a:solidFill>
                <a:latin typeface="Times New Roman"/>
              </a:rPr>
              <a:t>2.28</a:t>
            </a:r>
          </a:p>
        </p:txBody>
      </p:sp>
      <p:sp>
        <p:nvSpPr>
          <p:cNvPr id="4" name="Rectangle 3"/>
          <p:cNvSpPr/>
          <p:nvPr/>
        </p:nvSpPr>
        <p:spPr>
          <a:xfrm>
            <a:off x="782471" y="1712480"/>
            <a:ext cx="7679141" cy="4893036"/>
          </a:xfrm>
          <a:prstGeom prst="rect">
            <a:avLst/>
          </a:prstGeom>
        </p:spPr>
        <p:txBody>
          <a:bodyPr lIns="0" tIns="0" rIns="0" bIns="0">
            <a:normAutofit fontScale="97500"/>
          </a:bodyPr>
          <a:lstStyle/>
          <a:p>
            <a:pPr indent="0" algn="just">
              <a:lnSpc>
                <a:spcPts val="3360"/>
              </a:lnSpc>
              <a:spcBef>
                <a:spcPts val="3360"/>
              </a:spcBef>
              <a:spcAft>
                <a:spcPts val="3570"/>
              </a:spcAft>
            </a:pPr>
            <a:r>
              <a:rPr lang="en-US" sz="2800" b="1" i="1" dirty="0">
                <a:latin typeface="Times New Roman"/>
              </a:rPr>
              <a:t>Figure 2.20 shows an example of addition and subtraction.</a:t>
            </a:r>
          </a:p>
        </p:txBody>
      </p:sp>
      <p:sp>
        <p:nvSpPr>
          <p:cNvPr id="5" name="Rectangle 4"/>
          <p:cNvSpPr/>
          <p:nvPr/>
        </p:nvSpPr>
        <p:spPr>
          <a:xfrm>
            <a:off x="1856232" y="2680032"/>
            <a:ext cx="5474208" cy="307848"/>
          </a:xfrm>
          <a:prstGeom prst="rect">
            <a:avLst/>
          </a:prstGeom>
        </p:spPr>
        <p:txBody>
          <a:bodyPr wrap="none" lIns="0" tIns="0" rIns="0" bIns="0">
            <a:normAutofit fontScale="90000" lnSpcReduction="10000"/>
          </a:bodyPr>
          <a:lstStyle/>
          <a:p>
            <a:pPr indent="0"/>
            <a:r>
              <a:rPr lang="en-US" sz="2400" b="1" dirty="0">
                <a:solidFill>
                  <a:srgbClr val="3333CC"/>
                </a:solidFill>
                <a:latin typeface="Times New Roman"/>
              </a:rPr>
              <a:t>Figure 2.20 </a:t>
            </a:r>
            <a:r>
              <a:rPr lang="en-US" sz="2000" b="1" i="1" dirty="0">
                <a:latin typeface="Times New Roman"/>
              </a:rPr>
              <a:t>Addition and subtraction of matrices</a:t>
            </a:r>
          </a:p>
        </p:txBody>
      </p:sp>
      <p:sp>
        <p:nvSpPr>
          <p:cNvPr id="10" name="TextBox 9"/>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11" name="TextBox 10"/>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pic>
        <p:nvPicPr>
          <p:cNvPr id="13" name="Picture 12"/>
          <p:cNvPicPr>
            <a:picLocks noChangeAspect="1"/>
          </p:cNvPicPr>
          <p:nvPr/>
        </p:nvPicPr>
        <p:blipFill>
          <a:blip r:embed="rId7"/>
          <a:stretch>
            <a:fillRect/>
          </a:stretch>
        </p:blipFill>
        <p:spPr>
          <a:xfrm>
            <a:off x="1307416" y="3212936"/>
            <a:ext cx="6484175" cy="308480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35412" y="3528850"/>
            <a:ext cx="4571055" cy="2559233"/>
          </a:xfrm>
          <a:prstGeom prst="rect">
            <a:avLst/>
          </a:prstGeom>
        </p:spPr>
      </p:pic>
      <p:sp>
        <p:nvSpPr>
          <p:cNvPr id="3" name="Rectangle 2"/>
          <p:cNvSpPr/>
          <p:nvPr/>
        </p:nvSpPr>
        <p:spPr>
          <a:xfrm>
            <a:off x="804986" y="1120426"/>
            <a:ext cx="2757080" cy="413977"/>
          </a:xfrm>
          <a:prstGeom prst="rect">
            <a:avLst/>
          </a:prstGeom>
          <a:solidFill>
            <a:srgbClr val="3332CB"/>
          </a:solidFill>
        </p:spPr>
        <p:txBody>
          <a:bodyPr wrap="none" lIns="0" tIns="0" rIns="0" bIns="0">
            <a:normAutofit fontScale="97500"/>
          </a:bodyPr>
          <a:lstStyle/>
          <a:p>
            <a:pPr indent="0">
              <a:spcAft>
                <a:spcPts val="2100"/>
              </a:spcAft>
            </a:pPr>
            <a:r>
              <a:rPr lang="en-US" sz="2400" b="1" dirty="0">
                <a:solidFill>
                  <a:srgbClr val="FFFFFF"/>
                </a:solidFill>
                <a:latin typeface="Times New Roman"/>
              </a:rPr>
              <a:t>Example 2. 29</a:t>
            </a:r>
          </a:p>
        </p:txBody>
      </p:sp>
      <p:sp>
        <p:nvSpPr>
          <p:cNvPr id="4" name="Rectangle 3"/>
          <p:cNvSpPr/>
          <p:nvPr/>
        </p:nvSpPr>
        <p:spPr>
          <a:xfrm>
            <a:off x="804986" y="1638365"/>
            <a:ext cx="7779687" cy="4788747"/>
          </a:xfrm>
          <a:prstGeom prst="rect">
            <a:avLst/>
          </a:prstGeom>
        </p:spPr>
        <p:txBody>
          <a:bodyPr lIns="0" tIns="0" rIns="0" bIns="0">
            <a:normAutofit fontScale="97500"/>
          </a:bodyPr>
          <a:lstStyle/>
          <a:p>
            <a:pPr indent="0" algn="just">
              <a:lnSpc>
                <a:spcPts val="3336"/>
              </a:lnSpc>
              <a:spcBef>
                <a:spcPts val="2100"/>
              </a:spcBef>
              <a:spcAft>
                <a:spcPts val="3360"/>
              </a:spcAft>
            </a:pPr>
            <a:r>
              <a:rPr lang="en-US" sz="2800" b="1" i="1" dirty="0">
                <a:latin typeface="Times New Roman"/>
              </a:rPr>
              <a:t>Figure 2.21 shows the product of a row matrix (1 x 3) by a column matrix (3 x 1). The result is a matrix of size 1 x 1.</a:t>
            </a:r>
          </a:p>
        </p:txBody>
      </p:sp>
      <p:sp>
        <p:nvSpPr>
          <p:cNvPr id="5" name="Rectangle 4"/>
          <p:cNvSpPr/>
          <p:nvPr/>
        </p:nvSpPr>
        <p:spPr>
          <a:xfrm>
            <a:off x="1082040" y="3011424"/>
            <a:ext cx="7147560" cy="557188"/>
          </a:xfrm>
          <a:prstGeom prst="rect">
            <a:avLst/>
          </a:prstGeom>
        </p:spPr>
        <p:txBody>
          <a:bodyPr wrap="none" lIns="0" tIns="0" rIns="0" bIns="0">
            <a:normAutofit fontScale="97500"/>
          </a:bodyPr>
          <a:lstStyle/>
          <a:p>
            <a:pPr indent="0"/>
            <a:r>
              <a:rPr lang="en-US" sz="2400" b="1" dirty="0">
                <a:solidFill>
                  <a:srgbClr val="3333CC"/>
                </a:solidFill>
                <a:latin typeface="Times New Roman"/>
              </a:rPr>
              <a:t>Figure 2.21 </a:t>
            </a:r>
            <a:r>
              <a:rPr lang="en-US" sz="2000" b="1" i="1" dirty="0">
                <a:latin typeface="Times New Roman"/>
              </a:rPr>
              <a:t>Multiplication of a row matrix by a column matrix</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773373" y="297154"/>
            <a:ext cx="7842913" cy="647595"/>
            <a:chOff x="0" y="10125"/>
            <a:chExt cx="7842913" cy="647595"/>
          </a:xfrm>
        </p:grpSpPr>
        <p:sp>
          <p:nvSpPr>
            <p:cNvPr id="9" name="Rounded Rectangle 8"/>
            <p:cNvSpPr/>
            <p:nvPr/>
          </p:nvSpPr>
          <p:spPr>
            <a:xfrm>
              <a:off x="0" y="10125"/>
              <a:ext cx="784291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1613" y="41738"/>
              <a:ext cx="777968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a:t>2.3.2 </a:t>
              </a:r>
              <a:r>
                <a:rPr lang="fr-FR" sz="2700" b="1" i="1" kern="1200"/>
                <a:t>Operations and Relations</a:t>
              </a:r>
              <a:endParaRPr lang="en-US" sz="2700" kern="1200"/>
            </a:p>
          </p:txBody>
        </p:sp>
      </p:gr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4276" y="399287"/>
          <a:ext cx="7710984" cy="583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32516" y="1191270"/>
            <a:ext cx="7820166" cy="4776024"/>
          </a:xfrm>
          <a:prstGeom prst="rect">
            <a:avLst/>
          </a:prstGeom>
        </p:spPr>
        <p:txBody>
          <a:bodyPr lIns="0" tIns="0" rIns="0" bIns="0">
            <a:normAutofit fontScale="97500"/>
          </a:bodyPr>
          <a:lstStyle/>
          <a:p>
            <a:pPr indent="0">
              <a:lnSpc>
                <a:spcPts val="3384"/>
              </a:lnSpc>
              <a:spcBef>
                <a:spcPts val="3990"/>
              </a:spcBef>
            </a:pPr>
            <a:r>
              <a:rPr lang="en-US" sz="2800" b="1" i="1" dirty="0">
                <a:latin typeface="Times New Roman"/>
              </a:rPr>
              <a:t>In integer arithmetic, if we divide a by n, we can get q And r . The relationship between these four integers can be shown as</a:t>
            </a:r>
          </a:p>
        </p:txBody>
      </p:sp>
      <p:sp>
        <p:nvSpPr>
          <p:cNvPr id="4" name="Rectangle 3"/>
          <p:cNvSpPr/>
          <p:nvPr/>
        </p:nvSpPr>
        <p:spPr>
          <a:xfrm>
            <a:off x="969217" y="2854847"/>
            <a:ext cx="7506043" cy="843696"/>
          </a:xfrm>
          <a:prstGeom prst="rect">
            <a:avLst/>
          </a:prstGeom>
          <a:solidFill>
            <a:srgbClr val="99FF32"/>
          </a:solidFill>
        </p:spPr>
        <p:txBody>
          <a:bodyPr wrap="none" lIns="0" tIns="0" rIns="0" bIns="0">
            <a:normAutofit fontScale="97500"/>
          </a:bodyPr>
          <a:lstStyle/>
          <a:p>
            <a:pPr indent="0" algn="ctr"/>
            <a:r>
              <a:rPr lang="en-US" sz="3600" b="1" i="1" dirty="0">
                <a:latin typeface="Arial"/>
              </a:rPr>
              <a:t>a</a:t>
            </a:r>
            <a:r>
              <a:rPr lang="en-US" sz="3600" b="1" dirty="0">
                <a:latin typeface="Palatino Linotype"/>
              </a:rPr>
              <a:t> = </a:t>
            </a:r>
            <a:r>
              <a:rPr lang="en-US" sz="3600" b="1" i="1" dirty="0">
                <a:latin typeface="Arial"/>
              </a:rPr>
              <a:t>q</a:t>
            </a:r>
            <a:r>
              <a:rPr lang="en-US" sz="3600" b="1" dirty="0">
                <a:latin typeface="Palatino Linotype"/>
              </a:rPr>
              <a:t> x </a:t>
            </a:r>
            <a:r>
              <a:rPr lang="en-US" sz="3600" b="1" i="1" dirty="0">
                <a:latin typeface="Arial"/>
              </a:rPr>
              <a:t>n</a:t>
            </a:r>
            <a:r>
              <a:rPr lang="en-US" sz="3600" b="1" dirty="0">
                <a:latin typeface="Palatino Linotype"/>
              </a:rPr>
              <a:t> + </a:t>
            </a:r>
            <a:r>
              <a:rPr lang="en-US" sz="3600" b="1" i="1" dirty="0">
                <a:latin typeface="Arial"/>
              </a:rPr>
              <a:t>r</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9557" y="3333314"/>
            <a:ext cx="7516368" cy="1688592"/>
          </a:xfrm>
          <a:prstGeom prst="rect">
            <a:avLst/>
          </a:prstGeom>
        </p:spPr>
      </p:pic>
      <p:sp>
        <p:nvSpPr>
          <p:cNvPr id="3" name="Rectangle 2"/>
          <p:cNvSpPr/>
          <p:nvPr/>
        </p:nvSpPr>
        <p:spPr>
          <a:xfrm>
            <a:off x="821045" y="1088135"/>
            <a:ext cx="3000328" cy="394971"/>
          </a:xfrm>
          <a:prstGeom prst="rect">
            <a:avLst/>
          </a:prstGeom>
          <a:solidFill>
            <a:srgbClr val="3332CB"/>
          </a:solidFill>
        </p:spPr>
        <p:txBody>
          <a:bodyPr wrap="none" lIns="0" tIns="0" rIns="0" bIns="0">
            <a:normAutofit fontScale="97500"/>
          </a:bodyPr>
          <a:lstStyle/>
          <a:p>
            <a:pPr indent="0">
              <a:spcAft>
                <a:spcPts val="3360"/>
              </a:spcAft>
            </a:pPr>
            <a:r>
              <a:rPr lang="en-US" sz="2400" b="1" dirty="0">
                <a:solidFill>
                  <a:srgbClr val="FFFFFF"/>
                </a:solidFill>
                <a:latin typeface="Times New Roman"/>
              </a:rPr>
              <a:t>Example 2. 30</a:t>
            </a:r>
          </a:p>
        </p:txBody>
      </p:sp>
      <p:sp>
        <p:nvSpPr>
          <p:cNvPr id="4" name="Rectangle 3"/>
          <p:cNvSpPr/>
          <p:nvPr/>
        </p:nvSpPr>
        <p:spPr>
          <a:xfrm>
            <a:off x="789432" y="1623051"/>
            <a:ext cx="7999726" cy="1326817"/>
          </a:xfrm>
          <a:prstGeom prst="rect">
            <a:avLst/>
          </a:prstGeom>
        </p:spPr>
        <p:txBody>
          <a:bodyPr lIns="0" tIns="0" rIns="0" bIns="0">
            <a:normAutofit fontScale="97500"/>
          </a:bodyPr>
          <a:lstStyle/>
          <a:p>
            <a:pPr indent="0" algn="just">
              <a:lnSpc>
                <a:spcPts val="3336"/>
              </a:lnSpc>
              <a:spcBef>
                <a:spcPts val="3360"/>
              </a:spcBef>
              <a:spcAft>
                <a:spcPts val="4410"/>
              </a:spcAft>
            </a:pPr>
            <a:r>
              <a:rPr lang="en-US" sz="2800" b="1" i="1" dirty="0">
                <a:latin typeface="Times New Roman"/>
              </a:rPr>
              <a:t>Figure 2.22 shows the product of a 2 x </a:t>
            </a:r>
            <a:r>
              <a:rPr lang="en-US" sz="2200" b="1" i="1" dirty="0">
                <a:latin typeface="Times New Roman"/>
              </a:rPr>
              <a:t>3</a:t>
            </a:r>
            <a:r>
              <a:rPr lang="en-US" sz="2800" b="1" i="1" dirty="0">
                <a:latin typeface="Times New Roman"/>
              </a:rPr>
              <a:t> matrix by a 3 x </a:t>
            </a:r>
            <a:r>
              <a:rPr lang="en-US" sz="2200" b="1" i="1" dirty="0">
                <a:latin typeface="Times New Roman"/>
              </a:rPr>
              <a:t>4</a:t>
            </a:r>
            <a:r>
              <a:rPr lang="en-US" sz="2800" b="1" i="1" dirty="0">
                <a:latin typeface="Times New Roman"/>
              </a:rPr>
              <a:t> matrix. The result is a 2 x </a:t>
            </a:r>
            <a:r>
              <a:rPr lang="en-US" sz="2200" b="1" i="1" dirty="0">
                <a:latin typeface="Times New Roman"/>
              </a:rPr>
              <a:t>4</a:t>
            </a:r>
            <a:r>
              <a:rPr lang="en-US" sz="2800" b="1" i="1" dirty="0">
                <a:latin typeface="Times New Roman"/>
              </a:rPr>
              <a:t> matrix.</a:t>
            </a:r>
          </a:p>
        </p:txBody>
      </p:sp>
      <p:sp>
        <p:nvSpPr>
          <p:cNvPr id="5" name="Rectangle 4"/>
          <p:cNvSpPr/>
          <p:nvPr/>
        </p:nvSpPr>
        <p:spPr>
          <a:xfrm>
            <a:off x="1315416" y="2781964"/>
            <a:ext cx="6990384" cy="643623"/>
          </a:xfrm>
          <a:prstGeom prst="rect">
            <a:avLst/>
          </a:prstGeom>
        </p:spPr>
        <p:txBody>
          <a:bodyPr wrap="none" lIns="0" tIns="0" rIns="0" bIns="0">
            <a:normAutofit fontScale="97500"/>
          </a:bodyPr>
          <a:lstStyle/>
          <a:p>
            <a:pPr indent="0"/>
            <a:r>
              <a:rPr lang="en-US" sz="2400" b="1" dirty="0">
                <a:solidFill>
                  <a:srgbClr val="3333CC"/>
                </a:solidFill>
                <a:latin typeface="Times New Roman"/>
              </a:rPr>
              <a:t>Figure 2.22 </a:t>
            </a:r>
            <a:r>
              <a:rPr lang="en-US" sz="2000" b="1" i="1" dirty="0">
                <a:latin typeface="Times New Roman"/>
              </a:rPr>
              <a:t>Multiplication of a 2 x 3 matrix by a 3 x 4 matrix</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789432" y="213568"/>
            <a:ext cx="7842913" cy="647595"/>
            <a:chOff x="0" y="10125"/>
            <a:chExt cx="7842913" cy="647595"/>
          </a:xfrm>
        </p:grpSpPr>
        <p:sp>
          <p:nvSpPr>
            <p:cNvPr id="9" name="Rounded Rectangle 8"/>
            <p:cNvSpPr/>
            <p:nvPr/>
          </p:nvSpPr>
          <p:spPr>
            <a:xfrm>
              <a:off x="0" y="10125"/>
              <a:ext cx="784291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1613" y="69034"/>
              <a:ext cx="777968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dirty="0"/>
                <a:t>2.3.2 </a:t>
              </a:r>
              <a:r>
                <a:rPr lang="fr-FR" sz="2700" b="1" i="1" kern="1200" dirty="0"/>
                <a:t>Operations and Relations</a:t>
              </a:r>
              <a:endParaRPr lang="en-US" sz="2700" kern="1200" dirty="0"/>
            </a:p>
          </p:txBody>
        </p:sp>
      </p:gr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6711" y="3358872"/>
            <a:ext cx="5877178" cy="1643724"/>
          </a:xfrm>
          <a:prstGeom prst="rect">
            <a:avLst/>
          </a:prstGeom>
        </p:spPr>
      </p:pic>
      <p:sp>
        <p:nvSpPr>
          <p:cNvPr id="3" name="Rectangle 2"/>
          <p:cNvSpPr/>
          <p:nvPr/>
        </p:nvSpPr>
        <p:spPr>
          <a:xfrm>
            <a:off x="869271" y="1257712"/>
            <a:ext cx="2870215" cy="504294"/>
          </a:xfrm>
          <a:prstGeom prst="rect">
            <a:avLst/>
          </a:prstGeom>
          <a:solidFill>
            <a:srgbClr val="3332CB"/>
          </a:solidFill>
        </p:spPr>
        <p:txBody>
          <a:bodyPr wrap="none" lIns="0" tIns="0" rIns="0" bIns="0">
            <a:normAutofit fontScale="97500"/>
          </a:bodyPr>
          <a:lstStyle/>
          <a:p>
            <a:pPr indent="0">
              <a:spcAft>
                <a:spcPts val="3360"/>
              </a:spcAft>
            </a:pPr>
            <a:r>
              <a:rPr lang="en-US" sz="2400" b="1" dirty="0">
                <a:solidFill>
                  <a:srgbClr val="FFFFFF"/>
                </a:solidFill>
                <a:latin typeface="Times New Roman"/>
              </a:rPr>
              <a:t>Example 2. 31</a:t>
            </a:r>
          </a:p>
        </p:txBody>
      </p:sp>
      <p:sp>
        <p:nvSpPr>
          <p:cNvPr id="4" name="Rectangle 3"/>
          <p:cNvSpPr/>
          <p:nvPr/>
        </p:nvSpPr>
        <p:spPr>
          <a:xfrm>
            <a:off x="791338" y="1993801"/>
            <a:ext cx="7970525" cy="1108467"/>
          </a:xfrm>
          <a:prstGeom prst="rect">
            <a:avLst/>
          </a:prstGeom>
        </p:spPr>
        <p:txBody>
          <a:bodyPr lIns="0" tIns="0" rIns="0" bIns="0">
            <a:normAutofit fontScale="97500"/>
          </a:bodyPr>
          <a:lstStyle/>
          <a:p>
            <a:pPr indent="0" algn="just">
              <a:lnSpc>
                <a:spcPts val="3360"/>
              </a:lnSpc>
              <a:spcBef>
                <a:spcPts val="3360"/>
              </a:spcBef>
              <a:spcAft>
                <a:spcPts val="5250"/>
              </a:spcAft>
            </a:pPr>
            <a:r>
              <a:rPr lang="en-US" sz="2800" b="1" i="1" dirty="0">
                <a:latin typeface="Times New Roman"/>
              </a:rPr>
              <a:t>Figure 2.23 shows an example of scalar multiplication.</a:t>
            </a:r>
          </a:p>
        </p:txBody>
      </p:sp>
      <p:sp>
        <p:nvSpPr>
          <p:cNvPr id="5" name="Rectangle 4"/>
          <p:cNvSpPr/>
          <p:nvPr/>
        </p:nvSpPr>
        <p:spPr>
          <a:xfrm>
            <a:off x="2498693" y="2840473"/>
            <a:ext cx="4434370" cy="493589"/>
          </a:xfrm>
          <a:prstGeom prst="rect">
            <a:avLst/>
          </a:prstGeom>
        </p:spPr>
        <p:txBody>
          <a:bodyPr wrap="none" lIns="0" tIns="0" rIns="0" bIns="0">
            <a:normAutofit fontScale="97500"/>
          </a:bodyPr>
          <a:lstStyle/>
          <a:p>
            <a:pPr indent="0"/>
            <a:r>
              <a:rPr lang="en-US" sz="2400" b="1" dirty="0">
                <a:solidFill>
                  <a:srgbClr val="3333CC"/>
                </a:solidFill>
                <a:latin typeface="Times New Roman"/>
              </a:rPr>
              <a:t>Figure 2.23 </a:t>
            </a:r>
            <a:r>
              <a:rPr lang="en-US" sz="2000" b="1" i="1" dirty="0">
                <a:latin typeface="Times New Roman"/>
              </a:rPr>
              <a:t>Scalar multiplication</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8" name="Group 7"/>
          <p:cNvGrpSpPr/>
          <p:nvPr/>
        </p:nvGrpSpPr>
        <p:grpSpPr>
          <a:xfrm>
            <a:off x="759725" y="299352"/>
            <a:ext cx="7842913" cy="647595"/>
            <a:chOff x="0" y="10125"/>
            <a:chExt cx="7842913" cy="647595"/>
          </a:xfrm>
        </p:grpSpPr>
        <p:sp>
          <p:nvSpPr>
            <p:cNvPr id="9" name="Rounded Rectangle 8"/>
            <p:cNvSpPr/>
            <p:nvPr/>
          </p:nvSpPr>
          <p:spPr>
            <a:xfrm>
              <a:off x="0" y="10125"/>
              <a:ext cx="7842913" cy="6475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1613" y="41738"/>
              <a:ext cx="7779687" cy="5843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i="1" kern="1200"/>
                <a:t>2.3.2 </a:t>
              </a:r>
              <a:r>
                <a:rPr lang="fr-FR" sz="2700" b="1" i="1" kern="1200"/>
                <a:t>Operations and Relations</a:t>
              </a:r>
              <a:endParaRPr lang="en-US" sz="2700" kern="1200"/>
            </a:p>
          </p:txBody>
        </p:sp>
      </p:gr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8097" y="4690610"/>
            <a:ext cx="1121664" cy="554736"/>
          </a:xfrm>
          <a:prstGeom prst="rect">
            <a:avLst/>
          </a:prstGeom>
        </p:spPr>
      </p:pic>
      <p:graphicFrame>
        <p:nvGraphicFramePr>
          <p:cNvPr id="9" name="Diagram 8"/>
          <p:cNvGraphicFramePr/>
          <p:nvPr>
            <p:extLst>
              <p:ext uri="{D42A27DB-BD31-4B8C-83A1-F6EECF244321}">
                <p14:modId xmlns:p14="http://schemas.microsoft.com/office/powerpoint/2010/main" val="1126596191"/>
              </p:ext>
            </p:extLst>
          </p:nvPr>
        </p:nvGraphicFramePr>
        <p:xfrm>
          <a:off x="768824" y="299725"/>
          <a:ext cx="7985032" cy="743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4" name="Rectangle 3"/>
              <p:cNvSpPr/>
              <p:nvPr/>
            </p:nvSpPr>
            <p:spPr>
              <a:xfrm>
                <a:off x="778096" y="1146819"/>
                <a:ext cx="7738108" cy="3356942"/>
              </a:xfrm>
              <a:prstGeom prst="rect">
                <a:avLst/>
              </a:prstGeom>
            </p:spPr>
            <p:txBody>
              <a:bodyPr lIns="0" tIns="0" rIns="0" bIns="0">
                <a:noAutofit/>
              </a:bodyPr>
              <a:lstStyle/>
              <a:p>
                <a:pPr indent="0" algn="just">
                  <a:lnSpc>
                    <a:spcPts val="3360"/>
                  </a:lnSpc>
                </a:pPr>
                <a:r>
                  <a:rPr lang="en-US" sz="2800" b="1" i="1" dirty="0">
                    <a:latin typeface="Times New Roman"/>
                  </a:rPr>
                  <a:t>The determinant of a square matrix A of size m x m denoted as </a:t>
                </a:r>
                <a:r>
                  <a:rPr lang="en-US" sz="2800" b="1" i="1" dirty="0" err="1">
                    <a:latin typeface="Times New Roman"/>
                  </a:rPr>
                  <a:t>det</a:t>
                </a:r>
                <a:r>
                  <a:rPr lang="en-US" sz="2800" b="1" i="1" dirty="0">
                    <a:latin typeface="Times New Roman"/>
                  </a:rPr>
                  <a:t> (A) is a scalar calculated recursively as shown below:</a:t>
                </a:r>
              </a:p>
              <a:p>
                <a:pPr marL="1536700" indent="-457200" algn="just">
                  <a:spcAft>
                    <a:spcPts val="1470"/>
                  </a:spcAft>
                  <a:buAutoNum type="arabicPeriod"/>
                </a:pPr>
                <a:r>
                  <a:rPr lang="en-US" sz="2400" dirty="0">
                    <a:latin typeface="Times New Roman"/>
                  </a:rPr>
                  <a:t>If </a:t>
                </a:r>
                <a:r>
                  <a:rPr lang="en-US" sz="2400" i="1" dirty="0">
                    <a:latin typeface="Times New Roman"/>
                  </a:rPr>
                  <a:t>m</a:t>
                </a:r>
                <a:r>
                  <a:rPr lang="en-US" sz="2400" dirty="0">
                    <a:latin typeface="Times New Roman"/>
                  </a:rPr>
                  <a:t> = 1</a:t>
                </a:r>
                <a:r>
                  <a:rPr lang="en-US" sz="2400" dirty="0">
                    <a:solidFill>
                      <a:srgbClr val="212121"/>
                    </a:solidFill>
                    <a:latin typeface="Times New Roman"/>
                  </a:rPr>
                  <a:t>, </a:t>
                </a:r>
                <a14:m>
                  <m:oMath xmlns:m="http://schemas.openxmlformats.org/officeDocument/2006/math">
                    <m:func>
                      <m:funcPr>
                        <m:ctrlPr>
                          <a:rPr lang="en-US" sz="2400" b="0" i="1" smtClean="0">
                            <a:solidFill>
                              <a:srgbClr val="212121"/>
                            </a:solidFill>
                            <a:latin typeface="Cambria Math" panose="02040503050406030204" pitchFamily="18" charset="0"/>
                          </a:rPr>
                        </m:ctrlPr>
                      </m:funcPr>
                      <m:fName>
                        <m:r>
                          <m:rPr>
                            <m:sty m:val="p"/>
                          </m:rPr>
                          <a:rPr lang="en-US" sz="2400" b="0" i="0" smtClean="0">
                            <a:solidFill>
                              <a:srgbClr val="212121"/>
                            </a:solidFill>
                            <a:latin typeface="Cambria Math" panose="02040503050406030204" pitchFamily="18" charset="0"/>
                          </a:rPr>
                          <m:t>det</m:t>
                        </m:r>
                      </m:fName>
                      <m:e>
                        <m:d>
                          <m:dPr>
                            <m:ctrlPr>
                              <a:rPr lang="en-US" sz="2400" b="0" i="1" smtClean="0">
                                <a:solidFill>
                                  <a:srgbClr val="212121"/>
                                </a:solidFill>
                                <a:latin typeface="Cambria Math" panose="02040503050406030204" pitchFamily="18" charset="0"/>
                              </a:rPr>
                            </m:ctrlPr>
                          </m:dPr>
                          <m:e>
                            <m:r>
                              <a:rPr lang="en-US" sz="2400" b="0" i="1" smtClean="0">
                                <a:solidFill>
                                  <a:srgbClr val="212121"/>
                                </a:solidFill>
                                <a:latin typeface="Cambria Math" panose="02040503050406030204" pitchFamily="18" charset="0"/>
                              </a:rPr>
                              <m:t>𝐴</m:t>
                            </m:r>
                          </m:e>
                        </m:d>
                      </m:e>
                    </m:func>
                    <m:r>
                      <a:rPr lang="en-US" sz="2400" b="0" i="1" smtClean="0">
                        <a:solidFill>
                          <a:srgbClr val="212121"/>
                        </a:solidFill>
                        <a:latin typeface="Cambria Math" panose="02040503050406030204" pitchFamily="18" charset="0"/>
                      </a:rPr>
                      <m:t>=</m:t>
                    </m:r>
                    <m:sSub>
                      <m:sSubPr>
                        <m:ctrlPr>
                          <a:rPr lang="en-US" sz="2400" b="0" i="1" smtClean="0">
                            <a:solidFill>
                              <a:srgbClr val="212121"/>
                            </a:solidFill>
                            <a:latin typeface="Cambria Math" panose="02040503050406030204" pitchFamily="18" charset="0"/>
                          </a:rPr>
                        </m:ctrlPr>
                      </m:sSubPr>
                      <m:e>
                        <m:r>
                          <a:rPr lang="en-US" sz="2400" b="0" i="1" smtClean="0">
                            <a:solidFill>
                              <a:srgbClr val="212121"/>
                            </a:solidFill>
                            <a:latin typeface="Cambria Math" panose="02040503050406030204" pitchFamily="18" charset="0"/>
                          </a:rPr>
                          <m:t>𝑎</m:t>
                        </m:r>
                      </m:e>
                      <m:sub>
                        <m:r>
                          <a:rPr lang="en-US" sz="2400" b="0" i="1" smtClean="0">
                            <a:solidFill>
                              <a:srgbClr val="212121"/>
                            </a:solidFill>
                            <a:latin typeface="Cambria Math" panose="02040503050406030204" pitchFamily="18" charset="0"/>
                          </a:rPr>
                          <m:t>11</m:t>
                        </m:r>
                      </m:sub>
                    </m:sSub>
                  </m:oMath>
                </a14:m>
                <a:endParaRPr lang="en-US" sz="2400" dirty="0">
                  <a:solidFill>
                    <a:srgbClr val="212121"/>
                  </a:solidFill>
                  <a:latin typeface="Times New Roman"/>
                </a:endParaRPr>
              </a:p>
              <a:p>
                <a:pPr marL="1536700" indent="-457200" algn="just">
                  <a:spcAft>
                    <a:spcPts val="1470"/>
                  </a:spcAft>
                  <a:buAutoNum type="arabicPeriod"/>
                </a:pPr>
                <a:r>
                  <a:rPr lang="en-US" sz="2400" dirty="0">
                    <a:latin typeface="Times New Roman"/>
                  </a:rPr>
                  <a:t>If </a:t>
                </a:r>
                <a:r>
                  <a:rPr lang="en-US" sz="2400" i="1" dirty="0">
                    <a:latin typeface="Times New Roman"/>
                  </a:rPr>
                  <a:t>m</a:t>
                </a:r>
                <a:r>
                  <a:rPr lang="en-US" sz="2400" dirty="0">
                    <a:latin typeface="Times New Roman"/>
                  </a:rPr>
                  <a:t> </a:t>
                </a:r>
                <a:r>
                  <a:rPr lang="en-US" sz="2400" dirty="0">
                    <a:solidFill>
                      <a:srgbClr val="212121"/>
                    </a:solidFill>
                    <a:latin typeface="Times New Roman"/>
                  </a:rPr>
                  <a:t>&gt; </a:t>
                </a:r>
                <a:r>
                  <a:rPr lang="en-US" sz="2400" dirty="0">
                    <a:latin typeface="Times New Roman"/>
                  </a:rPr>
                  <a:t>1</a:t>
                </a:r>
                <a:r>
                  <a:rPr lang="en-US" sz="2400" dirty="0">
                    <a:solidFill>
                      <a:srgbClr val="212121"/>
                    </a:solidFill>
                    <a:latin typeface="Times New Roman"/>
                  </a:rPr>
                  <a:t>, </a:t>
                </a:r>
                <a14:m>
                  <m:oMath xmlns:m="http://schemas.openxmlformats.org/officeDocument/2006/math">
                    <m:func>
                      <m:funcPr>
                        <m:ctrlPr>
                          <a:rPr lang="en-US" sz="2400" b="0" i="1" smtClean="0">
                            <a:solidFill>
                              <a:srgbClr val="212121"/>
                            </a:solidFill>
                            <a:latin typeface="Cambria Math" panose="02040503050406030204" pitchFamily="18" charset="0"/>
                          </a:rPr>
                        </m:ctrlPr>
                      </m:funcPr>
                      <m:fName>
                        <m:r>
                          <m:rPr>
                            <m:sty m:val="p"/>
                          </m:rPr>
                          <a:rPr lang="en-US" sz="2400" b="0" i="0" smtClean="0">
                            <a:solidFill>
                              <a:srgbClr val="212121"/>
                            </a:solidFill>
                            <a:latin typeface="Cambria Math" panose="02040503050406030204" pitchFamily="18" charset="0"/>
                          </a:rPr>
                          <m:t>det</m:t>
                        </m:r>
                      </m:fName>
                      <m:e>
                        <m:d>
                          <m:dPr>
                            <m:ctrlPr>
                              <a:rPr lang="en-US" sz="2400" b="0" i="1" smtClean="0">
                                <a:solidFill>
                                  <a:srgbClr val="212121"/>
                                </a:solidFill>
                                <a:latin typeface="Cambria Math" panose="02040503050406030204" pitchFamily="18" charset="0"/>
                              </a:rPr>
                            </m:ctrlPr>
                          </m:dPr>
                          <m:e>
                            <m:r>
                              <a:rPr lang="en-US" sz="2400" b="0" i="1" smtClean="0">
                                <a:solidFill>
                                  <a:srgbClr val="212121"/>
                                </a:solidFill>
                                <a:latin typeface="Cambria Math" panose="02040503050406030204" pitchFamily="18" charset="0"/>
                              </a:rPr>
                              <m:t>𝐴</m:t>
                            </m:r>
                          </m:e>
                        </m:d>
                      </m:e>
                    </m:func>
                    <m:r>
                      <a:rPr lang="en-US" sz="2400" b="0" i="1" smtClean="0">
                        <a:solidFill>
                          <a:srgbClr val="212121"/>
                        </a:solidFill>
                        <a:latin typeface="Cambria Math" panose="02040503050406030204" pitchFamily="18" charset="0"/>
                      </a:rPr>
                      <m:t>=</m:t>
                    </m:r>
                    <m:nary>
                      <m:naryPr>
                        <m:chr m:val="∑"/>
                        <m:subHide m:val="on"/>
                        <m:supHide m:val="on"/>
                        <m:ctrlPr>
                          <a:rPr lang="en-US" sz="2400" b="0" i="1" smtClean="0">
                            <a:solidFill>
                              <a:srgbClr val="212121"/>
                            </a:solidFill>
                            <a:latin typeface="Cambria Math" panose="02040503050406030204" pitchFamily="18" charset="0"/>
                          </a:rPr>
                        </m:ctrlPr>
                      </m:naryPr>
                      <m:sub/>
                      <m:sup/>
                      <m:e>
                        <m:sSup>
                          <m:sSupPr>
                            <m:ctrlPr>
                              <a:rPr lang="en-US" sz="2400" b="0" i="1" smtClean="0">
                                <a:solidFill>
                                  <a:srgbClr val="212121"/>
                                </a:solidFill>
                                <a:latin typeface="Cambria Math" panose="02040503050406030204" pitchFamily="18" charset="0"/>
                              </a:rPr>
                            </m:ctrlPr>
                          </m:sSupPr>
                          <m:e>
                            <m:r>
                              <a:rPr lang="en-US" sz="2400" b="0" i="1" smtClean="0">
                                <a:solidFill>
                                  <a:srgbClr val="212121"/>
                                </a:solidFill>
                                <a:latin typeface="Cambria Math" panose="02040503050406030204" pitchFamily="18" charset="0"/>
                              </a:rPr>
                              <m:t>(−1)</m:t>
                            </m:r>
                          </m:e>
                          <m:sup>
                            <m:r>
                              <a:rPr lang="en-US" sz="2400" b="0" i="1" smtClean="0">
                                <a:solidFill>
                                  <a:srgbClr val="212121"/>
                                </a:solidFill>
                                <a:latin typeface="Cambria Math" panose="02040503050406030204" pitchFamily="18" charset="0"/>
                              </a:rPr>
                              <m:t>𝑖</m:t>
                            </m:r>
                            <m:r>
                              <a:rPr lang="en-US" sz="2400" b="0" i="1" smtClean="0">
                                <a:solidFill>
                                  <a:srgbClr val="212121"/>
                                </a:solidFill>
                                <a:latin typeface="Cambria Math" panose="02040503050406030204" pitchFamily="18" charset="0"/>
                              </a:rPr>
                              <m:t>+</m:t>
                            </m:r>
                            <m:r>
                              <a:rPr lang="en-US" sz="2400" b="0" i="1" smtClean="0">
                                <a:solidFill>
                                  <a:srgbClr val="212121"/>
                                </a:solidFill>
                                <a:latin typeface="Cambria Math" panose="02040503050406030204" pitchFamily="18" charset="0"/>
                              </a:rPr>
                              <m:t>𝑗</m:t>
                            </m:r>
                          </m:sup>
                        </m:sSup>
                        <m:r>
                          <a:rPr lang="en-US" sz="2400" b="0" i="1" smtClean="0">
                            <a:solidFill>
                              <a:srgbClr val="212121"/>
                            </a:solidFill>
                            <a:latin typeface="Cambria Math" panose="02040503050406030204" pitchFamily="18" charset="0"/>
                            <a:ea typeface="Cambria Math" panose="02040503050406030204" pitchFamily="18" charset="0"/>
                          </a:rPr>
                          <m:t>×</m:t>
                        </m:r>
                        <m:sSub>
                          <m:sSubPr>
                            <m:ctrlPr>
                              <a:rPr lang="en-US" sz="2400" b="0" i="1" smtClean="0">
                                <a:solidFill>
                                  <a:srgbClr val="212121"/>
                                </a:solidFill>
                                <a:latin typeface="Cambria Math" panose="02040503050406030204" pitchFamily="18" charset="0"/>
                                <a:ea typeface="Cambria Math" panose="02040503050406030204" pitchFamily="18" charset="0"/>
                              </a:rPr>
                            </m:ctrlPr>
                          </m:sSubPr>
                          <m:e>
                            <m:r>
                              <a:rPr lang="en-US" sz="2400" b="0" i="1" smtClean="0">
                                <a:solidFill>
                                  <a:srgbClr val="212121"/>
                                </a:solidFill>
                                <a:latin typeface="Cambria Math" panose="02040503050406030204" pitchFamily="18" charset="0"/>
                                <a:ea typeface="Cambria Math" panose="02040503050406030204" pitchFamily="18" charset="0"/>
                              </a:rPr>
                              <m:t>𝑎</m:t>
                            </m:r>
                          </m:e>
                          <m:sub>
                            <m:r>
                              <a:rPr lang="en-US" sz="2400" b="0" i="1" smtClean="0">
                                <a:solidFill>
                                  <a:srgbClr val="212121"/>
                                </a:solidFill>
                                <a:latin typeface="Cambria Math" panose="02040503050406030204" pitchFamily="18" charset="0"/>
                                <a:ea typeface="Cambria Math" panose="02040503050406030204" pitchFamily="18" charset="0"/>
                              </a:rPr>
                              <m:t>𝑖𝑗</m:t>
                            </m:r>
                          </m:sub>
                        </m:sSub>
                        <m:r>
                          <a:rPr lang="en-US" sz="2400" b="0" i="1" smtClean="0">
                            <a:solidFill>
                              <a:srgbClr val="212121"/>
                            </a:solidFill>
                            <a:latin typeface="Cambria Math" panose="02040503050406030204" pitchFamily="18" charset="0"/>
                            <a:ea typeface="Cambria Math" panose="02040503050406030204" pitchFamily="18" charset="0"/>
                          </a:rPr>
                          <m:t>×</m:t>
                        </m:r>
                        <m:r>
                          <m:rPr>
                            <m:sty m:val="p"/>
                          </m:rPr>
                          <a:rPr lang="en-US" sz="2400" b="0" i="0" smtClean="0">
                            <a:solidFill>
                              <a:srgbClr val="212121"/>
                            </a:solidFill>
                            <a:latin typeface="Cambria Math" panose="02040503050406030204" pitchFamily="18" charset="0"/>
                            <a:ea typeface="Cambria Math" panose="02040503050406030204" pitchFamily="18" charset="0"/>
                          </a:rPr>
                          <m:t>det</m:t>
                        </m:r>
                        <m:r>
                          <a:rPr lang="en-US" sz="2400" b="0" i="1" smtClean="0">
                            <a:solidFill>
                              <a:srgbClr val="212121"/>
                            </a:solidFill>
                            <a:latin typeface="Cambria Math" panose="02040503050406030204" pitchFamily="18" charset="0"/>
                            <a:ea typeface="Cambria Math" panose="02040503050406030204" pitchFamily="18" charset="0"/>
                          </a:rPr>
                          <m:t>⁡(</m:t>
                        </m:r>
                        <m:sSub>
                          <m:sSubPr>
                            <m:ctrlPr>
                              <a:rPr lang="en-US" sz="2400" b="0" i="1" smtClean="0">
                                <a:solidFill>
                                  <a:srgbClr val="212121"/>
                                </a:solidFill>
                                <a:latin typeface="Cambria Math" panose="02040503050406030204" pitchFamily="18" charset="0"/>
                                <a:ea typeface="Cambria Math" panose="02040503050406030204" pitchFamily="18" charset="0"/>
                              </a:rPr>
                            </m:ctrlPr>
                          </m:sSubPr>
                          <m:e>
                            <m:r>
                              <a:rPr lang="en-US" sz="2400" b="0" i="1" smtClean="0">
                                <a:solidFill>
                                  <a:srgbClr val="212121"/>
                                </a:solidFill>
                                <a:latin typeface="Cambria Math" panose="02040503050406030204" pitchFamily="18" charset="0"/>
                                <a:ea typeface="Cambria Math" panose="02040503050406030204" pitchFamily="18" charset="0"/>
                              </a:rPr>
                              <m:t>𝐴</m:t>
                            </m:r>
                          </m:e>
                          <m:sub>
                            <m:r>
                              <a:rPr lang="en-US" sz="2400" b="0" i="1" smtClean="0">
                                <a:solidFill>
                                  <a:srgbClr val="212121"/>
                                </a:solidFill>
                                <a:latin typeface="Cambria Math" panose="02040503050406030204" pitchFamily="18" charset="0"/>
                                <a:ea typeface="Cambria Math" panose="02040503050406030204" pitchFamily="18" charset="0"/>
                              </a:rPr>
                              <m:t>𝑖𝑗</m:t>
                            </m:r>
                          </m:sub>
                        </m:sSub>
                        <m:r>
                          <a:rPr lang="en-US" sz="2400" b="0" i="1" smtClean="0">
                            <a:solidFill>
                              <a:srgbClr val="212121"/>
                            </a:solidFill>
                            <a:latin typeface="Cambria Math" panose="02040503050406030204" pitchFamily="18" charset="0"/>
                            <a:ea typeface="Cambria Math" panose="02040503050406030204" pitchFamily="18" charset="0"/>
                          </a:rPr>
                          <m:t>)</m:t>
                        </m:r>
                      </m:e>
                    </m:nary>
                  </m:oMath>
                </a14:m>
                <a:endParaRPr lang="en-US" sz="2400" dirty="0">
                  <a:solidFill>
                    <a:srgbClr val="212121"/>
                  </a:solidFill>
                  <a:latin typeface="Times New Roman"/>
                </a:endParaRPr>
              </a:p>
              <a:p>
                <a:pPr marL="1079500" algn="just">
                  <a:spcAft>
                    <a:spcPts val="1470"/>
                  </a:spcAft>
                </a:pPr>
                <a:r>
                  <a:rPr lang="en-US" sz="2400" dirty="0">
                    <a:latin typeface="Times New Roman"/>
                  </a:rPr>
                  <a:t>Where </a:t>
                </a:r>
                <a14:m>
                  <m:oMath xmlns:m="http://schemas.openxmlformats.org/officeDocument/2006/math">
                    <m:sSub>
                      <m:sSubPr>
                        <m:ctrlPr>
                          <a:rPr lang="en-US" sz="2400" b="0" i="1" smtClean="0">
                            <a:solidFill>
                              <a:srgbClr val="212121"/>
                            </a:solidFill>
                            <a:latin typeface="Cambria Math" panose="02040503050406030204" pitchFamily="18" charset="0"/>
                            <a:ea typeface="Cambria Math" panose="02040503050406030204" pitchFamily="18" charset="0"/>
                          </a:rPr>
                        </m:ctrlPr>
                      </m:sSubPr>
                      <m:e>
                        <m:r>
                          <a:rPr lang="en-US" sz="2400" b="0" i="1" smtClean="0">
                            <a:solidFill>
                              <a:srgbClr val="212121"/>
                            </a:solidFill>
                            <a:latin typeface="Cambria Math" panose="02040503050406030204" pitchFamily="18" charset="0"/>
                            <a:ea typeface="Cambria Math" panose="02040503050406030204" pitchFamily="18" charset="0"/>
                          </a:rPr>
                          <m:t>𝐴</m:t>
                        </m:r>
                      </m:e>
                      <m:sub>
                        <m:r>
                          <a:rPr lang="en-US" sz="2400" b="0" i="1" smtClean="0">
                            <a:solidFill>
                              <a:srgbClr val="212121"/>
                            </a:solidFill>
                            <a:latin typeface="Cambria Math" panose="02040503050406030204" pitchFamily="18" charset="0"/>
                            <a:ea typeface="Cambria Math" panose="02040503050406030204" pitchFamily="18" charset="0"/>
                          </a:rPr>
                          <m:t>𝑖𝑗</m:t>
                        </m:r>
                      </m:sub>
                    </m:sSub>
                  </m:oMath>
                </a14:m>
                <a:r>
                  <a:rPr lang="en-US" sz="2400" dirty="0">
                    <a:latin typeface="Times New Roman"/>
                  </a:rPr>
                  <a:t> is a matrix obtained from A by deleting the </a:t>
                </a:r>
                <a:r>
                  <a:rPr lang="en-US" sz="2400" i="1" dirty="0" err="1">
                    <a:latin typeface="Times New Roman"/>
                  </a:rPr>
                  <a:t>i</a:t>
                </a:r>
                <a:r>
                  <a:rPr lang="en-US" sz="2400" dirty="0" err="1">
                    <a:latin typeface="Times New Roman"/>
                  </a:rPr>
                  <a:t>th</a:t>
                </a:r>
                <a:r>
                  <a:rPr lang="en-US" sz="2400" dirty="0">
                    <a:latin typeface="Times New Roman"/>
                  </a:rPr>
                  <a:t> row and </a:t>
                </a:r>
                <a:r>
                  <a:rPr lang="en-US" sz="2400" i="1" dirty="0" err="1">
                    <a:latin typeface="Times New Roman"/>
                  </a:rPr>
                  <a:t>j</a:t>
                </a:r>
                <a:r>
                  <a:rPr lang="en-US" sz="2400" dirty="0" err="1">
                    <a:latin typeface="Times New Roman"/>
                  </a:rPr>
                  <a:t>th</a:t>
                </a:r>
                <a:r>
                  <a:rPr lang="en-US" sz="2400" dirty="0">
                    <a:latin typeface="Times New Roman"/>
                  </a:rPr>
                  <a:t> column.</a:t>
                </a:r>
              </a:p>
            </p:txBody>
          </p:sp>
        </mc:Choice>
        <mc:Fallback xmlns="">
          <p:sp>
            <p:nvSpPr>
              <p:cNvPr id="4" name="Rectangle 3"/>
              <p:cNvSpPr>
                <a:spLocks noRot="1" noChangeAspect="1" noMove="1" noResize="1" noEditPoints="1" noAdjustHandles="1" noChangeArrowheads="1" noChangeShapeType="1" noTextEdit="1"/>
              </p:cNvSpPr>
              <p:nvPr/>
            </p:nvSpPr>
            <p:spPr>
              <a:xfrm>
                <a:off x="778096" y="1146819"/>
                <a:ext cx="7738108" cy="3356942"/>
              </a:xfrm>
              <a:prstGeom prst="rect">
                <a:avLst/>
              </a:prstGeom>
              <a:blipFill>
                <a:blip r:embed="rId8"/>
                <a:stretch>
                  <a:fillRect l="-2837" t="-3811" r="-2758" b="-1452"/>
                </a:stretch>
              </a:blipFill>
            </p:spPr>
            <p:txBody>
              <a:bodyPr/>
              <a:lstStyle/>
              <a:p>
                <a:r>
                  <a:rPr lang="en-US">
                    <a:noFill/>
                  </a:rPr>
                  <a:t> </a:t>
                </a:r>
              </a:p>
            </p:txBody>
          </p:sp>
        </mc:Fallback>
      </mc:AlternateContent>
      <p:sp>
        <p:nvSpPr>
          <p:cNvPr id="5" name="Rectangle 4"/>
          <p:cNvSpPr/>
          <p:nvPr/>
        </p:nvSpPr>
        <p:spPr>
          <a:xfrm>
            <a:off x="778098" y="5290667"/>
            <a:ext cx="7738106" cy="1136445"/>
          </a:xfrm>
          <a:prstGeom prst="rect">
            <a:avLst/>
          </a:prstGeom>
          <a:solidFill>
            <a:srgbClr val="99FF32"/>
          </a:solidFill>
        </p:spPr>
        <p:txBody>
          <a:bodyPr wrap="none" lIns="0" tIns="0" rIns="0" bIns="0">
            <a:normAutofit fontScale="97500" lnSpcReduction="10000"/>
          </a:bodyPr>
          <a:lstStyle/>
          <a:p>
            <a:pPr>
              <a:spcAft>
                <a:spcPts val="840"/>
              </a:spcAft>
            </a:pPr>
            <a:r>
              <a:rPr lang="en-US" sz="3200" b="1" i="1" dirty="0">
                <a:latin typeface="Arial"/>
              </a:rPr>
              <a:t>The determinant is defined only for a </a:t>
            </a:r>
          </a:p>
          <a:p>
            <a:pPr>
              <a:spcAft>
                <a:spcPts val="840"/>
              </a:spcAft>
            </a:pPr>
            <a:r>
              <a:rPr lang="en-US" sz="3200" b="1" i="1" dirty="0">
                <a:latin typeface="Arial"/>
              </a:rPr>
              <a:t>square matrix.</a:t>
            </a:r>
          </a:p>
          <a:p>
            <a:pPr indent="0">
              <a:spcAft>
                <a:spcPts val="840"/>
              </a:spcAft>
            </a:pPr>
            <a:endParaRPr lang="en-US" sz="3200" b="1" i="1" dirty="0">
              <a:latin typeface="Arial"/>
            </a:endParaRP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8823" y="3633688"/>
            <a:ext cx="7984032" cy="1522901"/>
          </a:xfrm>
          <a:prstGeom prst="rect">
            <a:avLst/>
          </a:prstGeom>
        </p:spPr>
      </p:pic>
      <p:sp>
        <p:nvSpPr>
          <p:cNvPr id="3" name="Rectangle 2"/>
          <p:cNvSpPr/>
          <p:nvPr/>
        </p:nvSpPr>
        <p:spPr>
          <a:xfrm>
            <a:off x="768823" y="1205540"/>
            <a:ext cx="2820537" cy="402614"/>
          </a:xfrm>
          <a:prstGeom prst="rect">
            <a:avLst/>
          </a:prstGeom>
          <a:solidFill>
            <a:srgbClr val="3332CB"/>
          </a:solidFill>
        </p:spPr>
        <p:txBody>
          <a:bodyPr wrap="none" lIns="0" tIns="0" rIns="0" bIns="0">
            <a:normAutofit fontScale="97500"/>
          </a:bodyPr>
          <a:lstStyle/>
          <a:p>
            <a:pPr indent="0">
              <a:spcAft>
                <a:spcPts val="2100"/>
              </a:spcAft>
            </a:pPr>
            <a:r>
              <a:rPr lang="en-US" sz="2400" b="1" dirty="0">
                <a:solidFill>
                  <a:srgbClr val="FFFFFF"/>
                </a:solidFill>
                <a:latin typeface="Times New Roman"/>
              </a:rPr>
              <a:t>Example 2. 32</a:t>
            </a:r>
          </a:p>
        </p:txBody>
      </p:sp>
      <p:sp>
        <p:nvSpPr>
          <p:cNvPr id="4" name="Rectangle 3"/>
          <p:cNvSpPr/>
          <p:nvPr/>
        </p:nvSpPr>
        <p:spPr>
          <a:xfrm>
            <a:off x="768824" y="1669709"/>
            <a:ext cx="7870209" cy="1270524"/>
          </a:xfrm>
          <a:prstGeom prst="rect">
            <a:avLst/>
          </a:prstGeom>
        </p:spPr>
        <p:txBody>
          <a:bodyPr lIns="0" tIns="0" rIns="0" bIns="0">
            <a:normAutofit fontScale="90000"/>
          </a:bodyPr>
          <a:lstStyle/>
          <a:p>
            <a:pPr indent="0" algn="just">
              <a:lnSpc>
                <a:spcPts val="3360"/>
              </a:lnSpc>
              <a:spcBef>
                <a:spcPts val="2100"/>
              </a:spcBef>
              <a:spcAft>
                <a:spcPts val="2940"/>
              </a:spcAft>
            </a:pPr>
            <a:r>
              <a:rPr lang="en-US" sz="2800" b="1" i="1" dirty="0">
                <a:latin typeface="Times New Roman"/>
              </a:rPr>
              <a:t>Figure 2.24 shows how we can calculate the determinant of a 2 * 2 matrix based on the determinant of a 1 * 1 matrix.</a:t>
            </a:r>
          </a:p>
        </p:txBody>
      </p:sp>
      <p:sp>
        <p:nvSpPr>
          <p:cNvPr id="5" name="Rectangle 4"/>
          <p:cNvSpPr/>
          <p:nvPr/>
        </p:nvSpPr>
        <p:spPr>
          <a:xfrm>
            <a:off x="1473047" y="2994105"/>
            <a:ext cx="6565483" cy="449540"/>
          </a:xfrm>
          <a:prstGeom prst="rect">
            <a:avLst/>
          </a:prstGeom>
        </p:spPr>
        <p:txBody>
          <a:bodyPr wrap="none" lIns="0" tIns="0" rIns="0" bIns="0">
            <a:normAutofit fontScale="97500"/>
          </a:bodyPr>
          <a:lstStyle/>
          <a:p>
            <a:pPr indent="0"/>
            <a:r>
              <a:rPr lang="en-US" sz="2400" b="1" dirty="0">
                <a:solidFill>
                  <a:srgbClr val="3333CC"/>
                </a:solidFill>
                <a:latin typeface="Times New Roman"/>
              </a:rPr>
              <a:t>Figure 2.24 </a:t>
            </a:r>
            <a:r>
              <a:rPr lang="en-US" sz="2000" b="1" i="1" dirty="0">
                <a:latin typeface="Times New Roman"/>
              </a:rPr>
              <a:t>Calculating the determinant of a 2 x 2 matrix</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8" name="Diagram 7"/>
          <p:cNvGraphicFramePr/>
          <p:nvPr>
            <p:extLst>
              <p:ext uri="{D42A27DB-BD31-4B8C-83A1-F6EECF244321}">
                <p14:modId xmlns:p14="http://schemas.microsoft.com/office/powerpoint/2010/main" val="3302945030"/>
              </p:ext>
            </p:extLst>
          </p:nvPr>
        </p:nvGraphicFramePr>
        <p:xfrm>
          <a:off x="768824" y="299725"/>
          <a:ext cx="7985032" cy="743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8096" y="3546601"/>
            <a:ext cx="7985760" cy="1213104"/>
          </a:xfrm>
          <a:prstGeom prst="rect">
            <a:avLst/>
          </a:prstGeom>
        </p:spPr>
      </p:pic>
      <p:sp>
        <p:nvSpPr>
          <p:cNvPr id="3" name="Rectangle 2"/>
          <p:cNvSpPr/>
          <p:nvPr/>
        </p:nvSpPr>
        <p:spPr>
          <a:xfrm>
            <a:off x="870395" y="1134784"/>
            <a:ext cx="2869092" cy="489299"/>
          </a:xfrm>
          <a:prstGeom prst="rect">
            <a:avLst/>
          </a:prstGeom>
          <a:solidFill>
            <a:srgbClr val="3332CB"/>
          </a:solidFill>
        </p:spPr>
        <p:txBody>
          <a:bodyPr wrap="none" lIns="0" tIns="0" rIns="0" bIns="0">
            <a:normAutofit fontScale="97500"/>
          </a:bodyPr>
          <a:lstStyle/>
          <a:p>
            <a:pPr indent="0">
              <a:spcAft>
                <a:spcPts val="2520"/>
              </a:spcAft>
            </a:pPr>
            <a:r>
              <a:rPr lang="en-US" sz="2400" b="1" dirty="0">
                <a:solidFill>
                  <a:srgbClr val="FFFFFF"/>
                </a:solidFill>
                <a:latin typeface="Times New Roman"/>
              </a:rPr>
              <a:t>Example 2. 33</a:t>
            </a:r>
          </a:p>
        </p:txBody>
      </p:sp>
      <p:sp>
        <p:nvSpPr>
          <p:cNvPr id="4" name="Rectangle 3"/>
          <p:cNvSpPr/>
          <p:nvPr/>
        </p:nvSpPr>
        <p:spPr>
          <a:xfrm>
            <a:off x="870395" y="1767360"/>
            <a:ext cx="7883461" cy="937488"/>
          </a:xfrm>
          <a:prstGeom prst="rect">
            <a:avLst/>
          </a:prstGeom>
        </p:spPr>
        <p:txBody>
          <a:bodyPr lIns="0" tIns="0" rIns="0" bIns="0">
            <a:normAutofit fontScale="97500"/>
          </a:bodyPr>
          <a:lstStyle/>
          <a:p>
            <a:pPr indent="0">
              <a:lnSpc>
                <a:spcPts val="3408"/>
              </a:lnSpc>
              <a:spcBef>
                <a:spcPts val="2520"/>
              </a:spcBef>
              <a:spcAft>
                <a:spcPts val="3150"/>
              </a:spcAft>
            </a:pPr>
            <a:r>
              <a:rPr lang="en-US" sz="2800" b="1" i="1" dirty="0">
                <a:latin typeface="Times New Roman"/>
              </a:rPr>
              <a:t>Figure 2.25 shows the calculation of the determinant of a 3 * 3 matrix.</a:t>
            </a:r>
          </a:p>
        </p:txBody>
      </p:sp>
      <p:sp>
        <p:nvSpPr>
          <p:cNvPr id="5" name="Rectangle 4"/>
          <p:cNvSpPr/>
          <p:nvPr/>
        </p:nvSpPr>
        <p:spPr>
          <a:xfrm>
            <a:off x="1350264" y="2880755"/>
            <a:ext cx="6524494" cy="548265"/>
          </a:xfrm>
          <a:prstGeom prst="rect">
            <a:avLst/>
          </a:prstGeom>
        </p:spPr>
        <p:txBody>
          <a:bodyPr wrap="none" lIns="0" tIns="0" rIns="0" bIns="0">
            <a:normAutofit fontScale="97500"/>
          </a:bodyPr>
          <a:lstStyle/>
          <a:p>
            <a:pPr indent="0"/>
            <a:r>
              <a:rPr lang="en-US" sz="2400" b="1" dirty="0">
                <a:solidFill>
                  <a:srgbClr val="3333CC"/>
                </a:solidFill>
                <a:latin typeface="Times New Roman"/>
              </a:rPr>
              <a:t>Figure 2.25 </a:t>
            </a:r>
            <a:r>
              <a:rPr lang="en-US" sz="2000" b="1" i="1" dirty="0">
                <a:latin typeface="Times New Roman"/>
              </a:rPr>
              <a:t>Calculating the</a:t>
            </a:r>
            <a:r>
              <a:rPr lang="en-US" sz="400" dirty="0">
                <a:latin typeface="Times New Roman"/>
              </a:rPr>
              <a:t>' </a:t>
            </a:r>
            <a:r>
              <a:rPr lang="en-US" sz="2000" b="1" i="1" dirty="0">
                <a:latin typeface="Times New Roman"/>
              </a:rPr>
              <a:t>determinant of a 3 x 3 matrix</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8" name="Diagram 7"/>
          <p:cNvGraphicFramePr/>
          <p:nvPr>
            <p:extLst>
              <p:ext uri="{D42A27DB-BD31-4B8C-83A1-F6EECF244321}">
                <p14:modId xmlns:p14="http://schemas.microsoft.com/office/powerpoint/2010/main" val="3302945030"/>
              </p:ext>
            </p:extLst>
          </p:nvPr>
        </p:nvGraphicFramePr>
        <p:xfrm>
          <a:off x="768824" y="299725"/>
          <a:ext cx="7985032" cy="743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23413" y="1910220"/>
            <a:ext cx="1121664" cy="554736"/>
          </a:xfrm>
          <a:prstGeom prst="rect">
            <a:avLst/>
          </a:prstGeom>
        </p:spPr>
      </p:pic>
      <p:graphicFrame>
        <p:nvGraphicFramePr>
          <p:cNvPr id="9" name="Diagram 8"/>
          <p:cNvGraphicFramePr/>
          <p:nvPr/>
        </p:nvGraphicFramePr>
        <p:xfrm>
          <a:off x="823414" y="388882"/>
          <a:ext cx="7671361" cy="648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823413" y="2464956"/>
            <a:ext cx="7671362" cy="1301826"/>
          </a:xfrm>
          <a:prstGeom prst="rect">
            <a:avLst/>
          </a:prstGeom>
          <a:solidFill>
            <a:srgbClr val="99FF32"/>
          </a:solidFill>
        </p:spPr>
        <p:txBody>
          <a:bodyPr wrap="none" lIns="0" tIns="0" rIns="0" bIns="0">
            <a:normAutofit/>
          </a:bodyPr>
          <a:lstStyle/>
          <a:p>
            <a:pPr indent="0">
              <a:spcAft>
                <a:spcPts val="840"/>
              </a:spcAft>
            </a:pPr>
            <a:r>
              <a:rPr lang="en-US" sz="3200" b="1" i="1" dirty="0">
                <a:latin typeface="Arial"/>
              </a:rPr>
              <a:t>Multiplicative inverses are only defined</a:t>
            </a:r>
          </a:p>
          <a:p>
            <a:pPr>
              <a:spcAft>
                <a:spcPts val="840"/>
              </a:spcAft>
            </a:pPr>
            <a:r>
              <a:rPr lang="en-US" sz="3200" b="1" i="1" dirty="0">
                <a:latin typeface="Arial"/>
              </a:rPr>
              <a:t>for square matrices.</a:t>
            </a:r>
          </a:p>
          <a:p>
            <a:pPr indent="0">
              <a:spcAft>
                <a:spcPts val="840"/>
              </a:spcAft>
            </a:pPr>
            <a:endParaRPr lang="en-US" sz="3200" b="1" i="1" dirty="0">
              <a:latin typeface="Arial"/>
            </a:endParaRP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8" name="TextBox 7"/>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744737642"/>
              </p:ext>
            </p:extLst>
          </p:nvPr>
        </p:nvGraphicFramePr>
        <p:xfrm>
          <a:off x="803148" y="375548"/>
          <a:ext cx="7767645" cy="705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10624" y="1275850"/>
            <a:ext cx="7660169" cy="5212818"/>
          </a:xfrm>
          <a:prstGeom prst="rect">
            <a:avLst/>
          </a:prstGeom>
        </p:spPr>
        <p:txBody>
          <a:bodyPr lIns="0" tIns="0" rIns="0" bIns="0">
            <a:normAutofit fontScale="97500"/>
          </a:bodyPr>
          <a:lstStyle/>
          <a:p>
            <a:pPr indent="0" algn="just">
              <a:lnSpc>
                <a:spcPts val="3360"/>
              </a:lnSpc>
              <a:spcAft>
                <a:spcPts val="2940"/>
              </a:spcAft>
            </a:pPr>
            <a:r>
              <a:rPr lang="en-US" sz="2800" b="1" i="1" dirty="0">
                <a:latin typeface="Times New Roman"/>
              </a:rPr>
              <a:t>Cryptography uses residue matrices: matrices where all elements are in Z</a:t>
            </a:r>
            <a:r>
              <a:rPr lang="en-US" sz="2800" b="1" i="1" baseline="-25000" dirty="0">
                <a:latin typeface="Times New Roman"/>
              </a:rPr>
              <a:t>n</a:t>
            </a:r>
            <a:r>
              <a:rPr lang="en-US" sz="2800" b="1" i="1" dirty="0">
                <a:latin typeface="Times New Roman"/>
              </a:rPr>
              <a:t>. A residue matrix has a multiplicative inverse if </a:t>
            </a:r>
            <a:r>
              <a:rPr lang="en-US" sz="2800" b="1" i="1" dirty="0" err="1">
                <a:latin typeface="Times New Roman"/>
              </a:rPr>
              <a:t>gcd</a:t>
            </a:r>
            <a:r>
              <a:rPr lang="en-US" sz="2800" b="1" i="1" dirty="0">
                <a:latin typeface="Times New Roman"/>
              </a:rPr>
              <a:t> (</a:t>
            </a:r>
            <a:r>
              <a:rPr lang="en-US" sz="2800" b="1" i="1" dirty="0" err="1">
                <a:latin typeface="Times New Roman"/>
              </a:rPr>
              <a:t>det</a:t>
            </a:r>
            <a:r>
              <a:rPr lang="en-US" sz="2800" b="1" i="1" dirty="0">
                <a:latin typeface="Times New Roman"/>
              </a:rPr>
              <a:t>(A), n) = 1.</a:t>
            </a:r>
          </a:p>
        </p:txBody>
      </p:sp>
      <p:sp>
        <p:nvSpPr>
          <p:cNvPr id="4" name="Rectangle 3"/>
          <p:cNvSpPr/>
          <p:nvPr/>
        </p:nvSpPr>
        <p:spPr>
          <a:xfrm>
            <a:off x="910623" y="2833378"/>
            <a:ext cx="2706033" cy="458986"/>
          </a:xfrm>
          <a:prstGeom prst="rect">
            <a:avLst/>
          </a:prstGeom>
          <a:solidFill>
            <a:srgbClr val="3332CB"/>
          </a:solidFill>
        </p:spPr>
        <p:txBody>
          <a:bodyPr wrap="none" lIns="0" tIns="0" rIns="0" bIns="0">
            <a:normAutofit fontScale="97500"/>
          </a:bodyPr>
          <a:lstStyle/>
          <a:p>
            <a:pPr indent="0" algn="just">
              <a:spcBef>
                <a:spcPts val="2940"/>
              </a:spcBef>
              <a:spcAft>
                <a:spcPts val="2940"/>
              </a:spcAft>
            </a:pPr>
            <a:r>
              <a:rPr lang="en-US" sz="2400" b="1" dirty="0">
                <a:solidFill>
                  <a:srgbClr val="FFFFFF"/>
                </a:solidFill>
                <a:latin typeface="Times New Roman"/>
              </a:rPr>
              <a:t>Example 2. 34</a:t>
            </a:r>
          </a:p>
        </p:txBody>
      </p:sp>
      <p:sp>
        <p:nvSpPr>
          <p:cNvPr id="5" name="Rectangle 4"/>
          <p:cNvSpPr/>
          <p:nvPr/>
        </p:nvSpPr>
        <p:spPr>
          <a:xfrm>
            <a:off x="1624584" y="3697224"/>
            <a:ext cx="6437376" cy="307848"/>
          </a:xfrm>
          <a:prstGeom prst="rect">
            <a:avLst/>
          </a:prstGeom>
        </p:spPr>
        <p:txBody>
          <a:bodyPr wrap="none" lIns="0" tIns="0" rIns="0" bIns="0">
            <a:normAutofit fontScale="90000" lnSpcReduction="10000"/>
          </a:bodyPr>
          <a:lstStyle/>
          <a:p>
            <a:pPr indent="0" algn="ctr">
              <a:spcBef>
                <a:spcPts val="2940"/>
              </a:spcBef>
            </a:pPr>
            <a:r>
              <a:rPr lang="en-US" sz="2400" b="1" dirty="0">
                <a:solidFill>
                  <a:srgbClr val="3333CC"/>
                </a:solidFill>
                <a:latin typeface="Times New Roman"/>
              </a:rPr>
              <a:t>Figure 2.26 </a:t>
            </a:r>
            <a:r>
              <a:rPr lang="en-US" sz="2000" b="1" i="1" dirty="0">
                <a:latin typeface="Times New Roman"/>
              </a:rPr>
              <a:t>A residue matrix and its multiplicative inverse</a:t>
            </a:r>
          </a:p>
        </p:txBody>
      </p:sp>
      <p:sp>
        <p:nvSpPr>
          <p:cNvPr id="10" name="TextBox 9"/>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11" name="TextBox 10"/>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pic>
        <p:nvPicPr>
          <p:cNvPr id="13" name="Picture 12"/>
          <p:cNvPicPr>
            <a:picLocks noChangeAspect="1"/>
          </p:cNvPicPr>
          <p:nvPr/>
        </p:nvPicPr>
        <p:blipFill>
          <a:blip r:embed="rId7"/>
          <a:stretch>
            <a:fillRect/>
          </a:stretch>
        </p:blipFill>
        <p:spPr>
          <a:xfrm>
            <a:off x="1528986" y="4104013"/>
            <a:ext cx="6628571" cy="228571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30927" y="306323"/>
          <a:ext cx="7921753" cy="689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38928" y="1167646"/>
            <a:ext cx="7813752" cy="2355842"/>
          </a:xfrm>
          <a:prstGeom prst="rect">
            <a:avLst/>
          </a:prstGeom>
        </p:spPr>
        <p:txBody>
          <a:bodyPr lIns="0" tIns="0" rIns="0" bIns="0">
            <a:normAutofit fontScale="97500"/>
          </a:bodyPr>
          <a:lstStyle/>
          <a:p>
            <a:pPr indent="0" algn="just">
              <a:lnSpc>
                <a:spcPts val="3360"/>
              </a:lnSpc>
              <a:spcAft>
                <a:spcPts val="5250"/>
              </a:spcAft>
            </a:pPr>
            <a:r>
              <a:rPr lang="en-US" sz="2800" b="1" i="1" dirty="0">
                <a:latin typeface="Times New Roman"/>
              </a:rPr>
              <a:t>Cryptography often involves solving an equation or a set of equations of one or more variables with coefficient </a:t>
            </a:r>
            <a:r>
              <a:rPr lang="en-US" sz="2800" b="1" i="1">
                <a:latin typeface="Times New Roman"/>
              </a:rPr>
              <a:t>in Z</a:t>
            </a:r>
            <a:r>
              <a:rPr lang="en-US" sz="2800" b="1" i="1" baseline="-25000">
                <a:latin typeface="Times New Roman"/>
              </a:rPr>
              <a:t>n</a:t>
            </a:r>
            <a:r>
              <a:rPr lang="en-US" sz="2800" b="1" i="1">
                <a:latin typeface="Times New Roman"/>
              </a:rPr>
              <a:t> . This </a:t>
            </a:r>
            <a:r>
              <a:rPr lang="en-US" sz="2800" b="1" i="1" dirty="0">
                <a:latin typeface="Times New Roman"/>
              </a:rPr>
              <a:t>section shows how to solve equations when the power of each variable is 1 (linear equation).</a:t>
            </a:r>
          </a:p>
        </p:txBody>
      </p:sp>
      <p:sp>
        <p:nvSpPr>
          <p:cNvPr id="4" name="Rectangle 3"/>
          <p:cNvSpPr/>
          <p:nvPr/>
        </p:nvSpPr>
        <p:spPr>
          <a:xfrm>
            <a:off x="954205" y="3694847"/>
            <a:ext cx="7439167" cy="2310167"/>
          </a:xfrm>
          <a:prstGeom prst="rect">
            <a:avLst/>
          </a:prstGeom>
        </p:spPr>
        <p:txBody>
          <a:bodyPr lIns="0" tIns="0" rIns="0" bIns="0">
            <a:normAutofit fontScale="97500"/>
          </a:bodyPr>
          <a:lstStyle/>
          <a:p>
            <a:pPr indent="0" algn="just">
              <a:spcBef>
                <a:spcPts val="5250"/>
              </a:spcBef>
              <a:spcAft>
                <a:spcPts val="1050"/>
              </a:spcAft>
            </a:pPr>
            <a:r>
              <a:rPr lang="en-US" sz="2800" b="1" i="1" u="sng" dirty="0">
                <a:solidFill>
                  <a:srgbClr val="FF0000"/>
                </a:solidFill>
                <a:latin typeface="Times New Roman"/>
              </a:rPr>
              <a:t>Topics discussed in this section:</a:t>
            </a:r>
          </a:p>
          <a:p>
            <a:pPr indent="0" algn="just">
              <a:spcAft>
                <a:spcPts val="630"/>
              </a:spcAft>
            </a:pPr>
            <a:r>
              <a:rPr lang="en-US" sz="2400" b="1" dirty="0">
                <a:solidFill>
                  <a:srgbClr val="FF0000"/>
                </a:solidFill>
                <a:latin typeface="Times New Roman"/>
              </a:rPr>
              <a:t>2.4.1    </a:t>
            </a:r>
            <a:r>
              <a:rPr lang="en-US" sz="2400" b="1" dirty="0">
                <a:solidFill>
                  <a:srgbClr val="0033CC"/>
                </a:solidFill>
                <a:latin typeface="Times New Roman"/>
              </a:rPr>
              <a:t>Single-Variable Linear Equations</a:t>
            </a:r>
          </a:p>
          <a:p>
            <a:pPr indent="0" algn="just"/>
            <a:r>
              <a:rPr lang="en-US" sz="2400" b="1" dirty="0">
                <a:solidFill>
                  <a:srgbClr val="FF0000"/>
                </a:solidFill>
                <a:latin typeface="Times New Roman"/>
              </a:rPr>
              <a:t>2.4.2    </a:t>
            </a:r>
            <a:r>
              <a:rPr lang="en-US" sz="2400" b="1" dirty="0">
                <a:solidFill>
                  <a:srgbClr val="0033CC"/>
                </a:solidFill>
                <a:latin typeface="Times New Roman"/>
              </a:rPr>
              <a:t>Set of Linear Equations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nvGraphicFramePr>
        <p:xfrm>
          <a:off x="667511" y="288297"/>
          <a:ext cx="8067055" cy="77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75194" y="1332238"/>
            <a:ext cx="7836544" cy="1554742"/>
          </a:xfrm>
          <a:prstGeom prst="rect">
            <a:avLst/>
          </a:prstGeom>
        </p:spPr>
        <p:txBody>
          <a:bodyPr lIns="0" tIns="0" rIns="0" bIns="0">
            <a:normAutofit fontScale="97500"/>
          </a:bodyPr>
          <a:lstStyle/>
          <a:p>
            <a:pPr indent="0" algn="just">
              <a:lnSpc>
                <a:spcPts val="3408"/>
              </a:lnSpc>
              <a:spcBef>
                <a:spcPts val="4830"/>
              </a:spcBef>
              <a:spcAft>
                <a:spcPts val="5460"/>
              </a:spcAft>
            </a:pPr>
            <a:r>
              <a:rPr lang="en-US" sz="2800" b="1" i="1" dirty="0">
                <a:latin typeface="Times New Roman"/>
              </a:rPr>
              <a:t>Equations of the form ax = b (mod n ) might have no solution or a limited number of solutions.</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pic>
        <p:nvPicPr>
          <p:cNvPr id="9" name="Picture 8"/>
          <p:cNvPicPr>
            <a:picLocks noChangeAspect="1"/>
          </p:cNvPicPr>
          <p:nvPr/>
        </p:nvPicPr>
        <p:blipFill>
          <a:blip r:embed="rId7"/>
          <a:stretch>
            <a:fillRect/>
          </a:stretch>
        </p:blipFill>
        <p:spPr>
          <a:xfrm>
            <a:off x="991389" y="3004324"/>
            <a:ext cx="6942857" cy="292380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8" name="Diagram 7"/>
          <p:cNvGraphicFramePr/>
          <p:nvPr>
            <p:extLst>
              <p:ext uri="{D42A27DB-BD31-4B8C-83A1-F6EECF244321}">
                <p14:modId xmlns:p14="http://schemas.microsoft.com/office/powerpoint/2010/main" val="3890516930"/>
              </p:ext>
            </p:extLst>
          </p:nvPr>
        </p:nvGraphicFramePr>
        <p:xfrm>
          <a:off x="667511" y="288297"/>
          <a:ext cx="8067055" cy="735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rotWithShape="1">
          <a:blip r:embed="rId7"/>
          <a:srcRect t="1695"/>
          <a:stretch/>
        </p:blipFill>
        <p:spPr>
          <a:xfrm>
            <a:off x="667511" y="1241947"/>
            <a:ext cx="8343769" cy="484495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9751" y="3010239"/>
            <a:ext cx="5293202" cy="3226787"/>
          </a:xfrm>
          <a:prstGeom prst="rect">
            <a:avLst/>
          </a:prstGeom>
        </p:spPr>
      </p:pic>
      <p:graphicFrame>
        <p:nvGraphicFramePr>
          <p:cNvPr id="8" name="Diagram 7"/>
          <p:cNvGraphicFramePr/>
          <p:nvPr>
            <p:extLst>
              <p:ext uri="{D42A27DB-BD31-4B8C-83A1-F6EECF244321}">
                <p14:modId xmlns:p14="http://schemas.microsoft.com/office/powerpoint/2010/main" val="164031654"/>
              </p:ext>
            </p:extLst>
          </p:nvPr>
        </p:nvGraphicFramePr>
        <p:xfrm>
          <a:off x="812815" y="399287"/>
          <a:ext cx="7908104" cy="583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984886" y="1605492"/>
            <a:ext cx="7779223" cy="4898563"/>
          </a:xfrm>
          <a:prstGeom prst="rect">
            <a:avLst/>
          </a:prstGeom>
        </p:spPr>
        <p:txBody>
          <a:bodyPr lIns="0" tIns="0" rIns="0" bIns="0">
            <a:normAutofit fontScale="97500"/>
          </a:bodyPr>
          <a:lstStyle/>
          <a:p>
            <a:pPr indent="0" algn="just">
              <a:lnSpc>
                <a:spcPts val="2880"/>
              </a:lnSpc>
              <a:spcBef>
                <a:spcPts val="1680"/>
              </a:spcBef>
              <a:spcAft>
                <a:spcPts val="2940"/>
              </a:spcAft>
            </a:pPr>
            <a:r>
              <a:rPr lang="en-US" sz="2400" b="1" i="1" dirty="0">
                <a:latin typeface="Times New Roman"/>
              </a:rPr>
              <a:t>Assume that a = 255 and n = 11. We can find q = 23 and R = 2 using the division algorithm.</a:t>
            </a:r>
          </a:p>
        </p:txBody>
      </p:sp>
      <p:sp>
        <p:nvSpPr>
          <p:cNvPr id="5" name="Rectangle 4"/>
          <p:cNvSpPr/>
          <p:nvPr/>
        </p:nvSpPr>
        <p:spPr>
          <a:xfrm>
            <a:off x="1341625" y="2452881"/>
            <a:ext cx="7065743" cy="569443"/>
          </a:xfrm>
          <a:prstGeom prst="rect">
            <a:avLst/>
          </a:prstGeom>
        </p:spPr>
        <p:txBody>
          <a:bodyPr wrap="none" lIns="0" tIns="0" rIns="0" bIns="0">
            <a:normAutofit fontScale="97500"/>
          </a:bodyPr>
          <a:lstStyle/>
          <a:p>
            <a:pPr indent="0" algn="ctr"/>
            <a:r>
              <a:rPr lang="en-US" sz="2400" b="1" dirty="0">
                <a:solidFill>
                  <a:srgbClr val="3333CC"/>
                </a:solidFill>
                <a:latin typeface="Times New Roman"/>
              </a:rPr>
              <a:t>Figure 2.3 </a:t>
            </a:r>
            <a:r>
              <a:rPr lang="en-US" sz="2000" b="1" i="1" dirty="0">
                <a:latin typeface="Times New Roman"/>
              </a:rPr>
              <a:t>Example 2.2, finding the quotient and the remainder</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sp>
        <p:nvSpPr>
          <p:cNvPr id="9" name="Rectangle 8"/>
          <p:cNvSpPr/>
          <p:nvPr/>
        </p:nvSpPr>
        <p:spPr>
          <a:xfrm>
            <a:off x="941695" y="1097661"/>
            <a:ext cx="2579427" cy="461665"/>
          </a:xfrm>
          <a:prstGeom prst="rect">
            <a:avLst/>
          </a:prstGeom>
        </p:spPr>
        <p:txBody>
          <a:bodyPr wrap="square">
            <a:spAutoFit/>
          </a:bodyPr>
          <a:lstStyle/>
          <a:p>
            <a:pPr lvl="0"/>
            <a:r>
              <a:rPr lang="en-US" sz="2400" b="1" dirty="0"/>
              <a:t>Example 2.2</a:t>
            </a:r>
            <a:endParaRPr lang="en-US" sz="2400" dirty="0"/>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02625" y="1238462"/>
            <a:ext cx="3141578" cy="450130"/>
          </a:xfrm>
          <a:prstGeom prst="rect">
            <a:avLst/>
          </a:prstGeom>
          <a:solidFill>
            <a:srgbClr val="3332CB"/>
          </a:solidFill>
        </p:spPr>
        <p:txBody>
          <a:bodyPr wrap="none" lIns="0" tIns="0" rIns="0" bIns="0">
            <a:normAutofit fontScale="97500"/>
          </a:bodyPr>
          <a:lstStyle/>
          <a:p>
            <a:pPr indent="0">
              <a:spcAft>
                <a:spcPts val="2520"/>
              </a:spcAft>
            </a:pPr>
            <a:r>
              <a:rPr lang="en-US" sz="2400" b="1" dirty="0">
                <a:solidFill>
                  <a:srgbClr val="FFFFFF"/>
                </a:solidFill>
                <a:latin typeface="Times New Roman"/>
              </a:rPr>
              <a:t>Example 2.37</a:t>
            </a:r>
          </a:p>
        </p:txBody>
      </p:sp>
      <p:sp>
        <p:nvSpPr>
          <p:cNvPr id="3" name="Rectangle 2"/>
          <p:cNvSpPr/>
          <p:nvPr/>
        </p:nvSpPr>
        <p:spPr>
          <a:xfrm>
            <a:off x="802625" y="2029785"/>
            <a:ext cx="7931941" cy="4397327"/>
          </a:xfrm>
          <a:prstGeom prst="rect">
            <a:avLst/>
          </a:prstGeom>
        </p:spPr>
        <p:txBody>
          <a:bodyPr lIns="0" tIns="0" rIns="0" bIns="0">
            <a:normAutofit fontScale="97500"/>
          </a:bodyPr>
          <a:lstStyle/>
          <a:p>
            <a:pPr indent="0">
              <a:spcBef>
                <a:spcPts val="2520"/>
              </a:spcBef>
              <a:spcAft>
                <a:spcPts val="3780"/>
              </a:spcAft>
            </a:pPr>
            <a:r>
              <a:rPr lang="en-US" sz="2400" b="1" dirty="0">
                <a:latin typeface="Times New Roman"/>
              </a:rPr>
              <a:t>Solve the equation 3x + 4 </a:t>
            </a:r>
            <a:r>
              <a:rPr lang="en-US" sz="2400" dirty="0">
                <a:latin typeface="Times New Roman" panose="02020603050405020304" pitchFamily="18" charset="0"/>
                <a:cs typeface="Times New Roman" panose="02020603050405020304" pitchFamily="18" charset="0"/>
              </a:rPr>
              <a:t>≡</a:t>
            </a:r>
            <a:r>
              <a:rPr lang="en-US" sz="2400" b="1" dirty="0">
                <a:latin typeface="Times New Roman"/>
              </a:rPr>
              <a:t> 6 (mod 13).</a:t>
            </a:r>
          </a:p>
          <a:p>
            <a:pPr marL="160528" indent="0" algn="just">
              <a:spcAft>
                <a:spcPts val="1050"/>
              </a:spcAft>
            </a:pPr>
            <a:r>
              <a:rPr lang="en-US" sz="2400" b="1" dirty="0">
                <a:solidFill>
                  <a:srgbClr val="FF0000"/>
                </a:solidFill>
                <a:latin typeface="Times New Roman"/>
              </a:rPr>
              <a:t>Solution</a:t>
            </a:r>
          </a:p>
          <a:p>
            <a:pPr marL="160528" indent="0" algn="just">
              <a:lnSpc>
                <a:spcPts val="2880"/>
              </a:lnSpc>
            </a:pPr>
            <a:r>
              <a:rPr lang="en-US" sz="2400" b="1" dirty="0">
                <a:latin typeface="Times New Roman"/>
              </a:rPr>
              <a:t>First we change the equation to the form </a:t>
            </a:r>
            <a:r>
              <a:rPr lang="en-US" sz="2400" b="1" i="1" spc="-50" dirty="0">
                <a:latin typeface="Times New Roman"/>
              </a:rPr>
              <a:t>ax </a:t>
            </a:r>
            <a:r>
              <a:rPr lang="en-US" sz="2400" dirty="0">
                <a:latin typeface="Times New Roman" panose="02020603050405020304" pitchFamily="18" charset="0"/>
                <a:cs typeface="Times New Roman" panose="02020603050405020304" pitchFamily="18" charset="0"/>
              </a:rPr>
              <a:t>≡</a:t>
            </a:r>
            <a:r>
              <a:rPr lang="en-US" sz="2400" b="1" i="1" spc="-50" dirty="0">
                <a:latin typeface="Times New Roman"/>
              </a:rPr>
              <a:t> b</a:t>
            </a:r>
            <a:r>
              <a:rPr lang="en-US" sz="2400" b="1" dirty="0">
                <a:latin typeface="Times New Roman"/>
              </a:rPr>
              <a:t> (mod n). We add -4 (the additive inverse of 4) to both sides, which give 3x </a:t>
            </a:r>
            <a:r>
              <a:rPr lang="en-US" sz="2400" dirty="0">
                <a:latin typeface="Times New Roman" panose="02020603050405020304" pitchFamily="18" charset="0"/>
                <a:cs typeface="Times New Roman" panose="02020603050405020304" pitchFamily="18" charset="0"/>
              </a:rPr>
              <a:t>≡</a:t>
            </a:r>
            <a:r>
              <a:rPr lang="en-US" sz="2400" b="1" dirty="0">
                <a:latin typeface="Times New Roman"/>
              </a:rPr>
              <a:t> 2 (mod 13). Because </a:t>
            </a:r>
            <a:r>
              <a:rPr lang="en-US" sz="2400" b="1" dirty="0" err="1">
                <a:latin typeface="Times New Roman"/>
              </a:rPr>
              <a:t>gcd</a:t>
            </a:r>
            <a:r>
              <a:rPr lang="en-US" sz="2400" b="1" dirty="0">
                <a:latin typeface="Times New Roman"/>
              </a:rPr>
              <a:t> (3, 13) = 1, the equation has only one solution, which is x</a:t>
            </a:r>
            <a:r>
              <a:rPr lang="en-US" sz="2400" b="1" baseline="-25000" dirty="0">
                <a:latin typeface="Times New Roman"/>
              </a:rPr>
              <a:t>0</a:t>
            </a:r>
            <a:r>
              <a:rPr lang="en-US" sz="2400" b="1" dirty="0">
                <a:latin typeface="Times New Roman"/>
              </a:rPr>
              <a:t> = (2 x 3</a:t>
            </a:r>
            <a:r>
              <a:rPr lang="en-US" sz="2400" b="1" baseline="30000" dirty="0">
                <a:latin typeface="Times New Roman"/>
              </a:rPr>
              <a:t>-1</a:t>
            </a:r>
            <a:r>
              <a:rPr lang="en-US" sz="2400" b="1" dirty="0">
                <a:latin typeface="Times New Roman"/>
              </a:rPr>
              <a:t>) mod 13 = 18 mod 13 = 5. We can see that the answer satisfies the original equation: 3 x 5 + 4 </a:t>
            </a:r>
            <a:r>
              <a:rPr lang="en-US" sz="2400" dirty="0">
                <a:latin typeface="Times New Roman" panose="02020603050405020304" pitchFamily="18" charset="0"/>
                <a:cs typeface="Times New Roman" panose="02020603050405020304" pitchFamily="18" charset="0"/>
              </a:rPr>
              <a:t>≡</a:t>
            </a:r>
            <a:r>
              <a:rPr lang="en-US" sz="2400" b="1" dirty="0">
                <a:latin typeface="Times New Roman"/>
              </a:rPr>
              <a:t> 6 (mod 13).</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6" name="Diagram 5"/>
          <p:cNvGraphicFramePr/>
          <p:nvPr>
            <p:extLst>
              <p:ext uri="{D42A27DB-BD31-4B8C-83A1-F6EECF244321}">
                <p14:modId xmlns:p14="http://schemas.microsoft.com/office/powerpoint/2010/main" val="2824767652"/>
              </p:ext>
            </p:extLst>
          </p:nvPr>
        </p:nvGraphicFramePr>
        <p:xfrm>
          <a:off x="667511" y="288297"/>
          <a:ext cx="8067055" cy="735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14400" y="1095756"/>
            <a:ext cx="7803107" cy="1858396"/>
          </a:xfrm>
          <a:prstGeom prst="rect">
            <a:avLst/>
          </a:prstGeom>
        </p:spPr>
        <p:txBody>
          <a:bodyPr lIns="0" tIns="0" rIns="0" bIns="0">
            <a:normAutofit fontScale="97500"/>
          </a:bodyPr>
          <a:lstStyle/>
          <a:p>
            <a:pPr indent="0" algn="just">
              <a:lnSpc>
                <a:spcPts val="3360"/>
              </a:lnSpc>
              <a:spcAft>
                <a:spcPts val="420"/>
              </a:spcAft>
            </a:pPr>
            <a:r>
              <a:rPr lang="en-US" sz="2800" b="1" i="1" dirty="0">
                <a:latin typeface="Times New Roman"/>
              </a:rPr>
              <a:t>We can also solve a set of linear equations with the same modulus if the matrix formed from the coefficients of the variables is invertible.</a:t>
            </a:r>
          </a:p>
          <a:p>
            <a:pPr marL="2257044" indent="0"/>
            <a:r>
              <a:rPr lang="en-US" sz="2400" b="1" dirty="0">
                <a:solidFill>
                  <a:srgbClr val="3333CC"/>
                </a:solidFill>
                <a:latin typeface="Times New Roman"/>
              </a:rPr>
              <a:t>Figure 2.27 </a:t>
            </a:r>
            <a:r>
              <a:rPr lang="en-US" sz="2000" b="1" i="1" dirty="0">
                <a:latin typeface="Times New Roman"/>
              </a:rPr>
              <a:t>Set of linear equations</a:t>
            </a:r>
          </a:p>
        </p:txBody>
      </p:sp>
      <p:sp>
        <p:nvSpPr>
          <p:cNvPr id="5" name="Rectangle 4"/>
          <p:cNvSpPr/>
          <p:nvPr/>
        </p:nvSpPr>
        <p:spPr>
          <a:xfrm>
            <a:off x="7418832" y="4873752"/>
            <a:ext cx="198120" cy="155448"/>
          </a:xfrm>
          <a:prstGeom prst="rect">
            <a:avLst/>
          </a:prstGeom>
        </p:spPr>
        <p:txBody>
          <a:bodyPr wrap="none" lIns="0" tIns="0" rIns="0" bIns="0">
            <a:normAutofit fontScale="45000" lnSpcReduction="20000"/>
          </a:bodyPr>
          <a:lstStyle/>
          <a:p>
            <a:pPr indent="0"/>
            <a:r>
              <a:rPr lang="en-US" sz="2400" b="1">
                <a:latin typeface="Times New Roman"/>
              </a:rPr>
              <a:t>-l</a:t>
            </a:r>
          </a:p>
        </p:txBody>
      </p:sp>
      <p:sp>
        <p:nvSpPr>
          <p:cNvPr id="8" name="TextBox 7"/>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9" name="TextBox 8"/>
          <p:cNvSpPr txBox="1"/>
          <p:nvPr/>
        </p:nvSpPr>
        <p:spPr>
          <a:xfrm>
            <a:off x="492443" y="6550223"/>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13" name="Diagram 12"/>
          <p:cNvGraphicFramePr/>
          <p:nvPr>
            <p:extLst>
              <p:ext uri="{D42A27DB-BD31-4B8C-83A1-F6EECF244321}">
                <p14:modId xmlns:p14="http://schemas.microsoft.com/office/powerpoint/2010/main" val="2635615278"/>
              </p:ext>
            </p:extLst>
          </p:nvPr>
        </p:nvGraphicFramePr>
        <p:xfrm>
          <a:off x="765750" y="304052"/>
          <a:ext cx="7951757" cy="62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p:cNvPicPr>
            <a:picLocks noChangeAspect="1"/>
          </p:cNvPicPr>
          <p:nvPr/>
        </p:nvPicPr>
        <p:blipFill>
          <a:blip r:embed="rId7"/>
          <a:stretch>
            <a:fillRect/>
          </a:stretch>
        </p:blipFill>
        <p:spPr>
          <a:xfrm>
            <a:off x="1329675" y="2851764"/>
            <a:ext cx="6851202" cy="363583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65749" y="1209531"/>
            <a:ext cx="2960089" cy="521137"/>
          </a:xfrm>
          <a:prstGeom prst="rect">
            <a:avLst/>
          </a:prstGeom>
          <a:solidFill>
            <a:srgbClr val="3332CB"/>
          </a:solidFill>
        </p:spPr>
        <p:txBody>
          <a:bodyPr wrap="none" lIns="0" tIns="0" rIns="0" bIns="0">
            <a:normAutofit fontScale="97500"/>
          </a:bodyPr>
          <a:lstStyle/>
          <a:p>
            <a:pPr indent="0"/>
            <a:r>
              <a:rPr lang="en-US" sz="2400" b="1" dirty="0">
                <a:solidFill>
                  <a:srgbClr val="FFFFFF"/>
                </a:solidFill>
                <a:latin typeface="Times New Roman"/>
              </a:rPr>
              <a:t>Example 2.38</a:t>
            </a:r>
          </a:p>
        </p:txBody>
      </p:sp>
      <p:sp>
        <p:nvSpPr>
          <p:cNvPr id="4" name="Rectangle 3"/>
          <p:cNvSpPr/>
          <p:nvPr/>
        </p:nvSpPr>
        <p:spPr>
          <a:xfrm>
            <a:off x="765749" y="1886775"/>
            <a:ext cx="7951758" cy="4432138"/>
          </a:xfrm>
          <a:prstGeom prst="rect">
            <a:avLst/>
          </a:prstGeom>
        </p:spPr>
        <p:txBody>
          <a:bodyPr lIns="0" tIns="0" rIns="0" bIns="0">
            <a:normAutofit fontScale="97500"/>
          </a:bodyPr>
          <a:lstStyle/>
          <a:p>
            <a:pPr indent="0">
              <a:spcBef>
                <a:spcPts val="840"/>
              </a:spcBef>
              <a:spcAft>
                <a:spcPts val="2730"/>
              </a:spcAft>
            </a:pPr>
            <a:r>
              <a:rPr lang="en-US" sz="2400" b="1" dirty="0">
                <a:latin typeface="Times New Roman"/>
              </a:rPr>
              <a:t>Solve the set of following three equations:</a:t>
            </a:r>
          </a:p>
          <a:p>
            <a:pPr marR="4762500" indent="0" algn="r">
              <a:lnSpc>
                <a:spcPts val="3336"/>
              </a:lnSpc>
            </a:pPr>
            <a:r>
              <a:rPr lang="en-US" sz="2100" dirty="0">
                <a:latin typeface="Times New Roman" panose="02020603050405020304" pitchFamily="18" charset="0"/>
                <a:cs typeface="Times New Roman" panose="02020603050405020304" pitchFamily="18" charset="0"/>
              </a:rPr>
              <a:t>3x + </a:t>
            </a:r>
            <a:r>
              <a:rPr lang="en-US" sz="2100" i="1" dirty="0">
                <a:latin typeface="Times New Roman" panose="02020603050405020304" pitchFamily="18" charset="0"/>
                <a:cs typeface="Times New Roman" panose="02020603050405020304" pitchFamily="18" charset="0"/>
              </a:rPr>
              <a:t>5y</a:t>
            </a:r>
            <a:r>
              <a:rPr lang="en-US" sz="2100" dirty="0">
                <a:latin typeface="Times New Roman" panose="02020603050405020304" pitchFamily="18" charset="0"/>
                <a:cs typeface="Times New Roman" panose="02020603050405020304" pitchFamily="18" charset="0"/>
              </a:rPr>
              <a:t> + 7z ≡ 3 (mod 16) </a:t>
            </a:r>
          </a:p>
          <a:p>
            <a:pPr marR="4762500" indent="0" algn="r">
              <a:lnSpc>
                <a:spcPts val="3336"/>
              </a:lnSpc>
            </a:pPr>
            <a:r>
              <a:rPr lang="en-US" sz="2100" i="1" spc="-50" dirty="0">
                <a:latin typeface="Times New Roman" panose="02020603050405020304" pitchFamily="18" charset="0"/>
                <a:cs typeface="Times New Roman" panose="02020603050405020304" pitchFamily="18" charset="0"/>
              </a:rPr>
              <a:t>x + 4y </a:t>
            </a:r>
            <a:r>
              <a:rPr lang="en-US" sz="2100" dirty="0">
                <a:latin typeface="Times New Roman" panose="02020603050405020304" pitchFamily="18" charset="0"/>
                <a:cs typeface="Times New Roman" panose="02020603050405020304" pitchFamily="18" charset="0"/>
              </a:rPr>
              <a:t>+ 13z ≡ 5 (mod 16)</a:t>
            </a:r>
          </a:p>
          <a:p>
            <a:pPr marR="4762500" indent="0" algn="r">
              <a:lnSpc>
                <a:spcPts val="3336"/>
              </a:lnSpc>
            </a:pPr>
            <a:r>
              <a:rPr lang="en-US" sz="2100" i="1" dirty="0">
                <a:latin typeface="Times New Roman" panose="02020603050405020304" pitchFamily="18" charset="0"/>
                <a:cs typeface="Times New Roman" panose="02020603050405020304" pitchFamily="18" charset="0"/>
              </a:rPr>
              <a:t>2x +</a:t>
            </a:r>
            <a:r>
              <a:rPr lang="en-US" sz="2100" dirty="0">
                <a:latin typeface="Times New Roman" panose="02020603050405020304" pitchFamily="18" charset="0"/>
                <a:cs typeface="Times New Roman" panose="02020603050405020304" pitchFamily="18" charset="0"/>
              </a:rPr>
              <a:t> 7y + 3z ≡ 4 (mod 6)</a:t>
            </a:r>
          </a:p>
          <a:p>
            <a:pPr marL="305308" indent="0">
              <a:spcAft>
                <a:spcPts val="1470"/>
              </a:spcAft>
            </a:pPr>
            <a:r>
              <a:rPr lang="en-US" sz="2400" b="1" dirty="0">
                <a:solidFill>
                  <a:srgbClr val="FF0000"/>
                </a:solidFill>
                <a:latin typeface="Times New Roman"/>
              </a:rPr>
              <a:t>Solution</a:t>
            </a:r>
          </a:p>
          <a:p>
            <a:pPr marL="178308" indent="0" algn="just">
              <a:lnSpc>
                <a:spcPts val="2904"/>
              </a:lnSpc>
            </a:pPr>
            <a:r>
              <a:rPr lang="en-US" sz="2400" b="1" dirty="0">
                <a:latin typeface="Times New Roman"/>
              </a:rPr>
              <a:t>The result is </a:t>
            </a:r>
            <a:r>
              <a:rPr lang="en-US" sz="2400" b="1" i="1" spc="-50" dirty="0">
                <a:latin typeface="Times New Roman"/>
              </a:rPr>
              <a:t>x </a:t>
            </a:r>
            <a:r>
              <a:rPr lang="en-US" sz="2400" dirty="0">
                <a:latin typeface="Times New Roman" panose="02020603050405020304" pitchFamily="18" charset="0"/>
                <a:cs typeface="Times New Roman" panose="02020603050405020304" pitchFamily="18" charset="0"/>
              </a:rPr>
              <a:t>≡</a:t>
            </a:r>
            <a:r>
              <a:rPr lang="en-US" sz="2400" b="1" dirty="0">
                <a:latin typeface="Times New Roman"/>
              </a:rPr>
              <a:t> 15 (mod 16), </a:t>
            </a:r>
            <a:r>
              <a:rPr lang="en-US" sz="2400" b="1" i="1" spc="-50" dirty="0">
                <a:latin typeface="Times New Roman"/>
              </a:rPr>
              <a:t>y </a:t>
            </a:r>
            <a:r>
              <a:rPr lang="en-US" sz="2400" dirty="0">
                <a:latin typeface="Times New Roman" panose="02020603050405020304" pitchFamily="18" charset="0"/>
                <a:cs typeface="Times New Roman" panose="02020603050405020304" pitchFamily="18" charset="0"/>
              </a:rPr>
              <a:t>≡</a:t>
            </a:r>
            <a:r>
              <a:rPr lang="en-US" sz="2400" b="1" i="1" spc="-50" dirty="0">
                <a:latin typeface="Times New Roman"/>
              </a:rPr>
              <a:t> 4</a:t>
            </a:r>
            <a:r>
              <a:rPr lang="en-US" sz="2400" b="1" dirty="0">
                <a:latin typeface="Times New Roman"/>
              </a:rPr>
              <a:t> (mod 16), and </a:t>
            </a:r>
            <a:r>
              <a:rPr lang="en-US" sz="2400" b="1" i="1" spc="-50" dirty="0">
                <a:latin typeface="Times New Roman"/>
              </a:rPr>
              <a:t>z </a:t>
            </a:r>
            <a:r>
              <a:rPr lang="en-US" sz="2400" dirty="0">
                <a:latin typeface="Times New Roman" panose="02020603050405020304" pitchFamily="18" charset="0"/>
                <a:cs typeface="Times New Roman" panose="02020603050405020304" pitchFamily="18" charset="0"/>
              </a:rPr>
              <a:t>≡</a:t>
            </a:r>
            <a:r>
              <a:rPr lang="en-US" sz="2400" b="1" dirty="0">
                <a:latin typeface="Times New Roman"/>
              </a:rPr>
              <a:t> 14 (mod 16). We can check the answer by inserting these values into the equations.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aphicFrame>
        <p:nvGraphicFramePr>
          <p:cNvPr id="7" name="Diagram 6"/>
          <p:cNvGraphicFramePr/>
          <p:nvPr>
            <p:extLst>
              <p:ext uri="{D42A27DB-BD31-4B8C-83A1-F6EECF244321}">
                <p14:modId xmlns:p14="http://schemas.microsoft.com/office/powerpoint/2010/main" val="22801666"/>
              </p:ext>
            </p:extLst>
          </p:nvPr>
        </p:nvGraphicFramePr>
        <p:xfrm>
          <a:off x="765750" y="304052"/>
          <a:ext cx="7951757" cy="62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6649" y="2063199"/>
            <a:ext cx="6941586" cy="3464144"/>
          </a:xfrm>
          <a:prstGeom prst="rect">
            <a:avLst/>
          </a:prstGeom>
        </p:spPr>
      </p:pic>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4" name="TextBox 3"/>
          <p:cNvSpPr txBox="1"/>
          <p:nvPr/>
        </p:nvSpPr>
        <p:spPr>
          <a:xfrm>
            <a:off x="492443" y="6488668"/>
            <a:ext cx="11699557"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BỘ MÔN ATTT – KHOA CNTT. Contact: huunoidq@gmail.com</a:t>
            </a:r>
          </a:p>
        </p:txBody>
      </p:sp>
      <p:grpSp>
        <p:nvGrpSpPr>
          <p:cNvPr id="5" name="Group 4"/>
          <p:cNvGrpSpPr/>
          <p:nvPr/>
        </p:nvGrpSpPr>
        <p:grpSpPr>
          <a:xfrm>
            <a:off x="866634" y="411628"/>
            <a:ext cx="7710984" cy="575639"/>
            <a:chOff x="0" y="3855"/>
            <a:chExt cx="7710984" cy="575639"/>
          </a:xfrm>
        </p:grpSpPr>
        <p:sp>
          <p:nvSpPr>
            <p:cNvPr id="6" name="Rounded Rectangle 5"/>
            <p:cNvSpPr/>
            <p:nvPr/>
          </p:nvSpPr>
          <p:spPr>
            <a:xfrm>
              <a:off x="0" y="3855"/>
              <a:ext cx="7710984" cy="57563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28100" y="31955"/>
              <a:ext cx="7654784" cy="5194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i="1" kern="1200" dirty="0"/>
                <a:t>2.1.3 Integer Division (continued)</a:t>
              </a:r>
              <a:endParaRPr lang="en-US" sz="2400" kern="1200" dirty="0"/>
            </a:p>
          </p:txBody>
        </p:sp>
      </p:grpSp>
      <p:sp>
        <p:nvSpPr>
          <p:cNvPr id="8" name="Rectangle 7"/>
          <p:cNvSpPr/>
          <p:nvPr/>
        </p:nvSpPr>
        <p:spPr>
          <a:xfrm>
            <a:off x="1226649" y="1213068"/>
            <a:ext cx="5587620" cy="461665"/>
          </a:xfrm>
          <a:prstGeom prst="rect">
            <a:avLst/>
          </a:prstGeom>
        </p:spPr>
        <p:txBody>
          <a:bodyPr wrap="none">
            <a:spAutoFit/>
          </a:bodyPr>
          <a:lstStyle/>
          <a:p>
            <a:r>
              <a:rPr lang="en-US" sz="2400" b="1" dirty="0">
                <a:solidFill>
                  <a:srgbClr val="3333CC"/>
                </a:solidFill>
                <a:effectLst/>
                <a:latin typeface="Times New Roman" panose="02020603050405020304" pitchFamily="18" charset="0"/>
                <a:ea typeface="Times New Roman" panose="02020603050405020304" pitchFamily="18" charset="0"/>
              </a:rPr>
              <a:t>Figure 2.4 </a:t>
            </a:r>
            <a:r>
              <a:rPr lang="en-US" sz="2400" b="1" i="1" dirty="0">
                <a:solidFill>
                  <a:srgbClr val="000000"/>
                </a:solidFill>
                <a:latin typeface="Times New Roman" panose="02020603050405020304" pitchFamily="18" charset="0"/>
                <a:ea typeface="Times New Roman" panose="02020603050405020304" pitchFamily="18" charset="0"/>
              </a:rPr>
              <a:t>Division algorithm for integers </a:t>
            </a:r>
            <a:endParaRPr lang="en-US" sz="2400" dirty="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4736</Words>
  <Application>Microsoft Office PowerPoint</Application>
  <PresentationFormat>On-screen Show (4:3)</PresentationFormat>
  <Paragraphs>520</Paragraphs>
  <Slides>82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Arial</vt:lpstr>
      <vt:lpstr>Calibri</vt:lpstr>
      <vt:lpstr>Cambria Math</vt:lpstr>
      <vt:lpstr>Corbel</vt:lpstr>
      <vt:lpstr>Palatino Linotype</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Valued Gateway Client</dc:creator>
  <cp:keywords/>
  <cp:lastModifiedBy>VANLOI</cp:lastModifiedBy>
  <cp:revision>156</cp:revision>
  <dcterms:modified xsi:type="dcterms:W3CDTF">2019-02-13T03:11:04Z</dcterms:modified>
</cp:coreProperties>
</file>