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334"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4" r:id="rId27"/>
    <p:sldId id="285" r:id="rId28"/>
    <p:sldId id="286" r:id="rId29"/>
    <p:sldId id="287" r:id="rId30"/>
    <p:sldId id="288"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46679" autoAdjust="0"/>
  </p:normalViewPr>
  <p:slideViewPr>
    <p:cSldViewPr snapToGrid="0">
      <p:cViewPr varScale="1">
        <p:scale>
          <a:sx n="31" d="100"/>
          <a:sy n="31" d="100"/>
        </p:scale>
        <p:origin x="220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716DD-75D3-4965-9B9E-F71B6D7899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7D1E83E-F965-42AE-9EA6-E667F7AC3714}">
      <dgm:prSet custT="1"/>
      <dgm:spPr>
        <a:solidFill>
          <a:schemeClr val="accent1">
            <a:lumMod val="75000"/>
          </a:schemeClr>
        </a:solidFill>
      </dgm:spPr>
      <dgm:t>
        <a:bodyPr/>
        <a:lstStyle/>
        <a:p>
          <a:pPr algn="ctr" rtl="0"/>
          <a:r>
            <a:rPr lang="en-US" sz="4800" b="1" dirty="0" smtClean="0">
              <a:latin typeface="Corbel" panose="020B0503020204020204" pitchFamily="34" charset="0"/>
            </a:rPr>
            <a:t>BÀI GIẢNG</a:t>
          </a:r>
        </a:p>
        <a:p>
          <a:pPr algn="ctr" rtl="0"/>
          <a:r>
            <a:rPr lang="en-US" sz="4800" b="1" dirty="0" smtClean="0">
              <a:latin typeface="Corbel" panose="020B0503020204020204" pitchFamily="34" charset="0"/>
            </a:rPr>
            <a:t>MẬT MÃ HÓA CÔNG KHAI</a:t>
          </a:r>
          <a:endParaRPr lang="en-US" sz="4800" b="1" dirty="0">
            <a:latin typeface="Corbel" panose="020B0503020204020204" pitchFamily="34" charset="0"/>
          </a:endParaRPr>
        </a:p>
      </dgm:t>
    </dgm:pt>
    <dgm:pt modelId="{71EFFDF8-0C94-4DAC-AA0A-5237EBF5D30A}" type="parTrans" cxnId="{94E6D8FA-E08A-4784-B4C6-1CEDD02B6DDF}">
      <dgm:prSet/>
      <dgm:spPr/>
      <dgm:t>
        <a:bodyPr/>
        <a:lstStyle/>
        <a:p>
          <a:endParaRPr lang="en-US"/>
        </a:p>
      </dgm:t>
    </dgm:pt>
    <dgm:pt modelId="{DA40168A-3C4F-47EF-80F2-AFFE696FA1A0}" type="sibTrans" cxnId="{94E6D8FA-E08A-4784-B4C6-1CEDD02B6DDF}">
      <dgm:prSet/>
      <dgm:spPr/>
      <dgm:t>
        <a:bodyPr/>
        <a:lstStyle/>
        <a:p>
          <a:endParaRPr lang="en-US"/>
        </a:p>
      </dgm:t>
    </dgm:pt>
    <dgm:pt modelId="{6E0FDF8A-D2F2-4313-839D-4DDAA7C794E7}" type="pres">
      <dgm:prSet presAssocID="{448716DD-75D3-4965-9B9E-F71B6D78991A}" presName="linear" presStyleCnt="0">
        <dgm:presLayoutVars>
          <dgm:animLvl val="lvl"/>
          <dgm:resizeHandles val="exact"/>
        </dgm:presLayoutVars>
      </dgm:prSet>
      <dgm:spPr/>
      <dgm:t>
        <a:bodyPr/>
        <a:lstStyle/>
        <a:p>
          <a:endParaRPr lang="en-US"/>
        </a:p>
      </dgm:t>
    </dgm:pt>
    <dgm:pt modelId="{EF7AD82A-F7A2-47AE-BCE6-186044AB23BE}" type="pres">
      <dgm:prSet presAssocID="{77D1E83E-F965-42AE-9EA6-E667F7AC3714}" presName="parentText" presStyleLbl="node1" presStyleIdx="0" presStyleCnt="1">
        <dgm:presLayoutVars>
          <dgm:chMax val="0"/>
          <dgm:bulletEnabled val="1"/>
        </dgm:presLayoutVars>
      </dgm:prSet>
      <dgm:spPr/>
      <dgm:t>
        <a:bodyPr/>
        <a:lstStyle/>
        <a:p>
          <a:endParaRPr lang="en-US"/>
        </a:p>
      </dgm:t>
    </dgm:pt>
  </dgm:ptLst>
  <dgm:cxnLst>
    <dgm:cxn modelId="{94E6D8FA-E08A-4784-B4C6-1CEDD02B6DDF}" srcId="{448716DD-75D3-4965-9B9E-F71B6D78991A}" destId="{77D1E83E-F965-42AE-9EA6-E667F7AC3714}" srcOrd="0" destOrd="0" parTransId="{71EFFDF8-0C94-4DAC-AA0A-5237EBF5D30A}" sibTransId="{DA40168A-3C4F-47EF-80F2-AFFE696FA1A0}"/>
    <dgm:cxn modelId="{22B131C2-592B-4E50-8243-1B5788E8A73A}" type="presOf" srcId="{448716DD-75D3-4965-9B9E-F71B6D78991A}" destId="{6E0FDF8A-D2F2-4313-839D-4DDAA7C794E7}" srcOrd="0" destOrd="0" presId="urn:microsoft.com/office/officeart/2005/8/layout/vList2"/>
    <dgm:cxn modelId="{38C9D25C-410B-4EC5-ACDC-D46003F412DD}" type="presOf" srcId="{77D1E83E-F965-42AE-9EA6-E667F7AC3714}" destId="{EF7AD82A-F7A2-47AE-BCE6-186044AB23BE}" srcOrd="0" destOrd="0" presId="urn:microsoft.com/office/officeart/2005/8/layout/vList2"/>
    <dgm:cxn modelId="{A728BF9F-A192-4394-B79B-ADBC5D994A67}" type="presParOf" srcId="{6E0FDF8A-D2F2-4313-839D-4DDAA7C794E7}" destId="{EF7AD82A-F7A2-47AE-BCE6-186044AB23B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B44E427-EDE3-4506-A488-F4206DC7562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96B37FF-35B0-48D6-BEF6-93B0EF3EB993}">
      <dgm:prSet/>
      <dgm:spPr/>
      <dgm:t>
        <a:bodyPr/>
        <a:lstStyle/>
        <a:p>
          <a:pPr rtl="0"/>
          <a:r>
            <a:rPr lang="vi-VN" b="1" smtClean="0"/>
            <a:t>Mật mã khóa công khai </a:t>
          </a:r>
          <a:r>
            <a:rPr lang="vi-VN" smtClean="0"/>
            <a:t>(tiếp)</a:t>
          </a:r>
          <a:endParaRPr lang="en-US"/>
        </a:p>
      </dgm:t>
    </dgm:pt>
    <dgm:pt modelId="{451A638E-0410-474A-8465-0AC3DC363D40}" type="parTrans" cxnId="{03B3D2C5-759D-4BC9-9373-0F155E1E3EC5}">
      <dgm:prSet/>
      <dgm:spPr/>
      <dgm:t>
        <a:bodyPr/>
        <a:lstStyle/>
        <a:p>
          <a:endParaRPr lang="en-US"/>
        </a:p>
      </dgm:t>
    </dgm:pt>
    <dgm:pt modelId="{761052C9-8ED9-4718-84F3-3BBBB4625C19}" type="sibTrans" cxnId="{03B3D2C5-759D-4BC9-9373-0F155E1E3EC5}">
      <dgm:prSet/>
      <dgm:spPr/>
      <dgm:t>
        <a:bodyPr/>
        <a:lstStyle/>
        <a:p>
          <a:endParaRPr lang="en-US"/>
        </a:p>
      </dgm:t>
    </dgm:pt>
    <dgm:pt modelId="{7B282A70-CEF9-4C1B-8E08-73738126F11D}" type="pres">
      <dgm:prSet presAssocID="{CB44E427-EDE3-4506-A488-F4206DC75628}" presName="linear" presStyleCnt="0">
        <dgm:presLayoutVars>
          <dgm:animLvl val="lvl"/>
          <dgm:resizeHandles val="exact"/>
        </dgm:presLayoutVars>
      </dgm:prSet>
      <dgm:spPr/>
      <dgm:t>
        <a:bodyPr/>
        <a:lstStyle/>
        <a:p>
          <a:endParaRPr lang="en-US"/>
        </a:p>
      </dgm:t>
    </dgm:pt>
    <dgm:pt modelId="{E6786ADA-664F-4AD9-A5B0-040D02087F33}" type="pres">
      <dgm:prSet presAssocID="{796B37FF-35B0-48D6-BEF6-93B0EF3EB993}" presName="parentText" presStyleLbl="node1" presStyleIdx="0" presStyleCnt="1">
        <dgm:presLayoutVars>
          <dgm:chMax val="0"/>
          <dgm:bulletEnabled val="1"/>
        </dgm:presLayoutVars>
      </dgm:prSet>
      <dgm:spPr/>
      <dgm:t>
        <a:bodyPr/>
        <a:lstStyle/>
        <a:p>
          <a:endParaRPr lang="en-US"/>
        </a:p>
      </dgm:t>
    </dgm:pt>
  </dgm:ptLst>
  <dgm:cxnLst>
    <dgm:cxn modelId="{AD38069C-8EA4-45A7-B247-E1E9DF2D487F}" type="presOf" srcId="{CB44E427-EDE3-4506-A488-F4206DC75628}" destId="{7B282A70-CEF9-4C1B-8E08-73738126F11D}" srcOrd="0" destOrd="0" presId="urn:microsoft.com/office/officeart/2005/8/layout/vList2"/>
    <dgm:cxn modelId="{827DB656-96C2-40F3-B924-E923384BAEC6}" type="presOf" srcId="{796B37FF-35B0-48D6-BEF6-93B0EF3EB993}" destId="{E6786ADA-664F-4AD9-A5B0-040D02087F33}" srcOrd="0" destOrd="0" presId="urn:microsoft.com/office/officeart/2005/8/layout/vList2"/>
    <dgm:cxn modelId="{03B3D2C5-759D-4BC9-9373-0F155E1E3EC5}" srcId="{CB44E427-EDE3-4506-A488-F4206DC75628}" destId="{796B37FF-35B0-48D6-BEF6-93B0EF3EB993}" srcOrd="0" destOrd="0" parTransId="{451A638E-0410-474A-8465-0AC3DC363D40}" sibTransId="{761052C9-8ED9-4718-84F3-3BBBB4625C19}"/>
    <dgm:cxn modelId="{F8FDFCE2-D97A-407E-A5ED-F0CFCE29B41D}" type="presParOf" srcId="{7B282A70-CEF9-4C1B-8E08-73738126F11D}" destId="{E6786ADA-664F-4AD9-A5B0-040D02087F3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3CDC2D2-9033-4AF9-AAF4-27750797B80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C26AE9D-0052-4BE6-A7CD-DE9CA484FD44}">
      <dgm:prSet/>
      <dgm:spPr/>
      <dgm:t>
        <a:bodyPr/>
        <a:lstStyle/>
        <a:p>
          <a:pPr rtl="0"/>
          <a:r>
            <a:rPr lang="en-US" smtClean="0"/>
            <a:t>Chức năng bảo mật của hệ mật khóa </a:t>
          </a:r>
          <a:r>
            <a:rPr lang="vi-VN" smtClean="0"/>
            <a:t>công khai</a:t>
          </a:r>
          <a:endParaRPr lang="en-US"/>
        </a:p>
      </dgm:t>
    </dgm:pt>
    <dgm:pt modelId="{C51E600C-FF99-4756-87EF-7E900A80CC87}" type="parTrans" cxnId="{DD82E5A4-E2EF-4226-BF05-F398BA7E14C2}">
      <dgm:prSet/>
      <dgm:spPr/>
      <dgm:t>
        <a:bodyPr/>
        <a:lstStyle/>
        <a:p>
          <a:endParaRPr lang="en-US"/>
        </a:p>
      </dgm:t>
    </dgm:pt>
    <dgm:pt modelId="{83F5D17A-651D-4C67-9DE1-E5F8CE843AB4}" type="sibTrans" cxnId="{DD82E5A4-E2EF-4226-BF05-F398BA7E14C2}">
      <dgm:prSet/>
      <dgm:spPr/>
      <dgm:t>
        <a:bodyPr/>
        <a:lstStyle/>
        <a:p>
          <a:endParaRPr lang="en-US"/>
        </a:p>
      </dgm:t>
    </dgm:pt>
    <dgm:pt modelId="{648580FB-CF2B-43E8-B328-8C8D7D41C6F8}" type="pres">
      <dgm:prSet presAssocID="{43CDC2D2-9033-4AF9-AAF4-27750797B80C}" presName="linear" presStyleCnt="0">
        <dgm:presLayoutVars>
          <dgm:animLvl val="lvl"/>
          <dgm:resizeHandles val="exact"/>
        </dgm:presLayoutVars>
      </dgm:prSet>
      <dgm:spPr/>
      <dgm:t>
        <a:bodyPr/>
        <a:lstStyle/>
        <a:p>
          <a:endParaRPr lang="en-US"/>
        </a:p>
      </dgm:t>
    </dgm:pt>
    <dgm:pt modelId="{AE8E1A5A-FF67-4154-9134-61C224791418}" type="pres">
      <dgm:prSet presAssocID="{6C26AE9D-0052-4BE6-A7CD-DE9CA484FD44}" presName="parentText" presStyleLbl="node1" presStyleIdx="0" presStyleCnt="1">
        <dgm:presLayoutVars>
          <dgm:chMax val="0"/>
          <dgm:bulletEnabled val="1"/>
        </dgm:presLayoutVars>
      </dgm:prSet>
      <dgm:spPr/>
      <dgm:t>
        <a:bodyPr/>
        <a:lstStyle/>
        <a:p>
          <a:endParaRPr lang="en-US"/>
        </a:p>
      </dgm:t>
    </dgm:pt>
  </dgm:ptLst>
  <dgm:cxnLst>
    <dgm:cxn modelId="{DD82E5A4-E2EF-4226-BF05-F398BA7E14C2}" srcId="{43CDC2D2-9033-4AF9-AAF4-27750797B80C}" destId="{6C26AE9D-0052-4BE6-A7CD-DE9CA484FD44}" srcOrd="0" destOrd="0" parTransId="{C51E600C-FF99-4756-87EF-7E900A80CC87}" sibTransId="{83F5D17A-651D-4C67-9DE1-E5F8CE843AB4}"/>
    <dgm:cxn modelId="{FAF02905-48FC-440C-B8A5-C67C28D5FF4B}" type="presOf" srcId="{6C26AE9D-0052-4BE6-A7CD-DE9CA484FD44}" destId="{AE8E1A5A-FF67-4154-9134-61C224791418}" srcOrd="0" destOrd="0" presId="urn:microsoft.com/office/officeart/2005/8/layout/vList2"/>
    <dgm:cxn modelId="{8BCBF0EB-0828-4FDA-9BF3-1AF4C3F180B2}" type="presOf" srcId="{43CDC2D2-9033-4AF9-AAF4-27750797B80C}" destId="{648580FB-CF2B-43E8-B328-8C8D7D41C6F8}" srcOrd="0" destOrd="0" presId="urn:microsoft.com/office/officeart/2005/8/layout/vList2"/>
    <dgm:cxn modelId="{82A4B746-DD0A-43FD-AFFF-F625CB95B221}" type="presParOf" srcId="{648580FB-CF2B-43E8-B328-8C8D7D41C6F8}" destId="{AE8E1A5A-FF67-4154-9134-61C22479141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6595896-979D-429B-9588-641353FEA81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9427398-7C8E-4BDC-932C-6ED4B1C8D446}">
      <dgm:prSet/>
      <dgm:spPr/>
      <dgm:t>
        <a:bodyPr/>
        <a:lstStyle/>
        <a:p>
          <a:pPr rtl="0"/>
          <a:r>
            <a:rPr lang="en-US" smtClean="0"/>
            <a:t>Chức năng xác thực của hệ mật khóa </a:t>
          </a:r>
          <a:r>
            <a:rPr lang="vi-VN" smtClean="0"/>
            <a:t>công khai</a:t>
          </a:r>
          <a:endParaRPr lang="en-US"/>
        </a:p>
      </dgm:t>
    </dgm:pt>
    <dgm:pt modelId="{0AC6FB0C-BB5F-4C6A-9C89-BDD0B7EFF711}" type="parTrans" cxnId="{D7784342-01FA-42CC-9F32-5770028422E2}">
      <dgm:prSet/>
      <dgm:spPr/>
      <dgm:t>
        <a:bodyPr/>
        <a:lstStyle/>
        <a:p>
          <a:endParaRPr lang="en-US"/>
        </a:p>
      </dgm:t>
    </dgm:pt>
    <dgm:pt modelId="{95AF14D6-3D9C-4524-AD61-AF4C7F63F7F9}" type="sibTrans" cxnId="{D7784342-01FA-42CC-9F32-5770028422E2}">
      <dgm:prSet/>
      <dgm:spPr/>
      <dgm:t>
        <a:bodyPr/>
        <a:lstStyle/>
        <a:p>
          <a:endParaRPr lang="en-US"/>
        </a:p>
      </dgm:t>
    </dgm:pt>
    <dgm:pt modelId="{6AF6F217-D28A-449A-8F3C-3F1DCBBC053B}" type="pres">
      <dgm:prSet presAssocID="{86595896-979D-429B-9588-641353FEA81D}" presName="linear" presStyleCnt="0">
        <dgm:presLayoutVars>
          <dgm:animLvl val="lvl"/>
          <dgm:resizeHandles val="exact"/>
        </dgm:presLayoutVars>
      </dgm:prSet>
      <dgm:spPr/>
      <dgm:t>
        <a:bodyPr/>
        <a:lstStyle/>
        <a:p>
          <a:endParaRPr lang="en-US"/>
        </a:p>
      </dgm:t>
    </dgm:pt>
    <dgm:pt modelId="{2F505DC1-C3B1-48C8-BCD6-DDD2171CABD2}" type="pres">
      <dgm:prSet presAssocID="{F9427398-7C8E-4BDC-932C-6ED4B1C8D446}" presName="parentText" presStyleLbl="node1" presStyleIdx="0" presStyleCnt="1">
        <dgm:presLayoutVars>
          <dgm:chMax val="0"/>
          <dgm:bulletEnabled val="1"/>
        </dgm:presLayoutVars>
      </dgm:prSet>
      <dgm:spPr/>
      <dgm:t>
        <a:bodyPr/>
        <a:lstStyle/>
        <a:p>
          <a:endParaRPr lang="en-US"/>
        </a:p>
      </dgm:t>
    </dgm:pt>
  </dgm:ptLst>
  <dgm:cxnLst>
    <dgm:cxn modelId="{55C6A8A3-C18A-4C78-B8D3-F6B92F84EF95}" type="presOf" srcId="{86595896-979D-429B-9588-641353FEA81D}" destId="{6AF6F217-D28A-449A-8F3C-3F1DCBBC053B}" srcOrd="0" destOrd="0" presId="urn:microsoft.com/office/officeart/2005/8/layout/vList2"/>
    <dgm:cxn modelId="{BDE06950-81E8-47C3-B518-8CAFE0EB9712}" type="presOf" srcId="{F9427398-7C8E-4BDC-932C-6ED4B1C8D446}" destId="{2F505DC1-C3B1-48C8-BCD6-DDD2171CABD2}" srcOrd="0" destOrd="0" presId="urn:microsoft.com/office/officeart/2005/8/layout/vList2"/>
    <dgm:cxn modelId="{D7784342-01FA-42CC-9F32-5770028422E2}" srcId="{86595896-979D-429B-9588-641353FEA81D}" destId="{F9427398-7C8E-4BDC-932C-6ED4B1C8D446}" srcOrd="0" destOrd="0" parTransId="{0AC6FB0C-BB5F-4C6A-9C89-BDD0B7EFF711}" sibTransId="{95AF14D6-3D9C-4524-AD61-AF4C7F63F7F9}"/>
    <dgm:cxn modelId="{9535F1EE-48E6-4B7C-A7F7-49BFD5EE9CF4}" type="presParOf" srcId="{6AF6F217-D28A-449A-8F3C-3F1DCBBC053B}" destId="{2F505DC1-C3B1-48C8-BCD6-DDD2171CABD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1EAAFF8-3492-4BE6-B28D-FD57B06FE1A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C3853F4-FBF1-42BA-A862-EB1A2F64BBBA}">
      <dgm:prSet custT="1"/>
      <dgm:spPr/>
      <dgm:t>
        <a:bodyPr/>
        <a:lstStyle/>
        <a:p>
          <a:pPr rtl="0"/>
          <a:r>
            <a:rPr lang="en-US" sz="3200" dirty="0" smtClean="0"/>
            <a:t>RSA</a:t>
          </a:r>
          <a:endParaRPr lang="en-US" sz="3200" dirty="0"/>
        </a:p>
      </dgm:t>
    </dgm:pt>
    <dgm:pt modelId="{E89DB6FC-DEC3-4134-96AC-F85520330601}" type="parTrans" cxnId="{F0C38615-CFB8-4FA5-8D56-FFCD7397B72F}">
      <dgm:prSet/>
      <dgm:spPr/>
      <dgm:t>
        <a:bodyPr/>
        <a:lstStyle/>
        <a:p>
          <a:endParaRPr lang="en-US"/>
        </a:p>
      </dgm:t>
    </dgm:pt>
    <dgm:pt modelId="{F360CDFC-343F-414D-916E-FDE1A3438A08}" type="sibTrans" cxnId="{F0C38615-CFB8-4FA5-8D56-FFCD7397B72F}">
      <dgm:prSet/>
      <dgm:spPr/>
      <dgm:t>
        <a:bodyPr/>
        <a:lstStyle/>
        <a:p>
          <a:endParaRPr lang="en-US"/>
        </a:p>
      </dgm:t>
    </dgm:pt>
    <dgm:pt modelId="{44EA1092-B0BD-4F73-8392-C6784E410622}" type="pres">
      <dgm:prSet presAssocID="{D1EAAFF8-3492-4BE6-B28D-FD57B06FE1A2}" presName="linear" presStyleCnt="0">
        <dgm:presLayoutVars>
          <dgm:animLvl val="lvl"/>
          <dgm:resizeHandles val="exact"/>
        </dgm:presLayoutVars>
      </dgm:prSet>
      <dgm:spPr/>
      <dgm:t>
        <a:bodyPr/>
        <a:lstStyle/>
        <a:p>
          <a:endParaRPr lang="en-US"/>
        </a:p>
      </dgm:t>
    </dgm:pt>
    <dgm:pt modelId="{49524C20-E740-4252-B9FE-0BDBB20336AF}" type="pres">
      <dgm:prSet presAssocID="{AC3853F4-FBF1-42BA-A862-EB1A2F64BBBA}" presName="parentText" presStyleLbl="node1" presStyleIdx="0" presStyleCnt="1">
        <dgm:presLayoutVars>
          <dgm:chMax val="0"/>
          <dgm:bulletEnabled val="1"/>
        </dgm:presLayoutVars>
      </dgm:prSet>
      <dgm:spPr/>
      <dgm:t>
        <a:bodyPr/>
        <a:lstStyle/>
        <a:p>
          <a:endParaRPr lang="en-US"/>
        </a:p>
      </dgm:t>
    </dgm:pt>
  </dgm:ptLst>
  <dgm:cxnLst>
    <dgm:cxn modelId="{1CB6DE17-B4A2-418F-B98A-5ECBF475E004}" type="presOf" srcId="{D1EAAFF8-3492-4BE6-B28D-FD57B06FE1A2}" destId="{44EA1092-B0BD-4F73-8392-C6784E410622}" srcOrd="0" destOrd="0" presId="urn:microsoft.com/office/officeart/2005/8/layout/vList2"/>
    <dgm:cxn modelId="{A001878D-5AE5-43AD-BBC8-41F3D41D9059}" type="presOf" srcId="{AC3853F4-FBF1-42BA-A862-EB1A2F64BBBA}" destId="{49524C20-E740-4252-B9FE-0BDBB20336AF}" srcOrd="0" destOrd="0" presId="urn:microsoft.com/office/officeart/2005/8/layout/vList2"/>
    <dgm:cxn modelId="{F0C38615-CFB8-4FA5-8D56-FFCD7397B72F}" srcId="{D1EAAFF8-3492-4BE6-B28D-FD57B06FE1A2}" destId="{AC3853F4-FBF1-42BA-A862-EB1A2F64BBBA}" srcOrd="0" destOrd="0" parTransId="{E89DB6FC-DEC3-4134-96AC-F85520330601}" sibTransId="{F360CDFC-343F-414D-916E-FDE1A3438A08}"/>
    <dgm:cxn modelId="{842ACC69-E220-4821-9273-55FADE8D9636}" type="presParOf" srcId="{44EA1092-B0BD-4F73-8392-C6784E410622}" destId="{49524C20-E740-4252-B9FE-0BDBB20336A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8EF71B0-1825-4796-AA7D-3A4FC6474C8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670AD99-6B32-42A6-A1D6-7B2584809E16}">
      <dgm:prSet/>
      <dgm:spPr/>
      <dgm:t>
        <a:bodyPr/>
        <a:lstStyle/>
        <a:p>
          <a:pPr rtl="0"/>
          <a:r>
            <a:rPr lang="vi-VN" smtClean="0"/>
            <a:t>Hệ mật </a:t>
          </a:r>
          <a:r>
            <a:rPr lang="fr-FR" smtClean="0"/>
            <a:t>RSA</a:t>
          </a:r>
          <a:endParaRPr lang="en-US"/>
        </a:p>
      </dgm:t>
    </dgm:pt>
    <dgm:pt modelId="{8D625534-5752-4872-AA72-4F5E31412098}" type="parTrans" cxnId="{39E6D7A7-346D-4ABF-812F-2DACF5417307}">
      <dgm:prSet/>
      <dgm:spPr/>
      <dgm:t>
        <a:bodyPr/>
        <a:lstStyle/>
        <a:p>
          <a:endParaRPr lang="en-US"/>
        </a:p>
      </dgm:t>
    </dgm:pt>
    <dgm:pt modelId="{205AF7A5-209E-474F-8731-4CB65CDA5CCF}" type="sibTrans" cxnId="{39E6D7A7-346D-4ABF-812F-2DACF5417307}">
      <dgm:prSet/>
      <dgm:spPr/>
      <dgm:t>
        <a:bodyPr/>
        <a:lstStyle/>
        <a:p>
          <a:endParaRPr lang="en-US"/>
        </a:p>
      </dgm:t>
    </dgm:pt>
    <dgm:pt modelId="{594E1941-A42C-48C5-BD27-0F17F298DC2A}" type="pres">
      <dgm:prSet presAssocID="{98EF71B0-1825-4796-AA7D-3A4FC6474C88}" presName="linear" presStyleCnt="0">
        <dgm:presLayoutVars>
          <dgm:animLvl val="lvl"/>
          <dgm:resizeHandles val="exact"/>
        </dgm:presLayoutVars>
      </dgm:prSet>
      <dgm:spPr/>
      <dgm:t>
        <a:bodyPr/>
        <a:lstStyle/>
        <a:p>
          <a:endParaRPr lang="en-US"/>
        </a:p>
      </dgm:t>
    </dgm:pt>
    <dgm:pt modelId="{EA1E6676-9FB0-4055-B3BF-5FF69E45BD11}" type="pres">
      <dgm:prSet presAssocID="{F670AD99-6B32-42A6-A1D6-7B2584809E16}" presName="parentText" presStyleLbl="node1" presStyleIdx="0" presStyleCnt="1">
        <dgm:presLayoutVars>
          <dgm:chMax val="0"/>
          <dgm:bulletEnabled val="1"/>
        </dgm:presLayoutVars>
      </dgm:prSet>
      <dgm:spPr/>
      <dgm:t>
        <a:bodyPr/>
        <a:lstStyle/>
        <a:p>
          <a:endParaRPr lang="en-US"/>
        </a:p>
      </dgm:t>
    </dgm:pt>
  </dgm:ptLst>
  <dgm:cxnLst>
    <dgm:cxn modelId="{C888746C-F5B9-4CD5-AF6E-C08C9DDFFF32}" type="presOf" srcId="{98EF71B0-1825-4796-AA7D-3A4FC6474C88}" destId="{594E1941-A42C-48C5-BD27-0F17F298DC2A}" srcOrd="0" destOrd="0" presId="urn:microsoft.com/office/officeart/2005/8/layout/vList2"/>
    <dgm:cxn modelId="{39E6D7A7-346D-4ABF-812F-2DACF5417307}" srcId="{98EF71B0-1825-4796-AA7D-3A4FC6474C88}" destId="{F670AD99-6B32-42A6-A1D6-7B2584809E16}" srcOrd="0" destOrd="0" parTransId="{8D625534-5752-4872-AA72-4F5E31412098}" sibTransId="{205AF7A5-209E-474F-8731-4CB65CDA5CCF}"/>
    <dgm:cxn modelId="{CC8AAE36-9528-4C43-A2BC-E5277C5EEDAE}" type="presOf" srcId="{F670AD99-6B32-42A6-A1D6-7B2584809E16}" destId="{EA1E6676-9FB0-4055-B3BF-5FF69E45BD11}" srcOrd="0" destOrd="0" presId="urn:microsoft.com/office/officeart/2005/8/layout/vList2"/>
    <dgm:cxn modelId="{9BD35BC5-FA90-4399-A40B-8C778B4BA549}" type="presParOf" srcId="{594E1941-A42C-48C5-BD27-0F17F298DC2A}" destId="{EA1E6676-9FB0-4055-B3BF-5FF69E45BD1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52F5D80-B14B-4D0C-B621-B27D2C4062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55A3622-B1DE-4A8D-A22F-DA29BB77BCD2}">
      <dgm:prSet/>
      <dgm:spPr/>
      <dgm:t>
        <a:bodyPr/>
        <a:lstStyle/>
        <a:p>
          <a:pPr rtl="0"/>
          <a:r>
            <a:rPr lang="vi-VN" b="1" i="1" dirty="0" smtClean="0"/>
            <a:t>M</a:t>
          </a:r>
          <a:r>
            <a:rPr lang="en-US" b="1" i="1" dirty="0" smtClean="0"/>
            <a:t>ô</a:t>
          </a:r>
          <a:r>
            <a:rPr lang="vi-VN" b="1" i="1" dirty="0" smtClean="0"/>
            <a:t> tả thuật toán</a:t>
          </a:r>
          <a:endParaRPr lang="en-US" dirty="0"/>
        </a:p>
      </dgm:t>
    </dgm:pt>
    <dgm:pt modelId="{72F13DB8-C1F9-4DEE-9723-4D2ABBD1023C}" type="parTrans" cxnId="{AD24ED1F-F6EA-45E4-9C24-44BC70C5907B}">
      <dgm:prSet/>
      <dgm:spPr/>
      <dgm:t>
        <a:bodyPr/>
        <a:lstStyle/>
        <a:p>
          <a:endParaRPr lang="en-US"/>
        </a:p>
      </dgm:t>
    </dgm:pt>
    <dgm:pt modelId="{0CEA9473-BC63-45DB-B1BB-E39E2F9ED5EC}" type="sibTrans" cxnId="{AD24ED1F-F6EA-45E4-9C24-44BC70C5907B}">
      <dgm:prSet/>
      <dgm:spPr/>
      <dgm:t>
        <a:bodyPr/>
        <a:lstStyle/>
        <a:p>
          <a:endParaRPr lang="en-US"/>
        </a:p>
      </dgm:t>
    </dgm:pt>
    <dgm:pt modelId="{176975D3-A099-4174-B309-BB667B6E5E85}" type="pres">
      <dgm:prSet presAssocID="{A52F5D80-B14B-4D0C-B621-B27D2C4062BE}" presName="linear" presStyleCnt="0">
        <dgm:presLayoutVars>
          <dgm:animLvl val="lvl"/>
          <dgm:resizeHandles val="exact"/>
        </dgm:presLayoutVars>
      </dgm:prSet>
      <dgm:spPr/>
      <dgm:t>
        <a:bodyPr/>
        <a:lstStyle/>
        <a:p>
          <a:endParaRPr lang="en-US"/>
        </a:p>
      </dgm:t>
    </dgm:pt>
    <dgm:pt modelId="{7B66A731-5C9E-437C-A5FA-8292A740693D}" type="pres">
      <dgm:prSet presAssocID="{155A3622-B1DE-4A8D-A22F-DA29BB77BCD2}" presName="parentText" presStyleLbl="node1" presStyleIdx="0" presStyleCnt="1">
        <dgm:presLayoutVars>
          <dgm:chMax val="0"/>
          <dgm:bulletEnabled val="1"/>
        </dgm:presLayoutVars>
      </dgm:prSet>
      <dgm:spPr/>
      <dgm:t>
        <a:bodyPr/>
        <a:lstStyle/>
        <a:p>
          <a:endParaRPr lang="en-US"/>
        </a:p>
      </dgm:t>
    </dgm:pt>
  </dgm:ptLst>
  <dgm:cxnLst>
    <dgm:cxn modelId="{72098A09-8B1A-4EB3-A3DC-20C0D85A59EC}" type="presOf" srcId="{155A3622-B1DE-4A8D-A22F-DA29BB77BCD2}" destId="{7B66A731-5C9E-437C-A5FA-8292A740693D}" srcOrd="0" destOrd="0" presId="urn:microsoft.com/office/officeart/2005/8/layout/vList2"/>
    <dgm:cxn modelId="{E6CF0AD9-E70F-4046-AA82-9F408868B2AA}" type="presOf" srcId="{A52F5D80-B14B-4D0C-B621-B27D2C4062BE}" destId="{176975D3-A099-4174-B309-BB667B6E5E85}" srcOrd="0" destOrd="0" presId="urn:microsoft.com/office/officeart/2005/8/layout/vList2"/>
    <dgm:cxn modelId="{AD24ED1F-F6EA-45E4-9C24-44BC70C5907B}" srcId="{A52F5D80-B14B-4D0C-B621-B27D2C4062BE}" destId="{155A3622-B1DE-4A8D-A22F-DA29BB77BCD2}" srcOrd="0" destOrd="0" parTransId="{72F13DB8-C1F9-4DEE-9723-4D2ABBD1023C}" sibTransId="{0CEA9473-BC63-45DB-B1BB-E39E2F9ED5EC}"/>
    <dgm:cxn modelId="{C149DEA9-CB30-4E55-8CF3-8E69F7AC50B9}" type="presParOf" srcId="{176975D3-A099-4174-B309-BB667B6E5E85}" destId="{7B66A731-5C9E-437C-A5FA-8292A740693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7F7F781-650E-4EAA-BC63-7D16EE757C8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5ED32C6-B575-4CA5-BBC9-AE71BC016350}">
      <dgm:prSet/>
      <dgm:spPr/>
      <dgm:t>
        <a:bodyPr/>
        <a:lstStyle/>
        <a:p>
          <a:pPr rtl="0"/>
          <a:r>
            <a:rPr lang="vi-VN" smtClean="0"/>
            <a:t>(tiếp)</a:t>
          </a:r>
          <a:endParaRPr lang="en-US"/>
        </a:p>
      </dgm:t>
    </dgm:pt>
    <dgm:pt modelId="{A97A85A6-9540-417C-BE24-EBBD2D93F116}" type="parTrans" cxnId="{03C29814-A5ED-4C28-9BA5-67B26B98D1F0}">
      <dgm:prSet/>
      <dgm:spPr/>
      <dgm:t>
        <a:bodyPr/>
        <a:lstStyle/>
        <a:p>
          <a:endParaRPr lang="en-US"/>
        </a:p>
      </dgm:t>
    </dgm:pt>
    <dgm:pt modelId="{28053B66-369B-4504-9495-6D3C38957255}" type="sibTrans" cxnId="{03C29814-A5ED-4C28-9BA5-67B26B98D1F0}">
      <dgm:prSet/>
      <dgm:spPr/>
      <dgm:t>
        <a:bodyPr/>
        <a:lstStyle/>
        <a:p>
          <a:endParaRPr lang="en-US"/>
        </a:p>
      </dgm:t>
    </dgm:pt>
    <dgm:pt modelId="{BF52F842-5A09-4989-8B2B-D2E409B4CD8D}" type="pres">
      <dgm:prSet presAssocID="{E7F7F781-650E-4EAA-BC63-7D16EE757C84}" presName="linear" presStyleCnt="0">
        <dgm:presLayoutVars>
          <dgm:animLvl val="lvl"/>
          <dgm:resizeHandles val="exact"/>
        </dgm:presLayoutVars>
      </dgm:prSet>
      <dgm:spPr/>
      <dgm:t>
        <a:bodyPr/>
        <a:lstStyle/>
        <a:p>
          <a:endParaRPr lang="en-US"/>
        </a:p>
      </dgm:t>
    </dgm:pt>
    <dgm:pt modelId="{257E7BF8-4EC2-486D-8DAF-372C4B9206E0}" type="pres">
      <dgm:prSet presAssocID="{35ED32C6-B575-4CA5-BBC9-AE71BC016350}" presName="parentText" presStyleLbl="node1" presStyleIdx="0" presStyleCnt="1">
        <dgm:presLayoutVars>
          <dgm:chMax val="0"/>
          <dgm:bulletEnabled val="1"/>
        </dgm:presLayoutVars>
      </dgm:prSet>
      <dgm:spPr/>
      <dgm:t>
        <a:bodyPr/>
        <a:lstStyle/>
        <a:p>
          <a:endParaRPr lang="en-US"/>
        </a:p>
      </dgm:t>
    </dgm:pt>
  </dgm:ptLst>
  <dgm:cxnLst>
    <dgm:cxn modelId="{D7E36449-9A81-43CF-B785-9CC1F7EC908A}" type="presOf" srcId="{E7F7F781-650E-4EAA-BC63-7D16EE757C84}" destId="{BF52F842-5A09-4989-8B2B-D2E409B4CD8D}" srcOrd="0" destOrd="0" presId="urn:microsoft.com/office/officeart/2005/8/layout/vList2"/>
    <dgm:cxn modelId="{03C29814-A5ED-4C28-9BA5-67B26B98D1F0}" srcId="{E7F7F781-650E-4EAA-BC63-7D16EE757C84}" destId="{35ED32C6-B575-4CA5-BBC9-AE71BC016350}" srcOrd="0" destOrd="0" parTransId="{A97A85A6-9540-417C-BE24-EBBD2D93F116}" sibTransId="{28053B66-369B-4504-9495-6D3C38957255}"/>
    <dgm:cxn modelId="{81D77F9C-3737-4DCE-B0B2-1F201F01E739}" type="presOf" srcId="{35ED32C6-B575-4CA5-BBC9-AE71BC016350}" destId="{257E7BF8-4EC2-486D-8DAF-372C4B9206E0}" srcOrd="0" destOrd="0" presId="urn:microsoft.com/office/officeart/2005/8/layout/vList2"/>
    <dgm:cxn modelId="{AF8250AA-5820-4C41-B2E4-163FF4651B3E}" type="presParOf" srcId="{BF52F842-5A09-4989-8B2B-D2E409B4CD8D}" destId="{257E7BF8-4EC2-486D-8DAF-372C4B9206E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B6A013C-B787-4C41-8720-6E6B06EF8B8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BC1DC7E-5765-422A-B3B2-93965A40354E}">
      <dgm:prSet/>
      <dgm:spPr/>
      <dgm:t>
        <a:bodyPr/>
        <a:lstStyle/>
        <a:p>
          <a:pPr rtl="0"/>
          <a:r>
            <a:rPr lang="vi-VN" smtClean="0"/>
            <a:t>(tiếp)</a:t>
          </a:r>
          <a:endParaRPr lang="en-US"/>
        </a:p>
      </dgm:t>
    </dgm:pt>
    <dgm:pt modelId="{D698AC44-F467-476E-ADCC-6C424D255996}" type="parTrans" cxnId="{2D47C894-3074-4BBB-8A5B-C7D9441CA960}">
      <dgm:prSet/>
      <dgm:spPr/>
      <dgm:t>
        <a:bodyPr/>
        <a:lstStyle/>
        <a:p>
          <a:endParaRPr lang="en-US"/>
        </a:p>
      </dgm:t>
    </dgm:pt>
    <dgm:pt modelId="{81C5B7C8-59D4-4E59-B9C8-901CBB88F1F2}" type="sibTrans" cxnId="{2D47C894-3074-4BBB-8A5B-C7D9441CA960}">
      <dgm:prSet/>
      <dgm:spPr/>
      <dgm:t>
        <a:bodyPr/>
        <a:lstStyle/>
        <a:p>
          <a:endParaRPr lang="en-US"/>
        </a:p>
      </dgm:t>
    </dgm:pt>
    <dgm:pt modelId="{7A648CE5-0B1A-47C0-9B84-142DEEF976C9}" type="pres">
      <dgm:prSet presAssocID="{2B6A013C-B787-4C41-8720-6E6B06EF8B82}" presName="linear" presStyleCnt="0">
        <dgm:presLayoutVars>
          <dgm:animLvl val="lvl"/>
          <dgm:resizeHandles val="exact"/>
        </dgm:presLayoutVars>
      </dgm:prSet>
      <dgm:spPr/>
      <dgm:t>
        <a:bodyPr/>
        <a:lstStyle/>
        <a:p>
          <a:endParaRPr lang="en-US"/>
        </a:p>
      </dgm:t>
    </dgm:pt>
    <dgm:pt modelId="{1D215EE9-A371-40EB-8481-E1347F493AB2}" type="pres">
      <dgm:prSet presAssocID="{2BC1DC7E-5765-422A-B3B2-93965A40354E}" presName="parentText" presStyleLbl="node1" presStyleIdx="0" presStyleCnt="1">
        <dgm:presLayoutVars>
          <dgm:chMax val="0"/>
          <dgm:bulletEnabled val="1"/>
        </dgm:presLayoutVars>
      </dgm:prSet>
      <dgm:spPr/>
      <dgm:t>
        <a:bodyPr/>
        <a:lstStyle/>
        <a:p>
          <a:endParaRPr lang="en-US"/>
        </a:p>
      </dgm:t>
    </dgm:pt>
  </dgm:ptLst>
  <dgm:cxnLst>
    <dgm:cxn modelId="{2D47C894-3074-4BBB-8A5B-C7D9441CA960}" srcId="{2B6A013C-B787-4C41-8720-6E6B06EF8B82}" destId="{2BC1DC7E-5765-422A-B3B2-93965A40354E}" srcOrd="0" destOrd="0" parTransId="{D698AC44-F467-476E-ADCC-6C424D255996}" sibTransId="{81C5B7C8-59D4-4E59-B9C8-901CBB88F1F2}"/>
    <dgm:cxn modelId="{C288E9B7-981B-4328-8588-D4593EC2A70F}" type="presOf" srcId="{2BC1DC7E-5765-422A-B3B2-93965A40354E}" destId="{1D215EE9-A371-40EB-8481-E1347F493AB2}" srcOrd="0" destOrd="0" presId="urn:microsoft.com/office/officeart/2005/8/layout/vList2"/>
    <dgm:cxn modelId="{19CABEB6-F827-447B-B947-B4A754C52FAC}" type="presOf" srcId="{2B6A013C-B787-4C41-8720-6E6B06EF8B82}" destId="{7A648CE5-0B1A-47C0-9B84-142DEEF976C9}" srcOrd="0" destOrd="0" presId="urn:microsoft.com/office/officeart/2005/8/layout/vList2"/>
    <dgm:cxn modelId="{F05A4B4E-DAC0-434A-9DEA-DEA33F4879DA}" type="presParOf" srcId="{7A648CE5-0B1A-47C0-9B84-142DEEF976C9}" destId="{1D215EE9-A371-40EB-8481-E1347F493AB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F57DFEE-3CD2-494A-A4B1-EB0FE38EBD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A9D0A0B-CA7F-4483-AB1A-8C6EE546CE0C}">
      <dgm:prSet/>
      <dgm:spPr/>
      <dgm:t>
        <a:bodyPr/>
        <a:lstStyle/>
        <a:p>
          <a:pPr rtl="0"/>
          <a:r>
            <a:rPr lang="vi-VN" smtClean="0"/>
            <a:t>(tiếp)</a:t>
          </a:r>
          <a:endParaRPr lang="en-US"/>
        </a:p>
      </dgm:t>
    </dgm:pt>
    <dgm:pt modelId="{769AB84F-A000-4F4A-9D04-5C41461257BB}" type="parTrans" cxnId="{BF53AE13-5D77-4EBE-A36E-F9BF7CF9CBB4}">
      <dgm:prSet/>
      <dgm:spPr/>
      <dgm:t>
        <a:bodyPr/>
        <a:lstStyle/>
        <a:p>
          <a:endParaRPr lang="en-US"/>
        </a:p>
      </dgm:t>
    </dgm:pt>
    <dgm:pt modelId="{86159C26-EADA-432E-BCC2-AD25DD6B7542}" type="sibTrans" cxnId="{BF53AE13-5D77-4EBE-A36E-F9BF7CF9CBB4}">
      <dgm:prSet/>
      <dgm:spPr/>
      <dgm:t>
        <a:bodyPr/>
        <a:lstStyle/>
        <a:p>
          <a:endParaRPr lang="en-US"/>
        </a:p>
      </dgm:t>
    </dgm:pt>
    <dgm:pt modelId="{EEEA7375-4104-4796-B38E-1EC55C411964}" type="pres">
      <dgm:prSet presAssocID="{AF57DFEE-3CD2-494A-A4B1-EB0FE38EBDA8}" presName="linear" presStyleCnt="0">
        <dgm:presLayoutVars>
          <dgm:animLvl val="lvl"/>
          <dgm:resizeHandles val="exact"/>
        </dgm:presLayoutVars>
      </dgm:prSet>
      <dgm:spPr/>
      <dgm:t>
        <a:bodyPr/>
        <a:lstStyle/>
        <a:p>
          <a:endParaRPr lang="en-US"/>
        </a:p>
      </dgm:t>
    </dgm:pt>
    <dgm:pt modelId="{BA058D36-350C-4EAC-9D59-3192493900CC}" type="pres">
      <dgm:prSet presAssocID="{FA9D0A0B-CA7F-4483-AB1A-8C6EE546CE0C}" presName="parentText" presStyleLbl="node1" presStyleIdx="0" presStyleCnt="1">
        <dgm:presLayoutVars>
          <dgm:chMax val="0"/>
          <dgm:bulletEnabled val="1"/>
        </dgm:presLayoutVars>
      </dgm:prSet>
      <dgm:spPr/>
      <dgm:t>
        <a:bodyPr/>
        <a:lstStyle/>
        <a:p>
          <a:endParaRPr lang="en-US"/>
        </a:p>
      </dgm:t>
    </dgm:pt>
  </dgm:ptLst>
  <dgm:cxnLst>
    <dgm:cxn modelId="{BF53AE13-5D77-4EBE-A36E-F9BF7CF9CBB4}" srcId="{AF57DFEE-3CD2-494A-A4B1-EB0FE38EBDA8}" destId="{FA9D0A0B-CA7F-4483-AB1A-8C6EE546CE0C}" srcOrd="0" destOrd="0" parTransId="{769AB84F-A000-4F4A-9D04-5C41461257BB}" sibTransId="{86159C26-EADA-432E-BCC2-AD25DD6B7542}"/>
    <dgm:cxn modelId="{8D97F032-59A8-4647-AC9E-D9CA8BAB4336}" type="presOf" srcId="{AF57DFEE-3CD2-494A-A4B1-EB0FE38EBDA8}" destId="{EEEA7375-4104-4796-B38E-1EC55C411964}" srcOrd="0" destOrd="0" presId="urn:microsoft.com/office/officeart/2005/8/layout/vList2"/>
    <dgm:cxn modelId="{303DB21B-D025-4FD4-B03D-4CDE6B80312D}" type="presOf" srcId="{FA9D0A0B-CA7F-4483-AB1A-8C6EE546CE0C}" destId="{BA058D36-350C-4EAC-9D59-3192493900CC}" srcOrd="0" destOrd="0" presId="urn:microsoft.com/office/officeart/2005/8/layout/vList2"/>
    <dgm:cxn modelId="{CEFACEEF-A42D-4CD0-82FD-17A1DC4125A6}" type="presParOf" srcId="{EEEA7375-4104-4796-B38E-1EC55C411964}" destId="{BA058D36-350C-4EAC-9D59-3192493900C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DC7709B-ACC1-4B91-A26A-19B45753A2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8A62802-CBEC-4067-B038-AC075832D46C}">
      <dgm:prSet/>
      <dgm:spPr/>
      <dgm:t>
        <a:bodyPr/>
        <a:lstStyle/>
        <a:p>
          <a:pPr rtl="0"/>
          <a:r>
            <a:rPr lang="vi-VN" dirty="0" smtClean="0"/>
            <a:t>Tóm tắt thuật toán </a:t>
          </a:r>
          <a:r>
            <a:rPr lang="en-US" dirty="0" smtClean="0"/>
            <a:t>RSA</a:t>
          </a:r>
          <a:endParaRPr lang="en-US" dirty="0"/>
        </a:p>
      </dgm:t>
    </dgm:pt>
    <dgm:pt modelId="{5A46F2E0-EE3E-484C-964E-686F2C1CDF63}" type="parTrans" cxnId="{840583E8-5BCE-4E24-8F88-C489CAC3E264}">
      <dgm:prSet/>
      <dgm:spPr/>
      <dgm:t>
        <a:bodyPr/>
        <a:lstStyle/>
        <a:p>
          <a:endParaRPr lang="en-US"/>
        </a:p>
      </dgm:t>
    </dgm:pt>
    <dgm:pt modelId="{076F1E61-BD61-4F55-B6B2-075CFB53C815}" type="sibTrans" cxnId="{840583E8-5BCE-4E24-8F88-C489CAC3E264}">
      <dgm:prSet/>
      <dgm:spPr/>
      <dgm:t>
        <a:bodyPr/>
        <a:lstStyle/>
        <a:p>
          <a:endParaRPr lang="en-US"/>
        </a:p>
      </dgm:t>
    </dgm:pt>
    <dgm:pt modelId="{20740C4D-1D45-4F36-ABD2-794C16A904F5}" type="pres">
      <dgm:prSet presAssocID="{CDC7709B-ACC1-4B91-A26A-19B45753A21C}" presName="linear" presStyleCnt="0">
        <dgm:presLayoutVars>
          <dgm:animLvl val="lvl"/>
          <dgm:resizeHandles val="exact"/>
        </dgm:presLayoutVars>
      </dgm:prSet>
      <dgm:spPr/>
      <dgm:t>
        <a:bodyPr/>
        <a:lstStyle/>
        <a:p>
          <a:endParaRPr lang="en-US"/>
        </a:p>
      </dgm:t>
    </dgm:pt>
    <dgm:pt modelId="{02046F04-D32D-42DA-8BD3-FAE745B8D94B}" type="pres">
      <dgm:prSet presAssocID="{48A62802-CBEC-4067-B038-AC075832D46C}" presName="parentText" presStyleLbl="node1" presStyleIdx="0" presStyleCnt="1">
        <dgm:presLayoutVars>
          <dgm:chMax val="0"/>
          <dgm:bulletEnabled val="1"/>
        </dgm:presLayoutVars>
      </dgm:prSet>
      <dgm:spPr/>
      <dgm:t>
        <a:bodyPr/>
        <a:lstStyle/>
        <a:p>
          <a:endParaRPr lang="en-US"/>
        </a:p>
      </dgm:t>
    </dgm:pt>
  </dgm:ptLst>
  <dgm:cxnLst>
    <dgm:cxn modelId="{43C4BFDC-9E7B-4BF7-B7DF-15932E343386}" type="presOf" srcId="{CDC7709B-ACC1-4B91-A26A-19B45753A21C}" destId="{20740C4D-1D45-4F36-ABD2-794C16A904F5}" srcOrd="0" destOrd="0" presId="urn:microsoft.com/office/officeart/2005/8/layout/vList2"/>
    <dgm:cxn modelId="{840583E8-5BCE-4E24-8F88-C489CAC3E264}" srcId="{CDC7709B-ACC1-4B91-A26A-19B45753A21C}" destId="{48A62802-CBEC-4067-B038-AC075832D46C}" srcOrd="0" destOrd="0" parTransId="{5A46F2E0-EE3E-484C-964E-686F2C1CDF63}" sibTransId="{076F1E61-BD61-4F55-B6B2-075CFB53C815}"/>
    <dgm:cxn modelId="{C36E03FA-0037-49F4-959C-536D21B6AEAE}" type="presOf" srcId="{48A62802-CBEC-4067-B038-AC075832D46C}" destId="{02046F04-D32D-42DA-8BD3-FAE745B8D94B}" srcOrd="0" destOrd="0" presId="urn:microsoft.com/office/officeart/2005/8/layout/vList2"/>
    <dgm:cxn modelId="{12E98674-E233-4AE6-8CE6-5FF20147E988}" type="presParOf" srcId="{20740C4D-1D45-4F36-ABD2-794C16A904F5}" destId="{02046F04-D32D-42DA-8BD3-FAE745B8D94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E14704-977C-4D68-8294-59EA820FA36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AA69D82-9A39-4A83-AC91-A3ACD0314F6E}">
      <dgm:prSet custT="1"/>
      <dgm:spPr/>
      <dgm:t>
        <a:bodyPr/>
        <a:lstStyle/>
        <a:p>
          <a:pPr rtl="0"/>
          <a:r>
            <a:rPr lang="en-US" sz="1800" dirty="0" err="1" smtClean="0">
              <a:latin typeface="Corbel" panose="020B0503020204020204" pitchFamily="34" charset="0"/>
            </a:rPr>
            <a:t>Giáo</a:t>
          </a:r>
          <a:r>
            <a:rPr lang="en-US" sz="1800" dirty="0" smtClean="0">
              <a:latin typeface="Corbel" panose="020B0503020204020204" pitchFamily="34" charset="0"/>
            </a:rPr>
            <a:t> </a:t>
          </a:r>
          <a:r>
            <a:rPr lang="en-US" sz="1800" dirty="0" err="1" smtClean="0">
              <a:latin typeface="Corbel" panose="020B0503020204020204" pitchFamily="34" charset="0"/>
            </a:rPr>
            <a:t>viên</a:t>
          </a:r>
          <a:r>
            <a:rPr lang="en-US" sz="1800" dirty="0" smtClean="0">
              <a:latin typeface="Corbel" panose="020B0503020204020204" pitchFamily="34" charset="0"/>
            </a:rPr>
            <a:t>: 4/ </a:t>
          </a:r>
          <a:r>
            <a:rPr lang="en-US" sz="1800" dirty="0" err="1" smtClean="0">
              <a:latin typeface="Corbel" panose="020B0503020204020204" pitchFamily="34" charset="0"/>
            </a:rPr>
            <a:t>Nguyễn</a:t>
          </a:r>
          <a:r>
            <a:rPr lang="en-US" sz="1800" dirty="0" smtClean="0">
              <a:latin typeface="Corbel" panose="020B0503020204020204" pitchFamily="34" charset="0"/>
            </a:rPr>
            <a:t> </a:t>
          </a:r>
          <a:r>
            <a:rPr lang="en-US" sz="1800" dirty="0" err="1" smtClean="0">
              <a:latin typeface="Corbel" panose="020B0503020204020204" pitchFamily="34" charset="0"/>
            </a:rPr>
            <a:t>Hữu</a:t>
          </a:r>
          <a:r>
            <a:rPr lang="en-US" sz="1800" dirty="0" smtClean="0">
              <a:latin typeface="Corbel" panose="020B0503020204020204" pitchFamily="34" charset="0"/>
            </a:rPr>
            <a:t> </a:t>
          </a:r>
          <a:r>
            <a:rPr lang="en-US" sz="1800" dirty="0" err="1" smtClean="0">
              <a:latin typeface="Corbel" panose="020B0503020204020204" pitchFamily="34" charset="0"/>
            </a:rPr>
            <a:t>Nội</a:t>
          </a:r>
          <a:endParaRPr lang="en-US" sz="1800" dirty="0">
            <a:latin typeface="Corbel" panose="020B0503020204020204" pitchFamily="34" charset="0"/>
          </a:endParaRPr>
        </a:p>
      </dgm:t>
    </dgm:pt>
    <dgm:pt modelId="{AC309CF0-7B67-4583-BA21-12E4A2F54B72}" type="parTrans" cxnId="{604F68C1-54D6-4C36-84DF-6F1F4E4DF410}">
      <dgm:prSet/>
      <dgm:spPr/>
      <dgm:t>
        <a:bodyPr/>
        <a:lstStyle/>
        <a:p>
          <a:endParaRPr lang="en-US"/>
        </a:p>
      </dgm:t>
    </dgm:pt>
    <dgm:pt modelId="{462429E1-1829-459B-B17E-43E1DD9EE734}" type="sibTrans" cxnId="{604F68C1-54D6-4C36-84DF-6F1F4E4DF410}">
      <dgm:prSet/>
      <dgm:spPr/>
      <dgm:t>
        <a:bodyPr/>
        <a:lstStyle/>
        <a:p>
          <a:endParaRPr lang="en-US"/>
        </a:p>
      </dgm:t>
    </dgm:pt>
    <dgm:pt modelId="{24547722-253E-48CA-B6CF-3708C14F9984}">
      <dgm:prSet custT="1"/>
      <dgm:spPr/>
      <dgm:t>
        <a:bodyPr/>
        <a:lstStyle/>
        <a:p>
          <a:pPr rtl="0"/>
          <a:r>
            <a:rPr lang="en-US" sz="1800" dirty="0" err="1" smtClean="0">
              <a:latin typeface="Corbel" panose="020B0503020204020204" pitchFamily="34" charset="0"/>
            </a:rPr>
            <a:t>Đơn</a:t>
          </a:r>
          <a:r>
            <a:rPr lang="en-US" sz="1800" dirty="0" smtClean="0">
              <a:latin typeface="Corbel" panose="020B0503020204020204" pitchFamily="34" charset="0"/>
            </a:rPr>
            <a:t> </a:t>
          </a:r>
          <a:r>
            <a:rPr lang="en-US" sz="1800" dirty="0" err="1" smtClean="0">
              <a:latin typeface="Corbel" panose="020B0503020204020204" pitchFamily="34" charset="0"/>
            </a:rPr>
            <a:t>vị</a:t>
          </a:r>
          <a:r>
            <a:rPr lang="en-US" sz="1800" dirty="0" smtClean="0">
              <a:latin typeface="Corbel" panose="020B0503020204020204" pitchFamily="34" charset="0"/>
            </a:rPr>
            <a:t>: </a:t>
          </a:r>
          <a:r>
            <a:rPr lang="en-US" sz="1800" dirty="0" err="1" smtClean="0">
              <a:latin typeface="Corbel" panose="020B0503020204020204" pitchFamily="34" charset="0"/>
            </a:rPr>
            <a:t>Bộ</a:t>
          </a:r>
          <a:r>
            <a:rPr lang="en-US" sz="1800" dirty="0" smtClean="0">
              <a:latin typeface="Corbel" panose="020B0503020204020204" pitchFamily="34" charset="0"/>
            </a:rPr>
            <a:t> </a:t>
          </a:r>
          <a:r>
            <a:rPr lang="en-US" sz="1800" dirty="0" err="1" smtClean="0">
              <a:latin typeface="Corbel" panose="020B0503020204020204" pitchFamily="34" charset="0"/>
            </a:rPr>
            <a:t>môn</a:t>
          </a:r>
          <a:r>
            <a:rPr lang="en-US" sz="1800" dirty="0" smtClean="0">
              <a:latin typeface="Corbel" panose="020B0503020204020204" pitchFamily="34" charset="0"/>
            </a:rPr>
            <a:t> ATTT, </a:t>
          </a:r>
          <a:r>
            <a:rPr lang="en-US" sz="1800" dirty="0" err="1" smtClean="0">
              <a:latin typeface="Corbel" panose="020B0503020204020204" pitchFamily="34" charset="0"/>
            </a:rPr>
            <a:t>Khoa</a:t>
          </a:r>
          <a:r>
            <a:rPr lang="en-US" sz="1800" dirty="0" smtClean="0">
              <a:latin typeface="Corbel" panose="020B0503020204020204" pitchFamily="34" charset="0"/>
            </a:rPr>
            <a:t> CNTT</a:t>
          </a:r>
          <a:endParaRPr lang="en-US" sz="1800" dirty="0">
            <a:latin typeface="Corbel" panose="020B0503020204020204" pitchFamily="34" charset="0"/>
          </a:endParaRPr>
        </a:p>
      </dgm:t>
    </dgm:pt>
    <dgm:pt modelId="{28480D40-86C3-4B1C-A11E-1409045E4935}" type="parTrans" cxnId="{6D16F556-4BF1-42D5-BD39-F69994F0FB2A}">
      <dgm:prSet/>
      <dgm:spPr/>
      <dgm:t>
        <a:bodyPr/>
        <a:lstStyle/>
        <a:p>
          <a:endParaRPr lang="en-US"/>
        </a:p>
      </dgm:t>
    </dgm:pt>
    <dgm:pt modelId="{78716D4B-D3FC-4A6A-8189-27C03B558F52}" type="sibTrans" cxnId="{6D16F556-4BF1-42D5-BD39-F69994F0FB2A}">
      <dgm:prSet/>
      <dgm:spPr/>
      <dgm:t>
        <a:bodyPr/>
        <a:lstStyle/>
        <a:p>
          <a:endParaRPr lang="en-US"/>
        </a:p>
      </dgm:t>
    </dgm:pt>
    <dgm:pt modelId="{CE45011B-6B04-423A-956B-7E375DD871D9}">
      <dgm:prSet custT="1"/>
      <dgm:spPr/>
      <dgm:t>
        <a:bodyPr/>
        <a:lstStyle/>
        <a:p>
          <a:pPr rtl="0"/>
          <a:r>
            <a:rPr lang="en-US" sz="1600" dirty="0" err="1" smtClean="0">
              <a:latin typeface="Corbel" panose="020B0503020204020204" pitchFamily="34" charset="0"/>
            </a:rPr>
            <a:t>Liên</a:t>
          </a:r>
          <a:r>
            <a:rPr lang="en-US" sz="1600" dirty="0" smtClean="0">
              <a:latin typeface="Corbel" panose="020B0503020204020204" pitchFamily="34" charset="0"/>
            </a:rPr>
            <a:t> </a:t>
          </a:r>
          <a:r>
            <a:rPr lang="en-US" sz="1600" dirty="0" err="1" smtClean="0">
              <a:latin typeface="Corbel" panose="020B0503020204020204" pitchFamily="34" charset="0"/>
            </a:rPr>
            <a:t>hệ</a:t>
          </a:r>
          <a:r>
            <a:rPr lang="en-US" sz="1600" dirty="0" smtClean="0">
              <a:latin typeface="Corbel" panose="020B0503020204020204" pitchFamily="34" charset="0"/>
            </a:rPr>
            <a:t>: Email - huunoidq@gmail.com</a:t>
          </a:r>
          <a:endParaRPr lang="en-US" sz="1600" dirty="0">
            <a:latin typeface="Corbel" panose="020B0503020204020204" pitchFamily="34" charset="0"/>
          </a:endParaRPr>
        </a:p>
      </dgm:t>
    </dgm:pt>
    <dgm:pt modelId="{3067FF40-4628-4097-ABA1-BA0B5CDCE3DA}" type="parTrans" cxnId="{9AAFBEFA-4ADA-474D-8B13-131B42118983}">
      <dgm:prSet/>
      <dgm:spPr/>
      <dgm:t>
        <a:bodyPr/>
        <a:lstStyle/>
        <a:p>
          <a:endParaRPr lang="en-US"/>
        </a:p>
      </dgm:t>
    </dgm:pt>
    <dgm:pt modelId="{6095D37B-E763-4BA1-B55C-ACF68F6E12FC}" type="sibTrans" cxnId="{9AAFBEFA-4ADA-474D-8B13-131B42118983}">
      <dgm:prSet/>
      <dgm:spPr/>
      <dgm:t>
        <a:bodyPr/>
        <a:lstStyle/>
        <a:p>
          <a:endParaRPr lang="en-US"/>
        </a:p>
      </dgm:t>
    </dgm:pt>
    <dgm:pt modelId="{261A3BD2-E3B9-4790-B291-AD4DC476515D}">
      <dgm:prSet custT="1"/>
      <dgm:spPr/>
      <dgm:t>
        <a:bodyPr/>
        <a:lstStyle/>
        <a:p>
          <a:pPr rtl="0"/>
          <a:r>
            <a:rPr lang="en-US" sz="1600" dirty="0" smtClean="0">
              <a:latin typeface="Corbel" panose="020B0503020204020204" pitchFamily="34" charset="0"/>
            </a:rPr>
            <a:t>SĐT:  0962631881</a:t>
          </a:r>
          <a:endParaRPr lang="en-US" sz="1600" dirty="0">
            <a:latin typeface="Corbel" panose="020B0503020204020204" pitchFamily="34" charset="0"/>
          </a:endParaRPr>
        </a:p>
      </dgm:t>
    </dgm:pt>
    <dgm:pt modelId="{15B9DC8E-8044-4B87-A57A-5E2CDEC87AB8}" type="parTrans" cxnId="{BAA42DCD-2BAB-47C1-AE40-FC26986E1F93}">
      <dgm:prSet/>
      <dgm:spPr/>
      <dgm:t>
        <a:bodyPr/>
        <a:lstStyle/>
        <a:p>
          <a:endParaRPr lang="en-US"/>
        </a:p>
      </dgm:t>
    </dgm:pt>
    <dgm:pt modelId="{0B7B4CFE-C0D8-43A0-B393-09BEA6AC9D66}" type="sibTrans" cxnId="{BAA42DCD-2BAB-47C1-AE40-FC26986E1F93}">
      <dgm:prSet/>
      <dgm:spPr/>
      <dgm:t>
        <a:bodyPr/>
        <a:lstStyle/>
        <a:p>
          <a:endParaRPr lang="en-US"/>
        </a:p>
      </dgm:t>
    </dgm:pt>
    <dgm:pt modelId="{020A27B9-CB55-49D5-B8A3-688EE585CC9D}" type="pres">
      <dgm:prSet presAssocID="{32E14704-977C-4D68-8294-59EA820FA368}" presName="Name0" presStyleCnt="0">
        <dgm:presLayoutVars>
          <dgm:dir/>
          <dgm:animLvl val="lvl"/>
          <dgm:resizeHandles val="exact"/>
        </dgm:presLayoutVars>
      </dgm:prSet>
      <dgm:spPr/>
      <dgm:t>
        <a:bodyPr/>
        <a:lstStyle/>
        <a:p>
          <a:endParaRPr lang="en-US"/>
        </a:p>
      </dgm:t>
    </dgm:pt>
    <dgm:pt modelId="{880A6054-3985-4741-8BCD-876E889C8E4A}" type="pres">
      <dgm:prSet presAssocID="{AAA69D82-9A39-4A83-AC91-A3ACD0314F6E}" presName="linNode" presStyleCnt="0"/>
      <dgm:spPr/>
    </dgm:pt>
    <dgm:pt modelId="{6A4AC412-4988-4A63-AD3C-3EA74E629088}" type="pres">
      <dgm:prSet presAssocID="{AAA69D82-9A39-4A83-AC91-A3ACD0314F6E}" presName="parentText" presStyleLbl="node1" presStyleIdx="0" presStyleCnt="4" custScaleX="271752" custLinFactNeighborX="1767" custLinFactNeighborY="-6955">
        <dgm:presLayoutVars>
          <dgm:chMax val="1"/>
          <dgm:bulletEnabled val="1"/>
        </dgm:presLayoutVars>
      </dgm:prSet>
      <dgm:spPr/>
      <dgm:t>
        <a:bodyPr/>
        <a:lstStyle/>
        <a:p>
          <a:endParaRPr lang="en-US"/>
        </a:p>
      </dgm:t>
    </dgm:pt>
    <dgm:pt modelId="{6551F452-F228-46B4-8D50-7ACBCAECF9B3}" type="pres">
      <dgm:prSet presAssocID="{462429E1-1829-459B-B17E-43E1DD9EE734}" presName="sp" presStyleCnt="0"/>
      <dgm:spPr/>
    </dgm:pt>
    <dgm:pt modelId="{479FDD0A-8025-4F67-B3DE-23414182AB1D}" type="pres">
      <dgm:prSet presAssocID="{24547722-253E-48CA-B6CF-3708C14F9984}" presName="linNode" presStyleCnt="0"/>
      <dgm:spPr/>
    </dgm:pt>
    <dgm:pt modelId="{9F865FF0-7CF1-4E52-B2F6-8E615894CE87}" type="pres">
      <dgm:prSet presAssocID="{24547722-253E-48CA-B6CF-3708C14F9984}" presName="parentText" presStyleLbl="node1" presStyleIdx="1" presStyleCnt="4" custScaleX="271752" custLinFactNeighborX="1767" custLinFactNeighborY="-10120">
        <dgm:presLayoutVars>
          <dgm:chMax val="1"/>
          <dgm:bulletEnabled val="1"/>
        </dgm:presLayoutVars>
      </dgm:prSet>
      <dgm:spPr/>
      <dgm:t>
        <a:bodyPr/>
        <a:lstStyle/>
        <a:p>
          <a:endParaRPr lang="en-US"/>
        </a:p>
      </dgm:t>
    </dgm:pt>
    <dgm:pt modelId="{64505BD9-C5D2-4975-A8AF-EBDDB56BB3CF}" type="pres">
      <dgm:prSet presAssocID="{78716D4B-D3FC-4A6A-8189-27C03B558F52}" presName="sp" presStyleCnt="0"/>
      <dgm:spPr/>
    </dgm:pt>
    <dgm:pt modelId="{6A211907-9AB4-4483-9792-DF21CB20B944}" type="pres">
      <dgm:prSet presAssocID="{CE45011B-6B04-423A-956B-7E375DD871D9}" presName="linNode" presStyleCnt="0"/>
      <dgm:spPr/>
    </dgm:pt>
    <dgm:pt modelId="{1E7D8500-7D12-417C-9BAE-D78098BD56AB}" type="pres">
      <dgm:prSet presAssocID="{CE45011B-6B04-423A-956B-7E375DD871D9}" presName="parentText" presStyleLbl="node1" presStyleIdx="2" presStyleCnt="4" custScaleX="271752" custLinFactNeighborX="1767" custLinFactNeighborY="-10120">
        <dgm:presLayoutVars>
          <dgm:chMax val="1"/>
          <dgm:bulletEnabled val="1"/>
        </dgm:presLayoutVars>
      </dgm:prSet>
      <dgm:spPr/>
      <dgm:t>
        <a:bodyPr/>
        <a:lstStyle/>
        <a:p>
          <a:endParaRPr lang="en-US"/>
        </a:p>
      </dgm:t>
    </dgm:pt>
    <dgm:pt modelId="{EDCE4719-E0A2-4EFB-8391-80347C84DB50}" type="pres">
      <dgm:prSet presAssocID="{6095D37B-E763-4BA1-B55C-ACF68F6E12FC}" presName="sp" presStyleCnt="0"/>
      <dgm:spPr/>
    </dgm:pt>
    <dgm:pt modelId="{29B94F91-A734-437B-89D0-B854A81CF83F}" type="pres">
      <dgm:prSet presAssocID="{261A3BD2-E3B9-4790-B291-AD4DC476515D}" presName="linNode" presStyleCnt="0"/>
      <dgm:spPr/>
    </dgm:pt>
    <dgm:pt modelId="{7878EA30-6613-41D4-B4E9-ED0DE1DEC707}" type="pres">
      <dgm:prSet presAssocID="{261A3BD2-E3B9-4790-B291-AD4DC476515D}" presName="parentText" presStyleLbl="node1" presStyleIdx="3" presStyleCnt="4" custScaleX="271752" custLinFactNeighborX="1767" custLinFactNeighborY="-13287">
        <dgm:presLayoutVars>
          <dgm:chMax val="1"/>
          <dgm:bulletEnabled val="1"/>
        </dgm:presLayoutVars>
      </dgm:prSet>
      <dgm:spPr/>
      <dgm:t>
        <a:bodyPr/>
        <a:lstStyle/>
        <a:p>
          <a:endParaRPr lang="en-US"/>
        </a:p>
      </dgm:t>
    </dgm:pt>
  </dgm:ptLst>
  <dgm:cxnLst>
    <dgm:cxn modelId="{818E827D-9119-47F9-BE06-6C907CEA4CC3}" type="presOf" srcId="{32E14704-977C-4D68-8294-59EA820FA368}" destId="{020A27B9-CB55-49D5-B8A3-688EE585CC9D}" srcOrd="0" destOrd="0" presId="urn:microsoft.com/office/officeart/2005/8/layout/vList5"/>
    <dgm:cxn modelId="{604F68C1-54D6-4C36-84DF-6F1F4E4DF410}" srcId="{32E14704-977C-4D68-8294-59EA820FA368}" destId="{AAA69D82-9A39-4A83-AC91-A3ACD0314F6E}" srcOrd="0" destOrd="0" parTransId="{AC309CF0-7B67-4583-BA21-12E4A2F54B72}" sibTransId="{462429E1-1829-459B-B17E-43E1DD9EE734}"/>
    <dgm:cxn modelId="{BAA42DCD-2BAB-47C1-AE40-FC26986E1F93}" srcId="{32E14704-977C-4D68-8294-59EA820FA368}" destId="{261A3BD2-E3B9-4790-B291-AD4DC476515D}" srcOrd="3" destOrd="0" parTransId="{15B9DC8E-8044-4B87-A57A-5E2CDEC87AB8}" sibTransId="{0B7B4CFE-C0D8-43A0-B393-09BEA6AC9D66}"/>
    <dgm:cxn modelId="{EF738130-E616-4E1E-9A59-8D291EB612B6}" type="presOf" srcId="{AAA69D82-9A39-4A83-AC91-A3ACD0314F6E}" destId="{6A4AC412-4988-4A63-AD3C-3EA74E629088}" srcOrd="0" destOrd="0" presId="urn:microsoft.com/office/officeart/2005/8/layout/vList5"/>
    <dgm:cxn modelId="{6D16F556-4BF1-42D5-BD39-F69994F0FB2A}" srcId="{32E14704-977C-4D68-8294-59EA820FA368}" destId="{24547722-253E-48CA-B6CF-3708C14F9984}" srcOrd="1" destOrd="0" parTransId="{28480D40-86C3-4B1C-A11E-1409045E4935}" sibTransId="{78716D4B-D3FC-4A6A-8189-27C03B558F52}"/>
    <dgm:cxn modelId="{9AAFBEFA-4ADA-474D-8B13-131B42118983}" srcId="{32E14704-977C-4D68-8294-59EA820FA368}" destId="{CE45011B-6B04-423A-956B-7E375DD871D9}" srcOrd="2" destOrd="0" parTransId="{3067FF40-4628-4097-ABA1-BA0B5CDCE3DA}" sibTransId="{6095D37B-E763-4BA1-B55C-ACF68F6E12FC}"/>
    <dgm:cxn modelId="{D8636510-A147-4F93-AE8D-2CC09FD039A4}" type="presOf" srcId="{24547722-253E-48CA-B6CF-3708C14F9984}" destId="{9F865FF0-7CF1-4E52-B2F6-8E615894CE87}" srcOrd="0" destOrd="0" presId="urn:microsoft.com/office/officeart/2005/8/layout/vList5"/>
    <dgm:cxn modelId="{12FC9A81-3784-4AAF-AE8D-CB0A8AED17B9}" type="presOf" srcId="{CE45011B-6B04-423A-956B-7E375DD871D9}" destId="{1E7D8500-7D12-417C-9BAE-D78098BD56AB}" srcOrd="0" destOrd="0" presId="urn:microsoft.com/office/officeart/2005/8/layout/vList5"/>
    <dgm:cxn modelId="{62586B2B-7686-49D3-A83D-BD7EA892C451}" type="presOf" srcId="{261A3BD2-E3B9-4790-B291-AD4DC476515D}" destId="{7878EA30-6613-41D4-B4E9-ED0DE1DEC707}" srcOrd="0" destOrd="0" presId="urn:microsoft.com/office/officeart/2005/8/layout/vList5"/>
    <dgm:cxn modelId="{187924CE-9AFA-4F77-8F7C-E1B43A57C85F}" type="presParOf" srcId="{020A27B9-CB55-49D5-B8A3-688EE585CC9D}" destId="{880A6054-3985-4741-8BCD-876E889C8E4A}" srcOrd="0" destOrd="0" presId="urn:microsoft.com/office/officeart/2005/8/layout/vList5"/>
    <dgm:cxn modelId="{9D6EF240-1705-470D-B718-22F5940372BC}" type="presParOf" srcId="{880A6054-3985-4741-8BCD-876E889C8E4A}" destId="{6A4AC412-4988-4A63-AD3C-3EA74E629088}" srcOrd="0" destOrd="0" presId="urn:microsoft.com/office/officeart/2005/8/layout/vList5"/>
    <dgm:cxn modelId="{BA3D00CF-700E-487B-917A-0D06FB5E7356}" type="presParOf" srcId="{020A27B9-CB55-49D5-B8A3-688EE585CC9D}" destId="{6551F452-F228-46B4-8D50-7ACBCAECF9B3}" srcOrd="1" destOrd="0" presId="urn:microsoft.com/office/officeart/2005/8/layout/vList5"/>
    <dgm:cxn modelId="{7AB99072-C415-4F29-98E9-25CB14AAE571}" type="presParOf" srcId="{020A27B9-CB55-49D5-B8A3-688EE585CC9D}" destId="{479FDD0A-8025-4F67-B3DE-23414182AB1D}" srcOrd="2" destOrd="0" presId="urn:microsoft.com/office/officeart/2005/8/layout/vList5"/>
    <dgm:cxn modelId="{EF71093C-5AEA-4623-A5A7-EA6C61EA0F2F}" type="presParOf" srcId="{479FDD0A-8025-4F67-B3DE-23414182AB1D}" destId="{9F865FF0-7CF1-4E52-B2F6-8E615894CE87}" srcOrd="0" destOrd="0" presId="urn:microsoft.com/office/officeart/2005/8/layout/vList5"/>
    <dgm:cxn modelId="{DBD2F6FC-A462-48FB-AF72-E4020777DD0F}" type="presParOf" srcId="{020A27B9-CB55-49D5-B8A3-688EE585CC9D}" destId="{64505BD9-C5D2-4975-A8AF-EBDDB56BB3CF}" srcOrd="3" destOrd="0" presId="urn:microsoft.com/office/officeart/2005/8/layout/vList5"/>
    <dgm:cxn modelId="{807D29F2-C4DF-4DCB-9471-838BF1002A76}" type="presParOf" srcId="{020A27B9-CB55-49D5-B8A3-688EE585CC9D}" destId="{6A211907-9AB4-4483-9792-DF21CB20B944}" srcOrd="4" destOrd="0" presId="urn:microsoft.com/office/officeart/2005/8/layout/vList5"/>
    <dgm:cxn modelId="{AD9A299E-6B3A-4ADF-8695-BB8765F60230}" type="presParOf" srcId="{6A211907-9AB4-4483-9792-DF21CB20B944}" destId="{1E7D8500-7D12-417C-9BAE-D78098BD56AB}" srcOrd="0" destOrd="0" presId="urn:microsoft.com/office/officeart/2005/8/layout/vList5"/>
    <dgm:cxn modelId="{1A1602C6-3E6D-4608-B88C-6F1CDEE4748F}" type="presParOf" srcId="{020A27B9-CB55-49D5-B8A3-688EE585CC9D}" destId="{EDCE4719-E0A2-4EFB-8391-80347C84DB50}" srcOrd="5" destOrd="0" presId="urn:microsoft.com/office/officeart/2005/8/layout/vList5"/>
    <dgm:cxn modelId="{F8BE42A9-D60E-43AC-81E5-36A4A663CE58}" type="presParOf" srcId="{020A27B9-CB55-49D5-B8A3-688EE585CC9D}" destId="{29B94F91-A734-437B-89D0-B854A81CF83F}" srcOrd="6" destOrd="0" presId="urn:microsoft.com/office/officeart/2005/8/layout/vList5"/>
    <dgm:cxn modelId="{0FAA879D-621C-4851-B375-3FE83411A12A}" type="presParOf" srcId="{29B94F91-A734-437B-89D0-B854A81CF83F}" destId="{7878EA30-6613-41D4-B4E9-ED0DE1DEC707}"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E96DE43-F10A-4FDB-BCA8-7A381041435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4887611-8E32-483F-A8C6-1EB76B20B800}">
      <dgm:prSet/>
      <dgm:spPr/>
      <dgm:t>
        <a:bodyPr/>
        <a:lstStyle/>
        <a:p>
          <a:pPr rtl="0"/>
          <a:r>
            <a:rPr lang="vi-VN" smtClean="0"/>
            <a:t>Thí dụ </a:t>
          </a:r>
          <a:r>
            <a:rPr lang="en-US" smtClean="0"/>
            <a:t>1</a:t>
          </a:r>
          <a:endParaRPr lang="en-US"/>
        </a:p>
      </dgm:t>
    </dgm:pt>
    <dgm:pt modelId="{76B31017-8A15-499D-91D9-D8EB1CB340A2}" type="parTrans" cxnId="{A9246E0E-705B-48A0-9577-052485CFD89A}">
      <dgm:prSet/>
      <dgm:spPr/>
      <dgm:t>
        <a:bodyPr/>
        <a:lstStyle/>
        <a:p>
          <a:endParaRPr lang="en-US"/>
        </a:p>
      </dgm:t>
    </dgm:pt>
    <dgm:pt modelId="{CE8D254C-8D9A-425E-ADF1-2438E02803DB}" type="sibTrans" cxnId="{A9246E0E-705B-48A0-9577-052485CFD89A}">
      <dgm:prSet/>
      <dgm:spPr/>
      <dgm:t>
        <a:bodyPr/>
        <a:lstStyle/>
        <a:p>
          <a:endParaRPr lang="en-US"/>
        </a:p>
      </dgm:t>
    </dgm:pt>
    <dgm:pt modelId="{E77D458C-6CBC-44BD-866E-E80AE198FB4F}" type="pres">
      <dgm:prSet presAssocID="{6E96DE43-F10A-4FDB-BCA8-7A3810414350}" presName="linear" presStyleCnt="0">
        <dgm:presLayoutVars>
          <dgm:animLvl val="lvl"/>
          <dgm:resizeHandles val="exact"/>
        </dgm:presLayoutVars>
      </dgm:prSet>
      <dgm:spPr/>
      <dgm:t>
        <a:bodyPr/>
        <a:lstStyle/>
        <a:p>
          <a:endParaRPr lang="en-US"/>
        </a:p>
      </dgm:t>
    </dgm:pt>
    <dgm:pt modelId="{5D981A18-3719-4A6F-BB9B-51B411CC6E66}" type="pres">
      <dgm:prSet presAssocID="{C4887611-8E32-483F-A8C6-1EB76B20B800}" presName="parentText" presStyleLbl="node1" presStyleIdx="0" presStyleCnt="1">
        <dgm:presLayoutVars>
          <dgm:chMax val="0"/>
          <dgm:bulletEnabled val="1"/>
        </dgm:presLayoutVars>
      </dgm:prSet>
      <dgm:spPr/>
      <dgm:t>
        <a:bodyPr/>
        <a:lstStyle/>
        <a:p>
          <a:endParaRPr lang="en-US"/>
        </a:p>
      </dgm:t>
    </dgm:pt>
  </dgm:ptLst>
  <dgm:cxnLst>
    <dgm:cxn modelId="{A9246E0E-705B-48A0-9577-052485CFD89A}" srcId="{6E96DE43-F10A-4FDB-BCA8-7A3810414350}" destId="{C4887611-8E32-483F-A8C6-1EB76B20B800}" srcOrd="0" destOrd="0" parTransId="{76B31017-8A15-499D-91D9-D8EB1CB340A2}" sibTransId="{CE8D254C-8D9A-425E-ADF1-2438E02803DB}"/>
    <dgm:cxn modelId="{DA83BB8B-BC79-404C-B834-E7DED31018AC}" type="presOf" srcId="{C4887611-8E32-483F-A8C6-1EB76B20B800}" destId="{5D981A18-3719-4A6F-BB9B-51B411CC6E66}" srcOrd="0" destOrd="0" presId="urn:microsoft.com/office/officeart/2005/8/layout/vList2"/>
    <dgm:cxn modelId="{9E577658-532C-45FA-9DE0-D01C448ADD5F}" type="presOf" srcId="{6E96DE43-F10A-4FDB-BCA8-7A3810414350}" destId="{E77D458C-6CBC-44BD-866E-E80AE198FB4F}" srcOrd="0" destOrd="0" presId="urn:microsoft.com/office/officeart/2005/8/layout/vList2"/>
    <dgm:cxn modelId="{F894FAEE-3A82-4CAA-B3B9-12ADB3A65CF8}" type="presParOf" srcId="{E77D458C-6CBC-44BD-866E-E80AE198FB4F}" destId="{5D981A18-3719-4A6F-BB9B-51B411CC6E6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44EAFF5-E532-46B6-8A6F-461411C3891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0F771C0-E42D-40BC-A90F-C406DA63B1CB}">
      <dgm:prSet/>
      <dgm:spPr/>
      <dgm:t>
        <a:bodyPr/>
        <a:lstStyle/>
        <a:p>
          <a:pPr rtl="0"/>
          <a:r>
            <a:rPr lang="vi-VN" smtClean="0"/>
            <a:t>(tiếp)</a:t>
          </a:r>
          <a:endParaRPr lang="en-US"/>
        </a:p>
      </dgm:t>
    </dgm:pt>
    <dgm:pt modelId="{EF8E6139-4CF0-43D7-B8E2-1CA662120294}" type="parTrans" cxnId="{B85F1334-558C-4447-BC4A-C6EBA107EB54}">
      <dgm:prSet/>
      <dgm:spPr/>
      <dgm:t>
        <a:bodyPr/>
        <a:lstStyle/>
        <a:p>
          <a:endParaRPr lang="en-US"/>
        </a:p>
      </dgm:t>
    </dgm:pt>
    <dgm:pt modelId="{61300DF0-55B9-4D72-9837-121A22010F32}" type="sibTrans" cxnId="{B85F1334-558C-4447-BC4A-C6EBA107EB54}">
      <dgm:prSet/>
      <dgm:spPr/>
      <dgm:t>
        <a:bodyPr/>
        <a:lstStyle/>
        <a:p>
          <a:endParaRPr lang="en-US"/>
        </a:p>
      </dgm:t>
    </dgm:pt>
    <dgm:pt modelId="{F9C5B06C-813F-487C-AEC6-813AC140B7ED}" type="pres">
      <dgm:prSet presAssocID="{E44EAFF5-E532-46B6-8A6F-461411C38913}" presName="linear" presStyleCnt="0">
        <dgm:presLayoutVars>
          <dgm:animLvl val="lvl"/>
          <dgm:resizeHandles val="exact"/>
        </dgm:presLayoutVars>
      </dgm:prSet>
      <dgm:spPr/>
      <dgm:t>
        <a:bodyPr/>
        <a:lstStyle/>
        <a:p>
          <a:endParaRPr lang="en-US"/>
        </a:p>
      </dgm:t>
    </dgm:pt>
    <dgm:pt modelId="{DD872E85-8A1B-4A56-8CB5-EEDC8963D53C}" type="pres">
      <dgm:prSet presAssocID="{D0F771C0-E42D-40BC-A90F-C406DA63B1CB}" presName="parentText" presStyleLbl="node1" presStyleIdx="0" presStyleCnt="1">
        <dgm:presLayoutVars>
          <dgm:chMax val="0"/>
          <dgm:bulletEnabled val="1"/>
        </dgm:presLayoutVars>
      </dgm:prSet>
      <dgm:spPr/>
      <dgm:t>
        <a:bodyPr/>
        <a:lstStyle/>
        <a:p>
          <a:endParaRPr lang="en-US"/>
        </a:p>
      </dgm:t>
    </dgm:pt>
  </dgm:ptLst>
  <dgm:cxnLst>
    <dgm:cxn modelId="{D79DB618-E884-4A6C-A120-AA85A3BBA7BA}" type="presOf" srcId="{E44EAFF5-E532-46B6-8A6F-461411C38913}" destId="{F9C5B06C-813F-487C-AEC6-813AC140B7ED}" srcOrd="0" destOrd="0" presId="urn:microsoft.com/office/officeart/2005/8/layout/vList2"/>
    <dgm:cxn modelId="{0325EEFF-9DB8-4CAB-8451-4F031DEC61DE}" type="presOf" srcId="{D0F771C0-E42D-40BC-A90F-C406DA63B1CB}" destId="{DD872E85-8A1B-4A56-8CB5-EEDC8963D53C}" srcOrd="0" destOrd="0" presId="urn:microsoft.com/office/officeart/2005/8/layout/vList2"/>
    <dgm:cxn modelId="{B85F1334-558C-4447-BC4A-C6EBA107EB54}" srcId="{E44EAFF5-E532-46B6-8A6F-461411C38913}" destId="{D0F771C0-E42D-40BC-A90F-C406DA63B1CB}" srcOrd="0" destOrd="0" parTransId="{EF8E6139-4CF0-43D7-B8E2-1CA662120294}" sibTransId="{61300DF0-55B9-4D72-9837-121A22010F32}"/>
    <dgm:cxn modelId="{E6013886-EAED-4F43-974D-18EBB14187BC}" type="presParOf" srcId="{F9C5B06C-813F-487C-AEC6-813AC140B7ED}" destId="{DD872E85-8A1B-4A56-8CB5-EEDC8963D53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DC7709B-ACC1-4B91-A26A-19B45753A2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A62802-CBEC-4067-B038-AC075832D46C}">
      <dgm:prSet/>
      <dgm:spPr/>
      <dgm:t>
        <a:bodyPr/>
        <a:lstStyle/>
        <a:p>
          <a:pPr rtl="0"/>
          <a:r>
            <a:rPr lang="vi-VN" dirty="0" smtClean="0"/>
            <a:t>Thuật toán </a:t>
          </a:r>
          <a:r>
            <a:rPr lang="en-US" dirty="0" smtClean="0"/>
            <a:t>RSA</a:t>
          </a:r>
          <a:endParaRPr lang="en-US" dirty="0"/>
        </a:p>
      </dgm:t>
    </dgm:pt>
    <dgm:pt modelId="{5A46F2E0-EE3E-484C-964E-686F2C1CDF63}" type="parTrans" cxnId="{840583E8-5BCE-4E24-8F88-C489CAC3E264}">
      <dgm:prSet/>
      <dgm:spPr/>
      <dgm:t>
        <a:bodyPr/>
        <a:lstStyle/>
        <a:p>
          <a:endParaRPr lang="en-US"/>
        </a:p>
      </dgm:t>
    </dgm:pt>
    <dgm:pt modelId="{076F1E61-BD61-4F55-B6B2-075CFB53C815}" type="sibTrans" cxnId="{840583E8-5BCE-4E24-8F88-C489CAC3E264}">
      <dgm:prSet/>
      <dgm:spPr/>
      <dgm:t>
        <a:bodyPr/>
        <a:lstStyle/>
        <a:p>
          <a:endParaRPr lang="en-US"/>
        </a:p>
      </dgm:t>
    </dgm:pt>
    <dgm:pt modelId="{20740C4D-1D45-4F36-ABD2-794C16A904F5}" type="pres">
      <dgm:prSet presAssocID="{CDC7709B-ACC1-4B91-A26A-19B45753A21C}" presName="linear" presStyleCnt="0">
        <dgm:presLayoutVars>
          <dgm:animLvl val="lvl"/>
          <dgm:resizeHandles val="exact"/>
        </dgm:presLayoutVars>
      </dgm:prSet>
      <dgm:spPr/>
      <dgm:t>
        <a:bodyPr/>
        <a:lstStyle/>
        <a:p>
          <a:endParaRPr lang="en-US"/>
        </a:p>
      </dgm:t>
    </dgm:pt>
    <dgm:pt modelId="{02046F04-D32D-42DA-8BD3-FAE745B8D94B}" type="pres">
      <dgm:prSet presAssocID="{48A62802-CBEC-4067-B038-AC075832D46C}" presName="parentText" presStyleLbl="node1" presStyleIdx="0" presStyleCnt="1">
        <dgm:presLayoutVars>
          <dgm:chMax val="0"/>
          <dgm:bulletEnabled val="1"/>
        </dgm:presLayoutVars>
      </dgm:prSet>
      <dgm:spPr/>
      <dgm:t>
        <a:bodyPr/>
        <a:lstStyle/>
        <a:p>
          <a:endParaRPr lang="en-US"/>
        </a:p>
      </dgm:t>
    </dgm:pt>
  </dgm:ptLst>
  <dgm:cxnLst>
    <dgm:cxn modelId="{43C4BFDC-9E7B-4BF7-B7DF-15932E343386}" type="presOf" srcId="{CDC7709B-ACC1-4B91-A26A-19B45753A21C}" destId="{20740C4D-1D45-4F36-ABD2-794C16A904F5}" srcOrd="0" destOrd="0" presId="urn:microsoft.com/office/officeart/2005/8/layout/vList2"/>
    <dgm:cxn modelId="{840583E8-5BCE-4E24-8F88-C489CAC3E264}" srcId="{CDC7709B-ACC1-4B91-A26A-19B45753A21C}" destId="{48A62802-CBEC-4067-B038-AC075832D46C}" srcOrd="0" destOrd="0" parTransId="{5A46F2E0-EE3E-484C-964E-686F2C1CDF63}" sibTransId="{076F1E61-BD61-4F55-B6B2-075CFB53C815}"/>
    <dgm:cxn modelId="{C36E03FA-0037-49F4-959C-536D21B6AEAE}" type="presOf" srcId="{48A62802-CBEC-4067-B038-AC075832D46C}" destId="{02046F04-D32D-42DA-8BD3-FAE745B8D94B}" srcOrd="0" destOrd="0" presId="urn:microsoft.com/office/officeart/2005/8/layout/vList2"/>
    <dgm:cxn modelId="{12E98674-E233-4AE6-8CE6-5FF20147E988}" type="presParOf" srcId="{20740C4D-1D45-4F36-ABD2-794C16A904F5}" destId="{02046F04-D32D-42DA-8BD3-FAE745B8D94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252BF8E-ACB7-47EE-9026-61A9E55650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86E43F3-86F5-4233-86BC-80A16FA117DA}">
      <dgm:prSet/>
      <dgm:spPr/>
      <dgm:t>
        <a:bodyPr/>
        <a:lstStyle/>
        <a:p>
          <a:pPr rtl="0"/>
          <a:r>
            <a:rPr lang="vi-VN" smtClean="0"/>
            <a:t>Thí dụ </a:t>
          </a:r>
          <a:r>
            <a:rPr lang="en-US" smtClean="0"/>
            <a:t>2</a:t>
          </a:r>
          <a:endParaRPr lang="en-US"/>
        </a:p>
      </dgm:t>
    </dgm:pt>
    <dgm:pt modelId="{FABAEF5F-58A4-4043-B034-2EBA0722E3A4}" type="parTrans" cxnId="{EF12BC80-4C9D-453C-96A5-CCB467A00B7F}">
      <dgm:prSet/>
      <dgm:spPr/>
      <dgm:t>
        <a:bodyPr/>
        <a:lstStyle/>
        <a:p>
          <a:endParaRPr lang="en-US"/>
        </a:p>
      </dgm:t>
    </dgm:pt>
    <dgm:pt modelId="{E6D7F40F-4289-471D-BDA0-59C9D530A0D7}" type="sibTrans" cxnId="{EF12BC80-4C9D-453C-96A5-CCB467A00B7F}">
      <dgm:prSet/>
      <dgm:spPr/>
      <dgm:t>
        <a:bodyPr/>
        <a:lstStyle/>
        <a:p>
          <a:endParaRPr lang="en-US"/>
        </a:p>
      </dgm:t>
    </dgm:pt>
    <dgm:pt modelId="{BBF0DC3C-6B67-44DF-B81E-2AAF7A602941}" type="pres">
      <dgm:prSet presAssocID="{A252BF8E-ACB7-47EE-9026-61A9E5565017}" presName="linear" presStyleCnt="0">
        <dgm:presLayoutVars>
          <dgm:animLvl val="lvl"/>
          <dgm:resizeHandles val="exact"/>
        </dgm:presLayoutVars>
      </dgm:prSet>
      <dgm:spPr/>
      <dgm:t>
        <a:bodyPr/>
        <a:lstStyle/>
        <a:p>
          <a:endParaRPr lang="en-US"/>
        </a:p>
      </dgm:t>
    </dgm:pt>
    <dgm:pt modelId="{39D683A6-1CA2-4F4B-A88D-71A801CB5C5F}" type="pres">
      <dgm:prSet presAssocID="{C86E43F3-86F5-4233-86BC-80A16FA117DA}" presName="parentText" presStyleLbl="node1" presStyleIdx="0" presStyleCnt="1">
        <dgm:presLayoutVars>
          <dgm:chMax val="0"/>
          <dgm:bulletEnabled val="1"/>
        </dgm:presLayoutVars>
      </dgm:prSet>
      <dgm:spPr/>
      <dgm:t>
        <a:bodyPr/>
        <a:lstStyle/>
        <a:p>
          <a:endParaRPr lang="en-US"/>
        </a:p>
      </dgm:t>
    </dgm:pt>
  </dgm:ptLst>
  <dgm:cxnLst>
    <dgm:cxn modelId="{EF12BC80-4C9D-453C-96A5-CCB467A00B7F}" srcId="{A252BF8E-ACB7-47EE-9026-61A9E5565017}" destId="{C86E43F3-86F5-4233-86BC-80A16FA117DA}" srcOrd="0" destOrd="0" parTransId="{FABAEF5F-58A4-4043-B034-2EBA0722E3A4}" sibTransId="{E6D7F40F-4289-471D-BDA0-59C9D530A0D7}"/>
    <dgm:cxn modelId="{9497EF34-668F-4870-BC8B-447E4F892E62}" type="presOf" srcId="{C86E43F3-86F5-4233-86BC-80A16FA117DA}" destId="{39D683A6-1CA2-4F4B-A88D-71A801CB5C5F}" srcOrd="0" destOrd="0" presId="urn:microsoft.com/office/officeart/2005/8/layout/vList2"/>
    <dgm:cxn modelId="{DAC2B163-8CC9-4BDC-8CE3-7AB4541B99F4}" type="presOf" srcId="{A252BF8E-ACB7-47EE-9026-61A9E5565017}" destId="{BBF0DC3C-6B67-44DF-B81E-2AAF7A602941}" srcOrd="0" destOrd="0" presId="urn:microsoft.com/office/officeart/2005/8/layout/vList2"/>
    <dgm:cxn modelId="{D4C74502-BF20-4AB8-8D5E-EC533231FC7A}" type="presParOf" srcId="{BBF0DC3C-6B67-44DF-B81E-2AAF7A602941}" destId="{39D683A6-1CA2-4F4B-A88D-71A801CB5C5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F1B7322-CBF9-4AD6-8FFE-F27D3383A0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3DEEA79-8F7B-4846-896C-250B8A9DA55D}">
      <dgm:prSet/>
      <dgm:spPr/>
      <dgm:t>
        <a:bodyPr/>
        <a:lstStyle/>
        <a:p>
          <a:pPr rtl="0"/>
          <a:r>
            <a:rPr lang="vi-VN" b="1" i="1" smtClean="0"/>
            <a:t>Tấn công thuật toán RSA</a:t>
          </a:r>
          <a:endParaRPr lang="en-US"/>
        </a:p>
      </dgm:t>
    </dgm:pt>
    <dgm:pt modelId="{FDD55978-7E4E-490E-B881-FF09D2229C15}" type="parTrans" cxnId="{771A1DDB-B246-4695-8647-7EC6FA3D4062}">
      <dgm:prSet/>
      <dgm:spPr/>
      <dgm:t>
        <a:bodyPr/>
        <a:lstStyle/>
        <a:p>
          <a:endParaRPr lang="en-US"/>
        </a:p>
      </dgm:t>
    </dgm:pt>
    <dgm:pt modelId="{3ADE9F86-0C32-48AB-A0B2-B2472F75CF40}" type="sibTrans" cxnId="{771A1DDB-B246-4695-8647-7EC6FA3D4062}">
      <dgm:prSet/>
      <dgm:spPr/>
      <dgm:t>
        <a:bodyPr/>
        <a:lstStyle/>
        <a:p>
          <a:endParaRPr lang="en-US"/>
        </a:p>
      </dgm:t>
    </dgm:pt>
    <dgm:pt modelId="{04B03A96-A5EE-4825-9E3F-F4C596E78C32}" type="pres">
      <dgm:prSet presAssocID="{6F1B7322-CBF9-4AD6-8FFE-F27D3383A07C}" presName="linear" presStyleCnt="0">
        <dgm:presLayoutVars>
          <dgm:animLvl val="lvl"/>
          <dgm:resizeHandles val="exact"/>
        </dgm:presLayoutVars>
      </dgm:prSet>
      <dgm:spPr/>
      <dgm:t>
        <a:bodyPr/>
        <a:lstStyle/>
        <a:p>
          <a:endParaRPr lang="en-US"/>
        </a:p>
      </dgm:t>
    </dgm:pt>
    <dgm:pt modelId="{4B0CBA68-9569-47B6-A521-E94B5570B8C4}" type="pres">
      <dgm:prSet presAssocID="{F3DEEA79-8F7B-4846-896C-250B8A9DA55D}" presName="parentText" presStyleLbl="node1" presStyleIdx="0" presStyleCnt="1">
        <dgm:presLayoutVars>
          <dgm:chMax val="0"/>
          <dgm:bulletEnabled val="1"/>
        </dgm:presLayoutVars>
      </dgm:prSet>
      <dgm:spPr/>
      <dgm:t>
        <a:bodyPr/>
        <a:lstStyle/>
        <a:p>
          <a:endParaRPr lang="en-US"/>
        </a:p>
      </dgm:t>
    </dgm:pt>
  </dgm:ptLst>
  <dgm:cxnLst>
    <dgm:cxn modelId="{771A1DDB-B246-4695-8647-7EC6FA3D4062}" srcId="{6F1B7322-CBF9-4AD6-8FFE-F27D3383A07C}" destId="{F3DEEA79-8F7B-4846-896C-250B8A9DA55D}" srcOrd="0" destOrd="0" parTransId="{FDD55978-7E4E-490E-B881-FF09D2229C15}" sibTransId="{3ADE9F86-0C32-48AB-A0B2-B2472F75CF40}"/>
    <dgm:cxn modelId="{3864D515-F0F4-4D1E-9CF6-476823BD2C97}" type="presOf" srcId="{F3DEEA79-8F7B-4846-896C-250B8A9DA55D}" destId="{4B0CBA68-9569-47B6-A521-E94B5570B8C4}" srcOrd="0" destOrd="0" presId="urn:microsoft.com/office/officeart/2005/8/layout/vList2"/>
    <dgm:cxn modelId="{C88B64EA-E244-46AD-894C-34E33D90C395}" type="presOf" srcId="{6F1B7322-CBF9-4AD6-8FFE-F27D3383A07C}" destId="{04B03A96-A5EE-4825-9E3F-F4C596E78C32}" srcOrd="0" destOrd="0" presId="urn:microsoft.com/office/officeart/2005/8/layout/vList2"/>
    <dgm:cxn modelId="{9500A48D-807C-495C-ACBE-E4723DD4C861}" type="presParOf" srcId="{04B03A96-A5EE-4825-9E3F-F4C596E78C32}" destId="{4B0CBA68-9569-47B6-A521-E94B5570B8C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9DFB75E-8C6C-4C75-954B-D8329E1AAEE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377BE86-13BE-46B2-9EB0-6ADFE13C6D4D}">
      <dgm:prSet/>
      <dgm:spPr/>
      <dgm:t>
        <a:bodyPr/>
        <a:lstStyle/>
        <a:p>
          <a:pPr rtl="0"/>
          <a:r>
            <a:rPr lang="vi-VN" smtClean="0"/>
            <a:t>(tiếp)</a:t>
          </a:r>
          <a:endParaRPr lang="en-US"/>
        </a:p>
      </dgm:t>
    </dgm:pt>
    <dgm:pt modelId="{2AD27377-9E52-49B4-9D32-FBB2EBFEC642}" type="parTrans" cxnId="{336C41D8-AB41-485A-B1E6-65412CC6D17F}">
      <dgm:prSet/>
      <dgm:spPr/>
      <dgm:t>
        <a:bodyPr/>
        <a:lstStyle/>
        <a:p>
          <a:endParaRPr lang="en-US"/>
        </a:p>
      </dgm:t>
    </dgm:pt>
    <dgm:pt modelId="{3F08BD68-95EC-4900-B188-89C4899594E6}" type="sibTrans" cxnId="{336C41D8-AB41-485A-B1E6-65412CC6D17F}">
      <dgm:prSet/>
      <dgm:spPr/>
      <dgm:t>
        <a:bodyPr/>
        <a:lstStyle/>
        <a:p>
          <a:endParaRPr lang="en-US"/>
        </a:p>
      </dgm:t>
    </dgm:pt>
    <dgm:pt modelId="{7011AE0F-4880-4766-BC94-D495052D9E20}" type="pres">
      <dgm:prSet presAssocID="{19DFB75E-8C6C-4C75-954B-D8329E1AAEEA}" presName="linear" presStyleCnt="0">
        <dgm:presLayoutVars>
          <dgm:animLvl val="lvl"/>
          <dgm:resizeHandles val="exact"/>
        </dgm:presLayoutVars>
      </dgm:prSet>
      <dgm:spPr/>
      <dgm:t>
        <a:bodyPr/>
        <a:lstStyle/>
        <a:p>
          <a:endParaRPr lang="en-US"/>
        </a:p>
      </dgm:t>
    </dgm:pt>
    <dgm:pt modelId="{60557017-E5E4-4436-939D-73FBC0BC5301}" type="pres">
      <dgm:prSet presAssocID="{7377BE86-13BE-46B2-9EB0-6ADFE13C6D4D}" presName="parentText" presStyleLbl="node1" presStyleIdx="0" presStyleCnt="1">
        <dgm:presLayoutVars>
          <dgm:chMax val="0"/>
          <dgm:bulletEnabled val="1"/>
        </dgm:presLayoutVars>
      </dgm:prSet>
      <dgm:spPr/>
      <dgm:t>
        <a:bodyPr/>
        <a:lstStyle/>
        <a:p>
          <a:endParaRPr lang="en-US"/>
        </a:p>
      </dgm:t>
    </dgm:pt>
  </dgm:ptLst>
  <dgm:cxnLst>
    <dgm:cxn modelId="{505B9E10-6ACF-4C21-9A07-33E335591B6F}" type="presOf" srcId="{7377BE86-13BE-46B2-9EB0-6ADFE13C6D4D}" destId="{60557017-E5E4-4436-939D-73FBC0BC5301}" srcOrd="0" destOrd="0" presId="urn:microsoft.com/office/officeart/2005/8/layout/vList2"/>
    <dgm:cxn modelId="{336C41D8-AB41-485A-B1E6-65412CC6D17F}" srcId="{19DFB75E-8C6C-4C75-954B-D8329E1AAEEA}" destId="{7377BE86-13BE-46B2-9EB0-6ADFE13C6D4D}" srcOrd="0" destOrd="0" parTransId="{2AD27377-9E52-49B4-9D32-FBB2EBFEC642}" sibTransId="{3F08BD68-95EC-4900-B188-89C4899594E6}"/>
    <dgm:cxn modelId="{C33A5A26-0014-4F09-9842-2A8E7BAB1BE7}" type="presOf" srcId="{19DFB75E-8C6C-4C75-954B-D8329E1AAEEA}" destId="{7011AE0F-4880-4766-BC94-D495052D9E20}" srcOrd="0" destOrd="0" presId="urn:microsoft.com/office/officeart/2005/8/layout/vList2"/>
    <dgm:cxn modelId="{CA58A9E0-E805-40E9-A420-52294A9EB4F8}" type="presParOf" srcId="{7011AE0F-4880-4766-BC94-D495052D9E20}" destId="{60557017-E5E4-4436-939D-73FBC0BC530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3920F2A-3CE1-4905-BE6C-2D6E984931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DADE3E7-96A2-4ED7-8783-A1BCA35037E3}">
      <dgm:prSet/>
      <dgm:spPr/>
      <dgm:t>
        <a:bodyPr/>
        <a:lstStyle/>
        <a:p>
          <a:pPr rtl="0"/>
          <a:r>
            <a:rPr lang="vi-VN" smtClean="0"/>
            <a:t>An toàn</a:t>
          </a:r>
          <a:endParaRPr lang="en-US"/>
        </a:p>
      </dgm:t>
    </dgm:pt>
    <dgm:pt modelId="{98D4363E-A5B8-4658-A2E9-7CE090C507BD}" type="parTrans" cxnId="{406D57EE-41C7-4165-A7D4-5F34F10C0399}">
      <dgm:prSet/>
      <dgm:spPr/>
      <dgm:t>
        <a:bodyPr/>
        <a:lstStyle/>
        <a:p>
          <a:endParaRPr lang="en-US"/>
        </a:p>
      </dgm:t>
    </dgm:pt>
    <dgm:pt modelId="{D9D5B624-6036-4454-82D6-6AE05E4B0988}" type="sibTrans" cxnId="{406D57EE-41C7-4165-A7D4-5F34F10C0399}">
      <dgm:prSet/>
      <dgm:spPr/>
      <dgm:t>
        <a:bodyPr/>
        <a:lstStyle/>
        <a:p>
          <a:endParaRPr lang="en-US"/>
        </a:p>
      </dgm:t>
    </dgm:pt>
    <dgm:pt modelId="{ADE3282A-BDE2-40BD-89E5-85734233A693}" type="pres">
      <dgm:prSet presAssocID="{13920F2A-3CE1-4905-BE6C-2D6E984931B3}" presName="linear" presStyleCnt="0">
        <dgm:presLayoutVars>
          <dgm:animLvl val="lvl"/>
          <dgm:resizeHandles val="exact"/>
        </dgm:presLayoutVars>
      </dgm:prSet>
      <dgm:spPr/>
      <dgm:t>
        <a:bodyPr/>
        <a:lstStyle/>
        <a:p>
          <a:endParaRPr lang="en-US"/>
        </a:p>
      </dgm:t>
    </dgm:pt>
    <dgm:pt modelId="{FBC2EFF0-BFF0-49DC-97AF-B1C0D3AC55C2}" type="pres">
      <dgm:prSet presAssocID="{1DADE3E7-96A2-4ED7-8783-A1BCA35037E3}" presName="parentText" presStyleLbl="node1" presStyleIdx="0" presStyleCnt="1">
        <dgm:presLayoutVars>
          <dgm:chMax val="0"/>
          <dgm:bulletEnabled val="1"/>
        </dgm:presLayoutVars>
      </dgm:prSet>
      <dgm:spPr/>
      <dgm:t>
        <a:bodyPr/>
        <a:lstStyle/>
        <a:p>
          <a:endParaRPr lang="en-US"/>
        </a:p>
      </dgm:t>
    </dgm:pt>
  </dgm:ptLst>
  <dgm:cxnLst>
    <dgm:cxn modelId="{406D57EE-41C7-4165-A7D4-5F34F10C0399}" srcId="{13920F2A-3CE1-4905-BE6C-2D6E984931B3}" destId="{1DADE3E7-96A2-4ED7-8783-A1BCA35037E3}" srcOrd="0" destOrd="0" parTransId="{98D4363E-A5B8-4658-A2E9-7CE090C507BD}" sibTransId="{D9D5B624-6036-4454-82D6-6AE05E4B0988}"/>
    <dgm:cxn modelId="{79D12E7A-1443-4ED2-B5D5-8F7E1F234D51}" type="presOf" srcId="{1DADE3E7-96A2-4ED7-8783-A1BCA35037E3}" destId="{FBC2EFF0-BFF0-49DC-97AF-B1C0D3AC55C2}" srcOrd="0" destOrd="0" presId="urn:microsoft.com/office/officeart/2005/8/layout/vList2"/>
    <dgm:cxn modelId="{BFCD1EC2-009A-4937-B283-9331C2B57513}" type="presOf" srcId="{13920F2A-3CE1-4905-BE6C-2D6E984931B3}" destId="{ADE3282A-BDE2-40BD-89E5-85734233A693}" srcOrd="0" destOrd="0" presId="urn:microsoft.com/office/officeart/2005/8/layout/vList2"/>
    <dgm:cxn modelId="{53833892-C413-4808-BAF0-AC0584A887FA}" type="presParOf" srcId="{ADE3282A-BDE2-40BD-89E5-85734233A693}" destId="{FBC2EFF0-BFF0-49DC-97AF-B1C0D3AC55C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E8D59B67-500D-4028-AFD0-737B18DE307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22FA504-A5EC-40E7-9216-7282519DC721}">
      <dgm:prSet/>
      <dgm:spPr/>
      <dgm:t>
        <a:bodyPr/>
        <a:lstStyle/>
        <a:p>
          <a:pPr rtl="0"/>
          <a:r>
            <a:rPr lang="vi-VN" smtClean="0"/>
            <a:t>Hệ mật Elgamal</a:t>
          </a:r>
          <a:endParaRPr lang="en-US"/>
        </a:p>
      </dgm:t>
    </dgm:pt>
    <dgm:pt modelId="{ADFBD2C7-C576-4A27-B174-FF1DB24CCF8E}" type="parTrans" cxnId="{FDF6CB13-895F-43F7-88DC-B1D8E6EC645D}">
      <dgm:prSet/>
      <dgm:spPr/>
      <dgm:t>
        <a:bodyPr/>
        <a:lstStyle/>
        <a:p>
          <a:endParaRPr lang="en-US"/>
        </a:p>
      </dgm:t>
    </dgm:pt>
    <dgm:pt modelId="{4852B3A0-5194-43CF-8321-EADA08AF0828}" type="sibTrans" cxnId="{FDF6CB13-895F-43F7-88DC-B1D8E6EC645D}">
      <dgm:prSet/>
      <dgm:spPr/>
      <dgm:t>
        <a:bodyPr/>
        <a:lstStyle/>
        <a:p>
          <a:endParaRPr lang="en-US"/>
        </a:p>
      </dgm:t>
    </dgm:pt>
    <dgm:pt modelId="{5AB87E36-01AB-4820-BC35-2AA6A2D7038B}" type="pres">
      <dgm:prSet presAssocID="{E8D59B67-500D-4028-AFD0-737B18DE3070}" presName="linear" presStyleCnt="0">
        <dgm:presLayoutVars>
          <dgm:animLvl val="lvl"/>
          <dgm:resizeHandles val="exact"/>
        </dgm:presLayoutVars>
      </dgm:prSet>
      <dgm:spPr/>
      <dgm:t>
        <a:bodyPr/>
        <a:lstStyle/>
        <a:p>
          <a:endParaRPr lang="en-US"/>
        </a:p>
      </dgm:t>
    </dgm:pt>
    <dgm:pt modelId="{E8FDE691-A65B-4BC6-A9CB-2FAD724369ED}" type="pres">
      <dgm:prSet presAssocID="{E22FA504-A5EC-40E7-9216-7282519DC721}" presName="parentText" presStyleLbl="node1" presStyleIdx="0" presStyleCnt="1">
        <dgm:presLayoutVars>
          <dgm:chMax val="0"/>
          <dgm:bulletEnabled val="1"/>
        </dgm:presLayoutVars>
      </dgm:prSet>
      <dgm:spPr/>
      <dgm:t>
        <a:bodyPr/>
        <a:lstStyle/>
        <a:p>
          <a:endParaRPr lang="en-US"/>
        </a:p>
      </dgm:t>
    </dgm:pt>
  </dgm:ptLst>
  <dgm:cxnLst>
    <dgm:cxn modelId="{FDF6CB13-895F-43F7-88DC-B1D8E6EC645D}" srcId="{E8D59B67-500D-4028-AFD0-737B18DE3070}" destId="{E22FA504-A5EC-40E7-9216-7282519DC721}" srcOrd="0" destOrd="0" parTransId="{ADFBD2C7-C576-4A27-B174-FF1DB24CCF8E}" sibTransId="{4852B3A0-5194-43CF-8321-EADA08AF0828}"/>
    <dgm:cxn modelId="{A24550C8-889C-4741-98E5-85CFE892A0C8}" type="presOf" srcId="{E22FA504-A5EC-40E7-9216-7282519DC721}" destId="{E8FDE691-A65B-4BC6-A9CB-2FAD724369ED}" srcOrd="0" destOrd="0" presId="urn:microsoft.com/office/officeart/2005/8/layout/vList2"/>
    <dgm:cxn modelId="{FFDA414C-BEDB-45BE-AFCF-ED18FED052B6}" type="presOf" srcId="{E8D59B67-500D-4028-AFD0-737B18DE3070}" destId="{5AB87E36-01AB-4820-BC35-2AA6A2D7038B}" srcOrd="0" destOrd="0" presId="urn:microsoft.com/office/officeart/2005/8/layout/vList2"/>
    <dgm:cxn modelId="{F8CC54D6-9ABB-4466-B15F-E5272E261CC4}" type="presParOf" srcId="{5AB87E36-01AB-4820-BC35-2AA6A2D7038B}" destId="{E8FDE691-A65B-4BC6-A9CB-2FAD724369E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7037826D-B069-48AB-9A70-9C69B2F5750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59ADC48-A203-44FD-A48B-941807E15045}">
      <dgm:prSet/>
      <dgm:spPr/>
      <dgm:t>
        <a:bodyPr/>
        <a:lstStyle/>
        <a:p>
          <a:pPr rtl="0"/>
          <a:r>
            <a:rPr lang="en-US" b="1" smtClean="0"/>
            <a:t>3. </a:t>
          </a:r>
          <a:r>
            <a:rPr lang="en-US" b="1" dirty="0" err="1" smtClean="0"/>
            <a:t>Hệ</a:t>
          </a:r>
          <a:r>
            <a:rPr lang="en-US" b="1" dirty="0" smtClean="0"/>
            <a:t> </a:t>
          </a:r>
          <a:r>
            <a:rPr lang="en-US" b="1" dirty="0" err="1" smtClean="0"/>
            <a:t>mật</a:t>
          </a:r>
          <a:r>
            <a:rPr lang="en-US" b="1" dirty="0" smtClean="0"/>
            <a:t> </a:t>
          </a:r>
          <a:r>
            <a:rPr lang="en-US" b="1" dirty="0" err="1" smtClean="0"/>
            <a:t>Elgamal</a:t>
          </a:r>
          <a:endParaRPr lang="en-US" dirty="0"/>
        </a:p>
      </dgm:t>
    </dgm:pt>
    <dgm:pt modelId="{45D18413-EEF8-4DC7-9798-972F16B81CFD}" type="parTrans" cxnId="{EB06A01D-573A-40B3-B37E-92D385BDFE93}">
      <dgm:prSet/>
      <dgm:spPr/>
      <dgm:t>
        <a:bodyPr/>
        <a:lstStyle/>
        <a:p>
          <a:endParaRPr lang="en-US"/>
        </a:p>
      </dgm:t>
    </dgm:pt>
    <dgm:pt modelId="{04A25412-3267-4B78-986A-C9305839FF33}" type="sibTrans" cxnId="{EB06A01D-573A-40B3-B37E-92D385BDFE93}">
      <dgm:prSet/>
      <dgm:spPr/>
      <dgm:t>
        <a:bodyPr/>
        <a:lstStyle/>
        <a:p>
          <a:endParaRPr lang="en-US"/>
        </a:p>
      </dgm:t>
    </dgm:pt>
    <dgm:pt modelId="{1E54185A-C2DD-4FE3-9054-65F1C21AB3F0}" type="pres">
      <dgm:prSet presAssocID="{7037826D-B069-48AB-9A70-9C69B2F5750D}" presName="linear" presStyleCnt="0">
        <dgm:presLayoutVars>
          <dgm:animLvl val="lvl"/>
          <dgm:resizeHandles val="exact"/>
        </dgm:presLayoutVars>
      </dgm:prSet>
      <dgm:spPr/>
      <dgm:t>
        <a:bodyPr/>
        <a:lstStyle/>
        <a:p>
          <a:endParaRPr lang="en-US"/>
        </a:p>
      </dgm:t>
    </dgm:pt>
    <dgm:pt modelId="{7869E74C-D8F4-420A-96E4-CAB6DBE3FB0D}" type="pres">
      <dgm:prSet presAssocID="{759ADC48-A203-44FD-A48B-941807E15045}" presName="parentText" presStyleLbl="node1" presStyleIdx="0" presStyleCnt="1">
        <dgm:presLayoutVars>
          <dgm:chMax val="0"/>
          <dgm:bulletEnabled val="1"/>
        </dgm:presLayoutVars>
      </dgm:prSet>
      <dgm:spPr/>
      <dgm:t>
        <a:bodyPr/>
        <a:lstStyle/>
        <a:p>
          <a:endParaRPr lang="en-US"/>
        </a:p>
      </dgm:t>
    </dgm:pt>
  </dgm:ptLst>
  <dgm:cxnLst>
    <dgm:cxn modelId="{D0C2F798-69CB-4A28-90E5-7A281E797EB6}" type="presOf" srcId="{759ADC48-A203-44FD-A48B-941807E15045}" destId="{7869E74C-D8F4-420A-96E4-CAB6DBE3FB0D}" srcOrd="0" destOrd="0" presId="urn:microsoft.com/office/officeart/2005/8/layout/vList2"/>
    <dgm:cxn modelId="{D322AAD6-BF7B-4568-8770-B6A793764AF8}" type="presOf" srcId="{7037826D-B069-48AB-9A70-9C69B2F5750D}" destId="{1E54185A-C2DD-4FE3-9054-65F1C21AB3F0}" srcOrd="0" destOrd="0" presId="urn:microsoft.com/office/officeart/2005/8/layout/vList2"/>
    <dgm:cxn modelId="{EB06A01D-573A-40B3-B37E-92D385BDFE93}" srcId="{7037826D-B069-48AB-9A70-9C69B2F5750D}" destId="{759ADC48-A203-44FD-A48B-941807E15045}" srcOrd="0" destOrd="0" parTransId="{45D18413-EEF8-4DC7-9798-972F16B81CFD}" sibTransId="{04A25412-3267-4B78-986A-C9305839FF33}"/>
    <dgm:cxn modelId="{577F136E-198D-4E73-89FB-5D8B7E7F715B}" type="presParOf" srcId="{1E54185A-C2DD-4FE3-9054-65F1C21AB3F0}" destId="{7869E74C-D8F4-420A-96E4-CAB6DBE3FB0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70BFC05-C5FE-40EF-9E5A-9FD98944C6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9605878-B074-4EB1-A844-60D4B24C8F24}">
      <dgm:prSet/>
      <dgm:spPr/>
      <dgm:t>
        <a:bodyPr/>
        <a:lstStyle/>
        <a:p>
          <a:pPr rtl="0"/>
          <a:r>
            <a:rPr lang="vi-VN" smtClean="0"/>
            <a:t>(tiếp)</a:t>
          </a:r>
          <a:endParaRPr lang="en-US"/>
        </a:p>
      </dgm:t>
    </dgm:pt>
    <dgm:pt modelId="{02AD0A76-6D31-4CE3-9D11-49A64F434232}" type="parTrans" cxnId="{0C1872C1-1840-472D-B02F-3597F50692E7}">
      <dgm:prSet/>
      <dgm:spPr/>
      <dgm:t>
        <a:bodyPr/>
        <a:lstStyle/>
        <a:p>
          <a:endParaRPr lang="en-US"/>
        </a:p>
      </dgm:t>
    </dgm:pt>
    <dgm:pt modelId="{4C26526A-51AD-4BC1-AAF5-65DEE38F6B31}" type="sibTrans" cxnId="{0C1872C1-1840-472D-B02F-3597F50692E7}">
      <dgm:prSet/>
      <dgm:spPr/>
      <dgm:t>
        <a:bodyPr/>
        <a:lstStyle/>
        <a:p>
          <a:endParaRPr lang="en-US"/>
        </a:p>
      </dgm:t>
    </dgm:pt>
    <dgm:pt modelId="{61388F37-E308-4FC0-9CFE-8C29E680A940}" type="pres">
      <dgm:prSet presAssocID="{970BFC05-C5FE-40EF-9E5A-9FD98944C683}" presName="linear" presStyleCnt="0">
        <dgm:presLayoutVars>
          <dgm:animLvl val="lvl"/>
          <dgm:resizeHandles val="exact"/>
        </dgm:presLayoutVars>
      </dgm:prSet>
      <dgm:spPr/>
      <dgm:t>
        <a:bodyPr/>
        <a:lstStyle/>
        <a:p>
          <a:endParaRPr lang="en-US"/>
        </a:p>
      </dgm:t>
    </dgm:pt>
    <dgm:pt modelId="{01AC0011-E114-42C9-BE4E-B9ECC9D78C3E}" type="pres">
      <dgm:prSet presAssocID="{69605878-B074-4EB1-A844-60D4B24C8F24}" presName="parentText" presStyleLbl="node1" presStyleIdx="0" presStyleCnt="1">
        <dgm:presLayoutVars>
          <dgm:chMax val="0"/>
          <dgm:bulletEnabled val="1"/>
        </dgm:presLayoutVars>
      </dgm:prSet>
      <dgm:spPr/>
      <dgm:t>
        <a:bodyPr/>
        <a:lstStyle/>
        <a:p>
          <a:endParaRPr lang="en-US"/>
        </a:p>
      </dgm:t>
    </dgm:pt>
  </dgm:ptLst>
  <dgm:cxnLst>
    <dgm:cxn modelId="{64EB026D-E8B2-4107-9C27-D049081D38B4}" type="presOf" srcId="{970BFC05-C5FE-40EF-9E5A-9FD98944C683}" destId="{61388F37-E308-4FC0-9CFE-8C29E680A940}" srcOrd="0" destOrd="0" presId="urn:microsoft.com/office/officeart/2005/8/layout/vList2"/>
    <dgm:cxn modelId="{0C1872C1-1840-472D-B02F-3597F50692E7}" srcId="{970BFC05-C5FE-40EF-9E5A-9FD98944C683}" destId="{69605878-B074-4EB1-A844-60D4B24C8F24}" srcOrd="0" destOrd="0" parTransId="{02AD0A76-6D31-4CE3-9D11-49A64F434232}" sibTransId="{4C26526A-51AD-4BC1-AAF5-65DEE38F6B31}"/>
    <dgm:cxn modelId="{12DF94B3-B310-4796-8D25-DF54F9657670}" type="presOf" srcId="{69605878-B074-4EB1-A844-60D4B24C8F24}" destId="{01AC0011-E114-42C9-BE4E-B9ECC9D78C3E}" srcOrd="0" destOrd="0" presId="urn:microsoft.com/office/officeart/2005/8/layout/vList2"/>
    <dgm:cxn modelId="{8855CBA3-5C01-483C-9B38-44889E9AC488}" type="presParOf" srcId="{61388F37-E308-4FC0-9CFE-8C29E680A940}" destId="{01AC0011-E114-42C9-BE4E-B9ECC9D78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2EF240-A0D4-4F28-ACA1-859EC6569A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0B202D9-E3A0-4822-8607-FE00F7C53D03}">
      <dgm:prSet>
        <dgm:style>
          <a:lnRef idx="2">
            <a:schemeClr val="accent5"/>
          </a:lnRef>
          <a:fillRef idx="1">
            <a:schemeClr val="lt1"/>
          </a:fillRef>
          <a:effectRef idx="0">
            <a:schemeClr val="accent5"/>
          </a:effectRef>
          <a:fontRef idx="minor">
            <a:schemeClr val="dk1"/>
          </a:fontRef>
        </dgm:style>
      </dgm:prSet>
      <dgm:spPr>
        <a:ln>
          <a:solidFill>
            <a:srgbClr val="0070C0"/>
          </a:solidFill>
        </a:ln>
      </dgm:spPr>
      <dgm:t>
        <a:bodyPr/>
        <a:lstStyle/>
        <a:p>
          <a:pPr algn="ctr" rtl="0"/>
          <a:r>
            <a:rPr lang="en-US" b="1" dirty="0" smtClean="0">
              <a:latin typeface="Corbel" panose="020B0503020204020204" pitchFamily="34" charset="0"/>
            </a:rPr>
            <a:t>KHOA CÔNG NGHỆ THÔNG TIN</a:t>
          </a:r>
        </a:p>
        <a:p>
          <a:pPr algn="ctr" rtl="0"/>
          <a:r>
            <a:rPr lang="en-US" b="1" dirty="0" smtClean="0">
              <a:latin typeface="Corbel" panose="020B0503020204020204" pitchFamily="34" charset="0"/>
            </a:rPr>
            <a:t>BỘ MÔN AN TOÀN THÔNG TIN</a:t>
          </a:r>
          <a:endParaRPr lang="en-US" b="1" dirty="0">
            <a:latin typeface="Corbel" panose="020B0503020204020204" pitchFamily="34" charset="0"/>
          </a:endParaRPr>
        </a:p>
      </dgm:t>
    </dgm:pt>
    <dgm:pt modelId="{39AEF6BA-6192-4D37-81B3-183D0731805A}" type="parTrans" cxnId="{4831260F-60FB-4F25-9FA5-91ABCD0CD417}">
      <dgm:prSet/>
      <dgm:spPr/>
      <dgm:t>
        <a:bodyPr/>
        <a:lstStyle/>
        <a:p>
          <a:endParaRPr lang="en-US"/>
        </a:p>
      </dgm:t>
    </dgm:pt>
    <dgm:pt modelId="{DC6BFCE5-226F-404B-9EE4-FE4E69513B33}" type="sibTrans" cxnId="{4831260F-60FB-4F25-9FA5-91ABCD0CD417}">
      <dgm:prSet/>
      <dgm:spPr/>
      <dgm:t>
        <a:bodyPr/>
        <a:lstStyle/>
        <a:p>
          <a:endParaRPr lang="en-US"/>
        </a:p>
      </dgm:t>
    </dgm:pt>
    <dgm:pt modelId="{12EB2225-3360-4779-9214-A4B9DB85BF35}" type="pres">
      <dgm:prSet presAssocID="{532EF240-A0D4-4F28-ACA1-859EC6569A82}" presName="linear" presStyleCnt="0">
        <dgm:presLayoutVars>
          <dgm:animLvl val="lvl"/>
          <dgm:resizeHandles val="exact"/>
        </dgm:presLayoutVars>
      </dgm:prSet>
      <dgm:spPr/>
      <dgm:t>
        <a:bodyPr/>
        <a:lstStyle/>
        <a:p>
          <a:endParaRPr lang="en-US"/>
        </a:p>
      </dgm:t>
    </dgm:pt>
    <dgm:pt modelId="{55AB5388-7FA4-4CF3-A364-6B4B977D7290}" type="pres">
      <dgm:prSet presAssocID="{F0B202D9-E3A0-4822-8607-FE00F7C53D03}" presName="parentText" presStyleLbl="node1" presStyleIdx="0" presStyleCnt="1" custLinFactY="-5330" custLinFactNeighborY="-100000">
        <dgm:presLayoutVars>
          <dgm:chMax val="0"/>
          <dgm:bulletEnabled val="1"/>
        </dgm:presLayoutVars>
      </dgm:prSet>
      <dgm:spPr/>
      <dgm:t>
        <a:bodyPr/>
        <a:lstStyle/>
        <a:p>
          <a:endParaRPr lang="en-US"/>
        </a:p>
      </dgm:t>
    </dgm:pt>
  </dgm:ptLst>
  <dgm:cxnLst>
    <dgm:cxn modelId="{4831260F-60FB-4F25-9FA5-91ABCD0CD417}" srcId="{532EF240-A0D4-4F28-ACA1-859EC6569A82}" destId="{F0B202D9-E3A0-4822-8607-FE00F7C53D03}" srcOrd="0" destOrd="0" parTransId="{39AEF6BA-6192-4D37-81B3-183D0731805A}" sibTransId="{DC6BFCE5-226F-404B-9EE4-FE4E69513B33}"/>
    <dgm:cxn modelId="{9840F422-D404-4E88-82C6-E213E252793F}" type="presOf" srcId="{F0B202D9-E3A0-4822-8607-FE00F7C53D03}" destId="{55AB5388-7FA4-4CF3-A364-6B4B977D7290}" srcOrd="0" destOrd="0" presId="urn:microsoft.com/office/officeart/2005/8/layout/vList2"/>
    <dgm:cxn modelId="{C9C73B35-4C69-4C30-813F-761043CA90E6}" type="presOf" srcId="{532EF240-A0D4-4F28-ACA1-859EC6569A82}" destId="{12EB2225-3360-4779-9214-A4B9DB85BF35}" srcOrd="0" destOrd="0" presId="urn:microsoft.com/office/officeart/2005/8/layout/vList2"/>
    <dgm:cxn modelId="{909137C4-8B07-4353-9A28-EEB12A221BBC}" type="presParOf" srcId="{12EB2225-3360-4779-9214-A4B9DB85BF35}" destId="{55AB5388-7FA4-4CF3-A364-6B4B977D7290}"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CE947B3-8ABA-49AA-8F47-A02190DBA01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E16BD50-45B0-4D27-BA00-EC389095FF97}">
      <dgm:prSet/>
      <dgm:spPr/>
      <dgm:t>
        <a:bodyPr/>
        <a:lstStyle/>
        <a:p>
          <a:pPr rtl="0"/>
          <a:r>
            <a:rPr lang="vi-VN" smtClean="0"/>
            <a:t>Sinh khóa</a:t>
          </a:r>
          <a:endParaRPr lang="en-US"/>
        </a:p>
      </dgm:t>
    </dgm:pt>
    <dgm:pt modelId="{3D1B89BE-C152-4114-823F-E65CA3A04E0A}" type="parTrans" cxnId="{86CD82A6-41FC-4DE8-89D9-9DE348EA4D7A}">
      <dgm:prSet/>
      <dgm:spPr/>
      <dgm:t>
        <a:bodyPr/>
        <a:lstStyle/>
        <a:p>
          <a:endParaRPr lang="en-US"/>
        </a:p>
      </dgm:t>
    </dgm:pt>
    <dgm:pt modelId="{E42F5A92-E02D-4E30-B91F-674DAF2A2012}" type="sibTrans" cxnId="{86CD82A6-41FC-4DE8-89D9-9DE348EA4D7A}">
      <dgm:prSet/>
      <dgm:spPr/>
      <dgm:t>
        <a:bodyPr/>
        <a:lstStyle/>
        <a:p>
          <a:endParaRPr lang="en-US"/>
        </a:p>
      </dgm:t>
    </dgm:pt>
    <dgm:pt modelId="{C84684BB-C013-4662-BFEA-6FD59BCFCAE4}" type="pres">
      <dgm:prSet presAssocID="{6CE947B3-8ABA-49AA-8F47-A02190DBA014}" presName="linear" presStyleCnt="0">
        <dgm:presLayoutVars>
          <dgm:animLvl val="lvl"/>
          <dgm:resizeHandles val="exact"/>
        </dgm:presLayoutVars>
      </dgm:prSet>
      <dgm:spPr/>
      <dgm:t>
        <a:bodyPr/>
        <a:lstStyle/>
        <a:p>
          <a:endParaRPr lang="en-US"/>
        </a:p>
      </dgm:t>
    </dgm:pt>
    <dgm:pt modelId="{0739BC35-703D-4C4D-AB32-9D1D543FF3AE}" type="pres">
      <dgm:prSet presAssocID="{AE16BD50-45B0-4D27-BA00-EC389095FF97}" presName="parentText" presStyleLbl="node1" presStyleIdx="0" presStyleCnt="1">
        <dgm:presLayoutVars>
          <dgm:chMax val="0"/>
          <dgm:bulletEnabled val="1"/>
        </dgm:presLayoutVars>
      </dgm:prSet>
      <dgm:spPr/>
      <dgm:t>
        <a:bodyPr/>
        <a:lstStyle/>
        <a:p>
          <a:endParaRPr lang="en-US"/>
        </a:p>
      </dgm:t>
    </dgm:pt>
  </dgm:ptLst>
  <dgm:cxnLst>
    <dgm:cxn modelId="{B5991884-A9F2-413B-B4B2-4DD9B2ECBB16}" type="presOf" srcId="{6CE947B3-8ABA-49AA-8F47-A02190DBA014}" destId="{C84684BB-C013-4662-BFEA-6FD59BCFCAE4}" srcOrd="0" destOrd="0" presId="urn:microsoft.com/office/officeart/2005/8/layout/vList2"/>
    <dgm:cxn modelId="{F2C87A39-C4DA-46AC-B6DC-397B7F6FA508}" type="presOf" srcId="{AE16BD50-45B0-4D27-BA00-EC389095FF97}" destId="{0739BC35-703D-4C4D-AB32-9D1D543FF3AE}" srcOrd="0" destOrd="0" presId="urn:microsoft.com/office/officeart/2005/8/layout/vList2"/>
    <dgm:cxn modelId="{86CD82A6-41FC-4DE8-89D9-9DE348EA4D7A}" srcId="{6CE947B3-8ABA-49AA-8F47-A02190DBA014}" destId="{AE16BD50-45B0-4D27-BA00-EC389095FF97}" srcOrd="0" destOrd="0" parTransId="{3D1B89BE-C152-4114-823F-E65CA3A04E0A}" sibTransId="{E42F5A92-E02D-4E30-B91F-674DAF2A2012}"/>
    <dgm:cxn modelId="{2DD292E6-1214-48E3-9CF1-9B5106287509}" type="presParOf" srcId="{C84684BB-C013-4662-BFEA-6FD59BCFCAE4}" destId="{0739BC35-703D-4C4D-AB32-9D1D543FF3A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CB765EBE-F315-4890-86C4-D2FEF6944CF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7063BFC-53A7-41D2-89FC-4370E7AC8F80}">
      <dgm:prSet/>
      <dgm:spPr/>
      <dgm:t>
        <a:bodyPr/>
        <a:lstStyle/>
        <a:p>
          <a:pPr rtl="0"/>
          <a:r>
            <a:rPr lang="vi-VN" smtClean="0"/>
            <a:t>Mã hóa/Giải mã</a:t>
          </a:r>
          <a:endParaRPr lang="en-US"/>
        </a:p>
      </dgm:t>
    </dgm:pt>
    <dgm:pt modelId="{6F6A9729-59BF-456F-AB26-AE9051624592}" type="parTrans" cxnId="{E3B0D1B5-B1FE-46A1-A667-27723FBFDB8B}">
      <dgm:prSet/>
      <dgm:spPr/>
      <dgm:t>
        <a:bodyPr/>
        <a:lstStyle/>
        <a:p>
          <a:endParaRPr lang="en-US"/>
        </a:p>
      </dgm:t>
    </dgm:pt>
    <dgm:pt modelId="{9B0CE000-2FE7-4A53-A310-B31278DE89D1}" type="sibTrans" cxnId="{E3B0D1B5-B1FE-46A1-A667-27723FBFDB8B}">
      <dgm:prSet/>
      <dgm:spPr/>
      <dgm:t>
        <a:bodyPr/>
        <a:lstStyle/>
        <a:p>
          <a:endParaRPr lang="en-US"/>
        </a:p>
      </dgm:t>
    </dgm:pt>
    <dgm:pt modelId="{30491569-D1D9-4BE2-970E-E5F34F445905}" type="pres">
      <dgm:prSet presAssocID="{CB765EBE-F315-4890-86C4-D2FEF6944CF4}" presName="linear" presStyleCnt="0">
        <dgm:presLayoutVars>
          <dgm:animLvl val="lvl"/>
          <dgm:resizeHandles val="exact"/>
        </dgm:presLayoutVars>
      </dgm:prSet>
      <dgm:spPr/>
      <dgm:t>
        <a:bodyPr/>
        <a:lstStyle/>
        <a:p>
          <a:endParaRPr lang="en-US"/>
        </a:p>
      </dgm:t>
    </dgm:pt>
    <dgm:pt modelId="{C0A677DF-B576-472B-BE6A-C8B02C2B90F2}" type="pres">
      <dgm:prSet presAssocID="{47063BFC-53A7-41D2-89FC-4370E7AC8F80}" presName="parentText" presStyleLbl="node1" presStyleIdx="0" presStyleCnt="1">
        <dgm:presLayoutVars>
          <dgm:chMax val="0"/>
          <dgm:bulletEnabled val="1"/>
        </dgm:presLayoutVars>
      </dgm:prSet>
      <dgm:spPr/>
      <dgm:t>
        <a:bodyPr/>
        <a:lstStyle/>
        <a:p>
          <a:endParaRPr lang="en-US"/>
        </a:p>
      </dgm:t>
    </dgm:pt>
  </dgm:ptLst>
  <dgm:cxnLst>
    <dgm:cxn modelId="{E3B0D1B5-B1FE-46A1-A667-27723FBFDB8B}" srcId="{CB765EBE-F315-4890-86C4-D2FEF6944CF4}" destId="{47063BFC-53A7-41D2-89FC-4370E7AC8F80}" srcOrd="0" destOrd="0" parTransId="{6F6A9729-59BF-456F-AB26-AE9051624592}" sibTransId="{9B0CE000-2FE7-4A53-A310-B31278DE89D1}"/>
    <dgm:cxn modelId="{5A6183F5-D8D3-4505-8620-1C3CA16E11F8}" type="presOf" srcId="{CB765EBE-F315-4890-86C4-D2FEF6944CF4}" destId="{30491569-D1D9-4BE2-970E-E5F34F445905}" srcOrd="0" destOrd="0" presId="urn:microsoft.com/office/officeart/2005/8/layout/vList2"/>
    <dgm:cxn modelId="{53EB42F6-0C00-4619-ACB3-2081A743A4B6}" type="presOf" srcId="{47063BFC-53A7-41D2-89FC-4370E7AC8F80}" destId="{C0A677DF-B576-472B-BE6A-C8B02C2B90F2}" srcOrd="0" destOrd="0" presId="urn:microsoft.com/office/officeart/2005/8/layout/vList2"/>
    <dgm:cxn modelId="{270CDF5B-A140-42F8-91CB-F2D40EAA7CC9}" type="presParOf" srcId="{30491569-D1D9-4BE2-970E-E5F34F445905}" destId="{C0A677DF-B576-472B-BE6A-C8B02C2B90F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4B842BF4-6165-4E59-A2F4-906C73FEC28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DACE710-8898-48F0-B1CF-C47B0E663A8E}">
      <dgm:prSet/>
      <dgm:spPr/>
      <dgm:t>
        <a:bodyPr/>
        <a:lstStyle/>
        <a:p>
          <a:pPr rtl="0"/>
          <a:r>
            <a:rPr lang="vi-VN" smtClean="0"/>
            <a:t>Thí dụ</a:t>
          </a:r>
          <a:endParaRPr lang="en-US"/>
        </a:p>
      </dgm:t>
    </dgm:pt>
    <dgm:pt modelId="{809C6F1F-E43C-43BA-8CA0-67337F82CA50}" type="parTrans" cxnId="{2F3CE641-7B59-4DD1-8BBD-0705F1F7BAD7}">
      <dgm:prSet/>
      <dgm:spPr/>
      <dgm:t>
        <a:bodyPr/>
        <a:lstStyle/>
        <a:p>
          <a:endParaRPr lang="en-US"/>
        </a:p>
      </dgm:t>
    </dgm:pt>
    <dgm:pt modelId="{82E4F6A3-E567-4513-A34C-3C15E9192542}" type="sibTrans" cxnId="{2F3CE641-7B59-4DD1-8BBD-0705F1F7BAD7}">
      <dgm:prSet/>
      <dgm:spPr/>
      <dgm:t>
        <a:bodyPr/>
        <a:lstStyle/>
        <a:p>
          <a:endParaRPr lang="en-US"/>
        </a:p>
      </dgm:t>
    </dgm:pt>
    <dgm:pt modelId="{C7E4C4E0-618D-4571-8E24-4115A68B20E0}" type="pres">
      <dgm:prSet presAssocID="{4B842BF4-6165-4E59-A2F4-906C73FEC286}" presName="linear" presStyleCnt="0">
        <dgm:presLayoutVars>
          <dgm:animLvl val="lvl"/>
          <dgm:resizeHandles val="exact"/>
        </dgm:presLayoutVars>
      </dgm:prSet>
      <dgm:spPr/>
      <dgm:t>
        <a:bodyPr/>
        <a:lstStyle/>
        <a:p>
          <a:endParaRPr lang="en-US"/>
        </a:p>
      </dgm:t>
    </dgm:pt>
    <dgm:pt modelId="{EEB094D1-4253-4037-BC81-FB9D308F955C}" type="pres">
      <dgm:prSet presAssocID="{FDACE710-8898-48F0-B1CF-C47B0E663A8E}" presName="parentText" presStyleLbl="node1" presStyleIdx="0" presStyleCnt="1">
        <dgm:presLayoutVars>
          <dgm:chMax val="0"/>
          <dgm:bulletEnabled val="1"/>
        </dgm:presLayoutVars>
      </dgm:prSet>
      <dgm:spPr/>
      <dgm:t>
        <a:bodyPr/>
        <a:lstStyle/>
        <a:p>
          <a:endParaRPr lang="en-US"/>
        </a:p>
      </dgm:t>
    </dgm:pt>
  </dgm:ptLst>
  <dgm:cxnLst>
    <dgm:cxn modelId="{7166EE0F-A3CD-402F-AC4B-C6E00326485E}" type="presOf" srcId="{FDACE710-8898-48F0-B1CF-C47B0E663A8E}" destId="{EEB094D1-4253-4037-BC81-FB9D308F955C}" srcOrd="0" destOrd="0" presId="urn:microsoft.com/office/officeart/2005/8/layout/vList2"/>
    <dgm:cxn modelId="{2F3CE641-7B59-4DD1-8BBD-0705F1F7BAD7}" srcId="{4B842BF4-6165-4E59-A2F4-906C73FEC286}" destId="{FDACE710-8898-48F0-B1CF-C47B0E663A8E}" srcOrd="0" destOrd="0" parTransId="{809C6F1F-E43C-43BA-8CA0-67337F82CA50}" sibTransId="{82E4F6A3-E567-4513-A34C-3C15E9192542}"/>
    <dgm:cxn modelId="{B2A06A5C-E9CD-4AD6-8DBF-C26368C471F9}" type="presOf" srcId="{4B842BF4-6165-4E59-A2F4-906C73FEC286}" destId="{C7E4C4E0-618D-4571-8E24-4115A68B20E0}" srcOrd="0" destOrd="0" presId="urn:microsoft.com/office/officeart/2005/8/layout/vList2"/>
    <dgm:cxn modelId="{999AFF82-7E4F-4763-994F-65A1F35C7E37}" type="presParOf" srcId="{C7E4C4E0-618D-4571-8E24-4115A68B20E0}" destId="{EEB094D1-4253-4037-BC81-FB9D308F955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545EED-29DC-4133-BFC3-F63D8322E8F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A69B0AD-4D57-426F-A446-BD0D2BA587D2}">
      <dgm:prSet/>
      <dgm:spPr/>
      <dgm:t>
        <a:bodyPr/>
        <a:lstStyle/>
        <a:p>
          <a:pPr rtl="0"/>
          <a:r>
            <a:rPr lang="vi-VN" dirty="0" smtClean="0">
              <a:latin typeface="Calibri" panose="020F0502020204030204" pitchFamily="34" charset="0"/>
            </a:rPr>
            <a:t>Nội </a:t>
          </a:r>
          <a:r>
            <a:rPr lang="en-US" dirty="0" smtClean="0">
              <a:latin typeface="Calibri" panose="020F0502020204030204" pitchFamily="34" charset="0"/>
            </a:rPr>
            <a:t>dung </a:t>
          </a:r>
          <a:r>
            <a:rPr lang="vi-VN" dirty="0" smtClean="0">
              <a:latin typeface="Calibri" panose="020F0502020204030204" pitchFamily="34" charset="0"/>
            </a:rPr>
            <a:t>trình </a:t>
          </a:r>
          <a:r>
            <a:rPr lang="fr-FR" dirty="0" err="1" smtClean="0">
              <a:latin typeface="Calibri" panose="020F0502020204030204" pitchFamily="34" charset="0"/>
            </a:rPr>
            <a:t>bày</a:t>
          </a:r>
          <a:endParaRPr lang="en-US" dirty="0">
            <a:latin typeface="Calibri" panose="020F0502020204030204" pitchFamily="34" charset="0"/>
          </a:endParaRPr>
        </a:p>
      </dgm:t>
    </dgm:pt>
    <dgm:pt modelId="{0E292ED6-7866-465F-BE18-F1201613B98D}" type="parTrans" cxnId="{5F0CB1EE-3EE6-4CC1-BEC7-A79C21D0CEAC}">
      <dgm:prSet/>
      <dgm:spPr/>
      <dgm:t>
        <a:bodyPr/>
        <a:lstStyle/>
        <a:p>
          <a:endParaRPr lang="en-US"/>
        </a:p>
      </dgm:t>
    </dgm:pt>
    <dgm:pt modelId="{B9D1BC5A-F6A1-4ED5-A35A-D3B7F9063BB5}" type="sibTrans" cxnId="{5F0CB1EE-3EE6-4CC1-BEC7-A79C21D0CEAC}">
      <dgm:prSet/>
      <dgm:spPr/>
      <dgm:t>
        <a:bodyPr/>
        <a:lstStyle/>
        <a:p>
          <a:endParaRPr lang="en-US"/>
        </a:p>
      </dgm:t>
    </dgm:pt>
    <dgm:pt modelId="{822B7C36-42ED-44ED-8AC8-92A49C63FA86}" type="pres">
      <dgm:prSet presAssocID="{C0545EED-29DC-4133-BFC3-F63D8322E8F9}" presName="linear" presStyleCnt="0">
        <dgm:presLayoutVars>
          <dgm:animLvl val="lvl"/>
          <dgm:resizeHandles val="exact"/>
        </dgm:presLayoutVars>
      </dgm:prSet>
      <dgm:spPr/>
      <dgm:t>
        <a:bodyPr/>
        <a:lstStyle/>
        <a:p>
          <a:endParaRPr lang="en-US"/>
        </a:p>
      </dgm:t>
    </dgm:pt>
    <dgm:pt modelId="{A51EC43D-7732-4B92-A0B2-BA67571CEF12}" type="pres">
      <dgm:prSet presAssocID="{8A69B0AD-4D57-426F-A446-BD0D2BA587D2}" presName="parentText" presStyleLbl="node1" presStyleIdx="0" presStyleCnt="1">
        <dgm:presLayoutVars>
          <dgm:chMax val="0"/>
          <dgm:bulletEnabled val="1"/>
        </dgm:presLayoutVars>
      </dgm:prSet>
      <dgm:spPr/>
      <dgm:t>
        <a:bodyPr/>
        <a:lstStyle/>
        <a:p>
          <a:endParaRPr lang="en-US"/>
        </a:p>
      </dgm:t>
    </dgm:pt>
  </dgm:ptLst>
  <dgm:cxnLst>
    <dgm:cxn modelId="{228B00DC-24BC-43AB-B9D6-0DF52654FB0F}" type="presOf" srcId="{C0545EED-29DC-4133-BFC3-F63D8322E8F9}" destId="{822B7C36-42ED-44ED-8AC8-92A49C63FA86}" srcOrd="0" destOrd="0" presId="urn:microsoft.com/office/officeart/2005/8/layout/vList2"/>
    <dgm:cxn modelId="{5F0CB1EE-3EE6-4CC1-BEC7-A79C21D0CEAC}" srcId="{C0545EED-29DC-4133-BFC3-F63D8322E8F9}" destId="{8A69B0AD-4D57-426F-A446-BD0D2BA587D2}" srcOrd="0" destOrd="0" parTransId="{0E292ED6-7866-465F-BE18-F1201613B98D}" sibTransId="{B9D1BC5A-F6A1-4ED5-A35A-D3B7F9063BB5}"/>
    <dgm:cxn modelId="{BE37DA3F-E23B-4AA1-A1A0-22807E60CB66}" type="presOf" srcId="{8A69B0AD-4D57-426F-A446-BD0D2BA587D2}" destId="{A51EC43D-7732-4B92-A0B2-BA67571CEF12}" srcOrd="0" destOrd="0" presId="urn:microsoft.com/office/officeart/2005/8/layout/vList2"/>
    <dgm:cxn modelId="{1C2C525C-15CB-4338-ACE4-DCE4371F91BB}" type="presParOf" srcId="{822B7C36-42ED-44ED-8AC8-92A49C63FA86}" destId="{A51EC43D-7732-4B92-A0B2-BA67571CEF1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CF18B2-09E2-46A8-8AF4-A175489305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B05C9FE-136B-425E-8269-D7DA2FC335E0}">
      <dgm:prSet/>
      <dgm:spPr/>
      <dgm:t>
        <a:bodyPr/>
        <a:lstStyle/>
        <a:p>
          <a:pPr rtl="0"/>
          <a:r>
            <a:rPr lang="en-US" b="1" smtClean="0"/>
            <a:t>1. </a:t>
          </a:r>
          <a:r>
            <a:rPr lang="vi-VN" b="1" smtClean="0"/>
            <a:t>Mật mã khóa công khai</a:t>
          </a:r>
          <a:endParaRPr lang="en-US"/>
        </a:p>
      </dgm:t>
    </dgm:pt>
    <dgm:pt modelId="{1BCB3E0D-47D0-4548-9FE5-5FAD98FDC646}" type="parTrans" cxnId="{B65FD3AF-E64B-4FCA-AC4C-61D13AB3F77C}">
      <dgm:prSet/>
      <dgm:spPr/>
      <dgm:t>
        <a:bodyPr/>
        <a:lstStyle/>
        <a:p>
          <a:endParaRPr lang="en-US"/>
        </a:p>
      </dgm:t>
    </dgm:pt>
    <dgm:pt modelId="{A8F5B91D-4C0B-4CDC-BEA2-159F69840FF5}" type="sibTrans" cxnId="{B65FD3AF-E64B-4FCA-AC4C-61D13AB3F77C}">
      <dgm:prSet/>
      <dgm:spPr/>
      <dgm:t>
        <a:bodyPr/>
        <a:lstStyle/>
        <a:p>
          <a:endParaRPr lang="en-US"/>
        </a:p>
      </dgm:t>
    </dgm:pt>
    <dgm:pt modelId="{04698F0B-E469-4E89-9CAA-8ADC91FECB77}" type="pres">
      <dgm:prSet presAssocID="{DECF18B2-09E2-46A8-8AF4-A17548930512}" presName="linear" presStyleCnt="0">
        <dgm:presLayoutVars>
          <dgm:animLvl val="lvl"/>
          <dgm:resizeHandles val="exact"/>
        </dgm:presLayoutVars>
      </dgm:prSet>
      <dgm:spPr/>
      <dgm:t>
        <a:bodyPr/>
        <a:lstStyle/>
        <a:p>
          <a:endParaRPr lang="en-US"/>
        </a:p>
      </dgm:t>
    </dgm:pt>
    <dgm:pt modelId="{1BB62ABE-D29E-4E8E-9489-6E8E8854C6F5}" type="pres">
      <dgm:prSet presAssocID="{BB05C9FE-136B-425E-8269-D7DA2FC335E0}" presName="parentText" presStyleLbl="node1" presStyleIdx="0" presStyleCnt="1">
        <dgm:presLayoutVars>
          <dgm:chMax val="0"/>
          <dgm:bulletEnabled val="1"/>
        </dgm:presLayoutVars>
      </dgm:prSet>
      <dgm:spPr/>
      <dgm:t>
        <a:bodyPr/>
        <a:lstStyle/>
        <a:p>
          <a:endParaRPr lang="en-US"/>
        </a:p>
      </dgm:t>
    </dgm:pt>
  </dgm:ptLst>
  <dgm:cxnLst>
    <dgm:cxn modelId="{3C6D573F-ABDA-4A01-AEF4-4BDD59B559E9}" type="presOf" srcId="{DECF18B2-09E2-46A8-8AF4-A17548930512}" destId="{04698F0B-E469-4E89-9CAA-8ADC91FECB77}" srcOrd="0" destOrd="0" presId="urn:microsoft.com/office/officeart/2005/8/layout/vList2"/>
    <dgm:cxn modelId="{B65FD3AF-E64B-4FCA-AC4C-61D13AB3F77C}" srcId="{DECF18B2-09E2-46A8-8AF4-A17548930512}" destId="{BB05C9FE-136B-425E-8269-D7DA2FC335E0}" srcOrd="0" destOrd="0" parTransId="{1BCB3E0D-47D0-4548-9FE5-5FAD98FDC646}" sibTransId="{A8F5B91D-4C0B-4CDC-BEA2-159F69840FF5}"/>
    <dgm:cxn modelId="{F47E4A52-1BB9-4660-92AF-7BAC3B5AF2A8}" type="presOf" srcId="{BB05C9FE-136B-425E-8269-D7DA2FC335E0}" destId="{1BB62ABE-D29E-4E8E-9489-6E8E8854C6F5}" srcOrd="0" destOrd="0" presId="urn:microsoft.com/office/officeart/2005/8/layout/vList2"/>
    <dgm:cxn modelId="{7F834CA2-28E6-439F-B829-8960E7850232}" type="presParOf" srcId="{04698F0B-E469-4E89-9CAA-8ADC91FECB77}" destId="{1BB62ABE-D29E-4E8E-9489-6E8E8854C6F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71A358-050C-446B-A77D-4D02A4B8E50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0EC4E29-E7D3-448C-A000-F4A497B293C7}">
      <dgm:prSet/>
      <dgm:spPr/>
      <dgm:t>
        <a:bodyPr/>
        <a:lstStyle/>
        <a:p>
          <a:pPr rtl="0"/>
          <a:r>
            <a:rPr lang="vi-VN" b="1" smtClean="0"/>
            <a:t>Mật mã khóa công khai </a:t>
          </a:r>
          <a:r>
            <a:rPr lang="vi-VN" smtClean="0"/>
            <a:t>(tiếp)</a:t>
          </a:r>
          <a:endParaRPr lang="en-US"/>
        </a:p>
      </dgm:t>
    </dgm:pt>
    <dgm:pt modelId="{CA9D2DF8-BBDE-47EA-B06F-0DCFCE8B4793}" type="parTrans" cxnId="{72AA6E6F-23FF-4475-BBD3-A00F3A599EE0}">
      <dgm:prSet/>
      <dgm:spPr/>
      <dgm:t>
        <a:bodyPr/>
        <a:lstStyle/>
        <a:p>
          <a:endParaRPr lang="en-US"/>
        </a:p>
      </dgm:t>
    </dgm:pt>
    <dgm:pt modelId="{C68E6B15-3109-4034-8F43-AC83BE9DEDAE}" type="sibTrans" cxnId="{72AA6E6F-23FF-4475-BBD3-A00F3A599EE0}">
      <dgm:prSet/>
      <dgm:spPr/>
      <dgm:t>
        <a:bodyPr/>
        <a:lstStyle/>
        <a:p>
          <a:endParaRPr lang="en-US"/>
        </a:p>
      </dgm:t>
    </dgm:pt>
    <dgm:pt modelId="{B6BAF635-E81B-40ED-99A4-16104B9D4CA4}" type="pres">
      <dgm:prSet presAssocID="{2D71A358-050C-446B-A77D-4D02A4B8E500}" presName="linear" presStyleCnt="0">
        <dgm:presLayoutVars>
          <dgm:animLvl val="lvl"/>
          <dgm:resizeHandles val="exact"/>
        </dgm:presLayoutVars>
      </dgm:prSet>
      <dgm:spPr/>
      <dgm:t>
        <a:bodyPr/>
        <a:lstStyle/>
        <a:p>
          <a:endParaRPr lang="en-US"/>
        </a:p>
      </dgm:t>
    </dgm:pt>
    <dgm:pt modelId="{B25BC6C0-ACC4-4DBE-BA43-6BF509817F48}" type="pres">
      <dgm:prSet presAssocID="{D0EC4E29-E7D3-448C-A000-F4A497B293C7}" presName="parentText" presStyleLbl="node1" presStyleIdx="0" presStyleCnt="1">
        <dgm:presLayoutVars>
          <dgm:chMax val="0"/>
          <dgm:bulletEnabled val="1"/>
        </dgm:presLayoutVars>
      </dgm:prSet>
      <dgm:spPr/>
      <dgm:t>
        <a:bodyPr/>
        <a:lstStyle/>
        <a:p>
          <a:endParaRPr lang="en-US"/>
        </a:p>
      </dgm:t>
    </dgm:pt>
  </dgm:ptLst>
  <dgm:cxnLst>
    <dgm:cxn modelId="{21BC83D2-4A3C-4965-93BE-F22AF150CE26}" type="presOf" srcId="{D0EC4E29-E7D3-448C-A000-F4A497B293C7}" destId="{B25BC6C0-ACC4-4DBE-BA43-6BF509817F48}" srcOrd="0" destOrd="0" presId="urn:microsoft.com/office/officeart/2005/8/layout/vList2"/>
    <dgm:cxn modelId="{72AA6E6F-23FF-4475-BBD3-A00F3A599EE0}" srcId="{2D71A358-050C-446B-A77D-4D02A4B8E500}" destId="{D0EC4E29-E7D3-448C-A000-F4A497B293C7}" srcOrd="0" destOrd="0" parTransId="{CA9D2DF8-BBDE-47EA-B06F-0DCFCE8B4793}" sibTransId="{C68E6B15-3109-4034-8F43-AC83BE9DEDAE}"/>
    <dgm:cxn modelId="{72E977D1-6504-41E1-BBA8-BBE75EE62BE6}" type="presOf" srcId="{2D71A358-050C-446B-A77D-4D02A4B8E500}" destId="{B6BAF635-E81B-40ED-99A4-16104B9D4CA4}" srcOrd="0" destOrd="0" presId="urn:microsoft.com/office/officeart/2005/8/layout/vList2"/>
    <dgm:cxn modelId="{77803B99-45D3-43EB-B430-E0C2A318F290}" type="presParOf" srcId="{B6BAF635-E81B-40ED-99A4-16104B9D4CA4}" destId="{B25BC6C0-ACC4-4DBE-BA43-6BF509817F4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B0C915-285F-44C7-916E-1F730DFA061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425EA1D-50CF-4C03-8654-26720B1E8AA7}">
      <dgm:prSet/>
      <dgm:spPr/>
      <dgm:t>
        <a:bodyPr/>
        <a:lstStyle/>
        <a:p>
          <a:pPr rtl="0"/>
          <a:r>
            <a:rPr lang="vi-VN" b="1" smtClean="0"/>
            <a:t>Mật mã khóa công khai </a:t>
          </a:r>
          <a:r>
            <a:rPr lang="vi-VN" smtClean="0"/>
            <a:t>(tiếp)</a:t>
          </a:r>
          <a:endParaRPr lang="en-US"/>
        </a:p>
      </dgm:t>
    </dgm:pt>
    <dgm:pt modelId="{608F9D45-9F7F-4743-A18E-2AF7D7C68FD3}" type="parTrans" cxnId="{5C7AAC98-90D9-4EE3-8D0A-460F8D2D42BD}">
      <dgm:prSet/>
      <dgm:spPr/>
      <dgm:t>
        <a:bodyPr/>
        <a:lstStyle/>
        <a:p>
          <a:endParaRPr lang="en-US"/>
        </a:p>
      </dgm:t>
    </dgm:pt>
    <dgm:pt modelId="{DF43A48D-6E3F-42B9-900F-31B5AC0E55EA}" type="sibTrans" cxnId="{5C7AAC98-90D9-4EE3-8D0A-460F8D2D42BD}">
      <dgm:prSet/>
      <dgm:spPr/>
      <dgm:t>
        <a:bodyPr/>
        <a:lstStyle/>
        <a:p>
          <a:endParaRPr lang="en-US"/>
        </a:p>
      </dgm:t>
    </dgm:pt>
    <dgm:pt modelId="{D6F4C203-B6AF-48B7-B44A-2D342843D547}" type="pres">
      <dgm:prSet presAssocID="{B5B0C915-285F-44C7-916E-1F730DFA0611}" presName="linear" presStyleCnt="0">
        <dgm:presLayoutVars>
          <dgm:animLvl val="lvl"/>
          <dgm:resizeHandles val="exact"/>
        </dgm:presLayoutVars>
      </dgm:prSet>
      <dgm:spPr/>
      <dgm:t>
        <a:bodyPr/>
        <a:lstStyle/>
        <a:p>
          <a:endParaRPr lang="en-US"/>
        </a:p>
      </dgm:t>
    </dgm:pt>
    <dgm:pt modelId="{B23B2709-BEB6-4F9F-B4D2-FFF4697B8D24}" type="pres">
      <dgm:prSet presAssocID="{7425EA1D-50CF-4C03-8654-26720B1E8AA7}" presName="parentText" presStyleLbl="node1" presStyleIdx="0" presStyleCnt="1">
        <dgm:presLayoutVars>
          <dgm:chMax val="0"/>
          <dgm:bulletEnabled val="1"/>
        </dgm:presLayoutVars>
      </dgm:prSet>
      <dgm:spPr/>
      <dgm:t>
        <a:bodyPr/>
        <a:lstStyle/>
        <a:p>
          <a:endParaRPr lang="en-US"/>
        </a:p>
      </dgm:t>
    </dgm:pt>
  </dgm:ptLst>
  <dgm:cxnLst>
    <dgm:cxn modelId="{5C7AAC98-90D9-4EE3-8D0A-460F8D2D42BD}" srcId="{B5B0C915-285F-44C7-916E-1F730DFA0611}" destId="{7425EA1D-50CF-4C03-8654-26720B1E8AA7}" srcOrd="0" destOrd="0" parTransId="{608F9D45-9F7F-4743-A18E-2AF7D7C68FD3}" sibTransId="{DF43A48D-6E3F-42B9-900F-31B5AC0E55EA}"/>
    <dgm:cxn modelId="{1ABBDACF-52EF-4856-8813-1F60A71FFDE0}" type="presOf" srcId="{B5B0C915-285F-44C7-916E-1F730DFA0611}" destId="{D6F4C203-B6AF-48B7-B44A-2D342843D547}" srcOrd="0" destOrd="0" presId="urn:microsoft.com/office/officeart/2005/8/layout/vList2"/>
    <dgm:cxn modelId="{D2146293-C216-4E7A-8F1E-0D8A86C2767C}" type="presOf" srcId="{7425EA1D-50CF-4C03-8654-26720B1E8AA7}" destId="{B23B2709-BEB6-4F9F-B4D2-FFF4697B8D24}" srcOrd="0" destOrd="0" presId="urn:microsoft.com/office/officeart/2005/8/layout/vList2"/>
    <dgm:cxn modelId="{E419BF26-B907-46F5-AB2F-E9835BFBFC25}" type="presParOf" srcId="{D6F4C203-B6AF-48B7-B44A-2D342843D547}" destId="{B23B2709-BEB6-4F9F-B4D2-FFF4697B8D2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A639397-9B12-4BFD-BE4D-9F6C53E3857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CD9BDF2-031F-4207-87EB-DC863373D0C4}">
      <dgm:prSet/>
      <dgm:spPr/>
      <dgm:t>
        <a:bodyPr/>
        <a:lstStyle/>
        <a:p>
          <a:pPr rtl="0"/>
          <a:r>
            <a:rPr lang="vi-VN" b="1" dirty="0" smtClean="0"/>
            <a:t>Mật mã khóa công khai </a:t>
          </a:r>
          <a:r>
            <a:rPr lang="vi-VN" dirty="0" smtClean="0"/>
            <a:t>(tiếp)</a:t>
          </a:r>
          <a:endParaRPr lang="en-US" dirty="0"/>
        </a:p>
      </dgm:t>
    </dgm:pt>
    <dgm:pt modelId="{8484683D-B917-49F7-AF1D-C29416F9217D}" type="parTrans" cxnId="{19004A85-EE8A-416E-999D-3395D43B86BC}">
      <dgm:prSet/>
      <dgm:spPr/>
      <dgm:t>
        <a:bodyPr/>
        <a:lstStyle/>
        <a:p>
          <a:endParaRPr lang="en-US"/>
        </a:p>
      </dgm:t>
    </dgm:pt>
    <dgm:pt modelId="{FE2AF12C-2A26-4CD3-98B6-A8C47E1C14A7}" type="sibTrans" cxnId="{19004A85-EE8A-416E-999D-3395D43B86BC}">
      <dgm:prSet/>
      <dgm:spPr/>
      <dgm:t>
        <a:bodyPr/>
        <a:lstStyle/>
        <a:p>
          <a:endParaRPr lang="en-US"/>
        </a:p>
      </dgm:t>
    </dgm:pt>
    <dgm:pt modelId="{DF83D0F0-4C7B-45A6-8EDE-969B6B27A75F}" type="pres">
      <dgm:prSet presAssocID="{0A639397-9B12-4BFD-BE4D-9F6C53E38579}" presName="linear" presStyleCnt="0">
        <dgm:presLayoutVars>
          <dgm:animLvl val="lvl"/>
          <dgm:resizeHandles val="exact"/>
        </dgm:presLayoutVars>
      </dgm:prSet>
      <dgm:spPr/>
      <dgm:t>
        <a:bodyPr/>
        <a:lstStyle/>
        <a:p>
          <a:endParaRPr lang="en-US"/>
        </a:p>
      </dgm:t>
    </dgm:pt>
    <dgm:pt modelId="{3367EB68-83B5-4E2F-A030-02E4416ADC64}" type="pres">
      <dgm:prSet presAssocID="{6CD9BDF2-031F-4207-87EB-DC863373D0C4}" presName="parentText" presStyleLbl="node1" presStyleIdx="0" presStyleCnt="1">
        <dgm:presLayoutVars>
          <dgm:chMax val="0"/>
          <dgm:bulletEnabled val="1"/>
        </dgm:presLayoutVars>
      </dgm:prSet>
      <dgm:spPr/>
      <dgm:t>
        <a:bodyPr/>
        <a:lstStyle/>
        <a:p>
          <a:endParaRPr lang="en-US"/>
        </a:p>
      </dgm:t>
    </dgm:pt>
  </dgm:ptLst>
  <dgm:cxnLst>
    <dgm:cxn modelId="{A6F9C23C-F11B-48E2-ACD5-0586F59F5C4B}" type="presOf" srcId="{6CD9BDF2-031F-4207-87EB-DC863373D0C4}" destId="{3367EB68-83B5-4E2F-A030-02E4416ADC64}" srcOrd="0" destOrd="0" presId="urn:microsoft.com/office/officeart/2005/8/layout/vList2"/>
    <dgm:cxn modelId="{B1191DFF-261B-4CC4-A311-191A63858857}" type="presOf" srcId="{0A639397-9B12-4BFD-BE4D-9F6C53E38579}" destId="{DF83D0F0-4C7B-45A6-8EDE-969B6B27A75F}" srcOrd="0" destOrd="0" presId="urn:microsoft.com/office/officeart/2005/8/layout/vList2"/>
    <dgm:cxn modelId="{19004A85-EE8A-416E-999D-3395D43B86BC}" srcId="{0A639397-9B12-4BFD-BE4D-9F6C53E38579}" destId="{6CD9BDF2-031F-4207-87EB-DC863373D0C4}" srcOrd="0" destOrd="0" parTransId="{8484683D-B917-49F7-AF1D-C29416F9217D}" sibTransId="{FE2AF12C-2A26-4CD3-98B6-A8C47E1C14A7}"/>
    <dgm:cxn modelId="{8E6A8D0A-44E6-4B18-B828-241F7A05EF46}" type="presParOf" srcId="{DF83D0F0-4C7B-45A6-8EDE-969B6B27A75F}" destId="{3367EB68-83B5-4E2F-A030-02E4416ADC6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9718C0-44BA-4206-A4D8-B76803A2054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1066696-E5CC-4311-A080-E1885F0AE5DC}">
      <dgm:prSet/>
      <dgm:spPr/>
      <dgm:t>
        <a:bodyPr/>
        <a:lstStyle/>
        <a:p>
          <a:pPr rtl="0"/>
          <a:r>
            <a:rPr lang="vi-VN" b="1" smtClean="0"/>
            <a:t>Mật mã khóa công khai </a:t>
          </a:r>
          <a:r>
            <a:rPr lang="vi-VN" smtClean="0"/>
            <a:t>(tiếp)</a:t>
          </a:r>
          <a:endParaRPr lang="en-US"/>
        </a:p>
      </dgm:t>
    </dgm:pt>
    <dgm:pt modelId="{9E1B250D-29F7-45B9-AB2B-D0AD3F359129}" type="parTrans" cxnId="{0B5792D1-297D-4E76-80AF-F2A176D4767E}">
      <dgm:prSet/>
      <dgm:spPr/>
      <dgm:t>
        <a:bodyPr/>
        <a:lstStyle/>
        <a:p>
          <a:endParaRPr lang="en-US"/>
        </a:p>
      </dgm:t>
    </dgm:pt>
    <dgm:pt modelId="{2BCC530F-D2D9-4420-A956-9BB11B990FD9}" type="sibTrans" cxnId="{0B5792D1-297D-4E76-80AF-F2A176D4767E}">
      <dgm:prSet/>
      <dgm:spPr/>
      <dgm:t>
        <a:bodyPr/>
        <a:lstStyle/>
        <a:p>
          <a:endParaRPr lang="en-US"/>
        </a:p>
      </dgm:t>
    </dgm:pt>
    <dgm:pt modelId="{1E31EAA3-54F9-40D6-B68D-F01687D14C45}" type="pres">
      <dgm:prSet presAssocID="{829718C0-44BA-4206-A4D8-B76803A2054E}" presName="linear" presStyleCnt="0">
        <dgm:presLayoutVars>
          <dgm:animLvl val="lvl"/>
          <dgm:resizeHandles val="exact"/>
        </dgm:presLayoutVars>
      </dgm:prSet>
      <dgm:spPr/>
      <dgm:t>
        <a:bodyPr/>
        <a:lstStyle/>
        <a:p>
          <a:endParaRPr lang="en-US"/>
        </a:p>
      </dgm:t>
    </dgm:pt>
    <dgm:pt modelId="{87E7DDE7-46D5-4FC2-8553-E490B8E6164A}" type="pres">
      <dgm:prSet presAssocID="{11066696-E5CC-4311-A080-E1885F0AE5DC}" presName="parentText" presStyleLbl="node1" presStyleIdx="0" presStyleCnt="1">
        <dgm:presLayoutVars>
          <dgm:chMax val="0"/>
          <dgm:bulletEnabled val="1"/>
        </dgm:presLayoutVars>
      </dgm:prSet>
      <dgm:spPr/>
      <dgm:t>
        <a:bodyPr/>
        <a:lstStyle/>
        <a:p>
          <a:endParaRPr lang="en-US"/>
        </a:p>
      </dgm:t>
    </dgm:pt>
  </dgm:ptLst>
  <dgm:cxnLst>
    <dgm:cxn modelId="{0B5792D1-297D-4E76-80AF-F2A176D4767E}" srcId="{829718C0-44BA-4206-A4D8-B76803A2054E}" destId="{11066696-E5CC-4311-A080-E1885F0AE5DC}" srcOrd="0" destOrd="0" parTransId="{9E1B250D-29F7-45B9-AB2B-D0AD3F359129}" sibTransId="{2BCC530F-D2D9-4420-A956-9BB11B990FD9}"/>
    <dgm:cxn modelId="{6C50BDEA-8BF5-4461-BAA5-0BA78FE1A80E}" type="presOf" srcId="{11066696-E5CC-4311-A080-E1885F0AE5DC}" destId="{87E7DDE7-46D5-4FC2-8553-E490B8E6164A}" srcOrd="0" destOrd="0" presId="urn:microsoft.com/office/officeart/2005/8/layout/vList2"/>
    <dgm:cxn modelId="{9C054FB6-205E-4421-82A5-5619BA00C8FA}" type="presOf" srcId="{829718C0-44BA-4206-A4D8-B76803A2054E}" destId="{1E31EAA3-54F9-40D6-B68D-F01687D14C45}" srcOrd="0" destOrd="0" presId="urn:microsoft.com/office/officeart/2005/8/layout/vList2"/>
    <dgm:cxn modelId="{D1133FD5-9877-4E9F-8B07-C8074BE09C69}" type="presParOf" srcId="{1E31EAA3-54F9-40D6-B68D-F01687D14C45}" destId="{87E7DDE7-46D5-4FC2-8553-E490B8E6164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AD82A-F7A2-47AE-BCE6-186044AB23BE}">
      <dsp:nvSpPr>
        <dsp:cNvPr id="0" name=""/>
        <dsp:cNvSpPr/>
      </dsp:nvSpPr>
      <dsp:spPr>
        <a:xfrm>
          <a:off x="0" y="34566"/>
          <a:ext cx="8466629" cy="2205450"/>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rtl="0">
            <a:lnSpc>
              <a:spcPct val="90000"/>
            </a:lnSpc>
            <a:spcBef>
              <a:spcPct val="0"/>
            </a:spcBef>
            <a:spcAft>
              <a:spcPct val="35000"/>
            </a:spcAft>
          </a:pPr>
          <a:r>
            <a:rPr lang="en-US" sz="4800" b="1" kern="1200" dirty="0" smtClean="0">
              <a:latin typeface="Corbel" panose="020B0503020204020204" pitchFamily="34" charset="0"/>
            </a:rPr>
            <a:t>BÀI GIẢNG</a:t>
          </a:r>
        </a:p>
        <a:p>
          <a:pPr lvl="0" algn="ctr" defTabSz="2133600" rtl="0">
            <a:lnSpc>
              <a:spcPct val="90000"/>
            </a:lnSpc>
            <a:spcBef>
              <a:spcPct val="0"/>
            </a:spcBef>
            <a:spcAft>
              <a:spcPct val="35000"/>
            </a:spcAft>
          </a:pPr>
          <a:r>
            <a:rPr lang="en-US" sz="4800" b="1" kern="1200" dirty="0" smtClean="0">
              <a:latin typeface="Corbel" panose="020B0503020204020204" pitchFamily="34" charset="0"/>
            </a:rPr>
            <a:t>MẬT MÃ HÓA CÔNG KHAI</a:t>
          </a:r>
          <a:endParaRPr lang="en-US" sz="4800" b="1" kern="1200" dirty="0">
            <a:latin typeface="Corbel" panose="020B0503020204020204" pitchFamily="34" charset="0"/>
          </a:endParaRPr>
        </a:p>
      </dsp:txBody>
      <dsp:txXfrm>
        <a:off x="107661" y="142227"/>
        <a:ext cx="8251307" cy="19901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86ADA-664F-4AD9-A5B0-040D02087F33}">
      <dsp:nvSpPr>
        <dsp:cNvPr id="0" name=""/>
        <dsp:cNvSpPr/>
      </dsp:nvSpPr>
      <dsp:spPr>
        <a:xfrm>
          <a:off x="0" y="7304"/>
          <a:ext cx="8313261"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kern="1200" smtClean="0"/>
            <a:t>Mật mã khóa công khai </a:t>
          </a:r>
          <a:r>
            <a:rPr lang="vi-VN" sz="3000" kern="1200" smtClean="0"/>
            <a:t>(tiếp)</a:t>
          </a:r>
          <a:endParaRPr lang="en-US" sz="3000" kern="1200"/>
        </a:p>
      </dsp:txBody>
      <dsp:txXfrm>
        <a:off x="35125" y="42429"/>
        <a:ext cx="8243011" cy="6492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E1A5A-FF67-4154-9134-61C224791418}">
      <dsp:nvSpPr>
        <dsp:cNvPr id="0" name=""/>
        <dsp:cNvSpPr/>
      </dsp:nvSpPr>
      <dsp:spPr>
        <a:xfrm>
          <a:off x="0" y="10802"/>
          <a:ext cx="8165137"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Chức năng bảo mật của hệ mật khóa </a:t>
          </a:r>
          <a:r>
            <a:rPr lang="vi-VN" sz="3100" kern="1200" smtClean="0"/>
            <a:t>công khai</a:t>
          </a:r>
          <a:endParaRPr lang="en-US" sz="3100" kern="1200"/>
        </a:p>
      </dsp:txBody>
      <dsp:txXfrm>
        <a:off x="36296" y="47098"/>
        <a:ext cx="8092545" cy="6709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05DC1-C3B1-48C8-BCD6-DDD2171CABD2}">
      <dsp:nvSpPr>
        <dsp:cNvPr id="0" name=""/>
        <dsp:cNvSpPr/>
      </dsp:nvSpPr>
      <dsp:spPr>
        <a:xfrm>
          <a:off x="0" y="5835"/>
          <a:ext cx="7967245"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t>Chức năng xác thực của hệ mật khóa </a:t>
          </a:r>
          <a:r>
            <a:rPr lang="vi-VN" sz="2800" kern="1200" smtClean="0"/>
            <a:t>công khai</a:t>
          </a:r>
          <a:endParaRPr lang="en-US" sz="2800" kern="1200"/>
        </a:p>
      </dsp:txBody>
      <dsp:txXfrm>
        <a:off x="32784" y="38619"/>
        <a:ext cx="7901677" cy="6060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24C20-E740-4252-B9FE-0BDBB20336AF}">
      <dsp:nvSpPr>
        <dsp:cNvPr id="0" name=""/>
        <dsp:cNvSpPr/>
      </dsp:nvSpPr>
      <dsp:spPr>
        <a:xfrm>
          <a:off x="0" y="370"/>
          <a:ext cx="7863612" cy="6982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RSA</a:t>
          </a:r>
          <a:endParaRPr lang="en-US" sz="3200" kern="1200" dirty="0"/>
        </a:p>
      </dsp:txBody>
      <dsp:txXfrm>
        <a:off x="34088" y="34458"/>
        <a:ext cx="7795436" cy="63012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E6676-9FB0-4055-B3BF-5FF69E45BD11}">
      <dsp:nvSpPr>
        <dsp:cNvPr id="0" name=""/>
        <dsp:cNvSpPr/>
      </dsp:nvSpPr>
      <dsp:spPr>
        <a:xfrm>
          <a:off x="0" y="7186"/>
          <a:ext cx="8080066"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vi-VN" sz="3300" kern="1200" smtClean="0"/>
            <a:t>Hệ mật </a:t>
          </a:r>
          <a:r>
            <a:rPr lang="fr-FR" sz="3300" kern="1200" smtClean="0"/>
            <a:t>RSA</a:t>
          </a:r>
          <a:endParaRPr lang="en-US" sz="3300" kern="1200"/>
        </a:p>
      </dsp:txBody>
      <dsp:txXfrm>
        <a:off x="38638" y="45824"/>
        <a:ext cx="8002790" cy="71422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6A731-5C9E-437C-A5FA-8292A740693D}">
      <dsp:nvSpPr>
        <dsp:cNvPr id="0" name=""/>
        <dsp:cNvSpPr/>
      </dsp:nvSpPr>
      <dsp:spPr>
        <a:xfrm>
          <a:off x="0" y="11973"/>
          <a:ext cx="7946143"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b="1" i="1" kern="1200" dirty="0" smtClean="0"/>
            <a:t>M</a:t>
          </a:r>
          <a:r>
            <a:rPr lang="en-US" sz="3000" b="1" i="1" kern="1200" dirty="0" smtClean="0"/>
            <a:t>ô</a:t>
          </a:r>
          <a:r>
            <a:rPr lang="vi-VN" sz="3000" b="1" i="1" kern="1200" dirty="0" smtClean="0"/>
            <a:t> tả thuật toán</a:t>
          </a:r>
          <a:endParaRPr lang="en-US" sz="3000" kern="1200" dirty="0"/>
        </a:p>
      </dsp:txBody>
      <dsp:txXfrm>
        <a:off x="35125" y="47098"/>
        <a:ext cx="7875893" cy="6492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E7BF8-4EC2-486D-8DAF-372C4B9206E0}">
      <dsp:nvSpPr>
        <dsp:cNvPr id="0" name=""/>
        <dsp:cNvSpPr/>
      </dsp:nvSpPr>
      <dsp:spPr>
        <a:xfrm>
          <a:off x="0" y="2135"/>
          <a:ext cx="7625186"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kern="1200" smtClean="0"/>
            <a:t>(tiếp)</a:t>
          </a:r>
          <a:endParaRPr lang="en-US" sz="3100" kern="1200"/>
        </a:p>
      </dsp:txBody>
      <dsp:txXfrm>
        <a:off x="36296" y="38431"/>
        <a:ext cx="7552594" cy="6709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15EE9-A371-40EB-8481-E1347F493AB2}">
      <dsp:nvSpPr>
        <dsp:cNvPr id="0" name=""/>
        <dsp:cNvSpPr/>
      </dsp:nvSpPr>
      <dsp:spPr>
        <a:xfrm>
          <a:off x="0" y="480"/>
          <a:ext cx="7980027"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kern="1200" smtClean="0"/>
            <a:t>(tiếp)</a:t>
          </a:r>
          <a:endParaRPr lang="en-US" sz="3000" kern="1200"/>
        </a:p>
      </dsp:txBody>
      <dsp:txXfrm>
        <a:off x="35125" y="35605"/>
        <a:ext cx="7909777" cy="64929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58D36-350C-4EAC-9D59-3192493900CC}">
      <dsp:nvSpPr>
        <dsp:cNvPr id="0" name=""/>
        <dsp:cNvSpPr/>
      </dsp:nvSpPr>
      <dsp:spPr>
        <a:xfrm>
          <a:off x="0" y="438"/>
          <a:ext cx="7907350"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vi-VN" sz="2500" kern="1200" smtClean="0"/>
            <a:t>(tiếp)</a:t>
          </a:r>
          <a:endParaRPr lang="en-US" sz="2500" kern="1200"/>
        </a:p>
      </dsp:txBody>
      <dsp:txXfrm>
        <a:off x="29271" y="29709"/>
        <a:ext cx="7848808" cy="54108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46F04-D32D-42DA-8BD3-FAE745B8D94B}">
      <dsp:nvSpPr>
        <dsp:cNvPr id="0" name=""/>
        <dsp:cNvSpPr/>
      </dsp:nvSpPr>
      <dsp:spPr>
        <a:xfrm>
          <a:off x="0" y="1697"/>
          <a:ext cx="7849017"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vi-VN" sz="2900" kern="1200" dirty="0" smtClean="0"/>
            <a:t>Tóm tắt thuật toán </a:t>
          </a:r>
          <a:r>
            <a:rPr lang="en-US" sz="2900" kern="1200" dirty="0" smtClean="0"/>
            <a:t>RSA</a:t>
          </a:r>
          <a:endParaRPr lang="en-US" sz="2900" kern="1200" dirty="0"/>
        </a:p>
      </dsp:txBody>
      <dsp:txXfrm>
        <a:off x="33955" y="35652"/>
        <a:ext cx="7781107" cy="627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AC412-4988-4A63-AD3C-3EA74E629088}">
      <dsp:nvSpPr>
        <dsp:cNvPr id="0" name=""/>
        <dsp:cNvSpPr/>
      </dsp:nvSpPr>
      <dsp:spPr>
        <a:xfrm>
          <a:off x="60508" y="0"/>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err="1" smtClean="0">
              <a:latin typeface="Corbel" panose="020B0503020204020204" pitchFamily="34" charset="0"/>
            </a:rPr>
            <a:t>Giáo</a:t>
          </a:r>
          <a:r>
            <a:rPr lang="en-US" sz="1800" kern="1200" dirty="0" smtClean="0">
              <a:latin typeface="Corbel" panose="020B0503020204020204" pitchFamily="34" charset="0"/>
            </a:rPr>
            <a:t> </a:t>
          </a:r>
          <a:r>
            <a:rPr lang="en-US" sz="1800" kern="1200" dirty="0" err="1" smtClean="0">
              <a:latin typeface="Corbel" panose="020B0503020204020204" pitchFamily="34" charset="0"/>
            </a:rPr>
            <a:t>viên</a:t>
          </a:r>
          <a:r>
            <a:rPr lang="en-US" sz="1800" kern="1200" dirty="0" smtClean="0">
              <a:latin typeface="Corbel" panose="020B0503020204020204" pitchFamily="34" charset="0"/>
            </a:rPr>
            <a:t>: 4/ </a:t>
          </a:r>
          <a:r>
            <a:rPr lang="en-US" sz="1800" kern="1200" dirty="0" err="1" smtClean="0">
              <a:latin typeface="Corbel" panose="020B0503020204020204" pitchFamily="34" charset="0"/>
            </a:rPr>
            <a:t>Nguyễn</a:t>
          </a:r>
          <a:r>
            <a:rPr lang="en-US" sz="1800" kern="1200" dirty="0" smtClean="0">
              <a:latin typeface="Corbel" panose="020B0503020204020204" pitchFamily="34" charset="0"/>
            </a:rPr>
            <a:t> </a:t>
          </a:r>
          <a:r>
            <a:rPr lang="en-US" sz="1800" kern="1200" dirty="0" err="1" smtClean="0">
              <a:latin typeface="Corbel" panose="020B0503020204020204" pitchFamily="34" charset="0"/>
            </a:rPr>
            <a:t>Hữu</a:t>
          </a:r>
          <a:r>
            <a:rPr lang="en-US" sz="1800" kern="1200" dirty="0" smtClean="0">
              <a:latin typeface="Corbel" panose="020B0503020204020204" pitchFamily="34" charset="0"/>
            </a:rPr>
            <a:t> </a:t>
          </a:r>
          <a:r>
            <a:rPr lang="en-US" sz="1800" kern="1200" dirty="0" err="1" smtClean="0">
              <a:latin typeface="Corbel" panose="020B0503020204020204" pitchFamily="34" charset="0"/>
            </a:rPr>
            <a:t>Nội</a:t>
          </a:r>
          <a:endParaRPr lang="en-US" sz="1800" kern="1200" dirty="0">
            <a:latin typeface="Corbel" panose="020B0503020204020204" pitchFamily="34" charset="0"/>
          </a:endParaRPr>
        </a:p>
      </dsp:txBody>
      <dsp:txXfrm>
        <a:off x="75101" y="14593"/>
        <a:ext cx="3410938" cy="269748"/>
      </dsp:txXfrm>
    </dsp:sp>
    <dsp:sp modelId="{9F865FF0-7CF1-4E52-B2F6-8E615894CE87}">
      <dsp:nvSpPr>
        <dsp:cNvPr id="0" name=""/>
        <dsp:cNvSpPr/>
      </dsp:nvSpPr>
      <dsp:spPr>
        <a:xfrm>
          <a:off x="60508" y="284250"/>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err="1" smtClean="0">
              <a:latin typeface="Corbel" panose="020B0503020204020204" pitchFamily="34" charset="0"/>
            </a:rPr>
            <a:t>Đơn</a:t>
          </a:r>
          <a:r>
            <a:rPr lang="en-US" sz="1800" kern="1200" dirty="0" smtClean="0">
              <a:latin typeface="Corbel" panose="020B0503020204020204" pitchFamily="34" charset="0"/>
            </a:rPr>
            <a:t> </a:t>
          </a:r>
          <a:r>
            <a:rPr lang="en-US" sz="1800" kern="1200" dirty="0" err="1" smtClean="0">
              <a:latin typeface="Corbel" panose="020B0503020204020204" pitchFamily="34" charset="0"/>
            </a:rPr>
            <a:t>vị</a:t>
          </a:r>
          <a:r>
            <a:rPr lang="en-US" sz="1800" kern="1200" dirty="0" smtClean="0">
              <a:latin typeface="Corbel" panose="020B0503020204020204" pitchFamily="34" charset="0"/>
            </a:rPr>
            <a:t>: </a:t>
          </a:r>
          <a:r>
            <a:rPr lang="en-US" sz="1800" kern="1200" dirty="0" err="1" smtClean="0">
              <a:latin typeface="Corbel" panose="020B0503020204020204" pitchFamily="34" charset="0"/>
            </a:rPr>
            <a:t>Bộ</a:t>
          </a:r>
          <a:r>
            <a:rPr lang="en-US" sz="1800" kern="1200" dirty="0" smtClean="0">
              <a:latin typeface="Corbel" panose="020B0503020204020204" pitchFamily="34" charset="0"/>
            </a:rPr>
            <a:t> </a:t>
          </a:r>
          <a:r>
            <a:rPr lang="en-US" sz="1800" kern="1200" dirty="0" err="1" smtClean="0">
              <a:latin typeface="Corbel" panose="020B0503020204020204" pitchFamily="34" charset="0"/>
            </a:rPr>
            <a:t>môn</a:t>
          </a:r>
          <a:r>
            <a:rPr lang="en-US" sz="1800" kern="1200" dirty="0" smtClean="0">
              <a:latin typeface="Corbel" panose="020B0503020204020204" pitchFamily="34" charset="0"/>
            </a:rPr>
            <a:t> ATTT, </a:t>
          </a:r>
          <a:r>
            <a:rPr lang="en-US" sz="1800" kern="1200" dirty="0" err="1" smtClean="0">
              <a:latin typeface="Corbel" panose="020B0503020204020204" pitchFamily="34" charset="0"/>
            </a:rPr>
            <a:t>Khoa</a:t>
          </a:r>
          <a:r>
            <a:rPr lang="en-US" sz="1800" kern="1200" dirty="0" smtClean="0">
              <a:latin typeface="Corbel" panose="020B0503020204020204" pitchFamily="34" charset="0"/>
            </a:rPr>
            <a:t> CNTT</a:t>
          </a:r>
          <a:endParaRPr lang="en-US" sz="1800" kern="1200" dirty="0">
            <a:latin typeface="Corbel" panose="020B0503020204020204" pitchFamily="34" charset="0"/>
          </a:endParaRPr>
        </a:p>
      </dsp:txBody>
      <dsp:txXfrm>
        <a:off x="75101" y="298843"/>
        <a:ext cx="3410938" cy="269748"/>
      </dsp:txXfrm>
    </dsp:sp>
    <dsp:sp modelId="{1E7D8500-7D12-417C-9BAE-D78098BD56AB}">
      <dsp:nvSpPr>
        <dsp:cNvPr id="0" name=""/>
        <dsp:cNvSpPr/>
      </dsp:nvSpPr>
      <dsp:spPr>
        <a:xfrm>
          <a:off x="60508" y="598132"/>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kern="1200" dirty="0" err="1" smtClean="0">
              <a:latin typeface="Corbel" panose="020B0503020204020204" pitchFamily="34" charset="0"/>
            </a:rPr>
            <a:t>Liên</a:t>
          </a:r>
          <a:r>
            <a:rPr lang="en-US" sz="1600" kern="1200" dirty="0" smtClean="0">
              <a:latin typeface="Corbel" panose="020B0503020204020204" pitchFamily="34" charset="0"/>
            </a:rPr>
            <a:t> </a:t>
          </a:r>
          <a:r>
            <a:rPr lang="en-US" sz="1600" kern="1200" dirty="0" err="1" smtClean="0">
              <a:latin typeface="Corbel" panose="020B0503020204020204" pitchFamily="34" charset="0"/>
            </a:rPr>
            <a:t>hệ</a:t>
          </a:r>
          <a:r>
            <a:rPr lang="en-US" sz="1600" kern="1200" dirty="0" smtClean="0">
              <a:latin typeface="Corbel" panose="020B0503020204020204" pitchFamily="34" charset="0"/>
            </a:rPr>
            <a:t>: Email - huunoidq@gmail.com</a:t>
          </a:r>
          <a:endParaRPr lang="en-US" sz="1600" kern="1200" dirty="0">
            <a:latin typeface="Corbel" panose="020B0503020204020204" pitchFamily="34" charset="0"/>
          </a:endParaRPr>
        </a:p>
      </dsp:txBody>
      <dsp:txXfrm>
        <a:off x="75101" y="612725"/>
        <a:ext cx="3410938" cy="269748"/>
      </dsp:txXfrm>
    </dsp:sp>
    <dsp:sp modelId="{7878EA30-6613-41D4-B4E9-ED0DE1DEC707}">
      <dsp:nvSpPr>
        <dsp:cNvPr id="0" name=""/>
        <dsp:cNvSpPr/>
      </dsp:nvSpPr>
      <dsp:spPr>
        <a:xfrm>
          <a:off x="60508" y="902546"/>
          <a:ext cx="3440124" cy="298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kern="1200" dirty="0" smtClean="0">
              <a:latin typeface="Corbel" panose="020B0503020204020204" pitchFamily="34" charset="0"/>
            </a:rPr>
            <a:t>SĐT:  0962631881</a:t>
          </a:r>
          <a:endParaRPr lang="en-US" sz="1600" kern="1200" dirty="0">
            <a:latin typeface="Corbel" panose="020B0503020204020204" pitchFamily="34" charset="0"/>
          </a:endParaRPr>
        </a:p>
      </dsp:txBody>
      <dsp:txXfrm>
        <a:off x="75101" y="917139"/>
        <a:ext cx="3410938" cy="26974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81A18-3719-4A6F-BB9B-51B411CC6E66}">
      <dsp:nvSpPr>
        <dsp:cNvPr id="0" name=""/>
        <dsp:cNvSpPr/>
      </dsp:nvSpPr>
      <dsp:spPr>
        <a:xfrm>
          <a:off x="0" y="3318"/>
          <a:ext cx="781433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kern="1200" smtClean="0"/>
            <a:t>Thí dụ </a:t>
          </a:r>
          <a:r>
            <a:rPr lang="en-US" sz="3000" kern="1200" smtClean="0"/>
            <a:t>1</a:t>
          </a:r>
          <a:endParaRPr lang="en-US" sz="3000" kern="1200"/>
        </a:p>
      </dsp:txBody>
      <dsp:txXfrm>
        <a:off x="35125" y="38443"/>
        <a:ext cx="7744080" cy="64929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72E85-8A1B-4A56-8CB5-EEDC8963D53C}">
      <dsp:nvSpPr>
        <dsp:cNvPr id="0" name=""/>
        <dsp:cNvSpPr/>
      </dsp:nvSpPr>
      <dsp:spPr>
        <a:xfrm>
          <a:off x="0" y="8960"/>
          <a:ext cx="7815117"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kern="1200" smtClean="0"/>
            <a:t>(tiếp)</a:t>
          </a:r>
          <a:endParaRPr lang="en-US" sz="3100" kern="1200"/>
        </a:p>
      </dsp:txBody>
      <dsp:txXfrm>
        <a:off x="36296" y="45256"/>
        <a:ext cx="7742525" cy="67094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46F04-D32D-42DA-8BD3-FAE745B8D94B}">
      <dsp:nvSpPr>
        <dsp:cNvPr id="0" name=""/>
        <dsp:cNvSpPr/>
      </dsp:nvSpPr>
      <dsp:spPr>
        <a:xfrm>
          <a:off x="0" y="1697"/>
          <a:ext cx="7849017"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vi-VN" sz="2900" kern="1200" dirty="0" smtClean="0"/>
            <a:t>Thuật toán </a:t>
          </a:r>
          <a:r>
            <a:rPr lang="en-US" sz="2900" kern="1200" dirty="0" smtClean="0"/>
            <a:t>RSA</a:t>
          </a:r>
          <a:endParaRPr lang="en-US" sz="2900" kern="1200" dirty="0"/>
        </a:p>
      </dsp:txBody>
      <dsp:txXfrm>
        <a:off x="33955" y="35652"/>
        <a:ext cx="7781107" cy="62765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683A6-1CA2-4F4B-A88D-71A801CB5C5F}">
      <dsp:nvSpPr>
        <dsp:cNvPr id="0" name=""/>
        <dsp:cNvSpPr/>
      </dsp:nvSpPr>
      <dsp:spPr>
        <a:xfrm>
          <a:off x="0" y="8361"/>
          <a:ext cx="794418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vi-VN" sz="2900" kern="1200" smtClean="0"/>
            <a:t>Thí dụ </a:t>
          </a:r>
          <a:r>
            <a:rPr lang="en-US" sz="2900" kern="1200" smtClean="0"/>
            <a:t>2</a:t>
          </a:r>
          <a:endParaRPr lang="en-US" sz="2900" kern="1200"/>
        </a:p>
      </dsp:txBody>
      <dsp:txXfrm>
        <a:off x="33955" y="42316"/>
        <a:ext cx="7876270" cy="62765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CBA68-9569-47B6-A521-E94B5570B8C4}">
      <dsp:nvSpPr>
        <dsp:cNvPr id="0" name=""/>
        <dsp:cNvSpPr/>
      </dsp:nvSpPr>
      <dsp:spPr>
        <a:xfrm>
          <a:off x="0" y="5314"/>
          <a:ext cx="8017923"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i="1" kern="1200" smtClean="0"/>
            <a:t>Tấn công thuật toán RSA</a:t>
          </a:r>
          <a:endParaRPr lang="en-US" sz="3200" kern="1200"/>
        </a:p>
      </dsp:txBody>
      <dsp:txXfrm>
        <a:off x="37467" y="42781"/>
        <a:ext cx="7942989" cy="69258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57017-E5E4-4436-939D-73FBC0BC5301}">
      <dsp:nvSpPr>
        <dsp:cNvPr id="0" name=""/>
        <dsp:cNvSpPr/>
      </dsp:nvSpPr>
      <dsp:spPr>
        <a:xfrm>
          <a:off x="0" y="3993"/>
          <a:ext cx="7837909"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vi-VN" sz="2800" kern="1200" smtClean="0"/>
            <a:t>(tiếp)</a:t>
          </a:r>
          <a:endParaRPr lang="en-US" sz="2800" kern="1200"/>
        </a:p>
      </dsp:txBody>
      <dsp:txXfrm>
        <a:off x="32784" y="36777"/>
        <a:ext cx="7772341" cy="60601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2EFF0-BFF0-49DC-97AF-B1C0D3AC55C2}">
      <dsp:nvSpPr>
        <dsp:cNvPr id="0" name=""/>
        <dsp:cNvSpPr/>
      </dsp:nvSpPr>
      <dsp:spPr>
        <a:xfrm>
          <a:off x="0" y="6905"/>
          <a:ext cx="7759844"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vi-VN" sz="2800" kern="1200" smtClean="0"/>
            <a:t>An toàn</a:t>
          </a:r>
          <a:endParaRPr lang="en-US" sz="2800" kern="1200"/>
        </a:p>
      </dsp:txBody>
      <dsp:txXfrm>
        <a:off x="32784" y="39689"/>
        <a:ext cx="7694276" cy="60601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DE691-A65B-4BC6-A9CB-2FAD724369ED}">
      <dsp:nvSpPr>
        <dsp:cNvPr id="0" name=""/>
        <dsp:cNvSpPr/>
      </dsp:nvSpPr>
      <dsp:spPr>
        <a:xfrm>
          <a:off x="0" y="2498"/>
          <a:ext cx="7830364"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vi-VN" sz="2800" kern="1200" smtClean="0"/>
            <a:t>Hệ mật Elgamal</a:t>
          </a:r>
          <a:endParaRPr lang="en-US" sz="2800" kern="1200"/>
        </a:p>
      </dsp:txBody>
      <dsp:txXfrm>
        <a:off x="32784" y="35282"/>
        <a:ext cx="7764796" cy="60601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9E74C-D8F4-420A-96E4-CAB6DBE3FB0D}">
      <dsp:nvSpPr>
        <dsp:cNvPr id="0" name=""/>
        <dsp:cNvSpPr/>
      </dsp:nvSpPr>
      <dsp:spPr>
        <a:xfrm>
          <a:off x="0" y="4307"/>
          <a:ext cx="7758752" cy="10073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US" sz="4200" b="1" kern="1200" smtClean="0"/>
            <a:t>3. </a:t>
          </a:r>
          <a:r>
            <a:rPr lang="en-US" sz="4200" b="1" kern="1200" dirty="0" err="1" smtClean="0"/>
            <a:t>Hệ</a:t>
          </a:r>
          <a:r>
            <a:rPr lang="en-US" sz="4200" b="1" kern="1200" dirty="0" smtClean="0"/>
            <a:t> </a:t>
          </a:r>
          <a:r>
            <a:rPr lang="en-US" sz="4200" b="1" kern="1200" dirty="0" err="1" smtClean="0"/>
            <a:t>mật</a:t>
          </a:r>
          <a:r>
            <a:rPr lang="en-US" sz="4200" b="1" kern="1200" dirty="0" smtClean="0"/>
            <a:t> </a:t>
          </a:r>
          <a:r>
            <a:rPr lang="en-US" sz="4200" b="1" kern="1200" dirty="0" err="1" smtClean="0"/>
            <a:t>Elgamal</a:t>
          </a:r>
          <a:endParaRPr lang="en-US" sz="4200" kern="1200" dirty="0"/>
        </a:p>
      </dsp:txBody>
      <dsp:txXfrm>
        <a:off x="49176" y="53483"/>
        <a:ext cx="7660400" cy="90901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C0011-E114-42C9-BE4E-B9ECC9D78C3E}">
      <dsp:nvSpPr>
        <dsp:cNvPr id="0" name=""/>
        <dsp:cNvSpPr/>
      </dsp:nvSpPr>
      <dsp:spPr>
        <a:xfrm>
          <a:off x="0" y="7304"/>
          <a:ext cx="7807565"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vi-VN" sz="3000" kern="1200" smtClean="0"/>
            <a:t>(tiếp)</a:t>
          </a:r>
          <a:endParaRPr lang="en-US" sz="3000" kern="1200"/>
        </a:p>
      </dsp:txBody>
      <dsp:txXfrm>
        <a:off x="35125" y="42429"/>
        <a:ext cx="7737315" cy="6492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B5388-7FA4-4CF3-A364-6B4B977D7290}">
      <dsp:nvSpPr>
        <dsp:cNvPr id="0" name=""/>
        <dsp:cNvSpPr/>
      </dsp:nvSpPr>
      <dsp:spPr>
        <a:xfrm>
          <a:off x="0" y="0"/>
          <a:ext cx="9144000" cy="821339"/>
        </a:xfrm>
        <a:prstGeom prst="roundRect">
          <a:avLst/>
        </a:prstGeom>
        <a:solidFill>
          <a:schemeClr val="lt1"/>
        </a:solidFill>
        <a:ln w="25400" cap="flat" cmpd="sng" algn="ctr">
          <a:solidFill>
            <a:srgbClr val="0070C0"/>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latin typeface="Corbel" panose="020B0503020204020204" pitchFamily="34" charset="0"/>
            </a:rPr>
            <a:t>KHOA CÔNG NGHỆ THÔNG TIN</a:t>
          </a:r>
        </a:p>
        <a:p>
          <a:pPr lvl="0" algn="ctr" defTabSz="800100" rtl="0">
            <a:lnSpc>
              <a:spcPct val="90000"/>
            </a:lnSpc>
            <a:spcBef>
              <a:spcPct val="0"/>
            </a:spcBef>
            <a:spcAft>
              <a:spcPct val="35000"/>
            </a:spcAft>
          </a:pPr>
          <a:r>
            <a:rPr lang="en-US" sz="1800" b="1" kern="1200" dirty="0" smtClean="0">
              <a:latin typeface="Corbel" panose="020B0503020204020204" pitchFamily="34" charset="0"/>
            </a:rPr>
            <a:t>BỘ MÔN AN TOÀN THÔNG TIN</a:t>
          </a:r>
          <a:endParaRPr lang="en-US" sz="1800" b="1" kern="1200" dirty="0">
            <a:latin typeface="Corbel" panose="020B0503020204020204" pitchFamily="34" charset="0"/>
          </a:endParaRPr>
        </a:p>
      </dsp:txBody>
      <dsp:txXfrm>
        <a:off x="40094" y="40094"/>
        <a:ext cx="9063812" cy="74115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9BC35-703D-4C4D-AB32-9D1D543FF3AE}">
      <dsp:nvSpPr>
        <dsp:cNvPr id="0" name=""/>
        <dsp:cNvSpPr/>
      </dsp:nvSpPr>
      <dsp:spPr>
        <a:xfrm>
          <a:off x="0" y="5047"/>
          <a:ext cx="7810295"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kern="1200" smtClean="0"/>
            <a:t>Sinh khóa</a:t>
          </a:r>
          <a:endParaRPr lang="en-US" sz="3100" kern="1200"/>
        </a:p>
      </dsp:txBody>
      <dsp:txXfrm>
        <a:off x="36296" y="41343"/>
        <a:ext cx="7737703" cy="67094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677DF-B576-472B-BE6A-C8B02C2B90F2}">
      <dsp:nvSpPr>
        <dsp:cNvPr id="0" name=""/>
        <dsp:cNvSpPr/>
      </dsp:nvSpPr>
      <dsp:spPr>
        <a:xfrm>
          <a:off x="0" y="1339"/>
          <a:ext cx="7880604"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kern="1200" smtClean="0"/>
            <a:t>Mã hóa/Giải mã</a:t>
          </a:r>
          <a:endParaRPr lang="en-US" sz="3100" kern="1200"/>
        </a:p>
      </dsp:txBody>
      <dsp:txXfrm>
        <a:off x="36296" y="37635"/>
        <a:ext cx="7808012" cy="67094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094D1-4253-4037-BC81-FB9D308F955C}">
      <dsp:nvSpPr>
        <dsp:cNvPr id="0" name=""/>
        <dsp:cNvSpPr/>
      </dsp:nvSpPr>
      <dsp:spPr>
        <a:xfrm>
          <a:off x="0" y="11346"/>
          <a:ext cx="7852832"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vi-VN" sz="2900" kern="1200" smtClean="0"/>
            <a:t>Thí dụ</a:t>
          </a:r>
          <a:endParaRPr lang="en-US" sz="2900" kern="1200"/>
        </a:p>
      </dsp:txBody>
      <dsp:txXfrm>
        <a:off x="33955" y="45301"/>
        <a:ext cx="7784922" cy="6276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EC43D-7732-4B92-A0B2-BA67571CEF12}">
      <dsp:nvSpPr>
        <dsp:cNvPr id="0" name=""/>
        <dsp:cNvSpPr/>
      </dsp:nvSpPr>
      <dsp:spPr>
        <a:xfrm>
          <a:off x="0" y="134"/>
          <a:ext cx="7676868" cy="10073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vi-VN" sz="4200" kern="1200" dirty="0" smtClean="0">
              <a:latin typeface="Calibri" panose="020F0502020204030204" pitchFamily="34" charset="0"/>
            </a:rPr>
            <a:t>Nội </a:t>
          </a:r>
          <a:r>
            <a:rPr lang="en-US" sz="4200" kern="1200" dirty="0" smtClean="0">
              <a:latin typeface="Calibri" panose="020F0502020204030204" pitchFamily="34" charset="0"/>
            </a:rPr>
            <a:t>dung </a:t>
          </a:r>
          <a:r>
            <a:rPr lang="vi-VN" sz="4200" kern="1200" dirty="0" smtClean="0">
              <a:latin typeface="Calibri" panose="020F0502020204030204" pitchFamily="34" charset="0"/>
            </a:rPr>
            <a:t>trình </a:t>
          </a:r>
          <a:r>
            <a:rPr lang="fr-FR" sz="4200" kern="1200" dirty="0" err="1" smtClean="0">
              <a:latin typeface="Calibri" panose="020F0502020204030204" pitchFamily="34" charset="0"/>
            </a:rPr>
            <a:t>bày</a:t>
          </a:r>
          <a:endParaRPr lang="en-US" sz="4200" kern="1200" dirty="0">
            <a:latin typeface="Calibri" panose="020F0502020204030204" pitchFamily="34" charset="0"/>
          </a:endParaRPr>
        </a:p>
      </dsp:txBody>
      <dsp:txXfrm>
        <a:off x="49176" y="49310"/>
        <a:ext cx="7578516" cy="909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62ABE-D29E-4E8E-9489-6E8E8854C6F5}">
      <dsp:nvSpPr>
        <dsp:cNvPr id="0" name=""/>
        <dsp:cNvSpPr/>
      </dsp:nvSpPr>
      <dsp:spPr>
        <a:xfrm>
          <a:off x="0" y="3331"/>
          <a:ext cx="7957327"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b="1" kern="1200" smtClean="0"/>
            <a:t>1. </a:t>
          </a:r>
          <a:r>
            <a:rPr lang="vi-VN" sz="3500" b="1" kern="1200" smtClean="0"/>
            <a:t>Mật mã khóa công khai</a:t>
          </a:r>
          <a:endParaRPr lang="en-US" sz="3500" kern="1200"/>
        </a:p>
      </dsp:txBody>
      <dsp:txXfrm>
        <a:off x="40980" y="44311"/>
        <a:ext cx="7875367" cy="7575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BC6C0-ACC4-4DBE-BA43-6BF509817F48}">
      <dsp:nvSpPr>
        <dsp:cNvPr id="0" name=""/>
        <dsp:cNvSpPr/>
      </dsp:nvSpPr>
      <dsp:spPr>
        <a:xfrm>
          <a:off x="0" y="5648"/>
          <a:ext cx="7847076"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vi-VN" sz="2900" b="1" kern="1200" smtClean="0"/>
            <a:t>Mật mã khóa công khai </a:t>
          </a:r>
          <a:r>
            <a:rPr lang="vi-VN" sz="2900" kern="1200" smtClean="0"/>
            <a:t>(tiếp)</a:t>
          </a:r>
          <a:endParaRPr lang="en-US" sz="2900" kern="1200"/>
        </a:p>
      </dsp:txBody>
      <dsp:txXfrm>
        <a:off x="33955" y="39603"/>
        <a:ext cx="7779166" cy="6276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B2709-BEB6-4F9F-B4D2-FFF4697B8D24}">
      <dsp:nvSpPr>
        <dsp:cNvPr id="0" name=""/>
        <dsp:cNvSpPr/>
      </dsp:nvSpPr>
      <dsp:spPr>
        <a:xfrm>
          <a:off x="0" y="3588"/>
          <a:ext cx="7847076" cy="8634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vi-VN" sz="3600" b="1" kern="1200" smtClean="0"/>
            <a:t>Mật mã khóa công khai </a:t>
          </a:r>
          <a:r>
            <a:rPr lang="vi-VN" sz="3600" kern="1200" smtClean="0"/>
            <a:t>(tiếp)</a:t>
          </a:r>
          <a:endParaRPr lang="en-US" sz="3600" kern="1200"/>
        </a:p>
      </dsp:txBody>
      <dsp:txXfrm>
        <a:off x="42151" y="45739"/>
        <a:ext cx="7762774" cy="7791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7EB68-83B5-4E2F-A030-02E4416ADC64}">
      <dsp:nvSpPr>
        <dsp:cNvPr id="0" name=""/>
        <dsp:cNvSpPr/>
      </dsp:nvSpPr>
      <dsp:spPr>
        <a:xfrm>
          <a:off x="0" y="8959"/>
          <a:ext cx="7993767"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vi-VN" sz="3100" b="1" kern="1200" dirty="0" smtClean="0"/>
            <a:t>Mật mã khóa công khai </a:t>
          </a:r>
          <a:r>
            <a:rPr lang="vi-VN" sz="3100" kern="1200" dirty="0" smtClean="0"/>
            <a:t>(tiếp)</a:t>
          </a:r>
          <a:endParaRPr lang="en-US" sz="3100" kern="1200" dirty="0"/>
        </a:p>
      </dsp:txBody>
      <dsp:txXfrm>
        <a:off x="36296" y="45255"/>
        <a:ext cx="7921175" cy="6709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E7DDE7-46D5-4FC2-8553-E490B8E6164A}">
      <dsp:nvSpPr>
        <dsp:cNvPr id="0" name=""/>
        <dsp:cNvSpPr/>
      </dsp:nvSpPr>
      <dsp:spPr>
        <a:xfrm>
          <a:off x="0" y="3790"/>
          <a:ext cx="8102858"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vi-VN" sz="3200" b="1" kern="1200" smtClean="0"/>
            <a:t>Mật mã khóa công khai </a:t>
          </a:r>
          <a:r>
            <a:rPr lang="vi-VN" sz="3200" kern="1200" smtClean="0"/>
            <a:t>(tiếp)</a:t>
          </a:r>
          <a:endParaRPr lang="en-US" sz="3200" kern="1200"/>
        </a:p>
      </dsp:txBody>
      <dsp:txXfrm>
        <a:off x="37467" y="41257"/>
        <a:ext cx="8027924"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1B058-E9D5-4347-97AF-2C261D230C96}" type="datetimeFigureOut">
              <a:rPr lang="en-US" smtClean="0"/>
              <a:t>4/13/2018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731CC1-0C40-402C-A2C9-DC0EE198A14D}" type="slidenum">
              <a:rPr lang="en-US" smtClean="0"/>
              <a:t>‹#›</a:t>
            </a:fld>
            <a:endParaRPr lang="en-US"/>
          </a:p>
        </p:txBody>
      </p:sp>
    </p:spTree>
    <p:extLst>
      <p:ext uri="{BB962C8B-B14F-4D97-AF65-F5344CB8AC3E}">
        <p14:creationId xmlns:p14="http://schemas.microsoft.com/office/powerpoint/2010/main" val="625981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1618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1.1.2. Một số khái niệm trong đại số</a:t>
            </a:r>
            <a:br>
              <a:rPr lang="vi-VN" sz="1200" b="1" i="0" kern="1200" dirty="0" smtClean="0">
                <a:solidFill>
                  <a:schemeClr val="tx1"/>
                </a:solidFill>
                <a:effectLst/>
                <a:latin typeface="+mn-lt"/>
                <a:ea typeface="+mn-ea"/>
                <a:cs typeface="+mn-cs"/>
              </a:rPr>
            </a:br>
            <a:r>
              <a:rPr lang="vi-VN" sz="1200" b="1" i="1" kern="1200" dirty="0" smtClean="0">
                <a:solidFill>
                  <a:schemeClr val="tx1"/>
                </a:solidFill>
                <a:effectLst/>
                <a:latin typeface="+mn-lt"/>
                <a:ea typeface="+mn-ea"/>
                <a:cs typeface="+mn-cs"/>
              </a:rPr>
              <a:t>1.1.2.1. Khái niệm Nhóm</a:t>
            </a:r>
            <a:br>
              <a:rPr lang="vi-VN" sz="1200" b="1" i="1" kern="1200" dirty="0" smtClean="0">
                <a:solidFill>
                  <a:schemeClr val="tx1"/>
                </a:solidFill>
                <a:effectLst/>
                <a:latin typeface="+mn-lt"/>
                <a:ea typeface="+mn-ea"/>
                <a:cs typeface="+mn-cs"/>
              </a:rPr>
            </a:br>
            <a:r>
              <a:rPr lang="vi-VN" sz="1200" b="1" i="0" kern="1200" dirty="0" smtClean="0">
                <a:solidFill>
                  <a:schemeClr val="tx1"/>
                </a:solidFill>
                <a:effectLst/>
                <a:latin typeface="+mn-lt"/>
                <a:ea typeface="+mn-ea"/>
                <a:cs typeface="+mn-cs"/>
              </a:rPr>
              <a:t>1/. Khái niệm</a:t>
            </a:r>
            <a:br>
              <a:rPr lang="vi-VN" sz="1200" b="1"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Nhóm là một bội (G, *), trong đó G , * là </a:t>
            </a:r>
            <a:r>
              <a:rPr lang="vi-VN" sz="1200" b="1" i="1" kern="1200" dirty="0" smtClean="0">
                <a:solidFill>
                  <a:schemeClr val="tx1"/>
                </a:solidFill>
                <a:effectLst/>
                <a:latin typeface="+mn-lt"/>
                <a:ea typeface="+mn-ea"/>
                <a:cs typeface="+mn-cs"/>
              </a:rPr>
              <a:t>phép toán hai ngôi </a:t>
            </a:r>
            <a:r>
              <a:rPr lang="vi-VN" sz="1200" b="0" i="0" kern="1200" dirty="0" smtClean="0">
                <a:solidFill>
                  <a:schemeClr val="tx1"/>
                </a:solidFill>
                <a:effectLst/>
                <a:latin typeface="+mn-lt"/>
                <a:ea typeface="+mn-ea"/>
                <a:cs typeface="+mn-cs"/>
              </a:rPr>
              <a:t>trên G thỏa</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mãn ba tính chất sau:</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Phép toán có tính kết hợp: (x*y)*z = x*(y*z) với mọi x, y, z G.</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Có phần tử </a:t>
            </a:r>
            <a:r>
              <a:rPr lang="vi-VN" sz="1200" b="1" i="1" kern="1200" dirty="0" smtClean="0">
                <a:solidFill>
                  <a:schemeClr val="tx1"/>
                </a:solidFill>
                <a:effectLst/>
                <a:latin typeface="+mn-lt"/>
                <a:ea typeface="+mn-ea"/>
                <a:cs typeface="+mn-cs"/>
              </a:rPr>
              <a:t>trung lập </a:t>
            </a:r>
            <a:r>
              <a:rPr lang="vi-VN" sz="1200" b="0" i="0" kern="1200" dirty="0" smtClean="0">
                <a:solidFill>
                  <a:schemeClr val="tx1"/>
                </a:solidFill>
                <a:effectLst/>
                <a:latin typeface="+mn-lt"/>
                <a:ea typeface="+mn-ea"/>
                <a:cs typeface="+mn-cs"/>
              </a:rPr>
              <a:t>e G: x*e = e*x = x với mọi x G.</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Với mọi x G, có phần tử nghịch đảo x’ G: x*x’ = x’*x = e.</a:t>
            </a:r>
            <a:r>
              <a:rPr lang="vi-VN" sz="1200" b="1" i="1" kern="1200" dirty="0" smtClean="0">
                <a:solidFill>
                  <a:schemeClr val="tx1"/>
                </a:solidFill>
                <a:effectLst/>
                <a:latin typeface="+mn-lt"/>
                <a:ea typeface="+mn-ea"/>
                <a:cs typeface="+mn-cs"/>
              </a:rPr>
              <a:t>Cấp của nhóm G </a:t>
            </a:r>
            <a:r>
              <a:rPr lang="vi-VN" sz="1200" b="0" i="0" kern="1200" dirty="0" smtClean="0">
                <a:solidFill>
                  <a:schemeClr val="tx1"/>
                </a:solidFill>
                <a:effectLst/>
                <a:latin typeface="+mn-lt"/>
                <a:ea typeface="+mn-ea"/>
                <a:cs typeface="+mn-cs"/>
              </a:rPr>
              <a:t>được hiểu là số phần tử của nhóm, ký hiệu là |G|.Cấp của nhóm có thể là nếu G có vô hạn phần tử.</a:t>
            </a:r>
            <a:r>
              <a:rPr lang="vi-VN" sz="1200" b="1" i="1" kern="1200" dirty="0" smtClean="0">
                <a:solidFill>
                  <a:schemeClr val="tx1"/>
                </a:solidFill>
                <a:effectLst/>
                <a:latin typeface="+mn-lt"/>
                <a:ea typeface="+mn-ea"/>
                <a:cs typeface="+mn-cs"/>
              </a:rPr>
              <a:t>Nhóm Abel </a:t>
            </a:r>
            <a:r>
              <a:rPr lang="vi-VN" sz="1200" b="0" i="0" kern="1200" dirty="0" smtClean="0">
                <a:solidFill>
                  <a:schemeClr val="tx1"/>
                </a:solidFill>
                <a:effectLst/>
                <a:latin typeface="+mn-lt"/>
                <a:ea typeface="+mn-ea"/>
                <a:cs typeface="+mn-cs"/>
              </a:rPr>
              <a:t>là nhóm (G, *), trong đó phép toán hai ngôi * có tính giao hoán.Tính chất: Nếu a*b = a*c, thì b = c.</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Nếu a*c = b*c, thì a = b.</a:t>
            </a:r>
            <a:r>
              <a:rPr lang="vi-VN" sz="1200" b="1" i="0" kern="1200" dirty="0" smtClean="0">
                <a:solidFill>
                  <a:schemeClr val="tx1"/>
                </a:solidFill>
                <a:effectLst/>
                <a:latin typeface="+mn-lt"/>
                <a:ea typeface="+mn-ea"/>
                <a:cs typeface="+mn-cs"/>
              </a:rPr>
              <a:t>2/. Ví dụ:</a:t>
            </a:r>
            <a:br>
              <a:rPr lang="vi-VN" sz="1200" b="1"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Tập hợp các số nguyên Z cùng với phép cộng (+) thông thường là nhóm giao</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hoán, có phần tử đơn vị là số 0. Gọi là </a:t>
            </a:r>
            <a:r>
              <a:rPr lang="vi-VN" sz="1200" b="1" i="1" kern="1200" dirty="0" smtClean="0">
                <a:solidFill>
                  <a:schemeClr val="tx1"/>
                </a:solidFill>
                <a:effectLst/>
                <a:latin typeface="+mn-lt"/>
                <a:ea typeface="+mn-ea"/>
                <a:cs typeface="+mn-cs"/>
              </a:rPr>
              <a:t>nhóm cộng </a:t>
            </a:r>
            <a:r>
              <a:rPr lang="vi-VN" sz="1200" b="0" i="0" kern="1200" dirty="0" smtClean="0">
                <a:solidFill>
                  <a:schemeClr val="tx1"/>
                </a:solidFill>
                <a:effectLst/>
                <a:latin typeface="+mn-lt"/>
                <a:ea typeface="+mn-ea"/>
                <a:cs typeface="+mn-cs"/>
              </a:rPr>
              <a:t>các số nguyên.</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Tập Q * các số hữu tỷ khác 0 (hay tập R * các số thực khác 0), cùng với phép nhân</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thông thường là nhóm giao hoán. Gọi là </a:t>
            </a:r>
            <a:r>
              <a:rPr lang="vi-VN" sz="1200" b="1" i="1" kern="1200" dirty="0" smtClean="0">
                <a:solidFill>
                  <a:schemeClr val="tx1"/>
                </a:solidFill>
                <a:effectLst/>
                <a:latin typeface="+mn-lt"/>
                <a:ea typeface="+mn-ea"/>
                <a:cs typeface="+mn-cs"/>
              </a:rPr>
              <a:t>nhóm nhân </a:t>
            </a:r>
            <a:r>
              <a:rPr lang="vi-VN" sz="1200" b="0" i="0" kern="1200" dirty="0" smtClean="0">
                <a:solidFill>
                  <a:schemeClr val="tx1"/>
                </a:solidFill>
                <a:effectLst/>
                <a:latin typeface="+mn-lt"/>
                <a:ea typeface="+mn-ea"/>
                <a:cs typeface="+mn-cs"/>
              </a:rPr>
              <a:t>các số hữu tỷ (số thực).</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Tập các vectơ trong không gian với phép toán cộng vectơ là nhóm giao hoán.</a:t>
            </a:r>
            <a:br>
              <a:rPr lang="vi-VN" sz="1200" b="0" i="0" kern="1200" dirty="0" smtClean="0">
                <a:solidFill>
                  <a:schemeClr val="tx1"/>
                </a:solidFill>
                <a:effectLst/>
                <a:latin typeface="+mn-lt"/>
                <a:ea typeface="+mn-ea"/>
                <a:cs typeface="+mn-cs"/>
              </a:rPr>
            </a:br>
            <a:r>
              <a:rPr lang="vi-VN" sz="1200" b="1" i="1" kern="1200" dirty="0" smtClean="0">
                <a:solidFill>
                  <a:schemeClr val="tx1"/>
                </a:solidFill>
                <a:effectLst/>
                <a:latin typeface="+mn-lt"/>
                <a:ea typeface="+mn-ea"/>
                <a:cs typeface="+mn-cs"/>
              </a:rPr>
              <a:t>1.1.2.2. Khái niệm Nhóm con của nhóm (G, *)</a:t>
            </a:r>
            <a:br>
              <a:rPr lang="vi-VN" sz="1200" b="1" i="1"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Nhóm con của G là tập S G, S , và thỏa mãn các tính chất sau:+ Phần tử trung lập e của G nằm trong S.</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S khép kín đối với phép tính (*) trong G, tức là x*y S.S với mọi x, y + S khép kín đối với phép lấy nghịch đảo trong G, tức x S với mọi x S.1 </a:t>
            </a:r>
            <a:r>
              <a:rPr lang="vi-VN" dirty="0" smtClean="0"/>
              <a:t/>
            </a:r>
            <a:br>
              <a:rPr lang="vi-VN" dirty="0" smtClean="0"/>
            </a:br>
            <a:r>
              <a:rPr lang="en-US" sz="1200" b="1" i="1" kern="1200" dirty="0" smtClean="0">
                <a:solidFill>
                  <a:schemeClr val="tx1"/>
                </a:solidFill>
                <a:effectLst/>
                <a:latin typeface="+mn-lt"/>
                <a:ea typeface="+mn-ea"/>
                <a:cs typeface="+mn-cs"/>
              </a:rPr>
              <a:t>1.1.2.3. </a:t>
            </a:r>
            <a:r>
              <a:rPr lang="en-US" sz="1200" b="1" i="1" kern="1200" dirty="0" err="1" smtClean="0">
                <a:solidFill>
                  <a:schemeClr val="tx1"/>
                </a:solidFill>
                <a:effectLst/>
                <a:latin typeface="+mn-lt"/>
                <a:ea typeface="+mn-ea"/>
                <a:cs typeface="+mn-cs"/>
              </a:rPr>
              <a:t>Khái</a:t>
            </a:r>
            <a:r>
              <a:rPr lang="en-US" sz="1200" b="1" i="1" kern="1200" dirty="0" smtClean="0">
                <a:solidFill>
                  <a:schemeClr val="tx1"/>
                </a:solidFill>
                <a:effectLst/>
                <a:latin typeface="+mn-lt"/>
                <a:ea typeface="+mn-ea"/>
                <a:cs typeface="+mn-cs"/>
              </a:rPr>
              <a:t> </a:t>
            </a:r>
            <a:r>
              <a:rPr lang="en-US" sz="1200" b="1" i="1" kern="1200" dirty="0" err="1" smtClean="0">
                <a:solidFill>
                  <a:schemeClr val="tx1"/>
                </a:solidFill>
                <a:effectLst/>
                <a:latin typeface="+mn-lt"/>
                <a:ea typeface="+mn-ea"/>
                <a:cs typeface="+mn-cs"/>
              </a:rPr>
              <a:t>niệm</a:t>
            </a:r>
            <a:r>
              <a:rPr lang="en-US" sz="1200" b="1" i="1" kern="1200" dirty="0" smtClean="0">
                <a:solidFill>
                  <a:schemeClr val="tx1"/>
                </a:solidFill>
                <a:effectLst/>
                <a:latin typeface="+mn-lt"/>
                <a:ea typeface="+mn-ea"/>
                <a:cs typeface="+mn-cs"/>
              </a:rPr>
              <a:t> </a:t>
            </a:r>
            <a:r>
              <a:rPr lang="en-US" sz="1200" b="1" i="1" kern="1200" dirty="0" err="1" smtClean="0">
                <a:solidFill>
                  <a:schemeClr val="tx1"/>
                </a:solidFill>
                <a:effectLst/>
                <a:latin typeface="+mn-lt"/>
                <a:ea typeface="+mn-ea"/>
                <a:cs typeface="+mn-cs"/>
              </a:rPr>
              <a:t>Nhóm</a:t>
            </a:r>
            <a:r>
              <a:rPr lang="en-US" sz="1200" b="1" i="1" kern="1200" dirty="0" smtClean="0">
                <a:solidFill>
                  <a:schemeClr val="tx1"/>
                </a:solidFill>
                <a:effectLst/>
                <a:latin typeface="+mn-lt"/>
                <a:ea typeface="+mn-ea"/>
                <a:cs typeface="+mn-cs"/>
              </a:rPr>
              <a:t> Cyclic</a:t>
            </a:r>
            <a:r>
              <a:rPr lang="en-US" dirty="0" smtClean="0"/>
              <a:t> </a:t>
            </a:r>
            <a:endParaRPr lang="en-US" sz="1200" b="1" i="0" dirty="0" smtClean="0">
              <a:solidFill>
                <a:srgbClr val="000000"/>
              </a:solidFill>
              <a:effectLst/>
              <a:latin typeface="Times New Roman" panose="02020603050405020304" pitchFamily="18" charset="0"/>
            </a:endParaRPr>
          </a:p>
          <a:p>
            <a:r>
              <a:rPr lang="vi-VN" sz="1200" b="1" i="0" dirty="0" smtClean="0">
                <a:solidFill>
                  <a:srgbClr val="000000"/>
                </a:solidFill>
                <a:effectLst/>
                <a:latin typeface="Times New Roman" panose="02020603050405020304" pitchFamily="18" charset="0"/>
              </a:rPr>
              <a:t>1/. Khái niệm</a:t>
            </a:r>
            <a:br>
              <a:rPr lang="vi-VN" sz="1200" b="1" i="0" dirty="0" smtClean="0">
                <a:solidFill>
                  <a:srgbClr val="000000"/>
                </a:solidFill>
                <a:effectLst/>
                <a:latin typeface="Times New Roman" panose="02020603050405020304" pitchFamily="18" charset="0"/>
              </a:rPr>
            </a:br>
            <a:r>
              <a:rPr lang="vi-VN" sz="1200" b="0" i="0" dirty="0" smtClean="0">
                <a:solidFill>
                  <a:srgbClr val="000000"/>
                </a:solidFill>
                <a:effectLst/>
                <a:latin typeface="Times New Roman" panose="02020603050405020304" pitchFamily="18" charset="0"/>
              </a:rPr>
              <a:t>Nhóm (</a:t>
            </a:r>
            <a:r>
              <a:rPr lang="vi-VN" sz="1200" b="1" i="0" dirty="0" smtClean="0">
                <a:solidFill>
                  <a:srgbClr val="000000"/>
                </a:solidFill>
                <a:effectLst/>
                <a:latin typeface="Times New Roman" panose="02020603050405020304" pitchFamily="18" charset="0"/>
              </a:rPr>
              <a:t>G</a:t>
            </a:r>
            <a:r>
              <a:rPr lang="vi-VN" sz="1200" b="0" i="0" dirty="0" smtClean="0">
                <a:solidFill>
                  <a:srgbClr val="000000"/>
                </a:solidFill>
                <a:effectLst/>
                <a:latin typeface="Times New Roman" panose="02020603050405020304" pitchFamily="18" charset="0"/>
              </a:rPr>
              <a:t>, *) được gọi là </a:t>
            </a:r>
            <a:r>
              <a:rPr lang="vi-VN" sz="1200" b="1" i="1" dirty="0" smtClean="0">
                <a:solidFill>
                  <a:srgbClr val="000000"/>
                </a:solidFill>
                <a:effectLst/>
                <a:latin typeface="Times New Roman" panose="02020603050405020304" pitchFamily="18" charset="0"/>
              </a:rPr>
              <a:t>Nhóm Cyclic </a:t>
            </a:r>
            <a:r>
              <a:rPr lang="vi-VN" sz="1200" b="0" i="0" dirty="0" smtClean="0">
                <a:solidFill>
                  <a:srgbClr val="000000"/>
                </a:solidFill>
                <a:effectLst/>
                <a:latin typeface="Times New Roman" panose="02020603050405020304" pitchFamily="18" charset="0"/>
              </a:rPr>
              <a:t>nếu nó được sinh ra bởi một trong các</a:t>
            </a:r>
            <a:br>
              <a:rPr lang="vi-VN" sz="1200" b="0" i="0" dirty="0" smtClean="0">
                <a:solidFill>
                  <a:srgbClr val="000000"/>
                </a:solidFill>
                <a:effectLst/>
                <a:latin typeface="Times New Roman" panose="02020603050405020304" pitchFamily="18" charset="0"/>
              </a:rPr>
            </a:br>
            <a:r>
              <a:rPr lang="vi-VN" sz="1200" b="0" i="0" dirty="0" smtClean="0">
                <a:solidFill>
                  <a:srgbClr val="000000"/>
                </a:solidFill>
                <a:effectLst/>
                <a:latin typeface="Times New Roman" panose="02020603050405020304" pitchFamily="18" charset="0"/>
              </a:rPr>
              <a:t>phần tử của nó.</a:t>
            </a:r>
            <a:br>
              <a:rPr lang="vi-VN" sz="1200" b="0" i="0" dirty="0" smtClean="0">
                <a:solidFill>
                  <a:srgbClr val="000000"/>
                </a:solidFill>
                <a:effectLst/>
                <a:latin typeface="Times New Roman" panose="02020603050405020304" pitchFamily="18" charset="0"/>
              </a:rPr>
            </a:br>
            <a:r>
              <a:rPr lang="vi-VN" sz="1200" b="0" i="0" dirty="0" smtClean="0">
                <a:solidFill>
                  <a:srgbClr val="000000"/>
                </a:solidFill>
                <a:effectLst/>
                <a:latin typeface="Times New Roman" panose="02020603050405020304" pitchFamily="18" charset="0"/>
              </a:rPr>
              <a:t>Tức là có phần tử </a:t>
            </a:r>
            <a:r>
              <a:rPr lang="vi-VN" sz="1200" b="1" i="0" dirty="0" smtClean="0">
                <a:solidFill>
                  <a:srgbClr val="000000"/>
                </a:solidFill>
                <a:effectLst/>
                <a:latin typeface="Times New Roman" panose="02020603050405020304" pitchFamily="18" charset="0"/>
              </a:rPr>
              <a:t>g G </a:t>
            </a:r>
            <a:r>
              <a:rPr lang="vi-VN" sz="1200" b="0" i="0" dirty="0" smtClean="0">
                <a:solidFill>
                  <a:srgbClr val="000000"/>
                </a:solidFill>
                <a:effectLst/>
                <a:latin typeface="Times New Roman" panose="02020603050405020304" pitchFamily="18" charset="0"/>
              </a:rPr>
              <a:t>mà với mỗi </a:t>
            </a:r>
            <a:r>
              <a:rPr lang="vi-VN" sz="1200" b="1" i="0" dirty="0" smtClean="0">
                <a:solidFill>
                  <a:srgbClr val="000000"/>
                </a:solidFill>
                <a:effectLst/>
                <a:latin typeface="Times New Roman" panose="02020603050405020304" pitchFamily="18" charset="0"/>
              </a:rPr>
              <a:t>a G</a:t>
            </a:r>
            <a:r>
              <a:rPr lang="vi-VN" sz="1200" b="0" i="0" dirty="0" smtClean="0">
                <a:solidFill>
                  <a:srgbClr val="000000"/>
                </a:solidFill>
                <a:effectLst/>
                <a:latin typeface="Times New Roman" panose="02020603050405020304" pitchFamily="18" charset="0"/>
              </a:rPr>
              <a:t>, đều tồn tại </a:t>
            </a:r>
            <a:r>
              <a:rPr lang="vi-VN" sz="1200" b="1" i="0" dirty="0" smtClean="0">
                <a:solidFill>
                  <a:srgbClr val="000000"/>
                </a:solidFill>
                <a:effectLst/>
                <a:latin typeface="Times New Roman" panose="02020603050405020304" pitchFamily="18" charset="0"/>
              </a:rPr>
              <a:t>n N </a:t>
            </a:r>
            <a:r>
              <a:rPr lang="vi-VN" sz="1200" b="0" i="0" dirty="0" smtClean="0">
                <a:solidFill>
                  <a:srgbClr val="000000"/>
                </a:solidFill>
                <a:effectLst/>
                <a:latin typeface="Times New Roman" panose="02020603050405020304" pitchFamily="18" charset="0"/>
              </a:rPr>
              <a:t>để</a:t>
            </a:r>
            <a:br>
              <a:rPr lang="vi-VN" sz="1200" b="0" i="0" dirty="0" smtClean="0">
                <a:solidFill>
                  <a:srgbClr val="000000"/>
                </a:solidFill>
                <a:effectLst/>
                <a:latin typeface="Times New Roman" panose="02020603050405020304" pitchFamily="18" charset="0"/>
              </a:rPr>
            </a:br>
            <a:r>
              <a:rPr lang="vi-VN" sz="2400" b="0" i="1" dirty="0" smtClean="0">
                <a:solidFill>
                  <a:srgbClr val="000000"/>
                </a:solidFill>
                <a:effectLst/>
                <a:latin typeface="Times New Roman" panose="02020603050405020304" pitchFamily="18" charset="0"/>
              </a:rPr>
              <a:t>n</a:t>
            </a:r>
            <a:br>
              <a:rPr lang="vi-VN" sz="2400" b="0" i="1" dirty="0" smtClean="0">
                <a:solidFill>
                  <a:srgbClr val="000000"/>
                </a:solidFill>
                <a:effectLst/>
                <a:latin typeface="Times New Roman" panose="02020603050405020304" pitchFamily="18" charset="0"/>
              </a:rPr>
            </a:br>
            <a:r>
              <a:rPr lang="vi-VN" sz="4400" b="0" i="1" dirty="0" smtClean="0">
                <a:solidFill>
                  <a:srgbClr val="000000"/>
                </a:solidFill>
                <a:effectLst/>
                <a:latin typeface="Times New Roman" panose="02020603050405020304" pitchFamily="18" charset="0"/>
              </a:rPr>
              <a:t>g </a:t>
            </a:r>
            <a:r>
              <a:rPr lang="vi-VN" sz="1200" b="1" i="0" dirty="0" smtClean="0">
                <a:solidFill>
                  <a:srgbClr val="000000"/>
                </a:solidFill>
                <a:effectLst/>
                <a:latin typeface="Times New Roman" panose="02020603050405020304" pitchFamily="18" charset="0"/>
              </a:rPr>
              <a:t>=g*g*...*g = a. </a:t>
            </a:r>
            <a:r>
              <a:rPr lang="vi-VN" sz="1200" b="0" i="0" dirty="0" smtClean="0">
                <a:solidFill>
                  <a:srgbClr val="000000"/>
                </a:solidFill>
                <a:effectLst/>
                <a:latin typeface="Times New Roman" panose="02020603050405020304" pitchFamily="18" charset="0"/>
              </a:rPr>
              <a:t>(Chú ý: </a:t>
            </a:r>
            <a:r>
              <a:rPr lang="vi-VN" sz="1200" b="1" i="0" dirty="0" smtClean="0">
                <a:solidFill>
                  <a:srgbClr val="000000"/>
                </a:solidFill>
                <a:effectLst/>
                <a:latin typeface="Times New Roman" panose="02020603050405020304" pitchFamily="18" charset="0"/>
              </a:rPr>
              <a:t>g*g*...*g </a:t>
            </a:r>
            <a:r>
              <a:rPr lang="vi-VN" sz="1200" b="0" i="0" dirty="0" smtClean="0">
                <a:solidFill>
                  <a:srgbClr val="000000"/>
                </a:solidFill>
                <a:effectLst/>
                <a:latin typeface="Times New Roman" panose="02020603050405020304" pitchFamily="18" charset="0"/>
              </a:rPr>
              <a:t>là </a:t>
            </a:r>
            <a:r>
              <a:rPr lang="vi-VN" sz="1200" b="1" i="0" dirty="0" smtClean="0">
                <a:solidFill>
                  <a:srgbClr val="000000"/>
                </a:solidFill>
                <a:effectLst/>
                <a:latin typeface="Times New Roman" panose="02020603050405020304" pitchFamily="18" charset="0"/>
              </a:rPr>
              <a:t>g*g </a:t>
            </a:r>
            <a:r>
              <a:rPr lang="vi-VN" sz="1200" b="0" i="0" dirty="0" smtClean="0">
                <a:solidFill>
                  <a:srgbClr val="000000"/>
                </a:solidFill>
                <a:effectLst/>
                <a:latin typeface="Times New Roman" panose="02020603050405020304" pitchFamily="18" charset="0"/>
              </a:rPr>
              <a:t>với </a:t>
            </a:r>
            <a:r>
              <a:rPr lang="vi-VN" sz="1200" b="1" i="0" dirty="0" smtClean="0">
                <a:solidFill>
                  <a:srgbClr val="000000"/>
                </a:solidFill>
                <a:effectLst/>
                <a:latin typeface="Times New Roman" panose="02020603050405020304" pitchFamily="18" charset="0"/>
              </a:rPr>
              <a:t>n </a:t>
            </a:r>
            <a:r>
              <a:rPr lang="vi-VN" sz="1200" b="0" i="0" dirty="0" smtClean="0">
                <a:solidFill>
                  <a:srgbClr val="000000"/>
                </a:solidFill>
                <a:effectLst/>
                <a:latin typeface="Times New Roman" panose="02020603050405020304" pitchFamily="18" charset="0"/>
              </a:rPr>
              <a:t>lần).</a:t>
            </a:r>
            <a:br>
              <a:rPr lang="vi-VN" sz="1200" b="0" i="0" dirty="0" smtClean="0">
                <a:solidFill>
                  <a:srgbClr val="000000"/>
                </a:solidFill>
                <a:effectLst/>
                <a:latin typeface="Times New Roman" panose="02020603050405020304" pitchFamily="18" charset="0"/>
              </a:rPr>
            </a:br>
            <a:r>
              <a:rPr lang="vi-VN" sz="1200" b="0" i="0" dirty="0" smtClean="0">
                <a:solidFill>
                  <a:srgbClr val="000000"/>
                </a:solidFill>
                <a:effectLst/>
                <a:latin typeface="Times New Roman" panose="02020603050405020304" pitchFamily="18" charset="0"/>
              </a:rPr>
              <a:t>Nói cách khác: </a:t>
            </a:r>
            <a:r>
              <a:rPr lang="vi-VN" sz="1200" b="1" i="0" dirty="0" smtClean="0">
                <a:solidFill>
                  <a:srgbClr val="000000"/>
                </a:solidFill>
                <a:effectLst/>
                <a:latin typeface="Times New Roman" panose="02020603050405020304" pitchFamily="18" charset="0"/>
              </a:rPr>
              <a:t>G </a:t>
            </a:r>
            <a:r>
              <a:rPr lang="vi-VN" sz="1200" b="0" i="0" dirty="0" smtClean="0">
                <a:solidFill>
                  <a:srgbClr val="000000"/>
                </a:solidFill>
                <a:effectLst/>
                <a:latin typeface="Times New Roman" panose="02020603050405020304" pitchFamily="18" charset="0"/>
              </a:rPr>
              <a:t>được gọi là Nhóm Cyclic nếu tồn tại </a:t>
            </a:r>
            <a:r>
              <a:rPr lang="vi-VN" sz="1200" b="1" i="0" dirty="0" smtClean="0">
                <a:solidFill>
                  <a:srgbClr val="000000"/>
                </a:solidFill>
                <a:effectLst/>
                <a:latin typeface="Times New Roman" panose="02020603050405020304" pitchFamily="18" charset="0"/>
              </a:rPr>
              <a:t>g G </a:t>
            </a:r>
            <a:r>
              <a:rPr lang="vi-VN" sz="1200" b="0" i="0" dirty="0" smtClean="0">
                <a:solidFill>
                  <a:srgbClr val="000000"/>
                </a:solidFill>
                <a:effectLst/>
                <a:latin typeface="Times New Roman" panose="02020603050405020304" pitchFamily="18" charset="0"/>
              </a:rPr>
              <a:t>sao cho mọi</a:t>
            </a:r>
            <a:br>
              <a:rPr lang="vi-VN" sz="1200" b="0" i="0" dirty="0" smtClean="0">
                <a:solidFill>
                  <a:srgbClr val="000000"/>
                </a:solidFill>
                <a:effectLst/>
                <a:latin typeface="Times New Roman" panose="02020603050405020304" pitchFamily="18" charset="0"/>
              </a:rPr>
            </a:br>
            <a:r>
              <a:rPr lang="vi-VN" sz="1200" b="0" i="0" dirty="0" smtClean="0">
                <a:solidFill>
                  <a:srgbClr val="000000"/>
                </a:solidFill>
                <a:effectLst/>
                <a:latin typeface="Times New Roman" panose="02020603050405020304" pitchFamily="18" charset="0"/>
              </a:rPr>
              <a:t>phần tử trong </a:t>
            </a:r>
            <a:r>
              <a:rPr lang="vi-VN" sz="1200" b="1" i="0" dirty="0" smtClean="0">
                <a:solidFill>
                  <a:srgbClr val="000000"/>
                </a:solidFill>
                <a:effectLst/>
                <a:latin typeface="Times New Roman" panose="02020603050405020304" pitchFamily="18" charset="0"/>
              </a:rPr>
              <a:t>G </a:t>
            </a:r>
            <a:r>
              <a:rPr lang="vi-VN" sz="1200" b="0" i="0" dirty="0" smtClean="0">
                <a:solidFill>
                  <a:srgbClr val="000000"/>
                </a:solidFill>
                <a:effectLst/>
                <a:latin typeface="Times New Roman" panose="02020603050405020304" pitchFamily="18" charset="0"/>
              </a:rPr>
              <a:t>đều là một </a:t>
            </a:r>
            <a:r>
              <a:rPr lang="vi-VN" sz="1200" b="1" i="1" dirty="0" smtClean="0">
                <a:solidFill>
                  <a:srgbClr val="000000"/>
                </a:solidFill>
                <a:effectLst/>
                <a:latin typeface="Times New Roman" panose="02020603050405020304" pitchFamily="18" charset="0"/>
              </a:rPr>
              <a:t>lũy thừa nguyên </a:t>
            </a:r>
            <a:r>
              <a:rPr lang="vi-VN" sz="1200" b="0" i="0" dirty="0" smtClean="0">
                <a:solidFill>
                  <a:srgbClr val="000000"/>
                </a:solidFill>
                <a:effectLst/>
                <a:latin typeface="Times New Roman" panose="02020603050405020304" pitchFamily="18" charset="0"/>
              </a:rPr>
              <a:t>nào đó của g.</a:t>
            </a:r>
            <a:br>
              <a:rPr lang="vi-VN" sz="1200" b="0" i="0" dirty="0" smtClean="0">
                <a:solidFill>
                  <a:srgbClr val="000000"/>
                </a:solidFill>
                <a:effectLst/>
                <a:latin typeface="Times New Roman" panose="02020603050405020304" pitchFamily="18" charset="0"/>
              </a:rPr>
            </a:br>
            <a:r>
              <a:rPr lang="vi-VN" sz="1200" b="1" i="0" dirty="0" smtClean="0">
                <a:solidFill>
                  <a:srgbClr val="000000"/>
                </a:solidFill>
                <a:effectLst/>
                <a:latin typeface="Times New Roman" panose="02020603050405020304" pitchFamily="18" charset="0"/>
              </a:rPr>
              <a:t>2/. Ví dụ:</a:t>
            </a:r>
            <a:br>
              <a:rPr lang="vi-VN" sz="1200" b="1" i="0" dirty="0" smtClean="0">
                <a:solidFill>
                  <a:srgbClr val="000000"/>
                </a:solidFill>
                <a:effectLst/>
                <a:latin typeface="Times New Roman" panose="02020603050405020304" pitchFamily="18" charset="0"/>
              </a:rPr>
            </a:br>
            <a:r>
              <a:rPr lang="vi-VN" sz="1200" b="0" i="0" dirty="0" smtClean="0">
                <a:solidFill>
                  <a:srgbClr val="000000"/>
                </a:solidFill>
                <a:effectLst/>
                <a:latin typeface="Times New Roman" panose="02020603050405020304" pitchFamily="18" charset="0"/>
              </a:rPr>
              <a:t>Nhóm (</a:t>
            </a:r>
            <a:r>
              <a:rPr lang="vi-VN" sz="1200" b="1" i="0" dirty="0" smtClean="0">
                <a:solidFill>
                  <a:srgbClr val="000000"/>
                </a:solidFill>
                <a:effectLst/>
                <a:latin typeface="Times New Roman" panose="02020603050405020304" pitchFamily="18" charset="0"/>
              </a:rPr>
              <a:t>Z </a:t>
            </a:r>
            <a:r>
              <a:rPr lang="vi-VN" sz="1200" b="0" i="0" dirty="0" smtClean="0">
                <a:solidFill>
                  <a:srgbClr val="000000"/>
                </a:solidFill>
                <a:effectLst/>
                <a:latin typeface="Times New Roman" panose="02020603050405020304" pitchFamily="18" charset="0"/>
              </a:rPr>
              <a:t>, +) gồm các số nguyên dương là Cyclic với phần tử sinh </a:t>
            </a:r>
            <a:r>
              <a:rPr lang="vi-VN" sz="1200" b="1" i="0" dirty="0" smtClean="0">
                <a:solidFill>
                  <a:srgbClr val="000000"/>
                </a:solidFill>
                <a:effectLst/>
                <a:latin typeface="Times New Roman" panose="02020603050405020304" pitchFamily="18" charset="0"/>
              </a:rPr>
              <a:t>g </a:t>
            </a:r>
            <a:r>
              <a:rPr lang="vi-VN" sz="1200" b="0" i="0" dirty="0" smtClean="0">
                <a:solidFill>
                  <a:srgbClr val="000000"/>
                </a:solidFill>
                <a:effectLst/>
                <a:latin typeface="Times New Roman" panose="02020603050405020304" pitchFamily="18" charset="0"/>
              </a:rPr>
              <a:t>= 1.</a:t>
            </a:r>
            <a:r>
              <a:rPr lang="vi-VN" dirty="0" smtClean="0"/>
              <a:t> </a:t>
            </a:r>
            <a:br>
              <a:rPr lang="vi-VN" dirty="0" smtClean="0"/>
            </a:br>
            <a:endParaRPr lang="en-US" dirty="0"/>
          </a:p>
        </p:txBody>
      </p:sp>
      <p:sp>
        <p:nvSpPr>
          <p:cNvPr id="4" name="Slide Number Placeholder 3"/>
          <p:cNvSpPr>
            <a:spLocks noGrp="1"/>
          </p:cNvSpPr>
          <p:nvPr>
            <p:ph type="sldNum" sz="quarter" idx="10"/>
          </p:nvPr>
        </p:nvSpPr>
        <p:spPr/>
        <p:txBody>
          <a:bodyPr/>
          <a:lstStyle/>
          <a:p>
            <a:fld id="{CC731CC1-0C40-402C-A2C9-DC0EE198A14D}" type="slidenum">
              <a:rPr lang="en-US" smtClean="0"/>
              <a:t>6</a:t>
            </a:fld>
            <a:endParaRPr lang="en-US"/>
          </a:p>
        </p:txBody>
      </p:sp>
    </p:spTree>
    <p:extLst>
      <p:ext uri="{BB962C8B-B14F-4D97-AF65-F5344CB8AC3E}">
        <p14:creationId xmlns:p14="http://schemas.microsoft.com/office/powerpoint/2010/main" val="3909044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Constantia"/>
              </a:rPr>
              <a:t>Intractability: </a:t>
            </a:r>
            <a:r>
              <a:rPr lang="en-US" sz="1200" dirty="0" err="1" smtClean="0">
                <a:latin typeface="Constantia"/>
              </a:rPr>
              <a:t>khó</a:t>
            </a:r>
            <a:endParaRPr lang="en-US" sz="1200" baseline="0" dirty="0" smtClean="0">
              <a:latin typeface="Constantia"/>
            </a:endParaRPr>
          </a:p>
          <a:p>
            <a:endParaRPr lang="en-US" sz="1200" baseline="0" dirty="0" smtClean="0">
              <a:latin typeface="Constantia"/>
            </a:endParaRPr>
          </a:p>
        </p:txBody>
      </p:sp>
      <p:sp>
        <p:nvSpPr>
          <p:cNvPr id="4" name="Slide Number Placeholder 3"/>
          <p:cNvSpPr>
            <a:spLocks noGrp="1"/>
          </p:cNvSpPr>
          <p:nvPr>
            <p:ph type="sldNum" sz="quarter" idx="10"/>
          </p:nvPr>
        </p:nvSpPr>
        <p:spPr/>
        <p:txBody>
          <a:bodyPr/>
          <a:lstStyle/>
          <a:p>
            <a:fld id="{CC731CC1-0C40-402C-A2C9-DC0EE198A14D}" type="slidenum">
              <a:rPr lang="en-US" smtClean="0"/>
              <a:t>11</a:t>
            </a:fld>
            <a:endParaRPr lang="en-US"/>
          </a:p>
        </p:txBody>
      </p:sp>
    </p:spTree>
    <p:extLst>
      <p:ext uri="{BB962C8B-B14F-4D97-AF65-F5344CB8AC3E}">
        <p14:creationId xmlns:p14="http://schemas.microsoft.com/office/powerpoint/2010/main" val="4112257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Solely: </a:t>
            </a:r>
            <a:r>
              <a:rPr lang="en-US" dirty="0" err="1" smtClean="0"/>
              <a:t>đơn</a:t>
            </a:r>
            <a:r>
              <a:rPr lang="en-US" dirty="0" smtClean="0"/>
              <a:t>,</a:t>
            </a:r>
            <a:r>
              <a:rPr lang="en-US" baseline="0" dirty="0" smtClean="0"/>
              <a:t> </a:t>
            </a:r>
            <a:r>
              <a:rPr lang="en-US" baseline="0" dirty="0" err="1" smtClean="0"/>
              <a:t>đơn</a:t>
            </a:r>
            <a:r>
              <a:rPr lang="en-US" baseline="0" dirty="0" smtClean="0"/>
              <a:t> </a:t>
            </a:r>
            <a:r>
              <a:rPr lang="en-US" baseline="0" dirty="0" err="1" smtClean="0"/>
              <a:t>độc</a:t>
            </a:r>
            <a:endParaRPr lang="en-US" baseline="0" dirty="0" smtClean="0"/>
          </a:p>
          <a:p>
            <a:r>
              <a:rPr lang="en-US" baseline="0" dirty="0" smtClean="0"/>
              <a:t>Quadratic: </a:t>
            </a:r>
            <a:r>
              <a:rPr lang="en-US" baseline="0" dirty="0" err="1" smtClean="0"/>
              <a:t>bậc</a:t>
            </a:r>
            <a:r>
              <a:rPr lang="en-US" baseline="0" dirty="0" smtClean="0"/>
              <a:t> </a:t>
            </a:r>
            <a:r>
              <a:rPr lang="en-US" baseline="0" dirty="0" err="1" smtClean="0"/>
              <a:t>hai</a:t>
            </a:r>
            <a:r>
              <a:rPr lang="en-US" baseline="0" dirty="0" smtClean="0"/>
              <a:t>, </a:t>
            </a:r>
            <a:r>
              <a:rPr lang="en-US" baseline="0" dirty="0" err="1" smtClean="0"/>
              <a:t>toàn</a:t>
            </a:r>
            <a:r>
              <a:rPr lang="en-US" baseline="0" dirty="0" smtClean="0"/>
              <a:t> </a:t>
            </a:r>
            <a:r>
              <a:rPr lang="en-US" baseline="0" dirty="0" err="1" smtClean="0"/>
              <a:t>phương</a:t>
            </a:r>
            <a:r>
              <a:rPr lang="en-US" baseline="0" dirty="0" smtClean="0"/>
              <a:t>.</a:t>
            </a:r>
          </a:p>
          <a:p>
            <a:r>
              <a:rPr lang="en-US" baseline="0" dirty="0" smtClean="0"/>
              <a:t>Sieve: </a:t>
            </a:r>
            <a:r>
              <a:rPr lang="en-US" baseline="0" dirty="0" err="1" smtClean="0"/>
              <a:t>sàng</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C731CC1-0C40-402C-A2C9-DC0EE198A14D}" type="slidenum">
              <a:rPr lang="en-US" smtClean="0"/>
              <a:t>12</a:t>
            </a:fld>
            <a:endParaRPr lang="en-US"/>
          </a:p>
        </p:txBody>
      </p:sp>
    </p:spTree>
    <p:extLst>
      <p:ext uri="{BB962C8B-B14F-4D97-AF65-F5344CB8AC3E}">
        <p14:creationId xmlns:p14="http://schemas.microsoft.com/office/powerpoint/2010/main" val="4253202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97D8BF-07D3-49E9-A84F-054316C5E9D1}" type="datetime1">
              <a:rPr lang="ru-RU" smtClean="0"/>
              <a:t>13.04.2018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1583-81F9-4B12-82D7-448D4626FB3C}" type="slidenum">
              <a:rPr lang="en-US" smtClean="0"/>
              <a:t>‹#›</a:t>
            </a:fld>
            <a:endParaRPr lang="en-US"/>
          </a:p>
        </p:txBody>
      </p:sp>
    </p:spTree>
    <p:extLst>
      <p:ext uri="{BB962C8B-B14F-4D97-AF65-F5344CB8AC3E}">
        <p14:creationId xmlns:p14="http://schemas.microsoft.com/office/powerpoint/2010/main" val="35617665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6.png"/><Relationship Id="rId2" Type="http://schemas.openxmlformats.org/officeDocument/2006/relationships/diagramData" Target="../diagrams/data17.xml"/><Relationship Id="rId1" Type="http://schemas.openxmlformats.org/officeDocument/2006/relationships/slideLayout" Target="../slideLayouts/slideLayout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10.png"/><Relationship Id="rId2" Type="http://schemas.openxmlformats.org/officeDocument/2006/relationships/diagramData" Target="../diagrams/data21.xml"/><Relationship Id="rId1" Type="http://schemas.openxmlformats.org/officeDocument/2006/relationships/slideLayout" Target="../slideLayouts/slideLayout1.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7.png"/><Relationship Id="rId2" Type="http://schemas.openxmlformats.org/officeDocument/2006/relationships/diagramData" Target="../diagrams/data22.xml"/><Relationship Id="rId1" Type="http://schemas.openxmlformats.org/officeDocument/2006/relationships/slideLayout" Target="../slideLayouts/slideLayout1.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4.xml"/><Relationship Id="rId7" Type="http://schemas.openxmlformats.org/officeDocument/2006/relationships/image" Target="../media/image11.png"/><Relationship Id="rId2" Type="http://schemas.openxmlformats.org/officeDocument/2006/relationships/diagramData" Target="../diagrams/data24.xml"/><Relationship Id="rId1" Type="http://schemas.openxmlformats.org/officeDocument/2006/relationships/slideLayout" Target="../slideLayouts/slideLayout1.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1.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6.xml"/><Relationship Id="rId7" Type="http://schemas.openxmlformats.org/officeDocument/2006/relationships/image" Target="../media/image14.png"/><Relationship Id="rId2" Type="http://schemas.openxmlformats.org/officeDocument/2006/relationships/diagramData" Target="../diagrams/data26.xml"/><Relationship Id="rId1" Type="http://schemas.openxmlformats.org/officeDocument/2006/relationships/slideLayout" Target="../slideLayouts/slideLayout1.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diagramLayout" Target="../diagrams/layout27.xml"/><Relationship Id="rId7" Type="http://schemas.openxmlformats.org/officeDocument/2006/relationships/diagramData" Target="../diagrams/data28.xml"/><Relationship Id="rId2" Type="http://schemas.openxmlformats.org/officeDocument/2006/relationships/diagramData" Target="../diagrams/data27.xml"/><Relationship Id="rId1" Type="http://schemas.openxmlformats.org/officeDocument/2006/relationships/slideLayout" Target="../slideLayouts/slideLayout1.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1.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12.png"/><Relationship Id="rId2" Type="http://schemas.openxmlformats.org/officeDocument/2006/relationships/diagramData" Target="../diagrams/data30.xml"/><Relationship Id="rId1" Type="http://schemas.openxmlformats.org/officeDocument/2006/relationships/slideLayout" Target="../slideLayouts/slideLayout1.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2.xml"/><Relationship Id="rId7" Type="http://schemas.openxmlformats.org/officeDocument/2006/relationships/image" Target="../media/image15.png"/><Relationship Id="rId2" Type="http://schemas.openxmlformats.org/officeDocument/2006/relationships/diagramData" Target="../diagrams/data32.xml"/><Relationship Id="rId1" Type="http://schemas.openxmlformats.org/officeDocument/2006/relationships/slideLayout" Target="../slideLayouts/slideLayout1.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258925170"/>
              </p:ext>
            </p:extLst>
          </p:nvPr>
        </p:nvGraphicFramePr>
        <p:xfrm>
          <a:off x="336176" y="1971325"/>
          <a:ext cx="8466629" cy="2274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nvPr>
        </p:nvGraphicFramePr>
        <p:xfrm>
          <a:off x="5146864" y="4759243"/>
          <a:ext cx="3516405" cy="12418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5" name="Diagram 4"/>
          <p:cNvGraphicFramePr/>
          <p:nvPr>
            <p:extLst/>
          </p:nvPr>
        </p:nvGraphicFramePr>
        <p:xfrm>
          <a:off x="0" y="0"/>
          <a:ext cx="9144000" cy="83708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7033635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19554" y="1607024"/>
            <a:ext cx="8077200" cy="4267200"/>
          </a:xfrm>
          <a:prstGeom prst="rect">
            <a:avLst/>
          </a:prstGeom>
        </p:spPr>
      </p:pic>
      <p:graphicFrame>
        <p:nvGraphicFramePr>
          <p:cNvPr id="7" name="Diagram 6"/>
          <p:cNvGraphicFramePr/>
          <p:nvPr/>
        </p:nvGraphicFramePr>
        <p:xfrm>
          <a:off x="719554" y="313035"/>
          <a:ext cx="7967245" cy="683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685283" y="931543"/>
                <a:ext cx="7934461" cy="5495569"/>
              </a:xfrm>
              <a:prstGeom prst="rect">
                <a:avLst/>
              </a:prstGeom>
            </p:spPr>
            <p:txBody>
              <a:bodyPr lIns="0" tIns="0" rIns="0" bIns="0">
                <a:normAutofit fontScale="97500"/>
              </a:bodyPr>
              <a:lstStyle/>
              <a:p>
                <a:pPr marL="470916" indent="-457200" algn="just">
                  <a:lnSpc>
                    <a:spcPts val="4680"/>
                  </a:lnSpc>
                  <a:spcBef>
                    <a:spcPts val="1680"/>
                  </a:spcBef>
                  <a:spcAft>
                    <a:spcPts val="210"/>
                  </a:spcAft>
                  <a:buFont typeface="Wingdings" panose="05000000000000000000" pitchFamily="2" charset="2"/>
                  <a:buChar char="v"/>
                </a:pPr>
                <a:r>
                  <a:rPr lang="en-US" sz="2800" b="1" i="1" dirty="0" smtClean="0">
                    <a:latin typeface="Constantia"/>
                  </a:rPr>
                  <a:t>Computing e-</a:t>
                </a:r>
                <a:r>
                  <a:rPr lang="en-US" sz="2800" b="1" i="1" dirty="0" err="1" smtClean="0">
                    <a:latin typeface="Constantia"/>
                  </a:rPr>
                  <a:t>th</a:t>
                </a:r>
                <a:r>
                  <a:rPr lang="en-US" sz="2800" b="1" i="1" dirty="0" smtClean="0">
                    <a:latin typeface="Constantia"/>
                  </a:rPr>
                  <a:t> Roots</a:t>
                </a:r>
                <a:r>
                  <a:rPr lang="en-US" sz="2600" b="1" dirty="0" smtClean="0">
                    <a:solidFill>
                      <a:srgbClr val="0BD0D9"/>
                    </a:solidFill>
                    <a:latin typeface="Constantia"/>
                  </a:rPr>
                  <a:t>   </a:t>
                </a:r>
              </a:p>
              <a:p>
                <a:pPr marL="470916" indent="-457200" algn="just">
                  <a:lnSpc>
                    <a:spcPts val="4680"/>
                  </a:lnSpc>
                  <a:spcBef>
                    <a:spcPts val="1680"/>
                  </a:spcBef>
                  <a:spcAft>
                    <a:spcPts val="210"/>
                  </a:spcAft>
                  <a:buFont typeface="Wingdings" panose="05000000000000000000" pitchFamily="2" charset="2"/>
                  <a:buChar char="v"/>
                </a:pPr>
                <a:r>
                  <a:rPr lang="en-US" sz="2600" dirty="0" smtClean="0">
                    <a:latin typeface="Constantia"/>
                  </a:rPr>
                  <a:t>The </a:t>
                </a:r>
                <a:r>
                  <a:rPr lang="en-US" sz="2600" dirty="0">
                    <a:latin typeface="Constantia"/>
                  </a:rPr>
                  <a:t>security of many cryptographic techniques depends upon the intractability of the integer factorization problem.</a:t>
                </a:r>
              </a:p>
              <a:p>
                <a:pPr marL="470916" indent="-457200" algn="just">
                  <a:lnSpc>
                    <a:spcPts val="4680"/>
                  </a:lnSpc>
                  <a:buFont typeface="Wingdings" panose="05000000000000000000" pitchFamily="2" charset="2"/>
                  <a:buChar char="v"/>
                </a:pPr>
                <a:r>
                  <a:rPr lang="en-US" sz="2600" dirty="0" smtClean="0">
                    <a:latin typeface="Constantia"/>
                  </a:rPr>
                  <a:t>The </a:t>
                </a:r>
                <a:r>
                  <a:rPr lang="en-US" sz="2600" b="1" dirty="0" smtClean="0">
                    <a:latin typeface="Constantia"/>
                  </a:rPr>
                  <a:t>I</a:t>
                </a:r>
                <a:r>
                  <a:rPr lang="en-US" sz="2600" dirty="0" smtClean="0">
                    <a:latin typeface="Constantia"/>
                  </a:rPr>
                  <a:t>nteger </a:t>
                </a:r>
                <a:r>
                  <a:rPr lang="en-US" sz="2600" b="1" dirty="0">
                    <a:latin typeface="Constantia"/>
                  </a:rPr>
                  <a:t>F</a:t>
                </a:r>
                <a:r>
                  <a:rPr lang="en-US" sz="2600" dirty="0" smtClean="0">
                    <a:latin typeface="Constantia"/>
                  </a:rPr>
                  <a:t>actorization </a:t>
                </a:r>
                <a:r>
                  <a:rPr lang="en-US" sz="2600" b="1" dirty="0">
                    <a:latin typeface="Constantia"/>
                  </a:rPr>
                  <a:t>P</a:t>
                </a:r>
                <a:r>
                  <a:rPr lang="en-US" sz="2600" dirty="0" smtClean="0">
                    <a:latin typeface="Constantia"/>
                  </a:rPr>
                  <a:t>roblem </a:t>
                </a:r>
                <a:r>
                  <a:rPr lang="en-US" sz="2600" dirty="0">
                    <a:latin typeface="Constantia"/>
                  </a:rPr>
                  <a:t>(FAC) is the following: given a positive integer n, find its prime factorization, i.e., find pairwise distinct </a:t>
                </a:r>
                <a:r>
                  <a:rPr lang="en-US" sz="2600" dirty="0" smtClean="0">
                    <a:latin typeface="Constantia"/>
                  </a:rPr>
                  <a:t>primes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𝑝</m:t>
                        </m:r>
                      </m:e>
                      <m:sub>
                        <m:r>
                          <a:rPr lang="en-US" sz="2600" b="0" i="1" smtClean="0">
                            <a:latin typeface="Cambria Math" panose="02040503050406030204" pitchFamily="18" charset="0"/>
                          </a:rPr>
                          <m:t>𝑖</m:t>
                        </m:r>
                      </m:sub>
                    </m:sSub>
                  </m:oMath>
                </a14:m>
                <a:r>
                  <a:rPr lang="en-US" sz="2600" dirty="0" smtClean="0">
                    <a:latin typeface="Constantia"/>
                  </a:rPr>
                  <a:t> and positive </a:t>
                </a:r>
                <a:r>
                  <a:rPr lang="en-US" sz="2600" dirty="0">
                    <a:latin typeface="Constantia"/>
                  </a:rPr>
                  <a:t>integers </a:t>
                </a:r>
                <a14:m>
                  <m:oMath xmlns:m="http://schemas.openxmlformats.org/officeDocument/2006/math">
                    <m:sSub>
                      <m:sSubPr>
                        <m:ctrlPr>
                          <a:rPr lang="en-US" sz="2600" i="1">
                            <a:latin typeface="Cambria Math" panose="02040503050406030204" pitchFamily="18" charset="0"/>
                          </a:rPr>
                        </m:ctrlPr>
                      </m:sSubPr>
                      <m:e>
                        <m:r>
                          <a:rPr lang="en-US" sz="2600" b="0" i="1" smtClean="0">
                            <a:latin typeface="Cambria Math" panose="02040503050406030204" pitchFamily="18" charset="0"/>
                          </a:rPr>
                          <m:t>𝑒</m:t>
                        </m:r>
                      </m:e>
                      <m:sub>
                        <m:r>
                          <a:rPr lang="en-US" sz="2600" i="1">
                            <a:latin typeface="Cambria Math" panose="02040503050406030204" pitchFamily="18" charset="0"/>
                          </a:rPr>
                          <m:t>𝑖</m:t>
                        </m:r>
                      </m:sub>
                    </m:sSub>
                  </m:oMath>
                </a14:m>
                <a:r>
                  <a:rPr lang="en-US" sz="2600" dirty="0" smtClean="0">
                    <a:latin typeface="Constantia"/>
                  </a:rPr>
                  <a:t>, </a:t>
                </a:r>
                <a:r>
                  <a:rPr lang="en-US" sz="2600" dirty="0">
                    <a:latin typeface="Constantia"/>
                  </a:rPr>
                  <a:t>such </a:t>
                </a:r>
                <a:r>
                  <a:rPr lang="en-US" sz="2600" dirty="0" smtClean="0">
                    <a:latin typeface="Constantia"/>
                  </a:rPr>
                  <a:t>that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𝑛</m:t>
                        </m:r>
                        <m:r>
                          <a:rPr lang="en-US" sz="2600" b="0" i="1" smtClean="0">
                            <a:latin typeface="Cambria Math" panose="02040503050406030204" pitchFamily="18" charset="0"/>
                          </a:rPr>
                          <m:t>=</m:t>
                        </m:r>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𝑝</m:t>
                            </m:r>
                          </m:e>
                          <m:sub>
                            <m:r>
                              <a:rPr lang="en-US" sz="2600" b="0" i="1" smtClean="0">
                                <a:latin typeface="Cambria Math" panose="02040503050406030204" pitchFamily="18" charset="0"/>
                              </a:rPr>
                              <m:t>1</m:t>
                            </m:r>
                          </m:sub>
                          <m:sup>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𝑒</m:t>
                                </m:r>
                              </m:e>
                              <m:sub>
                                <m:r>
                                  <a:rPr lang="en-US" sz="2600" b="0" i="1" smtClean="0">
                                    <a:latin typeface="Cambria Math" panose="02040503050406030204" pitchFamily="18" charset="0"/>
                                  </a:rPr>
                                  <m:t>1</m:t>
                                </m:r>
                              </m:sub>
                            </m:sSub>
                          </m:sup>
                        </m:sSubSup>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𝑝</m:t>
                            </m:r>
                          </m:e>
                          <m:sub>
                            <m:r>
                              <a:rPr lang="en-US" sz="2600" b="0" i="1" smtClean="0">
                                <a:latin typeface="Cambria Math" panose="02040503050406030204" pitchFamily="18" charset="0"/>
                              </a:rPr>
                              <m:t>2</m:t>
                            </m:r>
                          </m:sub>
                          <m:sup>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𝑒</m:t>
                                </m:r>
                              </m:e>
                              <m:sub>
                                <m:r>
                                  <a:rPr lang="en-US" sz="2600" b="0" i="1" smtClean="0">
                                    <a:latin typeface="Cambria Math" panose="02040503050406030204" pitchFamily="18" charset="0"/>
                                  </a:rPr>
                                  <m:t>2</m:t>
                                </m:r>
                              </m:sub>
                            </m:sSub>
                          </m:sup>
                        </m:sSubSup>
                        <m:r>
                          <a:rPr lang="en-US" sz="2600" b="0" i="1" smtClean="0">
                            <a:latin typeface="Cambria Math" panose="02040503050406030204" pitchFamily="18" charset="0"/>
                          </a:rPr>
                          <m:t>…</m:t>
                        </m:r>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𝑝</m:t>
                            </m:r>
                          </m:e>
                          <m:sub>
                            <m:r>
                              <a:rPr lang="en-US" sz="2600" b="0" i="1" smtClean="0">
                                <a:latin typeface="Cambria Math" panose="02040503050406030204" pitchFamily="18" charset="0"/>
                              </a:rPr>
                              <m:t>𝑘</m:t>
                            </m:r>
                          </m:sub>
                          <m:sup>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𝑒</m:t>
                                </m:r>
                              </m:e>
                              <m:sub>
                                <m:r>
                                  <a:rPr lang="en-US" sz="2600" b="0" i="1" smtClean="0">
                                    <a:latin typeface="Cambria Math" panose="02040503050406030204" pitchFamily="18" charset="0"/>
                                  </a:rPr>
                                  <m:t>𝑘</m:t>
                                </m:r>
                              </m:sub>
                            </m:sSub>
                          </m:sup>
                        </m:sSubSup>
                      </m:e>
                      <m:sub/>
                    </m:sSub>
                  </m:oMath>
                </a14:m>
                <a:endParaRPr lang="en-US" sz="2600" i="1" dirty="0">
                  <a:solidFill>
                    <a:srgbClr val="010066"/>
                  </a:solidFill>
                  <a:latin typeface="Constantia"/>
                </a:endParaRPr>
              </a:p>
            </p:txBody>
          </p:sp>
        </mc:Choice>
        <mc:Fallback xmlns="">
          <p:sp>
            <p:nvSpPr>
              <p:cNvPr id="4" name="Rectangle 3"/>
              <p:cNvSpPr>
                <a:spLocks noRot="1" noChangeAspect="1" noMove="1" noResize="1" noEditPoints="1" noAdjustHandles="1" noChangeArrowheads="1" noChangeShapeType="1" noTextEdit="1"/>
              </p:cNvSpPr>
              <p:nvPr/>
            </p:nvSpPr>
            <p:spPr>
              <a:xfrm>
                <a:off x="685283" y="931543"/>
                <a:ext cx="7934461" cy="5495569"/>
              </a:xfrm>
              <a:prstGeom prst="rect">
                <a:avLst/>
              </a:prstGeom>
              <a:blipFill>
                <a:blip r:embed="rId3"/>
                <a:stretch>
                  <a:fillRect l="-2227" r="-2458"/>
                </a:stretch>
              </a:blipFill>
            </p:spPr>
            <p:txBody>
              <a:bodyPr/>
              <a:lstStyle/>
              <a:p>
                <a:r>
                  <a:rPr lang="en-US">
                    <a:noFill/>
                  </a:rPr>
                  <a:t> </a:t>
                </a:r>
              </a:p>
            </p:txBody>
          </p:sp>
        </mc:Fallback>
      </mc:AlternateContent>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7" name="Group 6"/>
          <p:cNvGrpSpPr/>
          <p:nvPr/>
        </p:nvGrpSpPr>
        <p:grpSpPr>
          <a:xfrm>
            <a:off x="652499" y="227180"/>
            <a:ext cx="7967245" cy="671580"/>
            <a:chOff x="0" y="5835"/>
            <a:chExt cx="7967245" cy="671580"/>
          </a:xfrm>
        </p:grpSpPr>
        <p:sp>
          <p:nvSpPr>
            <p:cNvPr id="8" name="Rounded Rectangle 7"/>
            <p:cNvSpPr/>
            <p:nvPr/>
          </p:nvSpPr>
          <p:spPr>
            <a:xfrm>
              <a:off x="0" y="5835"/>
              <a:ext cx="7967245" cy="6715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32784" y="38619"/>
              <a:ext cx="7901677" cy="6060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3600" kern="1200" dirty="0" smtClean="0"/>
                <a:t>2. </a:t>
              </a:r>
              <a:r>
                <a:rPr lang="en-US" sz="3600" kern="1200" dirty="0" err="1" smtClean="0"/>
                <a:t>Hệ</a:t>
              </a:r>
              <a:r>
                <a:rPr lang="en-US" sz="3600" kern="1200" dirty="0" smtClean="0"/>
                <a:t> </a:t>
              </a:r>
              <a:r>
                <a:rPr lang="en-US" sz="3600" kern="1200" dirty="0" err="1" smtClean="0"/>
                <a:t>mật</a:t>
              </a:r>
              <a:r>
                <a:rPr lang="en-US" sz="3600" kern="1200" dirty="0" smtClean="0"/>
                <a:t> RSA</a:t>
              </a:r>
              <a:endParaRPr lang="en-US" sz="3600" kern="1200" dirty="0"/>
            </a:p>
          </p:txBody>
        </p:sp>
      </p:gr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837001015"/>
              </p:ext>
            </p:extLst>
          </p:nvPr>
        </p:nvGraphicFramePr>
        <p:xfrm>
          <a:off x="750036" y="338190"/>
          <a:ext cx="7863612" cy="6990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750036" y="1245949"/>
            <a:ext cx="7863612" cy="5181163"/>
          </a:xfrm>
          <a:prstGeom prst="rect">
            <a:avLst/>
          </a:prstGeom>
        </p:spPr>
        <p:txBody>
          <a:bodyPr lIns="0" tIns="0" rIns="0" bIns="0">
            <a:normAutofit fontScale="97500"/>
          </a:bodyPr>
          <a:lstStyle/>
          <a:p>
            <a:pPr marL="346964" indent="-342900" algn="just">
              <a:spcBef>
                <a:spcPts val="1680"/>
              </a:spcBef>
              <a:spcAft>
                <a:spcPts val="840"/>
              </a:spcAft>
              <a:buFont typeface="Wingdings" panose="05000000000000000000" pitchFamily="2" charset="2"/>
              <a:buChar char="v"/>
            </a:pPr>
            <a:r>
              <a:rPr lang="en-US" sz="2300" dirty="0" smtClean="0">
                <a:latin typeface="Constantia"/>
              </a:rPr>
              <a:t>The </a:t>
            </a:r>
            <a:r>
              <a:rPr lang="en-US" sz="2300" dirty="0">
                <a:latin typeface="Constantia"/>
              </a:rPr>
              <a:t>algorithms for factoring an integer </a:t>
            </a:r>
            <a:r>
              <a:rPr lang="en-US" sz="2300" i="1" dirty="0">
                <a:latin typeface="Constantia"/>
              </a:rPr>
              <a:t>n</a:t>
            </a:r>
            <a:r>
              <a:rPr lang="en-US" sz="2300" dirty="0">
                <a:latin typeface="Constantia"/>
              </a:rPr>
              <a:t> can be </a:t>
            </a:r>
            <a:r>
              <a:rPr lang="en-US" sz="2300" dirty="0" smtClean="0">
                <a:latin typeface="Constantia"/>
              </a:rPr>
              <a:t>divided into </a:t>
            </a:r>
            <a:r>
              <a:rPr lang="en-US" sz="2300" dirty="0">
                <a:latin typeface="Constantia"/>
              </a:rPr>
              <a:t>two types.</a:t>
            </a:r>
          </a:p>
          <a:p>
            <a:pPr marL="346964" indent="-342900" algn="just">
              <a:lnSpc>
                <a:spcPts val="2856"/>
              </a:lnSpc>
              <a:buFont typeface="Wingdings" panose="05000000000000000000" pitchFamily="2" charset="2"/>
              <a:buChar char="v"/>
            </a:pPr>
            <a:r>
              <a:rPr lang="en-US" sz="2300" dirty="0" smtClean="0">
                <a:solidFill>
                  <a:srgbClr val="FF0000"/>
                </a:solidFill>
                <a:latin typeface="Constantia"/>
              </a:rPr>
              <a:t>General </a:t>
            </a:r>
            <a:r>
              <a:rPr lang="en-US" sz="2300" dirty="0">
                <a:solidFill>
                  <a:srgbClr val="FF0000"/>
                </a:solidFill>
                <a:latin typeface="Constantia"/>
              </a:rPr>
              <a:t>purpose algorithms</a:t>
            </a:r>
            <a:r>
              <a:rPr lang="en-US" sz="2300" dirty="0">
                <a:latin typeface="Constantia"/>
              </a:rPr>
              <a:t>. Their running time depends solely on the size of n. Examples of general purpose factoring algorithms include the quadratic sieve and the </a:t>
            </a:r>
            <a:r>
              <a:rPr lang="en-US" sz="2300" dirty="0" smtClean="0">
                <a:latin typeface="Constantia"/>
              </a:rPr>
              <a:t>general number </a:t>
            </a:r>
            <a:r>
              <a:rPr lang="en-US" sz="2300" dirty="0">
                <a:latin typeface="Constantia"/>
              </a:rPr>
              <a:t>field sieve.</a:t>
            </a:r>
          </a:p>
          <a:p>
            <a:pPr marL="346964" indent="-342900" algn="just">
              <a:lnSpc>
                <a:spcPts val="2880"/>
              </a:lnSpc>
              <a:buFont typeface="Wingdings" panose="05000000000000000000" pitchFamily="2" charset="2"/>
              <a:buChar char="v"/>
            </a:pPr>
            <a:r>
              <a:rPr lang="en-US" sz="2300" dirty="0" smtClean="0">
                <a:solidFill>
                  <a:srgbClr val="FF0000"/>
                </a:solidFill>
                <a:latin typeface="Constantia"/>
              </a:rPr>
              <a:t>Special </a:t>
            </a:r>
            <a:r>
              <a:rPr lang="en-US" sz="2300" dirty="0">
                <a:solidFill>
                  <a:srgbClr val="FF0000"/>
                </a:solidFill>
                <a:latin typeface="Constantia"/>
              </a:rPr>
              <a:t>purpose algorithms</a:t>
            </a:r>
            <a:r>
              <a:rPr lang="en-US" sz="2300" dirty="0">
                <a:latin typeface="Constantia"/>
              </a:rPr>
              <a:t>. The running times of such algorithms typically depend on certain properties of the factors of n, such as the size of the largest prime factor. Trial division, Pollard's rho algorithm, Pollard's </a:t>
            </a:r>
            <a:r>
              <a:rPr lang="en-US" sz="2300" i="1" dirty="0">
                <a:latin typeface="Constantia"/>
              </a:rPr>
              <a:t>p</a:t>
            </a:r>
            <a:r>
              <a:rPr lang="en-US" sz="2300" dirty="0">
                <a:latin typeface="Constantia"/>
              </a:rPr>
              <a:t> - 1, and the elliptic curve algorithm fall in this category.</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09092" y="453470"/>
          <a:ext cx="8080066" cy="805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30246" y="1361910"/>
            <a:ext cx="7895139" cy="4806878"/>
          </a:xfrm>
          <a:prstGeom prst="rect">
            <a:avLst/>
          </a:prstGeom>
        </p:spPr>
        <p:txBody>
          <a:bodyPr lIns="0" tIns="0" rIns="0" bIns="0">
            <a:normAutofit fontScale="97500"/>
          </a:bodyPr>
          <a:lstStyle/>
          <a:p>
            <a:pPr marL="458216" indent="-457200" algn="just">
              <a:lnSpc>
                <a:spcPts val="4680"/>
              </a:lnSpc>
              <a:spcBef>
                <a:spcPts val="2520"/>
              </a:spcBef>
              <a:buFont typeface="Wingdings" panose="05000000000000000000" pitchFamily="2" charset="2"/>
              <a:buChar char="v"/>
            </a:pPr>
            <a:r>
              <a:rPr lang="vi" sz="2600" dirty="0" smtClean="0">
                <a:latin typeface="Constantia"/>
              </a:rPr>
              <a:t>Vào </a:t>
            </a:r>
            <a:r>
              <a:rPr lang="vi" sz="2600" dirty="0">
                <a:latin typeface="Constantia"/>
              </a:rPr>
              <a:t>năm 1977, </a:t>
            </a:r>
            <a:r>
              <a:rPr lang="en-US" sz="2600" dirty="0">
                <a:latin typeface="Constantia"/>
              </a:rPr>
              <a:t>Ron </a:t>
            </a:r>
            <a:r>
              <a:rPr lang="vi" sz="2600" dirty="0">
                <a:latin typeface="Constantia"/>
              </a:rPr>
              <a:t>Rivest, </a:t>
            </a:r>
            <a:r>
              <a:rPr lang="en-US" sz="2600" dirty="0" err="1">
                <a:latin typeface="Constantia"/>
              </a:rPr>
              <a:t>Adi</a:t>
            </a:r>
            <a:r>
              <a:rPr lang="en-US" sz="2600" dirty="0">
                <a:latin typeface="Constantia"/>
              </a:rPr>
              <a:t> Shamir </a:t>
            </a:r>
            <a:r>
              <a:rPr lang="vi" sz="2600" dirty="0">
                <a:latin typeface="Constantia"/>
              </a:rPr>
              <a:t>và Len </a:t>
            </a:r>
            <a:r>
              <a:rPr lang="vi" sz="2600" dirty="0" smtClean="0">
                <a:latin typeface="Constantia"/>
              </a:rPr>
              <a:t>Adleman</a:t>
            </a:r>
            <a:r>
              <a:rPr lang="en-US" sz="2600" dirty="0" smtClean="0">
                <a:latin typeface="Constantia"/>
              </a:rPr>
              <a:t> </a:t>
            </a:r>
            <a:r>
              <a:rPr lang="vi" sz="2600" dirty="0" smtClean="0">
                <a:latin typeface="Constantia"/>
              </a:rPr>
              <a:t>làm </a:t>
            </a:r>
            <a:r>
              <a:rPr lang="vi" sz="2600" dirty="0">
                <a:latin typeface="Constantia"/>
              </a:rPr>
              <a:t>việc ở </a:t>
            </a:r>
            <a:r>
              <a:rPr lang="de" sz="2600" dirty="0">
                <a:latin typeface="Constantia"/>
              </a:rPr>
              <a:t>MIT </a:t>
            </a:r>
            <a:r>
              <a:rPr lang="vi" sz="2600" dirty="0">
                <a:latin typeface="Constantia"/>
              </a:rPr>
              <a:t>đã phát triển một thuật toán mật </a:t>
            </a:r>
            <a:r>
              <a:rPr lang="vi" sz="2600" dirty="0" smtClean="0">
                <a:latin typeface="Constantia"/>
              </a:rPr>
              <a:t>mã</a:t>
            </a:r>
            <a:r>
              <a:rPr lang="en-US" sz="2600" dirty="0" smtClean="0">
                <a:latin typeface="Constantia"/>
              </a:rPr>
              <a:t> </a:t>
            </a:r>
            <a:r>
              <a:rPr lang="vi" sz="2600" dirty="0" smtClean="0">
                <a:latin typeface="Constantia"/>
              </a:rPr>
              <a:t>khóa </a:t>
            </a:r>
            <a:r>
              <a:rPr lang="vi" sz="2600" dirty="0">
                <a:latin typeface="Constantia"/>
              </a:rPr>
              <a:t>công khai.</a:t>
            </a:r>
          </a:p>
          <a:p>
            <a:pPr marL="458216" indent="-457200" algn="just">
              <a:lnSpc>
                <a:spcPts val="4680"/>
              </a:lnSpc>
              <a:buFont typeface="Wingdings" panose="05000000000000000000" pitchFamily="2" charset="2"/>
              <a:buChar char="v"/>
            </a:pPr>
            <a:r>
              <a:rPr lang="vi" sz="2600" dirty="0" smtClean="0">
                <a:latin typeface="Constantia"/>
              </a:rPr>
              <a:t>Sơ </a:t>
            </a:r>
            <a:r>
              <a:rPr lang="vi" sz="2600" dirty="0">
                <a:latin typeface="Constantia"/>
              </a:rPr>
              <a:t>đồ </a:t>
            </a:r>
            <a:r>
              <a:rPr lang="fr" sz="2600" dirty="0">
                <a:latin typeface="Constantia"/>
              </a:rPr>
              <a:t>RSA </a:t>
            </a:r>
            <a:r>
              <a:rPr lang="vi" sz="2600" dirty="0">
                <a:latin typeface="Constantia"/>
              </a:rPr>
              <a:t>là sơ đồ mật mã khối, trong đó cả văn bản rõ và văn bản mã là các số nguyên trong dải từ 0 đến </a:t>
            </a:r>
            <a:endParaRPr lang="en-US" sz="2600" dirty="0" smtClean="0">
              <a:latin typeface="Constantia"/>
            </a:endParaRPr>
          </a:p>
          <a:p>
            <a:pPr marL="1016" algn="just">
              <a:lnSpc>
                <a:spcPts val="4680"/>
              </a:lnSpc>
            </a:pPr>
            <a:r>
              <a:rPr lang="en-US" sz="2600" i="1" dirty="0" smtClean="0">
                <a:latin typeface="Constantia"/>
              </a:rPr>
              <a:t>      </a:t>
            </a:r>
            <a:r>
              <a:rPr lang="vi" sz="2600" i="1" dirty="0" smtClean="0">
                <a:latin typeface="Constantia"/>
              </a:rPr>
              <a:t>n </a:t>
            </a:r>
            <a:r>
              <a:rPr lang="vi" sz="2600" dirty="0">
                <a:latin typeface="Constantia"/>
              </a:rPr>
              <a:t>- 1 đối với một giá trị </a:t>
            </a:r>
            <a:r>
              <a:rPr lang="vi" sz="2600" i="1" dirty="0">
                <a:latin typeface="Constantia"/>
              </a:rPr>
              <a:t>n</a:t>
            </a:r>
            <a:r>
              <a:rPr lang="vi" sz="2600" dirty="0">
                <a:latin typeface="Constantia"/>
              </a:rPr>
              <a:t> nào đó.</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673601" y="1150825"/>
            <a:ext cx="7946143" cy="5276288"/>
          </a:xfrm>
          <a:prstGeom prst="rect">
            <a:avLst/>
          </a:prstGeom>
        </p:spPr>
        <p:txBody>
          <a:bodyPr lIns="0" tIns="0" rIns="0" bIns="0">
            <a:noAutofit/>
          </a:bodyPr>
          <a:lstStyle/>
          <a:p>
            <a:pPr marL="549148" indent="-457200" algn="just">
              <a:spcAft>
                <a:spcPts val="840"/>
              </a:spcAft>
              <a:buFont typeface="Wingdings" panose="05000000000000000000" pitchFamily="2" charset="2"/>
              <a:buChar char="v"/>
            </a:pPr>
            <a:r>
              <a:rPr lang="vi" sz="2700" dirty="0" smtClean="0">
                <a:latin typeface="Constantia"/>
              </a:rPr>
              <a:t>Hệ </a:t>
            </a:r>
            <a:r>
              <a:rPr lang="vi" sz="2700" dirty="0">
                <a:latin typeface="Constantia"/>
              </a:rPr>
              <a:t>mật được phát triển dựa trên các hàm số mũ.</a:t>
            </a:r>
          </a:p>
          <a:p>
            <a:pPr marL="549148" indent="-457200">
              <a:lnSpc>
                <a:spcPts val="3120"/>
              </a:lnSpc>
              <a:buFont typeface="Wingdings" panose="05000000000000000000" pitchFamily="2" charset="2"/>
              <a:buChar char="v"/>
            </a:pPr>
            <a:r>
              <a:rPr lang="vi" sz="2700" dirty="0" smtClean="0">
                <a:latin typeface="Constantia"/>
              </a:rPr>
              <a:t>Văn </a:t>
            </a:r>
            <a:r>
              <a:rPr lang="vi" sz="2700" dirty="0">
                <a:latin typeface="Constantia"/>
              </a:rPr>
              <a:t>bản rõ được mã hóa theo các khối, mỗi khối bao gồm các giá trị hệ nhị phân, nhỏ hơn một giá trị </a:t>
            </a:r>
            <a:r>
              <a:rPr lang="vi" sz="2700" i="1" dirty="0">
                <a:latin typeface="Constantia"/>
              </a:rPr>
              <a:t>n</a:t>
            </a:r>
            <a:r>
              <a:rPr lang="vi" sz="2700" dirty="0">
                <a:latin typeface="Constantia"/>
              </a:rPr>
              <a:t> </a:t>
            </a:r>
            <a:r>
              <a:rPr lang="vi" sz="2700" dirty="0" smtClean="0">
                <a:latin typeface="Constantia"/>
              </a:rPr>
              <a:t>đã</a:t>
            </a:r>
            <a:r>
              <a:rPr lang="en-US" sz="2700" dirty="0" smtClean="0">
                <a:latin typeface="Constantia"/>
              </a:rPr>
              <a:t> </a:t>
            </a:r>
            <a:r>
              <a:rPr lang="vi" sz="2700" dirty="0" smtClean="0">
                <a:latin typeface="Constantia"/>
              </a:rPr>
              <a:t>cho </a:t>
            </a:r>
            <a:r>
              <a:rPr lang="vi" sz="2700" dirty="0">
                <a:latin typeface="Constantia"/>
              </a:rPr>
              <a:t>nào đó. Điều đó có nghĩa rằng độ dài khối </a:t>
            </a:r>
            <a:r>
              <a:rPr lang="vi" sz="2700" dirty="0" smtClean="0">
                <a:latin typeface="Constantia"/>
              </a:rPr>
              <a:t>c</a:t>
            </a:r>
            <a:r>
              <a:rPr lang="en-US" sz="2700" dirty="0" smtClean="0">
                <a:latin typeface="Constantia"/>
              </a:rPr>
              <a:t>ầ</a:t>
            </a:r>
            <a:r>
              <a:rPr lang="vi" sz="2700" dirty="0" smtClean="0">
                <a:latin typeface="Constantia"/>
              </a:rPr>
              <a:t>n </a:t>
            </a:r>
            <a:r>
              <a:rPr lang="vi" sz="2700" dirty="0">
                <a:latin typeface="Constantia"/>
              </a:rPr>
              <a:t>phải nhỏ hơn hoặc bằng log</a:t>
            </a:r>
            <a:r>
              <a:rPr lang="vi" sz="2700" baseline="-25000" dirty="0">
                <a:latin typeface="Constantia"/>
              </a:rPr>
              <a:t>2</a:t>
            </a:r>
            <a:r>
              <a:rPr lang="vi" sz="2700" dirty="0">
                <a:latin typeface="Constantia"/>
              </a:rPr>
              <a:t>(n). Trong thực tiễn độ dài khối chọn bằng </a:t>
            </a:r>
            <a:r>
              <a:rPr lang="vi" sz="2700" i="1" dirty="0">
                <a:latin typeface="Constantia"/>
              </a:rPr>
              <a:t>2</a:t>
            </a:r>
            <a:r>
              <a:rPr lang="vi" sz="2700" i="1" baseline="30000" dirty="0">
                <a:latin typeface="Constantia"/>
              </a:rPr>
              <a:t>k</a:t>
            </a:r>
            <a:r>
              <a:rPr lang="vi" sz="2700" dirty="0">
                <a:latin typeface="Constantia"/>
              </a:rPr>
              <a:t> </a:t>
            </a:r>
            <a:r>
              <a:rPr lang="en-US" sz="2700" dirty="0">
                <a:latin typeface="Constantia"/>
              </a:rPr>
              <a:t>bit, </a:t>
            </a:r>
            <a:r>
              <a:rPr lang="vi" sz="2700" dirty="0">
                <a:latin typeface="Constantia"/>
              </a:rPr>
              <a:t>ở đây </a:t>
            </a:r>
            <a:r>
              <a:rPr lang="vi" sz="2700" i="1" dirty="0">
                <a:latin typeface="Constantia"/>
              </a:rPr>
              <a:t>2</a:t>
            </a:r>
            <a:r>
              <a:rPr lang="vi" sz="2700" i="1" baseline="30000" dirty="0">
                <a:latin typeface="Constantia"/>
              </a:rPr>
              <a:t>k</a:t>
            </a:r>
            <a:r>
              <a:rPr lang="vi" sz="2700" dirty="0">
                <a:latin typeface="Constantia"/>
              </a:rPr>
              <a:t> &lt; </a:t>
            </a:r>
            <a:r>
              <a:rPr lang="vi" sz="2700" i="1" dirty="0">
                <a:latin typeface="Constantia"/>
              </a:rPr>
              <a:t>n &lt;</a:t>
            </a:r>
            <a:r>
              <a:rPr lang="vi" sz="2700" dirty="0">
                <a:latin typeface="Constantia"/>
              </a:rPr>
              <a:t> 2</a:t>
            </a:r>
            <a:r>
              <a:rPr lang="vi" sz="2700" baseline="30000" dirty="0">
                <a:latin typeface="Constantia"/>
              </a:rPr>
              <a:t>k+1</a:t>
            </a:r>
            <a:r>
              <a:rPr lang="vi" sz="2700" dirty="0">
                <a:latin typeface="Constantia"/>
              </a:rPr>
              <a:t>.</a:t>
            </a:r>
          </a:p>
          <a:p>
            <a:pPr marL="549148" indent="-457200">
              <a:lnSpc>
                <a:spcPts val="3120"/>
              </a:lnSpc>
              <a:spcAft>
                <a:spcPts val="210"/>
              </a:spcAft>
              <a:buFont typeface="Wingdings" panose="05000000000000000000" pitchFamily="2" charset="2"/>
              <a:buChar char="v"/>
            </a:pPr>
            <a:r>
              <a:rPr lang="vi" sz="2700" dirty="0" smtClean="0">
                <a:latin typeface="Constantia"/>
              </a:rPr>
              <a:t>Mã </a:t>
            </a:r>
            <a:r>
              <a:rPr lang="vi" sz="2700" dirty="0">
                <a:latin typeface="Constantia"/>
              </a:rPr>
              <a:t>hóa với khối văn bản rõ (M) và giải mã với khối văn bản mã (C), có thể trình bày dưới dạng công thức:</a:t>
            </a:r>
          </a:p>
          <a:p>
            <a:pPr marL="384048" algn="just">
              <a:lnSpc>
                <a:spcPts val="3144"/>
              </a:lnSpc>
            </a:pPr>
            <a:r>
              <a:rPr lang="en-US" sz="2700" i="1" dirty="0" smtClean="0">
                <a:latin typeface="Constantia"/>
              </a:rPr>
              <a:t>  </a:t>
            </a:r>
            <a:r>
              <a:rPr lang="vi" sz="2700" i="1" dirty="0" smtClean="0">
                <a:latin typeface="Constantia"/>
              </a:rPr>
              <a:t>C</a:t>
            </a:r>
            <a:r>
              <a:rPr lang="vi" sz="2700" dirty="0" smtClean="0">
                <a:latin typeface="Constantia"/>
              </a:rPr>
              <a:t> </a:t>
            </a:r>
            <a:r>
              <a:rPr lang="vi" sz="2700" dirty="0">
                <a:latin typeface="Constantia"/>
              </a:rPr>
              <a:t>= </a:t>
            </a:r>
            <a:r>
              <a:rPr lang="vi" sz="2700" i="1" dirty="0">
                <a:latin typeface="Constantia"/>
              </a:rPr>
              <a:t>M</a:t>
            </a:r>
            <a:r>
              <a:rPr lang="vi" sz="2700" i="1" baseline="30000" dirty="0">
                <a:latin typeface="Constantia"/>
              </a:rPr>
              <a:t>e</a:t>
            </a:r>
            <a:r>
              <a:rPr lang="vi" sz="2700" dirty="0">
                <a:latin typeface="Constantia"/>
              </a:rPr>
              <a:t> </a:t>
            </a:r>
            <a:r>
              <a:rPr lang="en-US" sz="2700" dirty="0">
                <a:latin typeface="Constantia"/>
              </a:rPr>
              <a:t>mod </a:t>
            </a:r>
            <a:r>
              <a:rPr lang="vi" sz="2700" dirty="0">
                <a:latin typeface="Constantia"/>
              </a:rPr>
              <a:t>n, </a:t>
            </a:r>
            <a:r>
              <a:rPr lang="vi" sz="2700" i="1" dirty="0">
                <a:latin typeface="Constantia"/>
              </a:rPr>
              <a:t>M</a:t>
            </a:r>
            <a:r>
              <a:rPr lang="vi" sz="2700" dirty="0">
                <a:latin typeface="Constantia"/>
              </a:rPr>
              <a:t> = </a:t>
            </a:r>
            <a:r>
              <a:rPr lang="vi" sz="2700" i="1" dirty="0">
                <a:latin typeface="Constantia"/>
              </a:rPr>
              <a:t>C</a:t>
            </a:r>
            <a:r>
              <a:rPr lang="vi" sz="2700" i="1" baseline="30000" dirty="0">
                <a:latin typeface="Constantia"/>
              </a:rPr>
              <a:t>d</a:t>
            </a:r>
            <a:r>
              <a:rPr lang="vi" sz="2700" dirty="0">
                <a:latin typeface="Constantia"/>
              </a:rPr>
              <a:t> </a:t>
            </a:r>
            <a:r>
              <a:rPr lang="en-US" sz="2700" dirty="0">
                <a:latin typeface="Constantia"/>
              </a:rPr>
              <a:t>mod </a:t>
            </a:r>
            <a:r>
              <a:rPr lang="vi" sz="2700" i="1" dirty="0">
                <a:latin typeface="Constantia"/>
              </a:rPr>
              <a:t>n</a:t>
            </a:r>
            <a:r>
              <a:rPr lang="vi" sz="2700" dirty="0">
                <a:latin typeface="Constantia"/>
              </a:rPr>
              <a:t> = </a:t>
            </a:r>
            <a:r>
              <a:rPr lang="vi" sz="2700" i="1" dirty="0">
                <a:latin typeface="Constantia"/>
              </a:rPr>
              <a:t>(M</a:t>
            </a:r>
            <a:r>
              <a:rPr lang="vi" sz="2700" i="1" baseline="30000" dirty="0">
                <a:latin typeface="Constantia"/>
              </a:rPr>
              <a:t>e</a:t>
            </a:r>
            <a:r>
              <a:rPr lang="vi" sz="2700" i="1" dirty="0">
                <a:latin typeface="Constantia"/>
              </a:rPr>
              <a:t>)</a:t>
            </a:r>
            <a:r>
              <a:rPr lang="vi" sz="2700" i="1" baseline="30000" dirty="0">
                <a:latin typeface="Constantia"/>
              </a:rPr>
              <a:t>d</a:t>
            </a:r>
            <a:r>
              <a:rPr lang="vi" sz="2700" dirty="0">
                <a:latin typeface="Constantia"/>
              </a:rPr>
              <a:t> </a:t>
            </a:r>
            <a:r>
              <a:rPr lang="en-US" sz="2700" dirty="0">
                <a:latin typeface="Constantia"/>
              </a:rPr>
              <a:t>mod </a:t>
            </a:r>
            <a:r>
              <a:rPr lang="vi" sz="2700" i="1" dirty="0">
                <a:latin typeface="Constantia"/>
              </a:rPr>
              <a:t>n</a:t>
            </a:r>
            <a:r>
              <a:rPr lang="vi" sz="2700" dirty="0">
                <a:latin typeface="Constantia"/>
              </a:rPr>
              <a:t> = </a:t>
            </a:r>
            <a:r>
              <a:rPr lang="vi" sz="2700" i="1" dirty="0">
                <a:latin typeface="Constantia"/>
              </a:rPr>
              <a:t>M</a:t>
            </a:r>
            <a:r>
              <a:rPr lang="vi" sz="2700" i="1" baseline="30000" dirty="0">
                <a:latin typeface="Constantia"/>
              </a:rPr>
              <a:t>ed </a:t>
            </a:r>
            <a:r>
              <a:rPr lang="en-US" sz="2700" i="1" baseline="30000" dirty="0" smtClean="0">
                <a:latin typeface="Constantia"/>
              </a:rPr>
              <a:t> </a:t>
            </a:r>
            <a:r>
              <a:rPr lang="vi" sz="2700" dirty="0" smtClean="0">
                <a:latin typeface="Constantia"/>
              </a:rPr>
              <a:t>mod </a:t>
            </a:r>
            <a:r>
              <a:rPr lang="vi" sz="2700" i="1" dirty="0">
                <a:latin typeface="Constantia"/>
              </a:rPr>
              <a:t>n</a:t>
            </a:r>
            <a:r>
              <a:rPr lang="vi" sz="2700" dirty="0">
                <a:latin typeface="Constantia"/>
              </a:rPr>
              <a:t>.</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1742136631"/>
              </p:ext>
            </p:extLst>
          </p:nvPr>
        </p:nvGraphicFramePr>
        <p:xfrm>
          <a:off x="673601" y="266438"/>
          <a:ext cx="7946143" cy="743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22778" y="330367"/>
          <a:ext cx="7625186" cy="747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22778" y="1382267"/>
            <a:ext cx="7734368" cy="5044845"/>
          </a:xfrm>
          <a:prstGeom prst="rect">
            <a:avLst/>
          </a:prstGeom>
        </p:spPr>
        <p:txBody>
          <a:bodyPr lIns="0" tIns="0" rIns="0" bIns="0">
            <a:normAutofit fontScale="97500"/>
          </a:bodyPr>
          <a:lstStyle/>
          <a:p>
            <a:pPr marL="469900" indent="-457200" algn="just">
              <a:lnSpc>
                <a:spcPts val="3120"/>
              </a:lnSpc>
              <a:spcBef>
                <a:spcPts val="1890"/>
              </a:spcBef>
              <a:spcAft>
                <a:spcPts val="210"/>
              </a:spcAft>
              <a:buFont typeface="Wingdings" panose="05000000000000000000" pitchFamily="2" charset="2"/>
              <a:buChar char="v"/>
            </a:pPr>
            <a:r>
              <a:rPr lang="vi" sz="2600" dirty="0" smtClean="0">
                <a:latin typeface="Constantia"/>
              </a:rPr>
              <a:t>Như </a:t>
            </a:r>
            <a:r>
              <a:rPr lang="vi" sz="2600" dirty="0">
                <a:latin typeface="Constantia"/>
              </a:rPr>
              <a:t>vậy, sơ đồ này là thuật toán mật mã với khóa công khai: </a:t>
            </a:r>
            <a:r>
              <a:rPr lang="vi" sz="2600" i="1" dirty="0">
                <a:latin typeface="Constantia"/>
              </a:rPr>
              <a:t>KU</a:t>
            </a:r>
            <a:r>
              <a:rPr lang="vi" sz="2600" dirty="0">
                <a:latin typeface="Constantia"/>
              </a:rPr>
              <a:t> = {e, </a:t>
            </a:r>
            <a:r>
              <a:rPr lang="vi" sz="2600" i="1" dirty="0">
                <a:latin typeface="Constantia"/>
              </a:rPr>
              <a:t>n}</a:t>
            </a:r>
            <a:r>
              <a:rPr lang="vi" sz="2600" dirty="0">
                <a:latin typeface="Constantia"/>
              </a:rPr>
              <a:t> và khóa riêng </a:t>
            </a:r>
            <a:r>
              <a:rPr lang="vi" sz="2600" i="1" dirty="0">
                <a:latin typeface="Constantia"/>
              </a:rPr>
              <a:t>KR</a:t>
            </a:r>
            <a:r>
              <a:rPr lang="vi" sz="2600" dirty="0">
                <a:latin typeface="Constantia"/>
              </a:rPr>
              <a:t> = {d, n}. Để thuật toán này có </a:t>
            </a:r>
            <a:r>
              <a:rPr lang="vi" sz="2600" dirty="0" smtClean="0">
                <a:latin typeface="Constantia"/>
              </a:rPr>
              <a:t>thể </a:t>
            </a:r>
            <a:r>
              <a:rPr lang="vi" sz="2600" dirty="0">
                <a:latin typeface="Constantia"/>
              </a:rPr>
              <a:t>sử dụng như là mật mã với khóa công khai can phải đảm bảo các đòi hỏi sau:</a:t>
            </a:r>
          </a:p>
          <a:p>
            <a:pPr marL="533400" indent="-520700">
              <a:lnSpc>
                <a:spcPts val="3120"/>
              </a:lnSpc>
              <a:spcAft>
                <a:spcPts val="210"/>
              </a:spcAft>
            </a:pPr>
            <a:r>
              <a:rPr lang="vi" sz="2600" dirty="0">
                <a:solidFill>
                  <a:srgbClr val="0BD0D9"/>
                </a:solidFill>
                <a:latin typeface="Constantia"/>
              </a:rPr>
              <a:t>1.    </a:t>
            </a:r>
            <a:r>
              <a:rPr lang="vi" sz="2600" dirty="0">
                <a:latin typeface="Constantia"/>
              </a:rPr>
              <a:t>Cần phải tồn tại các giá trị: e, </a:t>
            </a:r>
            <a:r>
              <a:rPr lang="vi" sz="2600" i="1" dirty="0">
                <a:latin typeface="Constantia"/>
              </a:rPr>
              <a:t>d</a:t>
            </a:r>
            <a:r>
              <a:rPr lang="vi" sz="2600" dirty="0">
                <a:latin typeface="Constantia"/>
              </a:rPr>
              <a:t> và </a:t>
            </a:r>
            <a:r>
              <a:rPr lang="vi" sz="2600" i="1" dirty="0">
                <a:latin typeface="Constantia"/>
              </a:rPr>
              <a:t>n</a:t>
            </a:r>
            <a:r>
              <a:rPr lang="vi" sz="2600" dirty="0">
                <a:latin typeface="Constantia"/>
              </a:rPr>
              <a:t> </a:t>
            </a:r>
            <a:r>
              <a:rPr lang="vi" sz="2600" dirty="0" smtClean="0">
                <a:latin typeface="Constantia"/>
              </a:rPr>
              <a:t>để </a:t>
            </a:r>
            <a:r>
              <a:rPr lang="vi" sz="2600" i="1" dirty="0">
                <a:latin typeface="Constantia"/>
              </a:rPr>
              <a:t>M</a:t>
            </a:r>
            <a:r>
              <a:rPr lang="vi" sz="2600" i="1" baseline="30000" dirty="0">
                <a:latin typeface="Constantia"/>
              </a:rPr>
              <a:t>ed</a:t>
            </a:r>
            <a:r>
              <a:rPr lang="vi" sz="2600" dirty="0">
                <a:latin typeface="Constantia"/>
              </a:rPr>
              <a:t> mod </a:t>
            </a:r>
            <a:r>
              <a:rPr lang="vi" sz="2600" i="1" dirty="0">
                <a:latin typeface="Constantia"/>
              </a:rPr>
              <a:t>n</a:t>
            </a:r>
            <a:r>
              <a:rPr lang="vi" sz="2600" dirty="0">
                <a:latin typeface="Constantia"/>
              </a:rPr>
              <a:t> = </a:t>
            </a:r>
            <a:r>
              <a:rPr lang="vi" sz="2600" i="1" dirty="0">
                <a:latin typeface="Constantia"/>
              </a:rPr>
              <a:t>M</a:t>
            </a:r>
            <a:r>
              <a:rPr lang="vi" sz="2600" dirty="0">
                <a:latin typeface="Constantia"/>
              </a:rPr>
              <a:t> mod n, đối với tất cả </a:t>
            </a:r>
            <a:r>
              <a:rPr lang="vi" sz="2600" i="1" dirty="0">
                <a:latin typeface="Constantia"/>
              </a:rPr>
              <a:t>M</a:t>
            </a:r>
            <a:r>
              <a:rPr lang="vi" sz="2600" dirty="0">
                <a:latin typeface="Constantia"/>
              </a:rPr>
              <a:t> &lt; n.</a:t>
            </a:r>
          </a:p>
          <a:p>
            <a:pPr marL="533400" indent="-520700">
              <a:lnSpc>
                <a:spcPts val="3120"/>
              </a:lnSpc>
              <a:spcAft>
                <a:spcPts val="210"/>
              </a:spcAft>
            </a:pPr>
            <a:r>
              <a:rPr lang="vi" sz="2600" dirty="0">
                <a:solidFill>
                  <a:srgbClr val="0BD0D9"/>
                </a:solidFill>
                <a:latin typeface="Constantia"/>
              </a:rPr>
              <a:t>2.    </a:t>
            </a:r>
            <a:r>
              <a:rPr lang="vi" sz="2600" dirty="0">
                <a:latin typeface="Constantia"/>
              </a:rPr>
              <a:t>Cần phải tương đối dễ tính toán </a:t>
            </a:r>
            <a:r>
              <a:rPr lang="vi" sz="2600" i="1" dirty="0">
                <a:latin typeface="Constantia"/>
              </a:rPr>
              <a:t>M</a:t>
            </a:r>
            <a:r>
              <a:rPr lang="vi" sz="2600" i="1" baseline="30000" dirty="0">
                <a:latin typeface="Constantia"/>
              </a:rPr>
              <a:t>e</a:t>
            </a:r>
            <a:r>
              <a:rPr lang="vi" sz="2600" i="1" dirty="0">
                <a:latin typeface="Constantia"/>
              </a:rPr>
              <a:t>, C</a:t>
            </a:r>
            <a:r>
              <a:rPr lang="vi" sz="2600" i="1" baseline="30000" dirty="0">
                <a:latin typeface="Constantia"/>
              </a:rPr>
              <a:t>d</a:t>
            </a:r>
            <a:r>
              <a:rPr lang="vi" sz="2600" dirty="0">
                <a:latin typeface="Constantia"/>
              </a:rPr>
              <a:t> đối với tất cả các giá trị </a:t>
            </a:r>
            <a:r>
              <a:rPr lang="vi" sz="2600" i="1" dirty="0">
                <a:latin typeface="Constantia"/>
              </a:rPr>
              <a:t>M</a:t>
            </a:r>
            <a:r>
              <a:rPr lang="vi" sz="2600" dirty="0">
                <a:latin typeface="Constantia"/>
              </a:rPr>
              <a:t> &lt; </a:t>
            </a:r>
            <a:r>
              <a:rPr lang="vi" sz="2600" i="1" dirty="0">
                <a:latin typeface="Constantia"/>
              </a:rPr>
              <a:t>n</a:t>
            </a:r>
            <a:r>
              <a:rPr lang="vi" sz="2600" dirty="0">
                <a:latin typeface="Constantia"/>
              </a:rPr>
              <a:t>.</a:t>
            </a:r>
          </a:p>
          <a:p>
            <a:pPr marL="292100" indent="-279400" algn="just">
              <a:spcAft>
                <a:spcPts val="630"/>
              </a:spcAft>
            </a:pPr>
            <a:r>
              <a:rPr lang="vi" sz="2600" dirty="0">
                <a:solidFill>
                  <a:srgbClr val="0BD0D9"/>
                </a:solidFill>
                <a:latin typeface="Constantia"/>
              </a:rPr>
              <a:t>3.    </a:t>
            </a:r>
            <a:r>
              <a:rPr lang="vi" sz="2600" dirty="0">
                <a:latin typeface="Constantia"/>
              </a:rPr>
              <a:t>Cần phải trên thực tế không có khả năng xác định </a:t>
            </a:r>
            <a:r>
              <a:rPr lang="vi" sz="2600" i="1" dirty="0">
                <a:latin typeface="Constantia"/>
              </a:rPr>
              <a:t>d</a:t>
            </a:r>
          </a:p>
          <a:p>
            <a:pPr marL="533400" indent="0"/>
            <a:r>
              <a:rPr lang="vi" sz="2600" dirty="0">
                <a:latin typeface="Constantia"/>
              </a:rPr>
              <a:t>khi biết </a:t>
            </a:r>
            <a:r>
              <a:rPr lang="vi" sz="2600" i="1" dirty="0">
                <a:latin typeface="Constantia"/>
              </a:rPr>
              <a:t>e</a:t>
            </a:r>
            <a:r>
              <a:rPr lang="vi" sz="2600" dirty="0">
                <a:latin typeface="Constantia"/>
              </a:rPr>
              <a:t> và n.</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81835" y="344015"/>
          <a:ext cx="7980027" cy="720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4" name="Rectangle 3"/>
              <p:cNvSpPr/>
              <p:nvPr/>
            </p:nvSpPr>
            <p:spPr>
              <a:xfrm>
                <a:off x="912626" y="1175209"/>
                <a:ext cx="7849236" cy="5251904"/>
              </a:xfrm>
              <a:prstGeom prst="rect">
                <a:avLst/>
              </a:prstGeom>
            </p:spPr>
            <p:txBody>
              <a:bodyPr lIns="0" tIns="0" rIns="0" bIns="0">
                <a:normAutofit fontScale="97500"/>
              </a:bodyPr>
              <a:lstStyle/>
              <a:p>
                <a:pPr marL="445516" indent="-457200" algn="just">
                  <a:lnSpc>
                    <a:spcPts val="4368"/>
                  </a:lnSpc>
                  <a:spcBef>
                    <a:spcPts val="2310"/>
                  </a:spcBef>
                  <a:spcAft>
                    <a:spcPts val="210"/>
                  </a:spcAft>
                  <a:buFont typeface="Wingdings" panose="05000000000000000000" pitchFamily="2" charset="2"/>
                  <a:buChar char="v"/>
                </a:pPr>
                <a:r>
                  <a:rPr lang="vi" sz="2600" dirty="0" smtClean="0">
                    <a:latin typeface="Constantia"/>
                  </a:rPr>
                  <a:t>Trước </a:t>
                </a:r>
                <a:r>
                  <a:rPr lang="vi" sz="2600" dirty="0">
                    <a:latin typeface="Constantia"/>
                  </a:rPr>
                  <a:t>hết chúng ta hãy chú ý đến yêu cầu thứ nhất. Cần tìm một quan hệ dưới dạng:</a:t>
                </a:r>
              </a:p>
              <a:p>
                <a:pPr marL="915416">
                  <a:spcAft>
                    <a:spcPts val="1890"/>
                  </a:spcAft>
                </a:pPr>
                <a:r>
                  <a:rPr lang="en-US" sz="2600" i="1" dirty="0" smtClean="0">
                    <a:latin typeface="Constantia"/>
                  </a:rPr>
                  <a:t>	</a:t>
                </a:r>
                <a:r>
                  <a:rPr lang="vi" sz="2600" i="1" dirty="0" smtClean="0">
                    <a:latin typeface="Constantia"/>
                  </a:rPr>
                  <a:t>M</a:t>
                </a:r>
                <a:r>
                  <a:rPr lang="vi" sz="2600" i="1" baseline="30000" dirty="0" smtClean="0">
                    <a:latin typeface="Constantia"/>
                  </a:rPr>
                  <a:t>ed</a:t>
                </a:r>
                <a:r>
                  <a:rPr lang="vi" sz="2600" dirty="0" smtClean="0">
                    <a:latin typeface="Constantia"/>
                  </a:rPr>
                  <a:t> </a:t>
                </a:r>
                <a:r>
                  <a:rPr lang="vi" sz="2600" dirty="0">
                    <a:latin typeface="Constantia"/>
                  </a:rPr>
                  <a:t>mod </a:t>
                </a:r>
                <a:r>
                  <a:rPr lang="vi" sz="2600" i="1" dirty="0">
                    <a:latin typeface="Constantia"/>
                  </a:rPr>
                  <a:t>n</a:t>
                </a:r>
                <a:r>
                  <a:rPr lang="vi" sz="2600" dirty="0">
                    <a:latin typeface="Constantia"/>
                  </a:rPr>
                  <a:t> = </a:t>
                </a:r>
                <a:r>
                  <a:rPr lang="vi" sz="2600" i="1" dirty="0">
                    <a:latin typeface="Constantia"/>
                  </a:rPr>
                  <a:t>M</a:t>
                </a:r>
                <a:r>
                  <a:rPr lang="vi" sz="2600" dirty="0">
                    <a:latin typeface="Constantia"/>
                  </a:rPr>
                  <a:t> mod n.</a:t>
                </a:r>
              </a:p>
              <a:p>
                <a:pPr marL="445516" indent="-457200" algn="just">
                  <a:lnSpc>
                    <a:spcPts val="4368"/>
                  </a:lnSpc>
                  <a:spcAft>
                    <a:spcPts val="210"/>
                  </a:spcAft>
                  <a:buFont typeface="Wingdings" panose="05000000000000000000" pitchFamily="2" charset="2"/>
                  <a:buChar char="v"/>
                </a:pPr>
                <a:r>
                  <a:rPr lang="vi" sz="2600" dirty="0" smtClean="0">
                    <a:latin typeface="Constantia"/>
                  </a:rPr>
                  <a:t>Từ </a:t>
                </a:r>
                <a:r>
                  <a:rPr lang="vi" sz="2600" dirty="0">
                    <a:latin typeface="Constantia"/>
                  </a:rPr>
                  <a:t>định lí Ơle, ta biết với hai số nguyên tố </a:t>
                </a:r>
                <a:r>
                  <a:rPr lang="vi" sz="2600" i="1" dirty="0">
                    <a:latin typeface="Constantia"/>
                  </a:rPr>
                  <a:t>p</a:t>
                </a:r>
                <a:r>
                  <a:rPr lang="vi" sz="2600" dirty="0">
                    <a:latin typeface="Constantia"/>
                  </a:rPr>
                  <a:t> và </a:t>
                </a:r>
                <a:r>
                  <a:rPr lang="vi" sz="2600" i="1" dirty="0">
                    <a:latin typeface="Constantia"/>
                  </a:rPr>
                  <a:t>q</a:t>
                </a:r>
                <a:r>
                  <a:rPr lang="vi" sz="2600" dirty="0">
                    <a:latin typeface="Constantia"/>
                  </a:rPr>
                  <a:t> và hai số nguyên </a:t>
                </a:r>
                <a:r>
                  <a:rPr lang="vi" sz="2600" i="1" dirty="0">
                    <a:latin typeface="Constantia"/>
                  </a:rPr>
                  <a:t>m, n</a:t>
                </a:r>
                <a:r>
                  <a:rPr lang="vi" sz="2600" dirty="0">
                    <a:latin typeface="Constantia"/>
                  </a:rPr>
                  <a:t> với </a:t>
                </a:r>
                <a:r>
                  <a:rPr lang="vi" sz="2600" i="1" dirty="0">
                    <a:latin typeface="Constantia"/>
                  </a:rPr>
                  <a:t>n</a:t>
                </a:r>
                <a:r>
                  <a:rPr lang="vi" sz="2600" dirty="0">
                    <a:latin typeface="Constantia"/>
                  </a:rPr>
                  <a:t> = </a:t>
                </a:r>
                <a:r>
                  <a:rPr lang="vi" sz="2600" i="1" dirty="0">
                    <a:latin typeface="Constantia"/>
                  </a:rPr>
                  <a:t>p </a:t>
                </a:r>
                <a:r>
                  <a:rPr lang="vi" sz="1600" i="1" dirty="0">
                    <a:latin typeface="Sylfaen"/>
                  </a:rPr>
                  <a:t>X </a:t>
                </a:r>
                <a:r>
                  <a:rPr lang="en-US" sz="1600" i="1" dirty="0" smtClean="0">
                    <a:latin typeface="Sylfaen"/>
                  </a:rPr>
                  <a:t> </a:t>
                </a:r>
                <a:r>
                  <a:rPr lang="vi" sz="2600" i="1" dirty="0" smtClean="0">
                    <a:latin typeface="Constantia"/>
                  </a:rPr>
                  <a:t>q</a:t>
                </a:r>
                <a:r>
                  <a:rPr lang="vi" sz="2600" dirty="0" smtClean="0">
                    <a:latin typeface="Constantia"/>
                  </a:rPr>
                  <a:t> </a:t>
                </a:r>
                <a:r>
                  <a:rPr lang="vi" sz="2600" dirty="0">
                    <a:latin typeface="Constantia"/>
                  </a:rPr>
                  <a:t>và o &lt; </a:t>
                </a:r>
                <a:r>
                  <a:rPr lang="vi" sz="2600" i="1" dirty="0">
                    <a:latin typeface="Constantia"/>
                  </a:rPr>
                  <a:t>m</a:t>
                </a:r>
                <a:r>
                  <a:rPr lang="vi" sz="2600" dirty="0">
                    <a:latin typeface="Constantia"/>
                  </a:rPr>
                  <a:t> &lt; n, và tích của hai số nguyên </a:t>
                </a:r>
                <a:r>
                  <a:rPr lang="vi" sz="2600" i="1" dirty="0">
                    <a:latin typeface="Constantia"/>
                  </a:rPr>
                  <a:t>k</a:t>
                </a:r>
                <a:r>
                  <a:rPr lang="vi" sz="2600" dirty="0">
                    <a:latin typeface="Constantia"/>
                  </a:rPr>
                  <a:t> được thực hiện theo quan hệ sau:</a:t>
                </a:r>
              </a:p>
              <a:p>
                <a:pPr marL="915416"/>
                <a14:m>
                  <m:oMath xmlns:m="http://schemas.openxmlformats.org/officeDocument/2006/math">
                    <m:sSup>
                      <m:sSupPr>
                        <m:ctrlPr>
                          <a:rPr lang="vi" sz="2600" i="1" smtClean="0">
                            <a:latin typeface="Cambria Math" panose="02040503050406030204" pitchFamily="18" charset="0"/>
                          </a:rPr>
                        </m:ctrlPr>
                      </m:sSupPr>
                      <m:e>
                        <m:r>
                          <a:rPr lang="en-US" sz="2600" b="0" i="1" smtClean="0">
                            <a:latin typeface="Cambria Math" panose="02040503050406030204" pitchFamily="18" charset="0"/>
                          </a:rPr>
                          <m:t>𝑚</m:t>
                        </m:r>
                      </m:e>
                      <m:sup>
                        <m:r>
                          <a:rPr lang="en-US" sz="2600" b="0" i="1" smtClean="0">
                            <a:latin typeface="Cambria Math" panose="02040503050406030204" pitchFamily="18" charset="0"/>
                          </a:rPr>
                          <m:t>𝑘</m:t>
                        </m:r>
                        <m:r>
                          <a:rPr lang="en-US" sz="2600" b="0" i="1" smtClean="0">
                            <a:latin typeface="Cambria Math" panose="02040503050406030204" pitchFamily="18" charset="0"/>
                            <a:ea typeface="Cambria Math" panose="02040503050406030204" pitchFamily="18" charset="0"/>
                          </a:rPr>
                          <m:t>𝜙</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𝑛</m:t>
                            </m:r>
                          </m:e>
                        </m:d>
                        <m:r>
                          <a:rPr lang="en-US" sz="2600" b="0" i="1" smtClean="0">
                            <a:latin typeface="Cambria Math" panose="02040503050406030204" pitchFamily="18" charset="0"/>
                            <a:ea typeface="Cambria Math" panose="02040503050406030204" pitchFamily="18" charset="0"/>
                          </a:rPr>
                          <m:t>+1</m:t>
                        </m:r>
                      </m:sup>
                    </m:sSup>
                    <m:r>
                      <a:rPr lang="en-US" sz="2600" b="0" i="1" smtClean="0">
                        <a:latin typeface="Cambria Math" panose="02040503050406030204" pitchFamily="18" charset="0"/>
                      </a:rPr>
                      <m:t>=</m:t>
                    </m:r>
                    <m:sSup>
                      <m:sSupPr>
                        <m:ctrlPr>
                          <a:rPr lang="vi" sz="2600" i="1" smtClean="0">
                            <a:latin typeface="Cambria Math" panose="02040503050406030204" pitchFamily="18" charset="0"/>
                          </a:rPr>
                        </m:ctrlPr>
                      </m:sSupPr>
                      <m:e>
                        <m:r>
                          <a:rPr lang="en-US" sz="2600" b="0" i="1" smtClean="0">
                            <a:latin typeface="Cambria Math" panose="02040503050406030204" pitchFamily="18" charset="0"/>
                          </a:rPr>
                          <m:t>𝑚</m:t>
                        </m:r>
                      </m:e>
                      <m:sup>
                        <m:r>
                          <a:rPr lang="en-US" sz="2600" b="0" i="1" smtClean="0">
                            <a:latin typeface="Cambria Math" panose="02040503050406030204" pitchFamily="18" charset="0"/>
                          </a:rPr>
                          <m:t>𝑘</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𝑝</m:t>
                            </m:r>
                            <m:r>
                              <a:rPr lang="en-US" sz="2600" b="0" i="1" smtClean="0">
                                <a:latin typeface="Cambria Math" panose="02040503050406030204" pitchFamily="18" charset="0"/>
                                <a:ea typeface="Cambria Math" panose="02040503050406030204" pitchFamily="18" charset="0"/>
                              </a:rPr>
                              <m:t>−1</m:t>
                            </m:r>
                          </m:e>
                        </m:d>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𝑞</m:t>
                        </m:r>
                        <m:r>
                          <a:rPr lang="en-US" sz="2600" b="0" i="1" smtClean="0">
                            <a:latin typeface="Cambria Math" panose="02040503050406030204" pitchFamily="18" charset="0"/>
                            <a:ea typeface="Cambria Math" panose="02040503050406030204" pitchFamily="18" charset="0"/>
                          </a:rPr>
                          <m:t>−1)+1</m:t>
                        </m:r>
                      </m:sup>
                    </m:sSup>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𝑚</m:t>
                    </m:r>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𝑚𝑜𝑑</m:t>
                    </m:r>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𝑛</m:t>
                    </m:r>
                  </m:oMath>
                </a14:m>
                <a:r>
                  <a:rPr lang="vi" sz="2600" dirty="0" smtClean="0">
                    <a:latin typeface="Constantia"/>
                  </a:rPr>
                  <a:t>,</a:t>
                </a:r>
                <a:endParaRPr lang="vi" sz="2600" dirty="0">
                  <a:latin typeface="Constantia"/>
                </a:endParaRPr>
              </a:p>
            </p:txBody>
          </p:sp>
        </mc:Choice>
        <mc:Fallback xmlns="">
          <p:sp>
            <p:nvSpPr>
              <p:cNvPr id="4" name="Rectangle 3"/>
              <p:cNvSpPr>
                <a:spLocks noRot="1" noChangeAspect="1" noMove="1" noResize="1" noEditPoints="1" noAdjustHandles="1" noChangeArrowheads="1" noChangeShapeType="1" noTextEdit="1"/>
              </p:cNvSpPr>
              <p:nvPr/>
            </p:nvSpPr>
            <p:spPr>
              <a:xfrm>
                <a:off x="912626" y="1175209"/>
                <a:ext cx="7849236" cy="5251904"/>
              </a:xfrm>
              <a:prstGeom prst="rect">
                <a:avLst/>
              </a:prstGeom>
              <a:blipFill>
                <a:blip r:embed="rId7"/>
                <a:stretch>
                  <a:fillRect l="-2331" r="-2486"/>
                </a:stretch>
              </a:blipFill>
            </p:spPr>
            <p:txBody>
              <a:bodyPr/>
              <a:lstStyle/>
              <a:p>
                <a:r>
                  <a:rPr lang="en-US">
                    <a:noFill/>
                  </a:rPr>
                  <a:t> </a:t>
                </a:r>
              </a:p>
            </p:txBody>
          </p:sp>
        </mc:Fallback>
      </mc:AlternateContent>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822779" y="1007160"/>
                <a:ext cx="7790869" cy="5270810"/>
              </a:xfrm>
              <a:prstGeom prst="rect">
                <a:avLst/>
              </a:prstGeom>
            </p:spPr>
            <p:txBody>
              <a:bodyPr lIns="0" tIns="0" rIns="0" bIns="0">
                <a:normAutofit fontScale="97500"/>
              </a:bodyPr>
              <a:lstStyle/>
              <a:p>
                <a:pPr marL="342900" indent="-342900" algn="just">
                  <a:lnSpc>
                    <a:spcPts val="3720"/>
                  </a:lnSpc>
                  <a:buFont typeface="Wingdings" panose="05000000000000000000" pitchFamily="2" charset="2"/>
                  <a:buChar char="v"/>
                </a:pPr>
                <a:r>
                  <a:rPr lang="en-US" sz="2300" dirty="0">
                    <a:latin typeface="Constantia"/>
                  </a:rPr>
                  <a:t>Ở</a:t>
                </a:r>
                <a:r>
                  <a:rPr lang="vi" sz="2300" smtClean="0">
                    <a:latin typeface="Constantia"/>
                  </a:rPr>
                  <a:t> </a:t>
                </a:r>
                <a:r>
                  <a:rPr lang="vi" sz="2300" dirty="0">
                    <a:latin typeface="Constantia"/>
                  </a:rPr>
                  <a:t>đây, </a:t>
                </a:r>
                <a14:m>
                  <m:oMath xmlns:m="http://schemas.openxmlformats.org/officeDocument/2006/math">
                    <m:r>
                      <a:rPr lang="en-US" sz="2400" b="0" i="1" smtClean="0">
                        <a:latin typeface="Cambria Math" panose="02040503050406030204" pitchFamily="18" charset="0"/>
                        <a:ea typeface="Cambria Math" panose="02040503050406030204" pitchFamily="18" charset="0"/>
                      </a:rPr>
                      <m:t>𝜙</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𝑛</m:t>
                        </m:r>
                      </m:e>
                    </m:d>
                  </m:oMath>
                </a14:m>
                <a:r>
                  <a:rPr lang="en-US" sz="2300" dirty="0" smtClean="0">
                    <a:latin typeface="Constantia"/>
                  </a:rPr>
                  <a:t> </a:t>
                </a:r>
                <a:r>
                  <a:rPr lang="vi" sz="2300" dirty="0" smtClean="0">
                    <a:latin typeface="Constantia"/>
                  </a:rPr>
                  <a:t>là </a:t>
                </a:r>
                <a:r>
                  <a:rPr lang="vi" sz="2300" dirty="0">
                    <a:latin typeface="Constantia"/>
                  </a:rPr>
                  <a:t>hàm Ơle, giá trị của </a:t>
                </a:r>
                <a14:m>
                  <m:oMath xmlns:m="http://schemas.openxmlformats.org/officeDocument/2006/math">
                    <m:r>
                      <a:rPr lang="en-US" sz="2000" b="0" i="1" smtClean="0">
                        <a:latin typeface="Cambria Math" panose="02040503050406030204" pitchFamily="18" charset="0"/>
                        <a:ea typeface="Cambria Math" panose="02040503050406030204" pitchFamily="18" charset="0"/>
                      </a:rPr>
                      <m:t>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oMath>
                </a14:m>
                <a:r>
                  <a:rPr lang="vi" sz="2300" dirty="0">
                    <a:latin typeface="Constantia"/>
                  </a:rPr>
                  <a:t> = (p - 1) </a:t>
                </a:r>
                <a:r>
                  <a:rPr lang="en-US" sz="2300" dirty="0" smtClean="0">
                    <a:latin typeface="Constantia"/>
                  </a:rPr>
                  <a:t>x</a:t>
                </a:r>
                <a:r>
                  <a:rPr lang="vi" sz="2300" dirty="0" smtClean="0">
                    <a:latin typeface="Constantia"/>
                  </a:rPr>
                  <a:t> </a:t>
                </a:r>
                <a:r>
                  <a:rPr lang="vi" sz="2300" dirty="0">
                    <a:latin typeface="Constantia"/>
                  </a:rPr>
                  <a:t>(q - 1) là số nguyên dương, nhỏ hơn </a:t>
                </a:r>
                <a:r>
                  <a:rPr lang="vi" sz="2300" i="1" dirty="0">
                    <a:latin typeface="Constantia"/>
                  </a:rPr>
                  <a:t>n</a:t>
                </a:r>
                <a:r>
                  <a:rPr lang="vi" sz="2300" dirty="0">
                    <a:latin typeface="Constantia"/>
                  </a:rPr>
                  <a:t> và có quan hệ nguyên tố </a:t>
                </a:r>
                <a:r>
                  <a:rPr lang="vi" sz="2300" dirty="0" smtClean="0">
                    <a:latin typeface="Constantia"/>
                  </a:rPr>
                  <a:t>cùng</a:t>
                </a:r>
                <a:r>
                  <a:rPr lang="en-US" sz="2300" dirty="0" smtClean="0">
                    <a:latin typeface="Constantia"/>
                  </a:rPr>
                  <a:t> </a:t>
                </a:r>
                <a:r>
                  <a:rPr lang="vi" sz="2300" dirty="0" smtClean="0">
                    <a:latin typeface="Constantia"/>
                  </a:rPr>
                  <a:t>nhau </a:t>
                </a:r>
                <a:r>
                  <a:rPr lang="vi" sz="2300" dirty="0">
                    <a:latin typeface="Constantia"/>
                  </a:rPr>
                  <a:t>với n.</a:t>
                </a:r>
              </a:p>
              <a:p>
                <a:pPr marL="420116" indent="-342900" algn="just">
                  <a:lnSpc>
                    <a:spcPts val="4320"/>
                  </a:lnSpc>
                  <a:buFont typeface="Wingdings" panose="05000000000000000000" pitchFamily="2" charset="2"/>
                  <a:buChar char="v"/>
                </a:pPr>
                <a:r>
                  <a:rPr lang="vi" sz="2300" dirty="0" smtClean="0">
                    <a:latin typeface="Constantia"/>
                  </a:rPr>
                  <a:t>Như </a:t>
                </a:r>
                <a:r>
                  <a:rPr lang="vi" sz="2300" dirty="0">
                    <a:latin typeface="Constantia"/>
                  </a:rPr>
                  <a:t>vậy, đòi hỏi quan hệ nhận được với điều kiện:</a:t>
                </a:r>
              </a:p>
              <a:p>
                <a:pPr marL="1753616">
                  <a:lnSpc>
                    <a:spcPts val="4320"/>
                  </a:lnSpc>
                </a:pPr>
                <a:r>
                  <a:rPr lang="vi" sz="2300" i="1" dirty="0">
                    <a:latin typeface="Constantia"/>
                  </a:rPr>
                  <a:t>ed</a:t>
                </a:r>
                <a:r>
                  <a:rPr lang="vi" sz="2300" dirty="0">
                    <a:latin typeface="Constantia"/>
                  </a:rPr>
                  <a:t> = </a:t>
                </a:r>
                <a14:m>
                  <m:oMath xmlns:m="http://schemas.openxmlformats.org/officeDocument/2006/math">
                    <m:r>
                      <a:rPr lang="en-US" sz="2000" b="0" i="1" smtClean="0">
                        <a:latin typeface="Cambria Math" panose="02040503050406030204" pitchFamily="18" charset="0"/>
                        <a:ea typeface="Cambria Math" panose="02040503050406030204" pitchFamily="18" charset="0"/>
                      </a:rPr>
                      <m:t>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+1</m:t>
                    </m:r>
                  </m:oMath>
                </a14:m>
                <a:r>
                  <a:rPr lang="vi" sz="2300" dirty="0" smtClean="0">
                    <a:latin typeface="Constantia"/>
                  </a:rPr>
                  <a:t>.</a:t>
                </a:r>
                <a:endParaRPr lang="vi" sz="2300" dirty="0">
                  <a:latin typeface="Constantia"/>
                </a:endParaRPr>
              </a:p>
              <a:p>
                <a:pPr marL="420116" indent="-342900" algn="just">
                  <a:lnSpc>
                    <a:spcPts val="4320"/>
                  </a:lnSpc>
                  <a:buFont typeface="Wingdings" panose="05000000000000000000" pitchFamily="2" charset="2"/>
                  <a:buChar char="v"/>
                </a:pPr>
                <a:r>
                  <a:rPr lang="vi" sz="2300" dirty="0" smtClean="0">
                    <a:latin typeface="Constantia"/>
                  </a:rPr>
                  <a:t>Điều </a:t>
                </a:r>
                <a:r>
                  <a:rPr lang="vi" sz="2300" dirty="0">
                    <a:latin typeface="Constantia"/>
                  </a:rPr>
                  <a:t>này tương đương với quan hệ sau</a:t>
                </a:r>
                <a:r>
                  <a:rPr lang="vi" sz="2300" dirty="0" smtClean="0">
                    <a:latin typeface="Constantia"/>
                  </a:rPr>
                  <a:t>:</a:t>
                </a:r>
                <a:endParaRPr lang="en-US" sz="2300" dirty="0" smtClean="0">
                  <a:latin typeface="Constantia"/>
                </a:endParaRPr>
              </a:p>
              <a:p>
                <a:pPr marL="77216" algn="ctr">
                  <a:lnSpc>
                    <a:spcPts val="4320"/>
                  </a:lnSpc>
                </a:pPr>
                <a14:m>
                  <m:oMath xmlns:m="http://schemas.openxmlformats.org/officeDocument/2006/math">
                    <m:r>
                      <a:rPr lang="en-US" sz="2000" b="0" i="1" smtClean="0">
                        <a:latin typeface="Cambria Math" panose="02040503050406030204" pitchFamily="18" charset="0"/>
                        <a:ea typeface="Cambria Math" panose="02040503050406030204" pitchFamily="18" charset="0"/>
                      </a:rPr>
                      <m:t>𝑒𝑑</m:t>
                    </m:r>
                    <m:r>
                      <a:rPr lang="en-US" sz="2000" b="0" i="1" smtClean="0">
                        <a:latin typeface="Cambria Math" panose="02040503050406030204" pitchFamily="18" charset="0"/>
                        <a:ea typeface="Cambria Math" panose="02040503050406030204" pitchFamily="18" charset="0"/>
                      </a:rPr>
                      <m:t>=1 </m:t>
                    </m:r>
                    <m:r>
                      <a:rPr lang="en-US" sz="2000" b="0" i="1" smtClean="0">
                        <a:latin typeface="Cambria Math" panose="02040503050406030204" pitchFamily="18" charset="0"/>
                        <a:ea typeface="Cambria Math" panose="02040503050406030204" pitchFamily="18" charset="0"/>
                      </a:rPr>
                      <m:t>𝑚𝑜𝑑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oMath>
                </a14:m>
                <a:r>
                  <a:rPr lang="en-US" sz="2300" dirty="0" smtClean="0">
                    <a:latin typeface="Constantia"/>
                  </a:rPr>
                  <a:t>,</a:t>
                </a:r>
              </a:p>
              <a:p>
                <a:pPr marL="77216" algn="just">
                  <a:lnSpc>
                    <a:spcPts val="432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a:rPr lang="en-US" sz="2000" b="0" i="1" smtClean="0">
                              <a:latin typeface="Cambria Math" panose="02040503050406030204" pitchFamily="18" charset="0"/>
                              <a:ea typeface="Cambria Math" panose="02040503050406030204" pitchFamily="18" charset="0"/>
                            </a:rPr>
                            <m:t>−1</m:t>
                          </m:r>
                        </m:sup>
                      </m:sSup>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𝑚𝑜𝑑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oMath>
                  </m:oMathPara>
                </a14:m>
                <a:endParaRPr lang="vi" sz="2300" dirty="0">
                  <a:latin typeface="Constantia"/>
                </a:endParaRPr>
              </a:p>
            </p:txBody>
          </p:sp>
        </mc:Choice>
        <mc:Fallback xmlns="">
          <p:sp>
            <p:nvSpPr>
              <p:cNvPr id="3" name="Rectangle 2"/>
              <p:cNvSpPr>
                <a:spLocks noRot="1" noChangeAspect="1" noMove="1" noResize="1" noEditPoints="1" noAdjustHandles="1" noChangeArrowheads="1" noChangeShapeType="1" noTextEdit="1"/>
              </p:cNvSpPr>
              <p:nvPr/>
            </p:nvSpPr>
            <p:spPr>
              <a:xfrm>
                <a:off x="822779" y="1007160"/>
                <a:ext cx="7790869" cy="5270810"/>
              </a:xfrm>
              <a:prstGeom prst="rect">
                <a:avLst/>
              </a:prstGeom>
              <a:blipFill>
                <a:blip r:embed="rId2"/>
                <a:stretch>
                  <a:fillRect l="-2034" r="-2191"/>
                </a:stretch>
              </a:blipFill>
            </p:spPr>
            <p:txBody>
              <a:bodyPr/>
              <a:lstStyle/>
              <a:p>
                <a:r>
                  <a:rPr lang="en-US">
                    <a:noFill/>
                  </a:rPr>
                  <a:t> </a:t>
                </a:r>
              </a:p>
            </p:txBody>
          </p:sp>
        </mc:Fallback>
      </mc:AlternateContent>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110207779"/>
              </p:ext>
            </p:extLst>
          </p:nvPr>
        </p:nvGraphicFramePr>
        <p:xfrm>
          <a:off x="706298" y="341194"/>
          <a:ext cx="7907350" cy="6005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830960" y="1219199"/>
                <a:ext cx="7753481" cy="5017827"/>
              </a:xfrm>
              <a:prstGeom prst="rect">
                <a:avLst/>
              </a:prstGeom>
            </p:spPr>
            <p:txBody>
              <a:bodyPr lIns="0" tIns="0" rIns="0" bIns="0">
                <a:normAutofit fontScale="97500"/>
              </a:bodyPr>
              <a:lstStyle/>
              <a:p>
                <a:pPr marL="570992" indent="-457200" algn="just">
                  <a:lnSpc>
                    <a:spcPts val="3744"/>
                  </a:lnSpc>
                  <a:buFont typeface="Wingdings" panose="05000000000000000000" pitchFamily="2" charset="2"/>
                  <a:buChar char="v"/>
                </a:pPr>
                <a:r>
                  <a:rPr lang="vi" sz="2600" i="1" dirty="0" smtClean="0">
                    <a:latin typeface="Constantia"/>
                  </a:rPr>
                  <a:t>p</a:t>
                </a:r>
                <a:r>
                  <a:rPr lang="vi" sz="2600" dirty="0" smtClean="0">
                    <a:latin typeface="Constantia"/>
                  </a:rPr>
                  <a:t> </a:t>
                </a:r>
                <a:r>
                  <a:rPr lang="vi" sz="2600" dirty="0">
                    <a:latin typeface="Constantia"/>
                  </a:rPr>
                  <a:t>và </a:t>
                </a:r>
                <a:r>
                  <a:rPr lang="vi" sz="2600" i="1" dirty="0">
                    <a:latin typeface="Constantia"/>
                  </a:rPr>
                  <a:t>q</a:t>
                </a:r>
                <a:r>
                  <a:rPr lang="vi" sz="2600" dirty="0">
                    <a:latin typeface="Constantia"/>
                  </a:rPr>
                  <a:t> là hai số nguyên tố lớn (được chọn bí mật)</a:t>
                </a:r>
              </a:p>
              <a:p>
                <a:pPr marL="570992" indent="-457200" algn="just">
                  <a:lnSpc>
                    <a:spcPts val="3744"/>
                  </a:lnSpc>
                  <a:buFont typeface="Wingdings" panose="05000000000000000000" pitchFamily="2" charset="2"/>
                  <a:buChar char="v"/>
                </a:pPr>
                <a:r>
                  <a:rPr lang="vi" sz="2600" i="1" dirty="0" smtClean="0">
                    <a:latin typeface="Constantia"/>
                  </a:rPr>
                  <a:t>n</a:t>
                </a:r>
                <a:r>
                  <a:rPr lang="vi" sz="2600" dirty="0" smtClean="0">
                    <a:latin typeface="Constantia"/>
                  </a:rPr>
                  <a:t> </a:t>
                </a:r>
                <a:r>
                  <a:rPr lang="vi" sz="2600" dirty="0">
                    <a:latin typeface="Constantia"/>
                  </a:rPr>
                  <a:t>= </a:t>
                </a:r>
                <a:r>
                  <a:rPr lang="vi" sz="2600" i="1" dirty="0">
                    <a:latin typeface="Constantia"/>
                  </a:rPr>
                  <a:t>p </a:t>
                </a:r>
                <a:r>
                  <a:rPr lang="vi" sz="1600" i="1" dirty="0">
                    <a:latin typeface="Sylfaen"/>
                  </a:rPr>
                  <a:t>X </a:t>
                </a:r>
                <a:r>
                  <a:rPr lang="vi" sz="2600" i="1" dirty="0">
                    <a:latin typeface="Constantia"/>
                  </a:rPr>
                  <a:t>q</a:t>
                </a:r>
                <a:r>
                  <a:rPr lang="vi" sz="2600" dirty="0">
                    <a:latin typeface="Constantia"/>
                  </a:rPr>
                  <a:t>    (được công khai)</a:t>
                </a:r>
              </a:p>
              <a:p>
                <a:pPr marL="570992" indent="-457200" algn="just">
                  <a:lnSpc>
                    <a:spcPts val="3744"/>
                  </a:lnSpc>
                  <a:buFont typeface="Wingdings" panose="05000000000000000000" pitchFamily="2" charset="2"/>
                  <a:buChar char="v"/>
                </a:pPr>
                <a14:m>
                  <m:oMath xmlns:m="http://schemas.openxmlformats.org/officeDocument/2006/math">
                    <m:r>
                      <a:rPr lang="en-US" sz="2800" b="0" i="1" smtClean="0">
                        <a:latin typeface="Cambria Math" panose="02040503050406030204" pitchFamily="18" charset="0"/>
                        <a:ea typeface="Cambria Math" panose="02040503050406030204" pitchFamily="18" charset="0"/>
                      </a:rPr>
                      <m:t>𝜙</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𝑝</m:t>
                    </m:r>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𝑞</m:t>
                    </m:r>
                    <m:r>
                      <a:rPr lang="en-US" sz="2800" b="0" i="1" smtClean="0">
                        <a:latin typeface="Cambria Math" panose="02040503050406030204" pitchFamily="18" charset="0"/>
                        <a:ea typeface="Cambria Math" panose="02040503050406030204" pitchFamily="18" charset="0"/>
                      </a:rPr>
                      <m:t>−1)</m:t>
                    </m:r>
                  </m:oMath>
                </a14:m>
                <a:r>
                  <a:rPr lang="en-US" sz="3200" dirty="0" smtClean="0">
                    <a:latin typeface="Constantia"/>
                  </a:rPr>
                  <a:t>, </a:t>
                </a:r>
                <a:r>
                  <a:rPr lang="vi" sz="2600" dirty="0">
                    <a:latin typeface="Constantia"/>
                  </a:rPr>
                  <a:t>(được giữ bí mật)</a:t>
                </a:r>
              </a:p>
              <a:p>
                <a:pPr marL="570992" indent="-457200">
                  <a:lnSpc>
                    <a:spcPts val="3072"/>
                  </a:lnSpc>
                  <a:spcAft>
                    <a:spcPts val="420"/>
                  </a:spcAft>
                  <a:buFont typeface="Wingdings" panose="05000000000000000000" pitchFamily="2" charset="2"/>
                  <a:buChar char="v"/>
                </a:pPr>
                <a:r>
                  <a:rPr lang="vi" sz="2600" dirty="0" smtClean="0">
                    <a:latin typeface="Constantia"/>
                  </a:rPr>
                  <a:t>chọn </a:t>
                </a:r>
                <a:r>
                  <a:rPr lang="vi" sz="2600" i="1" dirty="0">
                    <a:latin typeface="Constantia"/>
                  </a:rPr>
                  <a:t>e</a:t>
                </a:r>
                <a:r>
                  <a:rPr lang="vi" sz="2600" dirty="0">
                    <a:latin typeface="Constantia"/>
                  </a:rPr>
                  <a:t> </a:t>
                </a:r>
                <a:r>
                  <a:rPr lang="vi" sz="2600" dirty="0" smtClean="0">
                    <a:latin typeface="Constantia"/>
                  </a:rPr>
                  <a:t>để </a:t>
                </a:r>
                <a:r>
                  <a:rPr lang="vi" sz="2600" dirty="0">
                    <a:latin typeface="Constantia"/>
                  </a:rPr>
                  <a:t>gcd (e, </a:t>
                </a:r>
                <a14:m>
                  <m:oMath xmlns:m="http://schemas.openxmlformats.org/officeDocument/2006/math">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oMath>
                </a14:m>
                <a:r>
                  <a:rPr lang="vi" sz="2600" dirty="0" smtClean="0">
                    <a:latin typeface="Constantia"/>
                  </a:rPr>
                  <a:t> </a:t>
                </a:r>
                <a:r>
                  <a:rPr lang="vi" sz="2600" dirty="0">
                    <a:latin typeface="Constantia"/>
                  </a:rPr>
                  <a:t>= 1, 1 &lt; </a:t>
                </a:r>
                <a:r>
                  <a:rPr lang="vi" sz="2600" i="1" dirty="0">
                    <a:latin typeface="Constantia"/>
                  </a:rPr>
                  <a:t>e</a:t>
                </a:r>
                <a:r>
                  <a:rPr lang="vi" sz="2600" dirty="0">
                    <a:latin typeface="Constantia"/>
                  </a:rPr>
                  <a:t> &lt; </a:t>
                </a:r>
                <a14:m>
                  <m:oMath xmlns:m="http://schemas.openxmlformats.org/officeDocument/2006/math">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oMath>
                </a14:m>
                <a:r>
                  <a:rPr lang="vi" sz="2600" dirty="0" smtClean="0">
                    <a:latin typeface="Constantia"/>
                  </a:rPr>
                  <a:t>) </a:t>
                </a:r>
                <a:r>
                  <a:rPr lang="vi" sz="2600" dirty="0">
                    <a:latin typeface="Constantia"/>
                  </a:rPr>
                  <a:t>(được công khai)</a:t>
                </a:r>
              </a:p>
              <a:p>
                <a:pPr marL="570992" indent="-457200" algn="just">
                  <a:spcAft>
                    <a:spcPts val="1050"/>
                  </a:spcAft>
                  <a:buFont typeface="Wingdings" panose="05000000000000000000" pitchFamily="2" charset="2"/>
                  <a:buChar char="v"/>
                </a:pPr>
                <a:r>
                  <a:rPr lang="vi" sz="2600" i="1" dirty="0" smtClean="0">
                    <a:latin typeface="Constantia"/>
                  </a:rPr>
                  <a:t>d </a:t>
                </a:r>
                <a:r>
                  <a:rPr lang="vi" sz="2600" i="1" dirty="0">
                    <a:latin typeface="Constantia"/>
                  </a:rPr>
                  <a:t>=</a:t>
                </a:r>
                <a:r>
                  <a:rPr lang="vi" sz="2600" dirty="0">
                    <a:latin typeface="Constantia"/>
                  </a:rPr>
                  <a:t> </a:t>
                </a:r>
                <a:r>
                  <a:rPr lang="en-US" sz="2600" dirty="0" smtClean="0">
                    <a:latin typeface="Constantia"/>
                  </a:rPr>
                  <a:t>e</a:t>
                </a:r>
                <a:r>
                  <a:rPr lang="en-US" sz="2600" baseline="30000" dirty="0" smtClean="0">
                    <a:latin typeface="Constantia"/>
                  </a:rPr>
                  <a:t>-1</a:t>
                </a:r>
                <a:r>
                  <a:rPr lang="en-US" sz="2600" dirty="0" smtClean="0">
                    <a:latin typeface="Constantia"/>
                  </a:rPr>
                  <a:t> </a:t>
                </a:r>
                <a:r>
                  <a:rPr lang="en-US" sz="2600" dirty="0">
                    <a:latin typeface="Constantia"/>
                  </a:rPr>
                  <a:t>mod </a:t>
                </a:r>
                <a14:m>
                  <m:oMath xmlns:m="http://schemas.openxmlformats.org/officeDocument/2006/math">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oMath>
                </a14:m>
                <a:r>
                  <a:rPr lang="vi" sz="2600" dirty="0">
                    <a:latin typeface="Constantia"/>
                  </a:rPr>
                  <a:t>,    (phải giữ bí mật)</a:t>
                </a:r>
              </a:p>
              <a:p>
                <a:pPr marL="570992" indent="-457200">
                  <a:lnSpc>
                    <a:spcPts val="3120"/>
                  </a:lnSpc>
                  <a:buFont typeface="Wingdings" panose="05000000000000000000" pitchFamily="2" charset="2"/>
                  <a:buChar char="v"/>
                </a:pPr>
                <a:r>
                  <a:rPr lang="vi" sz="2600" dirty="0" smtClean="0">
                    <a:latin typeface="Constantia"/>
                  </a:rPr>
                  <a:t>Khóa </a:t>
                </a:r>
                <a:r>
                  <a:rPr lang="vi" sz="2600" dirty="0">
                    <a:latin typeface="Constantia"/>
                  </a:rPr>
                  <a:t>riêng bao gồm </a:t>
                </a:r>
                <a:r>
                  <a:rPr lang="vi" sz="2600" i="1" dirty="0">
                    <a:latin typeface="Constantia"/>
                  </a:rPr>
                  <a:t>KR</a:t>
                </a:r>
                <a:r>
                  <a:rPr lang="vi" sz="2600" dirty="0">
                    <a:latin typeface="Constantia"/>
                  </a:rPr>
                  <a:t> = {d, n}, còn khóa công khai bao gồm </a:t>
                </a:r>
                <a:r>
                  <a:rPr lang="vi" sz="2600" i="1" dirty="0">
                    <a:latin typeface="Constantia"/>
                  </a:rPr>
                  <a:t>KU</a:t>
                </a:r>
                <a:r>
                  <a:rPr lang="vi" sz="2600" dirty="0">
                    <a:latin typeface="Constantia"/>
                  </a:rPr>
                  <a:t> = {</a:t>
                </a:r>
                <a:r>
                  <a:rPr lang="vi" sz="2600" i="1" dirty="0">
                    <a:latin typeface="Constantia"/>
                  </a:rPr>
                  <a:t>e</a:t>
                </a:r>
                <a:r>
                  <a:rPr lang="vi" sz="2600" dirty="0">
                    <a:latin typeface="Constantia"/>
                  </a:rPr>
                  <a:t>, </a:t>
                </a:r>
                <a:r>
                  <a:rPr lang="vi" sz="2600" i="1" dirty="0">
                    <a:latin typeface="Constantia"/>
                  </a:rPr>
                  <a:t>n</a:t>
                </a:r>
                <a:r>
                  <a:rPr lang="vi" sz="2600" dirty="0">
                    <a:latin typeface="Constantia"/>
                  </a:rPr>
                  <a:t>}.</a:t>
                </a:r>
              </a:p>
            </p:txBody>
          </p:sp>
        </mc:Choice>
        <mc:Fallback xmlns="">
          <p:sp>
            <p:nvSpPr>
              <p:cNvPr id="3" name="Rectangle 2"/>
              <p:cNvSpPr>
                <a:spLocks noRot="1" noChangeAspect="1" noMove="1" noResize="1" noEditPoints="1" noAdjustHandles="1" noChangeArrowheads="1" noChangeShapeType="1" noTextEdit="1"/>
              </p:cNvSpPr>
              <p:nvPr/>
            </p:nvSpPr>
            <p:spPr>
              <a:xfrm>
                <a:off x="830960" y="1219199"/>
                <a:ext cx="7753481" cy="5017827"/>
              </a:xfrm>
              <a:prstGeom prst="rect">
                <a:avLst/>
              </a:prstGeom>
              <a:blipFill>
                <a:blip r:embed="rId2"/>
                <a:stretch>
                  <a:fillRect l="-786" t="-729" r="-2594"/>
                </a:stretch>
              </a:blipFill>
            </p:spPr>
            <p:txBody>
              <a:bodyPr/>
              <a:lstStyle/>
              <a:p>
                <a:r>
                  <a:rPr lang="en-US">
                    <a:noFill/>
                  </a:rPr>
                  <a:t> </a:t>
                </a:r>
              </a:p>
            </p:txBody>
          </p:sp>
        </mc:Fallback>
      </mc:AlternateContent>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38938543"/>
              </p:ext>
            </p:extLst>
          </p:nvPr>
        </p:nvGraphicFramePr>
        <p:xfrm>
          <a:off x="735424" y="337360"/>
          <a:ext cx="7849017" cy="698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865646" y="1252591"/>
                <a:ext cx="7814330" cy="4957140"/>
              </a:xfrm>
              <a:prstGeom prst="rect">
                <a:avLst/>
              </a:prstGeom>
            </p:spPr>
            <p:txBody>
              <a:bodyPr lIns="0" tIns="0" rIns="0" bIns="0">
                <a:normAutofit fontScale="97500"/>
              </a:bodyPr>
              <a:lstStyle/>
              <a:p>
                <a:pPr marL="570992" indent="-457200" algn="just">
                  <a:lnSpc>
                    <a:spcPts val="3744"/>
                  </a:lnSpc>
                  <a:buFont typeface="Wingdings" panose="05000000000000000000" pitchFamily="2" charset="2"/>
                  <a:buChar char="v"/>
                </a:pPr>
                <a:r>
                  <a:rPr lang="vi" sz="2600" dirty="0" smtClean="0"/>
                  <a:t>Chọn </a:t>
                </a:r>
                <a:r>
                  <a:rPr lang="vi" sz="2600" dirty="0"/>
                  <a:t>hai số nguyên tố, chẳng hạn </a:t>
                </a:r>
                <a:r>
                  <a:rPr lang="vi" sz="2600" i="1" dirty="0"/>
                  <a:t>p</a:t>
                </a:r>
                <a:r>
                  <a:rPr lang="vi" sz="2600" dirty="0"/>
                  <a:t> = 11 và </a:t>
                </a:r>
                <a:r>
                  <a:rPr lang="vi" sz="2600" i="1" dirty="0"/>
                  <a:t>q</a:t>
                </a:r>
                <a:r>
                  <a:rPr lang="vi" sz="2600" dirty="0"/>
                  <a:t> = 17;</a:t>
                </a:r>
              </a:p>
              <a:p>
                <a:pPr marL="570992" indent="-457200" algn="just">
                  <a:lnSpc>
                    <a:spcPts val="3744"/>
                  </a:lnSpc>
                  <a:buFont typeface="Wingdings" panose="05000000000000000000" pitchFamily="2" charset="2"/>
                  <a:buChar char="v"/>
                </a:pPr>
                <a:r>
                  <a:rPr lang="vi" sz="2600" dirty="0" smtClean="0"/>
                  <a:t>Tính </a:t>
                </a:r>
                <a:r>
                  <a:rPr lang="vi" sz="2600" dirty="0"/>
                  <a:t>tích của chúng: </a:t>
                </a:r>
                <a:r>
                  <a:rPr lang="vi" sz="2600" i="1" dirty="0"/>
                  <a:t>n</a:t>
                </a:r>
                <a:r>
                  <a:rPr lang="vi" sz="2600" dirty="0"/>
                  <a:t> = </a:t>
                </a:r>
                <a:r>
                  <a:rPr lang="vi" sz="2600" i="1" dirty="0"/>
                  <a:t>p </a:t>
                </a:r>
                <a:r>
                  <a:rPr lang="vi" sz="1600" i="1" dirty="0" smtClean="0"/>
                  <a:t>X</a:t>
                </a:r>
                <a:r>
                  <a:rPr lang="en-US" sz="1600" i="1" dirty="0" smtClean="0"/>
                  <a:t> </a:t>
                </a:r>
                <a:r>
                  <a:rPr lang="vi" sz="1600" i="1" dirty="0" smtClean="0"/>
                  <a:t> </a:t>
                </a:r>
                <a:r>
                  <a:rPr lang="vi" sz="2600" i="1" dirty="0"/>
                  <a:t>q</a:t>
                </a:r>
                <a:r>
                  <a:rPr lang="vi" sz="2600" dirty="0"/>
                  <a:t> = 11 </a:t>
                </a:r>
                <a:r>
                  <a:rPr lang="en-US" sz="2600" dirty="0" smtClean="0"/>
                  <a:t>x</a:t>
                </a:r>
                <a:r>
                  <a:rPr lang="vi" sz="2600" dirty="0" smtClean="0"/>
                  <a:t> </a:t>
                </a:r>
                <a:r>
                  <a:rPr lang="vi" sz="2600" dirty="0"/>
                  <a:t>17 = 187;</a:t>
                </a:r>
              </a:p>
              <a:p>
                <a:pPr marL="570992" indent="-457200" algn="just">
                  <a:lnSpc>
                    <a:spcPts val="3744"/>
                  </a:lnSpc>
                  <a:buFont typeface="Wingdings" panose="05000000000000000000" pitchFamily="2" charset="2"/>
                  <a:buChar char="v"/>
                </a:pPr>
                <a:r>
                  <a:rPr lang="vi" sz="2600" dirty="0" smtClean="0"/>
                  <a:t>Tính </a:t>
                </a:r>
                <a14:m>
                  <m:oMath xmlns:m="http://schemas.openxmlformats.org/officeDocument/2006/math">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oMath>
                </a14:m>
                <a:r>
                  <a:rPr lang="vi" sz="2600" dirty="0" smtClean="0"/>
                  <a:t> </a:t>
                </a:r>
                <a:r>
                  <a:rPr lang="vi" sz="2600" dirty="0"/>
                  <a:t>= (p - 1) X (q - 1) = 10 </a:t>
                </a:r>
                <a:r>
                  <a:rPr lang="en-US" sz="2600" dirty="0" smtClean="0"/>
                  <a:t>x</a:t>
                </a:r>
                <a:r>
                  <a:rPr lang="vi" sz="2600" dirty="0" smtClean="0"/>
                  <a:t> </a:t>
                </a:r>
                <a:r>
                  <a:rPr lang="vi" sz="2600" dirty="0"/>
                  <a:t>16 = 160;</a:t>
                </a:r>
              </a:p>
              <a:p>
                <a:pPr marL="570992" indent="-457200" algn="just">
                  <a:lnSpc>
                    <a:spcPts val="3120"/>
                  </a:lnSpc>
                  <a:spcAft>
                    <a:spcPts val="210"/>
                  </a:spcAft>
                  <a:buFont typeface="Wingdings" panose="05000000000000000000" pitchFamily="2" charset="2"/>
                  <a:buChar char="v"/>
                </a:pPr>
                <a:r>
                  <a:rPr lang="vi" sz="2600" dirty="0" smtClean="0"/>
                  <a:t>Chọn </a:t>
                </a:r>
                <a:r>
                  <a:rPr lang="vi" sz="2600" i="1" dirty="0"/>
                  <a:t>e</a:t>
                </a:r>
                <a:r>
                  <a:rPr lang="vi" sz="2600" dirty="0"/>
                  <a:t> là số nguyên tố cùng nhau với </a:t>
                </a:r>
                <a14:m>
                  <m:oMath xmlns:m="http://schemas.openxmlformats.org/officeDocument/2006/math">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oMath>
                </a14:m>
                <a:r>
                  <a:rPr lang="vi" sz="2600" dirty="0" smtClean="0"/>
                  <a:t> </a:t>
                </a:r>
                <a:r>
                  <a:rPr lang="vi" sz="2600" dirty="0"/>
                  <a:t>= 160 và phải nhỏ hơn </a:t>
                </a:r>
                <a14:m>
                  <m:oMath xmlns:m="http://schemas.openxmlformats.org/officeDocument/2006/math">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oMath>
                </a14:m>
                <a:r>
                  <a:rPr lang="vi" sz="2600" dirty="0" smtClean="0"/>
                  <a:t>. </a:t>
                </a:r>
                <a:r>
                  <a:rPr lang="vi" sz="2600" dirty="0"/>
                  <a:t>Trong trường hợp này chọn </a:t>
                </a:r>
                <a:r>
                  <a:rPr lang="vi" sz="2600" i="1" dirty="0"/>
                  <a:t>e</a:t>
                </a:r>
                <a:r>
                  <a:rPr lang="vi" sz="2600" dirty="0"/>
                  <a:t> = 7. </a:t>
                </a:r>
                <a:r>
                  <a:rPr lang="vi" sz="2600" dirty="0" smtClean="0"/>
                  <a:t>[</a:t>
                </a:r>
                <a14:m>
                  <m:oMath xmlns:m="http://schemas.openxmlformats.org/officeDocument/2006/math">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oMath>
                </a14:m>
                <a:r>
                  <a:rPr lang="vi" sz="2600" dirty="0"/>
                  <a:t> = 160 = 2</a:t>
                </a:r>
                <a:r>
                  <a:rPr lang="vi" sz="2600" baseline="30000" dirty="0"/>
                  <a:t>5</a:t>
                </a:r>
                <a:r>
                  <a:rPr lang="vi" sz="2600" dirty="0"/>
                  <a:t> </a:t>
                </a:r>
                <a:r>
                  <a:rPr lang="en-US" sz="2600" dirty="0" smtClean="0"/>
                  <a:t>x </a:t>
                </a:r>
                <a:r>
                  <a:rPr lang="vi" sz="2600" dirty="0" smtClean="0"/>
                  <a:t>5</a:t>
                </a:r>
                <a:r>
                  <a:rPr lang="vi" sz="2600" dirty="0"/>
                  <a:t>; chọn </a:t>
                </a:r>
                <a:r>
                  <a:rPr lang="vi" sz="2600" i="1" dirty="0"/>
                  <a:t>e</a:t>
                </a:r>
                <a:r>
                  <a:rPr lang="vi" sz="2600" dirty="0"/>
                  <a:t> sao cho không là bội số của 2 và 5. Có nhiều giá trị </a:t>
                </a:r>
                <a:r>
                  <a:rPr lang="vi" sz="2600" i="1" dirty="0"/>
                  <a:t>e</a:t>
                </a:r>
                <a:r>
                  <a:rPr lang="vi" sz="2600" dirty="0"/>
                  <a:t> = 3, 7, 9, 11, 13, 17, 19, ...];</a:t>
                </a:r>
              </a:p>
              <a:p>
                <a:pPr marL="570992" indent="-457200" algn="just">
                  <a:lnSpc>
                    <a:spcPts val="3168"/>
                  </a:lnSpc>
                  <a:buFont typeface="Wingdings" panose="05000000000000000000" pitchFamily="2" charset="2"/>
                  <a:buChar char="v"/>
                </a:pPr>
                <a:r>
                  <a:rPr lang="vi" sz="2600" dirty="0" smtClean="0"/>
                  <a:t>Xác </a:t>
                </a:r>
                <a:r>
                  <a:rPr lang="vi" sz="2600" dirty="0"/>
                  <a:t>định </a:t>
                </a:r>
                <a:r>
                  <a:rPr lang="vi" sz="2600" i="1" dirty="0"/>
                  <a:t>d</a:t>
                </a:r>
                <a:r>
                  <a:rPr lang="vi" sz="2600" dirty="0"/>
                  <a:t> </a:t>
                </a:r>
                <a:r>
                  <a:rPr lang="vi" sz="2600" dirty="0" smtClean="0"/>
                  <a:t>để </a:t>
                </a:r>
                <a:r>
                  <a:rPr lang="vi" sz="2600" i="1" dirty="0"/>
                  <a:t>de</a:t>
                </a:r>
                <a:r>
                  <a:rPr lang="vi" sz="2600" dirty="0"/>
                  <a:t> = 1 </a:t>
                </a:r>
                <a:r>
                  <a:rPr lang="en-US" sz="2600" dirty="0"/>
                  <a:t>mod </a:t>
                </a:r>
                <a:r>
                  <a:rPr lang="vi" sz="2600" dirty="0"/>
                  <a:t>160 và </a:t>
                </a:r>
                <a:r>
                  <a:rPr lang="vi" sz="2600" i="1" dirty="0"/>
                  <a:t>d</a:t>
                </a:r>
                <a:r>
                  <a:rPr lang="vi" sz="2600" dirty="0"/>
                  <a:t> &lt; 160. Giá trị phù hợp để chọn là </a:t>
                </a:r>
                <a:r>
                  <a:rPr lang="vi" sz="2600" i="1" dirty="0"/>
                  <a:t>d</a:t>
                </a:r>
                <a:r>
                  <a:rPr lang="vi" sz="2600" dirty="0"/>
                  <a:t> = 23.</a:t>
                </a:r>
              </a:p>
            </p:txBody>
          </p:sp>
        </mc:Choice>
        <mc:Fallback xmlns="">
          <p:sp>
            <p:nvSpPr>
              <p:cNvPr id="3" name="Rectangle 2"/>
              <p:cNvSpPr>
                <a:spLocks noRot="1" noChangeAspect="1" noMove="1" noResize="1" noEditPoints="1" noAdjustHandles="1" noChangeArrowheads="1" noChangeShapeType="1" noTextEdit="1"/>
              </p:cNvSpPr>
              <p:nvPr/>
            </p:nvSpPr>
            <p:spPr>
              <a:xfrm>
                <a:off x="865646" y="1252591"/>
                <a:ext cx="7814330" cy="4957140"/>
              </a:xfrm>
              <a:prstGeom prst="rect">
                <a:avLst/>
              </a:prstGeom>
              <a:blipFill>
                <a:blip r:embed="rId2"/>
                <a:stretch>
                  <a:fillRect l="-780" t="-737" r="-2496"/>
                </a:stretch>
              </a:blipFill>
            </p:spPr>
            <p:txBody>
              <a:bodyPr/>
              <a:lstStyle/>
              <a:p>
                <a:r>
                  <a:rPr lang="en-US">
                    <a:noFill/>
                  </a:rPr>
                  <a:t> </a:t>
                </a:r>
              </a:p>
            </p:txBody>
          </p:sp>
        </mc:Fallback>
      </mc:AlternateContent>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620368229"/>
              </p:ext>
            </p:extLst>
          </p:nvPr>
        </p:nvGraphicFramePr>
        <p:xfrm>
          <a:off x="865646" y="323712"/>
          <a:ext cx="7814330" cy="726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951089" y="1542315"/>
            <a:ext cx="7478973" cy="2031325"/>
          </a:xfrm>
          <a:prstGeom prst="rect">
            <a:avLst/>
          </a:prstGeom>
        </p:spPr>
        <p:txBody>
          <a:bodyPr wrap="square">
            <a:spAutoFit/>
          </a:bodyPr>
          <a:lstStyle/>
          <a:p>
            <a:pPr marL="342900" lvl="0" indent="-342900">
              <a:lnSpc>
                <a:spcPct val="150000"/>
              </a:lnSpc>
              <a:buFont typeface="+mj-lt"/>
              <a:buAutoNum type="arabicPeriod"/>
            </a:pPr>
            <a:r>
              <a:rPr lang="vi-VN" sz="2800" dirty="0" smtClean="0">
                <a:latin typeface="Calibri" panose="020F0502020204030204" pitchFamily="34" charset="0"/>
              </a:rPr>
              <a:t>Mật </a:t>
            </a:r>
            <a:r>
              <a:rPr lang="vi-VN" sz="2800" dirty="0">
                <a:latin typeface="Calibri" panose="020F0502020204030204" pitchFamily="34" charset="0"/>
              </a:rPr>
              <a:t>mã khóa công khai</a:t>
            </a:r>
            <a:endParaRPr lang="en-US" sz="2800" dirty="0">
              <a:latin typeface="Calibri" panose="020F0502020204030204" pitchFamily="34" charset="0"/>
            </a:endParaRPr>
          </a:p>
          <a:p>
            <a:pPr marL="342900" lvl="0" indent="-342900">
              <a:lnSpc>
                <a:spcPct val="150000"/>
              </a:lnSpc>
              <a:buFont typeface="+mj-lt"/>
              <a:buAutoNum type="arabicPeriod"/>
            </a:pPr>
            <a:r>
              <a:rPr lang="vi-VN" sz="2800" dirty="0">
                <a:latin typeface="Calibri" panose="020F0502020204030204" pitchFamily="34" charset="0"/>
              </a:rPr>
              <a:t>Hệ mật RSA</a:t>
            </a:r>
            <a:endParaRPr lang="en-US" sz="2800" dirty="0">
              <a:latin typeface="Calibri" panose="020F0502020204030204" pitchFamily="34" charset="0"/>
            </a:endParaRPr>
          </a:p>
          <a:p>
            <a:pPr marL="342900" lvl="0" indent="-342900">
              <a:lnSpc>
                <a:spcPct val="150000"/>
              </a:lnSpc>
              <a:buFont typeface="+mj-lt"/>
              <a:buAutoNum type="arabicPeriod"/>
            </a:pPr>
            <a:r>
              <a:rPr lang="vi-VN" sz="2800" dirty="0">
                <a:latin typeface="Calibri" panose="020F0502020204030204" pitchFamily="34" charset="0"/>
              </a:rPr>
              <a:t>Vấn đề logarit rời rạc và hệ mật </a:t>
            </a:r>
            <a:r>
              <a:rPr lang="vi-VN" sz="2800" dirty="0" smtClean="0">
                <a:latin typeface="Calibri" panose="020F0502020204030204" pitchFamily="34" charset="0"/>
              </a:rPr>
              <a:t>Elgamal</a:t>
            </a:r>
            <a:endParaRPr lang="en-US" sz="2800" dirty="0">
              <a:latin typeface="Calibri" panose="020F0502020204030204" pitchFamily="34" charset="0"/>
            </a:endParaRPr>
          </a:p>
        </p:txBody>
      </p:sp>
      <p:graphicFrame>
        <p:nvGraphicFramePr>
          <p:cNvPr id="7" name="Diagram 6"/>
          <p:cNvGraphicFramePr/>
          <p:nvPr>
            <p:extLst>
              <p:ext uri="{D42A27DB-BD31-4B8C-83A1-F6EECF244321}">
                <p14:modId xmlns:p14="http://schemas.microsoft.com/office/powerpoint/2010/main" val="3812718289"/>
              </p:ext>
            </p:extLst>
          </p:nvPr>
        </p:nvGraphicFramePr>
        <p:xfrm>
          <a:off x="880278" y="329843"/>
          <a:ext cx="7676868" cy="1007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591111682"/>
              </p:ext>
            </p:extLst>
          </p:nvPr>
        </p:nvGraphicFramePr>
        <p:xfrm>
          <a:off x="795482" y="289423"/>
          <a:ext cx="7815117" cy="761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4" name="Rectangle 3"/>
              <p:cNvSpPr/>
              <p:nvPr/>
            </p:nvSpPr>
            <p:spPr>
              <a:xfrm>
                <a:off x="795482" y="1270197"/>
                <a:ext cx="7815117" cy="4980478"/>
              </a:xfrm>
              <a:prstGeom prst="rect">
                <a:avLst/>
              </a:prstGeom>
            </p:spPr>
            <p:txBody>
              <a:bodyPr lIns="0" tIns="0" rIns="0" bIns="0">
                <a:normAutofit fontScale="97500"/>
              </a:bodyPr>
              <a:lstStyle/>
              <a:p>
                <a:pPr marL="445516" indent="-457200" algn="just">
                  <a:lnSpc>
                    <a:spcPts val="3120"/>
                  </a:lnSpc>
                  <a:spcBef>
                    <a:spcPts val="1890"/>
                  </a:spcBef>
                  <a:spcAft>
                    <a:spcPts val="210"/>
                  </a:spcAft>
                  <a:buFont typeface="Wingdings" panose="05000000000000000000" pitchFamily="2" charset="2"/>
                  <a:buChar char="v"/>
                </a:pPr>
                <a:r>
                  <a:rPr lang="vi" sz="2600" dirty="0" smtClean="0"/>
                  <a:t>Bởi </a:t>
                </a:r>
                <a:r>
                  <a:rPr lang="vi" sz="2600" dirty="0"/>
                  <a:t>vì 23 </a:t>
                </a:r>
                <a:r>
                  <a:rPr lang="en-US" sz="2600" dirty="0" smtClean="0"/>
                  <a:t>x</a:t>
                </a:r>
                <a:r>
                  <a:rPr lang="vi" sz="2600" dirty="0" smtClean="0"/>
                  <a:t> </a:t>
                </a:r>
                <a:r>
                  <a:rPr lang="vi" sz="2600" dirty="0"/>
                  <a:t>7 = 161 = 1 </a:t>
                </a:r>
                <a:r>
                  <a:rPr lang="en-US" sz="2600" dirty="0" smtClean="0"/>
                  <a:t>x</a:t>
                </a:r>
                <a:r>
                  <a:rPr lang="vi" sz="2600" dirty="0" smtClean="0"/>
                  <a:t> </a:t>
                </a:r>
                <a:r>
                  <a:rPr lang="vi" sz="2600" dirty="0"/>
                  <a:t>160 + 1. [d = ((</a:t>
                </a:r>
                <a:r>
                  <a:rPr lang="vi" sz="2600" dirty="0" smtClean="0"/>
                  <a:t>k</a:t>
                </a:r>
                <a14:m>
                  <m:oMath xmlns:m="http://schemas.openxmlformats.org/officeDocument/2006/math">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oMath>
                </a14:m>
                <a:r>
                  <a:rPr lang="vi" sz="2600" dirty="0" smtClean="0"/>
                  <a:t> </a:t>
                </a:r>
                <a:r>
                  <a:rPr lang="vi" sz="2600" dirty="0"/>
                  <a:t>+ 1)/ e) = số nguyên. Khi đã chọn e, thì </a:t>
                </a:r>
                <a:r>
                  <a:rPr lang="vi" sz="2600" i="1" dirty="0"/>
                  <a:t>d</a:t>
                </a:r>
                <a:r>
                  <a:rPr lang="vi" sz="2600" dirty="0"/>
                  <a:t> là duy nhất]. (Nếu chọn </a:t>
                </a:r>
                <a:r>
                  <a:rPr lang="vi" sz="2600" i="1" dirty="0"/>
                  <a:t>e </a:t>
                </a:r>
                <a:r>
                  <a:rPr lang="vi" sz="2600" dirty="0"/>
                  <a:t>= 11, thì tính được </a:t>
                </a:r>
                <a:r>
                  <a:rPr lang="vi" sz="2600" i="1" dirty="0"/>
                  <a:t>d</a:t>
                </a:r>
                <a:r>
                  <a:rPr lang="vi" sz="2600" dirty="0"/>
                  <a:t> = 131).</a:t>
                </a:r>
              </a:p>
              <a:p>
                <a:pPr marL="445516" indent="-457200" algn="just">
                  <a:lnSpc>
                    <a:spcPts val="3120"/>
                  </a:lnSpc>
                  <a:buFont typeface="Wingdings" panose="05000000000000000000" pitchFamily="2" charset="2"/>
                  <a:buChar char="v"/>
                </a:pPr>
                <a:r>
                  <a:rPr lang="vi" sz="2600" dirty="0" smtClean="0"/>
                  <a:t>Kết </a:t>
                </a:r>
                <a:r>
                  <a:rPr lang="vi" sz="2600" dirty="0"/>
                  <a:t>quả tính toán sẽ nhận được khóa công khai </a:t>
                </a:r>
                <a:r>
                  <a:rPr lang="vi" sz="2600" i="1" dirty="0"/>
                  <a:t>KU</a:t>
                </a:r>
                <a:r>
                  <a:rPr lang="vi" sz="2600" dirty="0"/>
                  <a:t> = {7, 187}, còn khóa riêng </a:t>
                </a:r>
                <a:r>
                  <a:rPr lang="vi" sz="2600" i="1" dirty="0"/>
                  <a:t>KR</a:t>
                </a:r>
                <a:r>
                  <a:rPr lang="vi" sz="2600" dirty="0"/>
                  <a:t> = {23, 187}. Trong thí dụ này đã sử dụng hai khóa trên với một khối văn bản rõ </a:t>
                </a:r>
                <a:r>
                  <a:rPr lang="vi" sz="2600" i="1" dirty="0"/>
                  <a:t>M</a:t>
                </a:r>
                <a:r>
                  <a:rPr lang="vi" sz="2600" dirty="0"/>
                  <a:t> = 88. Khi mã hóa 88, sẽ được </a:t>
                </a:r>
                <a:r>
                  <a:rPr lang="vi" sz="2600" i="1" dirty="0"/>
                  <a:t>C</a:t>
                </a:r>
                <a:r>
                  <a:rPr lang="vi" sz="2600" dirty="0"/>
                  <a:t> = 88</a:t>
                </a:r>
                <a:r>
                  <a:rPr lang="vi" sz="2600" baseline="30000" dirty="0"/>
                  <a:t>7</a:t>
                </a:r>
                <a:r>
                  <a:rPr lang="vi" sz="2600" dirty="0"/>
                  <a:t> mod 187 = 11. Bởi vậy, văn bản mã sẽ là 11. Khi giải mã, văn bản rõ được tính </a:t>
                </a:r>
                <a:r>
                  <a:rPr lang="vi" sz="2600" i="1" dirty="0"/>
                  <a:t>M</a:t>
                </a:r>
                <a:r>
                  <a:rPr lang="vi" sz="2600" dirty="0"/>
                  <a:t> = 11</a:t>
                </a:r>
                <a:r>
                  <a:rPr lang="vi" sz="2600" baseline="30000" dirty="0"/>
                  <a:t>23</a:t>
                </a:r>
                <a:r>
                  <a:rPr lang="vi" sz="2600" dirty="0"/>
                  <a:t> mod 187, rõ ràng 11</a:t>
                </a:r>
                <a:r>
                  <a:rPr lang="vi" sz="2600" baseline="30000" dirty="0"/>
                  <a:t>23</a:t>
                </a:r>
                <a:r>
                  <a:rPr lang="vi" sz="2600" dirty="0"/>
                  <a:t> = 88 mod 187.</a:t>
                </a:r>
              </a:p>
            </p:txBody>
          </p:sp>
        </mc:Choice>
        <mc:Fallback xmlns="">
          <p:sp>
            <p:nvSpPr>
              <p:cNvPr id="4" name="Rectangle 3"/>
              <p:cNvSpPr>
                <a:spLocks noRot="1" noChangeAspect="1" noMove="1" noResize="1" noEditPoints="1" noAdjustHandles="1" noChangeArrowheads="1" noChangeShapeType="1" noTextEdit="1"/>
              </p:cNvSpPr>
              <p:nvPr/>
            </p:nvSpPr>
            <p:spPr>
              <a:xfrm>
                <a:off x="795482" y="1270197"/>
                <a:ext cx="7815117" cy="4980478"/>
              </a:xfrm>
              <a:prstGeom prst="rect">
                <a:avLst/>
              </a:prstGeom>
              <a:blipFill>
                <a:blip r:embed="rId7"/>
                <a:stretch>
                  <a:fillRect l="-2262" t="-1958" r="-2496"/>
                </a:stretch>
              </a:blipFill>
            </p:spPr>
            <p:txBody>
              <a:bodyPr/>
              <a:lstStyle/>
              <a:p>
                <a:r>
                  <a:rPr lang="en-US">
                    <a:noFill/>
                  </a:rPr>
                  <a:t> </a:t>
                </a:r>
              </a:p>
            </p:txBody>
          </p:sp>
        </mc:Fallback>
      </mc:AlternateContent>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Diagram 5"/>
          <p:cNvGraphicFramePr/>
          <p:nvPr>
            <p:extLst>
              <p:ext uri="{D42A27DB-BD31-4B8C-83A1-F6EECF244321}">
                <p14:modId xmlns:p14="http://schemas.microsoft.com/office/powerpoint/2010/main" val="1159439734"/>
              </p:ext>
            </p:extLst>
          </p:nvPr>
        </p:nvGraphicFramePr>
        <p:xfrm>
          <a:off x="735424" y="337360"/>
          <a:ext cx="7849017" cy="698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1030743" y="1223555"/>
            <a:ext cx="7258377" cy="507787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45191" y="4037463"/>
            <a:ext cx="7315200" cy="1981200"/>
          </a:xfrm>
          <a:prstGeom prst="rect">
            <a:avLst/>
          </a:prstGeom>
        </p:spPr>
      </p:pic>
      <p:graphicFrame>
        <p:nvGraphicFramePr>
          <p:cNvPr id="8" name="Diagram 7"/>
          <p:cNvGraphicFramePr/>
          <p:nvPr/>
        </p:nvGraphicFramePr>
        <p:xfrm>
          <a:off x="663372" y="338590"/>
          <a:ext cx="7944180" cy="712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772555" y="1270196"/>
            <a:ext cx="7834997" cy="5218471"/>
          </a:xfrm>
          <a:prstGeom prst="rect">
            <a:avLst/>
          </a:prstGeom>
        </p:spPr>
        <p:txBody>
          <a:bodyPr lIns="0" tIns="0" rIns="0" bIns="0">
            <a:normAutofit fontScale="97500"/>
          </a:bodyPr>
          <a:lstStyle/>
          <a:p>
            <a:pPr marL="280416" indent="-317500" algn="just">
              <a:lnSpc>
                <a:spcPts val="3120"/>
              </a:lnSpc>
              <a:spcBef>
                <a:spcPts val="1890"/>
              </a:spcBef>
            </a:pPr>
            <a:r>
              <a:rPr lang="vi" sz="2600" dirty="0">
                <a:solidFill>
                  <a:srgbClr val="0BD0D9"/>
                </a:solidFill>
              </a:rPr>
              <a:t>• </a:t>
            </a:r>
            <a:r>
              <a:rPr lang="vi" sz="2600" dirty="0"/>
              <a:t>Chọn </a:t>
            </a:r>
            <a:r>
              <a:rPr lang="vi" sz="2600" i="1" dirty="0"/>
              <a:t>p</a:t>
            </a:r>
            <a:r>
              <a:rPr lang="vi" sz="2600" dirty="0"/>
              <a:t> = 13, </a:t>
            </a:r>
            <a:r>
              <a:rPr lang="vi" sz="2600" i="1" dirty="0"/>
              <a:t>q</a:t>
            </a:r>
            <a:r>
              <a:rPr lang="vi" sz="2600" dirty="0"/>
              <a:t> = 7. Tính </a:t>
            </a:r>
            <a:r>
              <a:rPr lang="vi" sz="2600" i="1" dirty="0"/>
              <a:t>n</a:t>
            </a:r>
            <a:r>
              <a:rPr lang="vi" sz="2600" dirty="0"/>
              <a:t> = 13 </a:t>
            </a:r>
            <a:r>
              <a:rPr lang="en-US" sz="2600" dirty="0" smtClean="0"/>
              <a:t>x</a:t>
            </a:r>
            <a:r>
              <a:rPr lang="vi" sz="2600" dirty="0" smtClean="0"/>
              <a:t> </a:t>
            </a:r>
            <a:r>
              <a:rPr lang="vi" sz="2600" dirty="0"/>
              <a:t>7 = 91, </a:t>
            </a:r>
            <a:r>
              <a:rPr lang="vi" sz="2600" dirty="0" smtClean="0"/>
              <a:t>𝜙(𝑛) </a:t>
            </a:r>
            <a:r>
              <a:rPr lang="vi" sz="2600" dirty="0"/>
              <a:t>= 12 X 6 = 72. Tính giá trị e theo gcd(e, 72) = 1. Chọn e = 5, vì 72 = </a:t>
            </a:r>
            <a:r>
              <a:rPr lang="vi" sz="2600" dirty="0" smtClean="0"/>
              <a:t>2</a:t>
            </a:r>
            <a:r>
              <a:rPr lang="vi" sz="2600" baseline="30000" dirty="0" smtClean="0"/>
              <a:t>3</a:t>
            </a:r>
            <a:r>
              <a:rPr lang="en-US" sz="2600" dirty="0"/>
              <a:t>x</a:t>
            </a:r>
            <a:r>
              <a:rPr lang="vi" sz="2600" dirty="0" smtClean="0"/>
              <a:t>3</a:t>
            </a:r>
            <a:r>
              <a:rPr lang="vi" sz="2600" baseline="30000" dirty="0" smtClean="0"/>
              <a:t>2</a:t>
            </a:r>
            <a:r>
              <a:rPr lang="vi" sz="2600" dirty="0"/>
              <a:t>. Tính </a:t>
            </a:r>
            <a:r>
              <a:rPr lang="vi" sz="2600" i="1" dirty="0"/>
              <a:t>d</a:t>
            </a:r>
            <a:r>
              <a:rPr lang="vi" sz="2600" dirty="0"/>
              <a:t> từ quan hệ </a:t>
            </a:r>
            <a:r>
              <a:rPr lang="vi" sz="2600" i="1" dirty="0"/>
              <a:t>de =</a:t>
            </a:r>
            <a:r>
              <a:rPr lang="vi" sz="2600" dirty="0"/>
              <a:t> 1 </a:t>
            </a:r>
            <a:r>
              <a:rPr lang="en-US" sz="2600" dirty="0"/>
              <a:t>mod </a:t>
            </a:r>
            <a:r>
              <a:rPr lang="vi" sz="2600" dirty="0"/>
              <a:t>72, suy ra </a:t>
            </a:r>
            <a:r>
              <a:rPr lang="vi" sz="2600" i="1" dirty="0"/>
              <a:t>d</a:t>
            </a:r>
            <a:r>
              <a:rPr lang="vi" sz="2600" dirty="0"/>
              <a:t> = 29. Giả thử khối văn bản rõ </a:t>
            </a:r>
            <a:r>
              <a:rPr lang="vi" sz="2600" i="1" dirty="0" smtClean="0"/>
              <a:t>M</a:t>
            </a:r>
            <a:r>
              <a:rPr lang="en-US" sz="2600" i="1" dirty="0" err="1" smtClean="0"/>
              <a:t>i</a:t>
            </a:r>
            <a:r>
              <a:rPr lang="vi" sz="2600" dirty="0" smtClean="0"/>
              <a:t> </a:t>
            </a:r>
            <a:r>
              <a:rPr lang="vi" sz="2600" dirty="0"/>
              <a:t>= 3. Văn bản mã </a:t>
            </a:r>
            <a:r>
              <a:rPr lang="vi" sz="2600" i="1" dirty="0" smtClean="0"/>
              <a:t>C</a:t>
            </a:r>
            <a:r>
              <a:rPr lang="en-US" sz="2600" i="1" dirty="0" err="1" smtClean="0"/>
              <a:t>i</a:t>
            </a:r>
            <a:r>
              <a:rPr lang="vi" sz="2600" dirty="0" smtClean="0"/>
              <a:t> </a:t>
            </a:r>
            <a:r>
              <a:rPr lang="vi" sz="2600" dirty="0"/>
              <a:t>=3</a:t>
            </a:r>
            <a:r>
              <a:rPr lang="vi" sz="2600" baseline="30000" dirty="0"/>
              <a:t>5</a:t>
            </a:r>
            <a:r>
              <a:rPr lang="vi" sz="2600" dirty="0"/>
              <a:t> </a:t>
            </a:r>
            <a:r>
              <a:rPr lang="en-US" sz="2600" dirty="0"/>
              <a:t>mod </a:t>
            </a:r>
            <a:r>
              <a:rPr lang="vi" sz="2600" dirty="0"/>
              <a:t>91 = 243 </a:t>
            </a:r>
            <a:r>
              <a:rPr lang="en-US" sz="2600" dirty="0"/>
              <a:t>mod </a:t>
            </a:r>
            <a:r>
              <a:rPr lang="vi" sz="2600" dirty="0"/>
              <a:t>91 = 61. Khi giải mã, sẽ khôi phục được: </a:t>
            </a:r>
            <a:r>
              <a:rPr lang="vi" sz="2600" i="1" dirty="0" smtClean="0"/>
              <a:t>M</a:t>
            </a:r>
            <a:r>
              <a:rPr lang="en-US" sz="2600" i="1" baseline="-25000" dirty="0"/>
              <a:t>i</a:t>
            </a:r>
            <a:r>
              <a:rPr lang="vi" sz="2600" dirty="0" smtClean="0"/>
              <a:t> </a:t>
            </a:r>
            <a:r>
              <a:rPr lang="vi" sz="2600" dirty="0"/>
              <a:t>= 61</a:t>
            </a:r>
            <a:r>
              <a:rPr lang="vi" sz="2600" baseline="30000" dirty="0"/>
              <a:t>29</a:t>
            </a:r>
            <a:r>
              <a:rPr lang="vi" sz="2600" dirty="0"/>
              <a:t> mod 91= 3.</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7" name="TextBox 6"/>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02995" y="272728"/>
          <a:ext cx="8017923" cy="778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4" name="Rectangle 3"/>
              <p:cNvSpPr/>
              <p:nvPr/>
            </p:nvSpPr>
            <p:spPr>
              <a:xfrm>
                <a:off x="860946" y="1281421"/>
                <a:ext cx="7859972" cy="4969749"/>
              </a:xfrm>
              <a:prstGeom prst="rect">
                <a:avLst/>
              </a:prstGeom>
            </p:spPr>
            <p:txBody>
              <a:bodyPr lIns="0" tIns="0" rIns="0" bIns="0">
                <a:normAutofit fontScale="97500" lnSpcReduction="10000"/>
              </a:bodyPr>
              <a:lstStyle/>
              <a:p>
                <a:pPr marL="533400" indent="-533400" algn="just">
                  <a:spcBef>
                    <a:spcPts val="1470"/>
                  </a:spcBef>
                  <a:spcAft>
                    <a:spcPts val="210"/>
                  </a:spcAft>
                  <a:buFont typeface="+mj-lt"/>
                  <a:buAutoNum type="arabicPeriod"/>
                </a:pPr>
                <a:r>
                  <a:rPr lang="vi" sz="2800" dirty="0" smtClean="0"/>
                  <a:t>Phân </a:t>
                </a:r>
                <a:r>
                  <a:rPr lang="vi" sz="2800" dirty="0"/>
                  <a:t>tích </a:t>
                </a:r>
                <a:r>
                  <a:rPr lang="vi" sz="2800" i="1" dirty="0"/>
                  <a:t>n</a:t>
                </a:r>
                <a:r>
                  <a:rPr lang="vi" sz="2800" dirty="0"/>
                  <a:t> thành các thừa số nguyên tố p, </a:t>
                </a:r>
                <a:r>
                  <a:rPr lang="vi" sz="2800" i="1" dirty="0"/>
                  <a:t>q:</a:t>
                </a:r>
                <a:r>
                  <a:rPr lang="vi" sz="2800" dirty="0"/>
                  <a:t> từ đó, có thể tính </a:t>
                </a:r>
                <a14:m>
                  <m:oMath xmlns:m="http://schemas.openxmlformats.org/officeDocument/2006/math">
                    <m:r>
                      <a:rPr lang="en-US" sz="2800" b="0" i="1" smtClean="0">
                        <a:latin typeface="Cambria Math" panose="02040503050406030204" pitchFamily="18" charset="0"/>
                        <a:ea typeface="Cambria Math" panose="02040503050406030204" pitchFamily="18" charset="0"/>
                      </a:rPr>
                      <m:t>𝜙</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m:t>
                    </m:r>
                  </m:oMath>
                </a14:m>
                <a:r>
                  <a:rPr lang="vi" sz="2800" dirty="0"/>
                  <a:t> = (p - 1) X (q - 1) và xác định khóa riêng </a:t>
                </a:r>
                <a:r>
                  <a:rPr lang="vi" sz="2800" i="1" dirty="0"/>
                  <a:t>d</a:t>
                </a:r>
                <a:r>
                  <a:rPr lang="vi" sz="2800" dirty="0"/>
                  <a:t> = </a:t>
                </a:r>
                <a:r>
                  <a:rPr lang="vi" sz="2800" dirty="0" smtClean="0"/>
                  <a:t>e</a:t>
                </a:r>
                <a:r>
                  <a:rPr lang="en-US" sz="2800" baseline="30000" dirty="0" smtClean="0"/>
                  <a:t>-</a:t>
                </a:r>
                <a:r>
                  <a:rPr lang="vi" sz="2800" baseline="30000" dirty="0" smtClean="0"/>
                  <a:t>1</a:t>
                </a:r>
                <a:r>
                  <a:rPr lang="vi" sz="2800" dirty="0" smtClean="0"/>
                  <a:t> </a:t>
                </a:r>
                <a:r>
                  <a:rPr lang="vi" sz="2800" dirty="0"/>
                  <a:t>mod </a:t>
                </a:r>
                <a14:m>
                  <m:oMath xmlns:m="http://schemas.openxmlformats.org/officeDocument/2006/math">
                    <m:r>
                      <a:rPr lang="en-US" sz="2800" b="0" i="1" smtClean="0">
                        <a:latin typeface="Cambria Math" panose="02040503050406030204" pitchFamily="18" charset="0"/>
                        <a:ea typeface="Cambria Math" panose="02040503050406030204" pitchFamily="18" charset="0"/>
                      </a:rPr>
                      <m:t>𝜙</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m:t>
                    </m:r>
                  </m:oMath>
                </a14:m>
                <a:r>
                  <a:rPr lang="vi" sz="2800" dirty="0"/>
                  <a:t>. Hiện </a:t>
                </a:r>
                <a:r>
                  <a:rPr lang="vi" sz="2800" dirty="0" smtClean="0"/>
                  <a:t>c</a:t>
                </a:r>
                <a:r>
                  <a:rPr lang="en-US" sz="2800" dirty="0"/>
                  <a:t>ó</a:t>
                </a:r>
                <a:r>
                  <a:rPr lang="vi" sz="2800" dirty="0" smtClean="0"/>
                  <a:t> </a:t>
                </a:r>
                <a:r>
                  <a:rPr lang="vi" sz="2800" dirty="0"/>
                  <a:t>nhiều thuật toán phân tích </a:t>
                </a:r>
                <a:r>
                  <a:rPr lang="vi" sz="2800" i="1" dirty="0"/>
                  <a:t>n</a:t>
                </a:r>
                <a:r>
                  <a:rPr lang="vi" sz="2800" dirty="0"/>
                  <a:t> thành các thừa số nguyên tố </a:t>
                </a:r>
                <a:r>
                  <a:rPr lang="vi" sz="2800" i="1" dirty="0"/>
                  <a:t>p, q.</a:t>
                </a:r>
                <a:r>
                  <a:rPr lang="vi" sz="2800" dirty="0"/>
                  <a:t> Chạy nhanh nhất phải kể đến thuật toán “sàng trong trường số dạng chung” của Pollard (1974).</a:t>
                </a:r>
              </a:p>
              <a:p>
                <a:pPr marL="533400" indent="-533400" algn="just">
                  <a:buFont typeface="+mj-lt"/>
                  <a:buAutoNum type="arabicPeriod"/>
                </a:pPr>
                <a:r>
                  <a:rPr lang="vi" sz="2800" dirty="0" smtClean="0"/>
                  <a:t>Sử </a:t>
                </a:r>
                <a:r>
                  <a:rPr lang="vi" sz="2800" dirty="0"/>
                  <a:t>dụng chung modulo n: nếu trung tâm phân phối khóa thực </a:t>
                </a:r>
                <a:r>
                  <a:rPr lang="vi" sz="2800" dirty="0" smtClean="0"/>
                  <a:t>hi</a:t>
                </a:r>
                <a:r>
                  <a:rPr lang="en-US" sz="2800" dirty="0" smtClean="0"/>
                  <a:t>ệ</a:t>
                </a:r>
                <a:r>
                  <a:rPr lang="vi" sz="2800" dirty="0" smtClean="0"/>
                  <a:t>n </a:t>
                </a:r>
                <a:r>
                  <a:rPr lang="vi" sz="2800" dirty="0"/>
                  <a:t>sử dụng chung modulo </a:t>
                </a:r>
                <a:r>
                  <a:rPr lang="vi" sz="2800" i="1" dirty="0"/>
                  <a:t>n</a:t>
                </a:r>
                <a:r>
                  <a:rPr lang="vi" sz="2800" dirty="0"/>
                  <a:t> cho nhiều người sử dụng, thì trong nhóm người sử dụng ấy khi biết khóa cổng khai (e, </a:t>
                </a:r>
                <a:r>
                  <a:rPr lang="vi" sz="2800" i="1" dirty="0"/>
                  <a:t>n)</a:t>
                </a:r>
                <a:r>
                  <a:rPr lang="vi" sz="2800" dirty="0"/>
                  <a:t> của nhau và biết khóa riêng (d, n) của mình, có thể tính ra khóa riêng của các người' khác. Vì vậy, hệ mật RSA yêu cầu mỗi người sử dụng có tối </a:t>
                </a:r>
                <a:r>
                  <a:rPr lang="vi" sz="2800" dirty="0" smtClean="0"/>
                  <a:t>thiểu</a:t>
                </a:r>
                <a:r>
                  <a:rPr lang="en-US" sz="2800" dirty="0" smtClean="0"/>
                  <a:t> </a:t>
                </a:r>
                <a:r>
                  <a:rPr lang="vi" sz="2800" dirty="0" smtClean="0"/>
                  <a:t>m</a:t>
                </a:r>
                <a:r>
                  <a:rPr lang="en-US" sz="2800" dirty="0" smtClean="0"/>
                  <a:t>ộ</a:t>
                </a:r>
                <a:r>
                  <a:rPr lang="vi" sz="2800" dirty="0" smtClean="0"/>
                  <a:t>t </a:t>
                </a:r>
                <a:r>
                  <a:rPr lang="vi" sz="2800" dirty="0"/>
                  <a:t>cặp (p, q) tách biệt.</a:t>
                </a:r>
              </a:p>
            </p:txBody>
          </p:sp>
        </mc:Choice>
        <mc:Fallback xmlns="">
          <p:sp>
            <p:nvSpPr>
              <p:cNvPr id="4" name="Rectangle 3"/>
              <p:cNvSpPr>
                <a:spLocks noRot="1" noChangeAspect="1" noMove="1" noResize="1" noEditPoints="1" noAdjustHandles="1" noChangeArrowheads="1" noChangeShapeType="1" noTextEdit="1"/>
              </p:cNvSpPr>
              <p:nvPr/>
            </p:nvSpPr>
            <p:spPr>
              <a:xfrm>
                <a:off x="860946" y="1281421"/>
                <a:ext cx="7859972" cy="4969749"/>
              </a:xfrm>
              <a:prstGeom prst="rect">
                <a:avLst/>
              </a:prstGeom>
              <a:blipFill>
                <a:blip r:embed="rId7"/>
                <a:stretch>
                  <a:fillRect l="-2636" t="-2945" r="-2558" b="-1595"/>
                </a:stretch>
              </a:blipFill>
            </p:spPr>
            <p:txBody>
              <a:bodyPr/>
              <a:lstStyle/>
              <a:p>
                <a:r>
                  <a:rPr lang="en-US">
                    <a:noFill/>
                  </a:rPr>
                  <a:t> </a:t>
                </a:r>
              </a:p>
            </p:txBody>
          </p:sp>
        </mc:Fallback>
      </mc:AlternateContent>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81834" y="248480"/>
          <a:ext cx="7837909" cy="679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81834" y="1097281"/>
            <a:ext cx="7837909" cy="5054138"/>
          </a:xfrm>
          <a:prstGeom prst="rect">
            <a:avLst/>
          </a:prstGeom>
        </p:spPr>
        <p:txBody>
          <a:bodyPr lIns="0" tIns="0" rIns="0" bIns="0">
            <a:normAutofit fontScale="97500"/>
          </a:bodyPr>
          <a:lstStyle/>
          <a:p>
            <a:pPr marL="533400" indent="-533400" algn="just">
              <a:spcBef>
                <a:spcPts val="1890"/>
              </a:spcBef>
              <a:spcAft>
                <a:spcPts val="630"/>
              </a:spcAft>
              <a:buFont typeface="+mj-lt"/>
              <a:buAutoNum type="arabicPeriod"/>
            </a:pPr>
            <a:r>
              <a:rPr lang="vi" sz="2800" dirty="0" smtClean="0"/>
              <a:t>Tấn c</a:t>
            </a:r>
            <a:r>
              <a:rPr lang="en-US" sz="2800" dirty="0"/>
              <a:t>ô</a:t>
            </a:r>
            <a:r>
              <a:rPr lang="vi" sz="2800" dirty="0" smtClean="0"/>
              <a:t>ng </a:t>
            </a:r>
            <a:r>
              <a:rPr lang="vi" sz="2800" dirty="0"/>
              <a:t>khi biết </a:t>
            </a:r>
            <a:r>
              <a:rPr lang="vi" sz="2800" dirty="0" smtClean="0"/>
              <a:t>𝜙(𝑛) : </a:t>
            </a:r>
            <a:r>
              <a:rPr lang="vi" sz="2800" dirty="0"/>
              <a:t>nếu biết </a:t>
            </a:r>
            <a:r>
              <a:rPr lang="vi" sz="2800" dirty="0" smtClean="0"/>
              <a:t>𝜙(𝑛)  </a:t>
            </a:r>
            <a:r>
              <a:rPr lang="vi" sz="2800" dirty="0"/>
              <a:t>và biết </a:t>
            </a:r>
            <a:r>
              <a:rPr lang="vi" sz="2800" i="1" dirty="0"/>
              <a:t>n,</a:t>
            </a:r>
            <a:r>
              <a:rPr lang="vi" sz="2800" dirty="0"/>
              <a:t> </a:t>
            </a:r>
            <a:r>
              <a:rPr lang="vi" sz="2800" dirty="0" smtClean="0"/>
              <a:t>thì</a:t>
            </a:r>
            <a:r>
              <a:rPr lang="en-US" sz="2800" dirty="0" smtClean="0"/>
              <a:t> </a:t>
            </a:r>
            <a:r>
              <a:rPr lang="vi" sz="2800" dirty="0" smtClean="0"/>
              <a:t>việc kh</a:t>
            </a:r>
            <a:r>
              <a:rPr lang="en-US" sz="2800" dirty="0"/>
              <a:t>ô</a:t>
            </a:r>
            <a:r>
              <a:rPr lang="vi" sz="2800" dirty="0" smtClean="0"/>
              <a:t>i </a:t>
            </a:r>
            <a:r>
              <a:rPr lang="vi" sz="2800" dirty="0"/>
              <a:t>phục cặp (p, q) là </a:t>
            </a:r>
            <a:r>
              <a:rPr lang="vi" sz="2800" dirty="0" smtClean="0"/>
              <a:t>d</a:t>
            </a:r>
            <a:r>
              <a:rPr lang="en-US" sz="2800" dirty="0" smtClean="0"/>
              <a:t>ễ</a:t>
            </a:r>
            <a:r>
              <a:rPr lang="vi" sz="2800" dirty="0" smtClean="0"/>
              <a:t> </a:t>
            </a:r>
            <a:r>
              <a:rPr lang="vi" sz="2800" dirty="0"/>
              <a:t>dàng. Từ việc </a:t>
            </a:r>
            <a:r>
              <a:rPr lang="vi" sz="2800" dirty="0" smtClean="0"/>
              <a:t>bi</a:t>
            </a:r>
            <a:r>
              <a:rPr lang="en-US" sz="2800" dirty="0" smtClean="0"/>
              <a:t>ế</a:t>
            </a:r>
            <a:r>
              <a:rPr lang="vi" sz="2800" dirty="0" smtClean="0"/>
              <a:t>t </a:t>
            </a:r>
            <a:r>
              <a:rPr lang="vi" sz="2800" i="1" dirty="0"/>
              <a:t>e,</a:t>
            </a:r>
            <a:r>
              <a:rPr lang="vi" sz="2800" dirty="0"/>
              <a:t> </a:t>
            </a:r>
            <a:r>
              <a:rPr lang="vi" sz="2800" dirty="0" smtClean="0"/>
              <a:t>d</a:t>
            </a:r>
            <a:r>
              <a:rPr lang="en-US" sz="2800" dirty="0" smtClean="0"/>
              <a:t>ễ</a:t>
            </a:r>
            <a:r>
              <a:rPr lang="vi" sz="2800" dirty="0" smtClean="0"/>
              <a:t> </a:t>
            </a:r>
            <a:r>
              <a:rPr lang="vi" sz="2800" dirty="0"/>
              <a:t>dàng xác định </a:t>
            </a:r>
            <a:r>
              <a:rPr lang="vi" sz="2800" i="1" dirty="0"/>
              <a:t>d</a:t>
            </a:r>
            <a:r>
              <a:rPr lang="vi" sz="2800" dirty="0"/>
              <a:t> = </a:t>
            </a:r>
            <a:r>
              <a:rPr lang="vi" sz="2800" dirty="0" smtClean="0"/>
              <a:t>e</a:t>
            </a:r>
            <a:r>
              <a:rPr lang="en-US" sz="2800" baseline="30000" dirty="0" smtClean="0"/>
              <a:t>-1</a:t>
            </a:r>
            <a:r>
              <a:rPr lang="vi" sz="2800" dirty="0" smtClean="0"/>
              <a:t> </a:t>
            </a:r>
            <a:r>
              <a:rPr lang="vi" sz="2800" dirty="0"/>
              <a:t>mod </a:t>
            </a:r>
            <a:r>
              <a:rPr lang="vi" sz="2800" dirty="0" smtClean="0"/>
              <a:t>𝜙(𝑛).</a:t>
            </a:r>
            <a:endParaRPr lang="vi" sz="2800" dirty="0"/>
          </a:p>
          <a:p>
            <a:pPr marL="533400" indent="-533400" algn="just">
              <a:buFont typeface="+mj-lt"/>
              <a:buAutoNum type="arabicPeriod"/>
            </a:pPr>
            <a:r>
              <a:rPr lang="vi" sz="2800" dirty="0" smtClean="0"/>
              <a:t>Giá </a:t>
            </a:r>
            <a:r>
              <a:rPr lang="vi" sz="2800" dirty="0"/>
              <a:t>trị khóa riêng </a:t>
            </a:r>
            <a:r>
              <a:rPr lang="vi" sz="2800" i="1" dirty="0"/>
              <a:t>d</a:t>
            </a:r>
            <a:r>
              <a:rPr lang="vi" sz="2800" dirty="0"/>
              <a:t> nhỏ (khóa giải mã): Wiener (1990) đã chứng tỏ rằng nếu </a:t>
            </a:r>
            <a:r>
              <a:rPr lang="vi" sz="2800" i="1" dirty="0"/>
              <a:t>e</a:t>
            </a:r>
            <a:r>
              <a:rPr lang="vi" sz="2800" dirty="0"/>
              <a:t> &lt; </a:t>
            </a:r>
            <a:r>
              <a:rPr lang="vi" sz="2800" i="1" dirty="0"/>
              <a:t>n</a:t>
            </a:r>
            <a:r>
              <a:rPr lang="vi" sz="2800" dirty="0"/>
              <a:t> và </a:t>
            </a:r>
            <a:r>
              <a:rPr lang="vi" sz="2800" i="1" dirty="0"/>
              <a:t>d</a:t>
            </a:r>
            <a:r>
              <a:rPr lang="vi" sz="2800" dirty="0"/>
              <a:t> &lt; (dự đoán </a:t>
            </a:r>
            <a:r>
              <a:rPr lang="vi" sz="2800" i="1" dirty="0"/>
              <a:t>d </a:t>
            </a:r>
            <a:r>
              <a:rPr lang="vi" sz="2800" dirty="0"/>
              <a:t>&lt; ) thì việc xác định </a:t>
            </a:r>
            <a:r>
              <a:rPr lang="vi" sz="2800" i="1" dirty="0"/>
              <a:t>d</a:t>
            </a:r>
            <a:r>
              <a:rPr lang="vi" sz="2800" dirty="0"/>
              <a:t> là </a:t>
            </a:r>
            <a:r>
              <a:rPr lang="vi" sz="2800" dirty="0" smtClean="0"/>
              <a:t>d</a:t>
            </a:r>
            <a:r>
              <a:rPr lang="en-US" sz="2800" dirty="0" smtClean="0"/>
              <a:t>ễ</a:t>
            </a:r>
            <a:r>
              <a:rPr lang="vi" sz="2800" dirty="0" smtClean="0"/>
              <a:t> </a:t>
            </a:r>
            <a:r>
              <a:rPr lang="vi" sz="2800" dirty="0"/>
              <a:t>dàng. Vì thế để hệ mật RSA an toàn, yêu cầu </a:t>
            </a:r>
            <a:r>
              <a:rPr lang="vi" sz="2800" i="1" dirty="0"/>
              <a:t>d</a:t>
            </a:r>
            <a:r>
              <a:rPr lang="vi" sz="2800" dirty="0"/>
              <a:t> &gt; . Hiện tồn tại các cổng trình nghiên cứu phát sinh </a:t>
            </a:r>
            <a:r>
              <a:rPr lang="vi" sz="2800" i="1" dirty="0"/>
              <a:t>d</a:t>
            </a:r>
            <a:r>
              <a:rPr lang="vi" sz="2800" dirty="0"/>
              <a:t> lớn (có độ dài nhị phân xấp xỉ </a:t>
            </a:r>
            <a:r>
              <a:rPr lang="vi" sz="2800" i="1" dirty="0"/>
              <a:t>n,</a:t>
            </a:r>
            <a:r>
              <a:rPr lang="vi" sz="2800" dirty="0"/>
              <a:t> nhưng </a:t>
            </a:r>
            <a:r>
              <a:rPr lang="vi" sz="2800" i="1" dirty="0"/>
              <a:t>e</a:t>
            </a:r>
            <a:r>
              <a:rPr lang="vi" sz="2800" dirty="0"/>
              <a:t> đủ nhỏ (để bảo đảm tốc độ mã hóa).</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683116" y="310895"/>
          <a:ext cx="7759844" cy="685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4" name="Rectangle 3"/>
              <p:cNvSpPr/>
              <p:nvPr/>
            </p:nvSpPr>
            <p:spPr>
              <a:xfrm>
                <a:off x="847299" y="1130531"/>
                <a:ext cx="7595661" cy="5120144"/>
              </a:xfrm>
              <a:prstGeom prst="rect">
                <a:avLst/>
              </a:prstGeom>
            </p:spPr>
            <p:txBody>
              <a:bodyPr lIns="0" tIns="0" rIns="0" bIns="0">
                <a:normAutofit fontScale="97500"/>
              </a:bodyPr>
              <a:lstStyle/>
              <a:p>
                <a:pPr marL="533400" marR="276860" indent="-533400">
                  <a:spcBef>
                    <a:spcPts val="2520"/>
                  </a:spcBef>
                  <a:spcAft>
                    <a:spcPts val="210"/>
                  </a:spcAft>
                  <a:buFont typeface="+mj-lt"/>
                  <a:buAutoNum type="arabicPeriod"/>
                </a:pPr>
                <a:r>
                  <a:rPr lang="vi" sz="2800" dirty="0" smtClean="0"/>
                  <a:t>Giá </a:t>
                </a:r>
                <a:r>
                  <a:rPr lang="vi" sz="2800" dirty="0"/>
                  <a:t>trị p, </a:t>
                </a:r>
                <a:r>
                  <a:rPr lang="vi" sz="2800" i="1" dirty="0"/>
                  <a:t>q</a:t>
                </a:r>
                <a:r>
                  <a:rPr lang="vi" sz="2800" dirty="0"/>
                  <a:t> phải đủ lớn (nằm trong dải từ 10</a:t>
                </a:r>
                <a:r>
                  <a:rPr lang="vi" sz="2800" baseline="30000" dirty="0"/>
                  <a:t>75</a:t>
                </a:r>
                <a:r>
                  <a:rPr lang="vi" sz="2800" dirty="0"/>
                  <a:t> đến 10</a:t>
                </a:r>
                <a:r>
                  <a:rPr lang="vi" sz="2800" baseline="30000" dirty="0"/>
                  <a:t>100</a:t>
                </a:r>
                <a:r>
                  <a:rPr lang="vi" sz="2800" dirty="0"/>
                  <a:t>) và độ dài của chúng phải khác nhau đến vài bậc;</a:t>
                </a:r>
              </a:p>
              <a:p>
                <a:pPr marL="533400" marR="276860" indent="-533400">
                  <a:buFont typeface="+mj-lt"/>
                  <a:buAutoNum type="arabicPeriod"/>
                </a:pPr>
                <a:r>
                  <a:rPr lang="vi" sz="2800" dirty="0" smtClean="0"/>
                  <a:t>Cả </a:t>
                </a:r>
                <a:r>
                  <a:rPr lang="vi" sz="2800" dirty="0"/>
                  <a:t>(p - 1) lẫn (q - 1) phải chứa đựng thừa số nguyên tố lớn. Người ta gọi đây là các số nguyên tố an toàn (</a:t>
                </a:r>
                <a:r>
                  <a:rPr lang="vi" sz="2800" dirty="0" smtClean="0"/>
                  <a:t>safe</a:t>
                </a:r>
                <a:r>
                  <a:rPr lang="en-US" sz="2800" dirty="0" smtClean="0"/>
                  <a:t> </a:t>
                </a:r>
                <a:r>
                  <a:rPr lang="vi" sz="2800" dirty="0" smtClean="0"/>
                  <a:t>prime</a:t>
                </a:r>
                <a:r>
                  <a:rPr lang="vi" sz="2800" dirty="0"/>
                  <a:t>).</a:t>
                </a:r>
              </a:p>
              <a:p>
                <a:pPr marL="457200" indent="-457200" algn="just">
                  <a:buFont typeface="+mj-lt"/>
                  <a:buAutoNum type="arabicPeriod"/>
                </a:pPr>
                <a:r>
                  <a:rPr lang="vi" sz="2800" dirty="0" smtClean="0"/>
                  <a:t>gcd(p </a:t>
                </a:r>
                <a:r>
                  <a:rPr lang="vi" sz="2800" dirty="0"/>
                  <a:t>- 1, </a:t>
                </a:r>
                <a:r>
                  <a:rPr lang="vi" sz="2800" i="1" dirty="0"/>
                  <a:t>q</a:t>
                </a:r>
                <a:r>
                  <a:rPr lang="vi" sz="2800" dirty="0"/>
                  <a:t> - 1) cần phải đủ nhỏ;</a:t>
                </a:r>
              </a:p>
              <a:p>
                <a:pPr marL="457200" indent="-457200" algn="just">
                  <a:buFont typeface="+mj-lt"/>
                  <a:buAutoNum type="arabicPeriod"/>
                </a:pPr>
                <a:r>
                  <a:rPr lang="vi" sz="2800" dirty="0" smtClean="0"/>
                  <a:t>Giá </a:t>
                </a:r>
                <a:r>
                  <a:rPr lang="vi" sz="2800" dirty="0"/>
                  <a:t>trị khóa riêng </a:t>
                </a:r>
                <a:r>
                  <a:rPr lang="vi" sz="2800" i="1" dirty="0"/>
                  <a:t>d</a:t>
                </a:r>
                <a:r>
                  <a:rPr lang="vi" sz="2800" dirty="0"/>
                  <a:t> phải đủ lớn (yêu cầu tối thiểu </a:t>
                </a:r>
                <a:r>
                  <a:rPr lang="vi" sz="2800" i="1" dirty="0"/>
                  <a:t>d</a:t>
                </a:r>
                <a:r>
                  <a:rPr lang="vi" sz="2800" dirty="0"/>
                  <a:t> </a:t>
                </a:r>
                <a:r>
                  <a:rPr lang="vi" sz="2800" i="1" dirty="0" smtClean="0"/>
                  <a:t>&gt;</a:t>
                </a:r>
                <a:r>
                  <a:rPr lang="en-US" sz="2800" b="0" dirty="0" smtClean="0">
                    <a:ea typeface="Cambria Math" panose="02040503050406030204" pitchFamily="18" charset="0"/>
                  </a:rPr>
                  <a:t> </a:t>
                </a:r>
                <a14:m>
                  <m:oMath xmlns:m="http://schemas.openxmlformats.org/officeDocument/2006/math">
                    <m:rad>
                      <m:radPr>
                        <m:degHide m:val="on"/>
                        <m:ctrlPr>
                          <a:rPr lang="en-US" sz="2800" b="0" i="1" smtClean="0">
                            <a:latin typeface="Cambria Math" panose="02040503050406030204" pitchFamily="18" charset="0"/>
                            <a:ea typeface="Cambria Math" panose="02040503050406030204" pitchFamily="18" charset="0"/>
                          </a:rPr>
                        </m:ctrlPr>
                      </m:radPr>
                      <m:deg/>
                      <m:e>
                        <m:r>
                          <a:rPr lang="en-US" sz="2800" b="0" i="1" smtClean="0">
                            <a:latin typeface="Cambria Math" panose="02040503050406030204" pitchFamily="18" charset="0"/>
                            <a:ea typeface="Cambria Math" panose="02040503050406030204" pitchFamily="18" charset="0"/>
                          </a:rPr>
                          <m:t>𝑛</m:t>
                        </m:r>
                      </m:e>
                    </m:rad>
                  </m:oMath>
                </a14:m>
                <a:r>
                  <a:rPr lang="vi" sz="2800" dirty="0" smtClean="0"/>
                  <a:t> </a:t>
                </a:r>
                <a:r>
                  <a:rPr lang="vi" sz="28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847299" y="1130531"/>
                <a:ext cx="7595661" cy="5120144"/>
              </a:xfrm>
              <a:prstGeom prst="rect">
                <a:avLst/>
              </a:prstGeom>
              <a:blipFill>
                <a:blip r:embed="rId7"/>
                <a:stretch>
                  <a:fillRect l="-2809" t="-2024" r="-2729"/>
                </a:stretch>
              </a:blipFill>
            </p:spPr>
            <p:txBody>
              <a:bodyPr/>
              <a:lstStyle/>
              <a:p>
                <a:r>
                  <a:rPr lang="en-US">
                    <a:noFill/>
                  </a:rPr>
                  <a:t> </a:t>
                </a:r>
              </a:p>
            </p:txBody>
          </p:sp>
        </mc:Fallback>
      </mc:AlternateContent>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786332" y="1176800"/>
            <a:ext cx="7830364" cy="5101169"/>
          </a:xfrm>
          <a:prstGeom prst="rect">
            <a:avLst/>
          </a:prstGeom>
        </p:spPr>
        <p:txBody>
          <a:bodyPr lIns="0" tIns="0" rIns="0" bIns="0">
            <a:normAutofit fontScale="97500"/>
          </a:bodyPr>
          <a:lstStyle/>
          <a:p>
            <a:pPr marL="525272" indent="-457200" algn="just">
              <a:lnSpc>
                <a:spcPts val="3096"/>
              </a:lnSpc>
              <a:spcAft>
                <a:spcPts val="210"/>
              </a:spcAft>
              <a:buFont typeface="Wingdings" panose="05000000000000000000" pitchFamily="2" charset="2"/>
              <a:buChar char="v"/>
            </a:pPr>
            <a:r>
              <a:rPr lang="vi" sz="2600" dirty="0" smtClean="0">
                <a:latin typeface="Constantia"/>
              </a:rPr>
              <a:t>Hệ </a:t>
            </a:r>
            <a:r>
              <a:rPr lang="vi" sz="2600" dirty="0">
                <a:latin typeface="Constantia"/>
              </a:rPr>
              <a:t>mật Elgamal được xây dựng trên bài toán logarit rời rạc.</a:t>
            </a:r>
          </a:p>
          <a:p>
            <a:pPr marL="525272" indent="-457200" algn="just">
              <a:lnSpc>
                <a:spcPts val="3120"/>
              </a:lnSpc>
              <a:buFont typeface="Wingdings" panose="05000000000000000000" pitchFamily="2" charset="2"/>
              <a:buChar char="v"/>
            </a:pPr>
            <a:r>
              <a:rPr lang="vi" sz="2600" dirty="0" smtClean="0">
                <a:latin typeface="Constantia"/>
              </a:rPr>
              <a:t>Bài </a:t>
            </a:r>
            <a:r>
              <a:rPr lang="vi" sz="2600" dirty="0">
                <a:latin typeface="Constantia"/>
              </a:rPr>
              <a:t>toán logarit rời rạc </a:t>
            </a:r>
            <a:r>
              <a:rPr lang="vi" sz="2600" dirty="0" smtClean="0">
                <a:latin typeface="Constantia"/>
              </a:rPr>
              <a:t>là </a:t>
            </a:r>
            <a:r>
              <a:rPr lang="vi" sz="2600" dirty="0">
                <a:latin typeface="Constantia"/>
              </a:rPr>
              <a:t>đối tượng trong nhiều công trình nghiên cứu và được xem là bài toán khó nếu </a:t>
            </a:r>
            <a:r>
              <a:rPr lang="vi" sz="2600" i="1" dirty="0">
                <a:latin typeface="Constantia"/>
              </a:rPr>
              <a:t>p</a:t>
            </a:r>
            <a:r>
              <a:rPr lang="vi" sz="2600" dirty="0">
                <a:latin typeface="Constantia"/>
              </a:rPr>
              <a:t> được chọn cẩn thận. Hiện nay không có một thuật toán thời gian đa thức nào để giải bài </a:t>
            </a:r>
            <a:r>
              <a:rPr lang="vi" sz="2600" dirty="0" smtClean="0">
                <a:latin typeface="Constantia"/>
              </a:rPr>
              <a:t>toán</a:t>
            </a:r>
            <a:r>
              <a:rPr lang="en-US" sz="2600" dirty="0" smtClean="0">
                <a:latin typeface="Constantia"/>
              </a:rPr>
              <a:t> </a:t>
            </a:r>
            <a:r>
              <a:rPr lang="vi" sz="2600" dirty="0" smtClean="0">
                <a:latin typeface="Constantia"/>
              </a:rPr>
              <a:t>logarit </a:t>
            </a:r>
            <a:r>
              <a:rPr lang="vi" sz="2600" dirty="0">
                <a:latin typeface="Constantia"/>
              </a:rPr>
              <a:t>rời rạc.</a:t>
            </a:r>
          </a:p>
          <a:p>
            <a:pPr marL="525272" indent="-457200" algn="just">
              <a:lnSpc>
                <a:spcPts val="3096"/>
              </a:lnSpc>
              <a:buFont typeface="Wingdings" panose="05000000000000000000" pitchFamily="2" charset="2"/>
              <a:buChar char="v"/>
            </a:pPr>
            <a:r>
              <a:rPr lang="vi" sz="2600" dirty="0" smtClean="0">
                <a:latin typeface="Constantia"/>
              </a:rPr>
              <a:t>Để </a:t>
            </a:r>
            <a:r>
              <a:rPr lang="vi" sz="2600" dirty="0">
                <a:latin typeface="Constantia"/>
              </a:rPr>
              <a:t>gây khó khăn cho các phương pháp tấn công đã biết, </a:t>
            </a:r>
            <a:r>
              <a:rPr lang="vi" sz="2600" i="1" dirty="0">
                <a:latin typeface="Constantia"/>
              </a:rPr>
              <a:t>p</a:t>
            </a:r>
            <a:r>
              <a:rPr lang="vi" sz="2600" dirty="0">
                <a:latin typeface="Constantia"/>
              </a:rPr>
              <a:t> phải có ít nhất 150 chữ số (hệ mười) và (p - 1) phải có ít nhất một thừa số nguyên tố lớn.</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agram 6"/>
          <p:cNvGraphicFramePr/>
          <p:nvPr>
            <p:extLst>
              <p:ext uri="{D42A27DB-BD31-4B8C-83A1-F6EECF244321}">
                <p14:modId xmlns:p14="http://schemas.microsoft.com/office/powerpoint/2010/main" val="847390817"/>
              </p:ext>
            </p:extLst>
          </p:nvPr>
        </p:nvGraphicFramePr>
        <p:xfrm>
          <a:off x="786332" y="306061"/>
          <a:ext cx="7830364" cy="6765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825690" y="198666"/>
          <a:ext cx="7758752" cy="10159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52904406"/>
              </p:ext>
            </p:extLst>
          </p:nvPr>
        </p:nvGraphicFramePr>
        <p:xfrm>
          <a:off x="809130" y="357661"/>
          <a:ext cx="7807565" cy="734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09130" y="1091820"/>
            <a:ext cx="7807565" cy="5199798"/>
          </a:xfrm>
          <a:prstGeom prst="rect">
            <a:avLst/>
          </a:prstGeom>
        </p:spPr>
        <p:txBody>
          <a:bodyPr lIns="0" tIns="0" rIns="0" bIns="0">
            <a:normAutofit fontScale="97500"/>
          </a:bodyPr>
          <a:lstStyle/>
          <a:p>
            <a:pPr marL="445516" indent="-457200" algn="just">
              <a:lnSpc>
                <a:spcPts val="4680"/>
              </a:lnSpc>
              <a:spcBef>
                <a:spcPts val="2520"/>
              </a:spcBef>
              <a:spcAft>
                <a:spcPts val="210"/>
              </a:spcAft>
              <a:buFont typeface="Wingdings" panose="05000000000000000000" pitchFamily="2" charset="2"/>
              <a:buChar char="v"/>
            </a:pPr>
            <a:r>
              <a:rPr lang="vi" sz="2600" dirty="0" smtClean="0">
                <a:latin typeface="Constantia"/>
              </a:rPr>
              <a:t>Lợi </a:t>
            </a:r>
            <a:r>
              <a:rPr lang="vi" sz="2600" dirty="0">
                <a:latin typeface="Constantia"/>
              </a:rPr>
              <a:t>thế của bài toán logarit rời rạc được xây dựng hệ mật là khó tìm được các logarit rời rạc, song bài toán ngược lấy lũy thừa lại có thể tính toán hiệu quả theo thuật toán "bình phương và nhân”.</a:t>
            </a:r>
          </a:p>
          <a:p>
            <a:pPr marL="445516" indent="-457200" algn="just">
              <a:lnSpc>
                <a:spcPts val="4704"/>
              </a:lnSpc>
              <a:buFont typeface="Wingdings" panose="05000000000000000000" pitchFamily="2" charset="2"/>
              <a:buChar char="v"/>
            </a:pPr>
            <a:r>
              <a:rPr lang="vi" sz="2600" dirty="0" smtClean="0">
                <a:latin typeface="Constantia"/>
              </a:rPr>
              <a:t>Nói </a:t>
            </a:r>
            <a:r>
              <a:rPr lang="vi" sz="2600" dirty="0">
                <a:latin typeface="Constantia"/>
              </a:rPr>
              <a:t>cách khác, lũy thừa theo modulo là một hàm một chiều với các số nguyên tố thích hợp.</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46850" y="365486"/>
          <a:ext cx="7810295" cy="753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7"/>
          <a:stretch>
            <a:fillRect/>
          </a:stretch>
        </p:blipFill>
        <p:spPr>
          <a:xfrm>
            <a:off x="802546" y="1407694"/>
            <a:ext cx="7824096" cy="347961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1091" y="1257300"/>
            <a:ext cx="7963537" cy="4570294"/>
          </a:xfrm>
          <a:prstGeom prst="rect">
            <a:avLst/>
          </a:prstGeom>
        </p:spPr>
      </p:pic>
      <p:graphicFrame>
        <p:nvGraphicFramePr>
          <p:cNvPr id="7" name="Diagram 6"/>
          <p:cNvGraphicFramePr/>
          <p:nvPr/>
        </p:nvGraphicFramePr>
        <p:xfrm>
          <a:off x="653796" y="263720"/>
          <a:ext cx="7880604" cy="746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8" name="Picture 47"/>
          <p:cNvPicPr>
            <a:picLocks noChangeAspect="1"/>
          </p:cNvPicPr>
          <p:nvPr/>
        </p:nvPicPr>
        <p:blipFill>
          <a:blip r:embed="rId2"/>
          <a:stretch>
            <a:fillRect/>
          </a:stretch>
        </p:blipFill>
        <p:spPr>
          <a:xfrm>
            <a:off x="1841592" y="1040167"/>
            <a:ext cx="5828619" cy="5462149"/>
          </a:xfrm>
          <a:prstGeom prst="rect">
            <a:avLst/>
          </a:prstGeom>
        </p:spPr>
      </p:pic>
      <p:graphicFrame>
        <p:nvGraphicFramePr>
          <p:cNvPr id="47" name="Diagram 46"/>
          <p:cNvGraphicFramePr/>
          <p:nvPr/>
        </p:nvGraphicFramePr>
        <p:xfrm>
          <a:off x="777239" y="232854"/>
          <a:ext cx="7957327" cy="846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5" name="TextBox 4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46" name="TextBox 4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690667" y="297248"/>
          <a:ext cx="7852832" cy="718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4" name="Rectangle 3"/>
              <p:cNvSpPr/>
              <p:nvPr/>
            </p:nvSpPr>
            <p:spPr>
              <a:xfrm>
                <a:off x="863948" y="1208372"/>
                <a:ext cx="7570367" cy="4946767"/>
              </a:xfrm>
              <a:prstGeom prst="rect">
                <a:avLst/>
              </a:prstGeom>
            </p:spPr>
            <p:txBody>
              <a:bodyPr lIns="0" tIns="0" rIns="0" bIns="0">
                <a:noAutofit/>
              </a:bodyPr>
              <a:lstStyle/>
              <a:p>
                <a:pPr marL="457200" indent="-457200" algn="just">
                  <a:spcBef>
                    <a:spcPts val="3780"/>
                  </a:spcBef>
                  <a:spcAft>
                    <a:spcPts val="1050"/>
                  </a:spcAft>
                  <a:buFont typeface="+mj-lt"/>
                  <a:buAutoNum type="arabicPeriod"/>
                </a:pPr>
                <a:r>
                  <a:rPr lang="vi" sz="2400" dirty="0" smtClean="0">
                    <a:solidFill>
                      <a:srgbClr val="1A1A1A"/>
                    </a:solidFill>
                    <a:latin typeface="Times New Roman"/>
                  </a:rPr>
                  <a:t>P</a:t>
                </a:r>
                <a:r>
                  <a:rPr lang="en-US" sz="2400" dirty="0" err="1" smtClean="0">
                    <a:solidFill>
                      <a:srgbClr val="1A1A1A"/>
                    </a:solidFill>
                    <a:latin typeface="Times New Roman"/>
                  </a:rPr>
                  <a:t>hát</a:t>
                </a:r>
                <a:r>
                  <a:rPr lang="vi" sz="2400" dirty="0" smtClean="0">
                    <a:solidFill>
                      <a:srgbClr val="1A1A1A"/>
                    </a:solidFill>
                    <a:latin typeface="Times New Roman"/>
                  </a:rPr>
                  <a:t> </a:t>
                </a:r>
                <a:r>
                  <a:rPr lang="vi" sz="2400" dirty="0">
                    <a:solidFill>
                      <a:srgbClr val="1A1A1A"/>
                    </a:solidFill>
                    <a:latin typeface="Times New Roman"/>
                  </a:rPr>
                  <a:t>sinh số nguyên </a:t>
                </a:r>
                <a:r>
                  <a:rPr lang="vi" sz="2400" dirty="0" smtClean="0">
                    <a:solidFill>
                      <a:srgbClr val="1A1A1A"/>
                    </a:solidFill>
                    <a:latin typeface="Times New Roman"/>
                  </a:rPr>
                  <a:t>tố</a:t>
                </a:r>
                <a:r>
                  <a:rPr lang="en-US" sz="2400" dirty="0" smtClean="0">
                    <a:solidFill>
                      <a:srgbClr val="1A1A1A"/>
                    </a:solidFill>
                    <a:latin typeface="Times New Roman"/>
                  </a:rPr>
                  <a:t> </a:t>
                </a:r>
                <a:r>
                  <a:rPr lang="vi" sz="2400" i="1" spc="350" dirty="0" smtClean="0">
                    <a:latin typeface="Constantia"/>
                  </a:rPr>
                  <a:t>p</a:t>
                </a:r>
                <a:r>
                  <a:rPr lang="vi" sz="2400" i="1" spc="350" dirty="0">
                    <a:latin typeface="Constantia"/>
                  </a:rPr>
                  <a:t>=</a:t>
                </a:r>
                <a:r>
                  <a:rPr lang="vi" sz="2400" dirty="0">
                    <a:latin typeface="Times New Roman"/>
                  </a:rPr>
                  <a:t> </a:t>
                </a:r>
                <a:r>
                  <a:rPr lang="vi" sz="2400" dirty="0">
                    <a:solidFill>
                      <a:srgbClr val="1A1A1A"/>
                    </a:solidFill>
                    <a:latin typeface="Times New Roman"/>
                  </a:rPr>
                  <a:t>43:</a:t>
                </a:r>
              </a:p>
              <a:p>
                <a:pPr marL="457200" indent="-457200" algn="just">
                  <a:lnSpc>
                    <a:spcPts val="3960"/>
                  </a:lnSpc>
                  <a:buFont typeface="+mj-lt"/>
                  <a:buAutoNum type="arabicPeriod"/>
                </a:pPr>
                <a:r>
                  <a:rPr lang="vi" sz="2400" dirty="0" smtClean="0">
                    <a:solidFill>
                      <a:srgbClr val="1A1A1A"/>
                    </a:solidFill>
                    <a:latin typeface="Times New Roman"/>
                  </a:rPr>
                  <a:t>Xác </a:t>
                </a:r>
                <a:r>
                  <a:rPr lang="vi" sz="2400" dirty="0">
                    <a:solidFill>
                      <a:srgbClr val="1A1A1A"/>
                    </a:solidFill>
                    <a:latin typeface="Times New Roman"/>
                  </a:rPr>
                  <a:t>định phần </a:t>
                </a:r>
                <a:r>
                  <a:rPr lang="vi" sz="2400" dirty="0" smtClean="0">
                    <a:latin typeface="Times New Roman"/>
                  </a:rPr>
                  <a:t>t</a:t>
                </a:r>
                <a:r>
                  <a:rPr lang="en-US" sz="2400" dirty="0" smtClean="0">
                    <a:latin typeface="Times New Roman"/>
                  </a:rPr>
                  <a:t>ử</a:t>
                </a:r>
                <a:r>
                  <a:rPr lang="vi" sz="2400" dirty="0" smtClean="0">
                    <a:latin typeface="Times New Roman"/>
                  </a:rPr>
                  <a:t> </a:t>
                </a:r>
                <a:r>
                  <a:rPr lang="vi" sz="2400" dirty="0" smtClean="0">
                    <a:solidFill>
                      <a:srgbClr val="1A1A1A"/>
                    </a:solidFill>
                    <a:latin typeface="Times New Roman"/>
                  </a:rPr>
                  <a:t>si</a:t>
                </a:r>
                <a:r>
                  <a:rPr lang="en-US" sz="2400" dirty="0" err="1" smtClean="0">
                    <a:solidFill>
                      <a:srgbClr val="1A1A1A"/>
                    </a:solidFill>
                    <a:latin typeface="Times New Roman"/>
                  </a:rPr>
                  <a:t>nh</a:t>
                </a:r>
                <a:r>
                  <a:rPr lang="fr" sz="2400" dirty="0" smtClean="0">
                    <a:solidFill>
                      <a:srgbClr val="1A1A1A"/>
                    </a:solidFill>
                    <a:latin typeface="Times New Roman"/>
                  </a:rPr>
                  <a:t> </a:t>
                </a:r>
                <a:r>
                  <a:rPr lang="vi" sz="2400" dirty="0">
                    <a:solidFill>
                      <a:srgbClr val="1A1A1A"/>
                    </a:solidFill>
                    <a:latin typeface="Times New Roman"/>
                  </a:rPr>
                  <a:t>của nhóm </a:t>
                </a:r>
                <a14:m>
                  <m:oMath xmlns:m="http://schemas.openxmlformats.org/officeDocument/2006/math">
                    <m:sSub>
                      <m:sSubPr>
                        <m:ctrlPr>
                          <a:rPr lang="en-US" sz="2400" i="1" smtClean="0">
                            <a:solidFill>
                              <a:srgbClr val="1A1A1A"/>
                            </a:solidFill>
                            <a:latin typeface="Cambria Math" panose="02040503050406030204" pitchFamily="18" charset="0"/>
                          </a:rPr>
                        </m:ctrlPr>
                      </m:sSubPr>
                      <m:e>
                        <m:r>
                          <a:rPr lang="en-US" sz="2400" b="0" i="1" smtClean="0">
                            <a:solidFill>
                              <a:srgbClr val="1A1A1A"/>
                            </a:solidFill>
                            <a:latin typeface="Cambria Math" panose="02040503050406030204" pitchFamily="18" charset="0"/>
                          </a:rPr>
                          <m:t>𝑍</m:t>
                        </m:r>
                      </m:e>
                      <m:sub>
                        <m:r>
                          <a:rPr lang="en-US" sz="2400" b="0" i="1" smtClean="0">
                            <a:solidFill>
                              <a:srgbClr val="1A1A1A"/>
                            </a:solidFill>
                            <a:latin typeface="Cambria Math" panose="02040503050406030204" pitchFamily="18" charset="0"/>
                          </a:rPr>
                          <m:t>43</m:t>
                        </m:r>
                      </m:sub>
                    </m:sSub>
                  </m:oMath>
                </a14:m>
                <a:r>
                  <a:rPr lang="en-US" sz="2400" dirty="0" smtClean="0">
                    <a:solidFill>
                      <a:srgbClr val="1A1A1A"/>
                    </a:solidFill>
                    <a:latin typeface="Times New Roman"/>
                  </a:rPr>
                  <a:t>,</a:t>
                </a:r>
                <a:r>
                  <a:rPr lang="vi" sz="2400" dirty="0" smtClean="0">
                    <a:solidFill>
                      <a:srgbClr val="1A1A1A"/>
                    </a:solidFill>
                    <a:latin typeface="Times New Roman"/>
                  </a:rPr>
                  <a:t> </a:t>
                </a:r>
                <a:r>
                  <a:rPr lang="fr" sz="2400" i="1" spc="350" dirty="0" smtClean="0">
                    <a:solidFill>
                      <a:srgbClr val="1A1A1A"/>
                    </a:solidFill>
                    <a:latin typeface="Constantia"/>
                  </a:rPr>
                  <a:t>g =</a:t>
                </a:r>
                <a:r>
                  <a:rPr lang="fr" sz="2400" dirty="0" smtClean="0">
                    <a:solidFill>
                      <a:srgbClr val="1A1A1A"/>
                    </a:solidFill>
                    <a:latin typeface="Times New Roman"/>
                  </a:rPr>
                  <a:t> </a:t>
                </a:r>
                <a:r>
                  <a:rPr lang="vi" sz="2400" dirty="0">
                    <a:latin typeface="Times New Roman"/>
                  </a:rPr>
                  <a:t>3; </a:t>
                </a:r>
                <a:endParaRPr lang="en-US" sz="2400" dirty="0" smtClean="0">
                  <a:latin typeface="Times New Roman"/>
                </a:endParaRPr>
              </a:p>
              <a:p>
                <a:pPr marL="457200" indent="-457200" algn="just">
                  <a:lnSpc>
                    <a:spcPts val="3960"/>
                  </a:lnSpc>
                  <a:buFont typeface="+mj-lt"/>
                  <a:buAutoNum type="arabicPeriod"/>
                </a:pPr>
                <a:r>
                  <a:rPr lang="vi" sz="2400" dirty="0" smtClean="0">
                    <a:solidFill>
                      <a:srgbClr val="1A1A1A"/>
                    </a:solidFill>
                    <a:latin typeface="Times New Roman"/>
                  </a:rPr>
                  <a:t>Chọn ng</a:t>
                </a:r>
                <a:r>
                  <a:rPr lang="en-US" sz="2400" dirty="0" err="1" smtClean="0">
                    <a:solidFill>
                      <a:srgbClr val="1A1A1A"/>
                    </a:solidFill>
                    <a:latin typeface="Times New Roman"/>
                  </a:rPr>
                  <a:t>ẫu</a:t>
                </a:r>
                <a:r>
                  <a:rPr lang="vi" sz="2400" dirty="0" smtClean="0">
                    <a:solidFill>
                      <a:srgbClr val="1A1A1A"/>
                    </a:solidFill>
                    <a:latin typeface="Times New Roman"/>
                  </a:rPr>
                  <a:t> </a:t>
                </a:r>
                <a:r>
                  <a:rPr lang="vi" sz="2400" dirty="0">
                    <a:solidFill>
                      <a:srgbClr val="1A1A1A"/>
                    </a:solidFill>
                    <a:latin typeface="Times New Roman"/>
                  </a:rPr>
                  <a:t>nhiên </a:t>
                </a:r>
                <a:r>
                  <a:rPr lang="en-US" sz="2400" dirty="0" smtClean="0">
                    <a:solidFill>
                      <a:srgbClr val="1A1A1A"/>
                    </a:solidFill>
                    <a:latin typeface="Times New Roman"/>
                  </a:rPr>
                  <a:t>g</a:t>
                </a:r>
                <a:r>
                  <a:rPr lang="vi" sz="2400" dirty="0" smtClean="0">
                    <a:solidFill>
                      <a:srgbClr val="1A1A1A"/>
                    </a:solidFill>
                    <a:latin typeface="Times New Roman"/>
                  </a:rPr>
                  <a:t>iá trị </a:t>
                </a:r>
                <a14:m>
                  <m:oMath xmlns:m="http://schemas.openxmlformats.org/officeDocument/2006/math">
                    <m:sSub>
                      <m:sSubPr>
                        <m:ctrlPr>
                          <a:rPr lang="en-US" sz="2400" i="1" smtClean="0">
                            <a:solidFill>
                              <a:srgbClr val="1A1A1A"/>
                            </a:solidFill>
                            <a:latin typeface="Cambria Math" panose="02040503050406030204" pitchFamily="18" charset="0"/>
                          </a:rPr>
                        </m:ctrlPr>
                      </m:sSubPr>
                      <m:e>
                        <m:r>
                          <a:rPr lang="en-US" sz="2400" b="0" i="1" smtClean="0">
                            <a:solidFill>
                              <a:srgbClr val="1A1A1A"/>
                            </a:solidFill>
                            <a:latin typeface="Cambria Math" panose="02040503050406030204" pitchFamily="18" charset="0"/>
                          </a:rPr>
                          <m:t>𝑥</m:t>
                        </m:r>
                        <m:sSub>
                          <m:sSubPr>
                            <m:ctrlPr>
                              <a:rPr lang="en-US" sz="2400" b="0" i="1" smtClean="0">
                                <a:solidFill>
                                  <a:srgbClr val="1A1A1A"/>
                                </a:solidFill>
                                <a:latin typeface="Cambria Math" panose="02040503050406030204" pitchFamily="18" charset="0"/>
                                <a:ea typeface="Cambria Math" panose="02040503050406030204" pitchFamily="18" charset="0"/>
                              </a:rPr>
                            </m:ctrlPr>
                          </m:sSubPr>
                          <m:e>
                            <m:r>
                              <a:rPr lang="en-US" sz="2400" b="0" i="1" smtClean="0">
                                <a:solidFill>
                                  <a:srgbClr val="1A1A1A"/>
                                </a:solidFill>
                                <a:latin typeface="Cambria Math" panose="02040503050406030204" pitchFamily="18" charset="0"/>
                                <a:ea typeface="Cambria Math" panose="02040503050406030204" pitchFamily="18" charset="0"/>
                              </a:rPr>
                              <m:t>∈</m:t>
                            </m:r>
                          </m:e>
                          <m:sub>
                            <m:r>
                              <a:rPr lang="en-US" sz="2400" b="0" i="1" smtClean="0">
                                <a:solidFill>
                                  <a:srgbClr val="1A1A1A"/>
                                </a:solidFill>
                                <a:latin typeface="Cambria Math" panose="02040503050406030204" pitchFamily="18" charset="0"/>
                                <a:ea typeface="Cambria Math" panose="02040503050406030204" pitchFamily="18" charset="0"/>
                              </a:rPr>
                              <m:t>𝑈</m:t>
                            </m:r>
                          </m:sub>
                        </m:sSub>
                        <m:r>
                          <a:rPr lang="en-US" sz="2400" b="0" i="1" smtClean="0">
                            <a:solidFill>
                              <a:srgbClr val="1A1A1A"/>
                            </a:solidFill>
                            <a:latin typeface="Cambria Math" panose="02040503050406030204" pitchFamily="18" charset="0"/>
                          </a:rPr>
                          <m:t>𝑍</m:t>
                        </m:r>
                      </m:e>
                      <m:sub>
                        <m:r>
                          <a:rPr lang="en-US" sz="2400" b="0" i="1" smtClean="0">
                            <a:solidFill>
                              <a:srgbClr val="1A1A1A"/>
                            </a:solidFill>
                            <a:latin typeface="Cambria Math" panose="02040503050406030204" pitchFamily="18" charset="0"/>
                          </a:rPr>
                          <m:t>𝑝</m:t>
                        </m:r>
                        <m:r>
                          <a:rPr lang="en-US" sz="2400" b="0" i="1" smtClean="0">
                            <a:solidFill>
                              <a:srgbClr val="1A1A1A"/>
                            </a:solidFill>
                            <a:latin typeface="Cambria Math" panose="02040503050406030204" pitchFamily="18" charset="0"/>
                          </a:rPr>
                          <m:t>−1</m:t>
                        </m:r>
                      </m:sub>
                    </m:sSub>
                  </m:oMath>
                </a14:m>
                <a:r>
                  <a:rPr lang="en-US" sz="2400" dirty="0" smtClean="0">
                    <a:solidFill>
                      <a:srgbClr val="1A1A1A"/>
                    </a:solidFill>
                    <a:latin typeface="Times New Roman"/>
                  </a:rPr>
                  <a:t>, </a:t>
                </a:r>
                <a:r>
                  <a:rPr lang="vi" sz="2400" dirty="0" smtClean="0">
                    <a:solidFill>
                      <a:srgbClr val="1A1A1A"/>
                    </a:solidFill>
                    <a:latin typeface="Times New Roman"/>
                  </a:rPr>
                  <a:t>ch</a:t>
                </a:r>
                <a:r>
                  <a:rPr lang="en-US" sz="2400" dirty="0" smtClean="0">
                    <a:solidFill>
                      <a:srgbClr val="1A1A1A"/>
                    </a:solidFill>
                    <a:latin typeface="Times New Roman"/>
                  </a:rPr>
                  <a:t>ẳ</a:t>
                </a:r>
                <a:r>
                  <a:rPr lang="vi" sz="2400" dirty="0" smtClean="0">
                    <a:solidFill>
                      <a:srgbClr val="1A1A1A"/>
                    </a:solidFill>
                    <a:latin typeface="Times New Roman"/>
                  </a:rPr>
                  <a:t>ng </a:t>
                </a:r>
                <a:r>
                  <a:rPr lang="vi" sz="2400" dirty="0">
                    <a:solidFill>
                      <a:srgbClr val="1A1A1A"/>
                    </a:solidFill>
                    <a:latin typeface="Times New Roman"/>
                  </a:rPr>
                  <a:t>hạn, </a:t>
                </a:r>
                <a:r>
                  <a:rPr lang="en-US" sz="2400" i="1" dirty="0" smtClean="0">
                    <a:solidFill>
                      <a:srgbClr val="1A1A1A"/>
                    </a:solidFill>
                    <a:latin typeface="Bookman Old Style"/>
                  </a:rPr>
                  <a:t>x=7</a:t>
                </a:r>
                <a:r>
                  <a:rPr lang="vi" sz="2400" dirty="0" smtClean="0">
                    <a:solidFill>
                      <a:srgbClr val="1A1A1A"/>
                    </a:solidFill>
                    <a:latin typeface="Times New Roman"/>
                  </a:rPr>
                  <a:t> </a:t>
                </a:r>
                <a:r>
                  <a:rPr lang="vi" sz="2400" dirty="0">
                    <a:solidFill>
                      <a:srgbClr val="1A1A1A"/>
                    </a:solidFill>
                    <a:latin typeface="Times New Roman"/>
                  </a:rPr>
                  <a:t>và giữ </a:t>
                </a:r>
                <a:r>
                  <a:rPr lang="en-US" sz="2400" i="1" dirty="0">
                    <a:solidFill>
                      <a:srgbClr val="1A1A1A"/>
                    </a:solidFill>
                    <a:latin typeface="Bookman Old Style"/>
                  </a:rPr>
                  <a:t>x</a:t>
                </a:r>
                <a:r>
                  <a:rPr lang="vi" sz="2400" dirty="0" smtClean="0">
                    <a:solidFill>
                      <a:srgbClr val="1A1A1A"/>
                    </a:solidFill>
                    <a:latin typeface="Times New Roman"/>
                  </a:rPr>
                  <a:t> </a:t>
                </a:r>
                <a:r>
                  <a:rPr lang="vi" sz="2400" dirty="0">
                    <a:solidFill>
                      <a:srgbClr val="1A1A1A"/>
                    </a:solidFill>
                    <a:latin typeface="Times New Roman"/>
                  </a:rPr>
                  <a:t>làm khóa </a:t>
                </a:r>
                <a:r>
                  <a:rPr lang="vi" sz="2400" dirty="0" smtClean="0">
                    <a:solidFill>
                      <a:srgbClr val="1A1A1A"/>
                    </a:solidFill>
                    <a:latin typeface="Times New Roman"/>
                  </a:rPr>
                  <a:t>riêng</a:t>
                </a:r>
                <a:r>
                  <a:rPr lang="en-US" sz="2400" dirty="0" smtClean="0">
                    <a:solidFill>
                      <a:srgbClr val="1A1A1A"/>
                    </a:solidFill>
                    <a:latin typeface="Times New Roman"/>
                  </a:rPr>
                  <a:t>.</a:t>
                </a:r>
                <a:r>
                  <a:rPr lang="vi" sz="2400" dirty="0" smtClean="0">
                    <a:solidFill>
                      <a:srgbClr val="1A1A1A"/>
                    </a:solidFill>
                    <a:latin typeface="Times New Roman"/>
                  </a:rPr>
                  <a:t> Xác</a:t>
                </a:r>
                <a:r>
                  <a:rPr lang="en-US" sz="2400" dirty="0" smtClean="0">
                    <a:solidFill>
                      <a:srgbClr val="1A1A1A"/>
                    </a:solidFill>
                    <a:latin typeface="Times New Roman"/>
                  </a:rPr>
                  <a:t> </a:t>
                </a:r>
                <a:r>
                  <a:rPr lang="vi" sz="2400" dirty="0" smtClean="0">
                    <a:solidFill>
                      <a:srgbClr val="1A1A1A"/>
                    </a:solidFill>
                    <a:latin typeface="Times New Roman"/>
                  </a:rPr>
                  <a:t>đị</a:t>
                </a:r>
                <a:r>
                  <a:rPr lang="en-US" sz="2400" dirty="0" err="1" smtClean="0">
                    <a:solidFill>
                      <a:srgbClr val="1A1A1A"/>
                    </a:solidFill>
                    <a:latin typeface="Times New Roman"/>
                  </a:rPr>
                  <a:t>nh</a:t>
                </a:r>
                <a:r>
                  <a:rPr lang="vi" sz="2400" dirty="0" smtClean="0">
                    <a:solidFill>
                      <a:srgbClr val="1A1A1A"/>
                    </a:solidFill>
                    <a:latin typeface="Times New Roman"/>
                  </a:rPr>
                  <a:t> </a:t>
                </a:r>
                <a:r>
                  <a:rPr lang="vi" sz="2400" dirty="0">
                    <a:solidFill>
                      <a:srgbClr val="1A1A1A"/>
                    </a:solidFill>
                    <a:latin typeface="Times New Roman"/>
                  </a:rPr>
                  <a:t>khóa công khai: </a:t>
                </a:r>
                <a:r>
                  <a:rPr lang="fr" sz="2400" dirty="0">
                    <a:solidFill>
                      <a:srgbClr val="1A1A1A"/>
                    </a:solidFill>
                    <a:latin typeface="Times New Roman"/>
                  </a:rPr>
                  <a:t>y</a:t>
                </a:r>
                <a:r>
                  <a:rPr lang="vi" sz="2400" dirty="0" smtClean="0">
                    <a:latin typeface="Times New Roman"/>
                  </a:rPr>
                  <a:t>=</a:t>
                </a:r>
                <a14:m>
                  <m:oMath xmlns:m="http://schemas.openxmlformats.org/officeDocument/2006/math">
                    <m:r>
                      <a:rPr lang="en-US" sz="2400" b="0" i="0" smtClean="0">
                        <a:solidFill>
                          <a:srgbClr val="1A1A1A"/>
                        </a:solidFill>
                        <a:latin typeface="Cambria Math" panose="02040503050406030204" pitchFamily="18" charset="0"/>
                        <a:ea typeface="Cambria Math" panose="02040503050406030204" pitchFamily="18" charset="0"/>
                      </a:rPr>
                      <m:t> </m:t>
                    </m:r>
                    <m:sSup>
                      <m:sSupPr>
                        <m:ctrlPr>
                          <a:rPr lang="en-US" sz="2400" b="0" i="1" smtClean="0">
                            <a:solidFill>
                              <a:srgbClr val="1A1A1A"/>
                            </a:solidFill>
                            <a:latin typeface="Cambria Math" panose="02040503050406030204" pitchFamily="18" charset="0"/>
                            <a:ea typeface="Cambria Math" panose="02040503050406030204" pitchFamily="18" charset="0"/>
                          </a:rPr>
                        </m:ctrlPr>
                      </m:sSupPr>
                      <m:e>
                        <m:r>
                          <a:rPr lang="en-US" sz="2400" b="0" i="1" smtClean="0">
                            <a:solidFill>
                              <a:srgbClr val="1A1A1A"/>
                            </a:solidFill>
                            <a:latin typeface="Cambria Math" panose="02040503050406030204" pitchFamily="18" charset="0"/>
                            <a:ea typeface="Cambria Math" panose="02040503050406030204" pitchFamily="18" charset="0"/>
                          </a:rPr>
                          <m:t>3</m:t>
                        </m:r>
                      </m:e>
                      <m:sup>
                        <m:r>
                          <a:rPr lang="en-US" sz="2400" b="0" i="1" smtClean="0">
                            <a:solidFill>
                              <a:srgbClr val="1A1A1A"/>
                            </a:solidFill>
                            <a:latin typeface="Cambria Math" panose="02040503050406030204" pitchFamily="18" charset="0"/>
                            <a:ea typeface="Cambria Math" panose="02040503050406030204" pitchFamily="18" charset="0"/>
                          </a:rPr>
                          <m:t>7</m:t>
                        </m:r>
                      </m:sup>
                    </m:sSup>
                  </m:oMath>
                </a14:m>
                <a:r>
                  <a:rPr lang="vi" sz="2400" dirty="0" smtClean="0">
                    <a:solidFill>
                      <a:srgbClr val="1A1A1A"/>
                    </a:solidFill>
                    <a:latin typeface="Times New Roman"/>
                  </a:rPr>
                  <a:t> </a:t>
                </a:r>
                <a:r>
                  <a:rPr lang="en-US" sz="2400" dirty="0">
                    <a:solidFill>
                      <a:srgbClr val="1A1A1A"/>
                    </a:solidFill>
                    <a:latin typeface="Times New Roman"/>
                  </a:rPr>
                  <a:t>mod </a:t>
                </a:r>
                <a:r>
                  <a:rPr lang="vi" sz="2400" dirty="0" smtClean="0">
                    <a:solidFill>
                      <a:srgbClr val="1A1A1A"/>
                    </a:solidFill>
                    <a:latin typeface="Times New Roman"/>
                  </a:rPr>
                  <a:t>43</a:t>
                </a:r>
                <a:r>
                  <a:rPr lang="vi" sz="2400" dirty="0" smtClean="0">
                    <a:latin typeface="Times New Roman"/>
                  </a:rPr>
                  <a:t>=</a:t>
                </a:r>
                <a:r>
                  <a:rPr lang="vi" sz="2400" dirty="0" smtClean="0">
                    <a:solidFill>
                      <a:srgbClr val="1A1A1A"/>
                    </a:solidFill>
                    <a:latin typeface="Times New Roman"/>
                  </a:rPr>
                  <a:t>37.</a:t>
                </a:r>
                <a:endParaRPr lang="en-US" sz="2400" dirty="0" smtClean="0">
                  <a:solidFill>
                    <a:srgbClr val="1A1A1A"/>
                  </a:solidFill>
                  <a:latin typeface="Times New Roman"/>
                </a:endParaRPr>
              </a:p>
              <a:p>
                <a:pPr algn="just">
                  <a:lnSpc>
                    <a:spcPts val="3960"/>
                  </a:lnSpc>
                </a:pPr>
                <a:r>
                  <a:rPr lang="vi" sz="2400" dirty="0" smtClean="0">
                    <a:solidFill>
                      <a:srgbClr val="1A1A1A"/>
                    </a:solidFill>
                    <a:latin typeface="Times New Roman"/>
                  </a:rPr>
                  <a:t>Sau </a:t>
                </a:r>
                <a:r>
                  <a:rPr lang="vi" sz="2400" dirty="0">
                    <a:latin typeface="Times New Roman"/>
                  </a:rPr>
                  <a:t>đó </a:t>
                </a:r>
                <a:r>
                  <a:rPr lang="vi" sz="2400" dirty="0">
                    <a:solidFill>
                      <a:srgbClr val="1A1A1A"/>
                    </a:solidFill>
                    <a:latin typeface="Times New Roman"/>
                  </a:rPr>
                  <a:t>gửi </a:t>
                </a:r>
                <a:r>
                  <a:rPr lang="en-US" sz="2400" dirty="0" smtClean="0">
                    <a:solidFill>
                      <a:srgbClr val="1A1A1A"/>
                    </a:solidFill>
                    <a:latin typeface="Times New Roman"/>
                  </a:rPr>
                  <a:t>b</a:t>
                </a:r>
                <a:r>
                  <a:rPr lang="vi" sz="2400" dirty="0" smtClean="0">
                    <a:solidFill>
                      <a:srgbClr val="1A1A1A"/>
                    </a:solidFill>
                    <a:latin typeface="Times New Roman"/>
                  </a:rPr>
                  <a:t>a </a:t>
                </a:r>
                <a:r>
                  <a:rPr lang="vi" sz="2400" dirty="0">
                    <a:solidFill>
                      <a:srgbClr val="1A1A1A"/>
                    </a:solidFill>
                    <a:latin typeface="Times New Roman"/>
                  </a:rPr>
                  <a:t>giá trị (43,3,37) cho các người sử dụng </a:t>
                </a:r>
                <a:r>
                  <a:rPr lang="vi" sz="2400" dirty="0" smtClean="0">
                    <a:solidFill>
                      <a:srgbClr val="1A1A1A"/>
                    </a:solidFill>
                    <a:latin typeface="Times New Roman"/>
                  </a:rPr>
                  <a:t>c</a:t>
                </a:r>
                <a:r>
                  <a:rPr lang="en-US" sz="2400" dirty="0" smtClean="0">
                    <a:solidFill>
                      <a:srgbClr val="1A1A1A"/>
                    </a:solidFill>
                    <a:latin typeface="Times New Roman"/>
                  </a:rPr>
                  <a:t>ầ</a:t>
                </a:r>
                <a:r>
                  <a:rPr lang="vi" sz="2400" dirty="0" smtClean="0">
                    <a:solidFill>
                      <a:srgbClr val="1A1A1A"/>
                    </a:solidFill>
                    <a:latin typeface="Times New Roman"/>
                  </a:rPr>
                  <a:t>n </a:t>
                </a:r>
                <a:r>
                  <a:rPr lang="vi" sz="2400" dirty="0">
                    <a:solidFill>
                      <a:srgbClr val="1A1A1A"/>
                    </a:solidFill>
                    <a:latin typeface="Times New Roman"/>
                  </a:rPr>
                  <a:t>mã </a:t>
                </a:r>
                <a:r>
                  <a:rPr lang="vi" sz="2400" dirty="0">
                    <a:latin typeface="Times New Roman"/>
                  </a:rPr>
                  <a:t>hóa </a:t>
                </a:r>
                <a:r>
                  <a:rPr lang="vi" sz="2400" dirty="0" smtClean="0">
                    <a:solidFill>
                      <a:srgbClr val="1A1A1A"/>
                    </a:solidFill>
                    <a:latin typeface="Times New Roman"/>
                  </a:rPr>
                  <a:t>b</a:t>
                </a:r>
                <a:r>
                  <a:rPr lang="en-US" sz="2400" dirty="0">
                    <a:solidFill>
                      <a:srgbClr val="1A1A1A"/>
                    </a:solidFill>
                    <a:latin typeface="Times New Roman"/>
                  </a:rPr>
                  <a:t>ả</a:t>
                </a:r>
                <a:r>
                  <a:rPr lang="vi" sz="2400" dirty="0" smtClean="0">
                    <a:solidFill>
                      <a:srgbClr val="1A1A1A"/>
                    </a:solidFill>
                    <a:latin typeface="Times New Roman"/>
                  </a:rPr>
                  <a:t>o </a:t>
                </a:r>
                <a:r>
                  <a:rPr lang="vi" sz="2400" dirty="0">
                    <a:solidFill>
                      <a:srgbClr val="1A1A1A"/>
                    </a:solidFill>
                    <a:latin typeface="Times New Roman"/>
                  </a:rPr>
                  <a:t>mật tin </a:t>
                </a:r>
                <a:r>
                  <a:rPr lang="vi" sz="2400" dirty="0" smtClean="0">
                    <a:solidFill>
                      <a:srgbClr val="1A1A1A"/>
                    </a:solidFill>
                    <a:latin typeface="Times New Roman"/>
                  </a:rPr>
                  <a:t>t</a:t>
                </a:r>
                <a:r>
                  <a:rPr lang="en-US" sz="2400" dirty="0">
                    <a:solidFill>
                      <a:srgbClr val="1A1A1A"/>
                    </a:solidFill>
                    <a:latin typeface="Times New Roman"/>
                  </a:rPr>
                  <a:t>ứ</a:t>
                </a:r>
                <a:r>
                  <a:rPr lang="vi" sz="2400" dirty="0" smtClean="0">
                    <a:solidFill>
                      <a:srgbClr val="1A1A1A"/>
                    </a:solidFill>
                    <a:latin typeface="Times New Roman"/>
                  </a:rPr>
                  <a:t>c</a:t>
                </a:r>
                <a:r>
                  <a:rPr lang="vi" sz="2400" dirty="0">
                    <a:solidFill>
                      <a:srgbClr val="1A1A1A"/>
                    </a:solidFill>
                    <a:latin typeface="Times New Roman"/>
                  </a:rPr>
                  <a:t>.</a:t>
                </a:r>
              </a:p>
            </p:txBody>
          </p:sp>
        </mc:Choice>
        <mc:Fallback xmlns="">
          <p:sp>
            <p:nvSpPr>
              <p:cNvPr id="4" name="Rectangle 3"/>
              <p:cNvSpPr>
                <a:spLocks noRot="1" noChangeAspect="1" noMove="1" noResize="1" noEditPoints="1" noAdjustHandles="1" noChangeArrowheads="1" noChangeShapeType="1" noTextEdit="1"/>
              </p:cNvSpPr>
              <p:nvPr/>
            </p:nvSpPr>
            <p:spPr>
              <a:xfrm>
                <a:off x="863948" y="1208372"/>
                <a:ext cx="7570367" cy="4946767"/>
              </a:xfrm>
              <a:prstGeom prst="rect">
                <a:avLst/>
              </a:prstGeom>
              <a:blipFill>
                <a:blip r:embed="rId7"/>
                <a:stretch>
                  <a:fillRect l="-2496" t="-1970" r="-2415"/>
                </a:stretch>
              </a:blipFill>
            </p:spPr>
            <p:txBody>
              <a:bodyPr/>
              <a:lstStyle/>
              <a:p>
                <a:r>
                  <a:rPr lang="en-US">
                    <a:noFill/>
                  </a:rPr>
                  <a:t> </a:t>
                </a:r>
              </a:p>
            </p:txBody>
          </p:sp>
        </mc:Fallback>
      </mc:AlternateContent>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974449" y="1248155"/>
                <a:ext cx="7654603" cy="5178957"/>
              </a:xfrm>
              <a:prstGeom prst="rect">
                <a:avLst/>
              </a:prstGeom>
            </p:spPr>
            <p:txBody>
              <a:bodyPr lIns="0" tIns="0" rIns="0" bIns="0">
                <a:normAutofit fontScale="97500"/>
              </a:bodyPr>
              <a:lstStyle/>
              <a:p>
                <a:pPr indent="0">
                  <a:spcAft>
                    <a:spcPts val="1470"/>
                  </a:spcAft>
                </a:pPr>
                <a:r>
                  <a:rPr lang="vi" sz="2000" b="1" dirty="0" smtClean="0">
                    <a:latin typeface="Times New Roman"/>
                  </a:rPr>
                  <a:t>Mã hóa:</a:t>
                </a:r>
                <a:endParaRPr lang="en-US" sz="2000" b="1" dirty="0" smtClean="0">
                  <a:latin typeface="Times New Roman"/>
                </a:endParaRPr>
              </a:p>
              <a:p>
                <a:pPr marL="342900" indent="-342900">
                  <a:spcAft>
                    <a:spcPts val="1470"/>
                  </a:spcAft>
                  <a:buFont typeface="Wingdings" panose="05000000000000000000" pitchFamily="2" charset="2"/>
                  <a:buChar char="v"/>
                </a:pPr>
                <a:r>
                  <a:rPr lang="vi" sz="2000" dirty="0" smtClean="0">
                    <a:latin typeface="Times New Roman"/>
                  </a:rPr>
                  <a:t>Gi</a:t>
                </a:r>
                <a:r>
                  <a:rPr lang="en-US" sz="2000" dirty="0" smtClean="0">
                    <a:latin typeface="Times New Roman"/>
                  </a:rPr>
                  <a:t>ả</a:t>
                </a:r>
                <a:r>
                  <a:rPr lang="vi" sz="2000" dirty="0" smtClean="0">
                    <a:latin typeface="Times New Roman"/>
                  </a:rPr>
                  <a:t> </a:t>
                </a:r>
                <a:r>
                  <a:rPr lang="vi" sz="2000" dirty="0">
                    <a:solidFill>
                      <a:srgbClr val="1A1A1A"/>
                    </a:solidFill>
                    <a:latin typeface="Times New Roman"/>
                  </a:rPr>
                  <a:t>sử </a:t>
                </a:r>
                <a:r>
                  <a:rPr lang="vi" sz="2000" dirty="0" smtClean="0">
                    <a:solidFill>
                      <a:srgbClr val="1A1A1A"/>
                    </a:solidFill>
                    <a:latin typeface="Times New Roman"/>
                  </a:rPr>
                  <a:t>v</a:t>
                </a:r>
                <a:r>
                  <a:rPr lang="en-US" sz="2000" dirty="0">
                    <a:solidFill>
                      <a:srgbClr val="1A1A1A"/>
                    </a:solidFill>
                    <a:latin typeface="Times New Roman"/>
                  </a:rPr>
                  <a:t>ă</a:t>
                </a:r>
                <a:r>
                  <a:rPr lang="vi" sz="2000" dirty="0" smtClean="0">
                    <a:solidFill>
                      <a:srgbClr val="1A1A1A"/>
                    </a:solidFill>
                    <a:latin typeface="Times New Roman"/>
                  </a:rPr>
                  <a:t>n </a:t>
                </a:r>
                <a:r>
                  <a:rPr lang="vi" sz="2000" dirty="0">
                    <a:solidFill>
                      <a:srgbClr val="1A1A1A"/>
                    </a:solidFill>
                    <a:latin typeface="Times New Roman"/>
                  </a:rPr>
                  <a:t>bản rõ </a:t>
                </a:r>
                <a:r>
                  <a:rPr lang="en-US" i="1" dirty="0">
                    <a:solidFill>
                      <a:srgbClr val="1A1A1A"/>
                    </a:solidFill>
                    <a:latin typeface="Bookman Old Style"/>
                  </a:rPr>
                  <a:t>m</a:t>
                </a:r>
                <a:r>
                  <a:rPr lang="vi" b="1" i="1" dirty="0" smtClean="0">
                    <a:solidFill>
                      <a:srgbClr val="1A1A1A"/>
                    </a:solidFill>
                    <a:latin typeface="Bookman Old Style"/>
                  </a:rPr>
                  <a:t> </a:t>
                </a:r>
                <a:r>
                  <a:rPr lang="vi" b="1" i="1" dirty="0">
                    <a:latin typeface="Bookman Old Style"/>
                  </a:rPr>
                  <a:t>=</a:t>
                </a:r>
                <a:r>
                  <a:rPr lang="vi" sz="2000" dirty="0">
                    <a:latin typeface="Times New Roman"/>
                  </a:rPr>
                  <a:t> </a:t>
                </a:r>
                <a:r>
                  <a:rPr lang="en-US" sz="2000" dirty="0" smtClean="0">
                    <a:latin typeface="Times New Roman"/>
                  </a:rPr>
                  <a:t>14</a:t>
                </a:r>
                <a:r>
                  <a:rPr lang="vi" sz="2000" dirty="0" smtClean="0">
                    <a:latin typeface="Times New Roman"/>
                  </a:rPr>
                  <a:t> </a:t>
                </a:r>
                <a:r>
                  <a:rPr lang="vi" sz="2000" dirty="0">
                    <a:solidFill>
                      <a:srgbClr val="1A1A1A"/>
                    </a:solidFill>
                    <a:latin typeface="Times New Roman"/>
                  </a:rPr>
                  <a:t>chọn </a:t>
                </a:r>
                <a:r>
                  <a:rPr lang="vi" sz="2000" dirty="0" smtClean="0">
                    <a:solidFill>
                      <a:srgbClr val="1A1A1A"/>
                    </a:solidFill>
                    <a:latin typeface="Times New Roman"/>
                  </a:rPr>
                  <a:t>ng</a:t>
                </a:r>
                <a:r>
                  <a:rPr lang="en-US" sz="2000" dirty="0" smtClean="0">
                    <a:solidFill>
                      <a:srgbClr val="1A1A1A"/>
                    </a:solidFill>
                    <a:latin typeface="Times New Roman"/>
                  </a:rPr>
                  <a:t>ẫ</a:t>
                </a:r>
                <a:r>
                  <a:rPr lang="vi" sz="2000" dirty="0" smtClean="0">
                    <a:solidFill>
                      <a:srgbClr val="1A1A1A"/>
                    </a:solidFill>
                    <a:latin typeface="Times New Roman"/>
                  </a:rPr>
                  <a:t>u </a:t>
                </a:r>
                <a:r>
                  <a:rPr lang="en-US" sz="2000" dirty="0" err="1" smtClean="0">
                    <a:solidFill>
                      <a:srgbClr val="1A1A1A"/>
                    </a:solidFill>
                    <a:latin typeface="Times New Roman"/>
                  </a:rPr>
                  <a:t>nhiên</a:t>
                </a:r>
                <a:r>
                  <a:rPr lang="vi" sz="2000" dirty="0" smtClean="0">
                    <a:solidFill>
                      <a:srgbClr val="1A1A1A"/>
                    </a:solidFill>
                    <a:latin typeface="Times New Roman"/>
                  </a:rPr>
                  <a:t> </a:t>
                </a:r>
                <a:r>
                  <a:rPr lang="vi" sz="2000" dirty="0">
                    <a:solidFill>
                      <a:srgbClr val="1A1A1A"/>
                    </a:solidFill>
                    <a:latin typeface="Times New Roman"/>
                  </a:rPr>
                  <a:t>giá trị </a:t>
                </a:r>
                <a:r>
                  <a:rPr lang="en-US" i="1" dirty="0">
                    <a:solidFill>
                      <a:srgbClr val="1A1A1A"/>
                    </a:solidFill>
                    <a:latin typeface="Bookman Old Style"/>
                  </a:rPr>
                  <a:t>k</a:t>
                </a:r>
                <a:r>
                  <a:rPr lang="vi" b="1" i="1" dirty="0" smtClean="0">
                    <a:solidFill>
                      <a:srgbClr val="1A1A1A"/>
                    </a:solidFill>
                    <a:latin typeface="Bookman Old Style"/>
                  </a:rPr>
                  <a:t> </a:t>
                </a:r>
                <a:r>
                  <a:rPr lang="vi" b="1" i="1" dirty="0">
                    <a:latin typeface="Bookman Old Style"/>
                  </a:rPr>
                  <a:t>=</a:t>
                </a:r>
                <a:r>
                  <a:rPr lang="vi" sz="2000" dirty="0">
                    <a:latin typeface="Times New Roman"/>
                  </a:rPr>
                  <a:t> </a:t>
                </a:r>
                <a:r>
                  <a:rPr lang="vi" sz="2000" dirty="0" smtClean="0">
                    <a:latin typeface="Times New Roman"/>
                  </a:rPr>
                  <a:t>26</a:t>
                </a:r>
                <a:r>
                  <a:rPr lang="en-US" sz="2000" dirty="0" smtClean="0">
                    <a:latin typeface="Times New Roman"/>
                  </a:rPr>
                  <a:t>,</a:t>
                </a:r>
                <a:r>
                  <a:rPr lang="vi" sz="2000" dirty="0" smtClean="0">
                    <a:latin typeface="Times New Roman"/>
                  </a:rPr>
                  <a:t> </a:t>
                </a:r>
                <a:r>
                  <a:rPr lang="vi" sz="2000" dirty="0">
                    <a:solidFill>
                      <a:srgbClr val="1A1A1A"/>
                    </a:solidFill>
                    <a:latin typeface="Times New Roman"/>
                  </a:rPr>
                  <a:t>đem </a:t>
                </a:r>
                <a:r>
                  <a:rPr lang="vi" sz="2000" dirty="0" smtClean="0">
                    <a:solidFill>
                      <a:srgbClr val="1A1A1A"/>
                    </a:solidFill>
                    <a:latin typeface="Times New Roman"/>
                  </a:rPr>
                  <a:t>m</a:t>
                </a:r>
                <a:r>
                  <a:rPr lang="en-US" sz="2000" dirty="0">
                    <a:solidFill>
                      <a:srgbClr val="1A1A1A"/>
                    </a:solidFill>
                    <a:latin typeface="Times New Roman"/>
                  </a:rPr>
                  <a:t>ã</a:t>
                </a:r>
                <a:r>
                  <a:rPr lang="vi" sz="2000" dirty="0" smtClean="0">
                    <a:solidFill>
                      <a:srgbClr val="1A1A1A"/>
                    </a:solidFill>
                    <a:latin typeface="Times New Roman"/>
                  </a:rPr>
                  <a:t> </a:t>
                </a:r>
                <a:r>
                  <a:rPr lang="vi" sz="2000" dirty="0">
                    <a:solidFill>
                      <a:srgbClr val="1A1A1A"/>
                    </a:solidFill>
                    <a:latin typeface="Times New Roman"/>
                  </a:rPr>
                  <a:t>hóa </a:t>
                </a:r>
                <a:r>
                  <a:rPr lang="es" sz="2000" dirty="0" smtClean="0">
                    <a:solidFill>
                      <a:srgbClr val="1A1A1A"/>
                    </a:solidFill>
                    <a:latin typeface="Times New Roman"/>
                  </a:rPr>
                  <a:t>chúng </a:t>
                </a:r>
                <a:r>
                  <a:rPr lang="vi" sz="2000" dirty="0">
                    <a:solidFill>
                      <a:srgbClr val="1A1A1A"/>
                    </a:solidFill>
                    <a:latin typeface="Times New Roman"/>
                  </a:rPr>
                  <a:t>ta </a:t>
                </a:r>
                <a:r>
                  <a:rPr lang="vi" sz="2000" dirty="0" smtClean="0">
                    <a:solidFill>
                      <a:srgbClr val="1A1A1A"/>
                    </a:solidFill>
                    <a:latin typeface="Times New Roman"/>
                  </a:rPr>
                  <a:t>nh</a:t>
                </a:r>
                <a:r>
                  <a:rPr lang="en-US" sz="2000" dirty="0" smtClean="0">
                    <a:solidFill>
                      <a:srgbClr val="1A1A1A"/>
                    </a:solidFill>
                    <a:latin typeface="Times New Roman"/>
                  </a:rPr>
                  <a:t>ậ</a:t>
                </a:r>
                <a:r>
                  <a:rPr lang="vi" sz="2000" dirty="0" smtClean="0">
                    <a:solidFill>
                      <a:srgbClr val="1A1A1A"/>
                    </a:solidFill>
                    <a:latin typeface="Times New Roman"/>
                  </a:rPr>
                  <a:t>n </a:t>
                </a:r>
                <a:r>
                  <a:rPr lang="vi" sz="2000" dirty="0">
                    <a:solidFill>
                      <a:srgbClr val="1A1A1A"/>
                    </a:solidFill>
                    <a:latin typeface="Times New Roman"/>
                  </a:rPr>
                  <a:t>được cặp </a:t>
                </a:r>
                <a:r>
                  <a:rPr lang="vi" sz="2000" dirty="0" smtClean="0">
                    <a:solidFill>
                      <a:srgbClr val="1A1A1A"/>
                    </a:solidFill>
                    <a:latin typeface="Times New Roman"/>
                  </a:rPr>
                  <a:t>v</a:t>
                </a:r>
                <a:r>
                  <a:rPr lang="en-US" sz="2000" dirty="0">
                    <a:solidFill>
                      <a:srgbClr val="1A1A1A"/>
                    </a:solidFill>
                    <a:latin typeface="Times New Roman"/>
                  </a:rPr>
                  <a:t>ă</a:t>
                </a:r>
                <a:r>
                  <a:rPr lang="vi" sz="2000" dirty="0" smtClean="0">
                    <a:solidFill>
                      <a:srgbClr val="1A1A1A"/>
                    </a:solidFill>
                    <a:latin typeface="Times New Roman"/>
                  </a:rPr>
                  <a:t>n b</a:t>
                </a:r>
                <a:r>
                  <a:rPr lang="en-US" sz="2000" dirty="0">
                    <a:solidFill>
                      <a:srgbClr val="1A1A1A"/>
                    </a:solidFill>
                    <a:latin typeface="Times New Roman"/>
                  </a:rPr>
                  <a:t>ả</a:t>
                </a:r>
                <a:r>
                  <a:rPr lang="vi" sz="2000" dirty="0" smtClean="0">
                    <a:solidFill>
                      <a:srgbClr val="1A1A1A"/>
                    </a:solidFill>
                    <a:latin typeface="Times New Roman"/>
                  </a:rPr>
                  <a:t>n </a:t>
                </a:r>
                <a:r>
                  <a:rPr lang="vi" sz="2000" dirty="0">
                    <a:solidFill>
                      <a:srgbClr val="1A1A1A"/>
                    </a:solidFill>
                    <a:latin typeface="Times New Roman"/>
                  </a:rPr>
                  <a:t>mã</a:t>
                </a:r>
                <a:r>
                  <a:rPr lang="vi" sz="2000" dirty="0" smtClean="0">
                    <a:solidFill>
                      <a:srgbClr val="1A1A1A"/>
                    </a:solidFill>
                    <a:latin typeface="Times New Roman"/>
                  </a:rPr>
                  <a:t>:</a:t>
                </a:r>
                <a:endParaRPr lang="en-US" sz="2000" dirty="0" smtClean="0">
                  <a:solidFill>
                    <a:srgbClr val="1A1A1A"/>
                  </a:solidFill>
                  <a:latin typeface="Times New Roman"/>
                </a:endParaRPr>
              </a:p>
              <a:p>
                <a:pPr marL="570484" indent="-254000">
                  <a:lnSpc>
                    <a:spcPts val="2952"/>
                  </a:lnSpc>
                  <a:spcAft>
                    <a:spcPts val="420"/>
                  </a:spcAft>
                </a:pPr>
                <a:endParaRPr lang="vi" sz="2000" dirty="0">
                  <a:solidFill>
                    <a:srgbClr val="1A1A1A"/>
                  </a:solidFill>
                  <a:latin typeface="Times New Roman"/>
                </a:endParaRPr>
              </a:p>
              <a:p>
                <a:pPr marL="1497584" marR="3644900" indent="0">
                  <a:lnSpc>
                    <a:spcPts val="3360"/>
                  </a:lnSpc>
                </a:pPr>
                <a14:m>
                  <m:oMathPara xmlns:m="http://schemas.openxmlformats.org/officeDocument/2006/math">
                    <m:oMathParaPr>
                      <m:jc m:val="centerGroup"/>
                    </m:oMathParaPr>
                    <m:oMath xmlns:m="http://schemas.openxmlformats.org/officeDocument/2006/math">
                      <m:d>
                        <m:dPr>
                          <m:begChr m:val="{"/>
                          <m:endChr m:val=""/>
                          <m:ctrlPr>
                            <a:rPr lang="en-US" sz="2000" i="1" smtClean="0">
                              <a:solidFill>
                                <a:srgbClr val="1A1A1A"/>
                              </a:solidFill>
                              <a:latin typeface="Cambria Math" panose="02040503050406030204" pitchFamily="18" charset="0"/>
                            </a:rPr>
                          </m:ctrlPr>
                        </m:dPr>
                        <m:e>
                          <m:m>
                            <m:mPr>
                              <m:mcs>
                                <m:mc>
                                  <m:mcPr>
                                    <m:count m:val="1"/>
                                    <m:mcJc m:val="center"/>
                                  </m:mcPr>
                                </m:mc>
                              </m:mcs>
                              <m:ctrlPr>
                                <a:rPr lang="en-US" sz="2000" i="1" smtClean="0">
                                  <a:solidFill>
                                    <a:srgbClr val="1A1A1A"/>
                                  </a:solidFill>
                                  <a:latin typeface="Cambria Math" panose="02040503050406030204" pitchFamily="18" charset="0"/>
                                </a:rPr>
                              </m:ctrlPr>
                            </m:mPr>
                            <m:mr>
                              <m:e>
                                <m:sSub>
                                  <m:sSubPr>
                                    <m:ctrlPr>
                                      <a:rPr lang="en-US" sz="2000" i="1" smtClean="0">
                                        <a:solidFill>
                                          <a:srgbClr val="1A1A1A"/>
                                        </a:solidFill>
                                        <a:latin typeface="Cambria Math" panose="02040503050406030204" pitchFamily="18" charset="0"/>
                                      </a:rPr>
                                    </m:ctrlPr>
                                  </m:sSubPr>
                                  <m:e>
                                    <m:r>
                                      <a:rPr lang="en-US" sz="2000" b="0" i="1" smtClean="0">
                                        <a:solidFill>
                                          <a:srgbClr val="1A1A1A"/>
                                        </a:solidFill>
                                        <a:latin typeface="Cambria Math" panose="02040503050406030204" pitchFamily="18" charset="0"/>
                                      </a:rPr>
                                      <m:t>𝑐</m:t>
                                    </m:r>
                                  </m:e>
                                  <m:sub>
                                    <m:r>
                                      <a:rPr lang="en-US" sz="2000" b="0" i="1" smtClean="0">
                                        <a:solidFill>
                                          <a:srgbClr val="1A1A1A"/>
                                        </a:solidFill>
                                        <a:latin typeface="Cambria Math" panose="02040503050406030204" pitchFamily="18" charset="0"/>
                                      </a:rPr>
                                      <m:t>1</m:t>
                                    </m:r>
                                  </m:sub>
                                </m:sSub>
                                <m:r>
                                  <m:rPr>
                                    <m:brk m:alnAt="7"/>
                                  </m:rPr>
                                  <a:rPr lang="en-US" sz="2000" b="0" i="1" smtClean="0">
                                    <a:solidFill>
                                      <a:srgbClr val="1A1A1A"/>
                                    </a:solidFill>
                                    <a:latin typeface="Cambria Math" panose="02040503050406030204" pitchFamily="18" charset="0"/>
                                  </a:rPr>
                                  <m:t>=</m:t>
                                </m:r>
                                <m:sSup>
                                  <m:sSupPr>
                                    <m:ctrlPr>
                                      <a:rPr lang="en-US" sz="2000" b="0" i="1" smtClean="0">
                                        <a:solidFill>
                                          <a:srgbClr val="1A1A1A"/>
                                        </a:solidFill>
                                        <a:latin typeface="Cambria Math" panose="02040503050406030204" pitchFamily="18" charset="0"/>
                                      </a:rPr>
                                    </m:ctrlPr>
                                  </m:sSupPr>
                                  <m:e>
                                    <m:r>
                                      <a:rPr lang="en-US" sz="2000" b="0" i="1" smtClean="0">
                                        <a:solidFill>
                                          <a:srgbClr val="1A1A1A"/>
                                        </a:solidFill>
                                        <a:latin typeface="Cambria Math" panose="02040503050406030204" pitchFamily="18" charset="0"/>
                                      </a:rPr>
                                      <m:t>3</m:t>
                                    </m:r>
                                  </m:e>
                                  <m:sup>
                                    <m:r>
                                      <a:rPr lang="en-US" sz="2000" b="0" i="1" smtClean="0">
                                        <a:solidFill>
                                          <a:srgbClr val="1A1A1A"/>
                                        </a:solidFill>
                                        <a:latin typeface="Cambria Math" panose="02040503050406030204" pitchFamily="18" charset="0"/>
                                      </a:rPr>
                                      <m:t>26</m:t>
                                    </m:r>
                                  </m:sup>
                                </m:sSup>
                                <m:r>
                                  <m:rPr>
                                    <m:brk m:alnAt="7"/>
                                  </m:rPr>
                                  <a:rPr lang="en-US" sz="2000" b="0" i="1" smtClean="0">
                                    <a:solidFill>
                                      <a:srgbClr val="1A1A1A"/>
                                    </a:solidFill>
                                    <a:latin typeface="Cambria Math" panose="02040503050406030204" pitchFamily="18" charset="0"/>
                                  </a:rPr>
                                  <m:t> </m:t>
                                </m:r>
                                <m:r>
                                  <a:rPr lang="en-US" sz="2000" b="0" i="1" smtClean="0">
                                    <a:solidFill>
                                      <a:srgbClr val="1A1A1A"/>
                                    </a:solidFill>
                                    <a:latin typeface="Cambria Math" panose="02040503050406030204" pitchFamily="18" charset="0"/>
                                  </a:rPr>
                                  <m:t>𝑚𝑜𝑑</m:t>
                                </m:r>
                                <m:r>
                                  <a:rPr lang="en-US" sz="2000" b="0" i="1" smtClean="0">
                                    <a:solidFill>
                                      <a:srgbClr val="1A1A1A"/>
                                    </a:solidFill>
                                    <a:latin typeface="Cambria Math" panose="02040503050406030204" pitchFamily="18" charset="0"/>
                                  </a:rPr>
                                  <m:t> 43=15</m:t>
                                </m:r>
                              </m:e>
                            </m:mr>
                            <m:mr>
                              <m:e>
                                <m:sSub>
                                  <m:sSubPr>
                                    <m:ctrlPr>
                                      <a:rPr lang="en-US" sz="2000" i="1">
                                        <a:solidFill>
                                          <a:srgbClr val="1A1A1A"/>
                                        </a:solidFill>
                                        <a:latin typeface="Cambria Math" panose="02040503050406030204" pitchFamily="18" charset="0"/>
                                      </a:rPr>
                                    </m:ctrlPr>
                                  </m:sSubPr>
                                  <m:e>
                                    <m:r>
                                      <a:rPr lang="en-US" sz="2000" i="1">
                                        <a:solidFill>
                                          <a:srgbClr val="1A1A1A"/>
                                        </a:solidFill>
                                        <a:latin typeface="Cambria Math" panose="02040503050406030204" pitchFamily="18" charset="0"/>
                                      </a:rPr>
                                      <m:t>𝑐</m:t>
                                    </m:r>
                                  </m:e>
                                  <m:sub>
                                    <m:r>
                                      <a:rPr lang="en-US" sz="2000" b="0" i="1" smtClean="0">
                                        <a:solidFill>
                                          <a:srgbClr val="1A1A1A"/>
                                        </a:solidFill>
                                        <a:latin typeface="Cambria Math" panose="02040503050406030204" pitchFamily="18" charset="0"/>
                                      </a:rPr>
                                      <m:t>2</m:t>
                                    </m:r>
                                  </m:sub>
                                </m:sSub>
                                <m:r>
                                  <m:rPr>
                                    <m:brk m:alnAt="7"/>
                                  </m:rPr>
                                  <a:rPr lang="en-US" sz="2000" i="1">
                                    <a:solidFill>
                                      <a:srgbClr val="1A1A1A"/>
                                    </a:solidFill>
                                    <a:latin typeface="Cambria Math" panose="02040503050406030204" pitchFamily="18" charset="0"/>
                                  </a:rPr>
                                  <m:t>=</m:t>
                                </m:r>
                                <m:sSup>
                                  <m:sSupPr>
                                    <m:ctrlPr>
                                      <a:rPr lang="en-US" sz="2000" i="1">
                                        <a:solidFill>
                                          <a:srgbClr val="1A1A1A"/>
                                        </a:solidFill>
                                        <a:latin typeface="Cambria Math" panose="02040503050406030204" pitchFamily="18" charset="0"/>
                                      </a:rPr>
                                    </m:ctrlPr>
                                  </m:sSupPr>
                                  <m:e>
                                    <m:r>
                                      <a:rPr lang="en-US" sz="2000" i="1">
                                        <a:solidFill>
                                          <a:srgbClr val="1A1A1A"/>
                                        </a:solidFill>
                                        <a:latin typeface="Cambria Math" panose="02040503050406030204" pitchFamily="18" charset="0"/>
                                      </a:rPr>
                                      <m:t>3</m:t>
                                    </m:r>
                                    <m:r>
                                      <a:rPr lang="en-US" sz="2000" b="0" i="1" smtClean="0">
                                        <a:solidFill>
                                          <a:srgbClr val="1A1A1A"/>
                                        </a:solidFill>
                                        <a:latin typeface="Cambria Math" panose="02040503050406030204" pitchFamily="18" charset="0"/>
                                      </a:rPr>
                                      <m:t>7</m:t>
                                    </m:r>
                                  </m:e>
                                  <m:sup>
                                    <m:r>
                                      <a:rPr lang="en-US" sz="2000" i="1">
                                        <a:solidFill>
                                          <a:srgbClr val="1A1A1A"/>
                                        </a:solidFill>
                                        <a:latin typeface="Cambria Math" panose="02040503050406030204" pitchFamily="18" charset="0"/>
                                      </a:rPr>
                                      <m:t>26</m:t>
                                    </m:r>
                                  </m:sup>
                                </m:sSup>
                                <m:r>
                                  <a:rPr lang="en-US" sz="2000" i="1" smtClean="0">
                                    <a:solidFill>
                                      <a:srgbClr val="1A1A1A"/>
                                    </a:solidFill>
                                    <a:latin typeface="Cambria Math" panose="02040503050406030204" pitchFamily="18" charset="0"/>
                                    <a:ea typeface="Cambria Math" panose="02040503050406030204" pitchFamily="18" charset="0"/>
                                  </a:rPr>
                                  <m:t>×</m:t>
                                </m:r>
                                <m:r>
                                  <a:rPr lang="en-US" sz="2000" b="0" i="1" smtClean="0">
                                    <a:solidFill>
                                      <a:srgbClr val="1A1A1A"/>
                                    </a:solidFill>
                                    <a:latin typeface="Cambria Math" panose="02040503050406030204" pitchFamily="18" charset="0"/>
                                  </a:rPr>
                                  <m:t>11</m:t>
                                </m:r>
                                <m:r>
                                  <m:rPr>
                                    <m:brk m:alnAt="7"/>
                                  </m:rPr>
                                  <a:rPr lang="en-US" sz="2000" i="1">
                                    <a:solidFill>
                                      <a:srgbClr val="1A1A1A"/>
                                    </a:solidFill>
                                    <a:latin typeface="Cambria Math" panose="02040503050406030204" pitchFamily="18" charset="0"/>
                                  </a:rPr>
                                  <m:t> </m:t>
                                </m:r>
                                <m:r>
                                  <a:rPr lang="en-US" sz="2000" i="1">
                                    <a:solidFill>
                                      <a:srgbClr val="1A1A1A"/>
                                    </a:solidFill>
                                    <a:latin typeface="Cambria Math" panose="02040503050406030204" pitchFamily="18" charset="0"/>
                                  </a:rPr>
                                  <m:t>𝑚𝑜𝑑</m:t>
                                </m:r>
                                <m:r>
                                  <a:rPr lang="en-US" sz="2000" i="1">
                                    <a:solidFill>
                                      <a:srgbClr val="1A1A1A"/>
                                    </a:solidFill>
                                    <a:latin typeface="Cambria Math" panose="02040503050406030204" pitchFamily="18" charset="0"/>
                                  </a:rPr>
                                  <m:t> 43=31</m:t>
                                </m:r>
                              </m:e>
                            </m:mr>
                          </m:m>
                        </m:e>
                      </m:d>
                    </m:oMath>
                  </m:oMathPara>
                </a14:m>
                <a:endParaRPr lang="en-US" sz="2000" dirty="0" smtClean="0">
                  <a:solidFill>
                    <a:srgbClr val="1A1A1A"/>
                  </a:solidFill>
                  <a:latin typeface="Times New Roman"/>
                </a:endParaRPr>
              </a:p>
              <a:p>
                <a:pPr marL="1497584" marR="3644900" indent="0">
                  <a:lnSpc>
                    <a:spcPts val="3360"/>
                  </a:lnSpc>
                </a:pPr>
                <a:endParaRPr lang="en-US" sz="2000" dirty="0" smtClean="0">
                  <a:solidFill>
                    <a:srgbClr val="1A1A1A"/>
                  </a:solidFill>
                  <a:latin typeface="Times New Roman"/>
                </a:endParaRPr>
              </a:p>
              <a:p>
                <a:pPr indent="0">
                  <a:spcAft>
                    <a:spcPts val="1470"/>
                  </a:spcAft>
                </a:pPr>
                <a:r>
                  <a:rPr lang="vi" sz="2000" b="1" dirty="0" smtClean="0">
                    <a:solidFill>
                      <a:srgbClr val="1A1A1A"/>
                    </a:solidFill>
                    <a:latin typeface="Times New Roman"/>
                  </a:rPr>
                  <a:t>Giải </a:t>
                </a:r>
                <a:r>
                  <a:rPr lang="vi" sz="2000" b="1" dirty="0" smtClean="0">
                    <a:latin typeface="Times New Roman"/>
                  </a:rPr>
                  <a:t>mã:</a:t>
                </a:r>
                <a:endParaRPr lang="en-US" sz="2000" b="1" dirty="0" smtClean="0">
                  <a:latin typeface="Times New Roman"/>
                </a:endParaRPr>
              </a:p>
              <a:p>
                <a:pPr marL="342900" indent="-342900">
                  <a:spcAft>
                    <a:spcPts val="1470"/>
                  </a:spcAft>
                  <a:buFont typeface="Wingdings" panose="05000000000000000000" pitchFamily="2" charset="2"/>
                  <a:buChar char="v"/>
                </a:pPr>
                <a:r>
                  <a:rPr lang="vi" sz="2000" dirty="0" smtClean="0">
                    <a:solidFill>
                      <a:srgbClr val="1A1A1A"/>
                    </a:solidFill>
                    <a:latin typeface="Times New Roman"/>
                  </a:rPr>
                  <a:t>Sau </a:t>
                </a:r>
                <a:r>
                  <a:rPr lang="vi" sz="2000" dirty="0">
                    <a:solidFill>
                      <a:srgbClr val="1A1A1A"/>
                    </a:solidFill>
                    <a:latin typeface="Times New Roman"/>
                  </a:rPr>
                  <a:t>khi nhặn cặp </a:t>
                </a:r>
                <a:r>
                  <a:rPr lang="vi" sz="2000" dirty="0" smtClean="0">
                    <a:solidFill>
                      <a:srgbClr val="1A1A1A"/>
                    </a:solidFill>
                    <a:latin typeface="Times New Roman"/>
                  </a:rPr>
                  <a:t>v</a:t>
                </a:r>
                <a:r>
                  <a:rPr lang="en-US" sz="2000" dirty="0">
                    <a:solidFill>
                      <a:srgbClr val="1A1A1A"/>
                    </a:solidFill>
                    <a:latin typeface="Times New Roman"/>
                  </a:rPr>
                  <a:t>ă</a:t>
                </a:r>
                <a:r>
                  <a:rPr lang="vi" sz="2000" dirty="0" smtClean="0">
                    <a:solidFill>
                      <a:srgbClr val="1A1A1A"/>
                    </a:solidFill>
                    <a:latin typeface="Times New Roman"/>
                  </a:rPr>
                  <a:t>n b</a:t>
                </a:r>
                <a:r>
                  <a:rPr lang="en-US" sz="2000" dirty="0">
                    <a:solidFill>
                      <a:srgbClr val="1A1A1A"/>
                    </a:solidFill>
                    <a:latin typeface="Times New Roman"/>
                  </a:rPr>
                  <a:t>ả</a:t>
                </a:r>
                <a:r>
                  <a:rPr lang="vi" sz="2000" dirty="0" smtClean="0">
                    <a:solidFill>
                      <a:srgbClr val="1A1A1A"/>
                    </a:solidFill>
                    <a:latin typeface="Times New Roman"/>
                  </a:rPr>
                  <a:t>n </a:t>
                </a:r>
                <a:r>
                  <a:rPr lang="vi" sz="2000" dirty="0">
                    <a:solidFill>
                      <a:srgbClr val="1A1A1A"/>
                    </a:solidFill>
                    <a:latin typeface="Times New Roman"/>
                  </a:rPr>
                  <a:t>mã (15,31), người </a:t>
                </a:r>
                <a:r>
                  <a:rPr lang="vi" sz="2000" dirty="0" smtClean="0">
                    <a:solidFill>
                      <a:srgbClr val="1A1A1A"/>
                    </a:solidFill>
                    <a:latin typeface="Times New Roman"/>
                  </a:rPr>
                  <a:t>nh</a:t>
                </a:r>
                <a:r>
                  <a:rPr lang="en-US" sz="2000" dirty="0" smtClean="0">
                    <a:solidFill>
                      <a:srgbClr val="1A1A1A"/>
                    </a:solidFill>
                    <a:latin typeface="Times New Roman"/>
                  </a:rPr>
                  <a:t>ậ</a:t>
                </a:r>
                <a:r>
                  <a:rPr lang="vi" sz="2000" dirty="0" smtClean="0">
                    <a:solidFill>
                      <a:srgbClr val="1A1A1A"/>
                    </a:solidFill>
                    <a:latin typeface="Times New Roman"/>
                  </a:rPr>
                  <a:t>n </a:t>
                </a:r>
                <a:r>
                  <a:rPr lang="en-US" sz="2000" dirty="0" err="1" smtClean="0">
                    <a:solidFill>
                      <a:srgbClr val="1A1A1A"/>
                    </a:solidFill>
                    <a:latin typeface="Times New Roman"/>
                  </a:rPr>
                  <a:t>giải</a:t>
                </a:r>
                <a:r>
                  <a:rPr lang="vi" sz="2000" dirty="0" smtClean="0">
                    <a:solidFill>
                      <a:srgbClr val="1A1A1A"/>
                    </a:solidFill>
                    <a:latin typeface="Times New Roman"/>
                  </a:rPr>
                  <a:t> </a:t>
                </a:r>
                <a:r>
                  <a:rPr lang="en-US" sz="2000" dirty="0" err="1" smtClean="0">
                    <a:solidFill>
                      <a:srgbClr val="1A1A1A"/>
                    </a:solidFill>
                    <a:latin typeface="Times New Roman"/>
                  </a:rPr>
                  <a:t>mã</a:t>
                </a:r>
                <a:r>
                  <a:rPr lang="vi" sz="2000" dirty="0" smtClean="0">
                    <a:latin typeface="Times New Roman"/>
                  </a:rPr>
                  <a:t>:</a:t>
                </a:r>
                <a:endParaRPr lang="vi" sz="2000" dirty="0">
                  <a:latin typeface="Times New Roman"/>
                </a:endParaRPr>
              </a:p>
              <a:p>
                <a:pPr indent="0"/>
                <a14:m>
                  <m:oMathPara xmlns:m="http://schemas.openxmlformats.org/officeDocument/2006/math">
                    <m:oMathParaPr>
                      <m:jc m:val="centerGroup"/>
                    </m:oMathParaPr>
                    <m:oMath xmlns:m="http://schemas.openxmlformats.org/officeDocument/2006/math">
                      <m:r>
                        <a:rPr lang="en-US" sz="2000" b="0" i="1" smtClean="0">
                          <a:solidFill>
                            <a:srgbClr val="1A1A1A"/>
                          </a:solidFill>
                          <a:latin typeface="Cambria Math" panose="02040503050406030204" pitchFamily="18" charset="0"/>
                        </a:rPr>
                        <m:t>𝑚</m:t>
                      </m:r>
                      <m:r>
                        <a:rPr lang="en-US" sz="2000" b="0" i="1" smtClean="0">
                          <a:solidFill>
                            <a:srgbClr val="1A1A1A"/>
                          </a:solidFill>
                          <a:latin typeface="Cambria Math" panose="02040503050406030204" pitchFamily="18" charset="0"/>
                          <a:ea typeface="Cambria Math" panose="02040503050406030204" pitchFamily="18" charset="0"/>
                        </a:rPr>
                        <m:t>≡</m:t>
                      </m:r>
                      <m:f>
                        <m:fPr>
                          <m:ctrlPr>
                            <a:rPr lang="en-US" sz="2000" b="0" i="1" smtClean="0">
                              <a:solidFill>
                                <a:srgbClr val="1A1A1A"/>
                              </a:solidFill>
                              <a:latin typeface="Cambria Math" panose="02040503050406030204" pitchFamily="18" charset="0"/>
                              <a:ea typeface="Cambria Math" panose="02040503050406030204" pitchFamily="18" charset="0"/>
                            </a:rPr>
                          </m:ctrlPr>
                        </m:fPr>
                        <m:num>
                          <m:r>
                            <a:rPr lang="en-US" sz="2000" b="0" i="1" smtClean="0">
                              <a:solidFill>
                                <a:srgbClr val="1A1A1A"/>
                              </a:solidFill>
                              <a:latin typeface="Cambria Math" panose="02040503050406030204" pitchFamily="18" charset="0"/>
                              <a:ea typeface="Cambria Math" panose="02040503050406030204" pitchFamily="18" charset="0"/>
                            </a:rPr>
                            <m:t>31</m:t>
                          </m:r>
                        </m:num>
                        <m:den>
                          <m:sSup>
                            <m:sSupPr>
                              <m:ctrlPr>
                                <a:rPr lang="en-US" sz="2000" b="0" i="1" smtClean="0">
                                  <a:solidFill>
                                    <a:srgbClr val="1A1A1A"/>
                                  </a:solidFill>
                                  <a:latin typeface="Cambria Math" panose="02040503050406030204" pitchFamily="18" charset="0"/>
                                  <a:ea typeface="Cambria Math" panose="02040503050406030204" pitchFamily="18" charset="0"/>
                                </a:rPr>
                              </m:ctrlPr>
                            </m:sSupPr>
                            <m:e>
                              <m:r>
                                <a:rPr lang="en-US" sz="2000" b="0" i="1" smtClean="0">
                                  <a:solidFill>
                                    <a:srgbClr val="1A1A1A"/>
                                  </a:solidFill>
                                  <a:latin typeface="Cambria Math" panose="02040503050406030204" pitchFamily="18" charset="0"/>
                                  <a:ea typeface="Cambria Math" panose="02040503050406030204" pitchFamily="18" charset="0"/>
                                </a:rPr>
                                <m:t>15</m:t>
                              </m:r>
                            </m:e>
                            <m:sup>
                              <m:r>
                                <a:rPr lang="en-US" sz="2000" b="0" i="1" smtClean="0">
                                  <a:solidFill>
                                    <a:srgbClr val="1A1A1A"/>
                                  </a:solidFill>
                                  <a:latin typeface="Cambria Math" panose="02040503050406030204" pitchFamily="18" charset="0"/>
                                  <a:ea typeface="Cambria Math" panose="02040503050406030204" pitchFamily="18" charset="0"/>
                                </a:rPr>
                                <m:t>7</m:t>
                              </m:r>
                            </m:sup>
                          </m:sSup>
                        </m:den>
                      </m:f>
                      <m:r>
                        <a:rPr lang="en-US" sz="2000" b="0" i="1" smtClean="0">
                          <a:solidFill>
                            <a:srgbClr val="1A1A1A"/>
                          </a:solidFill>
                          <a:latin typeface="Cambria Math" panose="02040503050406030204" pitchFamily="18" charset="0"/>
                          <a:ea typeface="Cambria Math" panose="02040503050406030204" pitchFamily="18" charset="0"/>
                        </a:rPr>
                        <m:t> </m:t>
                      </m:r>
                      <m:r>
                        <a:rPr lang="en-US" sz="2000" b="0" i="1" smtClean="0">
                          <a:solidFill>
                            <a:srgbClr val="1A1A1A"/>
                          </a:solidFill>
                          <a:latin typeface="Cambria Math" panose="02040503050406030204" pitchFamily="18" charset="0"/>
                          <a:ea typeface="Cambria Math" panose="02040503050406030204" pitchFamily="18" charset="0"/>
                        </a:rPr>
                        <m:t>𝑚𝑜𝑑</m:t>
                      </m:r>
                      <m:r>
                        <a:rPr lang="en-US" sz="2000" b="0" i="1" smtClean="0">
                          <a:solidFill>
                            <a:srgbClr val="1A1A1A"/>
                          </a:solidFill>
                          <a:latin typeface="Cambria Math" panose="02040503050406030204" pitchFamily="18" charset="0"/>
                          <a:ea typeface="Cambria Math" panose="02040503050406030204" pitchFamily="18" charset="0"/>
                        </a:rPr>
                        <m:t> 43=31×</m:t>
                      </m:r>
                      <m:sSup>
                        <m:sSupPr>
                          <m:ctrlPr>
                            <a:rPr lang="en-US" sz="2000" b="0" i="1" smtClean="0">
                              <a:solidFill>
                                <a:srgbClr val="1A1A1A"/>
                              </a:solidFill>
                              <a:latin typeface="Cambria Math" panose="02040503050406030204" pitchFamily="18" charset="0"/>
                              <a:ea typeface="Cambria Math" panose="02040503050406030204" pitchFamily="18" charset="0"/>
                            </a:rPr>
                          </m:ctrlPr>
                        </m:sSupPr>
                        <m:e>
                          <m:r>
                            <a:rPr lang="en-US" sz="2000" b="0" i="1" smtClean="0">
                              <a:solidFill>
                                <a:srgbClr val="1A1A1A"/>
                              </a:solidFill>
                              <a:latin typeface="Cambria Math" panose="02040503050406030204" pitchFamily="18" charset="0"/>
                              <a:ea typeface="Cambria Math" panose="02040503050406030204" pitchFamily="18" charset="0"/>
                            </a:rPr>
                            <m:t>15</m:t>
                          </m:r>
                        </m:e>
                        <m:sup>
                          <m:r>
                            <a:rPr lang="en-US" sz="2000" b="0" i="1" smtClean="0">
                              <a:solidFill>
                                <a:srgbClr val="1A1A1A"/>
                              </a:solidFill>
                              <a:latin typeface="Cambria Math" panose="02040503050406030204" pitchFamily="18" charset="0"/>
                              <a:ea typeface="Cambria Math" panose="02040503050406030204" pitchFamily="18" charset="0"/>
                            </a:rPr>
                            <m:t>42−7</m:t>
                          </m:r>
                        </m:sup>
                      </m:sSup>
                      <m:r>
                        <a:rPr lang="en-US" sz="2000" b="0" i="1" smtClean="0">
                          <a:solidFill>
                            <a:srgbClr val="1A1A1A"/>
                          </a:solidFill>
                          <a:latin typeface="Cambria Math" panose="02040503050406030204" pitchFamily="18" charset="0"/>
                          <a:ea typeface="Cambria Math" panose="02040503050406030204" pitchFamily="18" charset="0"/>
                        </a:rPr>
                        <m:t> </m:t>
                      </m:r>
                      <m:r>
                        <a:rPr lang="en-US" sz="2000" b="0" i="1" smtClean="0">
                          <a:solidFill>
                            <a:srgbClr val="1A1A1A"/>
                          </a:solidFill>
                          <a:latin typeface="Cambria Math" panose="02040503050406030204" pitchFamily="18" charset="0"/>
                          <a:ea typeface="Cambria Math" panose="02040503050406030204" pitchFamily="18" charset="0"/>
                        </a:rPr>
                        <m:t>𝑚𝑜𝑑</m:t>
                      </m:r>
                      <m:r>
                        <a:rPr lang="en-US" sz="2000" b="0" i="1" smtClean="0">
                          <a:solidFill>
                            <a:srgbClr val="1A1A1A"/>
                          </a:solidFill>
                          <a:latin typeface="Cambria Math" panose="02040503050406030204" pitchFamily="18" charset="0"/>
                          <a:ea typeface="Cambria Math" panose="02040503050406030204" pitchFamily="18" charset="0"/>
                        </a:rPr>
                        <m:t> 43=31×6 </m:t>
                      </m:r>
                      <m:r>
                        <a:rPr lang="en-US" sz="2000" b="0" i="1" smtClean="0">
                          <a:solidFill>
                            <a:srgbClr val="1A1A1A"/>
                          </a:solidFill>
                          <a:latin typeface="Cambria Math" panose="02040503050406030204" pitchFamily="18" charset="0"/>
                          <a:ea typeface="Cambria Math" panose="02040503050406030204" pitchFamily="18" charset="0"/>
                        </a:rPr>
                        <m:t>𝑚𝑜𝑑</m:t>
                      </m:r>
                      <m:r>
                        <a:rPr lang="en-US" sz="2000" b="0" i="1" smtClean="0">
                          <a:solidFill>
                            <a:srgbClr val="1A1A1A"/>
                          </a:solidFill>
                          <a:latin typeface="Cambria Math" panose="02040503050406030204" pitchFamily="18" charset="0"/>
                          <a:ea typeface="Cambria Math" panose="02040503050406030204" pitchFamily="18" charset="0"/>
                        </a:rPr>
                        <m:t> 43=14</m:t>
                      </m:r>
                    </m:oMath>
                  </m:oMathPara>
                </a14:m>
                <a:endParaRPr lang="en-US" sz="2000" dirty="0" smtClean="0">
                  <a:solidFill>
                    <a:srgbClr val="1A1A1A"/>
                  </a:solidFill>
                  <a:latin typeface="Times New Roman"/>
                </a:endParaRPr>
              </a:p>
              <a:p>
                <a:pPr indent="0"/>
                <a:endParaRPr lang="en-US" sz="2000" dirty="0" smtClean="0">
                  <a:solidFill>
                    <a:srgbClr val="1A1A1A"/>
                  </a:solidFill>
                  <a:latin typeface="Times New Roman"/>
                </a:endParaRPr>
              </a:p>
              <a:p>
                <a:pPr indent="0"/>
                <a:r>
                  <a:rPr lang="vi" sz="2000" dirty="0" smtClean="0">
                    <a:solidFill>
                      <a:srgbClr val="1A1A1A"/>
                    </a:solidFill>
                    <a:latin typeface="Times New Roman"/>
                  </a:rPr>
                  <a:t>Thuật </a:t>
                </a:r>
                <a:r>
                  <a:rPr lang="vi" sz="2000" dirty="0">
                    <a:solidFill>
                      <a:srgbClr val="1A1A1A"/>
                    </a:solidFill>
                    <a:latin typeface="Times New Roman"/>
                  </a:rPr>
                  <a:t>toán ElGamal cỏ độ tính toán phức tạp cao.</a:t>
                </a:r>
              </a:p>
            </p:txBody>
          </p:sp>
        </mc:Choice>
        <mc:Fallback xmlns="">
          <p:sp>
            <p:nvSpPr>
              <p:cNvPr id="3" name="Rectangle 2"/>
              <p:cNvSpPr>
                <a:spLocks noRot="1" noChangeAspect="1" noMove="1" noResize="1" noEditPoints="1" noAdjustHandles="1" noChangeArrowheads="1" noChangeShapeType="1" noTextEdit="1"/>
              </p:cNvSpPr>
              <p:nvPr/>
            </p:nvSpPr>
            <p:spPr>
              <a:xfrm>
                <a:off x="974449" y="1248155"/>
                <a:ext cx="7654603" cy="5178957"/>
              </a:xfrm>
              <a:prstGeom prst="rect">
                <a:avLst/>
              </a:prstGeom>
              <a:blipFill>
                <a:blip r:embed="rId2"/>
                <a:stretch>
                  <a:fillRect l="-2070" t="-7892"/>
                </a:stretch>
              </a:blipFill>
            </p:spPr>
            <p:txBody>
              <a:bodyPr/>
              <a:lstStyle/>
              <a:p>
                <a:r>
                  <a:rPr lang="en-US">
                    <a:noFill/>
                  </a:rPr>
                  <a:t> </a:t>
                </a:r>
              </a:p>
            </p:txBody>
          </p:sp>
        </mc:Fallback>
      </mc:AlternateContent>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5" name="TextBox 4"/>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nvGrpSpPr>
          <p:cNvPr id="6" name="Group 5"/>
          <p:cNvGrpSpPr/>
          <p:nvPr/>
        </p:nvGrpSpPr>
        <p:grpSpPr>
          <a:xfrm>
            <a:off x="810176" y="283426"/>
            <a:ext cx="7852832" cy="695565"/>
            <a:chOff x="0" y="11346"/>
            <a:chExt cx="7852832" cy="695565"/>
          </a:xfrm>
        </p:grpSpPr>
        <p:sp>
          <p:nvSpPr>
            <p:cNvPr id="7" name="Rounded Rectangle 6"/>
            <p:cNvSpPr/>
            <p:nvPr/>
          </p:nvSpPr>
          <p:spPr>
            <a:xfrm>
              <a:off x="0" y="11346"/>
              <a:ext cx="7852832" cy="69556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33955" y="45301"/>
              <a:ext cx="7784922"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a:t>
              </a:r>
              <a:r>
                <a:rPr lang="en-US" sz="2900" kern="1200" dirty="0" err="1" smtClean="0"/>
                <a:t>tiếp</a:t>
              </a:r>
              <a:r>
                <a:rPr lang="en-US" sz="2900" kern="1200" dirty="0" smtClean="0"/>
                <a:t>)</a:t>
              </a:r>
              <a:endParaRPr lang="en-US" sz="2900" kern="1200" dirty="0"/>
            </a:p>
          </p:txBody>
        </p:sp>
      </p:gr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69620" y="262127"/>
          <a:ext cx="7847076" cy="706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69620" y="1211649"/>
            <a:ext cx="7847076" cy="4998082"/>
          </a:xfrm>
          <a:prstGeom prst="rect">
            <a:avLst/>
          </a:prstGeom>
        </p:spPr>
        <p:txBody>
          <a:bodyPr lIns="0" tIns="0" rIns="0" bIns="0">
            <a:normAutofit fontScale="97500"/>
          </a:bodyPr>
          <a:lstStyle/>
          <a:p>
            <a:pPr marL="342900" indent="-342900" algn="just">
              <a:lnSpc>
                <a:spcPts val="4296"/>
              </a:lnSpc>
              <a:spcBef>
                <a:spcPts val="2520"/>
              </a:spcBef>
              <a:buFont typeface="Wingdings" panose="05000000000000000000" pitchFamily="2" charset="2"/>
              <a:buChar char="v"/>
            </a:pPr>
            <a:r>
              <a:rPr lang="vi" sz="2300" dirty="0" smtClean="0">
                <a:latin typeface="Constantia"/>
              </a:rPr>
              <a:t>Nếu </a:t>
            </a:r>
            <a:r>
              <a:rPr lang="vi" sz="2300" dirty="0">
                <a:latin typeface="Constantia"/>
              </a:rPr>
              <a:t>chúng ta cho rằng “hệ mật” là một hàm </a:t>
            </a:r>
            <a:r>
              <a:rPr lang="vi" sz="2300" i="1" dirty="0">
                <a:latin typeface="Constantia"/>
              </a:rPr>
              <a:t>f(x),</a:t>
            </a:r>
            <a:r>
              <a:rPr lang="vi" sz="2300" dirty="0">
                <a:latin typeface="Constantia"/>
              </a:rPr>
              <a:t> được xác định trên tập các số nguyên, thì chúng phải thỏa mãn </a:t>
            </a:r>
            <a:r>
              <a:rPr lang="vi" sz="2300" dirty="0" smtClean="0">
                <a:latin typeface="Constantia"/>
              </a:rPr>
              <a:t>đặc</a:t>
            </a:r>
            <a:r>
              <a:rPr lang="en-US" sz="2300" dirty="0" smtClean="0">
                <a:latin typeface="Constantia"/>
              </a:rPr>
              <a:t> </a:t>
            </a:r>
            <a:r>
              <a:rPr lang="vi" sz="2300" dirty="0" smtClean="0">
                <a:latin typeface="Constantia"/>
              </a:rPr>
              <a:t>tính </a:t>
            </a:r>
            <a:r>
              <a:rPr lang="vi" sz="2300" dirty="0">
                <a:latin typeface="Constantia"/>
              </a:rPr>
              <a:t>sau:</a:t>
            </a:r>
          </a:p>
          <a:p>
            <a:pPr marL="854964" indent="-520700" algn="just">
              <a:lnSpc>
                <a:spcPts val="3960"/>
              </a:lnSpc>
            </a:pPr>
            <a:r>
              <a:rPr lang="vi" sz="2000" i="1" spc="-50" dirty="0">
                <a:solidFill>
                  <a:srgbClr val="0F6FC6"/>
                </a:solidFill>
                <a:latin typeface="Constantia"/>
              </a:rPr>
              <a:t>1.</a:t>
            </a:r>
            <a:r>
              <a:rPr lang="vi" sz="2300" i="1" dirty="0">
                <a:solidFill>
                  <a:srgbClr val="0F6FC6"/>
                </a:solidFill>
                <a:latin typeface="Constantia"/>
              </a:rPr>
              <a:t>    </a:t>
            </a:r>
            <a:r>
              <a:rPr lang="vi" sz="2300" i="1" dirty="0">
                <a:latin typeface="Constantia"/>
              </a:rPr>
              <a:t>Đối với mỗi số nguyên x, có thể dễ dàng tính giá trị f(x), tuy nhiên, </a:t>
            </a:r>
            <a:r>
              <a:rPr lang="de" sz="2300" i="1" dirty="0">
                <a:latin typeface="Constantia"/>
              </a:rPr>
              <a:t>theo </a:t>
            </a:r>
            <a:r>
              <a:rPr lang="vi" sz="2300" i="1" dirty="0">
                <a:latin typeface="Constantia"/>
              </a:rPr>
              <a:t>giá trị đã </a:t>
            </a:r>
            <a:r>
              <a:rPr lang="en-US" sz="2300" i="1" dirty="0" err="1">
                <a:latin typeface="Constantia"/>
              </a:rPr>
              <a:t>cho</a:t>
            </a:r>
            <a:r>
              <a:rPr lang="en-US" sz="2300" i="1" dirty="0">
                <a:latin typeface="Constantia"/>
              </a:rPr>
              <a:t> </a:t>
            </a:r>
            <a:r>
              <a:rPr lang="vi" sz="2300" i="1" dirty="0">
                <a:latin typeface="Constantia"/>
              </a:rPr>
              <a:t>f(x) không có khả năng </a:t>
            </a:r>
            <a:r>
              <a:rPr lang="en-US" sz="2300" i="1" dirty="0">
                <a:latin typeface="Constantia"/>
              </a:rPr>
              <a:t>(hay </a:t>
            </a:r>
            <a:r>
              <a:rPr lang="vi" sz="2300" i="1" dirty="0">
                <a:latin typeface="Constantia"/>
              </a:rPr>
              <a:t>nói chính xác hơn là không thực tiễn) khôi phục lại giá trị</a:t>
            </a:r>
            <a:r>
              <a:rPr lang="vi" sz="2300" dirty="0">
                <a:latin typeface="Constantia"/>
              </a:rPr>
              <a:t> x.</a:t>
            </a:r>
          </a:p>
          <a:p>
            <a:pPr marL="854964" indent="-520700" algn="just">
              <a:spcAft>
                <a:spcPts val="1470"/>
              </a:spcAft>
            </a:pPr>
            <a:r>
              <a:rPr lang="vi" sz="2000" i="1" spc="-50" dirty="0">
                <a:solidFill>
                  <a:srgbClr val="0F6FC6"/>
                </a:solidFill>
                <a:latin typeface="Constantia"/>
              </a:rPr>
              <a:t>2.</a:t>
            </a:r>
            <a:r>
              <a:rPr lang="vi" sz="2300" i="1" dirty="0">
                <a:solidFill>
                  <a:srgbClr val="0F6FC6"/>
                </a:solidFill>
                <a:latin typeface="Constantia"/>
              </a:rPr>
              <a:t>    </a:t>
            </a:r>
            <a:r>
              <a:rPr lang="vi" sz="2300" i="1" dirty="0">
                <a:latin typeface="Constantia"/>
              </a:rPr>
              <a:t>Không có khả năng tìm ra cặp số nguyên (x, y), sao cho với </a:t>
            </a:r>
            <a:r>
              <a:rPr lang="vi" sz="2300" i="1" dirty="0" smtClean="0">
                <a:latin typeface="Constantia"/>
              </a:rPr>
              <a:t>x</a:t>
            </a:r>
            <a:r>
              <a:rPr lang="en-US" sz="2300" i="1" dirty="0" smtClean="0">
                <a:latin typeface="Constantia"/>
              </a:rPr>
              <a:t> </a:t>
            </a:r>
            <a:r>
              <a:rPr lang="vi" sz="2300" i="1" dirty="0" smtClean="0">
                <a:latin typeface="Constantia"/>
              </a:rPr>
              <a:t>≠</a:t>
            </a:r>
            <a:r>
              <a:rPr lang="en-US" sz="2300" i="1" dirty="0" smtClean="0">
                <a:latin typeface="Constantia"/>
              </a:rPr>
              <a:t> </a:t>
            </a:r>
            <a:r>
              <a:rPr lang="fr" sz="2300" i="1" dirty="0" smtClean="0">
                <a:latin typeface="Constantia"/>
              </a:rPr>
              <a:t>y </a:t>
            </a:r>
            <a:r>
              <a:rPr lang="vi" sz="2300" i="1" dirty="0">
                <a:latin typeface="Constantia"/>
              </a:rPr>
              <a:t>để có f(x) = f(y).</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72668" y="234833"/>
          <a:ext cx="7847076" cy="870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72668" y="1355243"/>
            <a:ext cx="7948251" cy="5071869"/>
          </a:xfrm>
          <a:prstGeom prst="rect">
            <a:avLst/>
          </a:prstGeom>
        </p:spPr>
        <p:txBody>
          <a:bodyPr lIns="0" tIns="0" rIns="0" bIns="0">
            <a:normAutofit fontScale="97500"/>
          </a:bodyPr>
          <a:lstStyle/>
          <a:p>
            <a:pPr marL="445516" indent="-457200" algn="just">
              <a:spcBef>
                <a:spcPts val="2520"/>
              </a:spcBef>
              <a:spcAft>
                <a:spcPts val="1680"/>
              </a:spcAft>
              <a:buFont typeface="Wingdings" panose="05000000000000000000" pitchFamily="2" charset="2"/>
              <a:buChar char="v"/>
            </a:pPr>
            <a:r>
              <a:rPr lang="vi" sz="2600" dirty="0" smtClean="0">
                <a:latin typeface="Constantia"/>
              </a:rPr>
              <a:t>Các </a:t>
            </a:r>
            <a:r>
              <a:rPr lang="vi" sz="2600" dirty="0">
                <a:latin typeface="Constantia"/>
              </a:rPr>
              <a:t>hàm có đặc tính trên cũng được gọi hàm có </a:t>
            </a:r>
            <a:r>
              <a:rPr lang="vi" sz="2600" dirty="0" smtClean="0">
                <a:latin typeface="Constantia"/>
              </a:rPr>
              <a:t>đặc</a:t>
            </a:r>
            <a:r>
              <a:rPr lang="en-US" sz="2600" dirty="0" smtClean="0">
                <a:latin typeface="Constantia"/>
              </a:rPr>
              <a:t> </a:t>
            </a:r>
            <a:r>
              <a:rPr lang="vi" sz="2600" dirty="0" smtClean="0">
                <a:latin typeface="Constantia"/>
              </a:rPr>
              <a:t>tính </a:t>
            </a:r>
            <a:r>
              <a:rPr lang="vi" sz="2600" dirty="0">
                <a:latin typeface="Constantia"/>
              </a:rPr>
              <a:t>một chiều hay hàm cửa sập </a:t>
            </a:r>
            <a:r>
              <a:rPr lang="en-US" sz="2600" dirty="0">
                <a:latin typeface="Constantia"/>
              </a:rPr>
              <a:t>(one-way </a:t>
            </a:r>
            <a:r>
              <a:rPr lang="en-US" sz="2600" dirty="0" smtClean="0">
                <a:latin typeface="Constantia"/>
              </a:rPr>
              <a:t>trapdoor functions</a:t>
            </a:r>
            <a:r>
              <a:rPr lang="en-US" sz="2600" dirty="0">
                <a:latin typeface="Constantia"/>
              </a:rPr>
              <a:t>).</a:t>
            </a:r>
          </a:p>
          <a:p>
            <a:pPr marL="445516" indent="-457200" algn="just">
              <a:lnSpc>
                <a:spcPts val="4656"/>
              </a:lnSpc>
              <a:buFont typeface="Wingdings" panose="05000000000000000000" pitchFamily="2" charset="2"/>
              <a:buChar char="v"/>
            </a:pPr>
            <a:r>
              <a:rPr lang="vi" sz="2600" dirty="0" smtClean="0">
                <a:latin typeface="Constantia"/>
              </a:rPr>
              <a:t>Dựa </a:t>
            </a:r>
            <a:r>
              <a:rPr lang="vi" sz="2600" dirty="0">
                <a:latin typeface="Constantia"/>
              </a:rPr>
              <a:t>trên đặc tính 1) các nhà mật mã học đã xây dựng các hệ mật khóa công khai. Trong quá trình nghiên cứu, họ đã tìm ra các hàm số sau, mà chúng được </a:t>
            </a:r>
            <a:r>
              <a:rPr lang="vi" sz="2600" dirty="0" smtClean="0">
                <a:latin typeface="Constantia"/>
              </a:rPr>
              <a:t>coi</a:t>
            </a:r>
            <a:r>
              <a:rPr lang="en-US" sz="2600" dirty="0" smtClean="0">
                <a:latin typeface="Constantia"/>
              </a:rPr>
              <a:t> </a:t>
            </a:r>
            <a:r>
              <a:rPr lang="vi" sz="2600" dirty="0" smtClean="0">
                <a:latin typeface="Constantia"/>
              </a:rPr>
              <a:t>à </a:t>
            </a:r>
            <a:r>
              <a:rPr lang="vi" sz="2600" dirty="0">
                <a:latin typeface="Constantia"/>
              </a:rPr>
              <a:t>có đặc tính một </a:t>
            </a:r>
            <a:r>
              <a:rPr lang="vi" sz="2600" dirty="0" smtClean="0">
                <a:latin typeface="Constantia"/>
              </a:rPr>
              <a:t>chi</a:t>
            </a:r>
            <a:r>
              <a:rPr lang="en-US" sz="2600" smtClean="0">
                <a:latin typeface="Constantia"/>
              </a:rPr>
              <a:t>ề</a:t>
            </a:r>
            <a:r>
              <a:rPr lang="vi" sz="2600" smtClean="0">
                <a:latin typeface="Constantia"/>
              </a:rPr>
              <a:t>u </a:t>
            </a:r>
            <a:r>
              <a:rPr lang="vi" sz="2600" dirty="0">
                <a:latin typeface="Constantia"/>
              </a:rPr>
              <a: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68095" y="289422"/>
          <a:ext cx="7993767" cy="761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768095" y="1262645"/>
            <a:ext cx="7884586" cy="5164468"/>
          </a:xfrm>
          <a:prstGeom prst="rect">
            <a:avLst/>
          </a:prstGeom>
        </p:spPr>
        <p:txBody>
          <a:bodyPr lIns="0" tIns="0" rIns="0" bIns="0">
            <a:normAutofit fontScale="97500"/>
          </a:bodyPr>
          <a:lstStyle/>
          <a:p>
            <a:pPr marL="540004" indent="-533400" algn="just">
              <a:lnSpc>
                <a:spcPts val="3120"/>
              </a:lnSpc>
              <a:spcBef>
                <a:spcPts val="1890"/>
              </a:spcBef>
              <a:spcAft>
                <a:spcPts val="210"/>
              </a:spcAft>
            </a:pPr>
            <a:r>
              <a:rPr lang="vi" sz="2600" i="1" dirty="0">
                <a:solidFill>
                  <a:srgbClr val="0BD0D9"/>
                </a:solidFill>
              </a:rPr>
              <a:t>a.    </a:t>
            </a:r>
            <a:r>
              <a:rPr lang="vi" sz="2600" i="1" dirty="0"/>
              <a:t>Phân tích hợp số n = </a:t>
            </a:r>
            <a:r>
              <a:rPr lang="vi" sz="2600" i="1" dirty="0" smtClean="0"/>
              <a:t>p</a:t>
            </a:r>
            <a:r>
              <a:rPr lang="en-US" sz="2600" i="1" dirty="0" smtClean="0"/>
              <a:t> </a:t>
            </a:r>
            <a:r>
              <a:rPr lang="vi" sz="1600" i="1" dirty="0" smtClean="0"/>
              <a:t>X </a:t>
            </a:r>
            <a:r>
              <a:rPr lang="en-US" sz="1600" i="1" dirty="0" smtClean="0"/>
              <a:t> </a:t>
            </a:r>
            <a:r>
              <a:rPr lang="vi" sz="2600" i="1" dirty="0" smtClean="0"/>
              <a:t>q </a:t>
            </a:r>
            <a:r>
              <a:rPr lang="vi" sz="2600" i="1" dirty="0"/>
              <a:t>thành các thừa số nguyên tố, với p, q - các số nguyên tố đủ lớn.</a:t>
            </a:r>
          </a:p>
          <a:p>
            <a:pPr marL="540004" indent="-533400" algn="just">
              <a:lnSpc>
                <a:spcPts val="3120"/>
              </a:lnSpc>
            </a:pPr>
            <a:r>
              <a:rPr lang="vi" sz="2600" i="1" dirty="0">
                <a:solidFill>
                  <a:srgbClr val="0BD0D9"/>
                </a:solidFill>
              </a:rPr>
              <a:t>b.    </a:t>
            </a:r>
            <a:r>
              <a:rPr lang="vi" sz="2600" i="1" dirty="0"/>
              <a:t>Tính giá trị x từ phương trình: y </a:t>
            </a:r>
            <a:r>
              <a:rPr lang="vi" sz="2600" i="1" dirty="0" smtClean="0">
                <a:cs typeface="Times New Roman" panose="02020603050405020304" pitchFamily="18" charset="0"/>
              </a:rPr>
              <a:t>≡</a:t>
            </a:r>
            <a:r>
              <a:rPr lang="vi" sz="2600" i="1" dirty="0" smtClean="0"/>
              <a:t> </a:t>
            </a:r>
            <a:r>
              <a:rPr lang="vi" sz="2600" i="1" dirty="0"/>
              <a:t>g</a:t>
            </a:r>
            <a:r>
              <a:rPr lang="vi" sz="2600" i="1" baseline="30000" dirty="0"/>
              <a:t>x</a:t>
            </a:r>
            <a:r>
              <a:rPr lang="vi" sz="2600" i="1" dirty="0"/>
              <a:t> </a:t>
            </a:r>
            <a:r>
              <a:rPr lang="en-US" sz="2600" i="1" dirty="0"/>
              <a:t>mod </a:t>
            </a:r>
            <a:r>
              <a:rPr lang="vi" sz="2600" i="1" dirty="0"/>
              <a:t>p, được gọi là bài toán logarit rời rạc. Ở đây: g - phần tử sinh của nhóm Z</a:t>
            </a:r>
            <a:r>
              <a:rPr lang="vi" sz="2600" i="1" baseline="-25000" dirty="0"/>
              <a:t>p</a:t>
            </a:r>
            <a:r>
              <a:rPr lang="vi" sz="2600" i="1" dirty="0"/>
              <a:t> (tập hợp các số nguyên theo </a:t>
            </a:r>
            <a:r>
              <a:rPr lang="en-US" sz="2600" i="1" dirty="0"/>
              <a:t>modulo </a:t>
            </a:r>
            <a:r>
              <a:rPr lang="vi" sz="2600" i="1" dirty="0"/>
              <a:t>p</a:t>
            </a:r>
            <a:r>
              <a:rPr lang="vi" sz="2600" i="1" dirty="0" smtClean="0"/>
              <a:t>),</a:t>
            </a:r>
            <a:r>
              <a:rPr lang="en-US" sz="2600" i="1" dirty="0" smtClean="0"/>
              <a:t> </a:t>
            </a:r>
            <a:r>
              <a:rPr lang="vi" sz="2600" i="1" dirty="0" smtClean="0"/>
              <a:t>p </a:t>
            </a:r>
            <a:r>
              <a:rPr lang="vi" sz="2600" i="1" dirty="0"/>
              <a:t>- số nguyên tố.</a:t>
            </a:r>
          </a:p>
          <a:p>
            <a:pPr marL="540004" indent="-533400" algn="just">
              <a:lnSpc>
                <a:spcPts val="3120"/>
              </a:lnSpc>
            </a:pPr>
            <a:r>
              <a:rPr lang="vi" sz="2600" i="1" dirty="0">
                <a:solidFill>
                  <a:srgbClr val="0BD0D9"/>
                </a:solidFill>
              </a:rPr>
              <a:t>c.    </a:t>
            </a:r>
            <a:r>
              <a:rPr lang="vi" sz="2600" i="1" dirty="0"/>
              <a:t>Tính giá trị k từ phương trình: Q = k </a:t>
            </a:r>
            <a:r>
              <a:rPr lang="vi" sz="1600" i="1" dirty="0"/>
              <a:t>X</a:t>
            </a:r>
            <a:r>
              <a:rPr lang="vi" sz="1500" dirty="0"/>
              <a:t> </a:t>
            </a:r>
            <a:r>
              <a:rPr lang="vi" sz="2600" dirty="0"/>
              <a:t>P </a:t>
            </a:r>
            <a:r>
              <a:rPr lang="vi" sz="2600" i="1" dirty="0"/>
              <a:t>với P và Q là điểm trên vành </a:t>
            </a:r>
            <a:r>
              <a:rPr lang="en-US" sz="2600" i="1" dirty="0"/>
              <a:t>elliptic, </a:t>
            </a:r>
            <a:r>
              <a:rPr lang="vi" sz="2600" i="1" dirty="0"/>
              <a:t>còn k &lt; p, trong đó p - số nguyên tố. Đây được gọi là bài toán logarit rời rạc trên vành </a:t>
            </a:r>
            <a:r>
              <a:rPr lang="en-US" sz="2600" i="1" dirty="0"/>
              <a:t>elliptic.</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672652" y="344014"/>
          <a:ext cx="8102858" cy="775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19646" y="1361227"/>
            <a:ext cx="8055864" cy="5065885"/>
          </a:xfrm>
          <a:prstGeom prst="rect">
            <a:avLst/>
          </a:prstGeom>
        </p:spPr>
        <p:txBody>
          <a:bodyPr lIns="0" tIns="0" rIns="0" bIns="0">
            <a:normAutofit fontScale="97500"/>
          </a:bodyPr>
          <a:lstStyle/>
          <a:p>
            <a:pPr marL="458216" indent="-457200" algn="just">
              <a:lnSpc>
                <a:spcPts val="3120"/>
              </a:lnSpc>
              <a:spcBef>
                <a:spcPts val="1890"/>
              </a:spcBef>
              <a:spcAft>
                <a:spcPts val="210"/>
              </a:spcAft>
              <a:buFont typeface="Wingdings" panose="05000000000000000000" pitchFamily="2" charset="2"/>
              <a:buChar char="v"/>
            </a:pPr>
            <a:r>
              <a:rPr lang="vi" sz="2600" dirty="0" smtClean="0">
                <a:latin typeface="Constantia"/>
              </a:rPr>
              <a:t>Đại </a:t>
            </a:r>
            <a:r>
              <a:rPr lang="vi" sz="2600" dirty="0">
                <a:latin typeface="Constantia"/>
              </a:rPr>
              <a:t>diện cho các thuật toán mật mã khóa công khai xây dựng dựa trên bài toán </a:t>
            </a:r>
            <a:r>
              <a:rPr lang="fr" sz="2600" dirty="0">
                <a:latin typeface="Constantia"/>
              </a:rPr>
              <a:t>a), </a:t>
            </a:r>
            <a:r>
              <a:rPr lang="vi" sz="2600" dirty="0">
                <a:latin typeface="Constantia"/>
              </a:rPr>
              <a:t>là hệ mật RSA (do Rivest, </a:t>
            </a:r>
            <a:r>
              <a:rPr lang="en-US" sz="2600" dirty="0">
                <a:latin typeface="Constantia"/>
              </a:rPr>
              <a:t>Samir </a:t>
            </a:r>
            <a:r>
              <a:rPr lang="vi" sz="2600" dirty="0">
                <a:latin typeface="Constantia"/>
              </a:rPr>
              <a:t>và Adleman công bố vào 1978 tại </a:t>
            </a:r>
            <a:r>
              <a:rPr lang="fr" sz="2600" dirty="0">
                <a:latin typeface="Constantia"/>
              </a:rPr>
              <a:t>MIT).</a:t>
            </a:r>
          </a:p>
          <a:p>
            <a:pPr marL="458216" indent="-457200" algn="just">
              <a:lnSpc>
                <a:spcPts val="3120"/>
              </a:lnSpc>
              <a:spcAft>
                <a:spcPts val="210"/>
              </a:spcAft>
              <a:buFont typeface="Wingdings" panose="05000000000000000000" pitchFamily="2" charset="2"/>
              <a:buChar char="v"/>
            </a:pPr>
            <a:r>
              <a:rPr lang="vi" sz="2600" dirty="0" smtClean="0">
                <a:latin typeface="Constantia"/>
              </a:rPr>
              <a:t>Dựa </a:t>
            </a:r>
            <a:r>
              <a:rPr lang="vi" sz="2600" dirty="0">
                <a:latin typeface="Constantia"/>
              </a:rPr>
              <a:t>trên bài toán b), có hệ mật ElGamal (đề xuất vào năm 1985), giao thức trao đổi khóa nổi tiếng </a:t>
            </a:r>
            <a:r>
              <a:rPr lang="fr" sz="2600" dirty="0">
                <a:latin typeface="Constantia"/>
              </a:rPr>
              <a:t>Diffie-</a:t>
            </a:r>
            <a:r>
              <a:rPr lang="vi" sz="2600" dirty="0">
                <a:latin typeface="Constantia"/>
              </a:rPr>
              <a:t>Hellman (đề xuất vào năm 1976), ....</a:t>
            </a:r>
          </a:p>
          <a:p>
            <a:pPr marL="458216" indent="-457200" algn="just">
              <a:lnSpc>
                <a:spcPts val="3096"/>
              </a:lnSpc>
              <a:buFont typeface="Wingdings" panose="05000000000000000000" pitchFamily="2" charset="2"/>
              <a:buChar char="v"/>
            </a:pPr>
            <a:r>
              <a:rPr lang="vi" sz="2600" dirty="0" smtClean="0">
                <a:latin typeface="Constantia"/>
              </a:rPr>
              <a:t>Ngày </a:t>
            </a:r>
            <a:r>
              <a:rPr lang="vi" sz="2600" dirty="0">
                <a:latin typeface="Constantia"/>
              </a:rPr>
              <a:t>nay, cải tiến các hệ mật dựa trên </a:t>
            </a:r>
            <a:r>
              <a:rPr lang="vi" sz="2600" i="1" dirty="0">
                <a:latin typeface="Constantia"/>
              </a:rPr>
              <a:t>bài toán logarit rời rạc</a:t>
            </a:r>
            <a:r>
              <a:rPr lang="vi" sz="2600" dirty="0">
                <a:latin typeface="Constantia"/>
              </a:rPr>
              <a:t> thành các hệ mật dựa trên </a:t>
            </a:r>
            <a:r>
              <a:rPr lang="vi" sz="2600" i="1" dirty="0">
                <a:latin typeface="Constantia"/>
              </a:rPr>
              <a:t>bài toán loqarit rời rạc trên vành </a:t>
            </a:r>
            <a:r>
              <a:rPr lang="en-US" sz="2600" i="1" dirty="0">
                <a:latin typeface="Constantia"/>
              </a:rPr>
              <a:t>elliptic,</a:t>
            </a:r>
            <a:r>
              <a:rPr lang="en-US" sz="2600" dirty="0">
                <a:latin typeface="Constantia"/>
              </a:rPr>
              <a:t> </a:t>
            </a:r>
            <a:r>
              <a:rPr lang="vi" sz="2600" dirty="0">
                <a:latin typeface="Constantia"/>
              </a:rPr>
              <a:t>mà chúng có độ an toàn cao hơn với cùng các kích cỡ của các tham số đầu vào.</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557783" y="289424"/>
          <a:ext cx="8313261" cy="734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694261" y="1266875"/>
            <a:ext cx="7917476" cy="5160237"/>
          </a:xfrm>
          <a:prstGeom prst="rect">
            <a:avLst/>
          </a:prstGeom>
        </p:spPr>
        <p:txBody>
          <a:bodyPr lIns="0" tIns="0" rIns="0" bIns="0">
            <a:normAutofit fontScale="97500"/>
          </a:bodyPr>
          <a:lstStyle/>
          <a:p>
            <a:pPr marL="458216" indent="-457200">
              <a:lnSpc>
                <a:spcPts val="2832"/>
              </a:lnSpc>
              <a:spcAft>
                <a:spcPts val="210"/>
              </a:spcAft>
              <a:buFont typeface="Wingdings" panose="05000000000000000000" pitchFamily="2" charset="2"/>
              <a:buChar char="v"/>
            </a:pPr>
            <a:r>
              <a:rPr lang="vi" sz="2600" dirty="0" smtClean="0">
                <a:latin typeface="Constantia"/>
              </a:rPr>
              <a:t>Các </a:t>
            </a:r>
            <a:r>
              <a:rPr lang="vi" sz="2600" dirty="0">
                <a:latin typeface="Constantia"/>
              </a:rPr>
              <a:t>hệ mật khóa công khai yêu cầu mỗi người sử dụng phải phát sinh </a:t>
            </a:r>
            <a:r>
              <a:rPr lang="vi" sz="2600" b="1" i="1" dirty="0">
                <a:latin typeface="Constantia"/>
              </a:rPr>
              <a:t>tối thiểu hai khóa</a:t>
            </a:r>
            <a:r>
              <a:rPr lang="vi" sz="2600" dirty="0">
                <a:latin typeface="Constantia"/>
              </a:rPr>
              <a:t>.</a:t>
            </a:r>
          </a:p>
          <a:p>
            <a:pPr marL="457200" indent="-457200" algn="just">
              <a:spcAft>
                <a:spcPts val="210"/>
              </a:spcAft>
              <a:buFont typeface="Wingdings" panose="05000000000000000000" pitchFamily="2" charset="2"/>
              <a:buChar char="v"/>
            </a:pPr>
            <a:r>
              <a:rPr lang="vi" sz="2600" dirty="0" smtClean="0">
                <a:latin typeface="Constantia"/>
              </a:rPr>
              <a:t>Một </a:t>
            </a:r>
            <a:r>
              <a:rPr lang="vi" sz="2600" dirty="0">
                <a:latin typeface="Constantia"/>
              </a:rPr>
              <a:t>khóa, được gọi là </a:t>
            </a:r>
            <a:r>
              <a:rPr lang="vi" sz="2600" i="1" dirty="0">
                <a:latin typeface="Constantia"/>
              </a:rPr>
              <a:t>khóa riêng,</a:t>
            </a:r>
            <a:r>
              <a:rPr lang="vi" sz="2600" dirty="0">
                <a:latin typeface="Constantia"/>
              </a:rPr>
              <a:t> ký hiệu </a:t>
            </a:r>
            <a:r>
              <a:rPr lang="vi" sz="2600" i="1" dirty="0">
                <a:latin typeface="Constantia"/>
              </a:rPr>
              <a:t>KR</a:t>
            </a:r>
            <a:r>
              <a:rPr lang="vi" sz="2600" i="1" baseline="-25000" dirty="0">
                <a:latin typeface="Constantia"/>
              </a:rPr>
              <a:t>i</a:t>
            </a:r>
            <a:r>
              <a:rPr lang="vi" sz="2600" dirty="0">
                <a:latin typeface="Constantia"/>
              </a:rPr>
              <a:t> (</a:t>
            </a:r>
            <a:r>
              <a:rPr lang="vi" sz="2600" dirty="0" smtClean="0">
                <a:latin typeface="Constantia"/>
              </a:rPr>
              <a:t>trong</a:t>
            </a:r>
            <a:r>
              <a:rPr lang="en-US" sz="2600" dirty="0" smtClean="0">
                <a:latin typeface="Constantia"/>
              </a:rPr>
              <a:t> </a:t>
            </a:r>
            <a:r>
              <a:rPr lang="vi" sz="2600" dirty="0" smtClean="0">
                <a:latin typeface="Constantia"/>
              </a:rPr>
              <a:t>đó </a:t>
            </a:r>
            <a:r>
              <a:rPr lang="vi" sz="2600" dirty="0">
                <a:latin typeface="Constantia"/>
              </a:rPr>
              <a:t>chỉ số </a:t>
            </a:r>
            <a:r>
              <a:rPr lang="vi" sz="2600" i="1" dirty="0">
                <a:latin typeface="Constantia"/>
              </a:rPr>
              <a:t>i</a:t>
            </a:r>
            <a:r>
              <a:rPr lang="vi" sz="2600" dirty="0">
                <a:latin typeface="Constantia"/>
              </a:rPr>
              <a:t> để chỉ người sử dụng), cũng còn gọi là khóa mật, còn khóa kia được gọi là </a:t>
            </a:r>
            <a:r>
              <a:rPr lang="vi" sz="2600" i="1" dirty="0">
                <a:latin typeface="Constantia"/>
              </a:rPr>
              <a:t>khóa công khai</a:t>
            </a:r>
            <a:r>
              <a:rPr lang="vi" sz="2600" dirty="0">
                <a:latin typeface="Constantia"/>
              </a:rPr>
              <a:t>, ký hiệu </a:t>
            </a:r>
            <a:r>
              <a:rPr lang="vi" sz="2600" i="1" dirty="0">
                <a:latin typeface="Constantia"/>
              </a:rPr>
              <a:t>KU</a:t>
            </a:r>
            <a:r>
              <a:rPr lang="vi" sz="2600" i="1" baseline="-25000" dirty="0">
                <a:latin typeface="Constantia"/>
              </a:rPr>
              <a:t>i</a:t>
            </a:r>
            <a:r>
              <a:rPr lang="vi" sz="2600" i="1" dirty="0">
                <a:latin typeface="Constantia"/>
              </a:rPr>
              <a:t>,</a:t>
            </a:r>
            <a:r>
              <a:rPr lang="vi" sz="2600" dirty="0">
                <a:latin typeface="Constantia"/>
              </a:rPr>
              <a:t> </a:t>
            </a:r>
            <a:r>
              <a:rPr lang="vi" sz="2600" dirty="0" smtClean="0">
                <a:latin typeface="Constantia"/>
              </a:rPr>
              <a:t>để </a:t>
            </a:r>
            <a:r>
              <a:rPr lang="vi" sz="2600" dirty="0">
                <a:latin typeface="Constantia"/>
              </a:rPr>
              <a:t>cho các đối tác sử dụng.</a:t>
            </a:r>
          </a:p>
          <a:p>
            <a:pPr marL="458216" indent="-457200">
              <a:lnSpc>
                <a:spcPts val="2808"/>
              </a:lnSpc>
              <a:buFont typeface="Wingdings" panose="05000000000000000000" pitchFamily="2" charset="2"/>
              <a:buChar char="v"/>
            </a:pPr>
            <a:r>
              <a:rPr lang="vi" sz="2600" dirty="0" smtClean="0">
                <a:latin typeface="Constantia"/>
              </a:rPr>
              <a:t>Hai </a:t>
            </a:r>
            <a:r>
              <a:rPr lang="vi" sz="2600" dirty="0">
                <a:latin typeface="Constantia"/>
              </a:rPr>
              <a:t>khóa này có mối liên hệ chặt chẽ với nhau và mối quan hệ của chúng cũng thỏa mãn đặc tính </a:t>
            </a:r>
            <a:r>
              <a:rPr lang="vi" sz="2600" dirty="0" smtClean="0">
                <a:latin typeface="Constantia"/>
              </a:rPr>
              <a:t>một</a:t>
            </a:r>
            <a:r>
              <a:rPr lang="en-US" sz="2600" dirty="0" smtClean="0">
                <a:latin typeface="Constantia"/>
              </a:rPr>
              <a:t> </a:t>
            </a:r>
            <a:r>
              <a:rPr lang="vi" sz="2600" dirty="0" smtClean="0">
                <a:latin typeface="Constantia"/>
              </a:rPr>
              <a:t>chi</a:t>
            </a:r>
            <a:r>
              <a:rPr lang="en-US" sz="2600" dirty="0" err="1" smtClean="0">
                <a:latin typeface="Constantia"/>
              </a:rPr>
              <a:t>ều</a:t>
            </a:r>
            <a:r>
              <a:rPr lang="en-US" sz="2600" dirty="0" smtClean="0">
                <a:latin typeface="Constantia"/>
              </a:rPr>
              <a:t>.</a:t>
            </a:r>
            <a:endParaRPr lang="vi" sz="2600" dirty="0">
              <a:latin typeface="Constantia"/>
            </a:endParaRPr>
          </a:p>
          <a:p>
            <a:pPr marL="458216" indent="-457200">
              <a:lnSpc>
                <a:spcPts val="2808"/>
              </a:lnSpc>
              <a:buFont typeface="Wingdings" panose="05000000000000000000" pitchFamily="2" charset="2"/>
              <a:buChar char="v"/>
            </a:pPr>
            <a:r>
              <a:rPr lang="en-US" sz="2600" dirty="0" smtClean="0">
                <a:latin typeface="Constantia"/>
              </a:rPr>
              <a:t>C</a:t>
            </a:r>
            <a:r>
              <a:rPr lang="vi" sz="2600" dirty="0" smtClean="0">
                <a:latin typeface="Constantia"/>
              </a:rPr>
              <a:t>ác </a:t>
            </a:r>
            <a:r>
              <a:rPr lang="vi" sz="2600" dirty="0">
                <a:latin typeface="Constantia"/>
              </a:rPr>
              <a:t>hệ mật khóa công khai có hai chức năng chính: </a:t>
            </a:r>
            <a:r>
              <a:rPr lang="vi" sz="2600" b="1" dirty="0">
                <a:latin typeface="Constantia"/>
              </a:rPr>
              <a:t>bảo mật và xác thực</a:t>
            </a:r>
            <a:r>
              <a:rPr lang="vi" sz="2600" dirty="0">
                <a:latin typeface="Constantia"/>
              </a:rPr>
              <a:t>.</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200" y="1585414"/>
            <a:ext cx="7848600" cy="4419600"/>
          </a:xfrm>
          <a:prstGeom prst="rect">
            <a:avLst/>
          </a:prstGeom>
        </p:spPr>
      </p:pic>
      <p:graphicFrame>
        <p:nvGraphicFramePr>
          <p:cNvPr id="7" name="Diagram 6"/>
          <p:cNvGraphicFramePr/>
          <p:nvPr/>
        </p:nvGraphicFramePr>
        <p:xfrm>
          <a:off x="664963" y="340329"/>
          <a:ext cx="8165137" cy="7651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CRYPTOGRAPHY</a:t>
            </a:r>
            <a:endParaRPr lang="en-US" sz="2000" b="1" dirty="0"/>
          </a:p>
        </p:txBody>
      </p:sp>
      <p:sp>
        <p:nvSpPr>
          <p:cNvPr id="6" name="TextBox 5"/>
          <p:cNvSpPr txBox="1"/>
          <p:nvPr/>
        </p:nvSpPr>
        <p:spPr>
          <a:xfrm>
            <a:off x="492443" y="6488668"/>
            <a:ext cx="11699557"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BỘ MÔN ATTT – KHOA CNTT. Contact: huunoidq@gmail.com</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TotalTime>
  <Words>2830</Words>
  <Application>Microsoft Office PowerPoint</Application>
  <PresentationFormat>On-screen Show (4:3)</PresentationFormat>
  <Paragraphs>195</Paragraphs>
  <Slides>31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Bookman Old Style</vt:lpstr>
      <vt:lpstr>Calibri</vt:lpstr>
      <vt:lpstr>Cambria Math</vt:lpstr>
      <vt:lpstr>Constantia</vt:lpstr>
      <vt:lpstr>Corbel</vt:lpstr>
      <vt:lpstr>Sylfaen</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minhnh</dc:creator>
  <cp:keywords/>
  <cp:lastModifiedBy>HUUNOI</cp:lastModifiedBy>
  <cp:revision>222</cp:revision>
  <dcterms:modified xsi:type="dcterms:W3CDTF">2018-04-13T02:13:52Z</dcterms:modified>
</cp:coreProperties>
</file>