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31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19" autoAdjust="0"/>
    <p:restoredTop sz="94660"/>
  </p:normalViewPr>
  <p:slideViewPr>
    <p:cSldViewPr snapToGrid="0">
      <p:cViewPr varScale="1">
        <p:scale>
          <a:sx n="54" d="100"/>
          <a:sy n="54" d="100"/>
        </p:scale>
        <p:origin x="72"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716DD-75D3-4965-9B9E-F71B6D7899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D1E83E-F965-42AE-9EA6-E667F7AC3714}">
      <dgm:prSet custT="1"/>
      <dgm:spPr>
        <a:solidFill>
          <a:schemeClr val="accent1">
            <a:lumMod val="75000"/>
          </a:schemeClr>
        </a:solidFill>
      </dgm:spPr>
      <dgm:t>
        <a:bodyPr/>
        <a:lstStyle/>
        <a:p>
          <a:pPr algn="ctr" rtl="0"/>
          <a:r>
            <a:rPr lang="en-US" sz="4400" b="1" dirty="0" smtClean="0">
              <a:latin typeface="Corbel" panose="020B0503020204020204" pitchFamily="34" charset="0"/>
            </a:rPr>
            <a:t>BÀI GIẢNG</a:t>
          </a:r>
        </a:p>
        <a:p>
          <a:pPr algn="ctr" rtl="0"/>
          <a:r>
            <a:rPr lang="en-US" sz="4400" b="1" dirty="0" smtClean="0">
              <a:latin typeface="Corbel" panose="020B0503020204020204" pitchFamily="34" charset="0"/>
            </a:rPr>
            <a:t>ỨNG DỤNG MẬT MÃ TRONG AN NINH MẠNG</a:t>
          </a:r>
          <a:endParaRPr lang="en-US" sz="4400" b="1" dirty="0">
            <a:latin typeface="Corbel" panose="020B0503020204020204" pitchFamily="34" charset="0"/>
          </a:endParaRPr>
        </a:p>
      </dgm:t>
    </dgm:pt>
    <dgm:pt modelId="{71EFFDF8-0C94-4DAC-AA0A-5237EBF5D30A}" type="parTrans" cxnId="{94E6D8FA-E08A-4784-B4C6-1CEDD02B6DDF}">
      <dgm:prSet/>
      <dgm:spPr/>
      <dgm:t>
        <a:bodyPr/>
        <a:lstStyle/>
        <a:p>
          <a:endParaRPr lang="en-US"/>
        </a:p>
      </dgm:t>
    </dgm:pt>
    <dgm:pt modelId="{DA40168A-3C4F-47EF-80F2-AFFE696FA1A0}" type="sibTrans" cxnId="{94E6D8FA-E08A-4784-B4C6-1CEDD02B6DDF}">
      <dgm:prSet/>
      <dgm:spPr/>
      <dgm:t>
        <a:bodyPr/>
        <a:lstStyle/>
        <a:p>
          <a:endParaRPr lang="en-US"/>
        </a:p>
      </dgm:t>
    </dgm:pt>
    <dgm:pt modelId="{6E0FDF8A-D2F2-4313-839D-4DDAA7C794E7}" type="pres">
      <dgm:prSet presAssocID="{448716DD-75D3-4965-9B9E-F71B6D78991A}" presName="linear" presStyleCnt="0">
        <dgm:presLayoutVars>
          <dgm:animLvl val="lvl"/>
          <dgm:resizeHandles val="exact"/>
        </dgm:presLayoutVars>
      </dgm:prSet>
      <dgm:spPr/>
      <dgm:t>
        <a:bodyPr/>
        <a:lstStyle/>
        <a:p>
          <a:endParaRPr lang="en-US"/>
        </a:p>
      </dgm:t>
    </dgm:pt>
    <dgm:pt modelId="{EF7AD82A-F7A2-47AE-BCE6-186044AB23BE}" type="pres">
      <dgm:prSet presAssocID="{77D1E83E-F965-42AE-9EA6-E667F7AC3714}" presName="parentText" presStyleLbl="node1" presStyleIdx="0" presStyleCnt="1">
        <dgm:presLayoutVars>
          <dgm:chMax val="0"/>
          <dgm:bulletEnabled val="1"/>
        </dgm:presLayoutVars>
      </dgm:prSet>
      <dgm:spPr/>
      <dgm:t>
        <a:bodyPr/>
        <a:lstStyle/>
        <a:p>
          <a:endParaRPr lang="en-US"/>
        </a:p>
      </dgm:t>
    </dgm:pt>
  </dgm:ptLst>
  <dgm:cxnLst>
    <dgm:cxn modelId="{94E6D8FA-E08A-4784-B4C6-1CEDD02B6DDF}" srcId="{448716DD-75D3-4965-9B9E-F71B6D78991A}" destId="{77D1E83E-F965-42AE-9EA6-E667F7AC3714}" srcOrd="0" destOrd="0" parTransId="{71EFFDF8-0C94-4DAC-AA0A-5237EBF5D30A}" sibTransId="{DA40168A-3C4F-47EF-80F2-AFFE696FA1A0}"/>
    <dgm:cxn modelId="{22B131C2-592B-4E50-8243-1B5788E8A73A}" type="presOf" srcId="{448716DD-75D3-4965-9B9E-F71B6D78991A}" destId="{6E0FDF8A-D2F2-4313-839D-4DDAA7C794E7}" srcOrd="0" destOrd="0" presId="urn:microsoft.com/office/officeart/2005/8/layout/vList2"/>
    <dgm:cxn modelId="{38C9D25C-410B-4EC5-ACDC-D46003F412DD}" type="presOf" srcId="{77D1E83E-F965-42AE-9EA6-E667F7AC3714}" destId="{EF7AD82A-F7A2-47AE-BCE6-186044AB23BE}" srcOrd="0" destOrd="0" presId="urn:microsoft.com/office/officeart/2005/8/layout/vList2"/>
    <dgm:cxn modelId="{A728BF9F-A192-4394-B79B-ADBC5D994A67}" type="presParOf" srcId="{6E0FDF8A-D2F2-4313-839D-4DDAA7C794E7}" destId="{EF7AD82A-F7A2-47AE-BCE6-186044AB23B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A3065AD-E6C6-4025-A156-663F773BBF5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1D1A3A5-F6BD-4F13-9253-61DB1EFFA194}">
      <dgm:prSet/>
      <dgm:spPr/>
      <dgm:t>
        <a:bodyPr/>
        <a:lstStyle/>
        <a:p>
          <a:pPr rtl="0"/>
          <a:r>
            <a:rPr lang="en-US" b="1" smtClean="0"/>
            <a:t>16-2 PGP</a:t>
          </a:r>
          <a:endParaRPr lang="en-US"/>
        </a:p>
      </dgm:t>
    </dgm:pt>
    <dgm:pt modelId="{56609C34-250E-4EB2-BCF8-E887FF62AAE2}" type="parTrans" cxnId="{DF0F50A9-A2D5-4FEB-B650-67FDE7BF8B20}">
      <dgm:prSet/>
      <dgm:spPr/>
      <dgm:t>
        <a:bodyPr/>
        <a:lstStyle/>
        <a:p>
          <a:endParaRPr lang="en-US"/>
        </a:p>
      </dgm:t>
    </dgm:pt>
    <dgm:pt modelId="{F3659CFD-EF87-422B-9DAA-9A551D0FDF6C}" type="sibTrans" cxnId="{DF0F50A9-A2D5-4FEB-B650-67FDE7BF8B20}">
      <dgm:prSet/>
      <dgm:spPr/>
      <dgm:t>
        <a:bodyPr/>
        <a:lstStyle/>
        <a:p>
          <a:endParaRPr lang="en-US"/>
        </a:p>
      </dgm:t>
    </dgm:pt>
    <dgm:pt modelId="{FE6A56B4-044B-458F-A727-14212366B33C}" type="pres">
      <dgm:prSet presAssocID="{1A3065AD-E6C6-4025-A156-663F773BBF5E}" presName="linear" presStyleCnt="0">
        <dgm:presLayoutVars>
          <dgm:animLvl val="lvl"/>
          <dgm:resizeHandles val="exact"/>
        </dgm:presLayoutVars>
      </dgm:prSet>
      <dgm:spPr/>
    </dgm:pt>
    <dgm:pt modelId="{7B8981F4-1FDA-4FD3-9D3A-A952D56E6DE4}" type="pres">
      <dgm:prSet presAssocID="{71D1A3A5-F6BD-4F13-9253-61DB1EFFA194}" presName="parentText" presStyleLbl="node1" presStyleIdx="0" presStyleCnt="1">
        <dgm:presLayoutVars>
          <dgm:chMax val="0"/>
          <dgm:bulletEnabled val="1"/>
        </dgm:presLayoutVars>
      </dgm:prSet>
      <dgm:spPr/>
    </dgm:pt>
  </dgm:ptLst>
  <dgm:cxnLst>
    <dgm:cxn modelId="{DF0F50A9-A2D5-4FEB-B650-67FDE7BF8B20}" srcId="{1A3065AD-E6C6-4025-A156-663F773BBF5E}" destId="{71D1A3A5-F6BD-4F13-9253-61DB1EFFA194}" srcOrd="0" destOrd="0" parTransId="{56609C34-250E-4EB2-BCF8-E887FF62AAE2}" sibTransId="{F3659CFD-EF87-422B-9DAA-9A551D0FDF6C}"/>
    <dgm:cxn modelId="{83040637-5848-4995-A458-AB4090E02A42}" type="presOf" srcId="{71D1A3A5-F6BD-4F13-9253-61DB1EFFA194}" destId="{7B8981F4-1FDA-4FD3-9D3A-A952D56E6DE4}" srcOrd="0" destOrd="0" presId="urn:microsoft.com/office/officeart/2005/8/layout/vList2"/>
    <dgm:cxn modelId="{7377A4AC-AD24-4A8D-88BF-A2E2269B50DD}" type="presOf" srcId="{1A3065AD-E6C6-4025-A156-663F773BBF5E}" destId="{FE6A56B4-044B-458F-A727-14212366B33C}" srcOrd="0" destOrd="0" presId="urn:microsoft.com/office/officeart/2005/8/layout/vList2"/>
    <dgm:cxn modelId="{70C79314-AAA1-4FBC-BD52-2C9DCA6E00A7}" type="presParOf" srcId="{FE6A56B4-044B-458F-A727-14212366B33C}" destId="{7B8981F4-1FDA-4FD3-9D3A-A952D56E6DE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2A46E33-3DCD-41EF-8A95-CDCE7596D80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0AF63C6-1A23-4D62-B408-4CB898691B24}">
      <dgm:prSet/>
      <dgm:spPr/>
      <dgm:t>
        <a:bodyPr/>
        <a:lstStyle/>
        <a:p>
          <a:pPr rtl="0"/>
          <a:r>
            <a:rPr lang="en-US" b="1" i="1" u="none" dirty="0" smtClean="0"/>
            <a:t>16.2.1 Scenarios</a:t>
          </a:r>
          <a:endParaRPr lang="en-US" u="none" dirty="0"/>
        </a:p>
      </dgm:t>
    </dgm:pt>
    <dgm:pt modelId="{58CA0104-795B-425B-8745-EAF6FFC3D1F6}" type="parTrans" cxnId="{39F9F776-7063-4840-92DD-A3C6438A67CD}">
      <dgm:prSet/>
      <dgm:spPr/>
      <dgm:t>
        <a:bodyPr/>
        <a:lstStyle/>
        <a:p>
          <a:endParaRPr lang="en-US"/>
        </a:p>
      </dgm:t>
    </dgm:pt>
    <dgm:pt modelId="{789236B5-CE6C-4FC6-8D57-30218FB4F1A0}" type="sibTrans" cxnId="{39F9F776-7063-4840-92DD-A3C6438A67CD}">
      <dgm:prSet/>
      <dgm:spPr/>
      <dgm:t>
        <a:bodyPr/>
        <a:lstStyle/>
        <a:p>
          <a:endParaRPr lang="en-US"/>
        </a:p>
      </dgm:t>
    </dgm:pt>
    <dgm:pt modelId="{7A6C8243-2374-42C5-A313-74F6C013C96D}" type="pres">
      <dgm:prSet presAssocID="{42A46E33-3DCD-41EF-8A95-CDCE7596D806}" presName="linear" presStyleCnt="0">
        <dgm:presLayoutVars>
          <dgm:animLvl val="lvl"/>
          <dgm:resizeHandles val="exact"/>
        </dgm:presLayoutVars>
      </dgm:prSet>
      <dgm:spPr/>
    </dgm:pt>
    <dgm:pt modelId="{C485D845-E8DE-4E22-8264-CADA9484E870}" type="pres">
      <dgm:prSet presAssocID="{30AF63C6-1A23-4D62-B408-4CB898691B24}" presName="parentText" presStyleLbl="node1" presStyleIdx="0" presStyleCnt="1">
        <dgm:presLayoutVars>
          <dgm:chMax val="0"/>
          <dgm:bulletEnabled val="1"/>
        </dgm:presLayoutVars>
      </dgm:prSet>
      <dgm:spPr/>
    </dgm:pt>
  </dgm:ptLst>
  <dgm:cxnLst>
    <dgm:cxn modelId="{39F9F776-7063-4840-92DD-A3C6438A67CD}" srcId="{42A46E33-3DCD-41EF-8A95-CDCE7596D806}" destId="{30AF63C6-1A23-4D62-B408-4CB898691B24}" srcOrd="0" destOrd="0" parTransId="{58CA0104-795B-425B-8745-EAF6FFC3D1F6}" sibTransId="{789236B5-CE6C-4FC6-8D57-30218FB4F1A0}"/>
    <dgm:cxn modelId="{783F83DB-E51A-4E6E-8802-1A03468420CD}" type="presOf" srcId="{42A46E33-3DCD-41EF-8A95-CDCE7596D806}" destId="{7A6C8243-2374-42C5-A313-74F6C013C96D}" srcOrd="0" destOrd="0" presId="urn:microsoft.com/office/officeart/2005/8/layout/vList2"/>
    <dgm:cxn modelId="{81252C2F-05CF-4EC1-9126-DE87D50E7455}" type="presOf" srcId="{30AF63C6-1A23-4D62-B408-4CB898691B24}" destId="{C485D845-E8DE-4E22-8264-CADA9484E870}" srcOrd="0" destOrd="0" presId="urn:microsoft.com/office/officeart/2005/8/layout/vList2"/>
    <dgm:cxn modelId="{D670EF97-F8C8-4D14-AFF2-7B2A9F2B6CF1}" type="presParOf" srcId="{7A6C8243-2374-42C5-A313-74F6C013C96D}" destId="{C485D845-E8DE-4E22-8264-CADA9484E87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2A46E33-3DCD-41EF-8A95-CDCE7596D8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AF63C6-1A23-4D62-B408-4CB898691B24}">
      <dgm:prSet/>
      <dgm:spPr/>
      <dgm:t>
        <a:bodyPr/>
        <a:lstStyle/>
        <a:p>
          <a:pPr rtl="0"/>
          <a:r>
            <a:rPr lang="en-US" b="1" i="1" u="none" dirty="0" smtClean="0"/>
            <a:t>16.2.1 Continued</a:t>
          </a:r>
          <a:endParaRPr lang="en-US" u="none" dirty="0"/>
        </a:p>
      </dgm:t>
    </dgm:pt>
    <dgm:pt modelId="{58CA0104-795B-425B-8745-EAF6FFC3D1F6}" type="parTrans" cxnId="{39F9F776-7063-4840-92DD-A3C6438A67CD}">
      <dgm:prSet/>
      <dgm:spPr/>
      <dgm:t>
        <a:bodyPr/>
        <a:lstStyle/>
        <a:p>
          <a:endParaRPr lang="en-US"/>
        </a:p>
      </dgm:t>
    </dgm:pt>
    <dgm:pt modelId="{789236B5-CE6C-4FC6-8D57-30218FB4F1A0}" type="sibTrans" cxnId="{39F9F776-7063-4840-92DD-A3C6438A67CD}">
      <dgm:prSet/>
      <dgm:spPr/>
      <dgm:t>
        <a:bodyPr/>
        <a:lstStyle/>
        <a:p>
          <a:endParaRPr lang="en-US"/>
        </a:p>
      </dgm:t>
    </dgm:pt>
    <dgm:pt modelId="{7A6C8243-2374-42C5-A313-74F6C013C96D}" type="pres">
      <dgm:prSet presAssocID="{42A46E33-3DCD-41EF-8A95-CDCE7596D806}" presName="linear" presStyleCnt="0">
        <dgm:presLayoutVars>
          <dgm:animLvl val="lvl"/>
          <dgm:resizeHandles val="exact"/>
        </dgm:presLayoutVars>
      </dgm:prSet>
      <dgm:spPr/>
    </dgm:pt>
    <dgm:pt modelId="{C485D845-E8DE-4E22-8264-CADA9484E870}" type="pres">
      <dgm:prSet presAssocID="{30AF63C6-1A23-4D62-B408-4CB898691B24}" presName="parentText" presStyleLbl="node1" presStyleIdx="0" presStyleCnt="1">
        <dgm:presLayoutVars>
          <dgm:chMax val="0"/>
          <dgm:bulletEnabled val="1"/>
        </dgm:presLayoutVars>
      </dgm:prSet>
      <dgm:spPr/>
    </dgm:pt>
  </dgm:ptLst>
  <dgm:cxnLst>
    <dgm:cxn modelId="{39F9F776-7063-4840-92DD-A3C6438A67CD}" srcId="{42A46E33-3DCD-41EF-8A95-CDCE7596D806}" destId="{30AF63C6-1A23-4D62-B408-4CB898691B24}" srcOrd="0" destOrd="0" parTransId="{58CA0104-795B-425B-8745-EAF6FFC3D1F6}" sibTransId="{789236B5-CE6C-4FC6-8D57-30218FB4F1A0}"/>
    <dgm:cxn modelId="{783F83DB-E51A-4E6E-8802-1A03468420CD}" type="presOf" srcId="{42A46E33-3DCD-41EF-8A95-CDCE7596D806}" destId="{7A6C8243-2374-42C5-A313-74F6C013C96D}" srcOrd="0" destOrd="0" presId="urn:microsoft.com/office/officeart/2005/8/layout/vList2"/>
    <dgm:cxn modelId="{81252C2F-05CF-4EC1-9126-DE87D50E7455}" type="presOf" srcId="{30AF63C6-1A23-4D62-B408-4CB898691B24}" destId="{C485D845-E8DE-4E22-8264-CADA9484E870}" srcOrd="0" destOrd="0" presId="urn:microsoft.com/office/officeart/2005/8/layout/vList2"/>
    <dgm:cxn modelId="{D670EF97-F8C8-4D14-AFF2-7B2A9F2B6CF1}" type="presParOf" srcId="{7A6C8243-2374-42C5-A313-74F6C013C96D}" destId="{C485D845-E8DE-4E22-8264-CADA9484E87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2A46E33-3DCD-41EF-8A95-CDCE7596D8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AF63C6-1A23-4D62-B408-4CB898691B24}">
      <dgm:prSet/>
      <dgm:spPr/>
      <dgm:t>
        <a:bodyPr/>
        <a:lstStyle/>
        <a:p>
          <a:pPr rtl="0"/>
          <a:r>
            <a:rPr lang="en-US" b="1" i="1" u="none" dirty="0" smtClean="0"/>
            <a:t>16.2.1 Continued</a:t>
          </a:r>
          <a:endParaRPr lang="en-US" u="none" dirty="0"/>
        </a:p>
      </dgm:t>
    </dgm:pt>
    <dgm:pt modelId="{58CA0104-795B-425B-8745-EAF6FFC3D1F6}" type="parTrans" cxnId="{39F9F776-7063-4840-92DD-A3C6438A67CD}">
      <dgm:prSet/>
      <dgm:spPr/>
      <dgm:t>
        <a:bodyPr/>
        <a:lstStyle/>
        <a:p>
          <a:endParaRPr lang="en-US"/>
        </a:p>
      </dgm:t>
    </dgm:pt>
    <dgm:pt modelId="{789236B5-CE6C-4FC6-8D57-30218FB4F1A0}" type="sibTrans" cxnId="{39F9F776-7063-4840-92DD-A3C6438A67CD}">
      <dgm:prSet/>
      <dgm:spPr/>
      <dgm:t>
        <a:bodyPr/>
        <a:lstStyle/>
        <a:p>
          <a:endParaRPr lang="en-US"/>
        </a:p>
      </dgm:t>
    </dgm:pt>
    <dgm:pt modelId="{7A6C8243-2374-42C5-A313-74F6C013C96D}" type="pres">
      <dgm:prSet presAssocID="{42A46E33-3DCD-41EF-8A95-CDCE7596D806}" presName="linear" presStyleCnt="0">
        <dgm:presLayoutVars>
          <dgm:animLvl val="lvl"/>
          <dgm:resizeHandles val="exact"/>
        </dgm:presLayoutVars>
      </dgm:prSet>
      <dgm:spPr/>
    </dgm:pt>
    <dgm:pt modelId="{C485D845-E8DE-4E22-8264-CADA9484E870}" type="pres">
      <dgm:prSet presAssocID="{30AF63C6-1A23-4D62-B408-4CB898691B24}" presName="parentText" presStyleLbl="node1" presStyleIdx="0" presStyleCnt="1">
        <dgm:presLayoutVars>
          <dgm:chMax val="0"/>
          <dgm:bulletEnabled val="1"/>
        </dgm:presLayoutVars>
      </dgm:prSet>
      <dgm:spPr/>
    </dgm:pt>
  </dgm:ptLst>
  <dgm:cxnLst>
    <dgm:cxn modelId="{39F9F776-7063-4840-92DD-A3C6438A67CD}" srcId="{42A46E33-3DCD-41EF-8A95-CDCE7596D806}" destId="{30AF63C6-1A23-4D62-B408-4CB898691B24}" srcOrd="0" destOrd="0" parTransId="{58CA0104-795B-425B-8745-EAF6FFC3D1F6}" sibTransId="{789236B5-CE6C-4FC6-8D57-30218FB4F1A0}"/>
    <dgm:cxn modelId="{783F83DB-E51A-4E6E-8802-1A03468420CD}" type="presOf" srcId="{42A46E33-3DCD-41EF-8A95-CDCE7596D806}" destId="{7A6C8243-2374-42C5-A313-74F6C013C96D}" srcOrd="0" destOrd="0" presId="urn:microsoft.com/office/officeart/2005/8/layout/vList2"/>
    <dgm:cxn modelId="{81252C2F-05CF-4EC1-9126-DE87D50E7455}" type="presOf" srcId="{30AF63C6-1A23-4D62-B408-4CB898691B24}" destId="{C485D845-E8DE-4E22-8264-CADA9484E870}" srcOrd="0" destOrd="0" presId="urn:microsoft.com/office/officeart/2005/8/layout/vList2"/>
    <dgm:cxn modelId="{D670EF97-F8C8-4D14-AFF2-7B2A9F2B6CF1}" type="presParOf" srcId="{7A6C8243-2374-42C5-A313-74F6C013C96D}" destId="{C485D845-E8DE-4E22-8264-CADA9484E87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2A46E33-3DCD-41EF-8A95-CDCE7596D8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AF63C6-1A23-4D62-B408-4CB898691B24}">
      <dgm:prSet/>
      <dgm:spPr/>
      <dgm:t>
        <a:bodyPr/>
        <a:lstStyle/>
        <a:p>
          <a:pPr rtl="0"/>
          <a:r>
            <a:rPr lang="en-US" b="1" i="1" u="none" dirty="0" smtClean="0"/>
            <a:t>16.2.1 Continued</a:t>
          </a:r>
          <a:endParaRPr lang="en-US" u="none" dirty="0"/>
        </a:p>
      </dgm:t>
    </dgm:pt>
    <dgm:pt modelId="{58CA0104-795B-425B-8745-EAF6FFC3D1F6}" type="parTrans" cxnId="{39F9F776-7063-4840-92DD-A3C6438A67CD}">
      <dgm:prSet/>
      <dgm:spPr/>
      <dgm:t>
        <a:bodyPr/>
        <a:lstStyle/>
        <a:p>
          <a:endParaRPr lang="en-US"/>
        </a:p>
      </dgm:t>
    </dgm:pt>
    <dgm:pt modelId="{789236B5-CE6C-4FC6-8D57-30218FB4F1A0}" type="sibTrans" cxnId="{39F9F776-7063-4840-92DD-A3C6438A67CD}">
      <dgm:prSet/>
      <dgm:spPr/>
      <dgm:t>
        <a:bodyPr/>
        <a:lstStyle/>
        <a:p>
          <a:endParaRPr lang="en-US"/>
        </a:p>
      </dgm:t>
    </dgm:pt>
    <dgm:pt modelId="{7A6C8243-2374-42C5-A313-74F6C013C96D}" type="pres">
      <dgm:prSet presAssocID="{42A46E33-3DCD-41EF-8A95-CDCE7596D806}" presName="linear" presStyleCnt="0">
        <dgm:presLayoutVars>
          <dgm:animLvl val="lvl"/>
          <dgm:resizeHandles val="exact"/>
        </dgm:presLayoutVars>
      </dgm:prSet>
      <dgm:spPr/>
    </dgm:pt>
    <dgm:pt modelId="{C485D845-E8DE-4E22-8264-CADA9484E870}" type="pres">
      <dgm:prSet presAssocID="{30AF63C6-1A23-4D62-B408-4CB898691B24}" presName="parentText" presStyleLbl="node1" presStyleIdx="0" presStyleCnt="1">
        <dgm:presLayoutVars>
          <dgm:chMax val="0"/>
          <dgm:bulletEnabled val="1"/>
        </dgm:presLayoutVars>
      </dgm:prSet>
      <dgm:spPr/>
    </dgm:pt>
  </dgm:ptLst>
  <dgm:cxnLst>
    <dgm:cxn modelId="{39F9F776-7063-4840-92DD-A3C6438A67CD}" srcId="{42A46E33-3DCD-41EF-8A95-CDCE7596D806}" destId="{30AF63C6-1A23-4D62-B408-4CB898691B24}" srcOrd="0" destOrd="0" parTransId="{58CA0104-795B-425B-8745-EAF6FFC3D1F6}" sibTransId="{789236B5-CE6C-4FC6-8D57-30218FB4F1A0}"/>
    <dgm:cxn modelId="{783F83DB-E51A-4E6E-8802-1A03468420CD}" type="presOf" srcId="{42A46E33-3DCD-41EF-8A95-CDCE7596D806}" destId="{7A6C8243-2374-42C5-A313-74F6C013C96D}" srcOrd="0" destOrd="0" presId="urn:microsoft.com/office/officeart/2005/8/layout/vList2"/>
    <dgm:cxn modelId="{81252C2F-05CF-4EC1-9126-DE87D50E7455}" type="presOf" srcId="{30AF63C6-1A23-4D62-B408-4CB898691B24}" destId="{C485D845-E8DE-4E22-8264-CADA9484E870}" srcOrd="0" destOrd="0" presId="urn:microsoft.com/office/officeart/2005/8/layout/vList2"/>
    <dgm:cxn modelId="{D670EF97-F8C8-4D14-AFF2-7B2A9F2B6CF1}" type="presParOf" srcId="{7A6C8243-2374-42C5-A313-74F6C013C96D}" destId="{C485D845-E8DE-4E22-8264-CADA9484E87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2A46E33-3DCD-41EF-8A95-CDCE7596D8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AF63C6-1A23-4D62-B408-4CB898691B24}">
      <dgm:prSet/>
      <dgm:spPr/>
      <dgm:t>
        <a:bodyPr/>
        <a:lstStyle/>
        <a:p>
          <a:pPr rtl="0"/>
          <a:r>
            <a:rPr lang="en-US" b="1" i="1" u="none" dirty="0" smtClean="0"/>
            <a:t>16.2.1 Continued</a:t>
          </a:r>
          <a:endParaRPr lang="en-US" u="none" dirty="0"/>
        </a:p>
      </dgm:t>
    </dgm:pt>
    <dgm:pt modelId="{58CA0104-795B-425B-8745-EAF6FFC3D1F6}" type="parTrans" cxnId="{39F9F776-7063-4840-92DD-A3C6438A67CD}">
      <dgm:prSet/>
      <dgm:spPr/>
      <dgm:t>
        <a:bodyPr/>
        <a:lstStyle/>
        <a:p>
          <a:endParaRPr lang="en-US"/>
        </a:p>
      </dgm:t>
    </dgm:pt>
    <dgm:pt modelId="{789236B5-CE6C-4FC6-8D57-30218FB4F1A0}" type="sibTrans" cxnId="{39F9F776-7063-4840-92DD-A3C6438A67CD}">
      <dgm:prSet/>
      <dgm:spPr/>
      <dgm:t>
        <a:bodyPr/>
        <a:lstStyle/>
        <a:p>
          <a:endParaRPr lang="en-US"/>
        </a:p>
      </dgm:t>
    </dgm:pt>
    <dgm:pt modelId="{7A6C8243-2374-42C5-A313-74F6C013C96D}" type="pres">
      <dgm:prSet presAssocID="{42A46E33-3DCD-41EF-8A95-CDCE7596D806}" presName="linear" presStyleCnt="0">
        <dgm:presLayoutVars>
          <dgm:animLvl val="lvl"/>
          <dgm:resizeHandles val="exact"/>
        </dgm:presLayoutVars>
      </dgm:prSet>
      <dgm:spPr/>
    </dgm:pt>
    <dgm:pt modelId="{C485D845-E8DE-4E22-8264-CADA9484E870}" type="pres">
      <dgm:prSet presAssocID="{30AF63C6-1A23-4D62-B408-4CB898691B24}" presName="parentText" presStyleLbl="node1" presStyleIdx="0" presStyleCnt="1">
        <dgm:presLayoutVars>
          <dgm:chMax val="0"/>
          <dgm:bulletEnabled val="1"/>
        </dgm:presLayoutVars>
      </dgm:prSet>
      <dgm:spPr/>
    </dgm:pt>
  </dgm:ptLst>
  <dgm:cxnLst>
    <dgm:cxn modelId="{39F9F776-7063-4840-92DD-A3C6438A67CD}" srcId="{42A46E33-3DCD-41EF-8A95-CDCE7596D806}" destId="{30AF63C6-1A23-4D62-B408-4CB898691B24}" srcOrd="0" destOrd="0" parTransId="{58CA0104-795B-425B-8745-EAF6FFC3D1F6}" sibTransId="{789236B5-CE6C-4FC6-8D57-30218FB4F1A0}"/>
    <dgm:cxn modelId="{783F83DB-E51A-4E6E-8802-1A03468420CD}" type="presOf" srcId="{42A46E33-3DCD-41EF-8A95-CDCE7596D806}" destId="{7A6C8243-2374-42C5-A313-74F6C013C96D}" srcOrd="0" destOrd="0" presId="urn:microsoft.com/office/officeart/2005/8/layout/vList2"/>
    <dgm:cxn modelId="{81252C2F-05CF-4EC1-9126-DE87D50E7455}" type="presOf" srcId="{30AF63C6-1A23-4D62-B408-4CB898691B24}" destId="{C485D845-E8DE-4E22-8264-CADA9484E870}" srcOrd="0" destOrd="0" presId="urn:microsoft.com/office/officeart/2005/8/layout/vList2"/>
    <dgm:cxn modelId="{D670EF97-F8C8-4D14-AFF2-7B2A9F2B6CF1}" type="presParOf" srcId="{7A6C8243-2374-42C5-A313-74F6C013C96D}" destId="{C485D845-E8DE-4E22-8264-CADA9484E87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2A46E33-3DCD-41EF-8A95-CDCE7596D8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AF63C6-1A23-4D62-B408-4CB898691B24}">
      <dgm:prSet/>
      <dgm:spPr/>
      <dgm:t>
        <a:bodyPr/>
        <a:lstStyle/>
        <a:p>
          <a:pPr rtl="0"/>
          <a:r>
            <a:rPr lang="en-US" b="1" i="1" u="none" dirty="0" smtClean="0"/>
            <a:t>16.2.2 Key Rings</a:t>
          </a:r>
          <a:endParaRPr lang="en-US" u="none" dirty="0"/>
        </a:p>
      </dgm:t>
    </dgm:pt>
    <dgm:pt modelId="{58CA0104-795B-425B-8745-EAF6FFC3D1F6}" type="parTrans" cxnId="{39F9F776-7063-4840-92DD-A3C6438A67CD}">
      <dgm:prSet/>
      <dgm:spPr/>
      <dgm:t>
        <a:bodyPr/>
        <a:lstStyle/>
        <a:p>
          <a:endParaRPr lang="en-US"/>
        </a:p>
      </dgm:t>
    </dgm:pt>
    <dgm:pt modelId="{789236B5-CE6C-4FC6-8D57-30218FB4F1A0}" type="sibTrans" cxnId="{39F9F776-7063-4840-92DD-A3C6438A67CD}">
      <dgm:prSet/>
      <dgm:spPr/>
      <dgm:t>
        <a:bodyPr/>
        <a:lstStyle/>
        <a:p>
          <a:endParaRPr lang="en-US"/>
        </a:p>
      </dgm:t>
    </dgm:pt>
    <dgm:pt modelId="{7A6C8243-2374-42C5-A313-74F6C013C96D}" type="pres">
      <dgm:prSet presAssocID="{42A46E33-3DCD-41EF-8A95-CDCE7596D806}" presName="linear" presStyleCnt="0">
        <dgm:presLayoutVars>
          <dgm:animLvl val="lvl"/>
          <dgm:resizeHandles val="exact"/>
        </dgm:presLayoutVars>
      </dgm:prSet>
      <dgm:spPr/>
    </dgm:pt>
    <dgm:pt modelId="{C485D845-E8DE-4E22-8264-CADA9484E870}" type="pres">
      <dgm:prSet presAssocID="{30AF63C6-1A23-4D62-B408-4CB898691B24}" presName="parentText" presStyleLbl="node1" presStyleIdx="0" presStyleCnt="1">
        <dgm:presLayoutVars>
          <dgm:chMax val="0"/>
          <dgm:bulletEnabled val="1"/>
        </dgm:presLayoutVars>
      </dgm:prSet>
      <dgm:spPr/>
      <dgm:t>
        <a:bodyPr/>
        <a:lstStyle/>
        <a:p>
          <a:endParaRPr lang="en-US"/>
        </a:p>
      </dgm:t>
    </dgm:pt>
  </dgm:ptLst>
  <dgm:cxnLst>
    <dgm:cxn modelId="{39F9F776-7063-4840-92DD-A3C6438A67CD}" srcId="{42A46E33-3DCD-41EF-8A95-CDCE7596D806}" destId="{30AF63C6-1A23-4D62-B408-4CB898691B24}" srcOrd="0" destOrd="0" parTransId="{58CA0104-795B-425B-8745-EAF6FFC3D1F6}" sibTransId="{789236B5-CE6C-4FC6-8D57-30218FB4F1A0}"/>
    <dgm:cxn modelId="{783F83DB-E51A-4E6E-8802-1A03468420CD}" type="presOf" srcId="{42A46E33-3DCD-41EF-8A95-CDCE7596D806}" destId="{7A6C8243-2374-42C5-A313-74F6C013C96D}" srcOrd="0" destOrd="0" presId="urn:microsoft.com/office/officeart/2005/8/layout/vList2"/>
    <dgm:cxn modelId="{81252C2F-05CF-4EC1-9126-DE87D50E7455}" type="presOf" srcId="{30AF63C6-1A23-4D62-B408-4CB898691B24}" destId="{C485D845-E8DE-4E22-8264-CADA9484E870}" srcOrd="0" destOrd="0" presId="urn:microsoft.com/office/officeart/2005/8/layout/vList2"/>
    <dgm:cxn modelId="{D670EF97-F8C8-4D14-AFF2-7B2A9F2B6CF1}" type="presParOf" srcId="{7A6C8243-2374-42C5-A313-74F6C013C96D}" destId="{C485D845-E8DE-4E22-8264-CADA9484E87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BB1E074-D8AE-433B-A909-80511CF6D59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18DF328-40AB-4F94-BF7D-1EAF69FE144D}">
      <dgm:prSet/>
      <dgm:spPr/>
      <dgm:t>
        <a:bodyPr/>
        <a:lstStyle/>
        <a:p>
          <a:pPr rtl="0"/>
          <a:r>
            <a:rPr lang="en-US" b="1" i="1" dirty="0" smtClean="0"/>
            <a:t>1</a:t>
          </a:r>
          <a:r>
            <a:rPr lang="en-US" b="1" i="1" u="none" dirty="0" smtClean="0"/>
            <a:t>6.2.</a:t>
          </a:r>
          <a:r>
            <a:rPr lang="en-US" b="1" i="1" dirty="0" smtClean="0"/>
            <a:t>5 Extracting Information from Rings</a:t>
          </a:r>
          <a:endParaRPr lang="en-US" dirty="0"/>
        </a:p>
      </dgm:t>
    </dgm:pt>
    <dgm:pt modelId="{BA236AD6-C146-4915-A658-E59F58F11FF7}" type="parTrans" cxnId="{756397F7-F99A-4724-BFCC-DB73D426E1F2}">
      <dgm:prSet/>
      <dgm:spPr/>
      <dgm:t>
        <a:bodyPr/>
        <a:lstStyle/>
        <a:p>
          <a:endParaRPr lang="en-US"/>
        </a:p>
      </dgm:t>
    </dgm:pt>
    <dgm:pt modelId="{A3125BDB-1F8C-47A7-8223-04A32F231C51}" type="sibTrans" cxnId="{756397F7-F99A-4724-BFCC-DB73D426E1F2}">
      <dgm:prSet/>
      <dgm:spPr/>
      <dgm:t>
        <a:bodyPr/>
        <a:lstStyle/>
        <a:p>
          <a:endParaRPr lang="en-US"/>
        </a:p>
      </dgm:t>
    </dgm:pt>
    <dgm:pt modelId="{97D05F89-052A-47AE-9D1D-C7E56D9C96D4}" type="pres">
      <dgm:prSet presAssocID="{6BB1E074-D8AE-433B-A909-80511CF6D59D}" presName="linear" presStyleCnt="0">
        <dgm:presLayoutVars>
          <dgm:animLvl val="lvl"/>
          <dgm:resizeHandles val="exact"/>
        </dgm:presLayoutVars>
      </dgm:prSet>
      <dgm:spPr/>
    </dgm:pt>
    <dgm:pt modelId="{CF329EFD-DD73-4D01-AABC-9596DDDA7E11}" type="pres">
      <dgm:prSet presAssocID="{418DF328-40AB-4F94-BF7D-1EAF69FE144D}" presName="parentText" presStyleLbl="node1" presStyleIdx="0" presStyleCnt="1">
        <dgm:presLayoutVars>
          <dgm:chMax val="0"/>
          <dgm:bulletEnabled val="1"/>
        </dgm:presLayoutVars>
      </dgm:prSet>
      <dgm:spPr/>
    </dgm:pt>
  </dgm:ptLst>
  <dgm:cxnLst>
    <dgm:cxn modelId="{756397F7-F99A-4724-BFCC-DB73D426E1F2}" srcId="{6BB1E074-D8AE-433B-A909-80511CF6D59D}" destId="{418DF328-40AB-4F94-BF7D-1EAF69FE144D}" srcOrd="0" destOrd="0" parTransId="{BA236AD6-C146-4915-A658-E59F58F11FF7}" sibTransId="{A3125BDB-1F8C-47A7-8223-04A32F231C51}"/>
    <dgm:cxn modelId="{7FBCFC0E-6605-4442-83E3-873C90AFCF9A}" type="presOf" srcId="{418DF328-40AB-4F94-BF7D-1EAF69FE144D}" destId="{CF329EFD-DD73-4D01-AABC-9596DDDA7E11}" srcOrd="0" destOrd="0" presId="urn:microsoft.com/office/officeart/2005/8/layout/vList2"/>
    <dgm:cxn modelId="{D3B960A1-E97A-43C2-9525-6AD87A95CBD6}" type="presOf" srcId="{6BB1E074-D8AE-433B-A909-80511CF6D59D}" destId="{97D05F89-052A-47AE-9D1D-C7E56D9C96D4}" srcOrd="0" destOrd="0" presId="urn:microsoft.com/office/officeart/2005/8/layout/vList2"/>
    <dgm:cxn modelId="{52B29B8D-ADA3-4F28-9193-C91291F148B9}" type="presParOf" srcId="{97D05F89-052A-47AE-9D1D-C7E56D9C96D4}" destId="{CF329EFD-DD73-4D01-AABC-9596DDDA7E1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EF6EE9F-EB21-49DE-825F-F0C0BB1FEF8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B3929FA-AFDB-4BF4-B64B-A84528F612A1}">
      <dgm:prSet/>
      <dgm:spPr/>
      <dgm:t>
        <a:bodyPr/>
        <a:lstStyle/>
        <a:p>
          <a:pPr rtl="0"/>
          <a:r>
            <a:rPr lang="en-US" b="1" smtClean="0"/>
            <a:t>16-3 S/MIME</a:t>
          </a:r>
          <a:endParaRPr lang="en-US"/>
        </a:p>
      </dgm:t>
    </dgm:pt>
    <dgm:pt modelId="{40BB245A-56A0-48CD-894B-E56E5E32EA19}" type="parTrans" cxnId="{1C9E1805-A54C-49FE-B280-59CE149CD75D}">
      <dgm:prSet/>
      <dgm:spPr/>
      <dgm:t>
        <a:bodyPr/>
        <a:lstStyle/>
        <a:p>
          <a:endParaRPr lang="en-US"/>
        </a:p>
      </dgm:t>
    </dgm:pt>
    <dgm:pt modelId="{1AC63214-10A9-4327-8260-F20505FB19C3}" type="sibTrans" cxnId="{1C9E1805-A54C-49FE-B280-59CE149CD75D}">
      <dgm:prSet/>
      <dgm:spPr/>
      <dgm:t>
        <a:bodyPr/>
        <a:lstStyle/>
        <a:p>
          <a:endParaRPr lang="en-US"/>
        </a:p>
      </dgm:t>
    </dgm:pt>
    <dgm:pt modelId="{1F9D917D-24BE-4261-8180-888B7F7E12E2}" type="pres">
      <dgm:prSet presAssocID="{3EF6EE9F-EB21-49DE-825F-F0C0BB1FEF8F}" presName="linear" presStyleCnt="0">
        <dgm:presLayoutVars>
          <dgm:animLvl val="lvl"/>
          <dgm:resizeHandles val="exact"/>
        </dgm:presLayoutVars>
      </dgm:prSet>
      <dgm:spPr/>
    </dgm:pt>
    <dgm:pt modelId="{3605A403-05ED-4E9C-AC44-E770E08CDF4F}" type="pres">
      <dgm:prSet presAssocID="{3B3929FA-AFDB-4BF4-B64B-A84528F612A1}" presName="parentText" presStyleLbl="node1" presStyleIdx="0" presStyleCnt="1">
        <dgm:presLayoutVars>
          <dgm:chMax val="0"/>
          <dgm:bulletEnabled val="1"/>
        </dgm:presLayoutVars>
      </dgm:prSet>
      <dgm:spPr/>
    </dgm:pt>
  </dgm:ptLst>
  <dgm:cxnLst>
    <dgm:cxn modelId="{C92F9DF7-61C6-43D0-ADE6-CDA9E445E3FA}" type="presOf" srcId="{3B3929FA-AFDB-4BF4-B64B-A84528F612A1}" destId="{3605A403-05ED-4E9C-AC44-E770E08CDF4F}" srcOrd="0" destOrd="0" presId="urn:microsoft.com/office/officeart/2005/8/layout/vList2"/>
    <dgm:cxn modelId="{1C9E1805-A54C-49FE-B280-59CE149CD75D}" srcId="{3EF6EE9F-EB21-49DE-825F-F0C0BB1FEF8F}" destId="{3B3929FA-AFDB-4BF4-B64B-A84528F612A1}" srcOrd="0" destOrd="0" parTransId="{40BB245A-56A0-48CD-894B-E56E5E32EA19}" sibTransId="{1AC63214-10A9-4327-8260-F20505FB19C3}"/>
    <dgm:cxn modelId="{9B0CE72A-F0D6-4501-9041-AF85E1431D67}" type="presOf" srcId="{3EF6EE9F-EB21-49DE-825F-F0C0BB1FEF8F}" destId="{1F9D917D-24BE-4261-8180-888B7F7E12E2}" srcOrd="0" destOrd="0" presId="urn:microsoft.com/office/officeart/2005/8/layout/vList2"/>
    <dgm:cxn modelId="{F1FFCFA0-98A6-400C-B397-B09C6304F8BB}" type="presParOf" srcId="{1F9D917D-24BE-4261-8180-888B7F7E12E2}" destId="{3605A403-05ED-4E9C-AC44-E770E08CDF4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14704-977C-4D68-8294-59EA820FA36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AA69D82-9A39-4A83-AC91-A3ACD0314F6E}">
      <dgm:prSet custT="1"/>
      <dgm:spPr/>
      <dgm:t>
        <a:bodyPr/>
        <a:lstStyle/>
        <a:p>
          <a:pPr rtl="0"/>
          <a:r>
            <a:rPr lang="en-US" sz="1800" dirty="0" err="1" smtClean="0">
              <a:latin typeface="Corbel" panose="020B0503020204020204" pitchFamily="34" charset="0"/>
            </a:rPr>
            <a:t>Giáo</a:t>
          </a:r>
          <a:r>
            <a:rPr lang="en-US" sz="1800" dirty="0" smtClean="0">
              <a:latin typeface="Corbel" panose="020B0503020204020204" pitchFamily="34" charset="0"/>
            </a:rPr>
            <a:t> </a:t>
          </a:r>
          <a:r>
            <a:rPr lang="en-US" sz="1800" dirty="0" err="1" smtClean="0">
              <a:latin typeface="Corbel" panose="020B0503020204020204" pitchFamily="34" charset="0"/>
            </a:rPr>
            <a:t>viên</a:t>
          </a:r>
          <a:r>
            <a:rPr lang="en-US" sz="1800" dirty="0" smtClean="0">
              <a:latin typeface="Corbel" panose="020B0503020204020204" pitchFamily="34" charset="0"/>
            </a:rPr>
            <a:t>: 4/ </a:t>
          </a:r>
          <a:r>
            <a:rPr lang="en-US" sz="1800" dirty="0" err="1" smtClean="0">
              <a:latin typeface="Corbel" panose="020B0503020204020204" pitchFamily="34" charset="0"/>
            </a:rPr>
            <a:t>Nguyễn</a:t>
          </a:r>
          <a:r>
            <a:rPr lang="en-US" sz="1800" dirty="0" smtClean="0">
              <a:latin typeface="Corbel" panose="020B0503020204020204" pitchFamily="34" charset="0"/>
            </a:rPr>
            <a:t> </a:t>
          </a:r>
          <a:r>
            <a:rPr lang="en-US" sz="1800" dirty="0" err="1" smtClean="0">
              <a:latin typeface="Corbel" panose="020B0503020204020204" pitchFamily="34" charset="0"/>
            </a:rPr>
            <a:t>Hữu</a:t>
          </a:r>
          <a:r>
            <a:rPr lang="en-US" sz="1800" dirty="0" smtClean="0">
              <a:latin typeface="Corbel" panose="020B0503020204020204" pitchFamily="34" charset="0"/>
            </a:rPr>
            <a:t> </a:t>
          </a:r>
          <a:r>
            <a:rPr lang="en-US" sz="1800" dirty="0" err="1" smtClean="0">
              <a:latin typeface="Corbel" panose="020B0503020204020204" pitchFamily="34" charset="0"/>
            </a:rPr>
            <a:t>Nội</a:t>
          </a:r>
          <a:endParaRPr lang="en-US" sz="1800" dirty="0">
            <a:latin typeface="Corbel" panose="020B0503020204020204" pitchFamily="34" charset="0"/>
          </a:endParaRPr>
        </a:p>
      </dgm:t>
    </dgm:pt>
    <dgm:pt modelId="{AC309CF0-7B67-4583-BA21-12E4A2F54B72}" type="parTrans" cxnId="{604F68C1-54D6-4C36-84DF-6F1F4E4DF410}">
      <dgm:prSet/>
      <dgm:spPr/>
      <dgm:t>
        <a:bodyPr/>
        <a:lstStyle/>
        <a:p>
          <a:endParaRPr lang="en-US"/>
        </a:p>
      </dgm:t>
    </dgm:pt>
    <dgm:pt modelId="{462429E1-1829-459B-B17E-43E1DD9EE734}" type="sibTrans" cxnId="{604F68C1-54D6-4C36-84DF-6F1F4E4DF410}">
      <dgm:prSet/>
      <dgm:spPr/>
      <dgm:t>
        <a:bodyPr/>
        <a:lstStyle/>
        <a:p>
          <a:endParaRPr lang="en-US"/>
        </a:p>
      </dgm:t>
    </dgm:pt>
    <dgm:pt modelId="{24547722-253E-48CA-B6CF-3708C14F9984}">
      <dgm:prSet custT="1"/>
      <dgm:spPr/>
      <dgm:t>
        <a:bodyPr/>
        <a:lstStyle/>
        <a:p>
          <a:pPr rtl="0"/>
          <a:r>
            <a:rPr lang="en-US" sz="1800" dirty="0" err="1" smtClean="0">
              <a:latin typeface="Corbel" panose="020B0503020204020204" pitchFamily="34" charset="0"/>
            </a:rPr>
            <a:t>Đơn</a:t>
          </a:r>
          <a:r>
            <a:rPr lang="en-US" sz="1800" dirty="0" smtClean="0">
              <a:latin typeface="Corbel" panose="020B0503020204020204" pitchFamily="34" charset="0"/>
            </a:rPr>
            <a:t> </a:t>
          </a:r>
          <a:r>
            <a:rPr lang="en-US" sz="1800" dirty="0" err="1" smtClean="0">
              <a:latin typeface="Corbel" panose="020B0503020204020204" pitchFamily="34" charset="0"/>
            </a:rPr>
            <a:t>vị</a:t>
          </a:r>
          <a:r>
            <a:rPr lang="en-US" sz="1800" dirty="0" smtClean="0">
              <a:latin typeface="Corbel" panose="020B0503020204020204" pitchFamily="34" charset="0"/>
            </a:rPr>
            <a:t>: </a:t>
          </a:r>
          <a:r>
            <a:rPr lang="en-US" sz="1800" dirty="0" err="1" smtClean="0">
              <a:latin typeface="Corbel" panose="020B0503020204020204" pitchFamily="34" charset="0"/>
            </a:rPr>
            <a:t>Bộ</a:t>
          </a:r>
          <a:r>
            <a:rPr lang="en-US" sz="1800" dirty="0" smtClean="0">
              <a:latin typeface="Corbel" panose="020B0503020204020204" pitchFamily="34" charset="0"/>
            </a:rPr>
            <a:t> </a:t>
          </a:r>
          <a:r>
            <a:rPr lang="en-US" sz="1800" dirty="0" err="1" smtClean="0">
              <a:latin typeface="Corbel" panose="020B0503020204020204" pitchFamily="34" charset="0"/>
            </a:rPr>
            <a:t>môn</a:t>
          </a:r>
          <a:r>
            <a:rPr lang="en-US" sz="1800" dirty="0" smtClean="0">
              <a:latin typeface="Corbel" panose="020B0503020204020204" pitchFamily="34" charset="0"/>
            </a:rPr>
            <a:t> ATTT, </a:t>
          </a:r>
          <a:r>
            <a:rPr lang="en-US" sz="1800" dirty="0" err="1" smtClean="0">
              <a:latin typeface="Corbel" panose="020B0503020204020204" pitchFamily="34" charset="0"/>
            </a:rPr>
            <a:t>Khoa</a:t>
          </a:r>
          <a:r>
            <a:rPr lang="en-US" sz="1800" dirty="0" smtClean="0">
              <a:latin typeface="Corbel" panose="020B0503020204020204" pitchFamily="34" charset="0"/>
            </a:rPr>
            <a:t> CNTT</a:t>
          </a:r>
          <a:endParaRPr lang="en-US" sz="1800" dirty="0">
            <a:latin typeface="Corbel" panose="020B0503020204020204" pitchFamily="34" charset="0"/>
          </a:endParaRPr>
        </a:p>
      </dgm:t>
    </dgm:pt>
    <dgm:pt modelId="{28480D40-86C3-4B1C-A11E-1409045E4935}" type="parTrans" cxnId="{6D16F556-4BF1-42D5-BD39-F69994F0FB2A}">
      <dgm:prSet/>
      <dgm:spPr/>
      <dgm:t>
        <a:bodyPr/>
        <a:lstStyle/>
        <a:p>
          <a:endParaRPr lang="en-US"/>
        </a:p>
      </dgm:t>
    </dgm:pt>
    <dgm:pt modelId="{78716D4B-D3FC-4A6A-8189-27C03B558F52}" type="sibTrans" cxnId="{6D16F556-4BF1-42D5-BD39-F69994F0FB2A}">
      <dgm:prSet/>
      <dgm:spPr/>
      <dgm:t>
        <a:bodyPr/>
        <a:lstStyle/>
        <a:p>
          <a:endParaRPr lang="en-US"/>
        </a:p>
      </dgm:t>
    </dgm:pt>
    <dgm:pt modelId="{CE45011B-6B04-423A-956B-7E375DD871D9}">
      <dgm:prSet custT="1"/>
      <dgm:spPr/>
      <dgm:t>
        <a:bodyPr/>
        <a:lstStyle/>
        <a:p>
          <a:pPr rtl="0"/>
          <a:r>
            <a:rPr lang="en-US" sz="1600" dirty="0" err="1" smtClean="0">
              <a:latin typeface="Corbel" panose="020B0503020204020204" pitchFamily="34" charset="0"/>
            </a:rPr>
            <a:t>Liên</a:t>
          </a:r>
          <a:r>
            <a:rPr lang="en-US" sz="1600" dirty="0" smtClean="0">
              <a:latin typeface="Corbel" panose="020B0503020204020204" pitchFamily="34" charset="0"/>
            </a:rPr>
            <a:t> </a:t>
          </a:r>
          <a:r>
            <a:rPr lang="en-US" sz="1600" dirty="0" err="1" smtClean="0">
              <a:latin typeface="Corbel" panose="020B0503020204020204" pitchFamily="34" charset="0"/>
            </a:rPr>
            <a:t>hệ</a:t>
          </a:r>
          <a:r>
            <a:rPr lang="en-US" sz="1600" dirty="0" smtClean="0">
              <a:latin typeface="Corbel" panose="020B0503020204020204" pitchFamily="34" charset="0"/>
            </a:rPr>
            <a:t>: Email - huunoidq@gmail.com</a:t>
          </a:r>
          <a:endParaRPr lang="en-US" sz="1600" dirty="0">
            <a:latin typeface="Corbel" panose="020B0503020204020204" pitchFamily="34" charset="0"/>
          </a:endParaRPr>
        </a:p>
      </dgm:t>
    </dgm:pt>
    <dgm:pt modelId="{3067FF40-4628-4097-ABA1-BA0B5CDCE3DA}" type="parTrans" cxnId="{9AAFBEFA-4ADA-474D-8B13-131B42118983}">
      <dgm:prSet/>
      <dgm:spPr/>
      <dgm:t>
        <a:bodyPr/>
        <a:lstStyle/>
        <a:p>
          <a:endParaRPr lang="en-US"/>
        </a:p>
      </dgm:t>
    </dgm:pt>
    <dgm:pt modelId="{6095D37B-E763-4BA1-B55C-ACF68F6E12FC}" type="sibTrans" cxnId="{9AAFBEFA-4ADA-474D-8B13-131B42118983}">
      <dgm:prSet/>
      <dgm:spPr/>
      <dgm:t>
        <a:bodyPr/>
        <a:lstStyle/>
        <a:p>
          <a:endParaRPr lang="en-US"/>
        </a:p>
      </dgm:t>
    </dgm:pt>
    <dgm:pt modelId="{261A3BD2-E3B9-4790-B291-AD4DC476515D}">
      <dgm:prSet custT="1"/>
      <dgm:spPr/>
      <dgm:t>
        <a:bodyPr/>
        <a:lstStyle/>
        <a:p>
          <a:pPr rtl="0"/>
          <a:r>
            <a:rPr lang="en-US" sz="1600" dirty="0" smtClean="0">
              <a:latin typeface="Corbel" panose="020B0503020204020204" pitchFamily="34" charset="0"/>
            </a:rPr>
            <a:t>SĐT:  0962631881</a:t>
          </a:r>
          <a:endParaRPr lang="en-US" sz="1600" dirty="0">
            <a:latin typeface="Corbel" panose="020B0503020204020204" pitchFamily="34" charset="0"/>
          </a:endParaRPr>
        </a:p>
      </dgm:t>
    </dgm:pt>
    <dgm:pt modelId="{15B9DC8E-8044-4B87-A57A-5E2CDEC87AB8}" type="parTrans" cxnId="{BAA42DCD-2BAB-47C1-AE40-FC26986E1F93}">
      <dgm:prSet/>
      <dgm:spPr/>
      <dgm:t>
        <a:bodyPr/>
        <a:lstStyle/>
        <a:p>
          <a:endParaRPr lang="en-US"/>
        </a:p>
      </dgm:t>
    </dgm:pt>
    <dgm:pt modelId="{0B7B4CFE-C0D8-43A0-B393-09BEA6AC9D66}" type="sibTrans" cxnId="{BAA42DCD-2BAB-47C1-AE40-FC26986E1F93}">
      <dgm:prSet/>
      <dgm:spPr/>
      <dgm:t>
        <a:bodyPr/>
        <a:lstStyle/>
        <a:p>
          <a:endParaRPr lang="en-US"/>
        </a:p>
      </dgm:t>
    </dgm:pt>
    <dgm:pt modelId="{020A27B9-CB55-49D5-B8A3-688EE585CC9D}" type="pres">
      <dgm:prSet presAssocID="{32E14704-977C-4D68-8294-59EA820FA368}" presName="Name0" presStyleCnt="0">
        <dgm:presLayoutVars>
          <dgm:dir/>
          <dgm:animLvl val="lvl"/>
          <dgm:resizeHandles val="exact"/>
        </dgm:presLayoutVars>
      </dgm:prSet>
      <dgm:spPr/>
      <dgm:t>
        <a:bodyPr/>
        <a:lstStyle/>
        <a:p>
          <a:endParaRPr lang="en-US"/>
        </a:p>
      </dgm:t>
    </dgm:pt>
    <dgm:pt modelId="{880A6054-3985-4741-8BCD-876E889C8E4A}" type="pres">
      <dgm:prSet presAssocID="{AAA69D82-9A39-4A83-AC91-A3ACD0314F6E}" presName="linNode" presStyleCnt="0"/>
      <dgm:spPr/>
    </dgm:pt>
    <dgm:pt modelId="{6A4AC412-4988-4A63-AD3C-3EA74E629088}" type="pres">
      <dgm:prSet presAssocID="{AAA69D82-9A39-4A83-AC91-A3ACD0314F6E}" presName="parentText" presStyleLbl="node1" presStyleIdx="0" presStyleCnt="4" custScaleX="271752" custLinFactNeighborX="1767" custLinFactNeighborY="-6955">
        <dgm:presLayoutVars>
          <dgm:chMax val="1"/>
          <dgm:bulletEnabled val="1"/>
        </dgm:presLayoutVars>
      </dgm:prSet>
      <dgm:spPr/>
      <dgm:t>
        <a:bodyPr/>
        <a:lstStyle/>
        <a:p>
          <a:endParaRPr lang="en-US"/>
        </a:p>
      </dgm:t>
    </dgm:pt>
    <dgm:pt modelId="{6551F452-F228-46B4-8D50-7ACBCAECF9B3}" type="pres">
      <dgm:prSet presAssocID="{462429E1-1829-459B-B17E-43E1DD9EE734}" presName="sp" presStyleCnt="0"/>
      <dgm:spPr/>
    </dgm:pt>
    <dgm:pt modelId="{479FDD0A-8025-4F67-B3DE-23414182AB1D}" type="pres">
      <dgm:prSet presAssocID="{24547722-253E-48CA-B6CF-3708C14F9984}" presName="linNode" presStyleCnt="0"/>
      <dgm:spPr/>
    </dgm:pt>
    <dgm:pt modelId="{9F865FF0-7CF1-4E52-B2F6-8E615894CE87}" type="pres">
      <dgm:prSet presAssocID="{24547722-253E-48CA-B6CF-3708C14F9984}" presName="parentText" presStyleLbl="node1" presStyleIdx="1" presStyleCnt="4" custScaleX="271752" custLinFactNeighborX="1767" custLinFactNeighborY="-10120">
        <dgm:presLayoutVars>
          <dgm:chMax val="1"/>
          <dgm:bulletEnabled val="1"/>
        </dgm:presLayoutVars>
      </dgm:prSet>
      <dgm:spPr/>
      <dgm:t>
        <a:bodyPr/>
        <a:lstStyle/>
        <a:p>
          <a:endParaRPr lang="en-US"/>
        </a:p>
      </dgm:t>
    </dgm:pt>
    <dgm:pt modelId="{64505BD9-C5D2-4975-A8AF-EBDDB56BB3CF}" type="pres">
      <dgm:prSet presAssocID="{78716D4B-D3FC-4A6A-8189-27C03B558F52}" presName="sp" presStyleCnt="0"/>
      <dgm:spPr/>
    </dgm:pt>
    <dgm:pt modelId="{6A211907-9AB4-4483-9792-DF21CB20B944}" type="pres">
      <dgm:prSet presAssocID="{CE45011B-6B04-423A-956B-7E375DD871D9}" presName="linNode" presStyleCnt="0"/>
      <dgm:spPr/>
    </dgm:pt>
    <dgm:pt modelId="{1E7D8500-7D12-417C-9BAE-D78098BD56AB}" type="pres">
      <dgm:prSet presAssocID="{CE45011B-6B04-423A-956B-7E375DD871D9}" presName="parentText" presStyleLbl="node1" presStyleIdx="2" presStyleCnt="4" custScaleX="271752" custLinFactNeighborX="1767" custLinFactNeighborY="-10120">
        <dgm:presLayoutVars>
          <dgm:chMax val="1"/>
          <dgm:bulletEnabled val="1"/>
        </dgm:presLayoutVars>
      </dgm:prSet>
      <dgm:spPr/>
      <dgm:t>
        <a:bodyPr/>
        <a:lstStyle/>
        <a:p>
          <a:endParaRPr lang="en-US"/>
        </a:p>
      </dgm:t>
    </dgm:pt>
    <dgm:pt modelId="{EDCE4719-E0A2-4EFB-8391-80347C84DB50}" type="pres">
      <dgm:prSet presAssocID="{6095D37B-E763-4BA1-B55C-ACF68F6E12FC}" presName="sp" presStyleCnt="0"/>
      <dgm:spPr/>
    </dgm:pt>
    <dgm:pt modelId="{29B94F91-A734-437B-89D0-B854A81CF83F}" type="pres">
      <dgm:prSet presAssocID="{261A3BD2-E3B9-4790-B291-AD4DC476515D}" presName="linNode" presStyleCnt="0"/>
      <dgm:spPr/>
    </dgm:pt>
    <dgm:pt modelId="{7878EA30-6613-41D4-B4E9-ED0DE1DEC707}" type="pres">
      <dgm:prSet presAssocID="{261A3BD2-E3B9-4790-B291-AD4DC476515D}" presName="parentText" presStyleLbl="node1" presStyleIdx="3" presStyleCnt="4" custScaleX="271752" custLinFactNeighborX="1767" custLinFactNeighborY="-13287">
        <dgm:presLayoutVars>
          <dgm:chMax val="1"/>
          <dgm:bulletEnabled val="1"/>
        </dgm:presLayoutVars>
      </dgm:prSet>
      <dgm:spPr/>
      <dgm:t>
        <a:bodyPr/>
        <a:lstStyle/>
        <a:p>
          <a:endParaRPr lang="en-US"/>
        </a:p>
      </dgm:t>
    </dgm:pt>
  </dgm:ptLst>
  <dgm:cxnLst>
    <dgm:cxn modelId="{818E827D-9119-47F9-BE06-6C907CEA4CC3}" type="presOf" srcId="{32E14704-977C-4D68-8294-59EA820FA368}" destId="{020A27B9-CB55-49D5-B8A3-688EE585CC9D}" srcOrd="0" destOrd="0" presId="urn:microsoft.com/office/officeart/2005/8/layout/vList5"/>
    <dgm:cxn modelId="{604F68C1-54D6-4C36-84DF-6F1F4E4DF410}" srcId="{32E14704-977C-4D68-8294-59EA820FA368}" destId="{AAA69D82-9A39-4A83-AC91-A3ACD0314F6E}" srcOrd="0" destOrd="0" parTransId="{AC309CF0-7B67-4583-BA21-12E4A2F54B72}" sibTransId="{462429E1-1829-459B-B17E-43E1DD9EE734}"/>
    <dgm:cxn modelId="{BAA42DCD-2BAB-47C1-AE40-FC26986E1F93}" srcId="{32E14704-977C-4D68-8294-59EA820FA368}" destId="{261A3BD2-E3B9-4790-B291-AD4DC476515D}" srcOrd="3" destOrd="0" parTransId="{15B9DC8E-8044-4B87-A57A-5E2CDEC87AB8}" sibTransId="{0B7B4CFE-C0D8-43A0-B393-09BEA6AC9D66}"/>
    <dgm:cxn modelId="{EF738130-E616-4E1E-9A59-8D291EB612B6}" type="presOf" srcId="{AAA69D82-9A39-4A83-AC91-A3ACD0314F6E}" destId="{6A4AC412-4988-4A63-AD3C-3EA74E629088}" srcOrd="0" destOrd="0" presId="urn:microsoft.com/office/officeart/2005/8/layout/vList5"/>
    <dgm:cxn modelId="{6D16F556-4BF1-42D5-BD39-F69994F0FB2A}" srcId="{32E14704-977C-4D68-8294-59EA820FA368}" destId="{24547722-253E-48CA-B6CF-3708C14F9984}" srcOrd="1" destOrd="0" parTransId="{28480D40-86C3-4B1C-A11E-1409045E4935}" sibTransId="{78716D4B-D3FC-4A6A-8189-27C03B558F52}"/>
    <dgm:cxn modelId="{9AAFBEFA-4ADA-474D-8B13-131B42118983}" srcId="{32E14704-977C-4D68-8294-59EA820FA368}" destId="{CE45011B-6B04-423A-956B-7E375DD871D9}" srcOrd="2" destOrd="0" parTransId="{3067FF40-4628-4097-ABA1-BA0B5CDCE3DA}" sibTransId="{6095D37B-E763-4BA1-B55C-ACF68F6E12FC}"/>
    <dgm:cxn modelId="{D8636510-A147-4F93-AE8D-2CC09FD039A4}" type="presOf" srcId="{24547722-253E-48CA-B6CF-3708C14F9984}" destId="{9F865FF0-7CF1-4E52-B2F6-8E615894CE87}" srcOrd="0" destOrd="0" presId="urn:microsoft.com/office/officeart/2005/8/layout/vList5"/>
    <dgm:cxn modelId="{12FC9A81-3784-4AAF-AE8D-CB0A8AED17B9}" type="presOf" srcId="{CE45011B-6B04-423A-956B-7E375DD871D9}" destId="{1E7D8500-7D12-417C-9BAE-D78098BD56AB}" srcOrd="0" destOrd="0" presId="urn:microsoft.com/office/officeart/2005/8/layout/vList5"/>
    <dgm:cxn modelId="{62586B2B-7686-49D3-A83D-BD7EA892C451}" type="presOf" srcId="{261A3BD2-E3B9-4790-B291-AD4DC476515D}" destId="{7878EA30-6613-41D4-B4E9-ED0DE1DEC707}" srcOrd="0" destOrd="0" presId="urn:microsoft.com/office/officeart/2005/8/layout/vList5"/>
    <dgm:cxn modelId="{187924CE-9AFA-4F77-8F7C-E1B43A57C85F}" type="presParOf" srcId="{020A27B9-CB55-49D5-B8A3-688EE585CC9D}" destId="{880A6054-3985-4741-8BCD-876E889C8E4A}" srcOrd="0" destOrd="0" presId="urn:microsoft.com/office/officeart/2005/8/layout/vList5"/>
    <dgm:cxn modelId="{9D6EF240-1705-470D-B718-22F5940372BC}" type="presParOf" srcId="{880A6054-3985-4741-8BCD-876E889C8E4A}" destId="{6A4AC412-4988-4A63-AD3C-3EA74E629088}" srcOrd="0" destOrd="0" presId="urn:microsoft.com/office/officeart/2005/8/layout/vList5"/>
    <dgm:cxn modelId="{BA3D00CF-700E-487B-917A-0D06FB5E7356}" type="presParOf" srcId="{020A27B9-CB55-49D5-B8A3-688EE585CC9D}" destId="{6551F452-F228-46B4-8D50-7ACBCAECF9B3}" srcOrd="1" destOrd="0" presId="urn:microsoft.com/office/officeart/2005/8/layout/vList5"/>
    <dgm:cxn modelId="{7AB99072-C415-4F29-98E9-25CB14AAE571}" type="presParOf" srcId="{020A27B9-CB55-49D5-B8A3-688EE585CC9D}" destId="{479FDD0A-8025-4F67-B3DE-23414182AB1D}" srcOrd="2" destOrd="0" presId="urn:microsoft.com/office/officeart/2005/8/layout/vList5"/>
    <dgm:cxn modelId="{EF71093C-5AEA-4623-A5A7-EA6C61EA0F2F}" type="presParOf" srcId="{479FDD0A-8025-4F67-B3DE-23414182AB1D}" destId="{9F865FF0-7CF1-4E52-B2F6-8E615894CE87}" srcOrd="0" destOrd="0" presId="urn:microsoft.com/office/officeart/2005/8/layout/vList5"/>
    <dgm:cxn modelId="{DBD2F6FC-A462-48FB-AF72-E4020777DD0F}" type="presParOf" srcId="{020A27B9-CB55-49D5-B8A3-688EE585CC9D}" destId="{64505BD9-C5D2-4975-A8AF-EBDDB56BB3CF}" srcOrd="3" destOrd="0" presId="urn:microsoft.com/office/officeart/2005/8/layout/vList5"/>
    <dgm:cxn modelId="{807D29F2-C4DF-4DCB-9471-838BF1002A76}" type="presParOf" srcId="{020A27B9-CB55-49D5-B8A3-688EE585CC9D}" destId="{6A211907-9AB4-4483-9792-DF21CB20B944}" srcOrd="4" destOrd="0" presId="urn:microsoft.com/office/officeart/2005/8/layout/vList5"/>
    <dgm:cxn modelId="{AD9A299E-6B3A-4ADF-8695-BB8765F60230}" type="presParOf" srcId="{6A211907-9AB4-4483-9792-DF21CB20B944}" destId="{1E7D8500-7D12-417C-9BAE-D78098BD56AB}" srcOrd="0" destOrd="0" presId="urn:microsoft.com/office/officeart/2005/8/layout/vList5"/>
    <dgm:cxn modelId="{1A1602C6-3E6D-4608-B88C-6F1CDEE4748F}" type="presParOf" srcId="{020A27B9-CB55-49D5-B8A3-688EE585CC9D}" destId="{EDCE4719-E0A2-4EFB-8391-80347C84DB50}" srcOrd="5" destOrd="0" presId="urn:microsoft.com/office/officeart/2005/8/layout/vList5"/>
    <dgm:cxn modelId="{F8BE42A9-D60E-43AC-81E5-36A4A663CE58}" type="presParOf" srcId="{020A27B9-CB55-49D5-B8A3-688EE585CC9D}" destId="{29B94F91-A734-437B-89D0-B854A81CF83F}" srcOrd="6" destOrd="0" presId="urn:microsoft.com/office/officeart/2005/8/layout/vList5"/>
    <dgm:cxn modelId="{0FAA879D-621C-4851-B375-3FE83411A12A}" type="presParOf" srcId="{29B94F91-A734-437B-89D0-B854A81CF83F}" destId="{7878EA30-6613-41D4-B4E9-ED0DE1DEC707}"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2EF240-A0D4-4F28-ACA1-859EC6569A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0B202D9-E3A0-4822-8607-FE00F7C53D03}">
      <dgm:prSet>
        <dgm:style>
          <a:lnRef idx="2">
            <a:schemeClr val="accent5"/>
          </a:lnRef>
          <a:fillRef idx="1">
            <a:schemeClr val="lt1"/>
          </a:fillRef>
          <a:effectRef idx="0">
            <a:schemeClr val="accent5"/>
          </a:effectRef>
          <a:fontRef idx="minor">
            <a:schemeClr val="dk1"/>
          </a:fontRef>
        </dgm:style>
      </dgm:prSet>
      <dgm:spPr>
        <a:ln>
          <a:solidFill>
            <a:srgbClr val="0070C0"/>
          </a:solidFill>
        </a:ln>
      </dgm:spPr>
      <dgm:t>
        <a:bodyPr/>
        <a:lstStyle/>
        <a:p>
          <a:pPr algn="ctr" rtl="0"/>
          <a:r>
            <a:rPr lang="en-US" b="1" dirty="0" smtClean="0">
              <a:latin typeface="Corbel" panose="020B0503020204020204" pitchFamily="34" charset="0"/>
            </a:rPr>
            <a:t>KHOA CÔNG NGHỆ THÔNG TIN</a:t>
          </a:r>
        </a:p>
        <a:p>
          <a:pPr algn="ctr" rtl="0"/>
          <a:r>
            <a:rPr lang="en-US" b="1" dirty="0" smtClean="0">
              <a:latin typeface="Corbel" panose="020B0503020204020204" pitchFamily="34" charset="0"/>
            </a:rPr>
            <a:t>BỘ MÔN AN TOÀN THÔNG TIN</a:t>
          </a:r>
          <a:endParaRPr lang="en-US" b="1" dirty="0">
            <a:latin typeface="Corbel" panose="020B0503020204020204" pitchFamily="34" charset="0"/>
          </a:endParaRPr>
        </a:p>
      </dgm:t>
    </dgm:pt>
    <dgm:pt modelId="{39AEF6BA-6192-4D37-81B3-183D0731805A}" type="parTrans" cxnId="{4831260F-60FB-4F25-9FA5-91ABCD0CD417}">
      <dgm:prSet/>
      <dgm:spPr/>
      <dgm:t>
        <a:bodyPr/>
        <a:lstStyle/>
        <a:p>
          <a:endParaRPr lang="en-US"/>
        </a:p>
      </dgm:t>
    </dgm:pt>
    <dgm:pt modelId="{DC6BFCE5-226F-404B-9EE4-FE4E69513B33}" type="sibTrans" cxnId="{4831260F-60FB-4F25-9FA5-91ABCD0CD417}">
      <dgm:prSet/>
      <dgm:spPr/>
      <dgm:t>
        <a:bodyPr/>
        <a:lstStyle/>
        <a:p>
          <a:endParaRPr lang="en-US"/>
        </a:p>
      </dgm:t>
    </dgm:pt>
    <dgm:pt modelId="{12EB2225-3360-4779-9214-A4B9DB85BF35}" type="pres">
      <dgm:prSet presAssocID="{532EF240-A0D4-4F28-ACA1-859EC6569A82}" presName="linear" presStyleCnt="0">
        <dgm:presLayoutVars>
          <dgm:animLvl val="lvl"/>
          <dgm:resizeHandles val="exact"/>
        </dgm:presLayoutVars>
      </dgm:prSet>
      <dgm:spPr/>
      <dgm:t>
        <a:bodyPr/>
        <a:lstStyle/>
        <a:p>
          <a:endParaRPr lang="en-US"/>
        </a:p>
      </dgm:t>
    </dgm:pt>
    <dgm:pt modelId="{55AB5388-7FA4-4CF3-A364-6B4B977D7290}" type="pres">
      <dgm:prSet presAssocID="{F0B202D9-E3A0-4822-8607-FE00F7C53D03}" presName="parentText" presStyleLbl="node1" presStyleIdx="0" presStyleCnt="1" custLinFactY="-5330" custLinFactNeighborY="-100000">
        <dgm:presLayoutVars>
          <dgm:chMax val="0"/>
          <dgm:bulletEnabled val="1"/>
        </dgm:presLayoutVars>
      </dgm:prSet>
      <dgm:spPr/>
      <dgm:t>
        <a:bodyPr/>
        <a:lstStyle/>
        <a:p>
          <a:endParaRPr lang="en-US"/>
        </a:p>
      </dgm:t>
    </dgm:pt>
  </dgm:ptLst>
  <dgm:cxnLst>
    <dgm:cxn modelId="{4831260F-60FB-4F25-9FA5-91ABCD0CD417}" srcId="{532EF240-A0D4-4F28-ACA1-859EC6569A82}" destId="{F0B202D9-E3A0-4822-8607-FE00F7C53D03}" srcOrd="0" destOrd="0" parTransId="{39AEF6BA-6192-4D37-81B3-183D0731805A}" sibTransId="{DC6BFCE5-226F-404B-9EE4-FE4E69513B33}"/>
    <dgm:cxn modelId="{9840F422-D404-4E88-82C6-E213E252793F}" type="presOf" srcId="{F0B202D9-E3A0-4822-8607-FE00F7C53D03}" destId="{55AB5388-7FA4-4CF3-A364-6B4B977D7290}" srcOrd="0" destOrd="0" presId="urn:microsoft.com/office/officeart/2005/8/layout/vList2"/>
    <dgm:cxn modelId="{C9C73B35-4C69-4C30-813F-761043CA90E6}" type="presOf" srcId="{532EF240-A0D4-4F28-ACA1-859EC6569A82}" destId="{12EB2225-3360-4779-9214-A4B9DB85BF35}" srcOrd="0" destOrd="0" presId="urn:microsoft.com/office/officeart/2005/8/layout/vList2"/>
    <dgm:cxn modelId="{909137C4-8B07-4353-9A28-EEB12A221BBC}" type="presParOf" srcId="{12EB2225-3360-4779-9214-A4B9DB85BF35}" destId="{55AB5388-7FA4-4CF3-A364-6B4B977D7290}"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680D0E-3453-491D-9AA2-602AE562FA8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FA235B6-4281-4BC1-B608-1645E47286AC}">
      <dgm:prSet/>
      <dgm:spPr/>
      <dgm:t>
        <a:bodyPr/>
        <a:lstStyle/>
        <a:p>
          <a:pPr rtl="0"/>
          <a:r>
            <a:rPr lang="en-US" b="1" i="1" smtClean="0"/>
            <a:t>Security at the Application Layer: PGP and S/MME</a:t>
          </a:r>
          <a:endParaRPr lang="en-US"/>
        </a:p>
      </dgm:t>
    </dgm:pt>
    <dgm:pt modelId="{D29420D9-B898-45D5-A907-570C697688E5}" type="parTrans" cxnId="{B6921230-177A-4FFE-96D4-E5E39A917EB4}">
      <dgm:prSet/>
      <dgm:spPr/>
      <dgm:t>
        <a:bodyPr/>
        <a:lstStyle/>
        <a:p>
          <a:endParaRPr lang="en-US"/>
        </a:p>
      </dgm:t>
    </dgm:pt>
    <dgm:pt modelId="{C0802355-5453-491E-9C2E-2882368BEF40}" type="sibTrans" cxnId="{B6921230-177A-4FFE-96D4-E5E39A917EB4}">
      <dgm:prSet/>
      <dgm:spPr/>
      <dgm:t>
        <a:bodyPr/>
        <a:lstStyle/>
        <a:p>
          <a:endParaRPr lang="en-US"/>
        </a:p>
      </dgm:t>
    </dgm:pt>
    <dgm:pt modelId="{C7271888-664A-42E1-B928-954634D99371}" type="pres">
      <dgm:prSet presAssocID="{63680D0E-3453-491D-9AA2-602AE562FA82}" presName="linear" presStyleCnt="0">
        <dgm:presLayoutVars>
          <dgm:animLvl val="lvl"/>
          <dgm:resizeHandles val="exact"/>
        </dgm:presLayoutVars>
      </dgm:prSet>
      <dgm:spPr/>
    </dgm:pt>
    <dgm:pt modelId="{A4414860-344B-44ED-A639-FD4B8681A419}" type="pres">
      <dgm:prSet presAssocID="{DFA235B6-4281-4BC1-B608-1645E47286AC}" presName="parentText" presStyleLbl="node1" presStyleIdx="0" presStyleCnt="1">
        <dgm:presLayoutVars>
          <dgm:chMax val="0"/>
          <dgm:bulletEnabled val="1"/>
        </dgm:presLayoutVars>
      </dgm:prSet>
      <dgm:spPr/>
    </dgm:pt>
  </dgm:ptLst>
  <dgm:cxnLst>
    <dgm:cxn modelId="{BB04F75C-2767-4517-A0EF-B77AD56C45D8}" type="presOf" srcId="{DFA235B6-4281-4BC1-B608-1645E47286AC}" destId="{A4414860-344B-44ED-A639-FD4B8681A419}" srcOrd="0" destOrd="0" presId="urn:microsoft.com/office/officeart/2005/8/layout/vList2"/>
    <dgm:cxn modelId="{B6921230-177A-4FFE-96D4-E5E39A917EB4}" srcId="{63680D0E-3453-491D-9AA2-602AE562FA82}" destId="{DFA235B6-4281-4BC1-B608-1645E47286AC}" srcOrd="0" destOrd="0" parTransId="{D29420D9-B898-45D5-A907-570C697688E5}" sibTransId="{C0802355-5453-491E-9C2E-2882368BEF40}"/>
    <dgm:cxn modelId="{4B346E65-7BF7-41F9-B458-EB3D6F1EE9A6}" type="presOf" srcId="{63680D0E-3453-491D-9AA2-602AE562FA82}" destId="{C7271888-664A-42E1-B928-954634D99371}" srcOrd="0" destOrd="0" presId="urn:microsoft.com/office/officeart/2005/8/layout/vList2"/>
    <dgm:cxn modelId="{4527BEBC-3199-43EE-9426-59321B005025}" type="presParOf" srcId="{C7271888-664A-42E1-B928-954634D99371}" destId="{A4414860-344B-44ED-A639-FD4B8681A41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67DB73-465A-469B-83FB-3D1BC007E2B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7761822-0AA0-46BF-880A-870AEBBF542A}">
      <dgm:prSet/>
      <dgm:spPr/>
      <dgm:t>
        <a:bodyPr/>
        <a:lstStyle/>
        <a:p>
          <a:pPr rtl="0"/>
          <a:r>
            <a:rPr lang="en-US" smtClean="0"/>
            <a:t>Objectives</a:t>
          </a:r>
          <a:endParaRPr lang="en-US"/>
        </a:p>
      </dgm:t>
    </dgm:pt>
    <dgm:pt modelId="{1E43B82F-10BF-4F40-AD44-2DE490871B50}" type="parTrans" cxnId="{76AE4700-D2FD-4BCB-AF04-43C391EBDCEC}">
      <dgm:prSet/>
      <dgm:spPr/>
      <dgm:t>
        <a:bodyPr/>
        <a:lstStyle/>
        <a:p>
          <a:endParaRPr lang="en-US"/>
        </a:p>
      </dgm:t>
    </dgm:pt>
    <dgm:pt modelId="{A2802126-C76C-40E3-B253-8610C2DA651D}" type="sibTrans" cxnId="{76AE4700-D2FD-4BCB-AF04-43C391EBDCEC}">
      <dgm:prSet/>
      <dgm:spPr/>
      <dgm:t>
        <a:bodyPr/>
        <a:lstStyle/>
        <a:p>
          <a:endParaRPr lang="en-US"/>
        </a:p>
      </dgm:t>
    </dgm:pt>
    <dgm:pt modelId="{F2B2C5D2-7F41-4F84-BECC-0F32B50F4F5D}" type="pres">
      <dgm:prSet presAssocID="{8467DB73-465A-469B-83FB-3D1BC007E2BB}" presName="linear" presStyleCnt="0">
        <dgm:presLayoutVars>
          <dgm:animLvl val="lvl"/>
          <dgm:resizeHandles val="exact"/>
        </dgm:presLayoutVars>
      </dgm:prSet>
      <dgm:spPr/>
    </dgm:pt>
    <dgm:pt modelId="{3FCDC809-EFC5-494F-834F-73DF98774A67}" type="pres">
      <dgm:prSet presAssocID="{87761822-0AA0-46BF-880A-870AEBBF542A}" presName="parentText" presStyleLbl="node1" presStyleIdx="0" presStyleCnt="1">
        <dgm:presLayoutVars>
          <dgm:chMax val="0"/>
          <dgm:bulletEnabled val="1"/>
        </dgm:presLayoutVars>
      </dgm:prSet>
      <dgm:spPr/>
    </dgm:pt>
  </dgm:ptLst>
  <dgm:cxnLst>
    <dgm:cxn modelId="{76AE4700-D2FD-4BCB-AF04-43C391EBDCEC}" srcId="{8467DB73-465A-469B-83FB-3D1BC007E2BB}" destId="{87761822-0AA0-46BF-880A-870AEBBF542A}" srcOrd="0" destOrd="0" parTransId="{1E43B82F-10BF-4F40-AD44-2DE490871B50}" sibTransId="{A2802126-C76C-40E3-B253-8610C2DA651D}"/>
    <dgm:cxn modelId="{A86CF829-7D9E-4BA3-A1FD-BE2CF74B71AC}" type="presOf" srcId="{8467DB73-465A-469B-83FB-3D1BC007E2BB}" destId="{F2B2C5D2-7F41-4F84-BECC-0F32B50F4F5D}" srcOrd="0" destOrd="0" presId="urn:microsoft.com/office/officeart/2005/8/layout/vList2"/>
    <dgm:cxn modelId="{30C18108-DA1D-4325-BC59-3610B1F04EFF}" type="presOf" srcId="{87761822-0AA0-46BF-880A-870AEBBF542A}" destId="{3FCDC809-EFC5-494F-834F-73DF98774A67}" srcOrd="0" destOrd="0" presId="urn:microsoft.com/office/officeart/2005/8/layout/vList2"/>
    <dgm:cxn modelId="{42B119B9-87A1-4E09-92FB-E3D4AB882A2F}" type="presParOf" srcId="{F2B2C5D2-7F41-4F84-BECC-0F32B50F4F5D}" destId="{3FCDC809-EFC5-494F-834F-73DF98774A6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D51F87-C1BD-4B2D-99DF-E755C3EA4C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C194CBB-40B9-4A19-B35B-D3D0813221B5}">
      <dgm:prSet/>
      <dgm:spPr/>
      <dgm:t>
        <a:bodyPr/>
        <a:lstStyle/>
        <a:p>
          <a:pPr rtl="0"/>
          <a:r>
            <a:rPr lang="en-US" b="1" smtClean="0"/>
            <a:t>16-1 E-MAIL</a:t>
          </a:r>
          <a:endParaRPr lang="en-US"/>
        </a:p>
      </dgm:t>
    </dgm:pt>
    <dgm:pt modelId="{AA9A346C-1571-4E7F-A820-57AC5F132B6E}" type="parTrans" cxnId="{0012D155-CB0F-449D-BF21-1380242F5E0E}">
      <dgm:prSet/>
      <dgm:spPr/>
      <dgm:t>
        <a:bodyPr/>
        <a:lstStyle/>
        <a:p>
          <a:endParaRPr lang="en-US"/>
        </a:p>
      </dgm:t>
    </dgm:pt>
    <dgm:pt modelId="{703BC6AC-8DE1-4835-8DB8-5D2BB098E11A}" type="sibTrans" cxnId="{0012D155-CB0F-449D-BF21-1380242F5E0E}">
      <dgm:prSet/>
      <dgm:spPr/>
      <dgm:t>
        <a:bodyPr/>
        <a:lstStyle/>
        <a:p>
          <a:endParaRPr lang="en-US"/>
        </a:p>
      </dgm:t>
    </dgm:pt>
    <dgm:pt modelId="{95995E2C-4936-42F3-BC18-47F6DB6C6EA9}" type="pres">
      <dgm:prSet presAssocID="{D2D51F87-C1BD-4B2D-99DF-E755C3EA4C31}" presName="linear" presStyleCnt="0">
        <dgm:presLayoutVars>
          <dgm:animLvl val="lvl"/>
          <dgm:resizeHandles val="exact"/>
        </dgm:presLayoutVars>
      </dgm:prSet>
      <dgm:spPr/>
    </dgm:pt>
    <dgm:pt modelId="{3C7E7512-3E7D-4C79-8C36-5526223122D7}" type="pres">
      <dgm:prSet presAssocID="{DC194CBB-40B9-4A19-B35B-D3D0813221B5}" presName="parentText" presStyleLbl="node1" presStyleIdx="0" presStyleCnt="1">
        <dgm:presLayoutVars>
          <dgm:chMax val="0"/>
          <dgm:bulletEnabled val="1"/>
        </dgm:presLayoutVars>
      </dgm:prSet>
      <dgm:spPr/>
    </dgm:pt>
  </dgm:ptLst>
  <dgm:cxnLst>
    <dgm:cxn modelId="{01A3C7AF-41E7-403C-93DA-03EF01D85B49}" type="presOf" srcId="{DC194CBB-40B9-4A19-B35B-D3D0813221B5}" destId="{3C7E7512-3E7D-4C79-8C36-5526223122D7}" srcOrd="0" destOrd="0" presId="urn:microsoft.com/office/officeart/2005/8/layout/vList2"/>
    <dgm:cxn modelId="{44B7990E-DC43-41BB-BD8D-36F477BADE2E}" type="presOf" srcId="{D2D51F87-C1BD-4B2D-99DF-E755C3EA4C31}" destId="{95995E2C-4936-42F3-BC18-47F6DB6C6EA9}" srcOrd="0" destOrd="0" presId="urn:microsoft.com/office/officeart/2005/8/layout/vList2"/>
    <dgm:cxn modelId="{0012D155-CB0F-449D-BF21-1380242F5E0E}" srcId="{D2D51F87-C1BD-4B2D-99DF-E755C3EA4C31}" destId="{DC194CBB-40B9-4A19-B35B-D3D0813221B5}" srcOrd="0" destOrd="0" parTransId="{AA9A346C-1571-4E7F-A820-57AC5F132B6E}" sibTransId="{703BC6AC-8DE1-4835-8DB8-5D2BB098E11A}"/>
    <dgm:cxn modelId="{27A775C1-AE76-44F1-BFB9-57523B72271A}" type="presParOf" srcId="{95995E2C-4936-42F3-BC18-47F6DB6C6EA9}" destId="{3C7E7512-3E7D-4C79-8C36-5526223122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16BEF5-2EC7-4F12-9EF9-1C05705425B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66E2795-0886-4197-B950-95F8B0FBC21D}">
      <dgm:prSet/>
      <dgm:spPr/>
      <dgm:t>
        <a:bodyPr/>
        <a:lstStyle/>
        <a:p>
          <a:pPr rtl="0"/>
          <a:r>
            <a:rPr lang="vi-VN" b="1" i="1" smtClean="0"/>
            <a:t>16.1.1 </a:t>
          </a:r>
          <a:r>
            <a:rPr lang="en-US" b="1" i="1" smtClean="0"/>
            <a:t>E-mail Architecture</a:t>
          </a:r>
          <a:endParaRPr lang="en-US"/>
        </a:p>
      </dgm:t>
    </dgm:pt>
    <dgm:pt modelId="{8F68CA6A-061F-4E99-B951-FEE7E871BC2A}" type="parTrans" cxnId="{2BCE5007-4638-4F71-89D4-91431CBC1E68}">
      <dgm:prSet/>
      <dgm:spPr/>
      <dgm:t>
        <a:bodyPr/>
        <a:lstStyle/>
        <a:p>
          <a:endParaRPr lang="en-US"/>
        </a:p>
      </dgm:t>
    </dgm:pt>
    <dgm:pt modelId="{2FEBF638-8C75-469B-82C2-6ABE777254FA}" type="sibTrans" cxnId="{2BCE5007-4638-4F71-89D4-91431CBC1E68}">
      <dgm:prSet/>
      <dgm:spPr/>
      <dgm:t>
        <a:bodyPr/>
        <a:lstStyle/>
        <a:p>
          <a:endParaRPr lang="en-US"/>
        </a:p>
      </dgm:t>
    </dgm:pt>
    <dgm:pt modelId="{D5EC362F-E3A9-42B3-A871-FFE1BB8152FA}" type="pres">
      <dgm:prSet presAssocID="{C016BEF5-2EC7-4F12-9EF9-1C05705425B0}" presName="linear" presStyleCnt="0">
        <dgm:presLayoutVars>
          <dgm:animLvl val="lvl"/>
          <dgm:resizeHandles val="exact"/>
        </dgm:presLayoutVars>
      </dgm:prSet>
      <dgm:spPr/>
    </dgm:pt>
    <dgm:pt modelId="{865A94B0-5267-439E-B222-987BB5FA3A9D}" type="pres">
      <dgm:prSet presAssocID="{466E2795-0886-4197-B950-95F8B0FBC21D}" presName="parentText" presStyleLbl="node1" presStyleIdx="0" presStyleCnt="1">
        <dgm:presLayoutVars>
          <dgm:chMax val="0"/>
          <dgm:bulletEnabled val="1"/>
        </dgm:presLayoutVars>
      </dgm:prSet>
      <dgm:spPr/>
    </dgm:pt>
  </dgm:ptLst>
  <dgm:cxnLst>
    <dgm:cxn modelId="{CBD422DA-B36A-4987-84AA-327F1E060B6A}" type="presOf" srcId="{C016BEF5-2EC7-4F12-9EF9-1C05705425B0}" destId="{D5EC362F-E3A9-42B3-A871-FFE1BB8152FA}" srcOrd="0" destOrd="0" presId="urn:microsoft.com/office/officeart/2005/8/layout/vList2"/>
    <dgm:cxn modelId="{2BCE5007-4638-4F71-89D4-91431CBC1E68}" srcId="{C016BEF5-2EC7-4F12-9EF9-1C05705425B0}" destId="{466E2795-0886-4197-B950-95F8B0FBC21D}" srcOrd="0" destOrd="0" parTransId="{8F68CA6A-061F-4E99-B951-FEE7E871BC2A}" sibTransId="{2FEBF638-8C75-469B-82C2-6ABE777254FA}"/>
    <dgm:cxn modelId="{73B077B0-EDD8-4BF6-A90A-1571BE65EB42}" type="presOf" srcId="{466E2795-0886-4197-B950-95F8B0FBC21D}" destId="{865A94B0-5267-439E-B222-987BB5FA3A9D}" srcOrd="0" destOrd="0" presId="urn:microsoft.com/office/officeart/2005/8/layout/vList2"/>
    <dgm:cxn modelId="{A652A359-8CAC-477A-B592-2DD926DE732E}" type="presParOf" srcId="{D5EC362F-E3A9-42B3-A871-FFE1BB8152FA}" destId="{865A94B0-5267-439E-B222-987BB5FA3A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39148A-0DE0-46D2-8729-F998188BBD9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FC92D9D-A848-482C-B12F-C7DFEE27111A}">
      <dgm:prSet/>
      <dgm:spPr/>
      <dgm:t>
        <a:bodyPr/>
        <a:lstStyle/>
        <a:p>
          <a:pPr rtl="0"/>
          <a:r>
            <a:rPr lang="en-US" b="1" i="1" smtClean="0"/>
            <a:t>16.1.2 E-mail Security</a:t>
          </a:r>
          <a:endParaRPr lang="en-US"/>
        </a:p>
      </dgm:t>
    </dgm:pt>
    <dgm:pt modelId="{32668166-DFCE-4999-BC6D-65FABC228FDD}" type="parTrans" cxnId="{603F2032-9A69-425B-A368-C3513E41025B}">
      <dgm:prSet/>
      <dgm:spPr/>
      <dgm:t>
        <a:bodyPr/>
        <a:lstStyle/>
        <a:p>
          <a:endParaRPr lang="en-US"/>
        </a:p>
      </dgm:t>
    </dgm:pt>
    <dgm:pt modelId="{6AFE2DAF-CF21-4B21-ACF7-AEC20212E723}" type="sibTrans" cxnId="{603F2032-9A69-425B-A368-C3513E41025B}">
      <dgm:prSet/>
      <dgm:spPr/>
      <dgm:t>
        <a:bodyPr/>
        <a:lstStyle/>
        <a:p>
          <a:endParaRPr lang="en-US"/>
        </a:p>
      </dgm:t>
    </dgm:pt>
    <dgm:pt modelId="{D145B157-AFB7-4F61-AA98-F2F01029FE75}" type="pres">
      <dgm:prSet presAssocID="{E139148A-0DE0-46D2-8729-F998188BBD92}" presName="linear" presStyleCnt="0">
        <dgm:presLayoutVars>
          <dgm:animLvl val="lvl"/>
          <dgm:resizeHandles val="exact"/>
        </dgm:presLayoutVars>
      </dgm:prSet>
      <dgm:spPr/>
    </dgm:pt>
    <dgm:pt modelId="{1860CE7A-D9CC-4EEE-9B9C-16D538F51CA7}" type="pres">
      <dgm:prSet presAssocID="{0FC92D9D-A848-482C-B12F-C7DFEE27111A}" presName="parentText" presStyleLbl="node1" presStyleIdx="0" presStyleCnt="1">
        <dgm:presLayoutVars>
          <dgm:chMax val="0"/>
          <dgm:bulletEnabled val="1"/>
        </dgm:presLayoutVars>
      </dgm:prSet>
      <dgm:spPr/>
    </dgm:pt>
  </dgm:ptLst>
  <dgm:cxnLst>
    <dgm:cxn modelId="{603F2032-9A69-425B-A368-C3513E41025B}" srcId="{E139148A-0DE0-46D2-8729-F998188BBD92}" destId="{0FC92D9D-A848-482C-B12F-C7DFEE27111A}" srcOrd="0" destOrd="0" parTransId="{32668166-DFCE-4999-BC6D-65FABC228FDD}" sibTransId="{6AFE2DAF-CF21-4B21-ACF7-AEC20212E723}"/>
    <dgm:cxn modelId="{4FA1B5E3-8567-4113-B276-AE472F24F892}" type="presOf" srcId="{E139148A-0DE0-46D2-8729-F998188BBD92}" destId="{D145B157-AFB7-4F61-AA98-F2F01029FE75}" srcOrd="0" destOrd="0" presId="urn:microsoft.com/office/officeart/2005/8/layout/vList2"/>
    <dgm:cxn modelId="{F9148E50-FED2-4AB4-9D22-FAEBC4D3059A}" type="presOf" srcId="{0FC92D9D-A848-482C-B12F-C7DFEE27111A}" destId="{1860CE7A-D9CC-4EEE-9B9C-16D538F51CA7}" srcOrd="0" destOrd="0" presId="urn:microsoft.com/office/officeart/2005/8/layout/vList2"/>
    <dgm:cxn modelId="{874776C0-7045-4D04-A501-385D78622B41}" type="presParOf" srcId="{D145B157-AFB7-4F61-AA98-F2F01029FE75}" destId="{1860CE7A-D9CC-4EEE-9B9C-16D538F51CA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FD90501-490A-47DD-BCF8-B4A435E71D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5D28DC-404E-49CC-B888-E2BE83AB4FD8}">
      <dgm:prSet/>
      <dgm:spPr/>
      <dgm:t>
        <a:bodyPr/>
        <a:lstStyle/>
        <a:p>
          <a:pPr rtl="0"/>
          <a:r>
            <a:rPr lang="en-US" b="1" i="1" smtClean="0"/>
            <a:t>16.1.2 Continued</a:t>
          </a:r>
          <a:endParaRPr lang="en-US"/>
        </a:p>
      </dgm:t>
    </dgm:pt>
    <dgm:pt modelId="{7CEE9654-30DA-4ED8-B723-67BDFAC2F1EC}" type="parTrans" cxnId="{4ED6D295-D369-42A3-9756-4E3BAFA08E70}">
      <dgm:prSet/>
      <dgm:spPr/>
      <dgm:t>
        <a:bodyPr/>
        <a:lstStyle/>
        <a:p>
          <a:endParaRPr lang="en-US"/>
        </a:p>
      </dgm:t>
    </dgm:pt>
    <dgm:pt modelId="{F41D22CB-EB15-48B1-972D-C76827B228A3}" type="sibTrans" cxnId="{4ED6D295-D369-42A3-9756-4E3BAFA08E70}">
      <dgm:prSet/>
      <dgm:spPr/>
      <dgm:t>
        <a:bodyPr/>
        <a:lstStyle/>
        <a:p>
          <a:endParaRPr lang="en-US"/>
        </a:p>
      </dgm:t>
    </dgm:pt>
    <dgm:pt modelId="{5A41122F-565D-43D0-A75B-EFA9BE367898}" type="pres">
      <dgm:prSet presAssocID="{1FD90501-490A-47DD-BCF8-B4A435E71D91}" presName="linear" presStyleCnt="0">
        <dgm:presLayoutVars>
          <dgm:animLvl val="lvl"/>
          <dgm:resizeHandles val="exact"/>
        </dgm:presLayoutVars>
      </dgm:prSet>
      <dgm:spPr/>
    </dgm:pt>
    <dgm:pt modelId="{459F2892-23AF-4131-8581-A31A0BD3D14F}" type="pres">
      <dgm:prSet presAssocID="{905D28DC-404E-49CC-B888-E2BE83AB4FD8}" presName="parentText" presStyleLbl="node1" presStyleIdx="0" presStyleCnt="1">
        <dgm:presLayoutVars>
          <dgm:chMax val="0"/>
          <dgm:bulletEnabled val="1"/>
        </dgm:presLayoutVars>
      </dgm:prSet>
      <dgm:spPr/>
    </dgm:pt>
  </dgm:ptLst>
  <dgm:cxnLst>
    <dgm:cxn modelId="{2559879B-AF04-4280-B2C5-8973FB499705}" type="presOf" srcId="{905D28DC-404E-49CC-B888-E2BE83AB4FD8}" destId="{459F2892-23AF-4131-8581-A31A0BD3D14F}" srcOrd="0" destOrd="0" presId="urn:microsoft.com/office/officeart/2005/8/layout/vList2"/>
    <dgm:cxn modelId="{4570135D-9492-49AE-AAB2-9AD73BB9E96C}" type="presOf" srcId="{1FD90501-490A-47DD-BCF8-B4A435E71D91}" destId="{5A41122F-565D-43D0-A75B-EFA9BE367898}" srcOrd="0" destOrd="0" presId="urn:microsoft.com/office/officeart/2005/8/layout/vList2"/>
    <dgm:cxn modelId="{4ED6D295-D369-42A3-9756-4E3BAFA08E70}" srcId="{1FD90501-490A-47DD-BCF8-B4A435E71D91}" destId="{905D28DC-404E-49CC-B888-E2BE83AB4FD8}" srcOrd="0" destOrd="0" parTransId="{7CEE9654-30DA-4ED8-B723-67BDFAC2F1EC}" sibTransId="{F41D22CB-EB15-48B1-972D-C76827B228A3}"/>
    <dgm:cxn modelId="{A59A1BBE-3F8E-4873-9D2E-675F09AB34AA}" type="presParOf" srcId="{5A41122F-565D-43D0-A75B-EFA9BE367898}" destId="{459F2892-23AF-4131-8581-A31A0BD3D14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AD82A-F7A2-47AE-BCE6-186044AB23BE}">
      <dsp:nvSpPr>
        <dsp:cNvPr id="0" name=""/>
        <dsp:cNvSpPr/>
      </dsp:nvSpPr>
      <dsp:spPr>
        <a:xfrm>
          <a:off x="0" y="106"/>
          <a:ext cx="9144000" cy="227437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b="1" kern="1200" dirty="0" smtClean="0">
              <a:latin typeface="Corbel" panose="020B0503020204020204" pitchFamily="34" charset="0"/>
            </a:rPr>
            <a:t>BÀI GIẢNG</a:t>
          </a:r>
        </a:p>
        <a:p>
          <a:pPr lvl="0" algn="ctr" defTabSz="1955800" rtl="0">
            <a:lnSpc>
              <a:spcPct val="90000"/>
            </a:lnSpc>
            <a:spcBef>
              <a:spcPct val="0"/>
            </a:spcBef>
            <a:spcAft>
              <a:spcPct val="35000"/>
            </a:spcAft>
          </a:pPr>
          <a:r>
            <a:rPr lang="en-US" sz="4400" b="1" kern="1200" dirty="0" smtClean="0">
              <a:latin typeface="Corbel" panose="020B0503020204020204" pitchFamily="34" charset="0"/>
            </a:rPr>
            <a:t>ỨNG DỤNG MẬT MÃ TRONG AN NINH MẠNG</a:t>
          </a:r>
          <a:endParaRPr lang="en-US" sz="4400" b="1" kern="1200" dirty="0">
            <a:latin typeface="Corbel" panose="020B0503020204020204" pitchFamily="34" charset="0"/>
          </a:endParaRPr>
        </a:p>
      </dsp:txBody>
      <dsp:txXfrm>
        <a:off x="111026" y="111132"/>
        <a:ext cx="8921948" cy="20523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981F4-1FDA-4FD3-9D3A-A952D56E6DE4}">
      <dsp:nvSpPr>
        <dsp:cNvPr id="0" name=""/>
        <dsp:cNvSpPr/>
      </dsp:nvSpPr>
      <dsp:spPr>
        <a:xfrm>
          <a:off x="0" y="2537"/>
          <a:ext cx="7753215"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smtClean="0"/>
            <a:t>16-2 PGP</a:t>
          </a:r>
          <a:endParaRPr lang="en-US" sz="2800" kern="1200"/>
        </a:p>
      </dsp:txBody>
      <dsp:txXfrm>
        <a:off x="32784" y="35321"/>
        <a:ext cx="7687647" cy="6060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5D845-E8DE-4E22-8264-CADA9484E870}">
      <dsp:nvSpPr>
        <dsp:cNvPr id="0" name=""/>
        <dsp:cNvSpPr/>
      </dsp:nvSpPr>
      <dsp:spPr>
        <a:xfrm>
          <a:off x="0" y="4112"/>
          <a:ext cx="7811485"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16.2.1 Scenarios</a:t>
          </a:r>
          <a:endParaRPr lang="en-US" sz="2900" u="none" kern="1200" dirty="0"/>
        </a:p>
      </dsp:txBody>
      <dsp:txXfrm>
        <a:off x="33955" y="38067"/>
        <a:ext cx="7743575" cy="62765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5D845-E8DE-4E22-8264-CADA9484E870}">
      <dsp:nvSpPr>
        <dsp:cNvPr id="0" name=""/>
        <dsp:cNvSpPr/>
      </dsp:nvSpPr>
      <dsp:spPr>
        <a:xfrm>
          <a:off x="0" y="4112"/>
          <a:ext cx="7811485"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16.2.1 Continued</a:t>
          </a:r>
          <a:endParaRPr lang="en-US" sz="2900" u="none" kern="1200" dirty="0"/>
        </a:p>
      </dsp:txBody>
      <dsp:txXfrm>
        <a:off x="33955" y="38067"/>
        <a:ext cx="7743575" cy="62765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5D845-E8DE-4E22-8264-CADA9484E870}">
      <dsp:nvSpPr>
        <dsp:cNvPr id="0" name=""/>
        <dsp:cNvSpPr/>
      </dsp:nvSpPr>
      <dsp:spPr>
        <a:xfrm>
          <a:off x="0" y="4112"/>
          <a:ext cx="7811485"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16.2.1 Continued</a:t>
          </a:r>
          <a:endParaRPr lang="en-US" sz="2900" u="none" kern="1200" dirty="0"/>
        </a:p>
      </dsp:txBody>
      <dsp:txXfrm>
        <a:off x="33955" y="38067"/>
        <a:ext cx="7743575" cy="62765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5D845-E8DE-4E22-8264-CADA9484E870}">
      <dsp:nvSpPr>
        <dsp:cNvPr id="0" name=""/>
        <dsp:cNvSpPr/>
      </dsp:nvSpPr>
      <dsp:spPr>
        <a:xfrm>
          <a:off x="0" y="4112"/>
          <a:ext cx="7811485"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16.2.1 Continued</a:t>
          </a:r>
          <a:endParaRPr lang="en-US" sz="2900" u="none" kern="1200" dirty="0"/>
        </a:p>
      </dsp:txBody>
      <dsp:txXfrm>
        <a:off x="33955" y="38067"/>
        <a:ext cx="7743575" cy="62765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5D845-E8DE-4E22-8264-CADA9484E870}">
      <dsp:nvSpPr>
        <dsp:cNvPr id="0" name=""/>
        <dsp:cNvSpPr/>
      </dsp:nvSpPr>
      <dsp:spPr>
        <a:xfrm>
          <a:off x="0" y="4112"/>
          <a:ext cx="7811485"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16.2.1 Continued</a:t>
          </a:r>
          <a:endParaRPr lang="en-US" sz="2900" u="none" kern="1200" dirty="0"/>
        </a:p>
      </dsp:txBody>
      <dsp:txXfrm>
        <a:off x="33955" y="38067"/>
        <a:ext cx="7743575" cy="62765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5D845-E8DE-4E22-8264-CADA9484E870}">
      <dsp:nvSpPr>
        <dsp:cNvPr id="0" name=""/>
        <dsp:cNvSpPr/>
      </dsp:nvSpPr>
      <dsp:spPr>
        <a:xfrm>
          <a:off x="0" y="4112"/>
          <a:ext cx="7811485"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16.2.2 Key Rings</a:t>
          </a:r>
          <a:endParaRPr lang="en-US" sz="2900" u="none" kern="1200" dirty="0"/>
        </a:p>
      </dsp:txBody>
      <dsp:txXfrm>
        <a:off x="33955" y="38067"/>
        <a:ext cx="7743575" cy="62765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29EFD-DD73-4D01-AABC-9596DDDA7E11}">
      <dsp:nvSpPr>
        <dsp:cNvPr id="0" name=""/>
        <dsp:cNvSpPr/>
      </dsp:nvSpPr>
      <dsp:spPr>
        <a:xfrm>
          <a:off x="0" y="11155"/>
          <a:ext cx="7784722"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b="1" i="1" kern="1200" dirty="0" smtClean="0"/>
            <a:t>1</a:t>
          </a:r>
          <a:r>
            <a:rPr lang="en-US" sz="3300" b="1" i="1" u="none" kern="1200" dirty="0" smtClean="0"/>
            <a:t>6.2.</a:t>
          </a:r>
          <a:r>
            <a:rPr lang="en-US" sz="3300" b="1" i="1" kern="1200" dirty="0" smtClean="0"/>
            <a:t>5 Extracting Information from Rings</a:t>
          </a:r>
          <a:endParaRPr lang="en-US" sz="3300" kern="1200" dirty="0"/>
        </a:p>
      </dsp:txBody>
      <dsp:txXfrm>
        <a:off x="38638" y="49793"/>
        <a:ext cx="7707446" cy="71422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5A403-05ED-4E9C-AC44-E770E08CDF4F}">
      <dsp:nvSpPr>
        <dsp:cNvPr id="0" name=""/>
        <dsp:cNvSpPr/>
      </dsp:nvSpPr>
      <dsp:spPr>
        <a:xfrm>
          <a:off x="0" y="4176"/>
          <a:ext cx="7753932"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smtClean="0"/>
            <a:t>16-3 S/MIME</a:t>
          </a:r>
          <a:endParaRPr lang="en-US" sz="3400" kern="1200"/>
        </a:p>
      </dsp:txBody>
      <dsp:txXfrm>
        <a:off x="39809" y="43985"/>
        <a:ext cx="7674314" cy="735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AC412-4988-4A63-AD3C-3EA74E629088}">
      <dsp:nvSpPr>
        <dsp:cNvPr id="0" name=""/>
        <dsp:cNvSpPr/>
      </dsp:nvSpPr>
      <dsp:spPr>
        <a:xfrm>
          <a:off x="60508" y="0"/>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err="1" smtClean="0">
              <a:latin typeface="Corbel" panose="020B0503020204020204" pitchFamily="34" charset="0"/>
            </a:rPr>
            <a:t>Giáo</a:t>
          </a:r>
          <a:r>
            <a:rPr lang="en-US" sz="1800" kern="1200" dirty="0" smtClean="0">
              <a:latin typeface="Corbel" panose="020B0503020204020204" pitchFamily="34" charset="0"/>
            </a:rPr>
            <a:t> </a:t>
          </a:r>
          <a:r>
            <a:rPr lang="en-US" sz="1800" kern="1200" dirty="0" err="1" smtClean="0">
              <a:latin typeface="Corbel" panose="020B0503020204020204" pitchFamily="34" charset="0"/>
            </a:rPr>
            <a:t>viên</a:t>
          </a:r>
          <a:r>
            <a:rPr lang="en-US" sz="1800" kern="1200" dirty="0" smtClean="0">
              <a:latin typeface="Corbel" panose="020B0503020204020204" pitchFamily="34" charset="0"/>
            </a:rPr>
            <a:t>: 4/ </a:t>
          </a:r>
          <a:r>
            <a:rPr lang="en-US" sz="1800" kern="1200" dirty="0" err="1" smtClean="0">
              <a:latin typeface="Corbel" panose="020B0503020204020204" pitchFamily="34" charset="0"/>
            </a:rPr>
            <a:t>Nguyễn</a:t>
          </a:r>
          <a:r>
            <a:rPr lang="en-US" sz="1800" kern="1200" dirty="0" smtClean="0">
              <a:latin typeface="Corbel" panose="020B0503020204020204" pitchFamily="34" charset="0"/>
            </a:rPr>
            <a:t> </a:t>
          </a:r>
          <a:r>
            <a:rPr lang="en-US" sz="1800" kern="1200" dirty="0" err="1" smtClean="0">
              <a:latin typeface="Corbel" panose="020B0503020204020204" pitchFamily="34" charset="0"/>
            </a:rPr>
            <a:t>Hữu</a:t>
          </a:r>
          <a:r>
            <a:rPr lang="en-US" sz="1800" kern="1200" dirty="0" smtClean="0">
              <a:latin typeface="Corbel" panose="020B0503020204020204" pitchFamily="34" charset="0"/>
            </a:rPr>
            <a:t> </a:t>
          </a:r>
          <a:r>
            <a:rPr lang="en-US" sz="1800" kern="1200" dirty="0" err="1" smtClean="0">
              <a:latin typeface="Corbel" panose="020B0503020204020204" pitchFamily="34" charset="0"/>
            </a:rPr>
            <a:t>Nội</a:t>
          </a:r>
          <a:endParaRPr lang="en-US" sz="1800" kern="1200" dirty="0">
            <a:latin typeface="Corbel" panose="020B0503020204020204" pitchFamily="34" charset="0"/>
          </a:endParaRPr>
        </a:p>
      </dsp:txBody>
      <dsp:txXfrm>
        <a:off x="75101" y="14593"/>
        <a:ext cx="3410938" cy="269748"/>
      </dsp:txXfrm>
    </dsp:sp>
    <dsp:sp modelId="{9F865FF0-7CF1-4E52-B2F6-8E615894CE87}">
      <dsp:nvSpPr>
        <dsp:cNvPr id="0" name=""/>
        <dsp:cNvSpPr/>
      </dsp:nvSpPr>
      <dsp:spPr>
        <a:xfrm>
          <a:off x="60508" y="284250"/>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err="1" smtClean="0">
              <a:latin typeface="Corbel" panose="020B0503020204020204" pitchFamily="34" charset="0"/>
            </a:rPr>
            <a:t>Đơn</a:t>
          </a:r>
          <a:r>
            <a:rPr lang="en-US" sz="1800" kern="1200" dirty="0" smtClean="0">
              <a:latin typeface="Corbel" panose="020B0503020204020204" pitchFamily="34" charset="0"/>
            </a:rPr>
            <a:t> </a:t>
          </a:r>
          <a:r>
            <a:rPr lang="en-US" sz="1800" kern="1200" dirty="0" err="1" smtClean="0">
              <a:latin typeface="Corbel" panose="020B0503020204020204" pitchFamily="34" charset="0"/>
            </a:rPr>
            <a:t>vị</a:t>
          </a:r>
          <a:r>
            <a:rPr lang="en-US" sz="1800" kern="1200" dirty="0" smtClean="0">
              <a:latin typeface="Corbel" panose="020B0503020204020204" pitchFamily="34" charset="0"/>
            </a:rPr>
            <a:t>: </a:t>
          </a:r>
          <a:r>
            <a:rPr lang="en-US" sz="1800" kern="1200" dirty="0" err="1" smtClean="0">
              <a:latin typeface="Corbel" panose="020B0503020204020204" pitchFamily="34" charset="0"/>
            </a:rPr>
            <a:t>Bộ</a:t>
          </a:r>
          <a:r>
            <a:rPr lang="en-US" sz="1800" kern="1200" dirty="0" smtClean="0">
              <a:latin typeface="Corbel" panose="020B0503020204020204" pitchFamily="34" charset="0"/>
            </a:rPr>
            <a:t> </a:t>
          </a:r>
          <a:r>
            <a:rPr lang="en-US" sz="1800" kern="1200" dirty="0" err="1" smtClean="0">
              <a:latin typeface="Corbel" panose="020B0503020204020204" pitchFamily="34" charset="0"/>
            </a:rPr>
            <a:t>môn</a:t>
          </a:r>
          <a:r>
            <a:rPr lang="en-US" sz="1800" kern="1200" dirty="0" smtClean="0">
              <a:latin typeface="Corbel" panose="020B0503020204020204" pitchFamily="34" charset="0"/>
            </a:rPr>
            <a:t> ATTT, </a:t>
          </a:r>
          <a:r>
            <a:rPr lang="en-US" sz="1800" kern="1200" dirty="0" err="1" smtClean="0">
              <a:latin typeface="Corbel" panose="020B0503020204020204" pitchFamily="34" charset="0"/>
            </a:rPr>
            <a:t>Khoa</a:t>
          </a:r>
          <a:r>
            <a:rPr lang="en-US" sz="1800" kern="1200" dirty="0" smtClean="0">
              <a:latin typeface="Corbel" panose="020B0503020204020204" pitchFamily="34" charset="0"/>
            </a:rPr>
            <a:t> CNTT</a:t>
          </a:r>
          <a:endParaRPr lang="en-US" sz="1800" kern="1200" dirty="0">
            <a:latin typeface="Corbel" panose="020B0503020204020204" pitchFamily="34" charset="0"/>
          </a:endParaRPr>
        </a:p>
      </dsp:txBody>
      <dsp:txXfrm>
        <a:off x="75101" y="298843"/>
        <a:ext cx="3410938" cy="269748"/>
      </dsp:txXfrm>
    </dsp:sp>
    <dsp:sp modelId="{1E7D8500-7D12-417C-9BAE-D78098BD56AB}">
      <dsp:nvSpPr>
        <dsp:cNvPr id="0" name=""/>
        <dsp:cNvSpPr/>
      </dsp:nvSpPr>
      <dsp:spPr>
        <a:xfrm>
          <a:off x="60508" y="598132"/>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kern="1200" dirty="0" err="1" smtClean="0">
              <a:latin typeface="Corbel" panose="020B0503020204020204" pitchFamily="34" charset="0"/>
            </a:rPr>
            <a:t>Liên</a:t>
          </a:r>
          <a:r>
            <a:rPr lang="en-US" sz="1600" kern="1200" dirty="0" smtClean="0">
              <a:latin typeface="Corbel" panose="020B0503020204020204" pitchFamily="34" charset="0"/>
            </a:rPr>
            <a:t> </a:t>
          </a:r>
          <a:r>
            <a:rPr lang="en-US" sz="1600" kern="1200" dirty="0" err="1" smtClean="0">
              <a:latin typeface="Corbel" panose="020B0503020204020204" pitchFamily="34" charset="0"/>
            </a:rPr>
            <a:t>hệ</a:t>
          </a:r>
          <a:r>
            <a:rPr lang="en-US" sz="1600" kern="1200" dirty="0" smtClean="0">
              <a:latin typeface="Corbel" panose="020B0503020204020204" pitchFamily="34" charset="0"/>
            </a:rPr>
            <a:t>: Email - huunoidq@gmail.com</a:t>
          </a:r>
          <a:endParaRPr lang="en-US" sz="1600" kern="1200" dirty="0">
            <a:latin typeface="Corbel" panose="020B0503020204020204" pitchFamily="34" charset="0"/>
          </a:endParaRPr>
        </a:p>
      </dsp:txBody>
      <dsp:txXfrm>
        <a:off x="75101" y="612725"/>
        <a:ext cx="3410938" cy="269748"/>
      </dsp:txXfrm>
    </dsp:sp>
    <dsp:sp modelId="{7878EA30-6613-41D4-B4E9-ED0DE1DEC707}">
      <dsp:nvSpPr>
        <dsp:cNvPr id="0" name=""/>
        <dsp:cNvSpPr/>
      </dsp:nvSpPr>
      <dsp:spPr>
        <a:xfrm>
          <a:off x="60508" y="902546"/>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kern="1200" dirty="0" smtClean="0">
              <a:latin typeface="Corbel" panose="020B0503020204020204" pitchFamily="34" charset="0"/>
            </a:rPr>
            <a:t>SĐT:  0962631881</a:t>
          </a:r>
          <a:endParaRPr lang="en-US" sz="1600" kern="1200" dirty="0">
            <a:latin typeface="Corbel" panose="020B0503020204020204" pitchFamily="34" charset="0"/>
          </a:endParaRPr>
        </a:p>
      </dsp:txBody>
      <dsp:txXfrm>
        <a:off x="75101" y="917139"/>
        <a:ext cx="3410938" cy="2697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B5388-7FA4-4CF3-A364-6B4B977D7290}">
      <dsp:nvSpPr>
        <dsp:cNvPr id="0" name=""/>
        <dsp:cNvSpPr/>
      </dsp:nvSpPr>
      <dsp:spPr>
        <a:xfrm>
          <a:off x="0" y="0"/>
          <a:ext cx="9144000" cy="821339"/>
        </a:xfrm>
        <a:prstGeom prst="roundRect">
          <a:avLst/>
        </a:prstGeom>
        <a:solidFill>
          <a:schemeClr val="lt1"/>
        </a:solidFill>
        <a:ln w="25400" cap="flat" cmpd="sng" algn="ctr">
          <a:solidFill>
            <a:srgbClr val="0070C0"/>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latin typeface="Corbel" panose="020B0503020204020204" pitchFamily="34" charset="0"/>
            </a:rPr>
            <a:t>KHOA CÔNG NGHỆ THÔNG TIN</a:t>
          </a:r>
        </a:p>
        <a:p>
          <a:pPr lvl="0" algn="ctr" defTabSz="800100" rtl="0">
            <a:lnSpc>
              <a:spcPct val="90000"/>
            </a:lnSpc>
            <a:spcBef>
              <a:spcPct val="0"/>
            </a:spcBef>
            <a:spcAft>
              <a:spcPct val="35000"/>
            </a:spcAft>
          </a:pPr>
          <a:r>
            <a:rPr lang="en-US" sz="1800" b="1" kern="1200" dirty="0" smtClean="0">
              <a:latin typeface="Corbel" panose="020B0503020204020204" pitchFamily="34" charset="0"/>
            </a:rPr>
            <a:t>BỘ MÔN AN TOÀN THÔNG TIN</a:t>
          </a:r>
          <a:endParaRPr lang="en-US" sz="1800" b="1" kern="1200" dirty="0">
            <a:latin typeface="Corbel" panose="020B0503020204020204" pitchFamily="34" charset="0"/>
          </a:endParaRPr>
        </a:p>
      </dsp:txBody>
      <dsp:txXfrm>
        <a:off x="40094" y="40094"/>
        <a:ext cx="9063812" cy="7411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14860-344B-44ED-A639-FD4B8681A419}">
      <dsp:nvSpPr>
        <dsp:cNvPr id="0" name=""/>
        <dsp:cNvSpPr/>
      </dsp:nvSpPr>
      <dsp:spPr>
        <a:xfrm>
          <a:off x="0" y="119150"/>
          <a:ext cx="7214078" cy="18696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i="1" kern="1200" smtClean="0"/>
            <a:t>Security at the Application Layer: PGP and S/MME</a:t>
          </a:r>
          <a:endParaRPr lang="en-US" sz="4700" kern="1200"/>
        </a:p>
      </dsp:txBody>
      <dsp:txXfrm>
        <a:off x="91269" y="210419"/>
        <a:ext cx="7031540" cy="16871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DC809-EFC5-494F-834F-73DF98774A67}">
      <dsp:nvSpPr>
        <dsp:cNvPr id="0" name=""/>
        <dsp:cNvSpPr/>
      </dsp:nvSpPr>
      <dsp:spPr>
        <a:xfrm>
          <a:off x="0" y="8567"/>
          <a:ext cx="8104094"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smtClean="0"/>
            <a:t>Objectives</a:t>
          </a:r>
          <a:endParaRPr lang="en-US" sz="3500" kern="1200"/>
        </a:p>
      </dsp:txBody>
      <dsp:txXfrm>
        <a:off x="40980" y="49547"/>
        <a:ext cx="8022134" cy="757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E7512-3E7D-4C79-8C36-5526223122D7}">
      <dsp:nvSpPr>
        <dsp:cNvPr id="0" name=""/>
        <dsp:cNvSpPr/>
      </dsp:nvSpPr>
      <dsp:spPr>
        <a:xfrm>
          <a:off x="0" y="8434"/>
          <a:ext cx="7830979"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smtClean="0"/>
            <a:t>16-1 E-MAIL</a:t>
          </a:r>
          <a:endParaRPr lang="en-US" sz="2700" kern="1200"/>
        </a:p>
      </dsp:txBody>
      <dsp:txXfrm>
        <a:off x="31613" y="40047"/>
        <a:ext cx="7767753" cy="5843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A94B0-5267-439E-B222-987BB5FA3A9D}">
      <dsp:nvSpPr>
        <dsp:cNvPr id="0" name=""/>
        <dsp:cNvSpPr/>
      </dsp:nvSpPr>
      <dsp:spPr>
        <a:xfrm>
          <a:off x="0" y="2138"/>
          <a:ext cx="7770248"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vi-VN" sz="2600" b="1" i="1" kern="1200" smtClean="0"/>
            <a:t>16.1.1 </a:t>
          </a:r>
          <a:r>
            <a:rPr lang="en-US" sz="2600" b="1" i="1" kern="1200" smtClean="0"/>
            <a:t>E-mail Architecture</a:t>
          </a:r>
          <a:endParaRPr lang="en-US" sz="2600" kern="1200"/>
        </a:p>
      </dsp:txBody>
      <dsp:txXfrm>
        <a:off x="30442" y="32580"/>
        <a:ext cx="7709364" cy="5627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0CE7A-D9CC-4EEE-9B9C-16D538F51CA7}">
      <dsp:nvSpPr>
        <dsp:cNvPr id="0" name=""/>
        <dsp:cNvSpPr/>
      </dsp:nvSpPr>
      <dsp:spPr>
        <a:xfrm>
          <a:off x="0" y="6148"/>
          <a:ext cx="776988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i="1" kern="1200" smtClean="0"/>
            <a:t>16.1.2 E-mail Security</a:t>
          </a:r>
          <a:endParaRPr lang="en-US" sz="3000" kern="1200"/>
        </a:p>
      </dsp:txBody>
      <dsp:txXfrm>
        <a:off x="35125" y="41273"/>
        <a:ext cx="7699638" cy="6492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F2892-23AF-4131-8581-A31A0BD3D14F}">
      <dsp:nvSpPr>
        <dsp:cNvPr id="0" name=""/>
        <dsp:cNvSpPr/>
      </dsp:nvSpPr>
      <dsp:spPr>
        <a:xfrm>
          <a:off x="0" y="6944"/>
          <a:ext cx="793783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i="1" kern="1200" smtClean="0"/>
            <a:t>16.1.2 Continued</a:t>
          </a:r>
          <a:endParaRPr lang="en-US" sz="3000" kern="1200"/>
        </a:p>
      </dsp:txBody>
      <dsp:txXfrm>
        <a:off x="35125" y="42069"/>
        <a:ext cx="7867588"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B058E-7838-43ED-B1EF-394667560DAD}" type="datetimeFigureOut">
              <a:rPr lang="en-US" smtClean="0"/>
              <a:t>3/19/2018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FD524-F292-4BEF-83B9-712B46D8E91F}" type="slidenum">
              <a:rPr lang="en-US" smtClean="0"/>
              <a:t>‹#›</a:t>
            </a:fld>
            <a:endParaRPr lang="en-US"/>
          </a:p>
        </p:txBody>
      </p:sp>
    </p:spTree>
    <p:extLst>
      <p:ext uri="{BB962C8B-B14F-4D97-AF65-F5344CB8AC3E}">
        <p14:creationId xmlns:p14="http://schemas.microsoft.com/office/powerpoint/2010/main" val="1056449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744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97D8BF-07D3-49E9-A84F-054316C5E9D1}" type="datetime1">
              <a:rPr lang="ru-RU" smtClean="0"/>
              <a:t>19.03.2018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1583-81F9-4B12-82D7-448D4626FB3C}" type="slidenum">
              <a:rPr lang="en-US" smtClean="0"/>
              <a:t>‹#›</a:t>
            </a:fld>
            <a:endParaRPr lang="en-US"/>
          </a:p>
        </p:txBody>
      </p:sp>
    </p:spTree>
    <p:extLst>
      <p:ext uri="{BB962C8B-B14F-4D97-AF65-F5344CB8AC3E}">
        <p14:creationId xmlns:p14="http://schemas.microsoft.com/office/powerpoint/2010/main" val="36274151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5.png"/><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8.png"/><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mailto:alice@anet.net" TargetMode="External"/><Relationship Id="rId2" Type="http://schemas.openxmlformats.org/officeDocument/2006/relationships/hyperlink" Target="mailto:alice@some.com"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188679753"/>
              </p:ext>
            </p:extLst>
          </p:nvPr>
        </p:nvGraphicFramePr>
        <p:xfrm>
          <a:off x="0" y="1971325"/>
          <a:ext cx="9144000" cy="2274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nvPr>
        </p:nvGraphicFramePr>
        <p:xfrm>
          <a:off x="5146864" y="4759243"/>
          <a:ext cx="3516405" cy="12418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agram 4"/>
          <p:cNvGraphicFramePr/>
          <p:nvPr>
            <p:extLst/>
          </p:nvPr>
        </p:nvGraphicFramePr>
        <p:xfrm>
          <a:off x="0" y="0"/>
          <a:ext cx="9144000" cy="83708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7405635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4"/>
          <p:cNvSpPr/>
          <p:nvPr/>
        </p:nvSpPr>
        <p:spPr>
          <a:xfrm>
            <a:off x="2136648" y="1944624"/>
            <a:ext cx="5734364" cy="601352"/>
          </a:xfrm>
          <a:prstGeom prst="rect">
            <a:avLst/>
          </a:prstGeom>
        </p:spPr>
        <p:txBody>
          <a:bodyPr wrap="none" lIns="0" tIns="0" rIns="0" bIns="0">
            <a:noAutofit/>
          </a:bodyPr>
          <a:lstStyle/>
          <a:p>
            <a:pPr indent="0"/>
            <a:r>
              <a:rPr lang="en-US" sz="3200" b="1" dirty="0">
                <a:solidFill>
                  <a:srgbClr val="3333CC"/>
                </a:solidFill>
                <a:latin typeface="AngsanaUPC"/>
              </a:rPr>
              <a:t>Figure 16.3 </a:t>
            </a:r>
            <a:r>
              <a:rPr lang="en-US" sz="3200" b="1" i="1" dirty="0">
                <a:latin typeface="AngsanaUPC"/>
              </a:rPr>
              <a:t>An </a:t>
            </a:r>
            <a:r>
              <a:rPr lang="en-US" sz="3200" b="1" i="1" dirty="0" err="1" smtClean="0">
                <a:latin typeface="AngsanaUPC"/>
              </a:rPr>
              <a:t>authenticaed</a:t>
            </a:r>
            <a:r>
              <a:rPr lang="en-US" sz="3200" b="1" i="1" dirty="0" smtClean="0">
                <a:latin typeface="AngsanaUPC"/>
              </a:rPr>
              <a:t> </a:t>
            </a:r>
            <a:r>
              <a:rPr lang="en-US" sz="3200" b="1" i="1" dirty="0">
                <a:latin typeface="AngsanaUPC"/>
              </a:rPr>
              <a:t>message</a:t>
            </a: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8" name="TextBox 7"/>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Diagram 8"/>
          <p:cNvGraphicFramePr/>
          <p:nvPr>
            <p:extLst>
              <p:ext uri="{D42A27DB-BD31-4B8C-83A1-F6EECF244321}">
                <p14:modId xmlns:p14="http://schemas.microsoft.com/office/powerpoint/2010/main" val="1350310377"/>
              </p:ext>
            </p:extLst>
          </p:nvPr>
        </p:nvGraphicFramePr>
        <p:xfrm>
          <a:off x="830490" y="292905"/>
          <a:ext cx="7811485" cy="703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1027175" y="1063228"/>
            <a:ext cx="7614799" cy="584775"/>
          </a:xfrm>
          <a:prstGeom prst="rect">
            <a:avLst/>
          </a:prstGeom>
        </p:spPr>
        <p:txBody>
          <a:bodyPr wrap="square">
            <a:spAutoFit/>
          </a:bodyPr>
          <a:lstStyle/>
          <a:p>
            <a:pPr indent="0"/>
            <a:r>
              <a:rPr lang="en-US" sz="3200" b="1" i="1" dirty="0" smtClean="0">
                <a:solidFill>
                  <a:srgbClr val="3333CC"/>
                </a:solidFill>
                <a:latin typeface="AngsanaUPC"/>
              </a:rPr>
              <a:t>Message Integrity</a:t>
            </a:r>
            <a:endParaRPr lang="en-US" sz="3200" b="1" i="1" dirty="0">
              <a:solidFill>
                <a:srgbClr val="3333CC"/>
              </a:solidFill>
              <a:latin typeface="AngsanaUPC"/>
            </a:endParaRPr>
          </a:p>
        </p:txBody>
      </p:sp>
      <p:pic>
        <p:nvPicPr>
          <p:cNvPr id="11" name="Picture 10"/>
          <p:cNvPicPr>
            <a:picLocks noChangeAspect="1"/>
          </p:cNvPicPr>
          <p:nvPr/>
        </p:nvPicPr>
        <p:blipFill>
          <a:blip r:embed="rId7"/>
          <a:stretch>
            <a:fillRect/>
          </a:stretch>
        </p:blipFill>
        <p:spPr>
          <a:xfrm>
            <a:off x="830490" y="3163014"/>
            <a:ext cx="7923809" cy="182857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01848" y="3133345"/>
            <a:ext cx="7668768" cy="1670304"/>
          </a:xfrm>
          <a:prstGeom prst="rect">
            <a:avLst/>
          </a:prstGeom>
        </p:spPr>
      </p:pic>
      <p:sp>
        <p:nvSpPr>
          <p:cNvPr id="4" name="Rectangle 3"/>
          <p:cNvSpPr/>
          <p:nvPr/>
        </p:nvSpPr>
        <p:spPr>
          <a:xfrm>
            <a:off x="1828800" y="2020823"/>
            <a:ext cx="6347012" cy="678821"/>
          </a:xfrm>
          <a:prstGeom prst="rect">
            <a:avLst/>
          </a:prstGeom>
        </p:spPr>
        <p:txBody>
          <a:bodyPr wrap="none" lIns="0" tIns="0" rIns="0" bIns="0">
            <a:normAutofit fontScale="97500" lnSpcReduction="10000"/>
          </a:bodyPr>
          <a:lstStyle/>
          <a:p>
            <a:pPr indent="0"/>
            <a:r>
              <a:rPr lang="en-US" sz="3600" b="1" dirty="0">
                <a:solidFill>
                  <a:srgbClr val="3333CC"/>
                </a:solidFill>
                <a:latin typeface="AngsanaUPC"/>
              </a:rPr>
              <a:t>Figure 16.4 </a:t>
            </a:r>
            <a:r>
              <a:rPr lang="en-US" sz="4700" b="1" i="1" dirty="0">
                <a:latin typeface="AngsanaUPC"/>
              </a:rPr>
              <a:t>A compressed message</a:t>
            </a:r>
            <a:endParaRPr lang="en-US" sz="3000" b="1" i="1" dirty="0">
              <a:latin typeface="AngsanaUPC"/>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3961451571"/>
              </p:ext>
            </p:extLst>
          </p:nvPr>
        </p:nvGraphicFramePr>
        <p:xfrm>
          <a:off x="830490" y="292905"/>
          <a:ext cx="7811485" cy="703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1027175" y="1063228"/>
            <a:ext cx="7614799" cy="584775"/>
          </a:xfrm>
          <a:prstGeom prst="rect">
            <a:avLst/>
          </a:prstGeom>
        </p:spPr>
        <p:txBody>
          <a:bodyPr wrap="square">
            <a:spAutoFit/>
          </a:bodyPr>
          <a:lstStyle/>
          <a:p>
            <a:pPr indent="0"/>
            <a:r>
              <a:rPr lang="en-US" sz="3200" b="1" i="1" dirty="0" smtClean="0">
                <a:solidFill>
                  <a:srgbClr val="3333CC"/>
                </a:solidFill>
                <a:latin typeface="AngsanaUPC"/>
              </a:rPr>
              <a:t>Compression</a:t>
            </a:r>
            <a:endParaRPr lang="en-US" sz="3200" b="1" i="1" dirty="0">
              <a:solidFill>
                <a:srgbClr val="3333CC"/>
              </a:solidFill>
              <a:latin typeface="AngsanaUPC"/>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0490" y="2666117"/>
            <a:ext cx="8074050" cy="2660394"/>
          </a:xfrm>
          <a:prstGeom prst="rect">
            <a:avLst/>
          </a:prstGeom>
        </p:spPr>
      </p:pic>
      <p:sp>
        <p:nvSpPr>
          <p:cNvPr id="4" name="Rectangle 3"/>
          <p:cNvSpPr/>
          <p:nvPr/>
        </p:nvSpPr>
        <p:spPr>
          <a:xfrm>
            <a:off x="1775012" y="1792224"/>
            <a:ext cx="6221506" cy="729672"/>
          </a:xfrm>
          <a:prstGeom prst="rect">
            <a:avLst/>
          </a:prstGeom>
        </p:spPr>
        <p:txBody>
          <a:bodyPr wrap="none" lIns="0" tIns="0" rIns="0" bIns="0">
            <a:normAutofit fontScale="97500"/>
          </a:bodyPr>
          <a:lstStyle/>
          <a:p>
            <a:pPr indent="0"/>
            <a:r>
              <a:rPr lang="en-US" sz="3600" b="1">
                <a:solidFill>
                  <a:srgbClr val="3333CC"/>
                </a:solidFill>
                <a:latin typeface="AngsanaUPC"/>
              </a:rPr>
              <a:t>Figure 16.5 </a:t>
            </a:r>
            <a:r>
              <a:rPr lang="en-US" sz="3000" b="1" i="1">
                <a:latin typeface="AngsanaUPC"/>
              </a:rPr>
              <a:t>A confidential message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3961451571"/>
              </p:ext>
            </p:extLst>
          </p:nvPr>
        </p:nvGraphicFramePr>
        <p:xfrm>
          <a:off x="830490" y="292905"/>
          <a:ext cx="7811485" cy="703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1027175" y="1063228"/>
            <a:ext cx="7614799" cy="584775"/>
          </a:xfrm>
          <a:prstGeom prst="rect">
            <a:avLst/>
          </a:prstGeom>
        </p:spPr>
        <p:txBody>
          <a:bodyPr wrap="square">
            <a:spAutoFit/>
          </a:bodyPr>
          <a:lstStyle/>
          <a:p>
            <a:pPr indent="0"/>
            <a:r>
              <a:rPr lang="en-US" sz="3200" b="1" i="1" dirty="0" smtClean="0">
                <a:solidFill>
                  <a:srgbClr val="3333CC"/>
                </a:solidFill>
                <a:latin typeface="AngsanaUPC"/>
              </a:rPr>
              <a:t>Confidentiality with One-Time Session Key</a:t>
            </a:r>
            <a:endParaRPr lang="en-US" sz="3200" b="1" i="1" dirty="0">
              <a:solidFill>
                <a:srgbClr val="3333CC"/>
              </a:solidFill>
              <a:latin typeface="AngsanaUPC"/>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30490" y="1301220"/>
            <a:ext cx="7811485" cy="2580977"/>
          </a:xfrm>
          <a:prstGeom prst="rect">
            <a:avLst/>
          </a:prstGeom>
        </p:spPr>
        <p:txBody>
          <a:bodyPr lIns="0" tIns="0" rIns="0" bIns="0">
            <a:normAutofit fontScale="97500"/>
          </a:bodyPr>
          <a:lstStyle/>
          <a:p>
            <a:pPr indent="0">
              <a:lnSpc>
                <a:spcPts val="3384"/>
              </a:lnSpc>
              <a:spcBef>
                <a:spcPts val="1470"/>
              </a:spcBef>
            </a:pPr>
            <a:r>
              <a:rPr lang="en-US" sz="4200" b="1" i="1" dirty="0">
                <a:solidFill>
                  <a:srgbClr val="3333CC"/>
                </a:solidFill>
                <a:latin typeface="AngsanaUPC"/>
              </a:rPr>
              <a:t>Code Conversion</a:t>
            </a:r>
          </a:p>
          <a:p>
            <a:pPr indent="0">
              <a:lnSpc>
                <a:spcPts val="3384"/>
              </a:lnSpc>
              <a:spcAft>
                <a:spcPts val="6930"/>
              </a:spcAft>
            </a:pPr>
            <a:r>
              <a:rPr lang="en-US" sz="4200" b="1" i="1" dirty="0">
                <a:latin typeface="AngsanaUPC"/>
              </a:rPr>
              <a:t>Another service provided by PGP is code conversion. PGP uses Radix-64 conversion.</a:t>
            </a:r>
          </a:p>
        </p:txBody>
      </p:sp>
      <p:sp>
        <p:nvSpPr>
          <p:cNvPr id="4" name="Rectangle 3"/>
          <p:cNvSpPr/>
          <p:nvPr/>
        </p:nvSpPr>
        <p:spPr>
          <a:xfrm>
            <a:off x="830489" y="4023964"/>
            <a:ext cx="7811485" cy="2269259"/>
          </a:xfrm>
          <a:prstGeom prst="rect">
            <a:avLst/>
          </a:prstGeom>
        </p:spPr>
        <p:txBody>
          <a:bodyPr lIns="0" tIns="0" rIns="0" bIns="0">
            <a:normAutofit fontScale="97500"/>
          </a:bodyPr>
          <a:lstStyle/>
          <a:p>
            <a:pPr indent="0">
              <a:spcBef>
                <a:spcPts val="6930"/>
              </a:spcBef>
              <a:spcAft>
                <a:spcPts val="840"/>
              </a:spcAft>
            </a:pPr>
            <a:r>
              <a:rPr lang="en-US" sz="4200" b="1" i="1" dirty="0">
                <a:solidFill>
                  <a:srgbClr val="3333CC"/>
                </a:solidFill>
                <a:latin typeface="AngsanaUPC"/>
              </a:rPr>
              <a:t>Segmentation</a:t>
            </a:r>
          </a:p>
          <a:p>
            <a:pPr indent="0"/>
            <a:r>
              <a:rPr lang="en-US" sz="4200" b="1" i="1" dirty="0">
                <a:latin typeface="AngsanaUPC"/>
              </a:rPr>
              <a:t>PGP allows segmentation of the message.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3961451571"/>
              </p:ext>
            </p:extLst>
          </p:nvPr>
        </p:nvGraphicFramePr>
        <p:xfrm>
          <a:off x="830490" y="292905"/>
          <a:ext cx="7811485" cy="703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2721864" y="1487424"/>
            <a:ext cx="4821936" cy="435864"/>
          </a:xfrm>
          <a:prstGeom prst="rect">
            <a:avLst/>
          </a:prstGeom>
        </p:spPr>
        <p:txBody>
          <a:bodyPr wrap="none" lIns="0" tIns="0" rIns="0" bIns="0">
            <a:normAutofit fontScale="90000" lnSpcReduction="20000"/>
          </a:bodyPr>
          <a:lstStyle/>
          <a:p>
            <a:pPr indent="0"/>
            <a:r>
              <a:rPr lang="en-US" sz="3600" b="1" dirty="0">
                <a:solidFill>
                  <a:srgbClr val="3333CC"/>
                </a:solidFill>
                <a:latin typeface="AngsanaUPC"/>
              </a:rPr>
              <a:t>Figure 16.6 </a:t>
            </a:r>
            <a:r>
              <a:rPr lang="en-US" sz="3000" b="1" i="1" dirty="0">
                <a:latin typeface="AngsanaUPC"/>
              </a:rPr>
              <a:t>Key rings in PGP</a:t>
            </a:r>
          </a:p>
        </p:txBody>
      </p:sp>
      <p:sp>
        <p:nvSpPr>
          <p:cNvPr id="13" name="TextBox 1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14" name="TextBox 13"/>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5" name="Diagram 14"/>
          <p:cNvGraphicFramePr/>
          <p:nvPr>
            <p:extLst>
              <p:ext uri="{D42A27DB-BD31-4B8C-83A1-F6EECF244321}">
                <p14:modId xmlns:p14="http://schemas.microsoft.com/office/powerpoint/2010/main" val="1636394296"/>
              </p:ext>
            </p:extLst>
          </p:nvPr>
        </p:nvGraphicFramePr>
        <p:xfrm>
          <a:off x="830490" y="292905"/>
          <a:ext cx="7811485" cy="703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Picture 16"/>
          <p:cNvPicPr>
            <a:picLocks noChangeAspect="1"/>
          </p:cNvPicPr>
          <p:nvPr/>
        </p:nvPicPr>
        <p:blipFill>
          <a:blip r:embed="rId7"/>
          <a:stretch>
            <a:fillRect/>
          </a:stretch>
        </p:blipFill>
        <p:spPr>
          <a:xfrm>
            <a:off x="1028852" y="2050359"/>
            <a:ext cx="7480260" cy="420700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299882" y="1082213"/>
            <a:ext cx="7251482" cy="510402"/>
          </a:xfrm>
          <a:prstGeom prst="rect">
            <a:avLst/>
          </a:prstGeom>
        </p:spPr>
        <p:txBody>
          <a:bodyPr wrap="none" lIns="0" tIns="0" rIns="0" bIns="0">
            <a:normAutofit fontScale="97500" lnSpcReduction="10000"/>
          </a:bodyPr>
          <a:lstStyle/>
          <a:p>
            <a:pPr indent="0"/>
            <a:r>
              <a:rPr lang="en-US" sz="3600" b="1" dirty="0">
                <a:latin typeface="AngsanaUPC"/>
              </a:rPr>
              <a:t>Table 16.1 </a:t>
            </a:r>
            <a:r>
              <a:rPr lang="en-US" sz="3000" i="1" dirty="0">
                <a:latin typeface="AngsanaUPC"/>
              </a:rPr>
              <a:t>Public-key algorithms</a:t>
            </a:r>
          </a:p>
        </p:txBody>
      </p:sp>
      <p:graphicFrame>
        <p:nvGraphicFramePr>
          <p:cNvPr id="3" name="Table 2"/>
          <p:cNvGraphicFramePr>
            <a:graphicFrameLocks noGrp="1"/>
          </p:cNvGraphicFramePr>
          <p:nvPr>
            <p:extLst>
              <p:ext uri="{D42A27DB-BD31-4B8C-83A1-F6EECF244321}">
                <p14:modId xmlns:p14="http://schemas.microsoft.com/office/powerpoint/2010/main" val="4209810616"/>
              </p:ext>
            </p:extLst>
          </p:nvPr>
        </p:nvGraphicFramePr>
        <p:xfrm>
          <a:off x="1552328" y="1557599"/>
          <a:ext cx="6254496" cy="4858512"/>
        </p:xfrm>
        <a:graphic>
          <a:graphicData uri="http://schemas.openxmlformats.org/drawingml/2006/table">
            <a:tbl>
              <a:tblPr/>
              <a:tblGrid>
                <a:gridCol w="1996440">
                  <a:extLst>
                    <a:ext uri="{9D8B030D-6E8A-4147-A177-3AD203B41FA5}">
                      <a16:colId xmlns:a16="http://schemas.microsoft.com/office/drawing/2014/main" val="20000"/>
                    </a:ext>
                  </a:extLst>
                </a:gridCol>
                <a:gridCol w="4258056">
                  <a:extLst>
                    <a:ext uri="{9D8B030D-6E8A-4147-A177-3AD203B41FA5}">
                      <a16:colId xmlns:a16="http://schemas.microsoft.com/office/drawing/2014/main" val="20001"/>
                    </a:ext>
                  </a:extLst>
                </a:gridCol>
              </a:tblGrid>
              <a:tr h="448056">
                <a:tc>
                  <a:txBody>
                    <a:bodyPr/>
                    <a:lstStyle/>
                    <a:p>
                      <a:pPr indent="0" algn="ctr"/>
                      <a:r>
                        <a:rPr lang="en-US" sz="3000" i="1">
                          <a:latin typeface="AngsanaUPC"/>
                        </a:rPr>
                        <a:t>ID</a:t>
                      </a:r>
                    </a:p>
                  </a:txBody>
                  <a:tcPr marL="0" marR="0" marT="0" marB="0" anchor="b">
                    <a:solidFill>
                      <a:srgbClr val="E6E6E6"/>
                    </a:solidFill>
                  </a:tcPr>
                </a:tc>
                <a:tc>
                  <a:txBody>
                    <a:bodyPr/>
                    <a:lstStyle/>
                    <a:p>
                      <a:pPr indent="0" algn="ctr"/>
                      <a:r>
                        <a:rPr lang="en-US" sz="3000" i="1">
                          <a:latin typeface="AngsanaUPC"/>
                        </a:rPr>
                        <a:t>Description</a:t>
                      </a:r>
                    </a:p>
                  </a:txBody>
                  <a:tcPr marL="0" marR="0" marT="0" marB="0" anchor="b">
                    <a:solidFill>
                      <a:srgbClr val="E6E6E6"/>
                    </a:solidFill>
                  </a:tcPr>
                </a:tc>
                <a:extLst>
                  <a:ext uri="{0D108BD9-81ED-4DB2-BD59-A6C34878D82A}">
                    <a16:rowId xmlns:a16="http://schemas.microsoft.com/office/drawing/2014/main" val="10000"/>
                  </a:ext>
                </a:extLst>
              </a:tr>
              <a:tr h="438912">
                <a:tc>
                  <a:txBody>
                    <a:bodyPr/>
                    <a:lstStyle/>
                    <a:p>
                      <a:pPr indent="0" algn="ctr"/>
                      <a:r>
                        <a:rPr lang="en-US" sz="2600">
                          <a:latin typeface="AngsanaUPC"/>
                        </a:rPr>
                        <a:t>1</a:t>
                      </a:r>
                    </a:p>
                  </a:txBody>
                  <a:tcPr marL="0" marR="0" marT="0" marB="0" anchor="ctr"/>
                </a:tc>
                <a:tc>
                  <a:txBody>
                    <a:bodyPr/>
                    <a:lstStyle/>
                    <a:p>
                      <a:pPr marL="190500" indent="0"/>
                      <a:r>
                        <a:rPr lang="en-US" sz="2600">
                          <a:latin typeface="AngsanaUPC"/>
                        </a:rPr>
                        <a:t>RSA (encryption or signing)</a:t>
                      </a:r>
                    </a:p>
                  </a:txBody>
                  <a:tcPr marL="0" marR="0" marT="0" marB="0" anchor="ctr"/>
                </a:tc>
                <a:extLst>
                  <a:ext uri="{0D108BD9-81ED-4DB2-BD59-A6C34878D82A}">
                    <a16:rowId xmlns:a16="http://schemas.microsoft.com/office/drawing/2014/main" val="10001"/>
                  </a:ext>
                </a:extLst>
              </a:tr>
              <a:tr h="438912">
                <a:tc>
                  <a:txBody>
                    <a:bodyPr/>
                    <a:lstStyle/>
                    <a:p>
                      <a:pPr indent="0" algn="ctr"/>
                      <a:r>
                        <a:rPr lang="en-US" sz="2600">
                          <a:latin typeface="AngsanaUPC"/>
                        </a:rPr>
                        <a:t>2</a:t>
                      </a:r>
                    </a:p>
                  </a:txBody>
                  <a:tcPr marL="0" marR="0" marT="0" marB="0" anchor="ctr"/>
                </a:tc>
                <a:tc>
                  <a:txBody>
                    <a:bodyPr/>
                    <a:lstStyle/>
                    <a:p>
                      <a:pPr marL="190500" indent="0"/>
                      <a:r>
                        <a:rPr lang="en-US" sz="2600" dirty="0">
                          <a:latin typeface="AngsanaUPC"/>
                        </a:rPr>
                        <a:t>RSA (for encryption only)</a:t>
                      </a:r>
                    </a:p>
                  </a:txBody>
                  <a:tcPr marL="0" marR="0" marT="0" marB="0" anchor="ctr"/>
                </a:tc>
                <a:extLst>
                  <a:ext uri="{0D108BD9-81ED-4DB2-BD59-A6C34878D82A}">
                    <a16:rowId xmlns:a16="http://schemas.microsoft.com/office/drawing/2014/main" val="10002"/>
                  </a:ext>
                </a:extLst>
              </a:tr>
              <a:tr h="438912">
                <a:tc>
                  <a:txBody>
                    <a:bodyPr/>
                    <a:lstStyle/>
                    <a:p>
                      <a:pPr indent="0" algn="ctr"/>
                      <a:r>
                        <a:rPr lang="en-US" sz="2600">
                          <a:latin typeface="AngsanaUPC"/>
                        </a:rPr>
                        <a:t>3</a:t>
                      </a:r>
                    </a:p>
                  </a:txBody>
                  <a:tcPr marL="0" marR="0" marT="0" marB="0"/>
                </a:tc>
                <a:tc>
                  <a:txBody>
                    <a:bodyPr/>
                    <a:lstStyle/>
                    <a:p>
                      <a:pPr marL="190500" indent="0"/>
                      <a:r>
                        <a:rPr lang="en-US" sz="2600">
                          <a:latin typeface="AngsanaUPC"/>
                        </a:rPr>
                        <a:t>RSA (for signing only)</a:t>
                      </a:r>
                    </a:p>
                  </a:txBody>
                  <a:tcPr marL="0" marR="0" marT="0" marB="0"/>
                </a:tc>
                <a:extLst>
                  <a:ext uri="{0D108BD9-81ED-4DB2-BD59-A6C34878D82A}">
                    <a16:rowId xmlns:a16="http://schemas.microsoft.com/office/drawing/2014/main" val="10003"/>
                  </a:ext>
                </a:extLst>
              </a:tr>
              <a:tr h="438912">
                <a:tc>
                  <a:txBody>
                    <a:bodyPr/>
                    <a:lstStyle/>
                    <a:p>
                      <a:pPr indent="0" algn="ctr"/>
                      <a:r>
                        <a:rPr lang="en-US" sz="2600">
                          <a:latin typeface="AngsanaUPC"/>
                        </a:rPr>
                        <a:t>16</a:t>
                      </a:r>
                    </a:p>
                  </a:txBody>
                  <a:tcPr marL="0" marR="0" marT="0" marB="0" anchor="ctr"/>
                </a:tc>
                <a:tc>
                  <a:txBody>
                    <a:bodyPr/>
                    <a:lstStyle/>
                    <a:p>
                      <a:pPr marL="190500" indent="0"/>
                      <a:r>
                        <a:rPr lang="en-US" sz="2600">
                          <a:latin typeface="AngsanaUPC"/>
                        </a:rPr>
                        <a:t>ElGamal (encryption only)</a:t>
                      </a:r>
                    </a:p>
                  </a:txBody>
                  <a:tcPr marL="0" marR="0" marT="0" marB="0" anchor="ctr"/>
                </a:tc>
                <a:extLst>
                  <a:ext uri="{0D108BD9-81ED-4DB2-BD59-A6C34878D82A}">
                    <a16:rowId xmlns:a16="http://schemas.microsoft.com/office/drawing/2014/main" val="10004"/>
                  </a:ext>
                </a:extLst>
              </a:tr>
              <a:tr h="438912">
                <a:tc>
                  <a:txBody>
                    <a:bodyPr/>
                    <a:lstStyle/>
                    <a:p>
                      <a:pPr indent="0" algn="ctr"/>
                      <a:r>
                        <a:rPr lang="en-US" sz="2600">
                          <a:latin typeface="AngsanaUPC"/>
                        </a:rPr>
                        <a:t>17</a:t>
                      </a:r>
                    </a:p>
                  </a:txBody>
                  <a:tcPr marL="0" marR="0" marT="0" marB="0"/>
                </a:tc>
                <a:tc>
                  <a:txBody>
                    <a:bodyPr/>
                    <a:lstStyle/>
                    <a:p>
                      <a:pPr marL="190500" indent="0"/>
                      <a:r>
                        <a:rPr lang="en-US" sz="2600">
                          <a:latin typeface="AngsanaUPC"/>
                        </a:rPr>
                        <a:t>DSS</a:t>
                      </a:r>
                    </a:p>
                  </a:txBody>
                  <a:tcPr marL="0" marR="0" marT="0" marB="0"/>
                </a:tc>
                <a:extLst>
                  <a:ext uri="{0D108BD9-81ED-4DB2-BD59-A6C34878D82A}">
                    <a16:rowId xmlns:a16="http://schemas.microsoft.com/office/drawing/2014/main" val="10005"/>
                  </a:ext>
                </a:extLst>
              </a:tr>
              <a:tr h="438912">
                <a:tc>
                  <a:txBody>
                    <a:bodyPr/>
                    <a:lstStyle/>
                    <a:p>
                      <a:pPr indent="0" algn="ctr"/>
                      <a:r>
                        <a:rPr lang="en-US" sz="2600">
                          <a:latin typeface="AngsanaUPC"/>
                        </a:rPr>
                        <a:t>18</a:t>
                      </a:r>
                    </a:p>
                  </a:txBody>
                  <a:tcPr marL="0" marR="0" marT="0" marB="0" anchor="b"/>
                </a:tc>
                <a:tc>
                  <a:txBody>
                    <a:bodyPr/>
                    <a:lstStyle/>
                    <a:p>
                      <a:pPr marL="190500" indent="0"/>
                      <a:r>
                        <a:rPr lang="en-US" sz="2600">
                          <a:latin typeface="AngsanaUPC"/>
                        </a:rPr>
                        <a:t>Reserved for elliptic curve</a:t>
                      </a:r>
                    </a:p>
                  </a:txBody>
                  <a:tcPr marL="0" marR="0" marT="0" marB="0" anchor="ctr"/>
                </a:tc>
                <a:extLst>
                  <a:ext uri="{0D108BD9-81ED-4DB2-BD59-A6C34878D82A}">
                    <a16:rowId xmlns:a16="http://schemas.microsoft.com/office/drawing/2014/main" val="10006"/>
                  </a:ext>
                </a:extLst>
              </a:tr>
              <a:tr h="438912">
                <a:tc>
                  <a:txBody>
                    <a:bodyPr/>
                    <a:lstStyle/>
                    <a:p>
                      <a:pPr indent="0" algn="ctr"/>
                      <a:r>
                        <a:rPr lang="en-US" sz="2600">
                          <a:latin typeface="AngsanaUPC"/>
                        </a:rPr>
                        <a:t>19</a:t>
                      </a:r>
                    </a:p>
                  </a:txBody>
                  <a:tcPr marL="0" marR="0" marT="0" marB="0"/>
                </a:tc>
                <a:tc>
                  <a:txBody>
                    <a:bodyPr/>
                    <a:lstStyle/>
                    <a:p>
                      <a:pPr marL="190500" indent="0"/>
                      <a:r>
                        <a:rPr lang="en-US" sz="2600">
                          <a:latin typeface="AngsanaUPC"/>
                        </a:rPr>
                        <a:t>Reserved for ECDSA</a:t>
                      </a:r>
                    </a:p>
                  </a:txBody>
                  <a:tcPr marL="0" marR="0" marT="0" marB="0"/>
                </a:tc>
                <a:extLst>
                  <a:ext uri="{0D108BD9-81ED-4DB2-BD59-A6C34878D82A}">
                    <a16:rowId xmlns:a16="http://schemas.microsoft.com/office/drawing/2014/main" val="10007"/>
                  </a:ext>
                </a:extLst>
              </a:tr>
              <a:tr h="438912">
                <a:tc>
                  <a:txBody>
                    <a:bodyPr/>
                    <a:lstStyle/>
                    <a:p>
                      <a:pPr indent="0" algn="ctr"/>
                      <a:r>
                        <a:rPr lang="en-US" sz="2600">
                          <a:latin typeface="AngsanaUPC"/>
                        </a:rPr>
                        <a:t>20</a:t>
                      </a:r>
                    </a:p>
                  </a:txBody>
                  <a:tcPr marL="0" marR="0" marT="0" marB="0" anchor="ctr"/>
                </a:tc>
                <a:tc>
                  <a:txBody>
                    <a:bodyPr/>
                    <a:lstStyle/>
                    <a:p>
                      <a:pPr marL="190500" indent="0"/>
                      <a:r>
                        <a:rPr lang="en-US" sz="2600">
                          <a:latin typeface="AngsanaUPC"/>
                        </a:rPr>
                        <a:t>ElGamal (for encryption or signing)</a:t>
                      </a:r>
                    </a:p>
                  </a:txBody>
                  <a:tcPr marL="0" marR="0" marT="0" marB="0" anchor="ctr"/>
                </a:tc>
                <a:extLst>
                  <a:ext uri="{0D108BD9-81ED-4DB2-BD59-A6C34878D82A}">
                    <a16:rowId xmlns:a16="http://schemas.microsoft.com/office/drawing/2014/main" val="10008"/>
                  </a:ext>
                </a:extLst>
              </a:tr>
              <a:tr h="438912">
                <a:tc>
                  <a:txBody>
                    <a:bodyPr/>
                    <a:lstStyle/>
                    <a:p>
                      <a:pPr indent="0" algn="ctr"/>
                      <a:r>
                        <a:rPr lang="en-US" sz="2600">
                          <a:latin typeface="AngsanaUPC"/>
                        </a:rPr>
                        <a:t>21</a:t>
                      </a:r>
                    </a:p>
                  </a:txBody>
                  <a:tcPr marL="0" marR="0" marT="0" marB="0" anchor="b"/>
                </a:tc>
                <a:tc>
                  <a:txBody>
                    <a:bodyPr/>
                    <a:lstStyle/>
                    <a:p>
                      <a:pPr marL="190500" indent="0"/>
                      <a:r>
                        <a:rPr lang="en-US" sz="2600">
                          <a:latin typeface="AngsanaUPC"/>
                        </a:rPr>
                        <a:t>Reserved for Diffie-Hellman</a:t>
                      </a:r>
                    </a:p>
                  </a:txBody>
                  <a:tcPr marL="0" marR="0" marT="0" marB="0" anchor="ctr"/>
                </a:tc>
                <a:extLst>
                  <a:ext uri="{0D108BD9-81ED-4DB2-BD59-A6C34878D82A}">
                    <a16:rowId xmlns:a16="http://schemas.microsoft.com/office/drawing/2014/main" val="10009"/>
                  </a:ext>
                </a:extLst>
              </a:tr>
              <a:tr h="451104">
                <a:tc>
                  <a:txBody>
                    <a:bodyPr/>
                    <a:lstStyle/>
                    <a:p>
                      <a:pPr indent="0" algn="ctr"/>
                      <a:r>
                        <a:rPr lang="en-US" sz="2600" dirty="0">
                          <a:latin typeface="AngsanaUPC"/>
                        </a:rPr>
                        <a:t>100-110</a:t>
                      </a:r>
                    </a:p>
                  </a:txBody>
                  <a:tcPr marL="0" marR="0" marT="0" marB="0" anchor="ctr"/>
                </a:tc>
                <a:tc>
                  <a:txBody>
                    <a:bodyPr/>
                    <a:lstStyle/>
                    <a:p>
                      <a:pPr marL="190500" indent="0"/>
                      <a:r>
                        <a:rPr lang="en-US" sz="2600" dirty="0">
                          <a:latin typeface="AngsanaUPC"/>
                        </a:rPr>
                        <a:t>Private algorithms</a:t>
                      </a:r>
                    </a:p>
                  </a:txBody>
                  <a:tcPr marL="0" marR="0" marT="0" marB="0" anchor="ctr"/>
                </a:tc>
                <a:extLst>
                  <a:ext uri="{0D108BD9-81ED-4DB2-BD59-A6C34878D82A}">
                    <a16:rowId xmlns:a16="http://schemas.microsoft.com/office/drawing/2014/main" val="10010"/>
                  </a:ext>
                </a:extLst>
              </a:tr>
            </a:tbl>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16.2.2 </a:t>
              </a:r>
              <a:r>
                <a:rPr lang="en-US" sz="2900" b="1" i="1" u="none" kern="1200" dirty="0" smtClean="0"/>
                <a:t>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1450848" y="807720"/>
            <a:ext cx="6832540" cy="390144"/>
          </a:xfrm>
          <a:prstGeom prst="rect">
            <a:avLst/>
          </a:prstGeom>
        </p:spPr>
        <p:txBody>
          <a:bodyPr wrap="none" lIns="0" tIns="0" rIns="0" bIns="0">
            <a:normAutofit fontScale="82500" lnSpcReduction="20000"/>
          </a:bodyPr>
          <a:lstStyle/>
          <a:p>
            <a:pPr indent="0"/>
            <a:r>
              <a:rPr lang="en-US" sz="3600" b="1" dirty="0">
                <a:latin typeface="AngsanaUPC"/>
              </a:rPr>
              <a:t>Table 16.2 </a:t>
            </a:r>
            <a:r>
              <a:rPr lang="en-US" sz="3000" i="1" dirty="0">
                <a:latin typeface="AngsanaUPC"/>
              </a:rPr>
              <a:t>Symmetric-key algorithms</a:t>
            </a:r>
          </a:p>
        </p:txBody>
      </p:sp>
      <p:graphicFrame>
        <p:nvGraphicFramePr>
          <p:cNvPr id="4" name="Table 3"/>
          <p:cNvGraphicFramePr>
            <a:graphicFrameLocks noGrp="1"/>
          </p:cNvGraphicFramePr>
          <p:nvPr/>
        </p:nvGraphicFramePr>
        <p:xfrm>
          <a:off x="1453896" y="1197864"/>
          <a:ext cx="6251448" cy="5297424"/>
        </p:xfrm>
        <a:graphic>
          <a:graphicData uri="http://schemas.openxmlformats.org/drawingml/2006/table">
            <a:tbl>
              <a:tblPr/>
              <a:tblGrid>
                <a:gridCol w="1993392">
                  <a:extLst>
                    <a:ext uri="{9D8B030D-6E8A-4147-A177-3AD203B41FA5}">
                      <a16:colId xmlns:a16="http://schemas.microsoft.com/office/drawing/2014/main" val="20000"/>
                    </a:ext>
                  </a:extLst>
                </a:gridCol>
                <a:gridCol w="4258056">
                  <a:extLst>
                    <a:ext uri="{9D8B030D-6E8A-4147-A177-3AD203B41FA5}">
                      <a16:colId xmlns:a16="http://schemas.microsoft.com/office/drawing/2014/main" val="20001"/>
                    </a:ext>
                  </a:extLst>
                </a:gridCol>
              </a:tblGrid>
              <a:tr h="448056">
                <a:tc>
                  <a:txBody>
                    <a:bodyPr/>
                    <a:lstStyle/>
                    <a:p>
                      <a:pPr indent="0" algn="ctr"/>
                      <a:r>
                        <a:rPr lang="en-US" sz="3000" i="1" dirty="0">
                          <a:latin typeface="AngsanaUPC"/>
                        </a:rPr>
                        <a:t>ID</a:t>
                      </a:r>
                    </a:p>
                  </a:txBody>
                  <a:tcPr marL="0" marR="0" marT="0" marB="0" anchor="b">
                    <a:solidFill>
                      <a:srgbClr val="E6E6E6"/>
                    </a:solidFill>
                  </a:tcPr>
                </a:tc>
                <a:tc>
                  <a:txBody>
                    <a:bodyPr/>
                    <a:lstStyle/>
                    <a:p>
                      <a:pPr indent="0" algn="ctr"/>
                      <a:r>
                        <a:rPr lang="en-US" sz="3000" i="1">
                          <a:latin typeface="AngsanaUPC"/>
                        </a:rPr>
                        <a:t>Description</a:t>
                      </a:r>
                    </a:p>
                  </a:txBody>
                  <a:tcPr marL="0" marR="0" marT="0" marB="0" anchor="b">
                    <a:solidFill>
                      <a:srgbClr val="E6E6E6"/>
                    </a:solidFill>
                  </a:tcPr>
                </a:tc>
                <a:extLst>
                  <a:ext uri="{0D108BD9-81ED-4DB2-BD59-A6C34878D82A}">
                    <a16:rowId xmlns:a16="http://schemas.microsoft.com/office/drawing/2014/main" val="10000"/>
                  </a:ext>
                </a:extLst>
              </a:tr>
              <a:tr h="438912">
                <a:tc>
                  <a:txBody>
                    <a:bodyPr/>
                    <a:lstStyle/>
                    <a:p>
                      <a:pPr indent="0" algn="ctr"/>
                      <a:r>
                        <a:rPr lang="en-US" sz="2600">
                          <a:latin typeface="AngsanaUPC"/>
                        </a:rPr>
                        <a:t>0</a:t>
                      </a:r>
                    </a:p>
                  </a:txBody>
                  <a:tcPr marL="0" marR="0" marT="0" marB="0" anchor="ctr"/>
                </a:tc>
                <a:tc>
                  <a:txBody>
                    <a:bodyPr/>
                    <a:lstStyle/>
                    <a:p>
                      <a:pPr marL="190500" indent="0"/>
                      <a:r>
                        <a:rPr lang="en-US" sz="2600">
                          <a:latin typeface="AngsanaUPC"/>
                        </a:rPr>
                        <a:t>No Encryption</a:t>
                      </a:r>
                    </a:p>
                  </a:txBody>
                  <a:tcPr marL="0" marR="0" marT="0" marB="0" anchor="ctr"/>
                </a:tc>
                <a:extLst>
                  <a:ext uri="{0D108BD9-81ED-4DB2-BD59-A6C34878D82A}">
                    <a16:rowId xmlns:a16="http://schemas.microsoft.com/office/drawing/2014/main" val="10001"/>
                  </a:ext>
                </a:extLst>
              </a:tr>
              <a:tr h="438912">
                <a:tc>
                  <a:txBody>
                    <a:bodyPr/>
                    <a:lstStyle/>
                    <a:p>
                      <a:pPr indent="0" algn="ctr"/>
                      <a:r>
                        <a:rPr lang="en-US" sz="2600">
                          <a:latin typeface="AngsanaUPC"/>
                        </a:rPr>
                        <a:t>1</a:t>
                      </a:r>
                    </a:p>
                  </a:txBody>
                  <a:tcPr marL="0" marR="0" marT="0" marB="0" anchor="b"/>
                </a:tc>
                <a:tc>
                  <a:txBody>
                    <a:bodyPr/>
                    <a:lstStyle/>
                    <a:p>
                      <a:pPr marL="190500" indent="0"/>
                      <a:r>
                        <a:rPr lang="en-US" sz="2600">
                          <a:latin typeface="AngsanaUPC"/>
                        </a:rPr>
                        <a:t>IDEA</a:t>
                      </a:r>
                    </a:p>
                  </a:txBody>
                  <a:tcPr marL="0" marR="0" marT="0" marB="0" anchor="ctr"/>
                </a:tc>
                <a:extLst>
                  <a:ext uri="{0D108BD9-81ED-4DB2-BD59-A6C34878D82A}">
                    <a16:rowId xmlns:a16="http://schemas.microsoft.com/office/drawing/2014/main" val="10002"/>
                  </a:ext>
                </a:extLst>
              </a:tr>
              <a:tr h="438912">
                <a:tc>
                  <a:txBody>
                    <a:bodyPr/>
                    <a:lstStyle/>
                    <a:p>
                      <a:pPr indent="0" algn="ctr"/>
                      <a:r>
                        <a:rPr lang="en-US" sz="2600">
                          <a:latin typeface="AngsanaUPC"/>
                        </a:rPr>
                        <a:t>2</a:t>
                      </a:r>
                    </a:p>
                  </a:txBody>
                  <a:tcPr marL="0" marR="0" marT="0" marB="0" anchor="ctr"/>
                </a:tc>
                <a:tc>
                  <a:txBody>
                    <a:bodyPr/>
                    <a:lstStyle/>
                    <a:p>
                      <a:pPr marL="190500" indent="0"/>
                      <a:r>
                        <a:rPr lang="en-US" sz="2600">
                          <a:latin typeface="AngsanaUPC"/>
                        </a:rPr>
                        <a:t>Triple </a:t>
                      </a:r>
                      <a:r>
                        <a:rPr lang="fr" sz="2600">
                          <a:latin typeface="AngsanaUPC"/>
                        </a:rPr>
                        <a:t>DES</a:t>
                      </a:r>
                    </a:p>
                  </a:txBody>
                  <a:tcPr marL="0" marR="0" marT="0" marB="0" anchor="ctr"/>
                </a:tc>
                <a:extLst>
                  <a:ext uri="{0D108BD9-81ED-4DB2-BD59-A6C34878D82A}">
                    <a16:rowId xmlns:a16="http://schemas.microsoft.com/office/drawing/2014/main" val="10003"/>
                  </a:ext>
                </a:extLst>
              </a:tr>
              <a:tr h="438912">
                <a:tc>
                  <a:txBody>
                    <a:bodyPr/>
                    <a:lstStyle/>
                    <a:p>
                      <a:pPr indent="0" algn="ctr"/>
                      <a:r>
                        <a:rPr lang="en-US" sz="2600">
                          <a:latin typeface="AngsanaUPC"/>
                        </a:rPr>
                        <a:t>3</a:t>
                      </a:r>
                    </a:p>
                  </a:txBody>
                  <a:tcPr marL="0" marR="0" marT="0" marB="0"/>
                </a:tc>
                <a:tc>
                  <a:txBody>
                    <a:bodyPr/>
                    <a:lstStyle/>
                    <a:p>
                      <a:pPr marL="190500" indent="0"/>
                      <a:r>
                        <a:rPr lang="en-US" sz="2600">
                          <a:latin typeface="AngsanaUPC"/>
                        </a:rPr>
                        <a:t>CAST-128</a:t>
                      </a:r>
                    </a:p>
                  </a:txBody>
                  <a:tcPr marL="0" marR="0" marT="0" marB="0"/>
                </a:tc>
                <a:extLst>
                  <a:ext uri="{0D108BD9-81ED-4DB2-BD59-A6C34878D82A}">
                    <a16:rowId xmlns:a16="http://schemas.microsoft.com/office/drawing/2014/main" val="10004"/>
                  </a:ext>
                </a:extLst>
              </a:tr>
              <a:tr h="438912">
                <a:tc>
                  <a:txBody>
                    <a:bodyPr/>
                    <a:lstStyle/>
                    <a:p>
                      <a:pPr indent="0" algn="ctr"/>
                      <a:r>
                        <a:rPr lang="en-US" sz="2600">
                          <a:latin typeface="AngsanaUPC"/>
                        </a:rPr>
                        <a:t>4</a:t>
                      </a:r>
                    </a:p>
                  </a:txBody>
                  <a:tcPr marL="0" marR="0" marT="0" marB="0"/>
                </a:tc>
                <a:tc>
                  <a:txBody>
                    <a:bodyPr/>
                    <a:lstStyle/>
                    <a:p>
                      <a:pPr marL="190500" indent="0"/>
                      <a:r>
                        <a:rPr lang="en-US" sz="2600">
                          <a:latin typeface="AngsanaUPC"/>
                        </a:rPr>
                        <a:t>Blowfish</a:t>
                      </a:r>
                    </a:p>
                  </a:txBody>
                  <a:tcPr marL="0" marR="0" marT="0" marB="0"/>
                </a:tc>
                <a:extLst>
                  <a:ext uri="{0D108BD9-81ED-4DB2-BD59-A6C34878D82A}">
                    <a16:rowId xmlns:a16="http://schemas.microsoft.com/office/drawing/2014/main" val="10005"/>
                  </a:ext>
                </a:extLst>
              </a:tr>
              <a:tr h="438912">
                <a:tc>
                  <a:txBody>
                    <a:bodyPr/>
                    <a:lstStyle/>
                    <a:p>
                      <a:pPr indent="0" algn="ctr"/>
                      <a:r>
                        <a:rPr lang="en-US" sz="2600">
                          <a:latin typeface="AngsanaUPC"/>
                        </a:rPr>
                        <a:t>5</a:t>
                      </a:r>
                    </a:p>
                  </a:txBody>
                  <a:tcPr marL="0" marR="0" marT="0" marB="0"/>
                </a:tc>
                <a:tc>
                  <a:txBody>
                    <a:bodyPr/>
                    <a:lstStyle/>
                    <a:p>
                      <a:pPr marL="190500" indent="0"/>
                      <a:r>
                        <a:rPr lang="en-US" sz="2600">
                          <a:latin typeface="AngsanaUPC"/>
                        </a:rPr>
                        <a:t>SAFER-SK128</a:t>
                      </a:r>
                    </a:p>
                  </a:txBody>
                  <a:tcPr marL="0" marR="0" marT="0" marB="0"/>
                </a:tc>
                <a:extLst>
                  <a:ext uri="{0D108BD9-81ED-4DB2-BD59-A6C34878D82A}">
                    <a16:rowId xmlns:a16="http://schemas.microsoft.com/office/drawing/2014/main" val="10006"/>
                  </a:ext>
                </a:extLst>
              </a:tr>
              <a:tr h="438912">
                <a:tc>
                  <a:txBody>
                    <a:bodyPr/>
                    <a:lstStyle/>
                    <a:p>
                      <a:pPr indent="0" algn="ctr"/>
                      <a:r>
                        <a:rPr lang="en-US" sz="2600">
                          <a:latin typeface="AngsanaUPC"/>
                        </a:rPr>
                        <a:t>6</a:t>
                      </a:r>
                    </a:p>
                  </a:txBody>
                  <a:tcPr marL="0" marR="0" marT="0" marB="0" anchor="ctr"/>
                </a:tc>
                <a:tc>
                  <a:txBody>
                    <a:bodyPr/>
                    <a:lstStyle/>
                    <a:p>
                      <a:pPr marL="190500" indent="0"/>
                      <a:r>
                        <a:rPr lang="en-US" sz="2600">
                          <a:latin typeface="AngsanaUPC"/>
                        </a:rPr>
                        <a:t>Reserved for DES/SK</a:t>
                      </a:r>
                    </a:p>
                  </a:txBody>
                  <a:tcPr marL="0" marR="0" marT="0" marB="0" anchor="ctr"/>
                </a:tc>
                <a:extLst>
                  <a:ext uri="{0D108BD9-81ED-4DB2-BD59-A6C34878D82A}">
                    <a16:rowId xmlns:a16="http://schemas.microsoft.com/office/drawing/2014/main" val="10007"/>
                  </a:ext>
                </a:extLst>
              </a:tr>
              <a:tr h="438912">
                <a:tc>
                  <a:txBody>
                    <a:bodyPr/>
                    <a:lstStyle/>
                    <a:p>
                      <a:pPr indent="0" algn="ctr"/>
                      <a:r>
                        <a:rPr lang="en-US" sz="2600">
                          <a:latin typeface="AngsanaUPC"/>
                        </a:rPr>
                        <a:t>7</a:t>
                      </a:r>
                    </a:p>
                  </a:txBody>
                  <a:tcPr marL="0" marR="0" marT="0" marB="0"/>
                </a:tc>
                <a:tc>
                  <a:txBody>
                    <a:bodyPr/>
                    <a:lstStyle/>
                    <a:p>
                      <a:pPr marL="190500" indent="0"/>
                      <a:r>
                        <a:rPr lang="en-US" sz="2600">
                          <a:latin typeface="AngsanaUPC"/>
                        </a:rPr>
                        <a:t>Reserved for AES-128</a:t>
                      </a:r>
                    </a:p>
                  </a:txBody>
                  <a:tcPr marL="0" marR="0" marT="0" marB="0"/>
                </a:tc>
                <a:extLst>
                  <a:ext uri="{0D108BD9-81ED-4DB2-BD59-A6C34878D82A}">
                    <a16:rowId xmlns:a16="http://schemas.microsoft.com/office/drawing/2014/main" val="10008"/>
                  </a:ext>
                </a:extLst>
              </a:tr>
              <a:tr h="438912">
                <a:tc>
                  <a:txBody>
                    <a:bodyPr/>
                    <a:lstStyle/>
                    <a:p>
                      <a:pPr indent="0" algn="ctr"/>
                      <a:r>
                        <a:rPr lang="en-US" sz="2600">
                          <a:latin typeface="AngsanaUPC"/>
                        </a:rPr>
                        <a:t>8</a:t>
                      </a:r>
                    </a:p>
                  </a:txBody>
                  <a:tcPr marL="0" marR="0" marT="0" marB="0" anchor="b"/>
                </a:tc>
                <a:tc>
                  <a:txBody>
                    <a:bodyPr/>
                    <a:lstStyle/>
                    <a:p>
                      <a:pPr marL="190500" indent="0"/>
                      <a:r>
                        <a:rPr lang="en-US" sz="2600">
                          <a:latin typeface="AngsanaUPC"/>
                        </a:rPr>
                        <a:t>Reserved for AES-192</a:t>
                      </a:r>
                    </a:p>
                  </a:txBody>
                  <a:tcPr marL="0" marR="0" marT="0" marB="0" anchor="ctr"/>
                </a:tc>
                <a:extLst>
                  <a:ext uri="{0D108BD9-81ED-4DB2-BD59-A6C34878D82A}">
                    <a16:rowId xmlns:a16="http://schemas.microsoft.com/office/drawing/2014/main" val="10009"/>
                  </a:ext>
                </a:extLst>
              </a:tr>
              <a:tr h="438912">
                <a:tc>
                  <a:txBody>
                    <a:bodyPr/>
                    <a:lstStyle/>
                    <a:p>
                      <a:pPr indent="0" algn="ctr"/>
                      <a:r>
                        <a:rPr lang="en-US" sz="2600">
                          <a:latin typeface="AngsanaUPC"/>
                        </a:rPr>
                        <a:t>9</a:t>
                      </a:r>
                    </a:p>
                  </a:txBody>
                  <a:tcPr marL="0" marR="0" marT="0" marB="0"/>
                </a:tc>
                <a:tc>
                  <a:txBody>
                    <a:bodyPr/>
                    <a:lstStyle/>
                    <a:p>
                      <a:pPr marL="190500" indent="0"/>
                      <a:r>
                        <a:rPr lang="en-US" sz="2600">
                          <a:latin typeface="AngsanaUPC"/>
                        </a:rPr>
                        <a:t>Reserved for AES-256</a:t>
                      </a:r>
                    </a:p>
                  </a:txBody>
                  <a:tcPr marL="0" marR="0" marT="0" marB="0"/>
                </a:tc>
                <a:extLst>
                  <a:ext uri="{0D108BD9-81ED-4DB2-BD59-A6C34878D82A}">
                    <a16:rowId xmlns:a16="http://schemas.microsoft.com/office/drawing/2014/main" val="10010"/>
                  </a:ext>
                </a:extLst>
              </a:tr>
              <a:tr h="451104">
                <a:tc>
                  <a:txBody>
                    <a:bodyPr/>
                    <a:lstStyle/>
                    <a:p>
                      <a:pPr indent="0" algn="ctr"/>
                      <a:r>
                        <a:rPr lang="en-US" sz="2600" dirty="0">
                          <a:latin typeface="AngsanaUPC"/>
                        </a:rPr>
                        <a:t>100-110</a:t>
                      </a:r>
                    </a:p>
                  </a:txBody>
                  <a:tcPr marL="0" marR="0" marT="0" marB="0" anchor="ctr"/>
                </a:tc>
                <a:tc>
                  <a:txBody>
                    <a:bodyPr/>
                    <a:lstStyle/>
                    <a:p>
                      <a:pPr marL="190500" indent="0"/>
                      <a:r>
                        <a:rPr lang="en-US" sz="2600" dirty="0">
                          <a:latin typeface="AngsanaUPC"/>
                        </a:rPr>
                        <a:t>Private algorithms</a:t>
                      </a:r>
                    </a:p>
                  </a:txBody>
                  <a:tcPr marL="0" marR="0" marT="0" marB="0" anchor="ctr"/>
                </a:tc>
                <a:extLst>
                  <a:ext uri="{0D108BD9-81ED-4DB2-BD59-A6C34878D82A}">
                    <a16:rowId xmlns:a16="http://schemas.microsoft.com/office/drawing/2014/main" val="10011"/>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673877" y="5653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16.2.2 </a:t>
              </a:r>
              <a:r>
                <a:rPr lang="en-US" sz="2900" b="1" i="1" u="none" kern="1200" dirty="0" smtClean="0"/>
                <a:t>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32688" y="877823"/>
            <a:ext cx="7812024" cy="861329"/>
          </a:xfrm>
          <a:prstGeom prst="rect">
            <a:avLst/>
          </a:prstGeom>
        </p:spPr>
        <p:txBody>
          <a:bodyPr wrap="none" lIns="0" tIns="0" rIns="0" bIns="0">
            <a:normAutofit fontScale="97500"/>
          </a:bodyPr>
          <a:lstStyle/>
          <a:p>
            <a:pPr indent="0"/>
            <a:r>
              <a:rPr lang="en-US" sz="4100" b="1" spc="-50" dirty="0">
                <a:latin typeface="AngsanaUPC"/>
              </a:rPr>
              <a:t>Table 16.3 </a:t>
            </a:r>
            <a:r>
              <a:rPr lang="en-US" sz="2500" i="1" dirty="0">
                <a:latin typeface="Times New Roman"/>
              </a:rPr>
              <a:t>Hash Algorithms</a:t>
            </a:r>
          </a:p>
        </p:txBody>
      </p:sp>
      <p:graphicFrame>
        <p:nvGraphicFramePr>
          <p:cNvPr id="3" name="Table 2"/>
          <p:cNvGraphicFramePr>
            <a:graphicFrameLocks noGrp="1"/>
          </p:cNvGraphicFramePr>
          <p:nvPr/>
        </p:nvGraphicFramePr>
        <p:xfrm>
          <a:off x="932688" y="1362456"/>
          <a:ext cx="7812024" cy="4962144"/>
        </p:xfrm>
        <a:graphic>
          <a:graphicData uri="http://schemas.openxmlformats.org/drawingml/2006/table">
            <a:tbl>
              <a:tblPr/>
              <a:tblGrid>
                <a:gridCol w="2493264">
                  <a:extLst>
                    <a:ext uri="{9D8B030D-6E8A-4147-A177-3AD203B41FA5}">
                      <a16:colId xmlns:a16="http://schemas.microsoft.com/office/drawing/2014/main" val="20000"/>
                    </a:ext>
                  </a:extLst>
                </a:gridCol>
                <a:gridCol w="5318760">
                  <a:extLst>
                    <a:ext uri="{9D8B030D-6E8A-4147-A177-3AD203B41FA5}">
                      <a16:colId xmlns:a16="http://schemas.microsoft.com/office/drawing/2014/main" val="20001"/>
                    </a:ext>
                  </a:extLst>
                </a:gridCol>
              </a:tblGrid>
              <a:tr h="560832">
                <a:tc>
                  <a:txBody>
                    <a:bodyPr/>
                    <a:lstStyle/>
                    <a:p>
                      <a:pPr indent="0" algn="ctr"/>
                      <a:r>
                        <a:rPr lang="en-US" sz="2500" i="1">
                          <a:latin typeface="Times New Roman"/>
                        </a:rPr>
                        <a:t>ID</a:t>
                      </a:r>
                    </a:p>
                  </a:txBody>
                  <a:tcPr marL="0" marR="0" marT="0" marB="0" anchor="b">
                    <a:solidFill>
                      <a:srgbClr val="E6E6E6"/>
                    </a:solidFill>
                  </a:tcPr>
                </a:tc>
                <a:tc>
                  <a:txBody>
                    <a:bodyPr/>
                    <a:lstStyle/>
                    <a:p>
                      <a:pPr indent="0" algn="ctr"/>
                      <a:r>
                        <a:rPr lang="en-US" sz="2500" i="1">
                          <a:latin typeface="Times New Roman"/>
                        </a:rPr>
                        <a:t>Description</a:t>
                      </a:r>
                    </a:p>
                  </a:txBody>
                  <a:tcPr marL="0" marR="0" marT="0" marB="0" anchor="b">
                    <a:solidFill>
                      <a:srgbClr val="E6E6E6"/>
                    </a:solidFill>
                  </a:tcPr>
                </a:tc>
                <a:extLst>
                  <a:ext uri="{0D108BD9-81ED-4DB2-BD59-A6C34878D82A}">
                    <a16:rowId xmlns:a16="http://schemas.microsoft.com/office/drawing/2014/main" val="10000"/>
                  </a:ext>
                </a:extLst>
              </a:tr>
              <a:tr h="548640">
                <a:tc>
                  <a:txBody>
                    <a:bodyPr/>
                    <a:lstStyle/>
                    <a:p>
                      <a:pPr indent="0" algn="ctr"/>
                      <a:r>
                        <a:rPr lang="en-US" sz="3500">
                          <a:latin typeface="AngsanaUPC"/>
                        </a:rPr>
                        <a:t>1</a:t>
                      </a:r>
                    </a:p>
                  </a:txBody>
                  <a:tcPr marL="0" marR="0" marT="0" marB="0" anchor="b"/>
                </a:tc>
                <a:tc>
                  <a:txBody>
                    <a:bodyPr/>
                    <a:lstStyle/>
                    <a:p>
                      <a:pPr marL="241300" indent="0"/>
                      <a:r>
                        <a:rPr lang="en-US" sz="3500">
                          <a:latin typeface="AngsanaUPC"/>
                        </a:rPr>
                        <a:t>MD5</a:t>
                      </a:r>
                    </a:p>
                  </a:txBody>
                  <a:tcPr marL="0" marR="0" marT="0" marB="0" anchor="ctr"/>
                </a:tc>
                <a:extLst>
                  <a:ext uri="{0D108BD9-81ED-4DB2-BD59-A6C34878D82A}">
                    <a16:rowId xmlns:a16="http://schemas.microsoft.com/office/drawing/2014/main" val="10001"/>
                  </a:ext>
                </a:extLst>
              </a:tr>
              <a:tr h="548640">
                <a:tc>
                  <a:txBody>
                    <a:bodyPr/>
                    <a:lstStyle/>
                    <a:p>
                      <a:pPr indent="0" algn="ctr"/>
                      <a:r>
                        <a:rPr lang="en-US" sz="3500">
                          <a:latin typeface="AngsanaUPC"/>
                        </a:rPr>
                        <a:t>2</a:t>
                      </a:r>
                    </a:p>
                  </a:txBody>
                  <a:tcPr marL="0" marR="0" marT="0" marB="0" anchor="b"/>
                </a:tc>
                <a:tc>
                  <a:txBody>
                    <a:bodyPr/>
                    <a:lstStyle/>
                    <a:p>
                      <a:pPr marL="241300" indent="0"/>
                      <a:r>
                        <a:rPr lang="en-US" sz="3500">
                          <a:latin typeface="AngsanaUPC"/>
                        </a:rPr>
                        <a:t>SHA-1</a:t>
                      </a:r>
                    </a:p>
                  </a:txBody>
                  <a:tcPr marL="0" marR="0" marT="0" marB="0" anchor="ctr"/>
                </a:tc>
                <a:extLst>
                  <a:ext uri="{0D108BD9-81ED-4DB2-BD59-A6C34878D82A}">
                    <a16:rowId xmlns:a16="http://schemas.microsoft.com/office/drawing/2014/main" val="10002"/>
                  </a:ext>
                </a:extLst>
              </a:tr>
              <a:tr h="548640">
                <a:tc>
                  <a:txBody>
                    <a:bodyPr/>
                    <a:lstStyle/>
                    <a:p>
                      <a:pPr indent="0" algn="ctr"/>
                      <a:r>
                        <a:rPr lang="en-US" sz="3500">
                          <a:latin typeface="AngsanaUPC"/>
                        </a:rPr>
                        <a:t>3</a:t>
                      </a:r>
                    </a:p>
                  </a:txBody>
                  <a:tcPr marL="0" marR="0" marT="0" marB="0"/>
                </a:tc>
                <a:tc>
                  <a:txBody>
                    <a:bodyPr/>
                    <a:lstStyle/>
                    <a:p>
                      <a:pPr marL="241300" indent="0"/>
                      <a:r>
                        <a:rPr lang="en-US" sz="3500" dirty="0">
                          <a:latin typeface="AngsanaUPC"/>
                        </a:rPr>
                        <a:t>RIPE-MD/160</a:t>
                      </a:r>
                    </a:p>
                  </a:txBody>
                  <a:tcPr marL="0" marR="0" marT="0" marB="0"/>
                </a:tc>
                <a:extLst>
                  <a:ext uri="{0D108BD9-81ED-4DB2-BD59-A6C34878D82A}">
                    <a16:rowId xmlns:a16="http://schemas.microsoft.com/office/drawing/2014/main" val="10003"/>
                  </a:ext>
                </a:extLst>
              </a:tr>
              <a:tr h="548640">
                <a:tc>
                  <a:txBody>
                    <a:bodyPr/>
                    <a:lstStyle/>
                    <a:p>
                      <a:pPr indent="0" algn="ctr"/>
                      <a:r>
                        <a:rPr lang="en-US" sz="3500">
                          <a:latin typeface="AngsanaUPC"/>
                        </a:rPr>
                        <a:t>4</a:t>
                      </a:r>
                    </a:p>
                  </a:txBody>
                  <a:tcPr marL="0" marR="0" marT="0" marB="0"/>
                </a:tc>
                <a:tc>
                  <a:txBody>
                    <a:bodyPr/>
                    <a:lstStyle/>
                    <a:p>
                      <a:pPr marL="241300" indent="0"/>
                      <a:r>
                        <a:rPr lang="en-US" sz="3500">
                          <a:latin typeface="AngsanaUPC"/>
                        </a:rPr>
                        <a:t>Reserved for double-width SHA</a:t>
                      </a:r>
                    </a:p>
                  </a:txBody>
                  <a:tcPr marL="0" marR="0" marT="0" marB="0"/>
                </a:tc>
                <a:extLst>
                  <a:ext uri="{0D108BD9-81ED-4DB2-BD59-A6C34878D82A}">
                    <a16:rowId xmlns:a16="http://schemas.microsoft.com/office/drawing/2014/main" val="10004"/>
                  </a:ext>
                </a:extLst>
              </a:tr>
              <a:tr h="548640">
                <a:tc>
                  <a:txBody>
                    <a:bodyPr/>
                    <a:lstStyle/>
                    <a:p>
                      <a:pPr indent="0" algn="ctr"/>
                      <a:r>
                        <a:rPr lang="en-US" sz="3500">
                          <a:latin typeface="AngsanaUPC"/>
                        </a:rPr>
                        <a:t>5</a:t>
                      </a:r>
                    </a:p>
                  </a:txBody>
                  <a:tcPr marL="0" marR="0" marT="0" marB="0"/>
                </a:tc>
                <a:tc>
                  <a:txBody>
                    <a:bodyPr/>
                    <a:lstStyle/>
                    <a:p>
                      <a:pPr marL="241300" indent="0"/>
                      <a:r>
                        <a:rPr lang="en-US" sz="3500">
                          <a:latin typeface="AngsanaUPC"/>
                        </a:rPr>
                        <a:t>MD2</a:t>
                      </a:r>
                    </a:p>
                  </a:txBody>
                  <a:tcPr marL="0" marR="0" marT="0" marB="0"/>
                </a:tc>
                <a:extLst>
                  <a:ext uri="{0D108BD9-81ED-4DB2-BD59-A6C34878D82A}">
                    <a16:rowId xmlns:a16="http://schemas.microsoft.com/office/drawing/2014/main" val="10005"/>
                  </a:ext>
                </a:extLst>
              </a:tr>
              <a:tr h="545592">
                <a:tc>
                  <a:txBody>
                    <a:bodyPr/>
                    <a:lstStyle/>
                    <a:p>
                      <a:pPr indent="0" algn="ctr"/>
                      <a:r>
                        <a:rPr lang="en-US" sz="3500">
                          <a:latin typeface="AngsanaUPC"/>
                        </a:rPr>
                        <a:t>6</a:t>
                      </a:r>
                    </a:p>
                  </a:txBody>
                  <a:tcPr marL="0" marR="0" marT="0" marB="0" anchor="b"/>
                </a:tc>
                <a:tc>
                  <a:txBody>
                    <a:bodyPr/>
                    <a:lstStyle/>
                    <a:p>
                      <a:pPr marL="241300" indent="0"/>
                      <a:r>
                        <a:rPr lang="en-US" sz="3500">
                          <a:latin typeface="AngsanaUPC"/>
                        </a:rPr>
                        <a:t>TIGER/192</a:t>
                      </a:r>
                    </a:p>
                  </a:txBody>
                  <a:tcPr marL="0" marR="0" marT="0" marB="0" anchor="ctr"/>
                </a:tc>
                <a:extLst>
                  <a:ext uri="{0D108BD9-81ED-4DB2-BD59-A6C34878D82A}">
                    <a16:rowId xmlns:a16="http://schemas.microsoft.com/office/drawing/2014/main" val="10006"/>
                  </a:ext>
                </a:extLst>
              </a:tr>
              <a:tr h="548640">
                <a:tc>
                  <a:txBody>
                    <a:bodyPr/>
                    <a:lstStyle/>
                    <a:p>
                      <a:pPr indent="0" algn="ctr"/>
                      <a:r>
                        <a:rPr lang="en-US" sz="3500">
                          <a:latin typeface="AngsanaUPC"/>
                        </a:rPr>
                        <a:t>7</a:t>
                      </a:r>
                    </a:p>
                  </a:txBody>
                  <a:tcPr marL="0" marR="0" marT="0" marB="0"/>
                </a:tc>
                <a:tc>
                  <a:txBody>
                    <a:bodyPr/>
                    <a:lstStyle/>
                    <a:p>
                      <a:pPr marL="241300" indent="0"/>
                      <a:r>
                        <a:rPr lang="en-US" sz="3500">
                          <a:latin typeface="AngsanaUPC"/>
                        </a:rPr>
                        <a:t>Reserved for HAVAL</a:t>
                      </a:r>
                    </a:p>
                  </a:txBody>
                  <a:tcPr marL="0" marR="0" marT="0" marB="0"/>
                </a:tc>
                <a:extLst>
                  <a:ext uri="{0D108BD9-81ED-4DB2-BD59-A6C34878D82A}">
                    <a16:rowId xmlns:a16="http://schemas.microsoft.com/office/drawing/2014/main" val="10007"/>
                  </a:ext>
                </a:extLst>
              </a:tr>
              <a:tr h="563880">
                <a:tc>
                  <a:txBody>
                    <a:bodyPr/>
                    <a:lstStyle/>
                    <a:p>
                      <a:pPr indent="0" algn="ctr"/>
                      <a:r>
                        <a:rPr lang="en-US" sz="3500">
                          <a:latin typeface="AngsanaUPC"/>
                        </a:rPr>
                        <a:t>100-110</a:t>
                      </a:r>
                    </a:p>
                  </a:txBody>
                  <a:tcPr marL="0" marR="0" marT="0" marB="0" anchor="ctr"/>
                </a:tc>
                <a:tc>
                  <a:txBody>
                    <a:bodyPr/>
                    <a:lstStyle/>
                    <a:p>
                      <a:pPr marL="241300" indent="0"/>
                      <a:r>
                        <a:rPr lang="en-US" sz="3500" dirty="0">
                          <a:latin typeface="AngsanaUPC"/>
                        </a:rPr>
                        <a:t>Private algorithms</a:t>
                      </a:r>
                    </a:p>
                  </a:txBody>
                  <a:tcPr marL="0" marR="0" marT="0" marB="0" anchor="ctr"/>
                </a:tc>
                <a:extLst>
                  <a:ext uri="{0D108BD9-81ED-4DB2-BD59-A6C34878D82A}">
                    <a16:rowId xmlns:a16="http://schemas.microsoft.com/office/drawing/2014/main" val="10008"/>
                  </a:ext>
                </a:extLst>
              </a:tr>
            </a:tbl>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773834" y="273389"/>
            <a:ext cx="7811485" cy="695565"/>
            <a:chOff x="0" y="4112"/>
            <a:chExt cx="7811485" cy="695565"/>
          </a:xfrm>
        </p:grpSpPr>
        <p:sp>
          <p:nvSpPr>
            <p:cNvPr id="7" name="Rounded Rectangle 6"/>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16.2.2 </a:t>
              </a:r>
              <a:r>
                <a:rPr lang="en-US" sz="2900" b="1" i="1" u="none" kern="1200" dirty="0" smtClean="0"/>
                <a:t>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670559" y="1380565"/>
            <a:ext cx="7914759" cy="692075"/>
          </a:xfrm>
          <a:prstGeom prst="rect">
            <a:avLst/>
          </a:prstGeom>
        </p:spPr>
        <p:txBody>
          <a:bodyPr wrap="none" lIns="0" tIns="0" rIns="0" bIns="0">
            <a:normAutofit fontScale="97500"/>
          </a:bodyPr>
          <a:lstStyle/>
          <a:p>
            <a:pPr indent="0"/>
            <a:r>
              <a:rPr lang="en-US" sz="4100" b="1" spc="-50" dirty="0">
                <a:latin typeface="AngsanaUPC"/>
              </a:rPr>
              <a:t>Table 16.4 </a:t>
            </a:r>
            <a:r>
              <a:rPr lang="en-US" sz="2500" i="1" dirty="0">
                <a:latin typeface="Times New Roman"/>
              </a:rPr>
              <a:t>Compression methods</a:t>
            </a:r>
          </a:p>
        </p:txBody>
      </p:sp>
      <p:graphicFrame>
        <p:nvGraphicFramePr>
          <p:cNvPr id="4" name="Table 3"/>
          <p:cNvGraphicFramePr>
            <a:graphicFrameLocks noGrp="1"/>
          </p:cNvGraphicFramePr>
          <p:nvPr/>
        </p:nvGraphicFramePr>
        <p:xfrm>
          <a:off x="670560" y="2206752"/>
          <a:ext cx="7812024" cy="2764536"/>
        </p:xfrm>
        <a:graphic>
          <a:graphicData uri="http://schemas.openxmlformats.org/drawingml/2006/table">
            <a:tbl>
              <a:tblPr/>
              <a:tblGrid>
                <a:gridCol w="2493264">
                  <a:extLst>
                    <a:ext uri="{9D8B030D-6E8A-4147-A177-3AD203B41FA5}">
                      <a16:colId xmlns:a16="http://schemas.microsoft.com/office/drawing/2014/main" val="20000"/>
                    </a:ext>
                  </a:extLst>
                </a:gridCol>
                <a:gridCol w="5318760">
                  <a:extLst>
                    <a:ext uri="{9D8B030D-6E8A-4147-A177-3AD203B41FA5}">
                      <a16:colId xmlns:a16="http://schemas.microsoft.com/office/drawing/2014/main" val="20001"/>
                    </a:ext>
                  </a:extLst>
                </a:gridCol>
              </a:tblGrid>
              <a:tr h="560832">
                <a:tc>
                  <a:txBody>
                    <a:bodyPr/>
                    <a:lstStyle/>
                    <a:p>
                      <a:pPr indent="0" algn="ctr"/>
                      <a:r>
                        <a:rPr lang="en-US" sz="2500" i="1">
                          <a:latin typeface="Times New Roman"/>
                        </a:rPr>
                        <a:t>ID</a:t>
                      </a:r>
                    </a:p>
                  </a:txBody>
                  <a:tcPr marL="0" marR="0" marT="0" marB="0" anchor="b">
                    <a:solidFill>
                      <a:srgbClr val="E6E6E6"/>
                    </a:solidFill>
                  </a:tcPr>
                </a:tc>
                <a:tc>
                  <a:txBody>
                    <a:bodyPr/>
                    <a:lstStyle/>
                    <a:p>
                      <a:pPr indent="0" algn="ctr"/>
                      <a:r>
                        <a:rPr lang="en-US" sz="2500" i="1" dirty="0">
                          <a:latin typeface="Times New Roman"/>
                        </a:rPr>
                        <a:t>Description</a:t>
                      </a:r>
                    </a:p>
                  </a:txBody>
                  <a:tcPr marL="0" marR="0" marT="0" marB="0" anchor="b">
                    <a:solidFill>
                      <a:srgbClr val="E6E6E6"/>
                    </a:solidFill>
                  </a:tcPr>
                </a:tc>
                <a:extLst>
                  <a:ext uri="{0D108BD9-81ED-4DB2-BD59-A6C34878D82A}">
                    <a16:rowId xmlns:a16="http://schemas.microsoft.com/office/drawing/2014/main" val="10000"/>
                  </a:ext>
                </a:extLst>
              </a:tr>
              <a:tr h="548640">
                <a:tc>
                  <a:txBody>
                    <a:bodyPr/>
                    <a:lstStyle/>
                    <a:p>
                      <a:pPr indent="0" algn="ctr"/>
                      <a:r>
                        <a:rPr lang="en-US" sz="3500">
                          <a:latin typeface="AngsanaUPC"/>
                        </a:rPr>
                        <a:t>0</a:t>
                      </a:r>
                    </a:p>
                  </a:txBody>
                  <a:tcPr marL="0" marR="0" marT="0" marB="0" anchor="b"/>
                </a:tc>
                <a:tc>
                  <a:txBody>
                    <a:bodyPr/>
                    <a:lstStyle/>
                    <a:p>
                      <a:pPr marL="228600" indent="0"/>
                      <a:r>
                        <a:rPr lang="en-US" sz="3500">
                          <a:latin typeface="AngsanaUPC"/>
                        </a:rPr>
                        <a:t>Uncompressed</a:t>
                      </a:r>
                    </a:p>
                  </a:txBody>
                  <a:tcPr marL="0" marR="0" marT="0" marB="0" anchor="ctr"/>
                </a:tc>
                <a:extLst>
                  <a:ext uri="{0D108BD9-81ED-4DB2-BD59-A6C34878D82A}">
                    <a16:rowId xmlns:a16="http://schemas.microsoft.com/office/drawing/2014/main" val="10001"/>
                  </a:ext>
                </a:extLst>
              </a:tr>
              <a:tr h="545592">
                <a:tc>
                  <a:txBody>
                    <a:bodyPr/>
                    <a:lstStyle/>
                    <a:p>
                      <a:pPr indent="0" algn="ctr"/>
                      <a:r>
                        <a:rPr lang="en-US" sz="3500">
                          <a:latin typeface="AngsanaUPC"/>
                        </a:rPr>
                        <a:t>1</a:t>
                      </a:r>
                    </a:p>
                  </a:txBody>
                  <a:tcPr marL="0" marR="0" marT="0" marB="0" anchor="b"/>
                </a:tc>
                <a:tc>
                  <a:txBody>
                    <a:bodyPr/>
                    <a:lstStyle/>
                    <a:p>
                      <a:pPr marL="228600" indent="0"/>
                      <a:r>
                        <a:rPr lang="en-US" sz="3500">
                          <a:latin typeface="AngsanaUPC"/>
                        </a:rPr>
                        <a:t>ZIP</a:t>
                      </a:r>
                    </a:p>
                  </a:txBody>
                  <a:tcPr marL="0" marR="0" marT="0" marB="0" anchor="ctr"/>
                </a:tc>
                <a:extLst>
                  <a:ext uri="{0D108BD9-81ED-4DB2-BD59-A6C34878D82A}">
                    <a16:rowId xmlns:a16="http://schemas.microsoft.com/office/drawing/2014/main" val="10002"/>
                  </a:ext>
                </a:extLst>
              </a:tr>
              <a:tr h="548640">
                <a:tc>
                  <a:txBody>
                    <a:bodyPr/>
                    <a:lstStyle/>
                    <a:p>
                      <a:pPr indent="0" algn="ctr"/>
                      <a:r>
                        <a:rPr lang="en-US" sz="3500">
                          <a:latin typeface="AngsanaUPC"/>
                        </a:rPr>
                        <a:t>2</a:t>
                      </a:r>
                    </a:p>
                  </a:txBody>
                  <a:tcPr marL="0" marR="0" marT="0" marB="0" anchor="b"/>
                </a:tc>
                <a:tc>
                  <a:txBody>
                    <a:bodyPr/>
                    <a:lstStyle/>
                    <a:p>
                      <a:pPr marL="228600" indent="0"/>
                      <a:r>
                        <a:rPr lang="en-US" sz="3500">
                          <a:latin typeface="AngsanaUPC"/>
                        </a:rPr>
                        <a:t>ZLIP</a:t>
                      </a:r>
                    </a:p>
                  </a:txBody>
                  <a:tcPr marL="0" marR="0" marT="0" marB="0" anchor="ctr"/>
                </a:tc>
                <a:extLst>
                  <a:ext uri="{0D108BD9-81ED-4DB2-BD59-A6C34878D82A}">
                    <a16:rowId xmlns:a16="http://schemas.microsoft.com/office/drawing/2014/main" val="10003"/>
                  </a:ext>
                </a:extLst>
              </a:tr>
              <a:tr h="560832">
                <a:tc>
                  <a:txBody>
                    <a:bodyPr/>
                    <a:lstStyle/>
                    <a:p>
                      <a:pPr indent="0" algn="ctr"/>
                      <a:r>
                        <a:rPr lang="en-US" sz="3500" dirty="0">
                          <a:latin typeface="AngsanaUPC"/>
                        </a:rPr>
                        <a:t>100-110</a:t>
                      </a:r>
                    </a:p>
                  </a:txBody>
                  <a:tcPr marL="0" marR="0" marT="0" marB="0" anchor="ctr"/>
                </a:tc>
                <a:tc>
                  <a:txBody>
                    <a:bodyPr/>
                    <a:lstStyle/>
                    <a:p>
                      <a:pPr marL="228600" indent="0"/>
                      <a:r>
                        <a:rPr lang="en-US" sz="3500" dirty="0">
                          <a:latin typeface="AngsanaUPC"/>
                        </a:rPr>
                        <a:t>Private methods</a:t>
                      </a:r>
                    </a:p>
                  </a:txBody>
                  <a:tcPr marL="0" marR="0" marT="0" marB="0" anchor="ctr"/>
                </a:tc>
                <a:extLst>
                  <a:ext uri="{0D108BD9-81ED-4DB2-BD59-A6C34878D82A}">
                    <a16:rowId xmlns:a16="http://schemas.microsoft.com/office/drawing/2014/main" val="10004"/>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16.2.2 </a:t>
              </a:r>
              <a:r>
                <a:rPr lang="en-US" sz="2900" b="1" i="1" u="none" kern="1200" dirty="0" smtClean="0"/>
                <a:t>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3834" y="3429000"/>
            <a:ext cx="7988931" cy="1573306"/>
          </a:xfrm>
          <a:prstGeom prst="rect">
            <a:avLst/>
          </a:prstGeom>
        </p:spPr>
      </p:pic>
      <p:sp>
        <p:nvSpPr>
          <p:cNvPr id="3" name="Rectangle 2"/>
          <p:cNvSpPr/>
          <p:nvPr/>
        </p:nvSpPr>
        <p:spPr>
          <a:xfrm>
            <a:off x="807789" y="1253499"/>
            <a:ext cx="7805859" cy="2175501"/>
          </a:xfrm>
          <a:prstGeom prst="rect">
            <a:avLst/>
          </a:prstGeom>
        </p:spPr>
        <p:txBody>
          <a:bodyPr lIns="0" tIns="0" rIns="0" bIns="0">
            <a:normAutofit fontScale="97500"/>
          </a:bodyPr>
          <a:lstStyle/>
          <a:p>
            <a:pPr indent="0">
              <a:lnSpc>
                <a:spcPts val="3360"/>
              </a:lnSpc>
            </a:pPr>
            <a:r>
              <a:rPr lang="en-US" sz="4200" b="1" i="1" dirty="0">
                <a:solidFill>
                  <a:srgbClr val="3333CC"/>
                </a:solidFill>
                <a:latin typeface="AngsanaUPC"/>
              </a:rPr>
              <a:t>X.509 Certificates</a:t>
            </a:r>
          </a:p>
          <a:p>
            <a:pPr indent="0">
              <a:lnSpc>
                <a:spcPts val="3360"/>
              </a:lnSpc>
              <a:spcAft>
                <a:spcPts val="3780"/>
              </a:spcAft>
            </a:pPr>
            <a:r>
              <a:rPr lang="en-US" sz="4200" b="1" i="1" dirty="0">
                <a:latin typeface="AngsanaUPC"/>
              </a:rPr>
              <a:t>Protocols that use X.509 certificates depend on the hierarchical structure of the trust.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773834" y="273389"/>
            <a:ext cx="7811485" cy="695565"/>
            <a:chOff x="0" y="4112"/>
            <a:chExt cx="7811485" cy="695565"/>
          </a:xfrm>
        </p:grpSpPr>
        <p:sp>
          <p:nvSpPr>
            <p:cNvPr id="7" name="Rounded Rectangle 6"/>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16.2.3 PGP Certificates</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617001215"/>
              </p:ext>
            </p:extLst>
          </p:nvPr>
        </p:nvGraphicFramePr>
        <p:xfrm>
          <a:off x="1123098" y="2141309"/>
          <a:ext cx="7214078" cy="2107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4" name="TextBox 3"/>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9997" y="2942402"/>
            <a:ext cx="8156448" cy="1606296"/>
          </a:xfrm>
          <a:prstGeom prst="rect">
            <a:avLst/>
          </a:prstGeom>
        </p:spPr>
      </p:pic>
      <p:sp>
        <p:nvSpPr>
          <p:cNvPr id="4" name="Rectangle 3"/>
          <p:cNvSpPr/>
          <p:nvPr/>
        </p:nvSpPr>
        <p:spPr>
          <a:xfrm>
            <a:off x="807789" y="1153667"/>
            <a:ext cx="7959693" cy="1520069"/>
          </a:xfrm>
          <a:prstGeom prst="rect">
            <a:avLst/>
          </a:prstGeom>
        </p:spPr>
        <p:txBody>
          <a:bodyPr lIns="0" tIns="0" rIns="0" bIns="0">
            <a:normAutofit fontScale="97500"/>
          </a:bodyPr>
          <a:lstStyle/>
          <a:p>
            <a:pPr indent="0" algn="just">
              <a:lnSpc>
                <a:spcPts val="3360"/>
              </a:lnSpc>
              <a:spcBef>
                <a:spcPts val="630"/>
              </a:spcBef>
            </a:pPr>
            <a:r>
              <a:rPr lang="en-US" sz="4200" b="1" i="1" dirty="0">
                <a:solidFill>
                  <a:srgbClr val="3333CC"/>
                </a:solidFill>
                <a:latin typeface="AngsanaUPC"/>
              </a:rPr>
              <a:t>PGP Certificates</a:t>
            </a:r>
          </a:p>
          <a:p>
            <a:pPr indent="0" algn="just">
              <a:lnSpc>
                <a:spcPts val="3360"/>
              </a:lnSpc>
              <a:spcAft>
                <a:spcPts val="1470"/>
              </a:spcAft>
            </a:pPr>
            <a:r>
              <a:rPr lang="en-US" sz="4200" b="1" i="1" dirty="0">
                <a:latin typeface="AngsanaUPC"/>
              </a:rPr>
              <a:t>In PGP, there is no need for CAs; anyone in the ring can sign a certificate for anyone else in the ring.</a:t>
            </a:r>
          </a:p>
        </p:txBody>
      </p:sp>
      <p:sp>
        <p:nvSpPr>
          <p:cNvPr id="5" name="Rectangle 4"/>
          <p:cNvSpPr/>
          <p:nvPr/>
        </p:nvSpPr>
        <p:spPr>
          <a:xfrm>
            <a:off x="773834" y="4817363"/>
            <a:ext cx="7839814" cy="1645607"/>
          </a:xfrm>
          <a:prstGeom prst="rect">
            <a:avLst/>
          </a:prstGeom>
        </p:spPr>
        <p:txBody>
          <a:bodyPr lIns="0" tIns="0" rIns="0" bIns="0">
            <a:normAutofit fontScale="90000"/>
          </a:bodyPr>
          <a:lstStyle/>
          <a:p>
            <a:pPr marL="74168" indent="0" algn="just">
              <a:lnSpc>
                <a:spcPts val="3360"/>
              </a:lnSpc>
              <a:spcBef>
                <a:spcPts val="2520"/>
              </a:spcBef>
            </a:pPr>
            <a:r>
              <a:rPr lang="en-US" sz="4200" b="1" i="1" dirty="0">
                <a:solidFill>
                  <a:srgbClr val="3333CC"/>
                </a:solidFill>
                <a:latin typeface="AngsanaUPC"/>
              </a:rPr>
              <a:t>Trusts and Legitimacy</a:t>
            </a:r>
          </a:p>
          <a:p>
            <a:pPr marL="74168" indent="0" algn="just">
              <a:lnSpc>
                <a:spcPts val="3360"/>
              </a:lnSpc>
            </a:pPr>
            <a:r>
              <a:rPr lang="en-US" sz="4200" b="1" i="1" dirty="0">
                <a:latin typeface="AngsanaUPC"/>
              </a:rPr>
              <a:t>The entire operation of PGP is based on </a:t>
            </a:r>
            <a:r>
              <a:rPr lang="en-US" sz="4200" b="1" i="1" dirty="0">
                <a:solidFill>
                  <a:srgbClr val="FF0000"/>
                </a:solidFill>
                <a:latin typeface="AngsanaUPC"/>
              </a:rPr>
              <a:t>introducer trust</a:t>
            </a:r>
            <a:r>
              <a:rPr lang="en-US" sz="4200" b="1" i="1" dirty="0">
                <a:latin typeface="AngsanaUPC"/>
              </a:rPr>
              <a:t>, the </a:t>
            </a:r>
            <a:r>
              <a:rPr lang="en-US" sz="4200" b="1" i="1" dirty="0">
                <a:solidFill>
                  <a:srgbClr val="FF0000"/>
                </a:solidFill>
                <a:latin typeface="AngsanaUPC"/>
              </a:rPr>
              <a:t>certificate trust</a:t>
            </a:r>
            <a:r>
              <a:rPr lang="en-US" sz="4200" b="1" i="1" dirty="0">
                <a:latin typeface="AngsanaUPC"/>
              </a:rPr>
              <a:t>, and the </a:t>
            </a:r>
            <a:r>
              <a:rPr lang="en-US" sz="4200" b="1" i="1" dirty="0">
                <a:solidFill>
                  <a:srgbClr val="FF0000"/>
                </a:solidFill>
                <a:latin typeface="AngsanaUPC"/>
              </a:rPr>
              <a:t>legitimacy of the public keys</a:t>
            </a:r>
            <a:r>
              <a:rPr lang="en-US" sz="4200" b="1" i="1" dirty="0">
                <a:latin typeface="AngsanaUPC"/>
              </a:rPr>
              <a:t>.</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8" name="Group 7"/>
          <p:cNvGrpSpPr/>
          <p:nvPr/>
        </p:nvGrpSpPr>
        <p:grpSpPr>
          <a:xfrm>
            <a:off x="773834" y="273389"/>
            <a:ext cx="7811485" cy="695565"/>
            <a:chOff x="0" y="4112"/>
            <a:chExt cx="7811485" cy="695565"/>
          </a:xfrm>
        </p:grpSpPr>
        <p:sp>
          <p:nvSpPr>
            <p:cNvPr id="9" name="Rounded Rectangle 8"/>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16.2.3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78669" y="2713753"/>
            <a:ext cx="7879103" cy="2048045"/>
          </a:xfrm>
          <a:prstGeom prst="rect">
            <a:avLst/>
          </a:prstGeom>
        </p:spPr>
      </p:pic>
      <p:sp>
        <p:nvSpPr>
          <p:cNvPr id="4" name="Rectangle 3"/>
          <p:cNvSpPr/>
          <p:nvPr/>
        </p:nvSpPr>
        <p:spPr>
          <a:xfrm>
            <a:off x="1984247" y="1258824"/>
            <a:ext cx="6281211" cy="767200"/>
          </a:xfrm>
          <a:prstGeom prst="rect">
            <a:avLst/>
          </a:prstGeom>
        </p:spPr>
        <p:txBody>
          <a:bodyPr wrap="none" lIns="0" tIns="0" rIns="0" bIns="0">
            <a:normAutofit fontScale="97500"/>
          </a:bodyPr>
          <a:lstStyle/>
          <a:p>
            <a:pPr indent="0"/>
            <a:r>
              <a:rPr lang="en-US" sz="3600" b="1">
                <a:solidFill>
                  <a:srgbClr val="3333CC"/>
                </a:solidFill>
                <a:latin typeface="AngsanaUPC"/>
              </a:rPr>
              <a:t>Figure 16.7 </a:t>
            </a:r>
            <a:r>
              <a:rPr lang="en-US" sz="3000" b="1" i="1">
                <a:latin typeface="AngsanaUPC"/>
              </a:rPr>
              <a:t>Format of priv ate key ring table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16.2.3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694764" y="1107138"/>
            <a:ext cx="2407024" cy="461863"/>
          </a:xfrm>
          <a:prstGeom prst="rect">
            <a:avLst/>
          </a:prstGeom>
          <a:solidFill>
            <a:srgbClr val="3332CB"/>
          </a:solidFill>
        </p:spPr>
        <p:txBody>
          <a:bodyPr wrap="none" lIns="0" tIns="0" rIns="0" bIns="0">
            <a:normAutofit fontScale="90000" lnSpcReduction="10000"/>
          </a:bodyPr>
          <a:lstStyle/>
          <a:p>
            <a:pPr indent="0">
              <a:spcAft>
                <a:spcPts val="2100"/>
              </a:spcAft>
            </a:pPr>
            <a:r>
              <a:rPr lang="en-US" sz="3600" b="1">
                <a:solidFill>
                  <a:srgbClr val="FFFFFF"/>
                </a:solidFill>
                <a:latin typeface="AngsanaUPC"/>
              </a:rPr>
              <a:t>Example 16.1</a:t>
            </a:r>
          </a:p>
        </p:txBody>
      </p:sp>
      <p:sp>
        <p:nvSpPr>
          <p:cNvPr id="3" name="Rectangle 2"/>
          <p:cNvSpPr/>
          <p:nvPr/>
        </p:nvSpPr>
        <p:spPr>
          <a:xfrm>
            <a:off x="694764" y="1612629"/>
            <a:ext cx="8090648" cy="2071447"/>
          </a:xfrm>
          <a:prstGeom prst="rect">
            <a:avLst/>
          </a:prstGeom>
        </p:spPr>
        <p:txBody>
          <a:bodyPr lIns="0" tIns="0" rIns="0" bIns="0">
            <a:normAutofit fontScale="97500"/>
          </a:bodyPr>
          <a:lstStyle/>
          <a:p>
            <a:pPr indent="0" algn="just">
              <a:lnSpc>
                <a:spcPts val="2880"/>
              </a:lnSpc>
              <a:spcBef>
                <a:spcPts val="2100"/>
              </a:spcBef>
              <a:spcAft>
                <a:spcPts val="3990"/>
              </a:spcAft>
            </a:pPr>
            <a:r>
              <a:rPr lang="en-US" sz="3600" b="1" dirty="0">
                <a:latin typeface="AngsanaUPC"/>
              </a:rPr>
              <a:t>Let us show a private key ring table for Alice. We assume that Alice has only two user IDs, </a:t>
            </a:r>
            <a:r>
              <a:rPr lang="en-US" sz="3600" b="1" dirty="0">
                <a:solidFill>
                  <a:srgbClr val="FF0000"/>
                </a:solidFill>
                <a:latin typeface="AngsanaUPC"/>
                <a:hlinkClick r:id="rId2"/>
              </a:rPr>
              <a:t>alice@some.com</a:t>
            </a:r>
            <a:r>
              <a:rPr lang="en-US" sz="3600" b="1" dirty="0">
                <a:solidFill>
                  <a:srgbClr val="FF0000"/>
                </a:solidFill>
                <a:latin typeface="AngsanaUPC"/>
              </a:rPr>
              <a:t> </a:t>
            </a:r>
            <a:r>
              <a:rPr lang="en-US" sz="3600" b="1" dirty="0">
                <a:latin typeface="AngsanaUPC"/>
              </a:rPr>
              <a:t>and </a:t>
            </a:r>
            <a:r>
              <a:rPr lang="en-US" sz="3600" b="1" dirty="0">
                <a:solidFill>
                  <a:srgbClr val="FF0000"/>
                </a:solidFill>
                <a:latin typeface="AngsanaUPC"/>
                <a:hlinkClick r:id="rId3"/>
              </a:rPr>
              <a:t>alice@anet.net</a:t>
            </a:r>
            <a:r>
              <a:rPr lang="en-US" sz="3600" b="1" dirty="0">
                <a:latin typeface="AngsanaUPC"/>
              </a:rPr>
              <a:t>. We also assume that Alice has two sets of private/public keys, one for each user ID.</a:t>
            </a:r>
          </a:p>
        </p:txBody>
      </p:sp>
      <p:sp>
        <p:nvSpPr>
          <p:cNvPr id="4" name="Rectangle 3"/>
          <p:cNvSpPr/>
          <p:nvPr/>
        </p:nvSpPr>
        <p:spPr>
          <a:xfrm>
            <a:off x="556260" y="3622095"/>
            <a:ext cx="8229152" cy="634002"/>
          </a:xfrm>
          <a:prstGeom prst="rect">
            <a:avLst/>
          </a:prstGeom>
        </p:spPr>
        <p:txBody>
          <a:bodyPr wrap="none" lIns="0" tIns="0" rIns="0" bIns="0">
            <a:normAutofit fontScale="97500"/>
          </a:bodyPr>
          <a:lstStyle/>
          <a:p>
            <a:pPr indent="0"/>
            <a:r>
              <a:rPr lang="en-US" sz="2800" b="1" dirty="0">
                <a:latin typeface="AngsanaUPC"/>
              </a:rPr>
              <a:t>Table 16.5 </a:t>
            </a:r>
            <a:r>
              <a:rPr lang="en-US" sz="2900" i="1" dirty="0">
                <a:latin typeface="AngsanaUPC"/>
              </a:rPr>
              <a:t>Private key ring table for Example 1</a:t>
            </a:r>
          </a:p>
        </p:txBody>
      </p:sp>
      <p:graphicFrame>
        <p:nvGraphicFramePr>
          <p:cNvPr id="5" name="Table 4"/>
          <p:cNvGraphicFramePr>
            <a:graphicFrameLocks noGrp="1"/>
          </p:cNvGraphicFramePr>
          <p:nvPr>
            <p:extLst>
              <p:ext uri="{D42A27DB-BD31-4B8C-83A1-F6EECF244321}">
                <p14:modId xmlns:p14="http://schemas.microsoft.com/office/powerpoint/2010/main" val="489583688"/>
              </p:ext>
            </p:extLst>
          </p:nvPr>
        </p:nvGraphicFramePr>
        <p:xfrm>
          <a:off x="555811" y="4256097"/>
          <a:ext cx="8356541" cy="2052858"/>
        </p:xfrm>
        <a:graphic>
          <a:graphicData uri="http://schemas.openxmlformats.org/drawingml/2006/table">
            <a:tbl>
              <a:tblPr/>
              <a:tblGrid>
                <a:gridCol w="2097709">
                  <a:extLst>
                    <a:ext uri="{9D8B030D-6E8A-4147-A177-3AD203B41FA5}">
                      <a16:colId xmlns:a16="http://schemas.microsoft.com/office/drawing/2014/main" val="20000"/>
                    </a:ext>
                  </a:extLst>
                </a:gridCol>
                <a:gridCol w="1374657">
                  <a:extLst>
                    <a:ext uri="{9D8B030D-6E8A-4147-A177-3AD203B41FA5}">
                      <a16:colId xmlns:a16="http://schemas.microsoft.com/office/drawing/2014/main" val="20001"/>
                    </a:ext>
                  </a:extLst>
                </a:gridCol>
                <a:gridCol w="1580426">
                  <a:extLst>
                    <a:ext uri="{9D8B030D-6E8A-4147-A177-3AD203B41FA5}">
                      <a16:colId xmlns:a16="http://schemas.microsoft.com/office/drawing/2014/main" val="20002"/>
                    </a:ext>
                  </a:extLst>
                </a:gridCol>
                <a:gridCol w="1729038">
                  <a:extLst>
                    <a:ext uri="{9D8B030D-6E8A-4147-A177-3AD203B41FA5}">
                      <a16:colId xmlns:a16="http://schemas.microsoft.com/office/drawing/2014/main" val="20003"/>
                    </a:ext>
                  </a:extLst>
                </a:gridCol>
                <a:gridCol w="1574711">
                  <a:extLst>
                    <a:ext uri="{9D8B030D-6E8A-4147-A177-3AD203B41FA5}">
                      <a16:colId xmlns:a16="http://schemas.microsoft.com/office/drawing/2014/main" val="20004"/>
                    </a:ext>
                  </a:extLst>
                </a:gridCol>
              </a:tblGrid>
              <a:tr h="734270">
                <a:tc>
                  <a:txBody>
                    <a:bodyPr/>
                    <a:lstStyle/>
                    <a:p>
                      <a:pPr indent="0" algn="ctr"/>
                      <a:r>
                        <a:rPr lang="en-US" sz="2700" i="1">
                          <a:latin typeface="AngsanaUPC"/>
                        </a:rPr>
                        <a:t>User ID</a:t>
                      </a:r>
                    </a:p>
                  </a:txBody>
                  <a:tcPr marL="0" marR="0" marT="0" marB="0" anchor="b">
                    <a:solidFill>
                      <a:srgbClr val="E6E6E6"/>
                    </a:solidFill>
                  </a:tcPr>
                </a:tc>
                <a:tc>
                  <a:txBody>
                    <a:bodyPr/>
                    <a:lstStyle/>
                    <a:p>
                      <a:pPr indent="0" algn="ctr"/>
                      <a:r>
                        <a:rPr lang="en-US" sz="2700" i="1">
                          <a:latin typeface="AngsanaUPC"/>
                        </a:rPr>
                        <a:t>Key ID</a:t>
                      </a:r>
                    </a:p>
                  </a:txBody>
                  <a:tcPr marL="0" marR="0" marT="0" marB="0" anchor="b">
                    <a:solidFill>
                      <a:srgbClr val="E6E6E6"/>
                    </a:solidFill>
                  </a:tcPr>
                </a:tc>
                <a:tc>
                  <a:txBody>
                    <a:bodyPr/>
                    <a:lstStyle/>
                    <a:p>
                      <a:pPr indent="0" algn="ctr"/>
                      <a:r>
                        <a:rPr lang="en-US" sz="2700" i="1">
                          <a:latin typeface="AngsanaUPC"/>
                        </a:rPr>
                        <a:t>Public Key</a:t>
                      </a:r>
                    </a:p>
                  </a:txBody>
                  <a:tcPr marL="0" marR="0" marT="0" marB="0" anchor="b">
                    <a:solidFill>
                      <a:srgbClr val="E6E6E6"/>
                    </a:solidFill>
                  </a:tcPr>
                </a:tc>
                <a:tc>
                  <a:txBody>
                    <a:bodyPr/>
                    <a:lstStyle/>
                    <a:p>
                      <a:pPr marL="419100" indent="0">
                        <a:lnSpc>
                          <a:spcPts val="2232"/>
                        </a:lnSpc>
                      </a:pPr>
                      <a:r>
                        <a:rPr lang="en-US" sz="2700" i="1">
                          <a:latin typeface="AngsanaUPC"/>
                        </a:rPr>
                        <a:t>Encrypted Private Key</a:t>
                      </a:r>
                    </a:p>
                  </a:txBody>
                  <a:tcPr marL="0" marR="0" marT="0" marB="0" anchor="b">
                    <a:solidFill>
                      <a:srgbClr val="E6E6E6"/>
                    </a:solidFill>
                  </a:tcPr>
                </a:tc>
                <a:tc>
                  <a:txBody>
                    <a:bodyPr/>
                    <a:lstStyle/>
                    <a:p>
                      <a:pPr indent="0" algn="ctr"/>
                      <a:r>
                        <a:rPr lang="en-US" sz="2700" i="1">
                          <a:latin typeface="AngsanaUPC"/>
                        </a:rPr>
                        <a:t>Timestamp</a:t>
                      </a:r>
                    </a:p>
                  </a:txBody>
                  <a:tcPr marL="0" marR="0" marT="0" marB="0" anchor="b">
                    <a:solidFill>
                      <a:srgbClr val="E6E6E6"/>
                    </a:solidFill>
                  </a:tcPr>
                </a:tc>
                <a:extLst>
                  <a:ext uri="{0D108BD9-81ED-4DB2-BD59-A6C34878D82A}">
                    <a16:rowId xmlns:a16="http://schemas.microsoft.com/office/drawing/2014/main" val="10000"/>
                  </a:ext>
                </a:extLst>
              </a:tr>
              <a:tr h="465148">
                <a:tc>
                  <a:txBody>
                    <a:bodyPr/>
                    <a:lstStyle/>
                    <a:p>
                      <a:pPr marL="165100" indent="0"/>
                      <a:r>
                        <a:rPr lang="en-US" sz="2800" b="1">
                          <a:latin typeface="AngsanaUPC"/>
                          <a:hlinkClick r:id="rId3"/>
                        </a:rPr>
                        <a:t>alice@anet.net</a:t>
                      </a:r>
                    </a:p>
                  </a:txBody>
                  <a:tcPr marL="0" marR="0" marT="0" marB="0"/>
                </a:tc>
                <a:tc>
                  <a:txBody>
                    <a:bodyPr/>
                    <a:lstStyle/>
                    <a:p>
                      <a:pPr marL="152400" indent="0"/>
                      <a:r>
                        <a:rPr lang="en-US" sz="2800" b="1">
                          <a:latin typeface="AngsanaUPC"/>
                        </a:rPr>
                        <a:t>AB13...45</a:t>
                      </a:r>
                    </a:p>
                  </a:txBody>
                  <a:tcPr marL="0" marR="0" marT="0" marB="0"/>
                </a:tc>
                <a:tc>
                  <a:txBody>
                    <a:bodyPr/>
                    <a:lstStyle/>
                    <a:p>
                      <a:pPr marL="165100" indent="0"/>
                      <a:r>
                        <a:rPr lang="en-US" sz="2800" b="1">
                          <a:latin typeface="AngsanaUPC"/>
                        </a:rPr>
                        <a:t>AB13...45...59</a:t>
                      </a:r>
                    </a:p>
                  </a:txBody>
                  <a:tcPr marL="0" marR="0" marT="0" marB="0"/>
                </a:tc>
                <a:tc>
                  <a:txBody>
                    <a:bodyPr/>
                    <a:lstStyle/>
                    <a:p>
                      <a:pPr marL="254000" indent="0"/>
                      <a:r>
                        <a:rPr lang="en-US" sz="2800" b="1">
                          <a:latin typeface="AngsanaUPC"/>
                        </a:rPr>
                        <a:t>324S2398...23</a:t>
                      </a:r>
                    </a:p>
                  </a:txBody>
                  <a:tcPr marL="0" marR="0" marT="0" marB="0"/>
                </a:tc>
                <a:tc>
                  <a:txBody>
                    <a:bodyPr/>
                    <a:lstStyle/>
                    <a:p>
                      <a:pPr marL="165100" indent="0"/>
                      <a:r>
                        <a:rPr lang="en-US" sz="2800" b="1">
                          <a:latin typeface="AngsanaUPC"/>
                        </a:rPr>
                        <a:t>031505-16:23</a:t>
                      </a:r>
                    </a:p>
                  </a:txBody>
                  <a:tcPr marL="0" marR="0" marT="0" marB="0"/>
                </a:tc>
                <a:extLst>
                  <a:ext uri="{0D108BD9-81ED-4DB2-BD59-A6C34878D82A}">
                    <a16:rowId xmlns:a16="http://schemas.microsoft.com/office/drawing/2014/main" val="10001"/>
                  </a:ext>
                </a:extLst>
              </a:tr>
              <a:tr h="465148">
                <a:tc>
                  <a:txBody>
                    <a:bodyPr/>
                    <a:lstStyle/>
                    <a:p>
                      <a:pPr marL="165100" indent="0"/>
                      <a:r>
                        <a:rPr lang="en-US" sz="2800" b="1" dirty="0">
                          <a:latin typeface="AngsanaUPC"/>
                          <a:hlinkClick r:id="rId2"/>
                        </a:rPr>
                        <a:t>alice@some.com</a:t>
                      </a:r>
                    </a:p>
                  </a:txBody>
                  <a:tcPr marL="0" marR="0" marT="0" marB="0"/>
                </a:tc>
                <a:tc>
                  <a:txBody>
                    <a:bodyPr/>
                    <a:lstStyle/>
                    <a:p>
                      <a:pPr marL="152400" indent="0"/>
                      <a:r>
                        <a:rPr lang="en-US" sz="2800" b="1" dirty="0">
                          <a:latin typeface="AngsanaUPC"/>
                        </a:rPr>
                        <a:t>FA23...12</a:t>
                      </a:r>
                    </a:p>
                  </a:txBody>
                  <a:tcPr marL="0" marR="0" marT="0" marB="0"/>
                </a:tc>
                <a:tc>
                  <a:txBody>
                    <a:bodyPr/>
                    <a:lstStyle/>
                    <a:p>
                      <a:pPr marL="165100" indent="0"/>
                      <a:r>
                        <a:rPr lang="en-US" sz="2800" b="1">
                          <a:latin typeface="AngsanaUPC"/>
                        </a:rPr>
                        <a:t>FA23... 12...22</a:t>
                      </a:r>
                    </a:p>
                  </a:txBody>
                  <a:tcPr marL="0" marR="0" marT="0" marB="0"/>
                </a:tc>
                <a:tc>
                  <a:txBody>
                    <a:bodyPr/>
                    <a:lstStyle/>
                    <a:p>
                      <a:pPr marL="254000" indent="0"/>
                      <a:r>
                        <a:rPr lang="en-US" sz="2800" b="1">
                          <a:latin typeface="AngsanaUPC"/>
                        </a:rPr>
                        <a:t>564A4923...23</a:t>
                      </a:r>
                    </a:p>
                  </a:txBody>
                  <a:tcPr marL="0" marR="0" marT="0" marB="0"/>
                </a:tc>
                <a:tc>
                  <a:txBody>
                    <a:bodyPr/>
                    <a:lstStyle/>
                    <a:p>
                      <a:pPr marL="165100" indent="0"/>
                      <a:r>
                        <a:rPr lang="en-US" sz="2800" b="1" dirty="0">
                          <a:latin typeface="AngsanaUPC"/>
                        </a:rPr>
                        <a:t>031504-08:11</a:t>
                      </a:r>
                    </a:p>
                  </a:txBody>
                  <a:tcPr marL="0" marR="0" marT="0" marB="0"/>
                </a:tc>
                <a:extLst>
                  <a:ext uri="{0D108BD9-81ED-4DB2-BD59-A6C34878D82A}">
                    <a16:rowId xmlns:a16="http://schemas.microsoft.com/office/drawing/2014/main" val="10002"/>
                  </a:ext>
                </a:extLst>
              </a:tr>
            </a:tbl>
          </a:graphicData>
        </a:graphic>
      </p:graphicFrame>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8" name="Group 7"/>
          <p:cNvGrpSpPr/>
          <p:nvPr/>
        </p:nvGrpSpPr>
        <p:grpSpPr>
          <a:xfrm>
            <a:off x="773834" y="273389"/>
            <a:ext cx="7811485" cy="695565"/>
            <a:chOff x="0" y="4112"/>
            <a:chExt cx="7811485" cy="695565"/>
          </a:xfrm>
        </p:grpSpPr>
        <p:sp>
          <p:nvSpPr>
            <p:cNvPr id="9" name="Rounded Rectangle 8"/>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16.2.3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3232" y="3240024"/>
            <a:ext cx="1158240" cy="932688"/>
          </a:xfrm>
          <a:prstGeom prst="rect">
            <a:avLst/>
          </a:prstGeom>
        </p:spPr>
      </p:pic>
      <p:sp>
        <p:nvSpPr>
          <p:cNvPr id="4" name="Rectangle 3"/>
          <p:cNvSpPr/>
          <p:nvPr/>
        </p:nvSpPr>
        <p:spPr>
          <a:xfrm>
            <a:off x="1292352" y="1292639"/>
            <a:ext cx="6757954" cy="835748"/>
          </a:xfrm>
          <a:prstGeom prst="rect">
            <a:avLst/>
          </a:prstGeom>
        </p:spPr>
        <p:txBody>
          <a:bodyPr wrap="none" lIns="0" tIns="0" rIns="0" bIns="0">
            <a:normAutofit fontScale="97500"/>
          </a:bodyPr>
          <a:lstStyle/>
          <a:p>
            <a:pPr indent="0" algn="ctr">
              <a:spcAft>
                <a:spcPts val="8190"/>
              </a:spcAft>
            </a:pPr>
            <a:r>
              <a:rPr lang="en-US" sz="3600" b="1">
                <a:solidFill>
                  <a:srgbClr val="3333CC"/>
                </a:solidFill>
                <a:latin typeface="AngsanaUPC"/>
              </a:rPr>
              <a:t>Figure 16.8 </a:t>
            </a:r>
            <a:r>
              <a:rPr lang="en-US" sz="3000" b="1" i="1">
                <a:latin typeface="AngsanaUPC"/>
              </a:rPr>
              <a:t>Format of a public key ring table</a:t>
            </a:r>
          </a:p>
        </p:txBody>
      </p:sp>
      <p:graphicFrame>
        <p:nvGraphicFramePr>
          <p:cNvPr id="5" name="Table 4"/>
          <p:cNvGraphicFramePr>
            <a:graphicFrameLocks noGrp="1"/>
          </p:cNvGraphicFramePr>
          <p:nvPr/>
        </p:nvGraphicFramePr>
        <p:xfrm>
          <a:off x="1999488" y="3163824"/>
          <a:ext cx="6230112" cy="1394968"/>
        </p:xfrm>
        <a:graphic>
          <a:graphicData uri="http://schemas.openxmlformats.org/drawingml/2006/table">
            <a:tbl>
              <a:tblPr/>
              <a:tblGrid>
                <a:gridCol w="524256">
                  <a:extLst>
                    <a:ext uri="{9D8B030D-6E8A-4147-A177-3AD203B41FA5}">
                      <a16:colId xmlns:a16="http://schemas.microsoft.com/office/drawing/2014/main" val="20000"/>
                    </a:ext>
                  </a:extLst>
                </a:gridCol>
                <a:gridCol w="518160">
                  <a:extLst>
                    <a:ext uri="{9D8B030D-6E8A-4147-A177-3AD203B41FA5}">
                      <a16:colId xmlns:a16="http://schemas.microsoft.com/office/drawing/2014/main" val="20001"/>
                    </a:ext>
                  </a:extLst>
                </a:gridCol>
                <a:gridCol w="606552">
                  <a:extLst>
                    <a:ext uri="{9D8B030D-6E8A-4147-A177-3AD203B41FA5}">
                      <a16:colId xmlns:a16="http://schemas.microsoft.com/office/drawing/2014/main" val="20002"/>
                    </a:ext>
                  </a:extLst>
                </a:gridCol>
                <a:gridCol w="786384">
                  <a:extLst>
                    <a:ext uri="{9D8B030D-6E8A-4147-A177-3AD203B41FA5}">
                      <a16:colId xmlns:a16="http://schemas.microsoft.com/office/drawing/2014/main" val="20003"/>
                    </a:ext>
                  </a:extLst>
                </a:gridCol>
                <a:gridCol w="1018032">
                  <a:extLst>
                    <a:ext uri="{9D8B030D-6E8A-4147-A177-3AD203B41FA5}">
                      <a16:colId xmlns:a16="http://schemas.microsoft.com/office/drawing/2014/main" val="20004"/>
                    </a:ext>
                  </a:extLst>
                </a:gridCol>
                <a:gridCol w="923544">
                  <a:extLst>
                    <a:ext uri="{9D8B030D-6E8A-4147-A177-3AD203B41FA5}">
                      <a16:colId xmlns:a16="http://schemas.microsoft.com/office/drawing/2014/main" val="20005"/>
                    </a:ext>
                  </a:extLst>
                </a:gridCol>
                <a:gridCol w="923544">
                  <a:extLst>
                    <a:ext uri="{9D8B030D-6E8A-4147-A177-3AD203B41FA5}">
                      <a16:colId xmlns:a16="http://schemas.microsoft.com/office/drawing/2014/main" val="20006"/>
                    </a:ext>
                  </a:extLst>
                </a:gridCol>
                <a:gridCol w="929640">
                  <a:extLst>
                    <a:ext uri="{9D8B030D-6E8A-4147-A177-3AD203B41FA5}">
                      <a16:colId xmlns:a16="http://schemas.microsoft.com/office/drawing/2014/main" val="20007"/>
                    </a:ext>
                  </a:extLst>
                </a:gridCol>
              </a:tblGrid>
              <a:tr h="457200">
                <a:tc>
                  <a:txBody>
                    <a:bodyPr/>
                    <a:lstStyle/>
                    <a:p>
                      <a:pPr marL="88900" indent="0">
                        <a:spcAft>
                          <a:spcPts val="210"/>
                        </a:spcAft>
                      </a:pPr>
                      <a:r>
                        <a:rPr lang="en-US" sz="2000">
                          <a:latin typeface="AngsanaUPC"/>
                        </a:rPr>
                        <a:t>User</a:t>
                      </a:r>
                    </a:p>
                    <a:p>
                      <a:pPr marL="177800" indent="0"/>
                      <a:r>
                        <a:rPr lang="en-US" sz="2000">
                          <a:latin typeface="AngsanaUPC"/>
                        </a:rPr>
                        <a:t>ID</a:t>
                      </a:r>
                    </a:p>
                  </a:txBody>
                  <a:tcPr marL="0" marR="0" marT="0" marB="0">
                    <a:solidFill>
                      <a:srgbClr val="E6E6E6"/>
                    </a:solidFill>
                  </a:tcPr>
                </a:tc>
                <a:tc>
                  <a:txBody>
                    <a:bodyPr/>
                    <a:lstStyle/>
                    <a:p>
                      <a:pPr marL="114300" indent="0">
                        <a:spcAft>
                          <a:spcPts val="210"/>
                        </a:spcAft>
                      </a:pPr>
                      <a:r>
                        <a:rPr lang="en-US" sz="2000">
                          <a:latin typeface="AngsanaUPC"/>
                        </a:rPr>
                        <a:t>Key</a:t>
                      </a:r>
                    </a:p>
                    <a:p>
                      <a:pPr marL="165100" indent="0"/>
                      <a:r>
                        <a:rPr lang="en-US" sz="2000">
                          <a:latin typeface="AngsanaUPC"/>
                        </a:rPr>
                        <a:t>ID</a:t>
                      </a:r>
                    </a:p>
                  </a:txBody>
                  <a:tcPr marL="0" marR="0" marT="0" marB="0">
                    <a:solidFill>
                      <a:srgbClr val="E6E6E6"/>
                    </a:solidFill>
                  </a:tcPr>
                </a:tc>
                <a:tc>
                  <a:txBody>
                    <a:bodyPr/>
                    <a:lstStyle/>
                    <a:p>
                      <a:pPr indent="0">
                        <a:spcAft>
                          <a:spcPts val="210"/>
                        </a:spcAft>
                      </a:pPr>
                      <a:r>
                        <a:rPr lang="en-US" sz="2000">
                          <a:latin typeface="AngsanaUPC"/>
                        </a:rPr>
                        <a:t>Public</a:t>
                      </a:r>
                    </a:p>
                    <a:p>
                      <a:pPr marL="177800" indent="0"/>
                      <a:r>
                        <a:rPr lang="en-US" sz="2000">
                          <a:latin typeface="AngsanaUPC"/>
                        </a:rPr>
                        <a:t>key</a:t>
                      </a:r>
                    </a:p>
                  </a:txBody>
                  <a:tcPr marL="0" marR="0" marT="0" marB="0" anchor="b">
                    <a:solidFill>
                      <a:srgbClr val="FFFF00"/>
                    </a:solidFill>
                  </a:tcPr>
                </a:tc>
                <a:tc>
                  <a:txBody>
                    <a:bodyPr/>
                    <a:lstStyle/>
                    <a:p>
                      <a:pPr indent="0">
                        <a:spcAft>
                          <a:spcPts val="420"/>
                        </a:spcAft>
                      </a:pPr>
                      <a:r>
                        <a:rPr lang="en-US" sz="2000">
                          <a:latin typeface="AngsanaUPC"/>
                        </a:rPr>
                        <a:t>Producer</a:t>
                      </a:r>
                    </a:p>
                    <a:p>
                      <a:pPr indent="0" algn="ctr"/>
                      <a:r>
                        <a:rPr lang="en-US" sz="2000">
                          <a:latin typeface="AngsanaUPC"/>
                        </a:rPr>
                        <a:t>trust</a:t>
                      </a:r>
                    </a:p>
                  </a:txBody>
                  <a:tcPr marL="0" marR="0" marT="0" marB="0">
                    <a:solidFill>
                      <a:srgbClr val="E6E6E6"/>
                    </a:solidFill>
                  </a:tcPr>
                </a:tc>
                <a:tc>
                  <a:txBody>
                    <a:bodyPr/>
                    <a:lstStyle/>
                    <a:p>
                      <a:pPr indent="0"/>
                      <a:r>
                        <a:rPr lang="en-US" sz="2000">
                          <a:latin typeface="AngsanaUPC"/>
                        </a:rPr>
                        <a:t>Certificate(s)</a:t>
                      </a:r>
                    </a:p>
                  </a:txBody>
                  <a:tcPr marL="0" marR="0" marT="0" marB="0" anchor="b">
                    <a:solidFill>
                      <a:srgbClr val="E6E6E6"/>
                    </a:solidFill>
                  </a:tcPr>
                </a:tc>
                <a:tc>
                  <a:txBody>
                    <a:bodyPr/>
                    <a:lstStyle/>
                    <a:p>
                      <a:pPr indent="0">
                        <a:spcAft>
                          <a:spcPts val="210"/>
                        </a:spcAft>
                      </a:pPr>
                      <a:r>
                        <a:rPr lang="en-US" sz="2000">
                          <a:latin typeface="AngsanaUPC"/>
                        </a:rPr>
                        <a:t>Certificate</a:t>
                      </a:r>
                    </a:p>
                    <a:p>
                      <a:pPr marL="215900" indent="0"/>
                      <a:r>
                        <a:rPr lang="en-US" sz="2000">
                          <a:latin typeface="AngsanaUPC"/>
                        </a:rPr>
                        <a:t>trust(s)</a:t>
                      </a:r>
                    </a:p>
                  </a:txBody>
                  <a:tcPr marL="0" marR="0" marT="0" marB="0" anchor="b">
                    <a:solidFill>
                      <a:srgbClr val="E6E6E6"/>
                    </a:solidFill>
                  </a:tcPr>
                </a:tc>
                <a:tc>
                  <a:txBody>
                    <a:bodyPr/>
                    <a:lstStyle/>
                    <a:p>
                      <a:pPr indent="0" algn="ctr">
                        <a:spcAft>
                          <a:spcPts val="210"/>
                        </a:spcAft>
                      </a:pPr>
                      <a:r>
                        <a:rPr lang="en-US" sz="2000">
                          <a:latin typeface="AngsanaUPC"/>
                        </a:rPr>
                        <a:t>Key</a:t>
                      </a:r>
                    </a:p>
                    <a:p>
                      <a:pPr indent="0"/>
                      <a:r>
                        <a:rPr lang="en-US" sz="2000">
                          <a:latin typeface="AngsanaUPC"/>
                        </a:rPr>
                        <a:t>Legitimacy</a:t>
                      </a:r>
                    </a:p>
                  </a:txBody>
                  <a:tcPr marL="0" marR="0" marT="0" marB="0" anchor="b">
                    <a:solidFill>
                      <a:srgbClr val="E6E6E6"/>
                    </a:solidFill>
                  </a:tcPr>
                </a:tc>
                <a:tc>
                  <a:txBody>
                    <a:bodyPr/>
                    <a:lstStyle/>
                    <a:p>
                      <a:pPr indent="0"/>
                      <a:r>
                        <a:rPr lang="en-US" sz="2000">
                          <a:latin typeface="AngsanaUPC"/>
                        </a:rPr>
                        <a:t>Timestamp</a:t>
                      </a:r>
                    </a:p>
                  </a:txBody>
                  <a:tcPr marL="0" marR="0" marT="0" marB="0" anchor="b">
                    <a:solidFill>
                      <a:srgbClr val="E6E6E6"/>
                    </a:solidFill>
                  </a:tcPr>
                </a:tc>
                <a:extLst>
                  <a:ext uri="{0D108BD9-81ED-4DB2-BD59-A6C34878D82A}">
                    <a16:rowId xmlns:a16="http://schemas.microsoft.com/office/drawing/2014/main" val="10000"/>
                  </a:ext>
                </a:extLst>
              </a:tr>
              <a:tr h="734568">
                <a:tc>
                  <a:txBody>
                    <a:bodyPr/>
                    <a:lstStyle/>
                    <a:p>
                      <a:pPr indent="0" algn="ctr">
                        <a:lnSpc>
                          <a:spcPts val="744"/>
                        </a:lnSpc>
                      </a:pPr>
                      <a:r>
                        <a:rPr lang="en-US" sz="2000">
                          <a:latin typeface="AngsanaUPC"/>
                        </a:rPr>
                        <a:t>•</a:t>
                      </a:r>
                    </a:p>
                    <a:p>
                      <a:pPr indent="0" algn="ctr">
                        <a:lnSpc>
                          <a:spcPts val="744"/>
                        </a:lnSpc>
                      </a:pPr>
                      <a:r>
                        <a:rPr lang="en-US" sz="2000">
                          <a:latin typeface="AngsanaUPC"/>
                        </a:rPr>
                        <a:t>•</a:t>
                      </a:r>
                    </a:p>
                    <a:p>
                      <a:pPr indent="0" algn="ctr">
                        <a:lnSpc>
                          <a:spcPts val="744"/>
                        </a:lnSpc>
                      </a:pPr>
                      <a:r>
                        <a:rPr lang="en-US" sz="2000">
                          <a:latin typeface="AngsanaUPC"/>
                        </a:rPr>
                        <a:t>•</a:t>
                      </a:r>
                    </a:p>
                  </a:txBody>
                  <a:tcPr marL="0" marR="0" marT="0" marB="0" anchor="ctr"/>
                </a:tc>
                <a:tc>
                  <a:txBody>
                    <a:bodyPr/>
                    <a:lstStyle/>
                    <a:p>
                      <a:pPr indent="0" algn="ctr">
                        <a:lnSpc>
                          <a:spcPts val="744"/>
                        </a:lnSpc>
                      </a:pPr>
                      <a:r>
                        <a:rPr lang="en-US" sz="2000">
                          <a:latin typeface="AngsanaUPC"/>
                        </a:rPr>
                        <a:t>•</a:t>
                      </a:r>
                    </a:p>
                    <a:p>
                      <a:pPr indent="0" algn="ctr">
                        <a:lnSpc>
                          <a:spcPts val="744"/>
                        </a:lnSpc>
                      </a:pPr>
                      <a:r>
                        <a:rPr lang="en-US" sz="2000">
                          <a:latin typeface="AngsanaUPC"/>
                        </a:rPr>
                        <a:t>•</a:t>
                      </a:r>
                    </a:p>
                    <a:p>
                      <a:pPr indent="0" algn="ctr">
                        <a:lnSpc>
                          <a:spcPts val="744"/>
                        </a:lnSpc>
                      </a:pPr>
                      <a:r>
                        <a:rPr lang="en-US" sz="2000">
                          <a:latin typeface="AngsanaUPC"/>
                        </a:rPr>
                        <a:t>•</a:t>
                      </a:r>
                    </a:p>
                  </a:txBody>
                  <a:tcPr marL="0" marR="0" marT="0" marB="0" anchor="ctr"/>
                </a:tc>
                <a:tc>
                  <a:txBody>
                    <a:bodyPr/>
                    <a:lstStyle/>
                    <a:p>
                      <a:pPr indent="0" algn="ctr">
                        <a:lnSpc>
                          <a:spcPts val="744"/>
                        </a:lnSpc>
                      </a:pPr>
                      <a:r>
                        <a:rPr lang="en-US" sz="2000">
                          <a:latin typeface="AngsanaUPC"/>
                        </a:rPr>
                        <a:t>•</a:t>
                      </a:r>
                    </a:p>
                    <a:p>
                      <a:pPr indent="0" algn="ctr">
                        <a:lnSpc>
                          <a:spcPts val="744"/>
                        </a:lnSpc>
                      </a:pPr>
                      <a:r>
                        <a:rPr lang="en-US" sz="2000">
                          <a:latin typeface="AngsanaUPC"/>
                        </a:rPr>
                        <a:t>•</a:t>
                      </a:r>
                    </a:p>
                    <a:p>
                      <a:pPr indent="0" algn="ctr">
                        <a:lnSpc>
                          <a:spcPts val="744"/>
                        </a:lnSpc>
                      </a:pPr>
                      <a:r>
                        <a:rPr lang="en-US" sz="2000">
                          <a:latin typeface="AngsanaUPC"/>
                        </a:rPr>
                        <a:t>•</a:t>
                      </a:r>
                    </a:p>
                  </a:txBody>
                  <a:tcPr marL="0" marR="0" marT="0" marB="0" anchor="ctr"/>
                </a:tc>
                <a:tc>
                  <a:txBody>
                    <a:bodyPr/>
                    <a:lstStyle/>
                    <a:p>
                      <a:pPr indent="0" algn="ctr">
                        <a:lnSpc>
                          <a:spcPts val="744"/>
                        </a:lnSpc>
                      </a:pPr>
                      <a:r>
                        <a:rPr lang="en-US" sz="2000">
                          <a:latin typeface="AngsanaUPC"/>
                        </a:rPr>
                        <a:t>•</a:t>
                      </a:r>
                    </a:p>
                    <a:p>
                      <a:pPr indent="0" algn="ctr">
                        <a:lnSpc>
                          <a:spcPts val="744"/>
                        </a:lnSpc>
                      </a:pPr>
                      <a:r>
                        <a:rPr lang="en-US" sz="2000">
                          <a:latin typeface="AngsanaUPC"/>
                        </a:rPr>
                        <a:t>•</a:t>
                      </a:r>
                    </a:p>
                    <a:p>
                      <a:pPr indent="0" algn="ctr">
                        <a:lnSpc>
                          <a:spcPts val="744"/>
                        </a:lnSpc>
                      </a:pPr>
                      <a:r>
                        <a:rPr lang="en-US" sz="2000">
                          <a:latin typeface="AngsanaUPC"/>
                        </a:rPr>
                        <a:t>•</a:t>
                      </a:r>
                    </a:p>
                  </a:txBody>
                  <a:tcPr marL="0" marR="0" marT="0" marB="0" anchor="ctr"/>
                </a:tc>
                <a:tc>
                  <a:txBody>
                    <a:bodyPr/>
                    <a:lstStyle/>
                    <a:p>
                      <a:pPr indent="0" algn="ctr">
                        <a:lnSpc>
                          <a:spcPts val="744"/>
                        </a:lnSpc>
                      </a:pPr>
                      <a:r>
                        <a:rPr lang="en-US" sz="2000">
                          <a:latin typeface="AngsanaUPC"/>
                        </a:rPr>
                        <a:t>•</a:t>
                      </a:r>
                    </a:p>
                    <a:p>
                      <a:pPr indent="0" algn="ctr">
                        <a:lnSpc>
                          <a:spcPts val="744"/>
                        </a:lnSpc>
                      </a:pPr>
                      <a:r>
                        <a:rPr lang="en-US" sz="2000">
                          <a:latin typeface="AngsanaUPC"/>
                        </a:rPr>
                        <a:t>•</a:t>
                      </a:r>
                    </a:p>
                    <a:p>
                      <a:pPr indent="0" algn="ctr">
                        <a:lnSpc>
                          <a:spcPts val="744"/>
                        </a:lnSpc>
                      </a:pPr>
                      <a:r>
                        <a:rPr lang="en-US" sz="2000">
                          <a:latin typeface="AngsanaUPC"/>
                        </a:rPr>
                        <a:t>•</a:t>
                      </a:r>
                    </a:p>
                  </a:txBody>
                  <a:tcPr marL="0" marR="0" marT="0" marB="0" anchor="ctr"/>
                </a:tc>
                <a:tc>
                  <a:txBody>
                    <a:bodyPr/>
                    <a:lstStyle/>
                    <a:p>
                      <a:pPr indent="0" algn="ctr">
                        <a:lnSpc>
                          <a:spcPts val="744"/>
                        </a:lnSpc>
                      </a:pPr>
                      <a:r>
                        <a:rPr lang="en-US" sz="2000">
                          <a:latin typeface="AngsanaUPC"/>
                        </a:rPr>
                        <a:t>•</a:t>
                      </a:r>
                    </a:p>
                    <a:p>
                      <a:pPr indent="0" algn="ctr">
                        <a:lnSpc>
                          <a:spcPts val="744"/>
                        </a:lnSpc>
                      </a:pPr>
                      <a:r>
                        <a:rPr lang="en-US" sz="2000">
                          <a:latin typeface="AngsanaUPC"/>
                        </a:rPr>
                        <a:t>•</a:t>
                      </a:r>
                    </a:p>
                    <a:p>
                      <a:pPr indent="0" algn="ctr">
                        <a:lnSpc>
                          <a:spcPts val="744"/>
                        </a:lnSpc>
                      </a:pPr>
                      <a:r>
                        <a:rPr lang="en-US" sz="2000">
                          <a:latin typeface="AngsanaUPC"/>
                        </a:rPr>
                        <a:t>•</a:t>
                      </a:r>
                    </a:p>
                  </a:txBody>
                  <a:tcPr marL="0" marR="0" marT="0" marB="0" anchor="ctr"/>
                </a:tc>
                <a:tc>
                  <a:txBody>
                    <a:bodyPr/>
                    <a:lstStyle/>
                    <a:p>
                      <a:pPr indent="0" algn="ctr">
                        <a:lnSpc>
                          <a:spcPts val="744"/>
                        </a:lnSpc>
                      </a:pPr>
                      <a:r>
                        <a:rPr lang="en-US" sz="2000">
                          <a:latin typeface="AngsanaUPC"/>
                        </a:rPr>
                        <a:t>•</a:t>
                      </a:r>
                    </a:p>
                    <a:p>
                      <a:pPr indent="0" algn="ctr">
                        <a:lnSpc>
                          <a:spcPts val="744"/>
                        </a:lnSpc>
                      </a:pPr>
                      <a:r>
                        <a:rPr lang="en-US" sz="2000">
                          <a:latin typeface="AngsanaUPC"/>
                        </a:rPr>
                        <a:t>•</a:t>
                      </a:r>
                    </a:p>
                    <a:p>
                      <a:pPr indent="0" algn="ctr">
                        <a:lnSpc>
                          <a:spcPts val="744"/>
                        </a:lnSpc>
                      </a:pPr>
                      <a:r>
                        <a:rPr lang="en-US" sz="2000">
                          <a:latin typeface="AngsanaUPC"/>
                        </a:rPr>
                        <a:t>•</a:t>
                      </a:r>
                    </a:p>
                  </a:txBody>
                  <a:tcPr marL="0" marR="0" marT="0" marB="0" anchor="ctr"/>
                </a:tc>
                <a:tc>
                  <a:txBody>
                    <a:bodyPr/>
                    <a:lstStyle/>
                    <a:p>
                      <a:pPr indent="0" algn="ctr">
                        <a:lnSpc>
                          <a:spcPts val="744"/>
                        </a:lnSpc>
                      </a:pPr>
                      <a:r>
                        <a:rPr lang="en-US" sz="2000" dirty="0">
                          <a:latin typeface="AngsanaUPC"/>
                        </a:rPr>
                        <a:t>•</a:t>
                      </a:r>
                    </a:p>
                    <a:p>
                      <a:pPr indent="0" algn="ctr">
                        <a:lnSpc>
                          <a:spcPts val="744"/>
                        </a:lnSpc>
                      </a:pPr>
                      <a:r>
                        <a:rPr lang="en-US" sz="2000" dirty="0">
                          <a:latin typeface="AngsanaUPC"/>
                        </a:rPr>
                        <a:t>•</a:t>
                      </a:r>
                    </a:p>
                    <a:p>
                      <a:pPr indent="0" algn="ctr">
                        <a:lnSpc>
                          <a:spcPts val="744"/>
                        </a:lnSpc>
                      </a:pPr>
                      <a:r>
                        <a:rPr lang="en-US" sz="2000" dirty="0">
                          <a:latin typeface="AngsanaUPC"/>
                        </a:rPr>
                        <a:t>•</a:t>
                      </a:r>
                    </a:p>
                  </a:txBody>
                  <a:tcPr marL="0" marR="0" marT="0" marB="0" anchor="ctr"/>
                </a:tc>
                <a:extLst>
                  <a:ext uri="{0D108BD9-81ED-4DB2-BD59-A6C34878D82A}">
                    <a16:rowId xmlns:a16="http://schemas.microsoft.com/office/drawing/2014/main" val="10001"/>
                  </a:ext>
                </a:extLst>
              </a:tr>
            </a:tbl>
          </a:graphicData>
        </a:graphic>
      </p:graphicFrame>
      <p:sp>
        <p:nvSpPr>
          <p:cNvPr id="6" name="Rectangle 5"/>
          <p:cNvSpPr/>
          <p:nvPr/>
        </p:nvSpPr>
        <p:spPr>
          <a:xfrm>
            <a:off x="890016" y="4215384"/>
            <a:ext cx="826008" cy="204216"/>
          </a:xfrm>
          <a:prstGeom prst="rect">
            <a:avLst/>
          </a:prstGeom>
        </p:spPr>
        <p:txBody>
          <a:bodyPr wrap="none" lIns="0" tIns="0" rIns="0" bIns="0">
            <a:normAutofit fontScale="75000" lnSpcReduction="20000"/>
          </a:bodyPr>
          <a:lstStyle/>
          <a:p>
            <a:pPr indent="0"/>
            <a:r>
              <a:rPr lang="en-US" sz="2000">
                <a:latin typeface="AngsanaUPC"/>
              </a:rPr>
              <a:t>Public ring</a:t>
            </a: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8" name="TextBox 7"/>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9" name="Group 8"/>
          <p:cNvGrpSpPr/>
          <p:nvPr/>
        </p:nvGrpSpPr>
        <p:grpSpPr>
          <a:xfrm>
            <a:off x="773834" y="273389"/>
            <a:ext cx="7811485" cy="695565"/>
            <a:chOff x="0" y="4112"/>
            <a:chExt cx="7811485" cy="695565"/>
          </a:xfrm>
        </p:grpSpPr>
        <p:sp>
          <p:nvSpPr>
            <p:cNvPr id="10" name="Rounded Rectangle 9"/>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16.2.3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07789" y="1010102"/>
            <a:ext cx="3172540" cy="567808"/>
          </a:xfrm>
          <a:prstGeom prst="rect">
            <a:avLst/>
          </a:prstGeom>
          <a:solidFill>
            <a:srgbClr val="3332CB"/>
          </a:solidFill>
        </p:spPr>
        <p:txBody>
          <a:bodyPr wrap="none" lIns="0" tIns="0" rIns="0" bIns="0">
            <a:normAutofit fontScale="97500"/>
          </a:bodyPr>
          <a:lstStyle/>
          <a:p>
            <a:pPr indent="0">
              <a:spcAft>
                <a:spcPts val="3990"/>
              </a:spcAft>
            </a:pPr>
            <a:r>
              <a:rPr lang="en-US" sz="3600" b="1" dirty="0">
                <a:solidFill>
                  <a:srgbClr val="FFFFFF"/>
                </a:solidFill>
                <a:latin typeface="AngsanaUPC"/>
              </a:rPr>
              <a:t>Example 16.2</a:t>
            </a:r>
          </a:p>
        </p:txBody>
      </p:sp>
      <p:sp>
        <p:nvSpPr>
          <p:cNvPr id="3" name="Rectangle 2"/>
          <p:cNvSpPr/>
          <p:nvPr/>
        </p:nvSpPr>
        <p:spPr>
          <a:xfrm>
            <a:off x="773834" y="1689034"/>
            <a:ext cx="7811485" cy="743270"/>
          </a:xfrm>
          <a:prstGeom prst="rect">
            <a:avLst/>
          </a:prstGeom>
        </p:spPr>
        <p:txBody>
          <a:bodyPr lIns="0" tIns="0" rIns="0" bIns="0">
            <a:normAutofit fontScale="97500"/>
          </a:bodyPr>
          <a:lstStyle/>
          <a:p>
            <a:pPr indent="0" algn="just">
              <a:lnSpc>
                <a:spcPts val="2856"/>
              </a:lnSpc>
              <a:spcBef>
                <a:spcPts val="3990"/>
              </a:spcBef>
              <a:spcAft>
                <a:spcPts val="1890"/>
              </a:spcAft>
            </a:pPr>
            <a:r>
              <a:rPr lang="en-US" sz="3600" b="1" dirty="0">
                <a:latin typeface="AngsanaUPC"/>
              </a:rPr>
              <a:t>A series of steps will show how a public key ring table is formed for Alice.</a:t>
            </a:r>
          </a:p>
        </p:txBody>
      </p:sp>
      <p:sp>
        <p:nvSpPr>
          <p:cNvPr id="4" name="Rectangle 3"/>
          <p:cNvSpPr/>
          <p:nvPr/>
        </p:nvSpPr>
        <p:spPr>
          <a:xfrm>
            <a:off x="773834" y="2569906"/>
            <a:ext cx="8720328" cy="228600"/>
          </a:xfrm>
          <a:prstGeom prst="rect">
            <a:avLst/>
          </a:prstGeom>
        </p:spPr>
        <p:txBody>
          <a:bodyPr wrap="none" lIns="0" tIns="0" rIns="0" bIns="0">
            <a:normAutofit fontScale="60000" lnSpcReduction="20000"/>
          </a:bodyPr>
          <a:lstStyle/>
          <a:p>
            <a:pPr indent="0"/>
            <a:r>
              <a:rPr lang="en-US" sz="2800" b="1" dirty="0">
                <a:latin typeface="AngsanaUPC"/>
              </a:rPr>
              <a:t>Table 16.6 </a:t>
            </a:r>
            <a:r>
              <a:rPr lang="en-US" sz="2700" i="1" dirty="0">
                <a:latin typeface="AngsanaUPC"/>
              </a:rPr>
              <a:t>Example 2, starting table</a:t>
            </a:r>
          </a:p>
        </p:txBody>
      </p:sp>
      <p:graphicFrame>
        <p:nvGraphicFramePr>
          <p:cNvPr id="5" name="Table 4"/>
          <p:cNvGraphicFramePr>
            <a:graphicFrameLocks noGrp="1"/>
          </p:cNvGraphicFramePr>
          <p:nvPr>
            <p:extLst>
              <p:ext uri="{D42A27DB-BD31-4B8C-83A1-F6EECF244321}">
                <p14:modId xmlns:p14="http://schemas.microsoft.com/office/powerpoint/2010/main" val="3929675983"/>
              </p:ext>
            </p:extLst>
          </p:nvPr>
        </p:nvGraphicFramePr>
        <p:xfrm>
          <a:off x="638965" y="2936108"/>
          <a:ext cx="8543544" cy="1325880"/>
        </p:xfrm>
        <a:graphic>
          <a:graphicData uri="http://schemas.openxmlformats.org/drawingml/2006/table">
            <a:tbl>
              <a:tblPr/>
              <a:tblGrid>
                <a:gridCol w="1045464">
                  <a:extLst>
                    <a:ext uri="{9D8B030D-6E8A-4147-A177-3AD203B41FA5}">
                      <a16:colId xmlns:a16="http://schemas.microsoft.com/office/drawing/2014/main" val="20000"/>
                    </a:ext>
                  </a:extLst>
                </a:gridCol>
                <a:gridCol w="1030224">
                  <a:extLst>
                    <a:ext uri="{9D8B030D-6E8A-4147-A177-3AD203B41FA5}">
                      <a16:colId xmlns:a16="http://schemas.microsoft.com/office/drawing/2014/main" val="20001"/>
                    </a:ext>
                  </a:extLst>
                </a:gridCol>
                <a:gridCol w="1036320">
                  <a:extLst>
                    <a:ext uri="{9D8B030D-6E8A-4147-A177-3AD203B41FA5}">
                      <a16:colId xmlns:a16="http://schemas.microsoft.com/office/drawing/2014/main" val="20002"/>
                    </a:ext>
                  </a:extLst>
                </a:gridCol>
                <a:gridCol w="1036320">
                  <a:extLst>
                    <a:ext uri="{9D8B030D-6E8A-4147-A177-3AD203B41FA5}">
                      <a16:colId xmlns:a16="http://schemas.microsoft.com/office/drawing/2014/main" val="20003"/>
                    </a:ext>
                  </a:extLst>
                </a:gridCol>
                <a:gridCol w="1289304">
                  <a:extLst>
                    <a:ext uri="{9D8B030D-6E8A-4147-A177-3AD203B41FA5}">
                      <a16:colId xmlns:a16="http://schemas.microsoft.com/office/drawing/2014/main" val="20004"/>
                    </a:ext>
                  </a:extLst>
                </a:gridCol>
                <a:gridCol w="1030224">
                  <a:extLst>
                    <a:ext uri="{9D8B030D-6E8A-4147-A177-3AD203B41FA5}">
                      <a16:colId xmlns:a16="http://schemas.microsoft.com/office/drawing/2014/main" val="20005"/>
                    </a:ext>
                  </a:extLst>
                </a:gridCol>
                <a:gridCol w="1036320">
                  <a:extLst>
                    <a:ext uri="{9D8B030D-6E8A-4147-A177-3AD203B41FA5}">
                      <a16:colId xmlns:a16="http://schemas.microsoft.com/office/drawing/2014/main" val="20006"/>
                    </a:ext>
                  </a:extLst>
                </a:gridCol>
                <a:gridCol w="1039368">
                  <a:extLst>
                    <a:ext uri="{9D8B030D-6E8A-4147-A177-3AD203B41FA5}">
                      <a16:colId xmlns:a16="http://schemas.microsoft.com/office/drawing/2014/main" val="20007"/>
                    </a:ext>
                  </a:extLst>
                </a:gridCol>
              </a:tblGrid>
              <a:tr h="646176">
                <a:tc>
                  <a:txBody>
                    <a:bodyPr/>
                    <a:lstStyle/>
                    <a:p>
                      <a:pPr indent="0" algn="ctr">
                        <a:spcAft>
                          <a:spcPts val="420"/>
                        </a:spcAft>
                      </a:pPr>
                      <a:r>
                        <a:rPr lang="en-US" sz="2700" i="1" dirty="0">
                          <a:latin typeface="AngsanaUPC"/>
                        </a:rPr>
                        <a:t>User</a:t>
                      </a:r>
                    </a:p>
                    <a:p>
                      <a:pPr indent="0" algn="ctr"/>
                      <a:r>
                        <a:rPr lang="en-US" sz="2700" i="1" dirty="0">
                          <a:latin typeface="AngsanaUPC"/>
                        </a:rPr>
                        <a:t>ID</a:t>
                      </a:r>
                    </a:p>
                  </a:txBody>
                  <a:tcPr marL="0" marR="0" marT="0" marB="0" anchor="b">
                    <a:solidFill>
                      <a:srgbClr val="E6E6E6"/>
                    </a:solidFill>
                  </a:tcPr>
                </a:tc>
                <a:tc>
                  <a:txBody>
                    <a:bodyPr/>
                    <a:lstStyle/>
                    <a:p>
                      <a:pPr indent="0" algn="ctr">
                        <a:spcAft>
                          <a:spcPts val="420"/>
                        </a:spcAft>
                      </a:pPr>
                      <a:r>
                        <a:rPr lang="en-US" sz="2700" i="1">
                          <a:latin typeface="AngsanaUPC"/>
                        </a:rPr>
                        <a:t>Key</a:t>
                      </a:r>
                    </a:p>
                    <a:p>
                      <a:pPr indent="0" algn="ctr"/>
                      <a:r>
                        <a:rPr lang="en-US" sz="2700" i="1">
                          <a:latin typeface="AngsanaUPC"/>
                        </a:rPr>
                        <a:t>ID</a:t>
                      </a:r>
                    </a:p>
                  </a:txBody>
                  <a:tcPr marL="0" marR="0" marT="0" marB="0" anchor="b">
                    <a:solidFill>
                      <a:srgbClr val="E6E6E6"/>
                    </a:solidFill>
                  </a:tcPr>
                </a:tc>
                <a:tc>
                  <a:txBody>
                    <a:bodyPr/>
                    <a:lstStyle/>
                    <a:p>
                      <a:pPr marL="215900" indent="0" algn="just">
                        <a:spcAft>
                          <a:spcPts val="420"/>
                        </a:spcAft>
                      </a:pPr>
                      <a:r>
                        <a:rPr lang="en-US" sz="2700" i="1">
                          <a:latin typeface="AngsanaUPC"/>
                        </a:rPr>
                        <a:t>Public</a:t>
                      </a:r>
                    </a:p>
                    <a:p>
                      <a:pPr indent="0" algn="ctr"/>
                      <a:r>
                        <a:rPr lang="en-US" sz="2700" i="1">
                          <a:latin typeface="AngsanaUPC"/>
                        </a:rPr>
                        <a:t>key</a:t>
                      </a:r>
                    </a:p>
                  </a:txBody>
                  <a:tcPr marL="0" marR="0" marT="0" marB="0" anchor="b">
                    <a:solidFill>
                      <a:srgbClr val="E6E6E6"/>
                    </a:solidFill>
                  </a:tcPr>
                </a:tc>
                <a:tc>
                  <a:txBody>
                    <a:bodyPr/>
                    <a:lstStyle/>
                    <a:p>
                      <a:pPr indent="0" algn="ctr">
                        <a:spcAft>
                          <a:spcPts val="630"/>
                        </a:spcAft>
                      </a:pPr>
                      <a:r>
                        <a:rPr lang="en-US" sz="2700" i="1">
                          <a:latin typeface="AngsanaUPC"/>
                        </a:rPr>
                        <a:t>Prod.</a:t>
                      </a:r>
                    </a:p>
                    <a:p>
                      <a:pPr indent="0" algn="ctr"/>
                      <a:r>
                        <a:rPr lang="en-US" sz="2700" i="1">
                          <a:latin typeface="AngsanaUPC"/>
                        </a:rPr>
                        <a:t>trust</a:t>
                      </a:r>
                    </a:p>
                  </a:txBody>
                  <a:tcPr marL="0" marR="0" marT="0" marB="0" anchor="b">
                    <a:solidFill>
                      <a:srgbClr val="E6E6E6"/>
                    </a:solidFill>
                  </a:tcPr>
                </a:tc>
                <a:tc>
                  <a:txBody>
                    <a:bodyPr/>
                    <a:lstStyle/>
                    <a:p>
                      <a:pPr marL="190500" indent="0"/>
                      <a:r>
                        <a:rPr lang="en-US" sz="2700" i="1">
                          <a:latin typeface="AngsanaUPC"/>
                        </a:rPr>
                        <a:t>Certificate</a:t>
                      </a:r>
                    </a:p>
                  </a:txBody>
                  <a:tcPr marL="0" marR="0" marT="0" marB="0" anchor="b">
                    <a:solidFill>
                      <a:srgbClr val="E6E6E6"/>
                    </a:solidFill>
                  </a:tcPr>
                </a:tc>
                <a:tc>
                  <a:txBody>
                    <a:bodyPr/>
                    <a:lstStyle/>
                    <a:p>
                      <a:pPr indent="0" algn="ctr">
                        <a:spcAft>
                          <a:spcPts val="630"/>
                        </a:spcAft>
                      </a:pPr>
                      <a:r>
                        <a:rPr lang="en-US" sz="2700" i="1">
                          <a:latin typeface="AngsanaUPC"/>
                        </a:rPr>
                        <a:t>Cert.</a:t>
                      </a:r>
                    </a:p>
                    <a:p>
                      <a:pPr indent="0" algn="ctr"/>
                      <a:r>
                        <a:rPr lang="en-US" sz="2700" i="1">
                          <a:latin typeface="AngsanaUPC"/>
                        </a:rPr>
                        <a:t>trust</a:t>
                      </a:r>
                    </a:p>
                  </a:txBody>
                  <a:tcPr marL="0" marR="0" marT="0" marB="0" anchor="b">
                    <a:solidFill>
                      <a:srgbClr val="E6E6E6"/>
                    </a:solidFill>
                  </a:tcPr>
                </a:tc>
                <a:tc>
                  <a:txBody>
                    <a:bodyPr/>
                    <a:lstStyle/>
                    <a:p>
                      <a:pPr indent="0" algn="ctr">
                        <a:spcAft>
                          <a:spcPts val="420"/>
                        </a:spcAft>
                      </a:pPr>
                      <a:r>
                        <a:rPr lang="en-US" sz="2700" i="1">
                          <a:latin typeface="AngsanaUPC"/>
                        </a:rPr>
                        <a:t>Key</a:t>
                      </a:r>
                    </a:p>
                    <a:p>
                      <a:pPr indent="0" algn="r"/>
                      <a:r>
                        <a:rPr lang="en-US" sz="2300" i="1">
                          <a:latin typeface="AngsanaUPC"/>
                        </a:rPr>
                        <a:t>legit.</a:t>
                      </a:r>
                    </a:p>
                  </a:txBody>
                  <a:tcPr marL="0" marR="0" marT="0" marB="0" anchor="b">
                    <a:solidFill>
                      <a:srgbClr val="E6E6E6"/>
                    </a:solidFill>
                  </a:tcPr>
                </a:tc>
                <a:tc>
                  <a:txBody>
                    <a:bodyPr/>
                    <a:lstStyle/>
                    <a:p>
                      <a:pPr marL="266700" indent="0">
                        <a:lnSpc>
                          <a:spcPts val="2112"/>
                        </a:lnSpc>
                      </a:pPr>
                      <a:r>
                        <a:rPr lang="en-US" sz="2700" i="1">
                          <a:latin typeface="AngsanaUPC"/>
                        </a:rPr>
                        <a:t>Tiniest amp</a:t>
                      </a:r>
                    </a:p>
                  </a:txBody>
                  <a:tcPr marL="0" marR="0" marT="0" marB="0" anchor="b">
                    <a:solidFill>
                      <a:srgbClr val="E6E6E6"/>
                    </a:solidFill>
                  </a:tcPr>
                </a:tc>
                <a:extLst>
                  <a:ext uri="{0D108BD9-81ED-4DB2-BD59-A6C34878D82A}">
                    <a16:rowId xmlns:a16="http://schemas.microsoft.com/office/drawing/2014/main" val="10000"/>
                  </a:ext>
                </a:extLst>
              </a:tr>
              <a:tr h="374904">
                <a:tc>
                  <a:txBody>
                    <a:bodyPr/>
                    <a:lstStyle/>
                    <a:p>
                      <a:pPr marL="215900" indent="0"/>
                      <a:r>
                        <a:rPr lang="en-US" sz="2800" b="1">
                          <a:latin typeface="AngsanaUPC"/>
                        </a:rPr>
                        <a:t>Alice...</a:t>
                      </a:r>
                    </a:p>
                  </a:txBody>
                  <a:tcPr marL="0" marR="0" marT="0" marB="0"/>
                </a:tc>
                <a:tc>
                  <a:txBody>
                    <a:bodyPr/>
                    <a:lstStyle/>
                    <a:p>
                      <a:pPr marL="292100" indent="0"/>
                      <a:r>
                        <a:rPr lang="en-US" sz="2800" b="1" dirty="0">
                          <a:latin typeface="AngsanaUPC"/>
                        </a:rPr>
                        <a:t>AB...</a:t>
                      </a:r>
                    </a:p>
                  </a:txBody>
                  <a:tcPr marL="0" marR="0" marT="0" marB="0"/>
                </a:tc>
                <a:tc>
                  <a:txBody>
                    <a:bodyPr/>
                    <a:lstStyle/>
                    <a:p>
                      <a:pPr marL="215900" indent="0" algn="just"/>
                      <a:r>
                        <a:rPr lang="en-US" sz="2800" b="1">
                          <a:latin typeface="AngsanaUPC"/>
                        </a:rPr>
                        <a:t>AB</a:t>
                      </a:r>
                      <a:r>
                        <a:rPr lang="en-US" sz="2800" b="1">
                          <a:solidFill>
                            <a:srgbClr val="1C1C1C"/>
                          </a:solidFill>
                          <a:latin typeface="AngsanaUPC"/>
                        </a:rPr>
                        <a:t>.......</a:t>
                      </a:r>
                    </a:p>
                  </a:txBody>
                  <a:tcPr marL="0" marR="0" marT="0" marB="0"/>
                </a:tc>
                <a:tc>
                  <a:txBody>
                    <a:bodyPr/>
                    <a:lstStyle/>
                    <a:p>
                      <a:pPr indent="0" algn="ctr"/>
                      <a:r>
                        <a:rPr lang="fr" sz="2800" b="1">
                          <a:latin typeface="AngsanaUPC"/>
                        </a:rPr>
                        <a:t>F</a:t>
                      </a:r>
                    </a:p>
                  </a:txBody>
                  <a:tcPr marL="0" marR="0" marT="0" marB="0"/>
                </a:tc>
                <a:tc>
                  <a:txBody>
                    <a:bodyPr/>
                    <a:lstStyle/>
                    <a:p>
                      <a:endParaRPr sz="1800"/>
                    </a:p>
                  </a:txBody>
                  <a:tcPr marL="0" marR="0" marT="0" marB="0">
                    <a:solidFill>
                      <a:srgbClr val="B3B3B3"/>
                    </a:solidFill>
                  </a:tcPr>
                </a:tc>
                <a:tc>
                  <a:txBody>
                    <a:bodyPr/>
                    <a:lstStyle/>
                    <a:p>
                      <a:endParaRPr sz="1800"/>
                    </a:p>
                  </a:txBody>
                  <a:tcPr marL="0" marR="0" marT="0" marB="0">
                    <a:solidFill>
                      <a:srgbClr val="B3B3B3"/>
                    </a:solidFill>
                  </a:tcPr>
                </a:tc>
                <a:tc>
                  <a:txBody>
                    <a:bodyPr/>
                    <a:lstStyle/>
                    <a:p>
                      <a:pPr indent="0" algn="ctr"/>
                      <a:r>
                        <a:rPr lang="en-US" sz="2800" b="1">
                          <a:latin typeface="AngsanaUPC"/>
                        </a:rPr>
                        <a:t>F</a:t>
                      </a:r>
                    </a:p>
                  </a:txBody>
                  <a:tcPr marL="0" marR="0" marT="0" marB="0"/>
                </a:tc>
                <a:tc>
                  <a:txBody>
                    <a:bodyPr/>
                    <a:lstStyle/>
                    <a:p>
                      <a:endParaRPr sz="1800" dirty="0"/>
                    </a:p>
                  </a:txBody>
                  <a:tcPr marL="0" marR="0" marT="0" marB="0"/>
                </a:tc>
                <a:extLst>
                  <a:ext uri="{0D108BD9-81ED-4DB2-BD59-A6C34878D82A}">
                    <a16:rowId xmlns:a16="http://schemas.microsoft.com/office/drawing/2014/main" val="10001"/>
                  </a:ext>
                </a:extLst>
              </a:tr>
            </a:tbl>
          </a:graphicData>
        </a:graphic>
      </p:graphicFrame>
      <p:sp>
        <p:nvSpPr>
          <p:cNvPr id="6" name="Rectangle 5"/>
          <p:cNvSpPr/>
          <p:nvPr/>
        </p:nvSpPr>
        <p:spPr>
          <a:xfrm>
            <a:off x="638965" y="4418848"/>
            <a:ext cx="5026152" cy="246888"/>
          </a:xfrm>
          <a:prstGeom prst="rect">
            <a:avLst/>
          </a:prstGeom>
        </p:spPr>
        <p:txBody>
          <a:bodyPr wrap="none" lIns="0" tIns="0" rIns="0" bIns="0">
            <a:normAutofit fontScale="67500" lnSpcReduction="20000"/>
          </a:bodyPr>
          <a:lstStyle/>
          <a:p>
            <a:pPr indent="0"/>
            <a:r>
              <a:rPr lang="en-US" sz="2800" b="1" dirty="0">
                <a:latin typeface="AngsanaUPC"/>
              </a:rPr>
              <a:t>Table 16.7 </a:t>
            </a:r>
            <a:r>
              <a:rPr lang="en-US" sz="2700" i="1" dirty="0">
                <a:latin typeface="AngsanaUPC"/>
              </a:rPr>
              <a:t>Example 2, after Bob is added to the table</a:t>
            </a:r>
          </a:p>
        </p:txBody>
      </p:sp>
      <p:graphicFrame>
        <p:nvGraphicFramePr>
          <p:cNvPr id="7" name="Table 6"/>
          <p:cNvGraphicFramePr>
            <a:graphicFrameLocks noGrp="1"/>
          </p:cNvGraphicFramePr>
          <p:nvPr>
            <p:extLst>
              <p:ext uri="{D42A27DB-BD31-4B8C-83A1-F6EECF244321}">
                <p14:modId xmlns:p14="http://schemas.microsoft.com/office/powerpoint/2010/main" val="1145430636"/>
              </p:ext>
            </p:extLst>
          </p:nvPr>
        </p:nvGraphicFramePr>
        <p:xfrm>
          <a:off x="600456" y="4765245"/>
          <a:ext cx="8543544" cy="1752600"/>
        </p:xfrm>
        <a:graphic>
          <a:graphicData uri="http://schemas.openxmlformats.org/drawingml/2006/table">
            <a:tbl>
              <a:tblPr/>
              <a:tblGrid>
                <a:gridCol w="1051560">
                  <a:extLst>
                    <a:ext uri="{9D8B030D-6E8A-4147-A177-3AD203B41FA5}">
                      <a16:colId xmlns:a16="http://schemas.microsoft.com/office/drawing/2014/main" val="20000"/>
                    </a:ext>
                  </a:extLst>
                </a:gridCol>
                <a:gridCol w="1042416">
                  <a:extLst>
                    <a:ext uri="{9D8B030D-6E8A-4147-A177-3AD203B41FA5}">
                      <a16:colId xmlns:a16="http://schemas.microsoft.com/office/drawing/2014/main" val="20001"/>
                    </a:ext>
                  </a:extLst>
                </a:gridCol>
                <a:gridCol w="1042416">
                  <a:extLst>
                    <a:ext uri="{9D8B030D-6E8A-4147-A177-3AD203B41FA5}">
                      <a16:colId xmlns:a16="http://schemas.microsoft.com/office/drawing/2014/main" val="20002"/>
                    </a:ext>
                  </a:extLst>
                </a:gridCol>
                <a:gridCol w="1060704">
                  <a:extLst>
                    <a:ext uri="{9D8B030D-6E8A-4147-A177-3AD203B41FA5}">
                      <a16:colId xmlns:a16="http://schemas.microsoft.com/office/drawing/2014/main" val="20003"/>
                    </a:ext>
                  </a:extLst>
                </a:gridCol>
                <a:gridCol w="1344168">
                  <a:extLst>
                    <a:ext uri="{9D8B030D-6E8A-4147-A177-3AD203B41FA5}">
                      <a16:colId xmlns:a16="http://schemas.microsoft.com/office/drawing/2014/main" val="20004"/>
                    </a:ext>
                  </a:extLst>
                </a:gridCol>
                <a:gridCol w="999744">
                  <a:extLst>
                    <a:ext uri="{9D8B030D-6E8A-4147-A177-3AD203B41FA5}">
                      <a16:colId xmlns:a16="http://schemas.microsoft.com/office/drawing/2014/main" val="20005"/>
                    </a:ext>
                  </a:extLst>
                </a:gridCol>
                <a:gridCol w="999744">
                  <a:extLst>
                    <a:ext uri="{9D8B030D-6E8A-4147-A177-3AD203B41FA5}">
                      <a16:colId xmlns:a16="http://schemas.microsoft.com/office/drawing/2014/main" val="20006"/>
                    </a:ext>
                  </a:extLst>
                </a:gridCol>
                <a:gridCol w="1002792">
                  <a:extLst>
                    <a:ext uri="{9D8B030D-6E8A-4147-A177-3AD203B41FA5}">
                      <a16:colId xmlns:a16="http://schemas.microsoft.com/office/drawing/2014/main" val="20007"/>
                    </a:ext>
                  </a:extLst>
                </a:gridCol>
              </a:tblGrid>
              <a:tr h="640080">
                <a:tc>
                  <a:txBody>
                    <a:bodyPr/>
                    <a:lstStyle/>
                    <a:p>
                      <a:pPr indent="0" algn="ctr">
                        <a:spcAft>
                          <a:spcPts val="420"/>
                        </a:spcAft>
                      </a:pPr>
                      <a:r>
                        <a:rPr lang="en-US" sz="2700" i="1">
                          <a:latin typeface="AngsanaUPC"/>
                        </a:rPr>
                        <a:t>User</a:t>
                      </a:r>
                    </a:p>
                    <a:p>
                      <a:pPr indent="0" algn="ctr"/>
                      <a:r>
                        <a:rPr lang="en-US" sz="2700" i="1">
                          <a:latin typeface="AngsanaUPC"/>
                        </a:rPr>
                        <a:t>ID</a:t>
                      </a:r>
                    </a:p>
                  </a:txBody>
                  <a:tcPr marL="0" marR="0" marT="0" marB="0" anchor="b">
                    <a:solidFill>
                      <a:srgbClr val="E6E6E6"/>
                    </a:solidFill>
                  </a:tcPr>
                </a:tc>
                <a:tc>
                  <a:txBody>
                    <a:bodyPr/>
                    <a:lstStyle/>
                    <a:p>
                      <a:pPr indent="0" algn="ctr">
                        <a:spcAft>
                          <a:spcPts val="420"/>
                        </a:spcAft>
                      </a:pPr>
                      <a:r>
                        <a:rPr lang="en-US" sz="2700" i="1" dirty="0">
                          <a:latin typeface="AngsanaUPC"/>
                        </a:rPr>
                        <a:t>Key</a:t>
                      </a:r>
                    </a:p>
                    <a:p>
                      <a:pPr indent="0" algn="ctr"/>
                      <a:r>
                        <a:rPr lang="en-US" sz="2700" i="1" dirty="0">
                          <a:latin typeface="AngsanaUPC"/>
                        </a:rPr>
                        <a:t>ID</a:t>
                      </a:r>
                    </a:p>
                  </a:txBody>
                  <a:tcPr marL="0" marR="0" marT="0" marB="0" anchor="b">
                    <a:solidFill>
                      <a:srgbClr val="E6E6E6"/>
                    </a:solidFill>
                  </a:tcPr>
                </a:tc>
                <a:tc>
                  <a:txBody>
                    <a:bodyPr/>
                    <a:lstStyle/>
                    <a:p>
                      <a:pPr marL="241300" indent="0" algn="just">
                        <a:spcAft>
                          <a:spcPts val="420"/>
                        </a:spcAft>
                      </a:pPr>
                      <a:r>
                        <a:rPr lang="en-US" sz="2700" i="1">
                          <a:latin typeface="AngsanaUPC"/>
                        </a:rPr>
                        <a:t>Public</a:t>
                      </a:r>
                    </a:p>
                    <a:p>
                      <a:pPr indent="0" algn="ctr"/>
                      <a:r>
                        <a:rPr lang="en-US" sz="2700" i="1">
                          <a:latin typeface="AngsanaUPC"/>
                        </a:rPr>
                        <a:t>key</a:t>
                      </a:r>
                    </a:p>
                  </a:txBody>
                  <a:tcPr marL="0" marR="0" marT="0" marB="0" anchor="b">
                    <a:solidFill>
                      <a:srgbClr val="E6E6E6"/>
                    </a:solidFill>
                  </a:tcPr>
                </a:tc>
                <a:tc>
                  <a:txBody>
                    <a:bodyPr/>
                    <a:lstStyle/>
                    <a:p>
                      <a:pPr indent="0" algn="ctr">
                        <a:spcAft>
                          <a:spcPts val="630"/>
                        </a:spcAft>
                      </a:pPr>
                      <a:r>
                        <a:rPr lang="en-US" sz="2700" i="1">
                          <a:latin typeface="AngsanaUPC"/>
                        </a:rPr>
                        <a:t>Prod.</a:t>
                      </a:r>
                    </a:p>
                    <a:p>
                      <a:pPr indent="0" algn="ctr"/>
                      <a:r>
                        <a:rPr lang="en-US" sz="2700" i="1">
                          <a:latin typeface="AngsanaUPC"/>
                        </a:rPr>
                        <a:t>trust</a:t>
                      </a:r>
                    </a:p>
                  </a:txBody>
                  <a:tcPr marL="0" marR="0" marT="0" marB="0" anchor="b">
                    <a:solidFill>
                      <a:srgbClr val="E6E6E6"/>
                    </a:solidFill>
                  </a:tcPr>
                </a:tc>
                <a:tc>
                  <a:txBody>
                    <a:bodyPr/>
                    <a:lstStyle/>
                    <a:p>
                      <a:pPr marL="215900" indent="0"/>
                      <a:r>
                        <a:rPr lang="en-US" sz="2700" i="1">
                          <a:latin typeface="AngsanaUPC"/>
                        </a:rPr>
                        <a:t>Certificate</a:t>
                      </a:r>
                    </a:p>
                  </a:txBody>
                  <a:tcPr marL="0" marR="0" marT="0" marB="0" anchor="b">
                    <a:solidFill>
                      <a:srgbClr val="E6E6E6"/>
                    </a:solidFill>
                  </a:tcPr>
                </a:tc>
                <a:tc>
                  <a:txBody>
                    <a:bodyPr/>
                    <a:lstStyle/>
                    <a:p>
                      <a:pPr marL="292100" indent="0">
                        <a:spcAft>
                          <a:spcPts val="630"/>
                        </a:spcAft>
                      </a:pPr>
                      <a:r>
                        <a:rPr lang="en-US" sz="2700" i="1">
                          <a:latin typeface="AngsanaUPC"/>
                        </a:rPr>
                        <a:t>Cert.</a:t>
                      </a:r>
                    </a:p>
                    <a:p>
                      <a:pPr indent="0" algn="ctr"/>
                      <a:r>
                        <a:rPr lang="en-US" sz="2700" i="1">
                          <a:latin typeface="AngsanaUPC"/>
                        </a:rPr>
                        <a:t>trust</a:t>
                      </a:r>
                    </a:p>
                  </a:txBody>
                  <a:tcPr marL="0" marR="0" marT="0" marB="0" anchor="b">
                    <a:solidFill>
                      <a:srgbClr val="E6E6E6"/>
                    </a:solidFill>
                  </a:tcPr>
                </a:tc>
                <a:tc>
                  <a:txBody>
                    <a:bodyPr/>
                    <a:lstStyle/>
                    <a:p>
                      <a:pPr indent="0" algn="ctr">
                        <a:spcAft>
                          <a:spcPts val="420"/>
                        </a:spcAft>
                      </a:pPr>
                      <a:r>
                        <a:rPr lang="en-US" sz="2700" i="1">
                          <a:latin typeface="AngsanaUPC"/>
                        </a:rPr>
                        <a:t>Key</a:t>
                      </a:r>
                    </a:p>
                    <a:p>
                      <a:pPr indent="0" algn="ctr"/>
                      <a:r>
                        <a:rPr lang="en-US" sz="2700" i="1">
                          <a:latin typeface="AngsanaUPC"/>
                        </a:rPr>
                        <a:t>legit.</a:t>
                      </a:r>
                    </a:p>
                  </a:txBody>
                  <a:tcPr marL="0" marR="0" marT="0" marB="0" anchor="b">
                    <a:solidFill>
                      <a:srgbClr val="E6E6E6"/>
                    </a:solidFill>
                  </a:tcPr>
                </a:tc>
                <a:tc>
                  <a:txBody>
                    <a:bodyPr/>
                    <a:lstStyle/>
                    <a:p>
                      <a:pPr marL="241300" indent="0">
                        <a:lnSpc>
                          <a:spcPts val="2088"/>
                        </a:lnSpc>
                      </a:pPr>
                      <a:r>
                        <a:rPr lang="en-US" sz="2700" i="1">
                          <a:latin typeface="AngsanaUPC"/>
                        </a:rPr>
                        <a:t>Tiniest amp</a:t>
                      </a:r>
                    </a:p>
                  </a:txBody>
                  <a:tcPr marL="0" marR="0" marT="0" marB="0" anchor="b">
                    <a:solidFill>
                      <a:srgbClr val="E6E6E6"/>
                    </a:solidFill>
                  </a:tcPr>
                </a:tc>
                <a:extLst>
                  <a:ext uri="{0D108BD9-81ED-4DB2-BD59-A6C34878D82A}">
                    <a16:rowId xmlns:a16="http://schemas.microsoft.com/office/drawing/2014/main" val="10000"/>
                  </a:ext>
                </a:extLst>
              </a:tr>
              <a:tr h="365760">
                <a:tc>
                  <a:txBody>
                    <a:bodyPr/>
                    <a:lstStyle/>
                    <a:p>
                      <a:pPr marL="165100" indent="0"/>
                      <a:r>
                        <a:rPr lang="en-US" sz="2800" b="1">
                          <a:latin typeface="AngsanaUPC"/>
                        </a:rPr>
                        <a:t>Alice...</a:t>
                      </a:r>
                    </a:p>
                  </a:txBody>
                  <a:tcPr marL="0" marR="0" marT="0" marB="0"/>
                </a:tc>
                <a:tc>
                  <a:txBody>
                    <a:bodyPr/>
                    <a:lstStyle/>
                    <a:p>
                      <a:pPr indent="0" algn="ctr"/>
                      <a:r>
                        <a:rPr lang="en-US" sz="2800" b="1">
                          <a:latin typeface="AngsanaUPC"/>
                        </a:rPr>
                        <a:t>AB...</a:t>
                      </a:r>
                    </a:p>
                  </a:txBody>
                  <a:tcPr marL="0" marR="0" marT="0" marB="0"/>
                </a:tc>
                <a:tc>
                  <a:txBody>
                    <a:bodyPr/>
                    <a:lstStyle/>
                    <a:p>
                      <a:pPr marL="190500" indent="0" algn="just"/>
                      <a:r>
                        <a:rPr lang="en-US" sz="2800" b="1">
                          <a:latin typeface="AngsanaUPC"/>
                        </a:rPr>
                        <a:t>AB</a:t>
                      </a:r>
                      <a:r>
                        <a:rPr lang="en-US" sz="2800" b="1">
                          <a:solidFill>
                            <a:srgbClr val="1C1C1C"/>
                          </a:solidFill>
                          <a:latin typeface="AngsanaUPC"/>
                        </a:rPr>
                        <a:t>........</a:t>
                      </a:r>
                    </a:p>
                  </a:txBody>
                  <a:tcPr marL="0" marR="0" marT="0" marB="0"/>
                </a:tc>
                <a:tc>
                  <a:txBody>
                    <a:bodyPr/>
                    <a:lstStyle/>
                    <a:p>
                      <a:pPr indent="0" algn="ctr"/>
                      <a:r>
                        <a:rPr lang="fr" sz="2800" b="1">
                          <a:latin typeface="AngsanaUPC"/>
                        </a:rPr>
                        <a:t>F</a:t>
                      </a:r>
                    </a:p>
                  </a:txBody>
                  <a:tcPr marL="0" marR="0" marT="0" marB="0"/>
                </a:tc>
                <a:tc>
                  <a:txBody>
                    <a:bodyPr/>
                    <a:lstStyle/>
                    <a:p>
                      <a:endParaRPr sz="1800"/>
                    </a:p>
                  </a:txBody>
                  <a:tcPr marL="0" marR="0" marT="0" marB="0">
                    <a:solidFill>
                      <a:srgbClr val="B3B3B3"/>
                    </a:solidFill>
                  </a:tcPr>
                </a:tc>
                <a:tc>
                  <a:txBody>
                    <a:bodyPr/>
                    <a:lstStyle/>
                    <a:p>
                      <a:endParaRPr sz="1800"/>
                    </a:p>
                  </a:txBody>
                  <a:tcPr marL="0" marR="0" marT="0" marB="0">
                    <a:solidFill>
                      <a:srgbClr val="B3B3B3"/>
                    </a:solidFill>
                  </a:tcPr>
                </a:tc>
                <a:tc>
                  <a:txBody>
                    <a:bodyPr/>
                    <a:lstStyle/>
                    <a:p>
                      <a:pPr indent="0" algn="ctr"/>
                      <a:r>
                        <a:rPr lang="en-US" sz="2800" b="1">
                          <a:latin typeface="AngsanaUPC"/>
                        </a:rPr>
                        <a:t>F</a:t>
                      </a:r>
                    </a:p>
                  </a:txBody>
                  <a:tcPr marL="0" marR="0" marT="0" marB="0"/>
                </a:tc>
                <a:tc>
                  <a:txBody>
                    <a:bodyPr/>
                    <a:lstStyle/>
                    <a:p>
                      <a:endParaRPr sz="1800"/>
                    </a:p>
                  </a:txBody>
                  <a:tcPr marL="0" marR="0" marT="0" marB="0"/>
                </a:tc>
                <a:extLst>
                  <a:ext uri="{0D108BD9-81ED-4DB2-BD59-A6C34878D82A}">
                    <a16:rowId xmlns:a16="http://schemas.microsoft.com/office/drawing/2014/main" val="10001"/>
                  </a:ext>
                </a:extLst>
              </a:tr>
              <a:tr h="377952">
                <a:tc>
                  <a:txBody>
                    <a:bodyPr/>
                    <a:lstStyle/>
                    <a:p>
                      <a:pPr marL="165100" indent="0"/>
                      <a:r>
                        <a:rPr lang="en-US" sz="2800" b="1">
                          <a:latin typeface="AngsanaUPC"/>
                        </a:rPr>
                        <a:t>Bob...</a:t>
                      </a:r>
                    </a:p>
                  </a:txBody>
                  <a:tcPr marL="0" marR="0" marT="0" marB="0" anchor="ctr"/>
                </a:tc>
                <a:tc>
                  <a:txBody>
                    <a:bodyPr/>
                    <a:lstStyle/>
                    <a:p>
                      <a:pPr indent="0" algn="ctr"/>
                      <a:r>
                        <a:rPr lang="en-US" sz="2800" b="1" dirty="0">
                          <a:latin typeface="AngsanaUPC"/>
                        </a:rPr>
                        <a:t>12...</a:t>
                      </a:r>
                    </a:p>
                  </a:txBody>
                  <a:tcPr marL="0" marR="0" marT="0" marB="0" anchor="ctr"/>
                </a:tc>
                <a:tc>
                  <a:txBody>
                    <a:bodyPr/>
                    <a:lstStyle/>
                    <a:p>
                      <a:pPr marL="241300" indent="0" algn="just"/>
                      <a:r>
                        <a:rPr lang="en-US" sz="2800" b="1">
                          <a:latin typeface="AngsanaUPC"/>
                        </a:rPr>
                        <a:t>12</a:t>
                      </a:r>
                      <a:r>
                        <a:rPr lang="en-US" sz="2800" b="1">
                          <a:solidFill>
                            <a:srgbClr val="1C1C1C"/>
                          </a:solidFill>
                          <a:latin typeface="AngsanaUPC"/>
                        </a:rPr>
                        <a:t>........</a:t>
                      </a:r>
                    </a:p>
                  </a:txBody>
                  <a:tcPr marL="0" marR="0" marT="0" marB="0" anchor="ctr"/>
                </a:tc>
                <a:tc>
                  <a:txBody>
                    <a:bodyPr/>
                    <a:lstStyle/>
                    <a:p>
                      <a:pPr indent="0" algn="ctr"/>
                      <a:r>
                        <a:rPr lang="fr" sz="2800" b="1">
                          <a:latin typeface="AngsanaUPC"/>
                        </a:rPr>
                        <a:t>F</a:t>
                      </a:r>
                    </a:p>
                  </a:txBody>
                  <a:tcPr marL="0" marR="0" marT="0" marB="0" anchor="ctr"/>
                </a:tc>
                <a:tc>
                  <a:txBody>
                    <a:bodyPr/>
                    <a:lstStyle/>
                    <a:p>
                      <a:endParaRPr sz="1800"/>
                    </a:p>
                  </a:txBody>
                  <a:tcPr marL="0" marR="0" marT="0" marB="0">
                    <a:solidFill>
                      <a:srgbClr val="B3B3B3"/>
                    </a:solidFill>
                  </a:tcPr>
                </a:tc>
                <a:tc>
                  <a:txBody>
                    <a:bodyPr/>
                    <a:lstStyle/>
                    <a:p>
                      <a:endParaRPr sz="1800"/>
                    </a:p>
                  </a:txBody>
                  <a:tcPr marL="0" marR="0" marT="0" marB="0">
                    <a:solidFill>
                      <a:srgbClr val="B3B3B3"/>
                    </a:solidFill>
                  </a:tcPr>
                </a:tc>
                <a:tc>
                  <a:txBody>
                    <a:bodyPr/>
                    <a:lstStyle/>
                    <a:p>
                      <a:pPr indent="0" algn="ctr"/>
                      <a:r>
                        <a:rPr lang="en-US" sz="2800" b="1">
                          <a:latin typeface="AngsanaUPC"/>
                        </a:rPr>
                        <a:t>F</a:t>
                      </a:r>
                    </a:p>
                  </a:txBody>
                  <a:tcPr marL="0" marR="0" marT="0" marB="0" anchor="ctr"/>
                </a:tc>
                <a:tc>
                  <a:txBody>
                    <a:bodyPr/>
                    <a:lstStyle/>
                    <a:p>
                      <a:endParaRPr sz="1800" dirty="0"/>
                    </a:p>
                  </a:txBody>
                  <a:tcPr marL="0" marR="0" marT="0" marB="0"/>
                </a:tc>
                <a:extLst>
                  <a:ext uri="{0D108BD9-81ED-4DB2-BD59-A6C34878D82A}">
                    <a16:rowId xmlns:a16="http://schemas.microsoft.com/office/drawing/2014/main" val="10002"/>
                  </a:ext>
                </a:extLst>
              </a:tr>
            </a:tbl>
          </a:graphicData>
        </a:graphic>
      </p:graphicFrame>
      <p:sp>
        <p:nvSpPr>
          <p:cNvPr id="8" name="TextBox 7"/>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9" name="TextBox 8"/>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13" name="Group 12"/>
          <p:cNvGrpSpPr/>
          <p:nvPr/>
        </p:nvGrpSpPr>
        <p:grpSpPr>
          <a:xfrm>
            <a:off x="773834" y="273389"/>
            <a:ext cx="7811485" cy="695565"/>
            <a:chOff x="0" y="4112"/>
            <a:chExt cx="7811485" cy="695565"/>
          </a:xfrm>
        </p:grpSpPr>
        <p:sp>
          <p:nvSpPr>
            <p:cNvPr id="14" name="Rounded Rectangle 13"/>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16.2.3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28518" y="1043132"/>
            <a:ext cx="4120000" cy="376281"/>
          </a:xfrm>
          <a:prstGeom prst="rect">
            <a:avLst/>
          </a:prstGeom>
          <a:solidFill>
            <a:srgbClr val="3332CB"/>
          </a:solidFill>
        </p:spPr>
        <p:txBody>
          <a:bodyPr wrap="none" lIns="0" tIns="0" rIns="0" bIns="0">
            <a:normAutofit fontScale="75000" lnSpcReduction="20000"/>
          </a:bodyPr>
          <a:lstStyle/>
          <a:p>
            <a:pPr indent="0">
              <a:spcAft>
                <a:spcPts val="3150"/>
              </a:spcAft>
            </a:pPr>
            <a:r>
              <a:rPr lang="en-US" sz="3600" b="1" dirty="0">
                <a:solidFill>
                  <a:srgbClr val="FFFFFF"/>
                </a:solidFill>
                <a:latin typeface="AngsanaUPC"/>
              </a:rPr>
              <a:t>Example 16.2</a:t>
            </a:r>
          </a:p>
        </p:txBody>
      </p:sp>
      <p:sp>
        <p:nvSpPr>
          <p:cNvPr id="4" name="Rectangle 3"/>
          <p:cNvSpPr/>
          <p:nvPr/>
        </p:nvSpPr>
        <p:spPr>
          <a:xfrm>
            <a:off x="773834" y="1515883"/>
            <a:ext cx="4977384" cy="246888"/>
          </a:xfrm>
          <a:prstGeom prst="rect">
            <a:avLst/>
          </a:prstGeom>
        </p:spPr>
        <p:txBody>
          <a:bodyPr wrap="none" lIns="0" tIns="0" rIns="0" bIns="0">
            <a:normAutofit fontScale="67500" lnSpcReduction="20000"/>
          </a:bodyPr>
          <a:lstStyle/>
          <a:p>
            <a:pPr indent="0"/>
            <a:r>
              <a:rPr lang="en-US" sz="2800" b="1" dirty="0">
                <a:latin typeface="AngsanaUPC"/>
              </a:rPr>
              <a:t>Table 16.8 </a:t>
            </a:r>
            <a:r>
              <a:rPr lang="en-US" sz="2700" i="1" dirty="0">
                <a:latin typeface="AngsanaUPC"/>
              </a:rPr>
              <a:t>Example 2, after Ted is added to the table</a:t>
            </a:r>
          </a:p>
        </p:txBody>
      </p:sp>
      <p:graphicFrame>
        <p:nvGraphicFramePr>
          <p:cNvPr id="5" name="Table 4"/>
          <p:cNvGraphicFramePr>
            <a:graphicFrameLocks noGrp="1"/>
          </p:cNvGraphicFramePr>
          <p:nvPr>
            <p:extLst>
              <p:ext uri="{D42A27DB-BD31-4B8C-83A1-F6EECF244321}">
                <p14:modId xmlns:p14="http://schemas.microsoft.com/office/powerpoint/2010/main" val="1205928611"/>
              </p:ext>
            </p:extLst>
          </p:nvPr>
        </p:nvGraphicFramePr>
        <p:xfrm>
          <a:off x="591312" y="1845067"/>
          <a:ext cx="8552688" cy="2008632"/>
        </p:xfrm>
        <a:graphic>
          <a:graphicData uri="http://schemas.openxmlformats.org/drawingml/2006/table">
            <a:tbl>
              <a:tblPr/>
              <a:tblGrid>
                <a:gridCol w="1057656">
                  <a:extLst>
                    <a:ext uri="{9D8B030D-6E8A-4147-A177-3AD203B41FA5}">
                      <a16:colId xmlns:a16="http://schemas.microsoft.com/office/drawing/2014/main" val="20000"/>
                    </a:ext>
                  </a:extLst>
                </a:gridCol>
                <a:gridCol w="1042416">
                  <a:extLst>
                    <a:ext uri="{9D8B030D-6E8A-4147-A177-3AD203B41FA5}">
                      <a16:colId xmlns:a16="http://schemas.microsoft.com/office/drawing/2014/main" val="20001"/>
                    </a:ext>
                  </a:extLst>
                </a:gridCol>
                <a:gridCol w="1042416">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347216">
                  <a:extLst>
                    <a:ext uri="{9D8B030D-6E8A-4147-A177-3AD203B41FA5}">
                      <a16:colId xmlns:a16="http://schemas.microsoft.com/office/drawing/2014/main" val="20004"/>
                    </a:ext>
                  </a:extLst>
                </a:gridCol>
                <a:gridCol w="1002792">
                  <a:extLst>
                    <a:ext uri="{9D8B030D-6E8A-4147-A177-3AD203B41FA5}">
                      <a16:colId xmlns:a16="http://schemas.microsoft.com/office/drawing/2014/main" val="20005"/>
                    </a:ext>
                  </a:extLst>
                </a:gridCol>
                <a:gridCol w="981456">
                  <a:extLst>
                    <a:ext uri="{9D8B030D-6E8A-4147-A177-3AD203B41FA5}">
                      <a16:colId xmlns:a16="http://schemas.microsoft.com/office/drawing/2014/main" val="20006"/>
                    </a:ext>
                  </a:extLst>
                </a:gridCol>
                <a:gridCol w="1011936">
                  <a:extLst>
                    <a:ext uri="{9D8B030D-6E8A-4147-A177-3AD203B41FA5}">
                      <a16:colId xmlns:a16="http://schemas.microsoft.com/office/drawing/2014/main" val="20007"/>
                    </a:ext>
                  </a:extLst>
                </a:gridCol>
              </a:tblGrid>
              <a:tr h="646176">
                <a:tc>
                  <a:txBody>
                    <a:bodyPr/>
                    <a:lstStyle/>
                    <a:p>
                      <a:pPr indent="0" algn="ctr">
                        <a:spcAft>
                          <a:spcPts val="420"/>
                        </a:spcAft>
                      </a:pPr>
                      <a:r>
                        <a:rPr lang="en-US" sz="2700" i="1">
                          <a:latin typeface="AngsanaUPC"/>
                        </a:rPr>
                        <a:t>User</a:t>
                      </a:r>
                    </a:p>
                    <a:p>
                      <a:pPr indent="0" algn="ctr"/>
                      <a:r>
                        <a:rPr lang="en-US" sz="2700" i="1">
                          <a:latin typeface="AngsanaUPC"/>
                        </a:rPr>
                        <a:t>ID</a:t>
                      </a:r>
                    </a:p>
                  </a:txBody>
                  <a:tcPr marL="0" marR="0" marT="0" marB="0" anchor="b">
                    <a:solidFill>
                      <a:srgbClr val="E6E6E6"/>
                    </a:solidFill>
                  </a:tcPr>
                </a:tc>
                <a:tc>
                  <a:txBody>
                    <a:bodyPr/>
                    <a:lstStyle/>
                    <a:p>
                      <a:pPr indent="0" algn="ctr">
                        <a:spcAft>
                          <a:spcPts val="420"/>
                        </a:spcAft>
                      </a:pPr>
                      <a:r>
                        <a:rPr lang="en-US" sz="2700" i="1" dirty="0">
                          <a:latin typeface="AngsanaUPC"/>
                        </a:rPr>
                        <a:t>Key</a:t>
                      </a:r>
                    </a:p>
                    <a:p>
                      <a:pPr indent="0" algn="ctr"/>
                      <a:r>
                        <a:rPr lang="en-US" sz="2700" i="1" dirty="0">
                          <a:latin typeface="AngsanaUPC"/>
                        </a:rPr>
                        <a:t>ID</a:t>
                      </a:r>
                    </a:p>
                  </a:txBody>
                  <a:tcPr marL="0" marR="0" marT="0" marB="0" anchor="b">
                    <a:solidFill>
                      <a:srgbClr val="E6E6E6"/>
                    </a:solidFill>
                  </a:tcPr>
                </a:tc>
                <a:tc>
                  <a:txBody>
                    <a:bodyPr/>
                    <a:lstStyle/>
                    <a:p>
                      <a:pPr marL="241300" indent="0" algn="just">
                        <a:spcAft>
                          <a:spcPts val="420"/>
                        </a:spcAft>
                      </a:pPr>
                      <a:r>
                        <a:rPr lang="en-US" sz="2700" i="1">
                          <a:latin typeface="AngsanaUPC"/>
                        </a:rPr>
                        <a:t>Public</a:t>
                      </a:r>
                    </a:p>
                    <a:p>
                      <a:pPr indent="0" algn="ctr"/>
                      <a:r>
                        <a:rPr lang="en-US" sz="2700" i="1">
                          <a:latin typeface="AngsanaUPC"/>
                        </a:rPr>
                        <a:t>key</a:t>
                      </a:r>
                    </a:p>
                  </a:txBody>
                  <a:tcPr marL="0" marR="0" marT="0" marB="0" anchor="b">
                    <a:solidFill>
                      <a:srgbClr val="E6E6E6"/>
                    </a:solidFill>
                  </a:tcPr>
                </a:tc>
                <a:tc>
                  <a:txBody>
                    <a:bodyPr/>
                    <a:lstStyle/>
                    <a:p>
                      <a:pPr indent="0" algn="ctr">
                        <a:spcAft>
                          <a:spcPts val="630"/>
                        </a:spcAft>
                      </a:pPr>
                      <a:r>
                        <a:rPr lang="en-US" sz="2700" i="1">
                          <a:latin typeface="AngsanaUPC"/>
                        </a:rPr>
                        <a:t>Prod.</a:t>
                      </a:r>
                    </a:p>
                    <a:p>
                      <a:pPr indent="0" algn="ctr"/>
                      <a:r>
                        <a:rPr lang="en-US" sz="2700" i="1">
                          <a:latin typeface="AngsanaUPC"/>
                        </a:rPr>
                        <a:t>trust</a:t>
                      </a:r>
                    </a:p>
                  </a:txBody>
                  <a:tcPr marL="0" marR="0" marT="0" marB="0" anchor="b">
                    <a:solidFill>
                      <a:srgbClr val="E6E6E6"/>
                    </a:solidFill>
                  </a:tcPr>
                </a:tc>
                <a:tc>
                  <a:txBody>
                    <a:bodyPr/>
                    <a:lstStyle/>
                    <a:p>
                      <a:pPr marL="215900" indent="0"/>
                      <a:r>
                        <a:rPr lang="en-US" sz="2700" i="1">
                          <a:latin typeface="AngsanaUPC"/>
                        </a:rPr>
                        <a:t>Certificate</a:t>
                      </a:r>
                    </a:p>
                  </a:txBody>
                  <a:tcPr marL="0" marR="0" marT="0" marB="0" anchor="b">
                    <a:solidFill>
                      <a:srgbClr val="E6E6E6"/>
                    </a:solidFill>
                  </a:tcPr>
                </a:tc>
                <a:tc>
                  <a:txBody>
                    <a:bodyPr/>
                    <a:lstStyle/>
                    <a:p>
                      <a:pPr indent="0" algn="ctr">
                        <a:spcAft>
                          <a:spcPts val="630"/>
                        </a:spcAft>
                      </a:pPr>
                      <a:r>
                        <a:rPr lang="en-US" sz="2700" i="1">
                          <a:latin typeface="AngsanaUPC"/>
                        </a:rPr>
                        <a:t>Cert.</a:t>
                      </a:r>
                    </a:p>
                    <a:p>
                      <a:pPr indent="0" algn="ctr"/>
                      <a:r>
                        <a:rPr lang="en-US" sz="2700" i="1">
                          <a:latin typeface="AngsanaUPC"/>
                        </a:rPr>
                        <a:t>trust</a:t>
                      </a:r>
                    </a:p>
                  </a:txBody>
                  <a:tcPr marL="0" marR="0" marT="0" marB="0" anchor="b">
                    <a:solidFill>
                      <a:srgbClr val="E6E6E6"/>
                    </a:solidFill>
                  </a:tcPr>
                </a:tc>
                <a:tc>
                  <a:txBody>
                    <a:bodyPr/>
                    <a:lstStyle/>
                    <a:p>
                      <a:pPr indent="0" algn="ctr">
                        <a:spcAft>
                          <a:spcPts val="420"/>
                        </a:spcAft>
                      </a:pPr>
                      <a:r>
                        <a:rPr lang="en-US" sz="2700" i="1">
                          <a:latin typeface="AngsanaUPC"/>
                        </a:rPr>
                        <a:t>Key</a:t>
                      </a:r>
                    </a:p>
                    <a:p>
                      <a:pPr marL="304800" indent="0"/>
                      <a:r>
                        <a:rPr lang="en-US" sz="2700" i="1">
                          <a:latin typeface="AngsanaUPC"/>
                        </a:rPr>
                        <a:t>legit.</a:t>
                      </a:r>
                    </a:p>
                  </a:txBody>
                  <a:tcPr marL="0" marR="0" marT="0" marB="0" anchor="b">
                    <a:solidFill>
                      <a:srgbClr val="E6E6E6"/>
                    </a:solidFill>
                  </a:tcPr>
                </a:tc>
                <a:tc>
                  <a:txBody>
                    <a:bodyPr/>
                    <a:lstStyle/>
                    <a:p>
                      <a:pPr marL="254000" indent="0">
                        <a:spcAft>
                          <a:spcPts val="630"/>
                        </a:spcAft>
                      </a:pPr>
                      <a:r>
                        <a:rPr lang="en-US" sz="2700" i="1">
                          <a:latin typeface="AngsanaUPC"/>
                        </a:rPr>
                        <a:t>Time¬</a:t>
                      </a:r>
                    </a:p>
                    <a:p>
                      <a:pPr marL="254000" indent="0"/>
                      <a:r>
                        <a:rPr lang="en-US" sz="2700" i="1">
                          <a:latin typeface="AngsanaUPC"/>
                        </a:rPr>
                        <a:t>stamp</a:t>
                      </a:r>
                    </a:p>
                  </a:txBody>
                  <a:tcPr marL="0" marR="0" marT="0" marB="0" anchor="b">
                    <a:solidFill>
                      <a:srgbClr val="E6E6E6"/>
                    </a:solidFill>
                  </a:tcPr>
                </a:tc>
                <a:extLst>
                  <a:ext uri="{0D108BD9-81ED-4DB2-BD59-A6C34878D82A}">
                    <a16:rowId xmlns:a16="http://schemas.microsoft.com/office/drawing/2014/main" val="10000"/>
                  </a:ext>
                </a:extLst>
              </a:tr>
              <a:tr h="368808">
                <a:tc>
                  <a:txBody>
                    <a:bodyPr/>
                    <a:lstStyle/>
                    <a:p>
                      <a:pPr marL="165100" indent="0"/>
                      <a:r>
                        <a:rPr lang="en-US" sz="2300">
                          <a:latin typeface="AngsanaUPC"/>
                        </a:rPr>
                        <a:t>Alice...</a:t>
                      </a:r>
                    </a:p>
                  </a:txBody>
                  <a:tcPr marL="0" marR="0" marT="0" marB="0"/>
                </a:tc>
                <a:tc>
                  <a:txBody>
                    <a:bodyPr/>
                    <a:lstStyle/>
                    <a:p>
                      <a:pPr indent="0" algn="ctr"/>
                      <a:r>
                        <a:rPr lang="de" sz="2300">
                          <a:latin typeface="AngsanaUPC"/>
                        </a:rPr>
                        <a:t>AB...</a:t>
                      </a:r>
                    </a:p>
                  </a:txBody>
                  <a:tcPr marL="0" marR="0" marT="0" marB="0"/>
                </a:tc>
                <a:tc>
                  <a:txBody>
                    <a:bodyPr/>
                    <a:lstStyle/>
                    <a:p>
                      <a:pPr marL="190500" indent="0" algn="just"/>
                      <a:r>
                        <a:rPr lang="de" sz="2300">
                          <a:latin typeface="AngsanaUPC"/>
                        </a:rPr>
                        <a:t>AB</a:t>
                      </a:r>
                      <a:r>
                        <a:rPr lang="en-US" sz="2300">
                          <a:solidFill>
                            <a:srgbClr val="1C1C1C"/>
                          </a:solidFill>
                          <a:latin typeface="AngsanaUPC"/>
                        </a:rPr>
                        <a:t>........</a:t>
                      </a:r>
                    </a:p>
                  </a:txBody>
                  <a:tcPr marL="0" marR="0" marT="0" marB="0"/>
                </a:tc>
                <a:tc>
                  <a:txBody>
                    <a:bodyPr/>
                    <a:lstStyle/>
                    <a:p>
                      <a:pPr indent="0" algn="ctr"/>
                      <a:r>
                        <a:rPr lang="fr" sz="2300">
                          <a:latin typeface="AngsanaUPC"/>
                        </a:rPr>
                        <a:t>F</a:t>
                      </a:r>
                    </a:p>
                  </a:txBody>
                  <a:tcPr marL="0" marR="0" marT="0" marB="0"/>
                </a:tc>
                <a:tc>
                  <a:txBody>
                    <a:bodyPr/>
                    <a:lstStyle/>
                    <a:p>
                      <a:endParaRPr sz="1800"/>
                    </a:p>
                  </a:txBody>
                  <a:tcPr marL="0" marR="0" marT="0" marB="0">
                    <a:solidFill>
                      <a:srgbClr val="B3B3B3"/>
                    </a:solidFill>
                  </a:tcPr>
                </a:tc>
                <a:tc>
                  <a:txBody>
                    <a:bodyPr/>
                    <a:lstStyle/>
                    <a:p>
                      <a:endParaRPr sz="1800"/>
                    </a:p>
                  </a:txBody>
                  <a:tcPr marL="0" marR="0" marT="0" marB="0">
                    <a:solidFill>
                      <a:srgbClr val="B3B3B3"/>
                    </a:solidFill>
                  </a:tcPr>
                </a:tc>
                <a:tc>
                  <a:txBody>
                    <a:bodyPr/>
                    <a:lstStyle/>
                    <a:p>
                      <a:pPr indent="0" algn="ctr"/>
                      <a:r>
                        <a:rPr lang="fr" sz="2300">
                          <a:latin typeface="AngsanaUPC"/>
                        </a:rPr>
                        <a:t>F</a:t>
                      </a:r>
                    </a:p>
                  </a:txBody>
                  <a:tcPr marL="0" marR="0" marT="0" marB="0"/>
                </a:tc>
                <a:tc>
                  <a:txBody>
                    <a:bodyPr/>
                    <a:lstStyle/>
                    <a:p>
                      <a:endParaRPr sz="1800"/>
                    </a:p>
                  </a:txBody>
                  <a:tcPr marL="0" marR="0" marT="0" marB="0"/>
                </a:tc>
                <a:extLst>
                  <a:ext uri="{0D108BD9-81ED-4DB2-BD59-A6C34878D82A}">
                    <a16:rowId xmlns:a16="http://schemas.microsoft.com/office/drawing/2014/main" val="10001"/>
                  </a:ext>
                </a:extLst>
              </a:tr>
              <a:tr h="365760">
                <a:tc>
                  <a:txBody>
                    <a:bodyPr/>
                    <a:lstStyle/>
                    <a:p>
                      <a:pPr marL="165100" indent="0"/>
                      <a:r>
                        <a:rPr lang="en-US" sz="2300">
                          <a:latin typeface="AngsanaUPC"/>
                        </a:rPr>
                        <a:t>Bob...</a:t>
                      </a:r>
                    </a:p>
                  </a:txBody>
                  <a:tcPr marL="0" marR="0" marT="0" marB="0" anchor="ctr"/>
                </a:tc>
                <a:tc>
                  <a:txBody>
                    <a:bodyPr/>
                    <a:lstStyle/>
                    <a:p>
                      <a:pPr indent="0" algn="ctr"/>
                      <a:r>
                        <a:rPr lang="en-US" sz="2300">
                          <a:latin typeface="AngsanaUPC"/>
                        </a:rPr>
                        <a:t>12...</a:t>
                      </a:r>
                    </a:p>
                  </a:txBody>
                  <a:tcPr marL="0" marR="0" marT="0" marB="0" anchor="ctr"/>
                </a:tc>
                <a:tc>
                  <a:txBody>
                    <a:bodyPr/>
                    <a:lstStyle/>
                    <a:p>
                      <a:pPr marL="241300" indent="0" algn="just"/>
                      <a:r>
                        <a:rPr lang="en-US" sz="2300">
                          <a:latin typeface="AngsanaUPC"/>
                        </a:rPr>
                        <a:t>12</a:t>
                      </a:r>
                      <a:r>
                        <a:rPr lang="en-US" sz="2300">
                          <a:solidFill>
                            <a:srgbClr val="1C1C1C"/>
                          </a:solidFill>
                          <a:latin typeface="AngsanaUPC"/>
                        </a:rPr>
                        <a:t>........</a:t>
                      </a:r>
                    </a:p>
                  </a:txBody>
                  <a:tcPr marL="0" marR="0" marT="0" marB="0" anchor="ctr"/>
                </a:tc>
                <a:tc>
                  <a:txBody>
                    <a:bodyPr/>
                    <a:lstStyle/>
                    <a:p>
                      <a:pPr indent="0" algn="ctr"/>
                      <a:r>
                        <a:rPr lang="fr" sz="2300">
                          <a:latin typeface="AngsanaUPC"/>
                        </a:rPr>
                        <a:t>F</a:t>
                      </a:r>
                    </a:p>
                  </a:txBody>
                  <a:tcPr marL="0" marR="0" marT="0" marB="0" anchor="ctr"/>
                </a:tc>
                <a:tc>
                  <a:txBody>
                    <a:bodyPr/>
                    <a:lstStyle/>
                    <a:p>
                      <a:endParaRPr sz="1800"/>
                    </a:p>
                  </a:txBody>
                  <a:tcPr marL="0" marR="0" marT="0" marB="0">
                    <a:solidFill>
                      <a:srgbClr val="B3B3B3"/>
                    </a:solidFill>
                  </a:tcPr>
                </a:tc>
                <a:tc>
                  <a:txBody>
                    <a:bodyPr/>
                    <a:lstStyle/>
                    <a:p>
                      <a:endParaRPr sz="1800"/>
                    </a:p>
                  </a:txBody>
                  <a:tcPr marL="0" marR="0" marT="0" marB="0">
                    <a:solidFill>
                      <a:srgbClr val="B3B3B3"/>
                    </a:solidFill>
                  </a:tcPr>
                </a:tc>
                <a:tc>
                  <a:txBody>
                    <a:bodyPr/>
                    <a:lstStyle/>
                    <a:p>
                      <a:pPr indent="0" algn="ctr"/>
                      <a:r>
                        <a:rPr lang="fr" sz="2300">
                          <a:latin typeface="AngsanaUPC"/>
                        </a:rPr>
                        <a:t>F</a:t>
                      </a:r>
                    </a:p>
                  </a:txBody>
                  <a:tcPr marL="0" marR="0" marT="0" marB="0" anchor="ctr"/>
                </a:tc>
                <a:tc>
                  <a:txBody>
                    <a:bodyPr/>
                    <a:lstStyle/>
                    <a:p>
                      <a:endParaRPr sz="1800"/>
                    </a:p>
                  </a:txBody>
                  <a:tcPr marL="0" marR="0" marT="0" marB="0"/>
                </a:tc>
                <a:extLst>
                  <a:ext uri="{0D108BD9-81ED-4DB2-BD59-A6C34878D82A}">
                    <a16:rowId xmlns:a16="http://schemas.microsoft.com/office/drawing/2014/main" val="10002"/>
                  </a:ext>
                </a:extLst>
              </a:tr>
              <a:tr h="374904">
                <a:tc>
                  <a:txBody>
                    <a:bodyPr/>
                    <a:lstStyle/>
                    <a:p>
                      <a:pPr marL="165100" indent="0"/>
                      <a:r>
                        <a:rPr lang="en-US" sz="2300">
                          <a:latin typeface="AngsanaUPC"/>
                        </a:rPr>
                        <a:t>Ted...</a:t>
                      </a:r>
                    </a:p>
                  </a:txBody>
                  <a:tcPr marL="0" marR="0" marT="0" marB="0"/>
                </a:tc>
                <a:tc>
                  <a:txBody>
                    <a:bodyPr/>
                    <a:lstStyle/>
                    <a:p>
                      <a:pPr indent="0" algn="ctr"/>
                      <a:r>
                        <a:rPr lang="en-US" sz="2300" dirty="0">
                          <a:latin typeface="AngsanaUPC"/>
                        </a:rPr>
                        <a:t>48...</a:t>
                      </a:r>
                    </a:p>
                  </a:txBody>
                  <a:tcPr marL="0" marR="0" marT="0" marB="0"/>
                </a:tc>
                <a:tc>
                  <a:txBody>
                    <a:bodyPr/>
                    <a:lstStyle/>
                    <a:p>
                      <a:pPr marL="190500" indent="0" algn="just"/>
                      <a:r>
                        <a:rPr lang="en-US" sz="2300" dirty="0">
                          <a:latin typeface="AngsanaUPC"/>
                        </a:rPr>
                        <a:t>48</a:t>
                      </a:r>
                      <a:r>
                        <a:rPr lang="en-US" sz="2300" dirty="0">
                          <a:solidFill>
                            <a:srgbClr val="1C1C1C"/>
                          </a:solidFill>
                          <a:latin typeface="AngsanaUPC"/>
                        </a:rPr>
                        <a:t>........</a:t>
                      </a:r>
                    </a:p>
                  </a:txBody>
                  <a:tcPr marL="0" marR="0" marT="0" marB="0"/>
                </a:tc>
                <a:tc>
                  <a:txBody>
                    <a:bodyPr/>
                    <a:lstStyle/>
                    <a:p>
                      <a:pPr indent="0" algn="ctr"/>
                      <a:r>
                        <a:rPr lang="fr" sz="2300">
                          <a:latin typeface="AngsanaUPC"/>
                        </a:rPr>
                        <a:t>F</a:t>
                      </a:r>
                    </a:p>
                  </a:txBody>
                  <a:tcPr marL="0" marR="0" marT="0" marB="0"/>
                </a:tc>
                <a:tc>
                  <a:txBody>
                    <a:bodyPr/>
                    <a:lstStyle/>
                    <a:p>
                      <a:pPr indent="0" algn="ctr"/>
                      <a:r>
                        <a:rPr lang="en-US" sz="2300" dirty="0">
                          <a:latin typeface="AngsanaUPC"/>
                        </a:rPr>
                        <a:t>Bob’s</a:t>
                      </a:r>
                    </a:p>
                  </a:txBody>
                  <a:tcPr marL="0" marR="0" marT="0" marB="0"/>
                </a:tc>
                <a:tc>
                  <a:txBody>
                    <a:bodyPr/>
                    <a:lstStyle/>
                    <a:p>
                      <a:pPr indent="0" algn="ctr"/>
                      <a:r>
                        <a:rPr lang="fr" sz="2300">
                          <a:latin typeface="AngsanaUPC"/>
                        </a:rPr>
                        <a:t>F</a:t>
                      </a:r>
                    </a:p>
                  </a:txBody>
                  <a:tcPr marL="0" marR="0" marT="0" marB="0"/>
                </a:tc>
                <a:tc>
                  <a:txBody>
                    <a:bodyPr/>
                    <a:lstStyle/>
                    <a:p>
                      <a:pPr indent="0" algn="ctr"/>
                      <a:r>
                        <a:rPr lang="fr" sz="2300">
                          <a:latin typeface="AngsanaUPC"/>
                        </a:rPr>
                        <a:t>F</a:t>
                      </a:r>
                    </a:p>
                  </a:txBody>
                  <a:tcPr marL="0" marR="0" marT="0" marB="0"/>
                </a:tc>
                <a:tc>
                  <a:txBody>
                    <a:bodyPr/>
                    <a:lstStyle/>
                    <a:p>
                      <a:endParaRPr sz="1800" dirty="0"/>
                    </a:p>
                  </a:txBody>
                  <a:tcPr marL="0" marR="0" marT="0" marB="0"/>
                </a:tc>
                <a:extLst>
                  <a:ext uri="{0D108BD9-81ED-4DB2-BD59-A6C34878D82A}">
                    <a16:rowId xmlns:a16="http://schemas.microsoft.com/office/drawing/2014/main" val="10003"/>
                  </a:ext>
                </a:extLst>
              </a:tr>
            </a:tbl>
          </a:graphicData>
        </a:graphic>
      </p:graphicFrame>
      <p:sp>
        <p:nvSpPr>
          <p:cNvPr id="6" name="Rectangle 5"/>
          <p:cNvSpPr/>
          <p:nvPr/>
        </p:nvSpPr>
        <p:spPr>
          <a:xfrm>
            <a:off x="702206" y="3978594"/>
            <a:ext cx="5120640" cy="249936"/>
          </a:xfrm>
          <a:prstGeom prst="rect">
            <a:avLst/>
          </a:prstGeom>
        </p:spPr>
        <p:txBody>
          <a:bodyPr wrap="none" lIns="0" tIns="0" rIns="0" bIns="0">
            <a:normAutofit fontScale="67500" lnSpcReduction="20000"/>
          </a:bodyPr>
          <a:lstStyle/>
          <a:p>
            <a:pPr indent="0"/>
            <a:r>
              <a:rPr lang="en-US" sz="2800" b="1" dirty="0">
                <a:latin typeface="AngsanaUPC"/>
              </a:rPr>
              <a:t>Table 16.9 </a:t>
            </a:r>
            <a:r>
              <a:rPr lang="en-US" sz="2700" i="1" dirty="0">
                <a:latin typeface="AngsanaUPC"/>
              </a:rPr>
              <a:t>Example 2, after Anne is added to the table</a:t>
            </a:r>
          </a:p>
        </p:txBody>
      </p:sp>
      <p:graphicFrame>
        <p:nvGraphicFramePr>
          <p:cNvPr id="7" name="Table 6"/>
          <p:cNvGraphicFramePr>
            <a:graphicFrameLocks noGrp="1"/>
          </p:cNvGraphicFramePr>
          <p:nvPr>
            <p:extLst>
              <p:ext uri="{D42A27DB-BD31-4B8C-83A1-F6EECF244321}">
                <p14:modId xmlns:p14="http://schemas.microsoft.com/office/powerpoint/2010/main" val="3697820957"/>
              </p:ext>
            </p:extLst>
          </p:nvPr>
        </p:nvGraphicFramePr>
        <p:xfrm>
          <a:off x="609600" y="4207789"/>
          <a:ext cx="8534400" cy="2426208"/>
        </p:xfrm>
        <a:graphic>
          <a:graphicData uri="http://schemas.openxmlformats.org/drawingml/2006/table">
            <a:tbl>
              <a:tblPr/>
              <a:tblGrid>
                <a:gridCol w="1057656">
                  <a:extLst>
                    <a:ext uri="{9D8B030D-6E8A-4147-A177-3AD203B41FA5}">
                      <a16:colId xmlns:a16="http://schemas.microsoft.com/office/drawing/2014/main" val="20000"/>
                    </a:ext>
                  </a:extLst>
                </a:gridCol>
                <a:gridCol w="1042416">
                  <a:extLst>
                    <a:ext uri="{9D8B030D-6E8A-4147-A177-3AD203B41FA5}">
                      <a16:colId xmlns:a16="http://schemas.microsoft.com/office/drawing/2014/main" val="20001"/>
                    </a:ext>
                  </a:extLst>
                </a:gridCol>
                <a:gridCol w="1042416">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316736">
                  <a:extLst>
                    <a:ext uri="{9D8B030D-6E8A-4147-A177-3AD203B41FA5}">
                      <a16:colId xmlns:a16="http://schemas.microsoft.com/office/drawing/2014/main" val="20004"/>
                    </a:ext>
                  </a:extLst>
                </a:gridCol>
                <a:gridCol w="999744">
                  <a:extLst>
                    <a:ext uri="{9D8B030D-6E8A-4147-A177-3AD203B41FA5}">
                      <a16:colId xmlns:a16="http://schemas.microsoft.com/office/drawing/2014/main" val="20005"/>
                    </a:ext>
                  </a:extLst>
                </a:gridCol>
                <a:gridCol w="999744">
                  <a:extLst>
                    <a:ext uri="{9D8B030D-6E8A-4147-A177-3AD203B41FA5}">
                      <a16:colId xmlns:a16="http://schemas.microsoft.com/office/drawing/2014/main" val="20006"/>
                    </a:ext>
                  </a:extLst>
                </a:gridCol>
                <a:gridCol w="1008888">
                  <a:extLst>
                    <a:ext uri="{9D8B030D-6E8A-4147-A177-3AD203B41FA5}">
                      <a16:colId xmlns:a16="http://schemas.microsoft.com/office/drawing/2014/main" val="20007"/>
                    </a:ext>
                  </a:extLst>
                </a:gridCol>
              </a:tblGrid>
              <a:tr h="646176">
                <a:tc>
                  <a:txBody>
                    <a:bodyPr/>
                    <a:lstStyle/>
                    <a:p>
                      <a:pPr indent="0" algn="ctr">
                        <a:spcAft>
                          <a:spcPts val="420"/>
                        </a:spcAft>
                      </a:pPr>
                      <a:r>
                        <a:rPr lang="en-US" sz="2700" i="1" dirty="0">
                          <a:latin typeface="AngsanaUPC"/>
                        </a:rPr>
                        <a:t>User</a:t>
                      </a:r>
                    </a:p>
                    <a:p>
                      <a:pPr indent="0" algn="ctr"/>
                      <a:r>
                        <a:rPr lang="en-US" sz="2700" i="1" dirty="0">
                          <a:latin typeface="AngsanaUPC"/>
                        </a:rPr>
                        <a:t>ID</a:t>
                      </a:r>
                    </a:p>
                  </a:txBody>
                  <a:tcPr marL="0" marR="0" marT="0" marB="0" anchor="b">
                    <a:solidFill>
                      <a:srgbClr val="E6E6E6"/>
                    </a:solidFill>
                  </a:tcPr>
                </a:tc>
                <a:tc>
                  <a:txBody>
                    <a:bodyPr/>
                    <a:lstStyle/>
                    <a:p>
                      <a:pPr indent="0" algn="ctr">
                        <a:spcAft>
                          <a:spcPts val="420"/>
                        </a:spcAft>
                      </a:pPr>
                      <a:r>
                        <a:rPr lang="en-US" sz="2700" i="1">
                          <a:latin typeface="AngsanaUPC"/>
                        </a:rPr>
                        <a:t>Key</a:t>
                      </a:r>
                    </a:p>
                    <a:p>
                      <a:pPr indent="0" algn="ctr"/>
                      <a:r>
                        <a:rPr lang="en-US" sz="2700" i="1">
                          <a:latin typeface="AngsanaUPC"/>
                        </a:rPr>
                        <a:t>ID</a:t>
                      </a:r>
                    </a:p>
                  </a:txBody>
                  <a:tcPr marL="0" marR="0" marT="0" marB="0" anchor="b">
                    <a:solidFill>
                      <a:srgbClr val="E6E6E6"/>
                    </a:solidFill>
                  </a:tcPr>
                </a:tc>
                <a:tc>
                  <a:txBody>
                    <a:bodyPr/>
                    <a:lstStyle/>
                    <a:p>
                      <a:pPr marL="241300" indent="0" algn="just">
                        <a:spcAft>
                          <a:spcPts val="420"/>
                        </a:spcAft>
                      </a:pPr>
                      <a:r>
                        <a:rPr lang="en-US" sz="2700" i="1">
                          <a:latin typeface="AngsanaUPC"/>
                        </a:rPr>
                        <a:t>Public</a:t>
                      </a:r>
                    </a:p>
                    <a:p>
                      <a:pPr indent="0" algn="ctr"/>
                      <a:r>
                        <a:rPr lang="en-US" sz="2700" i="1">
                          <a:latin typeface="AngsanaUPC"/>
                        </a:rPr>
                        <a:t>key</a:t>
                      </a:r>
                    </a:p>
                  </a:txBody>
                  <a:tcPr marL="0" marR="0" marT="0" marB="0" anchor="b">
                    <a:solidFill>
                      <a:srgbClr val="E6E6E6"/>
                    </a:solidFill>
                  </a:tcPr>
                </a:tc>
                <a:tc>
                  <a:txBody>
                    <a:bodyPr/>
                    <a:lstStyle/>
                    <a:p>
                      <a:pPr indent="0" algn="ctr">
                        <a:spcAft>
                          <a:spcPts val="630"/>
                        </a:spcAft>
                      </a:pPr>
                      <a:r>
                        <a:rPr lang="en-US" sz="2700" i="1">
                          <a:latin typeface="AngsanaUPC"/>
                        </a:rPr>
                        <a:t>Prod.</a:t>
                      </a:r>
                    </a:p>
                    <a:p>
                      <a:pPr indent="0" algn="ctr"/>
                      <a:r>
                        <a:rPr lang="en-US" sz="2700" i="1">
                          <a:latin typeface="AngsanaUPC"/>
                        </a:rPr>
                        <a:t>trust</a:t>
                      </a:r>
                    </a:p>
                  </a:txBody>
                  <a:tcPr marL="0" marR="0" marT="0" marB="0" anchor="b">
                    <a:solidFill>
                      <a:srgbClr val="E6E6E6"/>
                    </a:solidFill>
                  </a:tcPr>
                </a:tc>
                <a:tc>
                  <a:txBody>
                    <a:bodyPr/>
                    <a:lstStyle/>
                    <a:p>
                      <a:pPr marL="203200" indent="0"/>
                      <a:r>
                        <a:rPr lang="en-US" sz="2700" i="1">
                          <a:latin typeface="AngsanaUPC"/>
                        </a:rPr>
                        <a:t>Certificate</a:t>
                      </a:r>
                    </a:p>
                  </a:txBody>
                  <a:tcPr marL="0" marR="0" marT="0" marB="0" anchor="b">
                    <a:solidFill>
                      <a:srgbClr val="E6E6E6"/>
                    </a:solidFill>
                  </a:tcPr>
                </a:tc>
                <a:tc>
                  <a:txBody>
                    <a:bodyPr/>
                    <a:lstStyle/>
                    <a:p>
                      <a:pPr marL="292100" indent="0">
                        <a:spcAft>
                          <a:spcPts val="630"/>
                        </a:spcAft>
                      </a:pPr>
                      <a:r>
                        <a:rPr lang="en-US" sz="2700" i="1">
                          <a:latin typeface="AngsanaUPC"/>
                        </a:rPr>
                        <a:t>Cert.</a:t>
                      </a:r>
                    </a:p>
                    <a:p>
                      <a:pPr indent="0" algn="ctr"/>
                      <a:r>
                        <a:rPr lang="en-US" sz="2700" i="1">
                          <a:latin typeface="AngsanaUPC"/>
                        </a:rPr>
                        <a:t>trust</a:t>
                      </a:r>
                    </a:p>
                  </a:txBody>
                  <a:tcPr marL="0" marR="0" marT="0" marB="0" anchor="b">
                    <a:solidFill>
                      <a:srgbClr val="E6E6E6"/>
                    </a:solidFill>
                  </a:tcPr>
                </a:tc>
                <a:tc>
                  <a:txBody>
                    <a:bodyPr/>
                    <a:lstStyle/>
                    <a:p>
                      <a:pPr indent="0" algn="ctr">
                        <a:spcAft>
                          <a:spcPts val="420"/>
                        </a:spcAft>
                      </a:pPr>
                      <a:r>
                        <a:rPr lang="en-US" sz="2700" i="1">
                          <a:latin typeface="AngsanaUPC"/>
                        </a:rPr>
                        <a:t>Key</a:t>
                      </a:r>
                    </a:p>
                    <a:p>
                      <a:pPr indent="0" algn="r"/>
                      <a:r>
                        <a:rPr lang="en-US" sz="2300" i="1">
                          <a:latin typeface="AngsanaUPC"/>
                        </a:rPr>
                        <a:t>legit.</a:t>
                      </a:r>
                    </a:p>
                  </a:txBody>
                  <a:tcPr marL="0" marR="0" marT="0" marB="0" anchor="b">
                    <a:solidFill>
                      <a:srgbClr val="E6E6E6"/>
                    </a:solidFill>
                  </a:tcPr>
                </a:tc>
                <a:tc>
                  <a:txBody>
                    <a:bodyPr/>
                    <a:lstStyle/>
                    <a:p>
                      <a:pPr marL="254000" indent="0">
                        <a:spcAft>
                          <a:spcPts val="630"/>
                        </a:spcAft>
                      </a:pPr>
                      <a:r>
                        <a:rPr lang="en-US" sz="2700" i="1">
                          <a:latin typeface="AngsanaUPC"/>
                        </a:rPr>
                        <a:t>Time¬</a:t>
                      </a:r>
                    </a:p>
                    <a:p>
                      <a:pPr marL="254000" indent="0"/>
                      <a:r>
                        <a:rPr lang="en-US" sz="2700" i="1">
                          <a:latin typeface="AngsanaUPC"/>
                        </a:rPr>
                        <a:t>stamp</a:t>
                      </a:r>
                    </a:p>
                  </a:txBody>
                  <a:tcPr marL="0" marR="0" marT="0" marB="0" anchor="b">
                    <a:solidFill>
                      <a:srgbClr val="E6E6E6"/>
                    </a:solidFill>
                  </a:tcPr>
                </a:tc>
                <a:extLst>
                  <a:ext uri="{0D108BD9-81ED-4DB2-BD59-A6C34878D82A}">
                    <a16:rowId xmlns:a16="http://schemas.microsoft.com/office/drawing/2014/main" val="10000"/>
                  </a:ext>
                </a:extLst>
              </a:tr>
              <a:tr h="365760">
                <a:tc>
                  <a:txBody>
                    <a:bodyPr/>
                    <a:lstStyle/>
                    <a:p>
                      <a:pPr marL="165100" indent="0"/>
                      <a:r>
                        <a:rPr lang="en-US" sz="2300">
                          <a:latin typeface="AngsanaUPC"/>
                        </a:rPr>
                        <a:t>Alice...</a:t>
                      </a:r>
                    </a:p>
                  </a:txBody>
                  <a:tcPr marL="0" marR="0" marT="0" marB="0"/>
                </a:tc>
                <a:tc>
                  <a:txBody>
                    <a:bodyPr/>
                    <a:lstStyle/>
                    <a:p>
                      <a:pPr marL="355600" indent="0"/>
                      <a:r>
                        <a:rPr lang="de" sz="2300">
                          <a:latin typeface="AngsanaUPC"/>
                        </a:rPr>
                        <a:t>AB...</a:t>
                      </a:r>
                    </a:p>
                  </a:txBody>
                  <a:tcPr marL="0" marR="0" marT="0" marB="0"/>
                </a:tc>
                <a:tc>
                  <a:txBody>
                    <a:bodyPr/>
                    <a:lstStyle/>
                    <a:p>
                      <a:pPr marL="190500" indent="0" algn="just"/>
                      <a:r>
                        <a:rPr lang="de" sz="2300">
                          <a:latin typeface="AngsanaUPC"/>
                        </a:rPr>
                        <a:t>AB</a:t>
                      </a:r>
                      <a:r>
                        <a:rPr lang="en-US" sz="2300">
                          <a:solidFill>
                            <a:srgbClr val="1C1C1C"/>
                          </a:solidFill>
                          <a:latin typeface="AngsanaUPC"/>
                        </a:rPr>
                        <a:t>........</a:t>
                      </a:r>
                    </a:p>
                  </a:txBody>
                  <a:tcPr marL="0" marR="0" marT="0" marB="0"/>
                </a:tc>
                <a:tc>
                  <a:txBody>
                    <a:bodyPr/>
                    <a:lstStyle/>
                    <a:p>
                      <a:pPr indent="0" algn="ctr"/>
                      <a:r>
                        <a:rPr lang="fr" sz="2300">
                          <a:latin typeface="AngsanaUPC"/>
                        </a:rPr>
                        <a:t>F</a:t>
                      </a:r>
                    </a:p>
                  </a:txBody>
                  <a:tcPr marL="0" marR="0" marT="0" marB="0"/>
                </a:tc>
                <a:tc>
                  <a:txBody>
                    <a:bodyPr/>
                    <a:lstStyle/>
                    <a:p>
                      <a:endParaRPr sz="1800"/>
                    </a:p>
                  </a:txBody>
                  <a:tcPr marL="0" marR="0" marT="0" marB="0">
                    <a:solidFill>
                      <a:srgbClr val="B3B3B3"/>
                    </a:solidFill>
                  </a:tcPr>
                </a:tc>
                <a:tc>
                  <a:txBody>
                    <a:bodyPr/>
                    <a:lstStyle/>
                    <a:p>
                      <a:endParaRPr sz="1800"/>
                    </a:p>
                  </a:txBody>
                  <a:tcPr marL="0" marR="0" marT="0" marB="0">
                    <a:solidFill>
                      <a:srgbClr val="B3B3B3"/>
                    </a:solidFill>
                  </a:tcPr>
                </a:tc>
                <a:tc>
                  <a:txBody>
                    <a:bodyPr/>
                    <a:lstStyle/>
                    <a:p>
                      <a:pPr indent="0" algn="ctr"/>
                      <a:r>
                        <a:rPr lang="fr" sz="2300">
                          <a:latin typeface="AngsanaUPC"/>
                        </a:rPr>
                        <a:t>F</a:t>
                      </a:r>
                    </a:p>
                  </a:txBody>
                  <a:tcPr marL="0" marR="0" marT="0" marB="0"/>
                </a:tc>
                <a:tc>
                  <a:txBody>
                    <a:bodyPr/>
                    <a:lstStyle/>
                    <a:p>
                      <a:endParaRPr sz="1800"/>
                    </a:p>
                  </a:txBody>
                  <a:tcPr marL="0" marR="0" marT="0" marB="0"/>
                </a:tc>
                <a:extLst>
                  <a:ext uri="{0D108BD9-81ED-4DB2-BD59-A6C34878D82A}">
                    <a16:rowId xmlns:a16="http://schemas.microsoft.com/office/drawing/2014/main" val="10001"/>
                  </a:ext>
                </a:extLst>
              </a:tr>
              <a:tr h="368808">
                <a:tc>
                  <a:txBody>
                    <a:bodyPr/>
                    <a:lstStyle/>
                    <a:p>
                      <a:pPr marL="165100" indent="0"/>
                      <a:r>
                        <a:rPr lang="en-US" sz="2300">
                          <a:latin typeface="AngsanaUPC"/>
                        </a:rPr>
                        <a:t>Bob...</a:t>
                      </a:r>
                    </a:p>
                  </a:txBody>
                  <a:tcPr marL="0" marR="0" marT="0" marB="0" anchor="ctr"/>
                </a:tc>
                <a:tc>
                  <a:txBody>
                    <a:bodyPr/>
                    <a:lstStyle/>
                    <a:p>
                      <a:pPr indent="0" algn="ctr"/>
                      <a:r>
                        <a:rPr lang="en-US" sz="2300">
                          <a:latin typeface="AngsanaUPC"/>
                        </a:rPr>
                        <a:t>12...</a:t>
                      </a:r>
                    </a:p>
                  </a:txBody>
                  <a:tcPr marL="0" marR="0" marT="0" marB="0" anchor="ctr"/>
                </a:tc>
                <a:tc>
                  <a:txBody>
                    <a:bodyPr/>
                    <a:lstStyle/>
                    <a:p>
                      <a:pPr marL="241300" indent="0" algn="just"/>
                      <a:r>
                        <a:rPr lang="en-US" sz="2300">
                          <a:latin typeface="AngsanaUPC"/>
                        </a:rPr>
                        <a:t>12</a:t>
                      </a:r>
                      <a:r>
                        <a:rPr lang="en-US" sz="2300">
                          <a:solidFill>
                            <a:srgbClr val="1C1C1C"/>
                          </a:solidFill>
                          <a:latin typeface="AngsanaUPC"/>
                        </a:rPr>
                        <a:t>........</a:t>
                      </a:r>
                    </a:p>
                  </a:txBody>
                  <a:tcPr marL="0" marR="0" marT="0" marB="0" anchor="ctr"/>
                </a:tc>
                <a:tc>
                  <a:txBody>
                    <a:bodyPr/>
                    <a:lstStyle/>
                    <a:p>
                      <a:pPr indent="0" algn="ctr"/>
                      <a:r>
                        <a:rPr lang="fr" sz="2300">
                          <a:latin typeface="AngsanaUPC"/>
                        </a:rPr>
                        <a:t>F</a:t>
                      </a:r>
                    </a:p>
                  </a:txBody>
                  <a:tcPr marL="0" marR="0" marT="0" marB="0" anchor="ctr"/>
                </a:tc>
                <a:tc>
                  <a:txBody>
                    <a:bodyPr/>
                    <a:lstStyle/>
                    <a:p>
                      <a:endParaRPr sz="1800"/>
                    </a:p>
                  </a:txBody>
                  <a:tcPr marL="0" marR="0" marT="0" marB="0">
                    <a:solidFill>
                      <a:srgbClr val="B3B3B3"/>
                    </a:solidFill>
                  </a:tcPr>
                </a:tc>
                <a:tc>
                  <a:txBody>
                    <a:bodyPr/>
                    <a:lstStyle/>
                    <a:p>
                      <a:endParaRPr sz="1800"/>
                    </a:p>
                  </a:txBody>
                  <a:tcPr marL="0" marR="0" marT="0" marB="0">
                    <a:solidFill>
                      <a:srgbClr val="B3B3B3"/>
                    </a:solidFill>
                  </a:tcPr>
                </a:tc>
                <a:tc>
                  <a:txBody>
                    <a:bodyPr/>
                    <a:lstStyle/>
                    <a:p>
                      <a:pPr indent="0" algn="ctr"/>
                      <a:r>
                        <a:rPr lang="fr" sz="2300">
                          <a:latin typeface="AngsanaUPC"/>
                        </a:rPr>
                        <a:t>F</a:t>
                      </a:r>
                    </a:p>
                  </a:txBody>
                  <a:tcPr marL="0" marR="0" marT="0" marB="0" anchor="ctr"/>
                </a:tc>
                <a:tc>
                  <a:txBody>
                    <a:bodyPr/>
                    <a:lstStyle/>
                    <a:p>
                      <a:endParaRPr sz="1800"/>
                    </a:p>
                  </a:txBody>
                  <a:tcPr marL="0" marR="0" marT="0" marB="0"/>
                </a:tc>
                <a:extLst>
                  <a:ext uri="{0D108BD9-81ED-4DB2-BD59-A6C34878D82A}">
                    <a16:rowId xmlns:a16="http://schemas.microsoft.com/office/drawing/2014/main" val="10002"/>
                  </a:ext>
                </a:extLst>
              </a:tr>
              <a:tr h="365760">
                <a:tc>
                  <a:txBody>
                    <a:bodyPr/>
                    <a:lstStyle/>
                    <a:p>
                      <a:pPr marL="165100" indent="0"/>
                      <a:r>
                        <a:rPr lang="en-US" sz="2300">
                          <a:latin typeface="AngsanaUPC"/>
                        </a:rPr>
                        <a:t>Ted...</a:t>
                      </a:r>
                    </a:p>
                  </a:txBody>
                  <a:tcPr marL="0" marR="0" marT="0" marB="0"/>
                </a:tc>
                <a:tc>
                  <a:txBody>
                    <a:bodyPr/>
                    <a:lstStyle/>
                    <a:p>
                      <a:pPr indent="0" algn="ctr"/>
                      <a:r>
                        <a:rPr lang="en-US" sz="2300">
                          <a:latin typeface="AngsanaUPC"/>
                        </a:rPr>
                        <a:t>48...</a:t>
                      </a:r>
                    </a:p>
                  </a:txBody>
                  <a:tcPr marL="0" marR="0" marT="0" marB="0"/>
                </a:tc>
                <a:tc>
                  <a:txBody>
                    <a:bodyPr/>
                    <a:lstStyle/>
                    <a:p>
                      <a:pPr marL="190500" indent="0" algn="just"/>
                      <a:r>
                        <a:rPr lang="en-US" sz="2300">
                          <a:latin typeface="AngsanaUPC"/>
                        </a:rPr>
                        <a:t>48</a:t>
                      </a:r>
                      <a:r>
                        <a:rPr lang="en-US" sz="2300">
                          <a:solidFill>
                            <a:srgbClr val="1C1C1C"/>
                          </a:solidFill>
                          <a:latin typeface="AngsanaUPC"/>
                        </a:rPr>
                        <a:t>........</a:t>
                      </a:r>
                    </a:p>
                  </a:txBody>
                  <a:tcPr marL="0" marR="0" marT="0" marB="0"/>
                </a:tc>
                <a:tc>
                  <a:txBody>
                    <a:bodyPr/>
                    <a:lstStyle/>
                    <a:p>
                      <a:pPr indent="0" algn="ctr"/>
                      <a:r>
                        <a:rPr lang="fr" sz="2300">
                          <a:latin typeface="AngsanaUPC"/>
                        </a:rPr>
                        <a:t>F</a:t>
                      </a:r>
                    </a:p>
                  </a:txBody>
                  <a:tcPr marL="0" marR="0" marT="0" marB="0"/>
                </a:tc>
                <a:tc>
                  <a:txBody>
                    <a:bodyPr/>
                    <a:lstStyle/>
                    <a:p>
                      <a:pPr indent="0" algn="ctr"/>
                      <a:r>
                        <a:rPr lang="en-US" sz="2300">
                          <a:latin typeface="AngsanaUPC"/>
                        </a:rPr>
                        <a:t>Bob’s</a:t>
                      </a:r>
                    </a:p>
                  </a:txBody>
                  <a:tcPr marL="0" marR="0" marT="0" marB="0"/>
                </a:tc>
                <a:tc>
                  <a:txBody>
                    <a:bodyPr/>
                    <a:lstStyle/>
                    <a:p>
                      <a:pPr indent="0" algn="ctr"/>
                      <a:r>
                        <a:rPr lang="fr" sz="2300">
                          <a:latin typeface="AngsanaUPC"/>
                        </a:rPr>
                        <a:t>F</a:t>
                      </a:r>
                    </a:p>
                  </a:txBody>
                  <a:tcPr marL="0" marR="0" marT="0" marB="0"/>
                </a:tc>
                <a:tc>
                  <a:txBody>
                    <a:bodyPr/>
                    <a:lstStyle/>
                    <a:p>
                      <a:pPr indent="0" algn="ctr"/>
                      <a:r>
                        <a:rPr lang="fr" sz="2300">
                          <a:latin typeface="AngsanaUPC"/>
                        </a:rPr>
                        <a:t>F</a:t>
                      </a:r>
                    </a:p>
                  </a:txBody>
                  <a:tcPr marL="0" marR="0" marT="0" marB="0"/>
                </a:tc>
                <a:tc>
                  <a:txBody>
                    <a:bodyPr/>
                    <a:lstStyle/>
                    <a:p>
                      <a:endParaRPr sz="1800"/>
                    </a:p>
                  </a:txBody>
                  <a:tcPr marL="0" marR="0" marT="0" marB="0"/>
                </a:tc>
                <a:extLst>
                  <a:ext uri="{0D108BD9-81ED-4DB2-BD59-A6C34878D82A}">
                    <a16:rowId xmlns:a16="http://schemas.microsoft.com/office/drawing/2014/main" val="10003"/>
                  </a:ext>
                </a:extLst>
              </a:tr>
              <a:tr h="374904">
                <a:tc>
                  <a:txBody>
                    <a:bodyPr/>
                    <a:lstStyle/>
                    <a:p>
                      <a:pPr marL="165100" indent="0"/>
                      <a:r>
                        <a:rPr lang="en-US" sz="2300" dirty="0">
                          <a:latin typeface="AngsanaUPC"/>
                        </a:rPr>
                        <a:t>Anne...</a:t>
                      </a:r>
                    </a:p>
                  </a:txBody>
                  <a:tcPr marL="0" marR="0" marT="0" marB="0"/>
                </a:tc>
                <a:tc>
                  <a:txBody>
                    <a:bodyPr/>
                    <a:lstStyle/>
                    <a:p>
                      <a:pPr indent="0" algn="ctr"/>
                      <a:r>
                        <a:rPr lang="en-US" sz="2300" dirty="0">
                          <a:latin typeface="AngsanaUPC"/>
                        </a:rPr>
                        <a:t>71...</a:t>
                      </a:r>
                    </a:p>
                  </a:txBody>
                  <a:tcPr marL="0" marR="0" marT="0" marB="0"/>
                </a:tc>
                <a:tc>
                  <a:txBody>
                    <a:bodyPr/>
                    <a:lstStyle/>
                    <a:p>
                      <a:pPr marL="190500" indent="0" algn="just"/>
                      <a:r>
                        <a:rPr lang="en-US" sz="2300" dirty="0">
                          <a:latin typeface="AngsanaUPC"/>
                        </a:rPr>
                        <a:t>71</a:t>
                      </a:r>
                      <a:r>
                        <a:rPr lang="en-US" sz="2300" dirty="0">
                          <a:solidFill>
                            <a:srgbClr val="1C1C1C"/>
                          </a:solidFill>
                          <a:latin typeface="AngsanaUPC"/>
                        </a:rPr>
                        <a:t>........</a:t>
                      </a:r>
                    </a:p>
                  </a:txBody>
                  <a:tcPr marL="0" marR="0" marT="0" marB="0"/>
                </a:tc>
                <a:tc>
                  <a:txBody>
                    <a:bodyPr/>
                    <a:lstStyle/>
                    <a:p>
                      <a:pPr indent="0" algn="ctr"/>
                      <a:r>
                        <a:rPr lang="fr" sz="2800" b="1">
                          <a:latin typeface="AngsanaUPC"/>
                        </a:rPr>
                        <a:t>P</a:t>
                      </a:r>
                    </a:p>
                  </a:txBody>
                  <a:tcPr marL="0" marR="0" marT="0" marB="0"/>
                </a:tc>
                <a:tc>
                  <a:txBody>
                    <a:bodyPr/>
                    <a:lstStyle/>
                    <a:p>
                      <a:pPr indent="0" algn="ctr"/>
                      <a:r>
                        <a:rPr lang="en-US" sz="2300">
                          <a:latin typeface="AngsanaUPC"/>
                        </a:rPr>
                        <a:t>Bob’s</a:t>
                      </a:r>
                    </a:p>
                  </a:txBody>
                  <a:tcPr marL="0" marR="0" marT="0" marB="0"/>
                </a:tc>
                <a:tc>
                  <a:txBody>
                    <a:bodyPr/>
                    <a:lstStyle/>
                    <a:p>
                      <a:pPr indent="0" algn="ctr"/>
                      <a:r>
                        <a:rPr lang="fr" sz="2300">
                          <a:latin typeface="AngsanaUPC"/>
                        </a:rPr>
                        <a:t>F</a:t>
                      </a:r>
                    </a:p>
                  </a:txBody>
                  <a:tcPr marL="0" marR="0" marT="0" marB="0"/>
                </a:tc>
                <a:tc>
                  <a:txBody>
                    <a:bodyPr/>
                    <a:lstStyle/>
                    <a:p>
                      <a:pPr indent="0" algn="ctr"/>
                      <a:r>
                        <a:rPr lang="fr" sz="2300">
                          <a:latin typeface="AngsanaUPC"/>
                        </a:rPr>
                        <a:t>F</a:t>
                      </a:r>
                    </a:p>
                  </a:txBody>
                  <a:tcPr marL="0" marR="0" marT="0" marB="0"/>
                </a:tc>
                <a:tc>
                  <a:txBody>
                    <a:bodyPr/>
                    <a:lstStyle/>
                    <a:p>
                      <a:endParaRPr sz="1800" dirty="0"/>
                    </a:p>
                  </a:txBody>
                  <a:tcPr marL="0" marR="0" marT="0" marB="0"/>
                </a:tc>
                <a:extLst>
                  <a:ext uri="{0D108BD9-81ED-4DB2-BD59-A6C34878D82A}">
                    <a16:rowId xmlns:a16="http://schemas.microsoft.com/office/drawing/2014/main" val="10004"/>
                  </a:ext>
                </a:extLst>
              </a:tr>
            </a:tbl>
          </a:graphicData>
        </a:graphic>
      </p:graphicFrame>
      <p:sp>
        <p:nvSpPr>
          <p:cNvPr id="8" name="TextBox 7"/>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9" name="TextBox 8"/>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10" name="Group 9"/>
          <p:cNvGrpSpPr/>
          <p:nvPr/>
        </p:nvGrpSpPr>
        <p:grpSpPr>
          <a:xfrm>
            <a:off x="773834" y="273389"/>
            <a:ext cx="7811485" cy="695565"/>
            <a:chOff x="0" y="4112"/>
            <a:chExt cx="7811485" cy="695565"/>
          </a:xfrm>
        </p:grpSpPr>
        <p:sp>
          <p:nvSpPr>
            <p:cNvPr id="11" name="Rounded Rectangle 10"/>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16.2.3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46447" y="1276753"/>
            <a:ext cx="3689694" cy="539420"/>
          </a:xfrm>
          <a:prstGeom prst="rect">
            <a:avLst/>
          </a:prstGeom>
          <a:solidFill>
            <a:srgbClr val="3332CB"/>
          </a:solidFill>
        </p:spPr>
        <p:txBody>
          <a:bodyPr wrap="none" lIns="0" tIns="0" rIns="0" bIns="0">
            <a:normAutofit fontScale="97500"/>
          </a:bodyPr>
          <a:lstStyle/>
          <a:p>
            <a:pPr indent="0">
              <a:spcAft>
                <a:spcPts val="2310"/>
              </a:spcAft>
            </a:pPr>
            <a:r>
              <a:rPr lang="en-US" sz="3600" b="1" dirty="0">
                <a:solidFill>
                  <a:srgbClr val="FFFFFF"/>
                </a:solidFill>
                <a:latin typeface="AngsanaUPC"/>
              </a:rPr>
              <a:t>Example 16.2</a:t>
            </a:r>
          </a:p>
        </p:txBody>
      </p:sp>
      <p:sp>
        <p:nvSpPr>
          <p:cNvPr id="3" name="Rectangle 2"/>
          <p:cNvSpPr/>
          <p:nvPr/>
        </p:nvSpPr>
        <p:spPr>
          <a:xfrm>
            <a:off x="807788" y="2027437"/>
            <a:ext cx="7475599" cy="733691"/>
          </a:xfrm>
          <a:prstGeom prst="rect">
            <a:avLst/>
          </a:prstGeom>
        </p:spPr>
        <p:txBody>
          <a:bodyPr wrap="none" lIns="0" tIns="0" rIns="0" bIns="0">
            <a:normAutofit fontScale="97500"/>
          </a:bodyPr>
          <a:lstStyle/>
          <a:p>
            <a:pPr indent="0"/>
            <a:r>
              <a:rPr lang="en-US" sz="2800" b="1" dirty="0">
                <a:latin typeface="AngsanaUPC"/>
              </a:rPr>
              <a:t>Table 16.10 </a:t>
            </a:r>
            <a:r>
              <a:rPr lang="en-US" sz="2700" i="1" dirty="0">
                <a:latin typeface="AngsanaUPC"/>
              </a:rPr>
              <a:t>Example 2, after John is added to the table</a:t>
            </a:r>
          </a:p>
        </p:txBody>
      </p:sp>
      <p:graphicFrame>
        <p:nvGraphicFramePr>
          <p:cNvPr id="4" name="Table 3"/>
          <p:cNvGraphicFramePr>
            <a:graphicFrameLocks noGrp="1"/>
          </p:cNvGraphicFramePr>
          <p:nvPr>
            <p:extLst>
              <p:ext uri="{D42A27DB-BD31-4B8C-83A1-F6EECF244321}">
                <p14:modId xmlns:p14="http://schemas.microsoft.com/office/powerpoint/2010/main" val="3678363200"/>
              </p:ext>
            </p:extLst>
          </p:nvPr>
        </p:nvGraphicFramePr>
        <p:xfrm>
          <a:off x="546230" y="3032056"/>
          <a:ext cx="8558784" cy="2746248"/>
        </p:xfrm>
        <a:graphic>
          <a:graphicData uri="http://schemas.openxmlformats.org/drawingml/2006/table">
            <a:tbl>
              <a:tblPr/>
              <a:tblGrid>
                <a:gridCol w="1057656">
                  <a:extLst>
                    <a:ext uri="{9D8B030D-6E8A-4147-A177-3AD203B41FA5}">
                      <a16:colId xmlns:a16="http://schemas.microsoft.com/office/drawing/2014/main" val="20000"/>
                    </a:ext>
                  </a:extLst>
                </a:gridCol>
                <a:gridCol w="1042416">
                  <a:extLst>
                    <a:ext uri="{9D8B030D-6E8A-4147-A177-3AD203B41FA5}">
                      <a16:colId xmlns:a16="http://schemas.microsoft.com/office/drawing/2014/main" val="20001"/>
                    </a:ext>
                  </a:extLst>
                </a:gridCol>
                <a:gridCol w="1045464">
                  <a:extLst>
                    <a:ext uri="{9D8B030D-6E8A-4147-A177-3AD203B41FA5}">
                      <a16:colId xmlns:a16="http://schemas.microsoft.com/office/drawing/2014/main" val="20002"/>
                    </a:ext>
                  </a:extLst>
                </a:gridCol>
                <a:gridCol w="1085088">
                  <a:extLst>
                    <a:ext uri="{9D8B030D-6E8A-4147-A177-3AD203B41FA5}">
                      <a16:colId xmlns:a16="http://schemas.microsoft.com/office/drawing/2014/main" val="20003"/>
                    </a:ext>
                  </a:extLst>
                </a:gridCol>
                <a:gridCol w="1319784">
                  <a:extLst>
                    <a:ext uri="{9D8B030D-6E8A-4147-A177-3AD203B41FA5}">
                      <a16:colId xmlns:a16="http://schemas.microsoft.com/office/drawing/2014/main" val="20004"/>
                    </a:ext>
                  </a:extLst>
                </a:gridCol>
                <a:gridCol w="999744">
                  <a:extLst>
                    <a:ext uri="{9D8B030D-6E8A-4147-A177-3AD203B41FA5}">
                      <a16:colId xmlns:a16="http://schemas.microsoft.com/office/drawing/2014/main" val="20005"/>
                    </a:ext>
                  </a:extLst>
                </a:gridCol>
                <a:gridCol w="999744">
                  <a:extLst>
                    <a:ext uri="{9D8B030D-6E8A-4147-A177-3AD203B41FA5}">
                      <a16:colId xmlns:a16="http://schemas.microsoft.com/office/drawing/2014/main" val="20006"/>
                    </a:ext>
                  </a:extLst>
                </a:gridCol>
                <a:gridCol w="1008888">
                  <a:extLst>
                    <a:ext uri="{9D8B030D-6E8A-4147-A177-3AD203B41FA5}">
                      <a16:colId xmlns:a16="http://schemas.microsoft.com/office/drawing/2014/main" val="20007"/>
                    </a:ext>
                  </a:extLst>
                </a:gridCol>
              </a:tblGrid>
              <a:tr h="646176">
                <a:tc>
                  <a:txBody>
                    <a:bodyPr/>
                    <a:lstStyle/>
                    <a:p>
                      <a:pPr indent="0" algn="ctr">
                        <a:spcAft>
                          <a:spcPts val="420"/>
                        </a:spcAft>
                      </a:pPr>
                      <a:r>
                        <a:rPr lang="en-US" sz="2700" i="1">
                          <a:latin typeface="AngsanaUPC"/>
                        </a:rPr>
                        <a:t>User</a:t>
                      </a:r>
                    </a:p>
                    <a:p>
                      <a:pPr indent="0" algn="ctr"/>
                      <a:r>
                        <a:rPr lang="en-US" sz="2700" i="1">
                          <a:latin typeface="AngsanaUPC"/>
                        </a:rPr>
                        <a:t>ID</a:t>
                      </a:r>
                    </a:p>
                  </a:txBody>
                  <a:tcPr marL="0" marR="0" marT="0" marB="0" anchor="b">
                    <a:solidFill>
                      <a:srgbClr val="E6E6E6"/>
                    </a:solidFill>
                  </a:tcPr>
                </a:tc>
                <a:tc>
                  <a:txBody>
                    <a:bodyPr/>
                    <a:lstStyle/>
                    <a:p>
                      <a:pPr marL="355600" indent="0">
                        <a:spcAft>
                          <a:spcPts val="420"/>
                        </a:spcAft>
                      </a:pPr>
                      <a:r>
                        <a:rPr lang="en-US" sz="2700" i="1" dirty="0">
                          <a:latin typeface="AngsanaUPC"/>
                        </a:rPr>
                        <a:t>Key</a:t>
                      </a:r>
                    </a:p>
                    <a:p>
                      <a:pPr marL="355600" indent="0"/>
                      <a:r>
                        <a:rPr lang="en-US" sz="2700" i="1" dirty="0">
                          <a:latin typeface="AngsanaUPC"/>
                        </a:rPr>
                        <a:t>ID</a:t>
                      </a:r>
                    </a:p>
                  </a:txBody>
                  <a:tcPr marL="0" marR="0" marT="0" marB="0" anchor="b">
                    <a:solidFill>
                      <a:srgbClr val="E6E6E6"/>
                    </a:solidFill>
                  </a:tcPr>
                </a:tc>
                <a:tc>
                  <a:txBody>
                    <a:bodyPr/>
                    <a:lstStyle/>
                    <a:p>
                      <a:pPr marL="241300" indent="0" algn="just">
                        <a:spcAft>
                          <a:spcPts val="420"/>
                        </a:spcAft>
                      </a:pPr>
                      <a:r>
                        <a:rPr lang="en-US" sz="2700" i="1">
                          <a:latin typeface="AngsanaUPC"/>
                        </a:rPr>
                        <a:t>Public</a:t>
                      </a:r>
                    </a:p>
                    <a:p>
                      <a:pPr indent="0" algn="ctr"/>
                      <a:r>
                        <a:rPr lang="en-US" sz="2700" i="1">
                          <a:latin typeface="AngsanaUPC"/>
                        </a:rPr>
                        <a:t>key</a:t>
                      </a:r>
                    </a:p>
                  </a:txBody>
                  <a:tcPr marL="0" marR="0" marT="0" marB="0" anchor="b">
                    <a:solidFill>
                      <a:srgbClr val="E6E6E6"/>
                    </a:solidFill>
                  </a:tcPr>
                </a:tc>
                <a:tc>
                  <a:txBody>
                    <a:bodyPr/>
                    <a:lstStyle/>
                    <a:p>
                      <a:pPr indent="0" algn="ctr">
                        <a:spcAft>
                          <a:spcPts val="420"/>
                        </a:spcAft>
                      </a:pPr>
                      <a:r>
                        <a:rPr lang="en-US" sz="2700" i="1">
                          <a:latin typeface="AngsanaUPC"/>
                        </a:rPr>
                        <a:t>Prod.</a:t>
                      </a:r>
                    </a:p>
                    <a:p>
                      <a:pPr indent="0" algn="ctr"/>
                      <a:r>
                        <a:rPr lang="en-US" sz="2700" i="1">
                          <a:latin typeface="AngsanaUPC"/>
                        </a:rPr>
                        <a:t>Trust</a:t>
                      </a:r>
                    </a:p>
                  </a:txBody>
                  <a:tcPr marL="0" marR="0" marT="0" marB="0" anchor="b">
                    <a:solidFill>
                      <a:srgbClr val="E6E6E6"/>
                    </a:solidFill>
                  </a:tcPr>
                </a:tc>
                <a:tc>
                  <a:txBody>
                    <a:bodyPr/>
                    <a:lstStyle/>
                    <a:p>
                      <a:pPr marL="203200" indent="0"/>
                      <a:r>
                        <a:rPr lang="en-US" sz="2700" i="1">
                          <a:latin typeface="AngsanaUPC"/>
                        </a:rPr>
                        <a:t>Certificate</a:t>
                      </a:r>
                    </a:p>
                  </a:txBody>
                  <a:tcPr marL="0" marR="0" marT="0" marB="0" anchor="b">
                    <a:solidFill>
                      <a:srgbClr val="E6E6E6"/>
                    </a:solidFill>
                  </a:tcPr>
                </a:tc>
                <a:tc>
                  <a:txBody>
                    <a:bodyPr/>
                    <a:lstStyle/>
                    <a:p>
                      <a:pPr indent="0" algn="ctr">
                        <a:spcAft>
                          <a:spcPts val="630"/>
                        </a:spcAft>
                      </a:pPr>
                      <a:r>
                        <a:rPr lang="en-US" sz="2700" i="1">
                          <a:latin typeface="AngsanaUPC"/>
                        </a:rPr>
                        <a:t>Cert.</a:t>
                      </a:r>
                    </a:p>
                    <a:p>
                      <a:pPr indent="0" algn="ctr"/>
                      <a:r>
                        <a:rPr lang="en-US" sz="2700" i="1">
                          <a:latin typeface="AngsanaUPC"/>
                        </a:rPr>
                        <a:t>trust</a:t>
                      </a:r>
                    </a:p>
                  </a:txBody>
                  <a:tcPr marL="0" marR="0" marT="0" marB="0" anchor="b">
                    <a:solidFill>
                      <a:srgbClr val="E6E6E6"/>
                    </a:solidFill>
                  </a:tcPr>
                </a:tc>
                <a:tc>
                  <a:txBody>
                    <a:bodyPr/>
                    <a:lstStyle/>
                    <a:p>
                      <a:pPr indent="0" algn="ctr">
                        <a:spcAft>
                          <a:spcPts val="420"/>
                        </a:spcAft>
                      </a:pPr>
                      <a:r>
                        <a:rPr lang="en-US" sz="2700" i="1">
                          <a:latin typeface="AngsanaUPC"/>
                        </a:rPr>
                        <a:t>Key</a:t>
                      </a:r>
                    </a:p>
                    <a:p>
                      <a:pPr marL="317500" indent="0"/>
                      <a:r>
                        <a:rPr lang="en-US" sz="2700" i="1">
                          <a:latin typeface="AngsanaUPC"/>
                        </a:rPr>
                        <a:t>legit.</a:t>
                      </a:r>
                    </a:p>
                  </a:txBody>
                  <a:tcPr marL="0" marR="0" marT="0" marB="0" anchor="b">
                    <a:solidFill>
                      <a:srgbClr val="E6E6E6"/>
                    </a:solidFill>
                  </a:tcPr>
                </a:tc>
                <a:tc>
                  <a:txBody>
                    <a:bodyPr/>
                    <a:lstStyle/>
                    <a:p>
                      <a:pPr marL="254000" indent="0">
                        <a:spcAft>
                          <a:spcPts val="630"/>
                        </a:spcAft>
                      </a:pPr>
                      <a:r>
                        <a:rPr lang="en-US" sz="2700" i="1">
                          <a:latin typeface="AngsanaUPC"/>
                        </a:rPr>
                        <a:t>Time¬</a:t>
                      </a:r>
                    </a:p>
                    <a:p>
                      <a:pPr marL="254000" indent="0"/>
                      <a:r>
                        <a:rPr lang="en-US" sz="2700" i="1">
                          <a:latin typeface="AngsanaUPC"/>
                        </a:rPr>
                        <a:t>stamp</a:t>
                      </a:r>
                    </a:p>
                  </a:txBody>
                  <a:tcPr marL="0" marR="0" marT="0" marB="0" anchor="b">
                    <a:solidFill>
                      <a:srgbClr val="E6E6E6"/>
                    </a:solidFill>
                  </a:tcPr>
                </a:tc>
                <a:extLst>
                  <a:ext uri="{0D108BD9-81ED-4DB2-BD59-A6C34878D82A}">
                    <a16:rowId xmlns:a16="http://schemas.microsoft.com/office/drawing/2014/main" val="10000"/>
                  </a:ext>
                </a:extLst>
              </a:tr>
              <a:tr h="368808">
                <a:tc>
                  <a:txBody>
                    <a:bodyPr/>
                    <a:lstStyle/>
                    <a:p>
                      <a:pPr marL="165100" indent="0"/>
                      <a:r>
                        <a:rPr lang="en-US" sz="2300">
                          <a:latin typeface="AngsanaUPC"/>
                        </a:rPr>
                        <a:t>Alice...</a:t>
                      </a:r>
                    </a:p>
                  </a:txBody>
                  <a:tcPr marL="0" marR="0" marT="0" marB="0"/>
                </a:tc>
                <a:tc>
                  <a:txBody>
                    <a:bodyPr/>
                    <a:lstStyle/>
                    <a:p>
                      <a:pPr marL="355600" indent="0"/>
                      <a:r>
                        <a:rPr lang="de" sz="2300">
                          <a:latin typeface="AngsanaUPC"/>
                        </a:rPr>
                        <a:t>AB...</a:t>
                      </a:r>
                    </a:p>
                  </a:txBody>
                  <a:tcPr marL="0" marR="0" marT="0" marB="0"/>
                </a:tc>
                <a:tc>
                  <a:txBody>
                    <a:bodyPr/>
                    <a:lstStyle/>
                    <a:p>
                      <a:pPr marL="203200" indent="0" algn="just"/>
                      <a:r>
                        <a:rPr lang="de" sz="2300">
                          <a:latin typeface="AngsanaUPC"/>
                        </a:rPr>
                        <a:t>AB</a:t>
                      </a:r>
                      <a:r>
                        <a:rPr lang="en-US" sz="2300">
                          <a:solidFill>
                            <a:srgbClr val="1C1C1C"/>
                          </a:solidFill>
                          <a:latin typeface="AngsanaUPC"/>
                        </a:rPr>
                        <a:t>........</a:t>
                      </a:r>
                    </a:p>
                  </a:txBody>
                  <a:tcPr marL="0" marR="0" marT="0" marB="0"/>
                </a:tc>
                <a:tc>
                  <a:txBody>
                    <a:bodyPr/>
                    <a:lstStyle/>
                    <a:p>
                      <a:pPr indent="0" algn="ctr"/>
                      <a:r>
                        <a:rPr lang="fr" sz="2300">
                          <a:latin typeface="AngsanaUPC"/>
                        </a:rPr>
                        <a:t>F</a:t>
                      </a:r>
                    </a:p>
                  </a:txBody>
                  <a:tcPr marL="0" marR="0" marT="0" marB="0"/>
                </a:tc>
                <a:tc>
                  <a:txBody>
                    <a:bodyPr/>
                    <a:lstStyle/>
                    <a:p>
                      <a:endParaRPr sz="1800"/>
                    </a:p>
                  </a:txBody>
                  <a:tcPr marL="0" marR="0" marT="0" marB="0">
                    <a:solidFill>
                      <a:srgbClr val="B3B3B3"/>
                    </a:solidFill>
                  </a:tcPr>
                </a:tc>
                <a:tc>
                  <a:txBody>
                    <a:bodyPr/>
                    <a:lstStyle/>
                    <a:p>
                      <a:endParaRPr sz="1800"/>
                    </a:p>
                  </a:txBody>
                  <a:tcPr marL="0" marR="0" marT="0" marB="0">
                    <a:solidFill>
                      <a:srgbClr val="B3B3B3"/>
                    </a:solidFill>
                  </a:tcPr>
                </a:tc>
                <a:tc>
                  <a:txBody>
                    <a:bodyPr/>
                    <a:lstStyle/>
                    <a:p>
                      <a:pPr indent="0" algn="ctr"/>
                      <a:r>
                        <a:rPr lang="fr" sz="2300">
                          <a:latin typeface="AngsanaUPC"/>
                        </a:rPr>
                        <a:t>F</a:t>
                      </a:r>
                    </a:p>
                  </a:txBody>
                  <a:tcPr marL="0" marR="0" marT="0" marB="0"/>
                </a:tc>
                <a:tc>
                  <a:txBody>
                    <a:bodyPr/>
                    <a:lstStyle/>
                    <a:p>
                      <a:endParaRPr sz="1800"/>
                    </a:p>
                  </a:txBody>
                  <a:tcPr marL="0" marR="0" marT="0" marB="0"/>
                </a:tc>
                <a:extLst>
                  <a:ext uri="{0D108BD9-81ED-4DB2-BD59-A6C34878D82A}">
                    <a16:rowId xmlns:a16="http://schemas.microsoft.com/office/drawing/2014/main" val="10001"/>
                  </a:ext>
                </a:extLst>
              </a:tr>
              <a:tr h="365760">
                <a:tc>
                  <a:txBody>
                    <a:bodyPr/>
                    <a:lstStyle/>
                    <a:p>
                      <a:pPr marL="165100" indent="0"/>
                      <a:r>
                        <a:rPr lang="en-US" sz="2300">
                          <a:latin typeface="AngsanaUPC"/>
                        </a:rPr>
                        <a:t>Bob...</a:t>
                      </a:r>
                    </a:p>
                  </a:txBody>
                  <a:tcPr marL="0" marR="0" marT="0" marB="0" anchor="ctr"/>
                </a:tc>
                <a:tc>
                  <a:txBody>
                    <a:bodyPr/>
                    <a:lstStyle/>
                    <a:p>
                      <a:pPr marL="355600" indent="0"/>
                      <a:r>
                        <a:rPr lang="en-US" sz="2300">
                          <a:latin typeface="AngsanaUPC"/>
                        </a:rPr>
                        <a:t>12...</a:t>
                      </a:r>
                    </a:p>
                  </a:txBody>
                  <a:tcPr marL="0" marR="0" marT="0" marB="0" anchor="ctr"/>
                </a:tc>
                <a:tc>
                  <a:txBody>
                    <a:bodyPr/>
                    <a:lstStyle/>
                    <a:p>
                      <a:pPr marL="241300" indent="0" algn="just"/>
                      <a:r>
                        <a:rPr lang="en-US" sz="2300">
                          <a:latin typeface="AngsanaUPC"/>
                        </a:rPr>
                        <a:t>12</a:t>
                      </a:r>
                      <a:r>
                        <a:rPr lang="en-US" sz="2300">
                          <a:solidFill>
                            <a:srgbClr val="1C1C1C"/>
                          </a:solidFill>
                          <a:latin typeface="AngsanaUPC"/>
                        </a:rPr>
                        <a:t>........</a:t>
                      </a:r>
                    </a:p>
                  </a:txBody>
                  <a:tcPr marL="0" marR="0" marT="0" marB="0" anchor="ctr"/>
                </a:tc>
                <a:tc>
                  <a:txBody>
                    <a:bodyPr/>
                    <a:lstStyle/>
                    <a:p>
                      <a:pPr indent="0" algn="ctr"/>
                      <a:r>
                        <a:rPr lang="fr" sz="2300">
                          <a:latin typeface="AngsanaUPC"/>
                        </a:rPr>
                        <a:t>F</a:t>
                      </a:r>
                    </a:p>
                  </a:txBody>
                  <a:tcPr marL="0" marR="0" marT="0" marB="0" anchor="ctr"/>
                </a:tc>
                <a:tc>
                  <a:txBody>
                    <a:bodyPr/>
                    <a:lstStyle/>
                    <a:p>
                      <a:endParaRPr sz="1800"/>
                    </a:p>
                  </a:txBody>
                  <a:tcPr marL="0" marR="0" marT="0" marB="0">
                    <a:solidFill>
                      <a:srgbClr val="B3B3B3"/>
                    </a:solidFill>
                  </a:tcPr>
                </a:tc>
                <a:tc>
                  <a:txBody>
                    <a:bodyPr/>
                    <a:lstStyle/>
                    <a:p>
                      <a:endParaRPr sz="1800"/>
                    </a:p>
                  </a:txBody>
                  <a:tcPr marL="0" marR="0" marT="0" marB="0">
                    <a:solidFill>
                      <a:srgbClr val="B3B3B3"/>
                    </a:solidFill>
                  </a:tcPr>
                </a:tc>
                <a:tc>
                  <a:txBody>
                    <a:bodyPr/>
                    <a:lstStyle/>
                    <a:p>
                      <a:pPr indent="0" algn="ctr"/>
                      <a:r>
                        <a:rPr lang="fr" sz="2300">
                          <a:latin typeface="AngsanaUPC"/>
                        </a:rPr>
                        <a:t>F</a:t>
                      </a:r>
                    </a:p>
                  </a:txBody>
                  <a:tcPr marL="0" marR="0" marT="0" marB="0" anchor="ctr"/>
                </a:tc>
                <a:tc>
                  <a:txBody>
                    <a:bodyPr/>
                    <a:lstStyle/>
                    <a:p>
                      <a:endParaRPr sz="1800"/>
                    </a:p>
                  </a:txBody>
                  <a:tcPr marL="0" marR="0" marT="0" marB="0"/>
                </a:tc>
                <a:extLst>
                  <a:ext uri="{0D108BD9-81ED-4DB2-BD59-A6C34878D82A}">
                    <a16:rowId xmlns:a16="http://schemas.microsoft.com/office/drawing/2014/main" val="10002"/>
                  </a:ext>
                </a:extLst>
              </a:tr>
              <a:tr h="368808">
                <a:tc>
                  <a:txBody>
                    <a:bodyPr/>
                    <a:lstStyle/>
                    <a:p>
                      <a:pPr marL="165100" indent="0"/>
                      <a:r>
                        <a:rPr lang="en-US" sz="2300">
                          <a:latin typeface="AngsanaUPC"/>
                        </a:rPr>
                        <a:t>Ted...</a:t>
                      </a:r>
                    </a:p>
                  </a:txBody>
                  <a:tcPr marL="0" marR="0" marT="0" marB="0"/>
                </a:tc>
                <a:tc>
                  <a:txBody>
                    <a:bodyPr/>
                    <a:lstStyle/>
                    <a:p>
                      <a:pPr marL="355600" indent="0"/>
                      <a:r>
                        <a:rPr lang="en-US" sz="2300">
                          <a:latin typeface="AngsanaUPC"/>
                        </a:rPr>
                        <a:t>48...</a:t>
                      </a:r>
                    </a:p>
                  </a:txBody>
                  <a:tcPr marL="0" marR="0" marT="0" marB="0"/>
                </a:tc>
                <a:tc>
                  <a:txBody>
                    <a:bodyPr/>
                    <a:lstStyle/>
                    <a:p>
                      <a:pPr marL="203200" indent="0" algn="just"/>
                      <a:r>
                        <a:rPr lang="en-US" sz="2300">
                          <a:latin typeface="AngsanaUPC"/>
                        </a:rPr>
                        <a:t>48........</a:t>
                      </a:r>
                    </a:p>
                  </a:txBody>
                  <a:tcPr marL="0" marR="0" marT="0" marB="0"/>
                </a:tc>
                <a:tc>
                  <a:txBody>
                    <a:bodyPr/>
                    <a:lstStyle/>
                    <a:p>
                      <a:pPr indent="0" algn="ctr"/>
                      <a:r>
                        <a:rPr lang="fr" sz="2300">
                          <a:latin typeface="AngsanaUPC"/>
                        </a:rPr>
                        <a:t>F</a:t>
                      </a:r>
                    </a:p>
                  </a:txBody>
                  <a:tcPr marL="0" marR="0" marT="0" marB="0"/>
                </a:tc>
                <a:tc>
                  <a:txBody>
                    <a:bodyPr/>
                    <a:lstStyle/>
                    <a:p>
                      <a:pPr indent="0" algn="ctr"/>
                      <a:r>
                        <a:rPr lang="en-US" sz="2300">
                          <a:latin typeface="AngsanaUPC"/>
                        </a:rPr>
                        <a:t>Bob’s</a:t>
                      </a:r>
                    </a:p>
                  </a:txBody>
                  <a:tcPr marL="0" marR="0" marT="0" marB="0"/>
                </a:tc>
                <a:tc>
                  <a:txBody>
                    <a:bodyPr/>
                    <a:lstStyle/>
                    <a:p>
                      <a:pPr indent="0" algn="ctr"/>
                      <a:r>
                        <a:rPr lang="fr" sz="2300">
                          <a:latin typeface="AngsanaUPC"/>
                        </a:rPr>
                        <a:t>F</a:t>
                      </a:r>
                    </a:p>
                  </a:txBody>
                  <a:tcPr marL="0" marR="0" marT="0" marB="0"/>
                </a:tc>
                <a:tc>
                  <a:txBody>
                    <a:bodyPr/>
                    <a:lstStyle/>
                    <a:p>
                      <a:pPr indent="0" algn="ctr"/>
                      <a:r>
                        <a:rPr lang="fr" sz="2300">
                          <a:latin typeface="AngsanaUPC"/>
                        </a:rPr>
                        <a:t>F</a:t>
                      </a:r>
                    </a:p>
                  </a:txBody>
                  <a:tcPr marL="0" marR="0" marT="0" marB="0"/>
                </a:tc>
                <a:tc>
                  <a:txBody>
                    <a:bodyPr/>
                    <a:lstStyle/>
                    <a:p>
                      <a:endParaRPr sz="1800"/>
                    </a:p>
                  </a:txBody>
                  <a:tcPr marL="0" marR="0" marT="0" marB="0"/>
                </a:tc>
                <a:extLst>
                  <a:ext uri="{0D108BD9-81ED-4DB2-BD59-A6C34878D82A}">
                    <a16:rowId xmlns:a16="http://schemas.microsoft.com/office/drawing/2014/main" val="10003"/>
                  </a:ext>
                </a:extLst>
              </a:tr>
              <a:tr h="365760">
                <a:tc>
                  <a:txBody>
                    <a:bodyPr/>
                    <a:lstStyle/>
                    <a:p>
                      <a:pPr marL="165100" indent="0"/>
                      <a:r>
                        <a:rPr lang="en-US" sz="2300">
                          <a:latin typeface="AngsanaUPC"/>
                        </a:rPr>
                        <a:t>Anne...</a:t>
                      </a:r>
                    </a:p>
                  </a:txBody>
                  <a:tcPr marL="0" marR="0" marT="0" marB="0"/>
                </a:tc>
                <a:tc>
                  <a:txBody>
                    <a:bodyPr/>
                    <a:lstStyle/>
                    <a:p>
                      <a:pPr marL="355600" indent="0"/>
                      <a:r>
                        <a:rPr lang="en-US" sz="2300">
                          <a:latin typeface="AngsanaUPC"/>
                        </a:rPr>
                        <a:t>71...</a:t>
                      </a:r>
                    </a:p>
                  </a:txBody>
                  <a:tcPr marL="0" marR="0" marT="0" marB="0"/>
                </a:tc>
                <a:tc>
                  <a:txBody>
                    <a:bodyPr/>
                    <a:lstStyle/>
                    <a:p>
                      <a:pPr marL="203200" indent="0" algn="just"/>
                      <a:r>
                        <a:rPr lang="en-US" sz="2300">
                          <a:latin typeface="AngsanaUPC"/>
                        </a:rPr>
                        <a:t>71</a:t>
                      </a:r>
                      <a:r>
                        <a:rPr lang="en-US" sz="2300">
                          <a:solidFill>
                            <a:srgbClr val="1C1C1C"/>
                          </a:solidFill>
                          <a:latin typeface="AngsanaUPC"/>
                        </a:rPr>
                        <a:t>........</a:t>
                      </a:r>
                    </a:p>
                  </a:txBody>
                  <a:tcPr marL="0" marR="0" marT="0" marB="0"/>
                </a:tc>
                <a:tc>
                  <a:txBody>
                    <a:bodyPr/>
                    <a:lstStyle/>
                    <a:p>
                      <a:pPr indent="0" algn="ctr"/>
                      <a:r>
                        <a:rPr lang="fr" sz="2300">
                          <a:latin typeface="AngsanaUPC"/>
                        </a:rPr>
                        <a:t>P</a:t>
                      </a:r>
                    </a:p>
                  </a:txBody>
                  <a:tcPr marL="0" marR="0" marT="0" marB="0"/>
                </a:tc>
                <a:tc>
                  <a:txBody>
                    <a:bodyPr/>
                    <a:lstStyle/>
                    <a:p>
                      <a:pPr indent="0" algn="ctr"/>
                      <a:r>
                        <a:rPr lang="en-US" sz="2300">
                          <a:latin typeface="AngsanaUPC"/>
                        </a:rPr>
                        <a:t>Bob’s</a:t>
                      </a:r>
                    </a:p>
                  </a:txBody>
                  <a:tcPr marL="0" marR="0" marT="0" marB="0"/>
                </a:tc>
                <a:tc>
                  <a:txBody>
                    <a:bodyPr/>
                    <a:lstStyle/>
                    <a:p>
                      <a:pPr indent="0" algn="ctr"/>
                      <a:r>
                        <a:rPr lang="fr" sz="2300">
                          <a:latin typeface="AngsanaUPC"/>
                        </a:rPr>
                        <a:t>F</a:t>
                      </a:r>
                    </a:p>
                  </a:txBody>
                  <a:tcPr marL="0" marR="0" marT="0" marB="0"/>
                </a:tc>
                <a:tc>
                  <a:txBody>
                    <a:bodyPr/>
                    <a:lstStyle/>
                    <a:p>
                      <a:pPr indent="0" algn="ctr"/>
                      <a:r>
                        <a:rPr lang="fr" sz="2300">
                          <a:latin typeface="AngsanaUPC"/>
                        </a:rPr>
                        <a:t>F</a:t>
                      </a:r>
                    </a:p>
                  </a:txBody>
                  <a:tcPr marL="0" marR="0" marT="0" marB="0"/>
                </a:tc>
                <a:tc>
                  <a:txBody>
                    <a:bodyPr/>
                    <a:lstStyle/>
                    <a:p>
                      <a:endParaRPr sz="1800"/>
                    </a:p>
                  </a:txBody>
                  <a:tcPr marL="0" marR="0" marT="0" marB="0"/>
                </a:tc>
                <a:extLst>
                  <a:ext uri="{0D108BD9-81ED-4DB2-BD59-A6C34878D82A}">
                    <a16:rowId xmlns:a16="http://schemas.microsoft.com/office/drawing/2014/main" val="10004"/>
                  </a:ext>
                </a:extLst>
              </a:tr>
              <a:tr h="377952">
                <a:tc>
                  <a:txBody>
                    <a:bodyPr/>
                    <a:lstStyle/>
                    <a:p>
                      <a:pPr indent="0" algn="ctr"/>
                      <a:r>
                        <a:rPr lang="en-US" sz="2300">
                          <a:latin typeface="AngsanaUPC"/>
                        </a:rPr>
                        <a:t>John...</a:t>
                      </a:r>
                    </a:p>
                  </a:txBody>
                  <a:tcPr marL="0" marR="0" marT="0" marB="0"/>
                </a:tc>
                <a:tc>
                  <a:txBody>
                    <a:bodyPr/>
                    <a:lstStyle/>
                    <a:p>
                      <a:pPr marL="355600" indent="0"/>
                      <a:r>
                        <a:rPr lang="en-US" sz="2300">
                          <a:latin typeface="AngsanaUPC"/>
                        </a:rPr>
                        <a:t>31...</a:t>
                      </a:r>
                    </a:p>
                  </a:txBody>
                  <a:tcPr marL="0" marR="0" marT="0" marB="0"/>
                </a:tc>
                <a:tc>
                  <a:txBody>
                    <a:bodyPr/>
                    <a:lstStyle/>
                    <a:p>
                      <a:pPr marL="203200" indent="0" algn="just"/>
                      <a:r>
                        <a:rPr lang="en-US" sz="2300">
                          <a:latin typeface="AngsanaUPC"/>
                        </a:rPr>
                        <a:t>31</a:t>
                      </a:r>
                      <a:r>
                        <a:rPr lang="en-US" sz="2300">
                          <a:solidFill>
                            <a:srgbClr val="1C1C1C"/>
                          </a:solidFill>
                          <a:latin typeface="AngsanaUPC"/>
                        </a:rPr>
                        <a:t>........</a:t>
                      </a:r>
                    </a:p>
                  </a:txBody>
                  <a:tcPr marL="0" marR="0" marT="0" marB="0"/>
                </a:tc>
                <a:tc>
                  <a:txBody>
                    <a:bodyPr/>
                    <a:lstStyle/>
                    <a:p>
                      <a:pPr indent="0" algn="ctr"/>
                      <a:r>
                        <a:rPr lang="fr" sz="2300">
                          <a:latin typeface="AngsanaUPC"/>
                        </a:rPr>
                        <a:t>N</a:t>
                      </a:r>
                    </a:p>
                  </a:txBody>
                  <a:tcPr marL="0" marR="0" marT="0" marB="0"/>
                </a:tc>
                <a:tc>
                  <a:txBody>
                    <a:bodyPr/>
                    <a:lstStyle/>
                    <a:p>
                      <a:pPr indent="0" algn="ctr"/>
                      <a:r>
                        <a:rPr lang="en-US" sz="2300">
                          <a:latin typeface="AngsanaUPC"/>
                        </a:rPr>
                        <a:t>Anne’s</a:t>
                      </a:r>
                    </a:p>
                  </a:txBody>
                  <a:tcPr marL="0" marR="0" marT="0" marB="0"/>
                </a:tc>
                <a:tc>
                  <a:txBody>
                    <a:bodyPr/>
                    <a:lstStyle/>
                    <a:p>
                      <a:pPr indent="0" algn="ctr"/>
                      <a:r>
                        <a:rPr lang="fr" sz="2300">
                          <a:latin typeface="AngsanaUPC"/>
                        </a:rPr>
                        <a:t>P</a:t>
                      </a:r>
                    </a:p>
                  </a:txBody>
                  <a:tcPr marL="0" marR="0" marT="0" marB="0"/>
                </a:tc>
                <a:tc>
                  <a:txBody>
                    <a:bodyPr/>
                    <a:lstStyle/>
                    <a:p>
                      <a:pPr indent="0" algn="ctr"/>
                      <a:r>
                        <a:rPr lang="fr" sz="2300">
                          <a:latin typeface="AngsanaUPC"/>
                        </a:rPr>
                        <a:t>P</a:t>
                      </a:r>
                    </a:p>
                  </a:txBody>
                  <a:tcPr marL="0" marR="0" marT="0" marB="0"/>
                </a:tc>
                <a:tc>
                  <a:txBody>
                    <a:bodyPr/>
                    <a:lstStyle/>
                    <a:p>
                      <a:endParaRPr sz="1800" dirty="0"/>
                    </a:p>
                  </a:txBody>
                  <a:tcPr marL="0" marR="0" marT="0" marB="0"/>
                </a:tc>
                <a:extLst>
                  <a:ext uri="{0D108BD9-81ED-4DB2-BD59-A6C34878D82A}">
                    <a16:rowId xmlns:a16="http://schemas.microsoft.com/office/drawing/2014/main" val="10005"/>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16.2.3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73834" y="1330542"/>
            <a:ext cx="3722056" cy="689147"/>
          </a:xfrm>
          <a:prstGeom prst="rect">
            <a:avLst/>
          </a:prstGeom>
          <a:solidFill>
            <a:srgbClr val="3332CB"/>
          </a:solidFill>
        </p:spPr>
        <p:txBody>
          <a:bodyPr wrap="none" lIns="0" tIns="0" rIns="0" bIns="0">
            <a:normAutofit fontScale="97500"/>
          </a:bodyPr>
          <a:lstStyle/>
          <a:p>
            <a:pPr indent="0">
              <a:spcAft>
                <a:spcPts val="3780"/>
              </a:spcAft>
            </a:pPr>
            <a:r>
              <a:rPr lang="en-US" sz="3600" b="1" dirty="0">
                <a:solidFill>
                  <a:srgbClr val="FFFFFF"/>
                </a:solidFill>
                <a:latin typeface="AngsanaUPC"/>
              </a:rPr>
              <a:t>Example 16.2</a:t>
            </a:r>
          </a:p>
        </p:txBody>
      </p:sp>
      <p:sp>
        <p:nvSpPr>
          <p:cNvPr id="3" name="Rectangle 2"/>
          <p:cNvSpPr/>
          <p:nvPr/>
        </p:nvSpPr>
        <p:spPr>
          <a:xfrm>
            <a:off x="670650" y="2063315"/>
            <a:ext cx="8060974" cy="679691"/>
          </a:xfrm>
          <a:prstGeom prst="rect">
            <a:avLst/>
          </a:prstGeom>
        </p:spPr>
        <p:txBody>
          <a:bodyPr wrap="none" lIns="0" tIns="0" rIns="0" bIns="0">
            <a:normAutofit fontScale="97500"/>
          </a:bodyPr>
          <a:lstStyle/>
          <a:p>
            <a:pPr indent="0"/>
            <a:r>
              <a:rPr lang="en-US" sz="2800" b="1" dirty="0">
                <a:latin typeface="AngsanaUPC"/>
              </a:rPr>
              <a:t>Table 16.11 </a:t>
            </a:r>
            <a:r>
              <a:rPr lang="en-US" sz="2700" i="1" dirty="0">
                <a:latin typeface="AngsanaUPC"/>
              </a:rPr>
              <a:t>Example 2, after one more certificate received for John</a:t>
            </a:r>
          </a:p>
        </p:txBody>
      </p:sp>
      <p:graphicFrame>
        <p:nvGraphicFramePr>
          <p:cNvPr id="4" name="Table 3"/>
          <p:cNvGraphicFramePr>
            <a:graphicFrameLocks noGrp="1"/>
          </p:cNvGraphicFramePr>
          <p:nvPr>
            <p:extLst>
              <p:ext uri="{D42A27DB-BD31-4B8C-83A1-F6EECF244321}">
                <p14:modId xmlns:p14="http://schemas.microsoft.com/office/powerpoint/2010/main" val="2401335805"/>
              </p:ext>
            </p:extLst>
          </p:nvPr>
        </p:nvGraphicFramePr>
        <p:xfrm>
          <a:off x="585216" y="3023078"/>
          <a:ext cx="8558784" cy="3203448"/>
        </p:xfrm>
        <a:graphic>
          <a:graphicData uri="http://schemas.openxmlformats.org/drawingml/2006/table">
            <a:tbl>
              <a:tblPr/>
              <a:tblGrid>
                <a:gridCol w="1057656">
                  <a:extLst>
                    <a:ext uri="{9D8B030D-6E8A-4147-A177-3AD203B41FA5}">
                      <a16:colId xmlns:a16="http://schemas.microsoft.com/office/drawing/2014/main" val="20000"/>
                    </a:ext>
                  </a:extLst>
                </a:gridCol>
                <a:gridCol w="1045464">
                  <a:extLst>
                    <a:ext uri="{9D8B030D-6E8A-4147-A177-3AD203B41FA5}">
                      <a16:colId xmlns:a16="http://schemas.microsoft.com/office/drawing/2014/main" val="20001"/>
                    </a:ext>
                  </a:extLst>
                </a:gridCol>
                <a:gridCol w="1042416">
                  <a:extLst>
                    <a:ext uri="{9D8B030D-6E8A-4147-A177-3AD203B41FA5}">
                      <a16:colId xmlns:a16="http://schemas.microsoft.com/office/drawing/2014/main" val="20002"/>
                    </a:ext>
                  </a:extLst>
                </a:gridCol>
                <a:gridCol w="1085088">
                  <a:extLst>
                    <a:ext uri="{9D8B030D-6E8A-4147-A177-3AD203B41FA5}">
                      <a16:colId xmlns:a16="http://schemas.microsoft.com/office/drawing/2014/main" val="20003"/>
                    </a:ext>
                  </a:extLst>
                </a:gridCol>
                <a:gridCol w="1319784">
                  <a:extLst>
                    <a:ext uri="{9D8B030D-6E8A-4147-A177-3AD203B41FA5}">
                      <a16:colId xmlns:a16="http://schemas.microsoft.com/office/drawing/2014/main" val="20004"/>
                    </a:ext>
                  </a:extLst>
                </a:gridCol>
                <a:gridCol w="999744">
                  <a:extLst>
                    <a:ext uri="{9D8B030D-6E8A-4147-A177-3AD203B41FA5}">
                      <a16:colId xmlns:a16="http://schemas.microsoft.com/office/drawing/2014/main" val="20005"/>
                    </a:ext>
                  </a:extLst>
                </a:gridCol>
                <a:gridCol w="999744">
                  <a:extLst>
                    <a:ext uri="{9D8B030D-6E8A-4147-A177-3AD203B41FA5}">
                      <a16:colId xmlns:a16="http://schemas.microsoft.com/office/drawing/2014/main" val="20006"/>
                    </a:ext>
                  </a:extLst>
                </a:gridCol>
                <a:gridCol w="1008888">
                  <a:extLst>
                    <a:ext uri="{9D8B030D-6E8A-4147-A177-3AD203B41FA5}">
                      <a16:colId xmlns:a16="http://schemas.microsoft.com/office/drawing/2014/main" val="20007"/>
                    </a:ext>
                  </a:extLst>
                </a:gridCol>
              </a:tblGrid>
              <a:tr h="646176">
                <a:tc>
                  <a:txBody>
                    <a:bodyPr/>
                    <a:lstStyle/>
                    <a:p>
                      <a:pPr indent="0" algn="ctr">
                        <a:spcAft>
                          <a:spcPts val="420"/>
                        </a:spcAft>
                      </a:pPr>
                      <a:r>
                        <a:rPr lang="en-US" sz="2700" i="1">
                          <a:latin typeface="AngsanaUPC"/>
                        </a:rPr>
                        <a:t>User</a:t>
                      </a:r>
                    </a:p>
                    <a:p>
                      <a:pPr indent="0" algn="ctr"/>
                      <a:r>
                        <a:rPr lang="en-US" sz="2700" i="1">
                          <a:latin typeface="AngsanaUPC"/>
                        </a:rPr>
                        <a:t>ID</a:t>
                      </a:r>
                    </a:p>
                  </a:txBody>
                  <a:tcPr marL="0" marR="0" marT="0" marB="0" anchor="b">
                    <a:solidFill>
                      <a:srgbClr val="E6E6E6"/>
                    </a:solidFill>
                  </a:tcPr>
                </a:tc>
                <a:tc>
                  <a:txBody>
                    <a:bodyPr/>
                    <a:lstStyle/>
                    <a:p>
                      <a:pPr indent="0" algn="ctr">
                        <a:spcAft>
                          <a:spcPts val="420"/>
                        </a:spcAft>
                      </a:pPr>
                      <a:r>
                        <a:rPr lang="en-US" sz="2700" i="1" dirty="0">
                          <a:latin typeface="AngsanaUPC"/>
                        </a:rPr>
                        <a:t>Key</a:t>
                      </a:r>
                    </a:p>
                    <a:p>
                      <a:pPr indent="0" algn="ctr"/>
                      <a:r>
                        <a:rPr lang="en-US" sz="2700" i="1" dirty="0">
                          <a:latin typeface="AngsanaUPC"/>
                        </a:rPr>
                        <a:t>ID</a:t>
                      </a:r>
                    </a:p>
                  </a:txBody>
                  <a:tcPr marL="0" marR="0" marT="0" marB="0" anchor="b">
                    <a:solidFill>
                      <a:srgbClr val="E6E6E6"/>
                    </a:solidFill>
                  </a:tcPr>
                </a:tc>
                <a:tc>
                  <a:txBody>
                    <a:bodyPr/>
                    <a:lstStyle/>
                    <a:p>
                      <a:pPr marL="241300" indent="0" algn="just">
                        <a:spcAft>
                          <a:spcPts val="420"/>
                        </a:spcAft>
                      </a:pPr>
                      <a:r>
                        <a:rPr lang="en-US" sz="2700" i="1">
                          <a:latin typeface="AngsanaUPC"/>
                        </a:rPr>
                        <a:t>Public</a:t>
                      </a:r>
                    </a:p>
                    <a:p>
                      <a:pPr indent="0" algn="ctr"/>
                      <a:r>
                        <a:rPr lang="en-US" sz="2700" i="1">
                          <a:latin typeface="AngsanaUPC"/>
                        </a:rPr>
                        <a:t>key</a:t>
                      </a:r>
                    </a:p>
                  </a:txBody>
                  <a:tcPr marL="0" marR="0" marT="0" marB="0" anchor="b">
                    <a:solidFill>
                      <a:srgbClr val="E6E6E6"/>
                    </a:solidFill>
                  </a:tcPr>
                </a:tc>
                <a:tc>
                  <a:txBody>
                    <a:bodyPr/>
                    <a:lstStyle/>
                    <a:p>
                      <a:pPr indent="0" algn="ctr">
                        <a:spcAft>
                          <a:spcPts val="630"/>
                        </a:spcAft>
                      </a:pPr>
                      <a:r>
                        <a:rPr lang="en-US" sz="2700" i="1">
                          <a:latin typeface="AngsanaUPC"/>
                        </a:rPr>
                        <a:t>Prod.</a:t>
                      </a:r>
                    </a:p>
                    <a:p>
                      <a:pPr indent="0" algn="ctr"/>
                      <a:r>
                        <a:rPr lang="en-US" sz="2700" i="1">
                          <a:latin typeface="AngsanaUPC"/>
                        </a:rPr>
                        <a:t>trust</a:t>
                      </a:r>
                    </a:p>
                  </a:txBody>
                  <a:tcPr marL="0" marR="0" marT="0" marB="0" anchor="b">
                    <a:solidFill>
                      <a:srgbClr val="E6E6E6"/>
                    </a:solidFill>
                  </a:tcPr>
                </a:tc>
                <a:tc>
                  <a:txBody>
                    <a:bodyPr/>
                    <a:lstStyle/>
                    <a:p>
                      <a:pPr marL="203200" indent="0"/>
                      <a:r>
                        <a:rPr lang="en-US" sz="2700" i="1">
                          <a:latin typeface="AngsanaUPC"/>
                        </a:rPr>
                        <a:t>Certificate</a:t>
                      </a:r>
                    </a:p>
                  </a:txBody>
                  <a:tcPr marL="0" marR="0" marT="0" marB="0" anchor="b">
                    <a:solidFill>
                      <a:srgbClr val="E6E6E6"/>
                    </a:solidFill>
                  </a:tcPr>
                </a:tc>
                <a:tc>
                  <a:txBody>
                    <a:bodyPr/>
                    <a:lstStyle/>
                    <a:p>
                      <a:pPr marL="304800" indent="0">
                        <a:spcAft>
                          <a:spcPts val="630"/>
                        </a:spcAft>
                      </a:pPr>
                      <a:r>
                        <a:rPr lang="en-US" sz="2700" i="1">
                          <a:latin typeface="AngsanaUPC"/>
                        </a:rPr>
                        <a:t>Cert.</a:t>
                      </a:r>
                    </a:p>
                    <a:p>
                      <a:pPr indent="0" algn="ctr"/>
                      <a:r>
                        <a:rPr lang="en-US" sz="2700" i="1">
                          <a:latin typeface="AngsanaUPC"/>
                        </a:rPr>
                        <a:t>trust</a:t>
                      </a:r>
                    </a:p>
                  </a:txBody>
                  <a:tcPr marL="0" marR="0" marT="0" marB="0" anchor="b">
                    <a:solidFill>
                      <a:srgbClr val="E6E6E6"/>
                    </a:solidFill>
                  </a:tcPr>
                </a:tc>
                <a:tc>
                  <a:txBody>
                    <a:bodyPr/>
                    <a:lstStyle/>
                    <a:p>
                      <a:pPr indent="0" algn="ctr">
                        <a:spcAft>
                          <a:spcPts val="420"/>
                        </a:spcAft>
                      </a:pPr>
                      <a:r>
                        <a:rPr lang="en-US" sz="2700" i="1">
                          <a:latin typeface="AngsanaUPC"/>
                        </a:rPr>
                        <a:t>Key</a:t>
                      </a:r>
                    </a:p>
                    <a:p>
                      <a:pPr marL="317500" indent="0"/>
                      <a:r>
                        <a:rPr lang="en-US" sz="2700" i="1">
                          <a:latin typeface="AngsanaUPC"/>
                        </a:rPr>
                        <a:t>legit.</a:t>
                      </a:r>
                    </a:p>
                  </a:txBody>
                  <a:tcPr marL="0" marR="0" marT="0" marB="0" anchor="b">
                    <a:solidFill>
                      <a:srgbClr val="E6E6E6"/>
                    </a:solidFill>
                  </a:tcPr>
                </a:tc>
                <a:tc>
                  <a:txBody>
                    <a:bodyPr/>
                    <a:lstStyle/>
                    <a:p>
                      <a:pPr marL="254000" indent="0">
                        <a:spcAft>
                          <a:spcPts val="630"/>
                        </a:spcAft>
                      </a:pPr>
                      <a:r>
                        <a:rPr lang="en-US" sz="2700" i="1">
                          <a:latin typeface="AngsanaUPC"/>
                        </a:rPr>
                        <a:t>Time¬</a:t>
                      </a:r>
                    </a:p>
                    <a:p>
                      <a:pPr marL="254000" indent="0"/>
                      <a:r>
                        <a:rPr lang="en-US" sz="2700" i="1">
                          <a:latin typeface="AngsanaUPC"/>
                        </a:rPr>
                        <a:t>stamp</a:t>
                      </a:r>
                    </a:p>
                  </a:txBody>
                  <a:tcPr marL="0" marR="0" marT="0" marB="0" anchor="b">
                    <a:solidFill>
                      <a:srgbClr val="E6E6E6"/>
                    </a:solidFill>
                  </a:tcPr>
                </a:tc>
                <a:extLst>
                  <a:ext uri="{0D108BD9-81ED-4DB2-BD59-A6C34878D82A}">
                    <a16:rowId xmlns:a16="http://schemas.microsoft.com/office/drawing/2014/main" val="10000"/>
                  </a:ext>
                </a:extLst>
              </a:tr>
              <a:tr h="368808">
                <a:tc>
                  <a:txBody>
                    <a:bodyPr/>
                    <a:lstStyle/>
                    <a:p>
                      <a:pPr marL="165100" indent="0"/>
                      <a:r>
                        <a:rPr lang="en-US" sz="2300">
                          <a:latin typeface="AngsanaUPC"/>
                        </a:rPr>
                        <a:t>Alice...</a:t>
                      </a:r>
                    </a:p>
                  </a:txBody>
                  <a:tcPr marL="0" marR="0" marT="0" marB="0"/>
                </a:tc>
                <a:tc>
                  <a:txBody>
                    <a:bodyPr/>
                    <a:lstStyle/>
                    <a:p>
                      <a:pPr marL="355600" indent="0"/>
                      <a:r>
                        <a:rPr lang="de" sz="2300">
                          <a:latin typeface="AngsanaUPC"/>
                        </a:rPr>
                        <a:t>AB...</a:t>
                      </a:r>
                    </a:p>
                  </a:txBody>
                  <a:tcPr marL="0" marR="0" marT="0" marB="0"/>
                </a:tc>
                <a:tc>
                  <a:txBody>
                    <a:bodyPr/>
                    <a:lstStyle/>
                    <a:p>
                      <a:pPr marL="203200" indent="0" algn="just"/>
                      <a:r>
                        <a:rPr lang="de" sz="2300">
                          <a:latin typeface="AngsanaUPC"/>
                        </a:rPr>
                        <a:t>AB</a:t>
                      </a:r>
                      <a:r>
                        <a:rPr lang="en-US" sz="2300">
                          <a:solidFill>
                            <a:srgbClr val="1C1C1C"/>
                          </a:solidFill>
                          <a:latin typeface="AngsanaUPC"/>
                        </a:rPr>
                        <a:t>........</a:t>
                      </a:r>
                    </a:p>
                  </a:txBody>
                  <a:tcPr marL="0" marR="0" marT="0" marB="0"/>
                </a:tc>
                <a:tc>
                  <a:txBody>
                    <a:bodyPr/>
                    <a:lstStyle/>
                    <a:p>
                      <a:pPr indent="0" algn="ctr"/>
                      <a:r>
                        <a:rPr lang="fr" sz="2300">
                          <a:latin typeface="AngsanaUPC"/>
                        </a:rPr>
                        <a:t>F</a:t>
                      </a:r>
                    </a:p>
                  </a:txBody>
                  <a:tcPr marL="0" marR="0" marT="0" marB="0"/>
                </a:tc>
                <a:tc>
                  <a:txBody>
                    <a:bodyPr/>
                    <a:lstStyle/>
                    <a:p>
                      <a:endParaRPr sz="1800"/>
                    </a:p>
                  </a:txBody>
                  <a:tcPr marL="0" marR="0" marT="0" marB="0">
                    <a:solidFill>
                      <a:srgbClr val="B3B3B3"/>
                    </a:solidFill>
                  </a:tcPr>
                </a:tc>
                <a:tc>
                  <a:txBody>
                    <a:bodyPr/>
                    <a:lstStyle/>
                    <a:p>
                      <a:endParaRPr sz="1800"/>
                    </a:p>
                  </a:txBody>
                  <a:tcPr marL="0" marR="0" marT="0" marB="0">
                    <a:solidFill>
                      <a:srgbClr val="B3B3B3"/>
                    </a:solidFill>
                  </a:tcPr>
                </a:tc>
                <a:tc>
                  <a:txBody>
                    <a:bodyPr/>
                    <a:lstStyle/>
                    <a:p>
                      <a:pPr indent="0" algn="ctr"/>
                      <a:r>
                        <a:rPr lang="fr" sz="2300">
                          <a:latin typeface="AngsanaUPC"/>
                        </a:rPr>
                        <a:t>F</a:t>
                      </a:r>
                    </a:p>
                  </a:txBody>
                  <a:tcPr marL="0" marR="0" marT="0" marB="0"/>
                </a:tc>
                <a:tc>
                  <a:txBody>
                    <a:bodyPr/>
                    <a:lstStyle/>
                    <a:p>
                      <a:endParaRPr sz="1800"/>
                    </a:p>
                  </a:txBody>
                  <a:tcPr marL="0" marR="0" marT="0" marB="0"/>
                </a:tc>
                <a:extLst>
                  <a:ext uri="{0D108BD9-81ED-4DB2-BD59-A6C34878D82A}">
                    <a16:rowId xmlns:a16="http://schemas.microsoft.com/office/drawing/2014/main" val="10001"/>
                  </a:ext>
                </a:extLst>
              </a:tr>
              <a:tr h="365760">
                <a:tc>
                  <a:txBody>
                    <a:bodyPr/>
                    <a:lstStyle/>
                    <a:p>
                      <a:pPr marL="165100" indent="0"/>
                      <a:r>
                        <a:rPr lang="en-US" sz="2300">
                          <a:latin typeface="AngsanaUPC"/>
                        </a:rPr>
                        <a:t>Bob...</a:t>
                      </a:r>
                    </a:p>
                  </a:txBody>
                  <a:tcPr marL="0" marR="0" marT="0" marB="0" anchor="ctr"/>
                </a:tc>
                <a:tc>
                  <a:txBody>
                    <a:bodyPr/>
                    <a:lstStyle/>
                    <a:p>
                      <a:pPr indent="0" algn="ctr"/>
                      <a:r>
                        <a:rPr lang="en-US" sz="2300">
                          <a:latin typeface="AngsanaUPC"/>
                        </a:rPr>
                        <a:t>12...</a:t>
                      </a:r>
                    </a:p>
                  </a:txBody>
                  <a:tcPr marL="0" marR="0" marT="0" marB="0" anchor="ctr"/>
                </a:tc>
                <a:tc>
                  <a:txBody>
                    <a:bodyPr/>
                    <a:lstStyle/>
                    <a:p>
                      <a:pPr marL="241300" indent="0" algn="just"/>
                      <a:r>
                        <a:rPr lang="en-US" sz="2300">
                          <a:latin typeface="AngsanaUPC"/>
                        </a:rPr>
                        <a:t>12</a:t>
                      </a:r>
                      <a:r>
                        <a:rPr lang="en-US" sz="2300">
                          <a:solidFill>
                            <a:srgbClr val="1C1C1C"/>
                          </a:solidFill>
                          <a:latin typeface="AngsanaUPC"/>
                        </a:rPr>
                        <a:t>........</a:t>
                      </a:r>
                    </a:p>
                  </a:txBody>
                  <a:tcPr marL="0" marR="0" marT="0" marB="0" anchor="ctr"/>
                </a:tc>
                <a:tc>
                  <a:txBody>
                    <a:bodyPr/>
                    <a:lstStyle/>
                    <a:p>
                      <a:pPr indent="0" algn="ctr"/>
                      <a:r>
                        <a:rPr lang="fr" sz="2300">
                          <a:latin typeface="AngsanaUPC"/>
                        </a:rPr>
                        <a:t>F</a:t>
                      </a:r>
                    </a:p>
                  </a:txBody>
                  <a:tcPr marL="0" marR="0" marT="0" marB="0" anchor="ctr"/>
                </a:tc>
                <a:tc>
                  <a:txBody>
                    <a:bodyPr/>
                    <a:lstStyle/>
                    <a:p>
                      <a:endParaRPr sz="1800"/>
                    </a:p>
                  </a:txBody>
                  <a:tcPr marL="0" marR="0" marT="0" marB="0">
                    <a:solidFill>
                      <a:srgbClr val="B3B3B3"/>
                    </a:solidFill>
                  </a:tcPr>
                </a:tc>
                <a:tc>
                  <a:txBody>
                    <a:bodyPr/>
                    <a:lstStyle/>
                    <a:p>
                      <a:endParaRPr sz="1800"/>
                    </a:p>
                  </a:txBody>
                  <a:tcPr marL="0" marR="0" marT="0" marB="0">
                    <a:solidFill>
                      <a:srgbClr val="B3B3B3"/>
                    </a:solidFill>
                  </a:tcPr>
                </a:tc>
                <a:tc>
                  <a:txBody>
                    <a:bodyPr/>
                    <a:lstStyle/>
                    <a:p>
                      <a:pPr indent="0" algn="ctr"/>
                      <a:r>
                        <a:rPr lang="fr" sz="2300">
                          <a:latin typeface="AngsanaUPC"/>
                        </a:rPr>
                        <a:t>F</a:t>
                      </a:r>
                    </a:p>
                  </a:txBody>
                  <a:tcPr marL="0" marR="0" marT="0" marB="0" anchor="ctr"/>
                </a:tc>
                <a:tc>
                  <a:txBody>
                    <a:bodyPr/>
                    <a:lstStyle/>
                    <a:p>
                      <a:endParaRPr sz="1800"/>
                    </a:p>
                  </a:txBody>
                  <a:tcPr marL="0" marR="0" marT="0" marB="0"/>
                </a:tc>
                <a:extLst>
                  <a:ext uri="{0D108BD9-81ED-4DB2-BD59-A6C34878D82A}">
                    <a16:rowId xmlns:a16="http://schemas.microsoft.com/office/drawing/2014/main" val="10002"/>
                  </a:ext>
                </a:extLst>
              </a:tr>
              <a:tr h="368808">
                <a:tc>
                  <a:txBody>
                    <a:bodyPr/>
                    <a:lstStyle/>
                    <a:p>
                      <a:pPr marL="165100" indent="0"/>
                      <a:r>
                        <a:rPr lang="en-US" sz="2300">
                          <a:latin typeface="AngsanaUPC"/>
                        </a:rPr>
                        <a:t>Ted...</a:t>
                      </a:r>
                    </a:p>
                  </a:txBody>
                  <a:tcPr marL="0" marR="0" marT="0" marB="0"/>
                </a:tc>
                <a:tc>
                  <a:txBody>
                    <a:bodyPr/>
                    <a:lstStyle/>
                    <a:p>
                      <a:pPr indent="0" algn="ctr"/>
                      <a:r>
                        <a:rPr lang="en-US" sz="2800" b="1">
                          <a:latin typeface="AngsanaUPC"/>
                        </a:rPr>
                        <a:t>48...</a:t>
                      </a:r>
                    </a:p>
                  </a:txBody>
                  <a:tcPr marL="0" marR="0" marT="0" marB="0"/>
                </a:tc>
                <a:tc>
                  <a:txBody>
                    <a:bodyPr/>
                    <a:lstStyle/>
                    <a:p>
                      <a:pPr marL="203200" indent="0" algn="just"/>
                      <a:r>
                        <a:rPr lang="en-US" sz="2800" b="1">
                          <a:latin typeface="AngsanaUPC"/>
                        </a:rPr>
                        <a:t>48</a:t>
                      </a:r>
                      <a:r>
                        <a:rPr lang="en-US" sz="2800" b="1">
                          <a:solidFill>
                            <a:srgbClr val="1C1C1C"/>
                          </a:solidFill>
                          <a:latin typeface="AngsanaUPC"/>
                        </a:rPr>
                        <a:t>........</a:t>
                      </a:r>
                    </a:p>
                  </a:txBody>
                  <a:tcPr marL="0" marR="0" marT="0" marB="0"/>
                </a:tc>
                <a:tc>
                  <a:txBody>
                    <a:bodyPr/>
                    <a:lstStyle/>
                    <a:p>
                      <a:pPr indent="0" algn="ctr"/>
                      <a:r>
                        <a:rPr lang="fr" sz="2300">
                          <a:latin typeface="AngsanaUPC"/>
                        </a:rPr>
                        <a:t>F</a:t>
                      </a:r>
                    </a:p>
                  </a:txBody>
                  <a:tcPr marL="0" marR="0" marT="0" marB="0"/>
                </a:tc>
                <a:tc>
                  <a:txBody>
                    <a:bodyPr/>
                    <a:lstStyle/>
                    <a:p>
                      <a:pPr indent="0" algn="ctr"/>
                      <a:r>
                        <a:rPr lang="en-US" sz="2300">
                          <a:latin typeface="AngsanaUPC"/>
                        </a:rPr>
                        <a:t>Bob’s</a:t>
                      </a:r>
                    </a:p>
                  </a:txBody>
                  <a:tcPr marL="0" marR="0" marT="0" marB="0"/>
                </a:tc>
                <a:tc>
                  <a:txBody>
                    <a:bodyPr/>
                    <a:lstStyle/>
                    <a:p>
                      <a:pPr indent="0" algn="ctr"/>
                      <a:r>
                        <a:rPr lang="fr" sz="2300">
                          <a:latin typeface="AngsanaUPC"/>
                        </a:rPr>
                        <a:t>F</a:t>
                      </a:r>
                    </a:p>
                  </a:txBody>
                  <a:tcPr marL="0" marR="0" marT="0" marB="0"/>
                </a:tc>
                <a:tc>
                  <a:txBody>
                    <a:bodyPr/>
                    <a:lstStyle/>
                    <a:p>
                      <a:pPr indent="0" algn="ctr"/>
                      <a:r>
                        <a:rPr lang="fr" sz="2300">
                          <a:latin typeface="AngsanaUPC"/>
                        </a:rPr>
                        <a:t>F</a:t>
                      </a:r>
                    </a:p>
                  </a:txBody>
                  <a:tcPr marL="0" marR="0" marT="0" marB="0"/>
                </a:tc>
                <a:tc>
                  <a:txBody>
                    <a:bodyPr/>
                    <a:lstStyle/>
                    <a:p>
                      <a:endParaRPr sz="1800"/>
                    </a:p>
                  </a:txBody>
                  <a:tcPr marL="0" marR="0" marT="0" marB="0"/>
                </a:tc>
                <a:extLst>
                  <a:ext uri="{0D108BD9-81ED-4DB2-BD59-A6C34878D82A}">
                    <a16:rowId xmlns:a16="http://schemas.microsoft.com/office/drawing/2014/main" val="10003"/>
                  </a:ext>
                </a:extLst>
              </a:tr>
              <a:tr h="365760">
                <a:tc>
                  <a:txBody>
                    <a:bodyPr/>
                    <a:lstStyle/>
                    <a:p>
                      <a:pPr marL="165100" indent="0"/>
                      <a:r>
                        <a:rPr lang="en-US" sz="2300">
                          <a:latin typeface="AngsanaUPC"/>
                        </a:rPr>
                        <a:t>Anne...</a:t>
                      </a:r>
                    </a:p>
                  </a:txBody>
                  <a:tcPr marL="0" marR="0" marT="0" marB="0"/>
                </a:tc>
                <a:tc>
                  <a:txBody>
                    <a:bodyPr/>
                    <a:lstStyle/>
                    <a:p>
                      <a:pPr indent="0" algn="ctr"/>
                      <a:r>
                        <a:rPr lang="en-US" sz="2300">
                          <a:latin typeface="AngsanaUPC"/>
                        </a:rPr>
                        <a:t>71...</a:t>
                      </a:r>
                    </a:p>
                  </a:txBody>
                  <a:tcPr marL="0" marR="0" marT="0" marB="0"/>
                </a:tc>
                <a:tc>
                  <a:txBody>
                    <a:bodyPr/>
                    <a:lstStyle/>
                    <a:p>
                      <a:pPr marL="203200" indent="0" algn="just"/>
                      <a:r>
                        <a:rPr lang="en-US" sz="2300">
                          <a:latin typeface="AngsanaUPC"/>
                        </a:rPr>
                        <a:t>71</a:t>
                      </a:r>
                      <a:r>
                        <a:rPr lang="en-US" sz="2300">
                          <a:solidFill>
                            <a:srgbClr val="1C1C1C"/>
                          </a:solidFill>
                          <a:latin typeface="AngsanaUPC"/>
                        </a:rPr>
                        <a:t>........</a:t>
                      </a:r>
                    </a:p>
                  </a:txBody>
                  <a:tcPr marL="0" marR="0" marT="0" marB="0"/>
                </a:tc>
                <a:tc>
                  <a:txBody>
                    <a:bodyPr/>
                    <a:lstStyle/>
                    <a:p>
                      <a:pPr indent="0" algn="ctr"/>
                      <a:r>
                        <a:rPr lang="fr" sz="2300">
                          <a:latin typeface="AngsanaUPC"/>
                        </a:rPr>
                        <a:t>P</a:t>
                      </a:r>
                    </a:p>
                  </a:txBody>
                  <a:tcPr marL="0" marR="0" marT="0" marB="0"/>
                </a:tc>
                <a:tc>
                  <a:txBody>
                    <a:bodyPr/>
                    <a:lstStyle/>
                    <a:p>
                      <a:pPr indent="0" algn="ctr"/>
                      <a:r>
                        <a:rPr lang="en-US" sz="2300">
                          <a:latin typeface="AngsanaUPC"/>
                        </a:rPr>
                        <a:t>Bob’s</a:t>
                      </a:r>
                    </a:p>
                  </a:txBody>
                  <a:tcPr marL="0" marR="0" marT="0" marB="0"/>
                </a:tc>
                <a:tc>
                  <a:txBody>
                    <a:bodyPr/>
                    <a:lstStyle/>
                    <a:p>
                      <a:pPr indent="0" algn="ctr"/>
                      <a:r>
                        <a:rPr lang="fr" sz="2300">
                          <a:latin typeface="AngsanaUPC"/>
                        </a:rPr>
                        <a:t>F</a:t>
                      </a:r>
                    </a:p>
                  </a:txBody>
                  <a:tcPr marL="0" marR="0" marT="0" marB="0"/>
                </a:tc>
                <a:tc>
                  <a:txBody>
                    <a:bodyPr/>
                    <a:lstStyle/>
                    <a:p>
                      <a:pPr indent="0" algn="ctr"/>
                      <a:r>
                        <a:rPr lang="fr" sz="2300">
                          <a:latin typeface="AngsanaUPC"/>
                        </a:rPr>
                        <a:t>F</a:t>
                      </a:r>
                    </a:p>
                  </a:txBody>
                  <a:tcPr marL="0" marR="0" marT="0" marB="0"/>
                </a:tc>
                <a:tc>
                  <a:txBody>
                    <a:bodyPr/>
                    <a:lstStyle/>
                    <a:p>
                      <a:endParaRPr sz="1800"/>
                    </a:p>
                  </a:txBody>
                  <a:tcPr marL="0" marR="0" marT="0" marB="0"/>
                </a:tc>
                <a:extLst>
                  <a:ext uri="{0D108BD9-81ED-4DB2-BD59-A6C34878D82A}">
                    <a16:rowId xmlns:a16="http://schemas.microsoft.com/office/drawing/2014/main" val="10004"/>
                  </a:ext>
                </a:extLst>
              </a:tr>
              <a:tr h="304800">
                <a:tc>
                  <a:txBody>
                    <a:bodyPr/>
                    <a:lstStyle/>
                    <a:p>
                      <a:pPr indent="0" algn="ctr"/>
                      <a:r>
                        <a:rPr lang="en-US" sz="2300">
                          <a:latin typeface="AngsanaUPC"/>
                        </a:rPr>
                        <a:t>John...</a:t>
                      </a:r>
                    </a:p>
                  </a:txBody>
                  <a:tcPr marL="0" marR="0" marT="0" marB="0" anchor="b"/>
                </a:tc>
                <a:tc>
                  <a:txBody>
                    <a:bodyPr/>
                    <a:lstStyle/>
                    <a:p>
                      <a:pPr indent="0" algn="ctr"/>
                      <a:r>
                        <a:rPr lang="en-US" sz="2300">
                          <a:latin typeface="AngsanaUPC"/>
                        </a:rPr>
                        <a:t>31...</a:t>
                      </a:r>
                    </a:p>
                  </a:txBody>
                  <a:tcPr marL="0" marR="0" marT="0" marB="0" anchor="b"/>
                </a:tc>
                <a:tc>
                  <a:txBody>
                    <a:bodyPr/>
                    <a:lstStyle/>
                    <a:p>
                      <a:pPr marL="203200" indent="0" algn="just"/>
                      <a:r>
                        <a:rPr lang="en-US" sz="2300">
                          <a:latin typeface="AngsanaUPC"/>
                        </a:rPr>
                        <a:t>31</a:t>
                      </a:r>
                      <a:r>
                        <a:rPr lang="en-US" sz="2300">
                          <a:solidFill>
                            <a:srgbClr val="1C1C1C"/>
                          </a:solidFill>
                          <a:latin typeface="AngsanaUPC"/>
                        </a:rPr>
                        <a:t>........</a:t>
                      </a:r>
                    </a:p>
                  </a:txBody>
                  <a:tcPr marL="0" marR="0" marT="0" marB="0" anchor="b"/>
                </a:tc>
                <a:tc>
                  <a:txBody>
                    <a:bodyPr/>
                    <a:lstStyle/>
                    <a:p>
                      <a:pPr indent="0" algn="ctr"/>
                      <a:r>
                        <a:rPr lang="fr" sz="2800" b="1">
                          <a:latin typeface="AngsanaUPC"/>
                        </a:rPr>
                        <a:t>N</a:t>
                      </a:r>
                    </a:p>
                  </a:txBody>
                  <a:tcPr marL="0" marR="0" marT="0" marB="0" anchor="b"/>
                </a:tc>
                <a:tc>
                  <a:txBody>
                    <a:bodyPr/>
                    <a:lstStyle/>
                    <a:p>
                      <a:pPr indent="0" algn="ctr"/>
                      <a:r>
                        <a:rPr lang="en-US" sz="2300">
                          <a:latin typeface="AngsanaUPC"/>
                        </a:rPr>
                        <a:t>Anne’s</a:t>
                      </a:r>
                    </a:p>
                  </a:txBody>
                  <a:tcPr marL="0" marR="0" marT="0" marB="0" anchor="b"/>
                </a:tc>
                <a:tc>
                  <a:txBody>
                    <a:bodyPr/>
                    <a:lstStyle/>
                    <a:p>
                      <a:pPr indent="0" algn="ctr"/>
                      <a:r>
                        <a:rPr lang="fr" sz="2300">
                          <a:latin typeface="AngsanaUPC"/>
                        </a:rPr>
                        <a:t>P</a:t>
                      </a:r>
                    </a:p>
                  </a:txBody>
                  <a:tcPr marL="0" marR="0" marT="0" marB="0" anchor="b"/>
                </a:tc>
                <a:tc>
                  <a:txBody>
                    <a:bodyPr/>
                    <a:lstStyle/>
                    <a:p>
                      <a:pPr indent="0" algn="ctr"/>
                      <a:r>
                        <a:rPr lang="fr" sz="2300">
                          <a:latin typeface="AngsanaUPC"/>
                        </a:rPr>
                        <a:t>F</a:t>
                      </a:r>
                    </a:p>
                  </a:txBody>
                  <a:tcPr marL="0" marR="0" marT="0" marB="0" anchor="b"/>
                </a:tc>
                <a:tc>
                  <a:txBody>
                    <a:bodyPr/>
                    <a:lstStyle/>
                    <a:p>
                      <a:endParaRPr sz="1500"/>
                    </a:p>
                  </a:txBody>
                  <a:tcPr marL="0" marR="0" marT="0" marB="0"/>
                </a:tc>
                <a:extLst>
                  <a:ext uri="{0D108BD9-81ED-4DB2-BD59-A6C34878D82A}">
                    <a16:rowId xmlns:a16="http://schemas.microsoft.com/office/drawing/2014/main" val="10005"/>
                  </a:ext>
                </a:extLst>
              </a:tr>
              <a:tr h="341376">
                <a:tc>
                  <a:txBody>
                    <a:bodyPr/>
                    <a:lstStyle/>
                    <a:p>
                      <a:endParaRPr sz="1700"/>
                    </a:p>
                  </a:txBody>
                  <a:tcPr marL="0" marR="0" marT="0" marB="0"/>
                </a:tc>
                <a:tc>
                  <a:txBody>
                    <a:bodyPr/>
                    <a:lstStyle/>
                    <a:p>
                      <a:endParaRPr sz="1700"/>
                    </a:p>
                  </a:txBody>
                  <a:tcPr marL="0" marR="0" marT="0" marB="0"/>
                </a:tc>
                <a:tc>
                  <a:txBody>
                    <a:bodyPr/>
                    <a:lstStyle/>
                    <a:p>
                      <a:endParaRPr sz="1700"/>
                    </a:p>
                  </a:txBody>
                  <a:tcPr marL="0" marR="0" marT="0" marB="0"/>
                </a:tc>
                <a:tc>
                  <a:txBody>
                    <a:bodyPr/>
                    <a:lstStyle/>
                    <a:p>
                      <a:endParaRPr sz="1700"/>
                    </a:p>
                  </a:txBody>
                  <a:tcPr marL="0" marR="0" marT="0" marB="0"/>
                </a:tc>
                <a:tc>
                  <a:txBody>
                    <a:bodyPr/>
                    <a:lstStyle/>
                    <a:p>
                      <a:pPr indent="0" algn="ctr"/>
                      <a:r>
                        <a:rPr lang="en-US" sz="2300">
                          <a:latin typeface="AngsanaUPC"/>
                        </a:rPr>
                        <a:t>Ted’s</a:t>
                      </a:r>
                    </a:p>
                  </a:txBody>
                  <a:tcPr marL="0" marR="0" marT="0" marB="0"/>
                </a:tc>
                <a:tc>
                  <a:txBody>
                    <a:bodyPr/>
                    <a:lstStyle/>
                    <a:p>
                      <a:pPr indent="0" algn="ctr"/>
                      <a:r>
                        <a:rPr lang="fr" sz="2300">
                          <a:latin typeface="AngsanaUPC"/>
                        </a:rPr>
                        <a:t>F</a:t>
                      </a:r>
                    </a:p>
                  </a:txBody>
                  <a:tcPr marL="0" marR="0" marT="0" marB="0"/>
                </a:tc>
                <a:tc>
                  <a:txBody>
                    <a:bodyPr/>
                    <a:lstStyle/>
                    <a:p>
                      <a:endParaRPr sz="1700"/>
                    </a:p>
                  </a:txBody>
                  <a:tcPr marL="0" marR="0" marT="0" marB="0"/>
                </a:tc>
                <a:tc>
                  <a:txBody>
                    <a:bodyPr/>
                    <a:lstStyle/>
                    <a:p>
                      <a:endParaRPr sz="1700" dirty="0"/>
                    </a:p>
                  </a:txBody>
                  <a:tcPr marL="0" marR="0" marT="0" marB="0"/>
                </a:tc>
                <a:extLst>
                  <a:ext uri="{0D108BD9-81ED-4DB2-BD59-A6C34878D82A}">
                    <a16:rowId xmlns:a16="http://schemas.microsoft.com/office/drawing/2014/main" val="10006"/>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16.2.3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TextBox 2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26" name="TextBox 2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p:cNvGrpSpPr/>
          <p:nvPr/>
        </p:nvGrpSpPr>
        <p:grpSpPr>
          <a:xfrm>
            <a:off x="773834" y="273389"/>
            <a:ext cx="7811485" cy="695565"/>
            <a:chOff x="0" y="4112"/>
            <a:chExt cx="7811485" cy="695565"/>
          </a:xfrm>
        </p:grpSpPr>
        <p:sp>
          <p:nvSpPr>
            <p:cNvPr id="28" name="Rounded Rectangle 2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16.2.3 Continued</a:t>
              </a:r>
              <a:endParaRPr lang="en-US" sz="2900" u="none" kern="1200" dirty="0"/>
            </a:p>
          </p:txBody>
        </p:sp>
      </p:grpSp>
      <p:graphicFrame>
        <p:nvGraphicFramePr>
          <p:cNvPr id="30" name="Table 29"/>
          <p:cNvGraphicFramePr>
            <a:graphicFrameLocks noGrp="1"/>
          </p:cNvGraphicFramePr>
          <p:nvPr>
            <p:extLst>
              <p:ext uri="{D42A27DB-BD31-4B8C-83A1-F6EECF244321}">
                <p14:modId xmlns:p14="http://schemas.microsoft.com/office/powerpoint/2010/main" val="1383262575"/>
              </p:ext>
            </p:extLst>
          </p:nvPr>
        </p:nvGraphicFramePr>
        <p:xfrm>
          <a:off x="807789" y="1250026"/>
          <a:ext cx="5238750" cy="518160"/>
        </p:xfrm>
        <a:graphic>
          <a:graphicData uri="http://schemas.openxmlformats.org/drawingml/2006/table">
            <a:tbl>
              <a:tblPr/>
              <a:tblGrid>
                <a:gridCol w="5238750">
                  <a:extLst>
                    <a:ext uri="{9D8B030D-6E8A-4147-A177-3AD203B41FA5}">
                      <a16:colId xmlns:a16="http://schemas.microsoft.com/office/drawing/2014/main" val="2198158330"/>
                    </a:ext>
                  </a:extLst>
                </a:gridCol>
              </a:tblGrid>
              <a:tr h="0">
                <a:tc>
                  <a:txBody>
                    <a:bodyPr/>
                    <a:lstStyle/>
                    <a:p>
                      <a:r>
                        <a:rPr lang="en-US" sz="2800" b="1" i="1" dirty="0">
                          <a:solidFill>
                            <a:srgbClr val="3333CC"/>
                          </a:solidFill>
                          <a:effectLst/>
                          <a:latin typeface="Times New Roman" panose="02020603050405020304" pitchFamily="18" charset="0"/>
                        </a:rPr>
                        <a:t>Trust Model in PGP</a:t>
                      </a:r>
                      <a:endParaRPr lang="en-US"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0625668"/>
                  </a:ext>
                </a:extLst>
              </a:tr>
            </a:tbl>
          </a:graphicData>
        </a:graphic>
      </p:graphicFrame>
      <p:sp>
        <p:nvSpPr>
          <p:cNvPr id="31" name="Rectangle 1"/>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2" name="Picture 31"/>
          <p:cNvPicPr>
            <a:picLocks noChangeAspect="1"/>
          </p:cNvPicPr>
          <p:nvPr/>
        </p:nvPicPr>
        <p:blipFill>
          <a:blip r:embed="rId2"/>
          <a:stretch>
            <a:fillRect/>
          </a:stretch>
        </p:blipFill>
        <p:spPr>
          <a:xfrm>
            <a:off x="1118652" y="2049258"/>
            <a:ext cx="7466667" cy="405714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07789" y="1310042"/>
            <a:ext cx="7777530" cy="4373581"/>
          </a:xfrm>
          <a:prstGeom prst="rect">
            <a:avLst/>
          </a:prstGeom>
        </p:spPr>
        <p:txBody>
          <a:bodyPr lIns="0" tIns="0" rIns="0" bIns="0">
            <a:normAutofit fontScale="97500"/>
          </a:bodyPr>
          <a:lstStyle/>
          <a:p>
            <a:pPr indent="0" algn="just">
              <a:lnSpc>
                <a:spcPts val="3360"/>
              </a:lnSpc>
            </a:pPr>
            <a:r>
              <a:rPr lang="en-US" sz="4200" b="1" i="1" dirty="0">
                <a:latin typeface="AngsanaUPC"/>
              </a:rPr>
              <a:t>It may become necessary for an entity to revoke his or her public key from the ring. This may happen if the owner of the key feels that the key is compromised (stolen, for example) or just too old to be safe.</a:t>
            </a:r>
          </a:p>
        </p:txBody>
      </p:sp>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4" name="TextBox 3"/>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773834" y="273389"/>
            <a:ext cx="7811485" cy="695565"/>
            <a:chOff x="0" y="4112"/>
            <a:chExt cx="7811485" cy="695565"/>
          </a:xfrm>
        </p:grpSpPr>
        <p:sp>
          <p:nvSpPr>
            <p:cNvPr id="7" name="Rounded Rectangle 6"/>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16.2.4 Key Revocation</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68726" y="1364585"/>
            <a:ext cx="7870474" cy="4946568"/>
          </a:xfrm>
          <a:prstGeom prst="rect">
            <a:avLst/>
          </a:prstGeom>
        </p:spPr>
        <p:txBody>
          <a:bodyPr lIns="0" tIns="0" rIns="0" bIns="0">
            <a:normAutofit fontScale="90000"/>
          </a:bodyPr>
          <a:lstStyle/>
          <a:p>
            <a:pPr marL="594868" indent="-571500">
              <a:lnSpc>
                <a:spcPts val="3360"/>
              </a:lnSpc>
              <a:spcBef>
                <a:spcPts val="1050"/>
              </a:spcBef>
              <a:spcAft>
                <a:spcPts val="1050"/>
              </a:spcAft>
              <a:buFont typeface="Wingdings" panose="05000000000000000000" pitchFamily="2" charset="2"/>
              <a:buChar char="v"/>
            </a:pPr>
            <a:r>
              <a:rPr lang="en-US" sz="4200" b="1" dirty="0" smtClean="0">
                <a:latin typeface="AngsanaUPC"/>
              </a:rPr>
              <a:t>To </a:t>
            </a:r>
            <a:r>
              <a:rPr lang="en-US" sz="4200" b="1" dirty="0">
                <a:latin typeface="AngsanaUPC"/>
              </a:rPr>
              <a:t>explain the general structure of an e-mail application program</a:t>
            </a:r>
          </a:p>
          <a:p>
            <a:pPr marL="594868" indent="-571500">
              <a:lnSpc>
                <a:spcPts val="3384"/>
              </a:lnSpc>
              <a:spcAft>
                <a:spcPts val="1050"/>
              </a:spcAft>
              <a:buFont typeface="Wingdings" panose="05000000000000000000" pitchFamily="2" charset="2"/>
              <a:buChar char="v"/>
            </a:pPr>
            <a:r>
              <a:rPr lang="en-US" sz="4200" b="1" dirty="0" smtClean="0">
                <a:latin typeface="AngsanaUPC"/>
              </a:rPr>
              <a:t>To </a:t>
            </a:r>
            <a:r>
              <a:rPr lang="en-US" sz="4200" b="1" dirty="0">
                <a:latin typeface="AngsanaUPC"/>
              </a:rPr>
              <a:t>discuss how PGP can provide security services for e-mail</a:t>
            </a:r>
          </a:p>
          <a:p>
            <a:pPr marL="594868" indent="-571500">
              <a:lnSpc>
                <a:spcPts val="3360"/>
              </a:lnSpc>
              <a:spcAft>
                <a:spcPts val="1050"/>
              </a:spcAft>
              <a:buFont typeface="Wingdings" panose="05000000000000000000" pitchFamily="2" charset="2"/>
              <a:buChar char="v"/>
            </a:pPr>
            <a:r>
              <a:rPr lang="en-US" sz="4200" b="1" dirty="0" smtClean="0">
                <a:latin typeface="AngsanaUPC"/>
              </a:rPr>
              <a:t>To </a:t>
            </a:r>
            <a:r>
              <a:rPr lang="en-US" sz="4200" b="1" dirty="0">
                <a:latin typeface="AngsanaUPC"/>
              </a:rPr>
              <a:t>discuss how S/MIME can provide security services for e-mail</a:t>
            </a:r>
          </a:p>
          <a:p>
            <a:pPr marL="571500" indent="-571500" algn="just">
              <a:spcAft>
                <a:spcPts val="1050"/>
              </a:spcAft>
              <a:buFont typeface="Wingdings" panose="05000000000000000000" pitchFamily="2" charset="2"/>
              <a:buChar char="v"/>
            </a:pPr>
            <a:r>
              <a:rPr lang="en-US" sz="4200" b="1" dirty="0" smtClean="0">
                <a:latin typeface="AngsanaUPC"/>
              </a:rPr>
              <a:t>To </a:t>
            </a:r>
            <a:r>
              <a:rPr lang="en-US" sz="4200" b="1" dirty="0">
                <a:latin typeface="AngsanaUPC"/>
              </a:rPr>
              <a:t>define trust mechanism in both PGP </a:t>
            </a:r>
            <a:r>
              <a:rPr lang="en-US" sz="4200" b="1" dirty="0" smtClean="0">
                <a:latin typeface="AngsanaUPC"/>
              </a:rPr>
              <a:t>and S/MIME</a:t>
            </a:r>
            <a:endParaRPr lang="en-US" sz="4200" b="1" dirty="0">
              <a:latin typeface="AngsanaUPC"/>
            </a:endParaRPr>
          </a:p>
          <a:p>
            <a:pPr marL="594868" indent="-571500">
              <a:lnSpc>
                <a:spcPts val="3384"/>
              </a:lnSpc>
              <a:buFont typeface="Wingdings" panose="05000000000000000000" pitchFamily="2" charset="2"/>
              <a:buChar char="v"/>
            </a:pPr>
            <a:r>
              <a:rPr lang="en-US" sz="4200" b="1" dirty="0" smtClean="0">
                <a:latin typeface="AngsanaUPC"/>
              </a:rPr>
              <a:t>To </a:t>
            </a:r>
            <a:r>
              <a:rPr lang="en-US" sz="4200" b="1" dirty="0">
                <a:latin typeface="AngsanaUPC"/>
              </a:rPr>
              <a:t>show the structure of messages exchanged in PGP and S/MIME</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459977098"/>
              </p:ext>
            </p:extLst>
          </p:nvPr>
        </p:nvGraphicFramePr>
        <p:xfrm>
          <a:off x="735106" y="358588"/>
          <a:ext cx="8104094" cy="856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6730" y="1593247"/>
            <a:ext cx="6236258" cy="4869724"/>
          </a:xfrm>
          <a:prstGeom prst="rect">
            <a:avLst/>
          </a:prstGeom>
        </p:spPr>
      </p:pic>
      <p:graphicFrame>
        <p:nvGraphicFramePr>
          <p:cNvPr id="7" name="Diagram 6"/>
          <p:cNvGraphicFramePr/>
          <p:nvPr>
            <p:extLst>
              <p:ext uri="{D42A27DB-BD31-4B8C-83A1-F6EECF244321}">
                <p14:modId xmlns:p14="http://schemas.microsoft.com/office/powerpoint/2010/main" val="3993006367"/>
              </p:ext>
            </p:extLst>
          </p:nvPr>
        </p:nvGraphicFramePr>
        <p:xfrm>
          <a:off x="911043" y="217661"/>
          <a:ext cx="7784722" cy="813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1583308" y="1075103"/>
            <a:ext cx="6499679" cy="523220"/>
          </a:xfrm>
          <a:prstGeom prst="rect">
            <a:avLst/>
          </a:prstGeom>
        </p:spPr>
        <p:txBody>
          <a:bodyPr wrap="square">
            <a:spAutoFit/>
          </a:bodyPr>
          <a:lstStyle/>
          <a:p>
            <a:pPr indent="0" algn="ctr">
              <a:spcAft>
                <a:spcPts val="1680"/>
              </a:spcAft>
            </a:pPr>
            <a:r>
              <a:rPr lang="en-US" sz="2800" b="1" dirty="0">
                <a:solidFill>
                  <a:srgbClr val="3333CC"/>
                </a:solidFill>
                <a:latin typeface="AngsanaUPC"/>
              </a:rPr>
              <a:t>Figure 16.10 </a:t>
            </a:r>
            <a:r>
              <a:rPr lang="en-US" sz="2400" b="1" i="1" dirty="0">
                <a:latin typeface="AngsanaUPC"/>
              </a:rPr>
              <a:t>Extracting information at the sender site</a:t>
            </a:r>
            <a:endParaRPr lang="en-US" sz="2400" b="1" i="1" dirty="0">
              <a:latin typeface="AngsanaUPC"/>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86123" y="1757645"/>
            <a:ext cx="6096717" cy="4705326"/>
          </a:xfrm>
          <a:prstGeom prst="rect">
            <a:avLst/>
          </a:prstGeom>
        </p:spPr>
      </p:pic>
      <p:sp>
        <p:nvSpPr>
          <p:cNvPr id="4" name="Rectangle 3"/>
          <p:cNvSpPr/>
          <p:nvPr/>
        </p:nvSpPr>
        <p:spPr>
          <a:xfrm>
            <a:off x="1319784" y="1183341"/>
            <a:ext cx="6838098" cy="445245"/>
          </a:xfrm>
          <a:prstGeom prst="rect">
            <a:avLst/>
          </a:prstGeom>
        </p:spPr>
        <p:txBody>
          <a:bodyPr wrap="none" lIns="0" tIns="0" rIns="0" bIns="0">
            <a:normAutofit fontScale="90000" lnSpcReduction="10000"/>
          </a:bodyPr>
          <a:lstStyle/>
          <a:p>
            <a:pPr indent="0"/>
            <a:r>
              <a:rPr lang="en-US" sz="3600" b="1" dirty="0">
                <a:solidFill>
                  <a:srgbClr val="3333CC"/>
                </a:solidFill>
                <a:latin typeface="AngsanaUPC"/>
              </a:rPr>
              <a:t>Figure 16.11 </a:t>
            </a:r>
            <a:r>
              <a:rPr lang="en-US" sz="3000" b="1" i="1" dirty="0">
                <a:latin typeface="AngsanaUPC"/>
              </a:rPr>
              <a:t>Extracting info. </a:t>
            </a:r>
            <a:r>
              <a:rPr lang="en-US" sz="3000" b="1" i="1" dirty="0" err="1">
                <a:latin typeface="AngsanaUPC"/>
              </a:rPr>
              <a:t>mation</a:t>
            </a:r>
            <a:r>
              <a:rPr lang="en-US" sz="3000" b="1" i="1" dirty="0">
                <a:latin typeface="AngsanaUPC"/>
              </a:rPr>
              <a:t> at the receiver site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16.2.5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7789" y="2587310"/>
            <a:ext cx="7800841" cy="1751608"/>
          </a:xfrm>
          <a:prstGeom prst="rect">
            <a:avLst/>
          </a:prstGeom>
        </p:spPr>
      </p:pic>
      <p:sp>
        <p:nvSpPr>
          <p:cNvPr id="3" name="Rectangle 2"/>
          <p:cNvSpPr/>
          <p:nvPr/>
        </p:nvSpPr>
        <p:spPr>
          <a:xfrm>
            <a:off x="1343270" y="1621894"/>
            <a:ext cx="6527741" cy="708929"/>
          </a:xfrm>
          <a:prstGeom prst="rect">
            <a:avLst/>
          </a:prstGeom>
        </p:spPr>
        <p:txBody>
          <a:bodyPr wrap="none" lIns="0" tIns="0" rIns="0" bIns="0">
            <a:normAutofit fontScale="97500"/>
          </a:bodyPr>
          <a:lstStyle/>
          <a:p>
            <a:pPr indent="0"/>
            <a:r>
              <a:rPr lang="en-US" sz="3600" b="1" dirty="0">
                <a:solidFill>
                  <a:srgbClr val="3333CC"/>
                </a:solidFill>
                <a:latin typeface="AngsanaUPC"/>
              </a:rPr>
              <a:t>Figure 16.12 </a:t>
            </a:r>
            <a:r>
              <a:rPr lang="en-US" sz="3000" b="1" i="1" dirty="0">
                <a:latin typeface="AngsanaUPC"/>
              </a:rPr>
              <a:t>Format of packet header</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773834" y="273389"/>
            <a:ext cx="7811485" cy="695565"/>
            <a:chOff x="0" y="4112"/>
            <a:chExt cx="7811485" cy="695565"/>
          </a:xfrm>
        </p:grpSpPr>
        <p:sp>
          <p:nvSpPr>
            <p:cNvPr id="7" name="Rounded Rectangle 6"/>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16.2.6 PGP Packets</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99160" y="1201271"/>
            <a:ext cx="7652204" cy="537882"/>
          </a:xfrm>
          <a:prstGeom prst="rect">
            <a:avLst/>
          </a:prstGeom>
        </p:spPr>
        <p:txBody>
          <a:bodyPr wrap="none" lIns="0" tIns="0" rIns="0" bIns="0">
            <a:noAutofit/>
          </a:bodyPr>
          <a:lstStyle/>
          <a:p>
            <a:pPr indent="0"/>
            <a:r>
              <a:rPr lang="en-US" sz="3200" b="1" dirty="0">
                <a:latin typeface="AngsanaUPC"/>
              </a:rPr>
              <a:t>Table </a:t>
            </a:r>
            <a:r>
              <a:rPr lang="en-US" sz="3200" b="1" dirty="0" smtClean="0">
                <a:latin typeface="AngsanaUPC"/>
              </a:rPr>
              <a:t>16.12 </a:t>
            </a:r>
            <a:r>
              <a:rPr lang="en-US" sz="2800" i="1" dirty="0">
                <a:latin typeface="AngsanaUPC"/>
              </a:rPr>
              <a:t>Some commonly used packet types</a:t>
            </a:r>
          </a:p>
        </p:txBody>
      </p:sp>
      <p:graphicFrame>
        <p:nvGraphicFramePr>
          <p:cNvPr id="4" name="Table 3"/>
          <p:cNvGraphicFramePr>
            <a:graphicFrameLocks noGrp="1"/>
          </p:cNvGraphicFramePr>
          <p:nvPr>
            <p:extLst>
              <p:ext uri="{D42A27DB-BD31-4B8C-83A1-F6EECF244321}">
                <p14:modId xmlns:p14="http://schemas.microsoft.com/office/powerpoint/2010/main" val="176681162"/>
              </p:ext>
            </p:extLst>
          </p:nvPr>
        </p:nvGraphicFramePr>
        <p:xfrm>
          <a:off x="899160" y="1973146"/>
          <a:ext cx="7580376" cy="3977640"/>
        </p:xfrm>
        <a:graphic>
          <a:graphicData uri="http://schemas.openxmlformats.org/drawingml/2006/table">
            <a:tbl>
              <a:tblPr/>
              <a:tblGrid>
                <a:gridCol w="1764792">
                  <a:extLst>
                    <a:ext uri="{9D8B030D-6E8A-4147-A177-3AD203B41FA5}">
                      <a16:colId xmlns:a16="http://schemas.microsoft.com/office/drawing/2014/main" val="20000"/>
                    </a:ext>
                  </a:extLst>
                </a:gridCol>
                <a:gridCol w="5815584">
                  <a:extLst>
                    <a:ext uri="{9D8B030D-6E8A-4147-A177-3AD203B41FA5}">
                      <a16:colId xmlns:a16="http://schemas.microsoft.com/office/drawing/2014/main" val="20001"/>
                    </a:ext>
                  </a:extLst>
                </a:gridCol>
              </a:tblGrid>
              <a:tr h="448056">
                <a:tc>
                  <a:txBody>
                    <a:bodyPr/>
                    <a:lstStyle/>
                    <a:p>
                      <a:pPr marR="114300" indent="0" algn="ctr"/>
                      <a:r>
                        <a:rPr lang="en-US" sz="3000" i="1">
                          <a:latin typeface="AngsanaUPC"/>
                        </a:rPr>
                        <a:t>Value</a:t>
                      </a:r>
                    </a:p>
                  </a:txBody>
                  <a:tcPr marL="0" marR="0" marT="0" marB="0" anchor="b">
                    <a:solidFill>
                      <a:srgbClr val="E6E6E6"/>
                    </a:solidFill>
                  </a:tcPr>
                </a:tc>
                <a:tc>
                  <a:txBody>
                    <a:bodyPr/>
                    <a:lstStyle/>
                    <a:p>
                      <a:pPr indent="0" algn="ctr"/>
                      <a:r>
                        <a:rPr lang="en-US" sz="3000" i="1">
                          <a:latin typeface="AngsanaUPC"/>
                        </a:rPr>
                        <a:t>Packet type</a:t>
                      </a:r>
                    </a:p>
                  </a:txBody>
                  <a:tcPr marL="0" marR="0" marT="0" marB="0" anchor="b">
                    <a:solidFill>
                      <a:srgbClr val="E6E6E6"/>
                    </a:solidFill>
                  </a:tcPr>
                </a:tc>
                <a:extLst>
                  <a:ext uri="{0D108BD9-81ED-4DB2-BD59-A6C34878D82A}">
                    <a16:rowId xmlns:a16="http://schemas.microsoft.com/office/drawing/2014/main" val="10000"/>
                  </a:ext>
                </a:extLst>
              </a:tr>
              <a:tr h="435864">
                <a:tc>
                  <a:txBody>
                    <a:bodyPr/>
                    <a:lstStyle/>
                    <a:p>
                      <a:pPr marR="114300" indent="0" algn="ctr"/>
                      <a:r>
                        <a:rPr lang="en-US" sz="1900" b="1">
                          <a:latin typeface="Trebuchet MS"/>
                        </a:rPr>
                        <a:t>i</a:t>
                      </a:r>
                    </a:p>
                  </a:txBody>
                  <a:tcPr marL="0" marR="0" marT="0" marB="0"/>
                </a:tc>
                <a:tc>
                  <a:txBody>
                    <a:bodyPr/>
                    <a:lstStyle/>
                    <a:p>
                      <a:pPr marL="190500" indent="0"/>
                      <a:r>
                        <a:rPr lang="en-US" sz="2600">
                          <a:latin typeface="AngsanaUPC"/>
                        </a:rPr>
                        <a:t>Session key packet encrypted using a public key</a:t>
                      </a:r>
                    </a:p>
                  </a:txBody>
                  <a:tcPr marL="0" marR="0" marT="0" marB="0"/>
                </a:tc>
                <a:extLst>
                  <a:ext uri="{0D108BD9-81ED-4DB2-BD59-A6C34878D82A}">
                    <a16:rowId xmlns:a16="http://schemas.microsoft.com/office/drawing/2014/main" val="10001"/>
                  </a:ext>
                </a:extLst>
              </a:tr>
              <a:tr h="438912">
                <a:tc>
                  <a:txBody>
                    <a:bodyPr/>
                    <a:lstStyle/>
                    <a:p>
                      <a:pPr marR="114300" indent="0" algn="ctr"/>
                      <a:r>
                        <a:rPr lang="en-US" sz="2600" dirty="0">
                          <a:latin typeface="AngsanaUPC"/>
                        </a:rPr>
                        <a:t>2</a:t>
                      </a:r>
                    </a:p>
                  </a:txBody>
                  <a:tcPr marL="0" marR="0" marT="0" marB="0" anchor="ctr"/>
                </a:tc>
                <a:tc>
                  <a:txBody>
                    <a:bodyPr/>
                    <a:lstStyle/>
                    <a:p>
                      <a:pPr marL="190500" indent="0"/>
                      <a:r>
                        <a:rPr lang="en-US" sz="2600">
                          <a:latin typeface="AngsanaUPC"/>
                        </a:rPr>
                        <a:t>Signature packet</a:t>
                      </a:r>
                    </a:p>
                  </a:txBody>
                  <a:tcPr marL="0" marR="0" marT="0" marB="0" anchor="ctr"/>
                </a:tc>
                <a:extLst>
                  <a:ext uri="{0D108BD9-81ED-4DB2-BD59-A6C34878D82A}">
                    <a16:rowId xmlns:a16="http://schemas.microsoft.com/office/drawing/2014/main" val="10002"/>
                  </a:ext>
                </a:extLst>
              </a:tr>
              <a:tr h="438912">
                <a:tc>
                  <a:txBody>
                    <a:bodyPr/>
                    <a:lstStyle/>
                    <a:p>
                      <a:pPr marR="114300" indent="0" algn="ctr"/>
                      <a:r>
                        <a:rPr lang="en-US" sz="2600">
                          <a:latin typeface="AngsanaUPC"/>
                        </a:rPr>
                        <a:t>5</a:t>
                      </a:r>
                    </a:p>
                  </a:txBody>
                  <a:tcPr marL="0" marR="0" marT="0" marB="0"/>
                </a:tc>
                <a:tc>
                  <a:txBody>
                    <a:bodyPr/>
                    <a:lstStyle/>
                    <a:p>
                      <a:pPr marL="190500" indent="0"/>
                      <a:r>
                        <a:rPr lang="en-US" sz="2600">
                          <a:latin typeface="AngsanaUPC"/>
                        </a:rPr>
                        <a:t>Private-key packet</a:t>
                      </a:r>
                    </a:p>
                  </a:txBody>
                  <a:tcPr marL="0" marR="0" marT="0" marB="0"/>
                </a:tc>
                <a:extLst>
                  <a:ext uri="{0D108BD9-81ED-4DB2-BD59-A6C34878D82A}">
                    <a16:rowId xmlns:a16="http://schemas.microsoft.com/office/drawing/2014/main" val="10003"/>
                  </a:ext>
                </a:extLst>
              </a:tr>
              <a:tr h="438912">
                <a:tc>
                  <a:txBody>
                    <a:bodyPr/>
                    <a:lstStyle/>
                    <a:p>
                      <a:pPr marR="114300" indent="0" algn="ctr"/>
                      <a:r>
                        <a:rPr lang="en-US" sz="2600">
                          <a:latin typeface="AngsanaUPC"/>
                        </a:rPr>
                        <a:t>6</a:t>
                      </a:r>
                    </a:p>
                  </a:txBody>
                  <a:tcPr marL="0" marR="0" marT="0" marB="0" anchor="ctr"/>
                </a:tc>
                <a:tc>
                  <a:txBody>
                    <a:bodyPr/>
                    <a:lstStyle/>
                    <a:p>
                      <a:pPr marL="190500" indent="0"/>
                      <a:r>
                        <a:rPr lang="en-US" sz="2600">
                          <a:latin typeface="AngsanaUPC"/>
                        </a:rPr>
                        <a:t>Public-key packet</a:t>
                      </a:r>
                    </a:p>
                  </a:txBody>
                  <a:tcPr marL="0" marR="0" marT="0" marB="0" anchor="ctr"/>
                </a:tc>
                <a:extLst>
                  <a:ext uri="{0D108BD9-81ED-4DB2-BD59-A6C34878D82A}">
                    <a16:rowId xmlns:a16="http://schemas.microsoft.com/office/drawing/2014/main" val="10004"/>
                  </a:ext>
                </a:extLst>
              </a:tr>
              <a:tr h="438912">
                <a:tc>
                  <a:txBody>
                    <a:bodyPr/>
                    <a:lstStyle/>
                    <a:p>
                      <a:pPr marR="114300" indent="0" algn="ctr"/>
                      <a:r>
                        <a:rPr lang="en-US" sz="2600">
                          <a:latin typeface="AngsanaUPC"/>
                        </a:rPr>
                        <a:t>8</a:t>
                      </a:r>
                    </a:p>
                  </a:txBody>
                  <a:tcPr marL="0" marR="0" marT="0" marB="0" anchor="b"/>
                </a:tc>
                <a:tc>
                  <a:txBody>
                    <a:bodyPr/>
                    <a:lstStyle/>
                    <a:p>
                      <a:pPr marL="190500" indent="0"/>
                      <a:r>
                        <a:rPr lang="en-US" sz="2600">
                          <a:latin typeface="AngsanaUPC"/>
                        </a:rPr>
                        <a:t>Compressed data packet</a:t>
                      </a:r>
                    </a:p>
                  </a:txBody>
                  <a:tcPr marL="0" marR="0" marT="0" marB="0" anchor="ctr"/>
                </a:tc>
                <a:extLst>
                  <a:ext uri="{0D108BD9-81ED-4DB2-BD59-A6C34878D82A}">
                    <a16:rowId xmlns:a16="http://schemas.microsoft.com/office/drawing/2014/main" val="10005"/>
                  </a:ext>
                </a:extLst>
              </a:tr>
              <a:tr h="438912">
                <a:tc>
                  <a:txBody>
                    <a:bodyPr/>
                    <a:lstStyle/>
                    <a:p>
                      <a:pPr marR="114300" indent="0" algn="ctr"/>
                      <a:r>
                        <a:rPr lang="en-US" sz="2600">
                          <a:latin typeface="AngsanaUPC"/>
                        </a:rPr>
                        <a:t>9</a:t>
                      </a:r>
                    </a:p>
                  </a:txBody>
                  <a:tcPr marL="0" marR="0" marT="0" marB="0" anchor="b"/>
                </a:tc>
                <a:tc>
                  <a:txBody>
                    <a:bodyPr/>
                    <a:lstStyle/>
                    <a:p>
                      <a:pPr marL="190500" indent="0"/>
                      <a:r>
                        <a:rPr lang="en-US" sz="2600">
                          <a:latin typeface="AngsanaUPC"/>
                        </a:rPr>
                        <a:t>Data packet encrypted with a secret key</a:t>
                      </a:r>
                    </a:p>
                  </a:txBody>
                  <a:tcPr marL="0" marR="0" marT="0" marB="0" anchor="b"/>
                </a:tc>
                <a:extLst>
                  <a:ext uri="{0D108BD9-81ED-4DB2-BD59-A6C34878D82A}">
                    <a16:rowId xmlns:a16="http://schemas.microsoft.com/office/drawing/2014/main" val="10006"/>
                  </a:ext>
                </a:extLst>
              </a:tr>
              <a:tr h="438912">
                <a:tc>
                  <a:txBody>
                    <a:bodyPr/>
                    <a:lstStyle/>
                    <a:p>
                      <a:pPr marR="114300" indent="0" algn="ctr"/>
                      <a:r>
                        <a:rPr lang="en-US" sz="2600">
                          <a:latin typeface="AngsanaUPC"/>
                        </a:rPr>
                        <a:t>11</a:t>
                      </a:r>
                    </a:p>
                  </a:txBody>
                  <a:tcPr marL="0" marR="0" marT="0" marB="0" anchor="b"/>
                </a:tc>
                <a:tc>
                  <a:txBody>
                    <a:bodyPr/>
                    <a:lstStyle/>
                    <a:p>
                      <a:pPr marL="190500" indent="0"/>
                      <a:r>
                        <a:rPr lang="en-US" sz="2600">
                          <a:latin typeface="AngsanaUPC"/>
                        </a:rPr>
                        <a:t>Literal data packet</a:t>
                      </a:r>
                    </a:p>
                  </a:txBody>
                  <a:tcPr marL="0" marR="0" marT="0" marB="0" anchor="ctr"/>
                </a:tc>
                <a:extLst>
                  <a:ext uri="{0D108BD9-81ED-4DB2-BD59-A6C34878D82A}">
                    <a16:rowId xmlns:a16="http://schemas.microsoft.com/office/drawing/2014/main" val="10007"/>
                  </a:ext>
                </a:extLst>
              </a:tr>
              <a:tr h="451104">
                <a:tc>
                  <a:txBody>
                    <a:bodyPr/>
                    <a:lstStyle/>
                    <a:p>
                      <a:pPr marR="114300" indent="0" algn="ctr"/>
                      <a:r>
                        <a:rPr lang="en-US" sz="2600">
                          <a:latin typeface="AngsanaUPC"/>
                        </a:rPr>
                        <a:t>13</a:t>
                      </a:r>
                    </a:p>
                  </a:txBody>
                  <a:tcPr marL="0" marR="0" marT="0" marB="0"/>
                </a:tc>
                <a:tc>
                  <a:txBody>
                    <a:bodyPr/>
                    <a:lstStyle/>
                    <a:p>
                      <a:pPr marL="190500" indent="0"/>
                      <a:r>
                        <a:rPr lang="en-US" sz="2600" dirty="0">
                          <a:latin typeface="AngsanaUPC"/>
                        </a:rPr>
                        <a:t>User ID packet</a:t>
                      </a:r>
                    </a:p>
                  </a:txBody>
                  <a:tcPr marL="0" marR="0" marT="0" marB="0"/>
                </a:tc>
                <a:extLst>
                  <a:ext uri="{0D108BD9-81ED-4DB2-BD59-A6C34878D82A}">
                    <a16:rowId xmlns:a16="http://schemas.microsoft.com/office/drawing/2014/main" val="10008"/>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16.2.6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773834" y="273389"/>
            <a:ext cx="7811485" cy="695565"/>
            <a:chOff x="0" y="4112"/>
            <a:chExt cx="7811485" cy="695565"/>
          </a:xfrm>
        </p:grpSpPr>
        <p:sp>
          <p:nvSpPr>
            <p:cNvPr id="7" name="Rounded Rectangle 6"/>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16.2.6 Continued</a:t>
              </a:r>
              <a:endParaRPr lang="en-US" sz="2900" u="none" kern="1200" dirty="0"/>
            </a:p>
          </p:txBody>
        </p:sp>
      </p:grpSp>
      <p:pic>
        <p:nvPicPr>
          <p:cNvPr id="9" name="Picture 8"/>
          <p:cNvPicPr>
            <a:picLocks noChangeAspect="1"/>
          </p:cNvPicPr>
          <p:nvPr/>
        </p:nvPicPr>
        <p:blipFill>
          <a:blip r:embed="rId2"/>
          <a:stretch>
            <a:fillRect/>
          </a:stretch>
        </p:blipFill>
        <p:spPr>
          <a:xfrm>
            <a:off x="2129759" y="1982212"/>
            <a:ext cx="5780952" cy="4400000"/>
          </a:xfrm>
          <a:prstGeom prst="rect">
            <a:avLst/>
          </a:prstGeom>
        </p:spPr>
      </p:pic>
      <p:sp>
        <p:nvSpPr>
          <p:cNvPr id="10" name="TextBox 9"/>
          <p:cNvSpPr txBox="1"/>
          <p:nvPr/>
        </p:nvSpPr>
        <p:spPr>
          <a:xfrm>
            <a:off x="807789" y="1237128"/>
            <a:ext cx="5665694" cy="461665"/>
          </a:xfrm>
          <a:prstGeom prst="rect">
            <a:avLst/>
          </a:prstGeom>
          <a:noFill/>
        </p:spPr>
        <p:txBody>
          <a:bodyPr wrap="square" rtlCol="0">
            <a:spAutoFit/>
          </a:bodyPr>
          <a:lstStyle/>
          <a:p>
            <a:r>
              <a:rPr lang="en-US" sz="2400" dirty="0" smtClean="0"/>
              <a:t>Figure 16.13 Literal </a:t>
            </a:r>
            <a:r>
              <a:rPr lang="en-US" sz="2400" dirty="0" err="1" smtClean="0"/>
              <a:t>dat</a:t>
            </a:r>
            <a:r>
              <a:rPr lang="en-US" sz="2400" dirty="0" smtClean="0"/>
              <a:t> packet</a:t>
            </a:r>
            <a:endParaRPr lang="en-US" sz="2400" dirty="0"/>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8" name="Group 7"/>
          <p:cNvGrpSpPr/>
          <p:nvPr/>
        </p:nvGrpSpPr>
        <p:grpSpPr>
          <a:xfrm>
            <a:off x="773834" y="273389"/>
            <a:ext cx="7811485" cy="695565"/>
            <a:chOff x="0" y="4112"/>
            <a:chExt cx="7811485" cy="695565"/>
          </a:xfrm>
        </p:grpSpPr>
        <p:sp>
          <p:nvSpPr>
            <p:cNvPr id="9" name="Rounded Rectangle 8"/>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16.2.6 Continued</a:t>
              </a:r>
              <a:endParaRPr lang="en-US" sz="2900" u="none" kern="1200" dirty="0"/>
            </a:p>
          </p:txBody>
        </p:sp>
      </p:grpSp>
      <p:pic>
        <p:nvPicPr>
          <p:cNvPr id="11" name="Picture 10"/>
          <p:cNvPicPr>
            <a:picLocks noChangeAspect="1"/>
          </p:cNvPicPr>
          <p:nvPr/>
        </p:nvPicPr>
        <p:blipFill>
          <a:blip r:embed="rId2"/>
          <a:stretch>
            <a:fillRect/>
          </a:stretch>
        </p:blipFill>
        <p:spPr>
          <a:xfrm>
            <a:off x="807789" y="1948047"/>
            <a:ext cx="8019048" cy="2961905"/>
          </a:xfrm>
          <a:prstGeom prst="rect">
            <a:avLst/>
          </a:prstGeom>
        </p:spPr>
      </p:pic>
      <p:sp>
        <p:nvSpPr>
          <p:cNvPr id="12" name="TextBox 11"/>
          <p:cNvSpPr txBox="1"/>
          <p:nvPr/>
        </p:nvSpPr>
        <p:spPr>
          <a:xfrm>
            <a:off x="807789" y="1237128"/>
            <a:ext cx="5665694" cy="461665"/>
          </a:xfrm>
          <a:prstGeom prst="rect">
            <a:avLst/>
          </a:prstGeom>
          <a:noFill/>
        </p:spPr>
        <p:txBody>
          <a:bodyPr wrap="square" rtlCol="0">
            <a:spAutoFit/>
          </a:bodyPr>
          <a:lstStyle/>
          <a:p>
            <a:r>
              <a:rPr lang="en-US" sz="2400" dirty="0" smtClean="0"/>
              <a:t>Figure 16.14 Compressed data packet</a:t>
            </a:r>
            <a:endParaRPr lang="en-US" sz="2400" dirty="0"/>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08488" y="3429000"/>
            <a:ext cx="6742176" cy="1694688"/>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1058801" y="1815258"/>
            <a:ext cx="5665694" cy="461665"/>
          </a:xfrm>
          <a:prstGeom prst="rect">
            <a:avLst/>
          </a:prstGeom>
          <a:noFill/>
        </p:spPr>
        <p:txBody>
          <a:bodyPr wrap="square" rtlCol="0">
            <a:spAutoFit/>
          </a:bodyPr>
          <a:lstStyle/>
          <a:p>
            <a:r>
              <a:rPr lang="en-US" sz="2400" dirty="0" smtClean="0"/>
              <a:t>Figure 16.15 Encrypted data packet</a:t>
            </a:r>
            <a:endParaRPr lang="en-US" sz="2400" dirty="0"/>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16.2.6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31392" y="1505712"/>
            <a:ext cx="6766560" cy="5026152"/>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772668" y="1071259"/>
            <a:ext cx="5665694" cy="461665"/>
          </a:xfrm>
          <a:prstGeom prst="rect">
            <a:avLst/>
          </a:prstGeom>
          <a:noFill/>
        </p:spPr>
        <p:txBody>
          <a:bodyPr wrap="square" rtlCol="0">
            <a:spAutoFit/>
          </a:bodyPr>
          <a:lstStyle/>
          <a:p>
            <a:r>
              <a:rPr lang="en-US" sz="2400" dirty="0" smtClean="0"/>
              <a:t>Figure 16.16 Signature packet</a:t>
            </a:r>
            <a:endParaRPr lang="en-US" sz="2400" dirty="0"/>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16.2.6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07789" y="1205814"/>
            <a:ext cx="7777530" cy="510209"/>
          </a:xfrm>
          <a:prstGeom prst="rect">
            <a:avLst/>
          </a:prstGeom>
        </p:spPr>
        <p:txBody>
          <a:bodyPr wrap="none" lIns="0" tIns="0" rIns="0" bIns="0">
            <a:normAutofit fontScale="97500"/>
          </a:bodyPr>
          <a:lstStyle/>
          <a:p>
            <a:pPr indent="0"/>
            <a:r>
              <a:rPr lang="en-US" sz="2800" b="1" dirty="0">
                <a:latin typeface="AngsanaUPC"/>
              </a:rPr>
              <a:t>Table 16.13 </a:t>
            </a:r>
            <a:r>
              <a:rPr lang="en-US" sz="2300" i="1" dirty="0">
                <a:latin typeface="AngsanaUPC"/>
              </a:rPr>
              <a:t>Some signature values</a:t>
            </a:r>
          </a:p>
        </p:txBody>
      </p:sp>
      <p:graphicFrame>
        <p:nvGraphicFramePr>
          <p:cNvPr id="4" name="Table 3"/>
          <p:cNvGraphicFramePr>
            <a:graphicFrameLocks noGrp="1"/>
          </p:cNvGraphicFramePr>
          <p:nvPr>
            <p:extLst>
              <p:ext uri="{D42A27DB-BD31-4B8C-83A1-F6EECF244321}">
                <p14:modId xmlns:p14="http://schemas.microsoft.com/office/powerpoint/2010/main" val="1149970757"/>
              </p:ext>
            </p:extLst>
          </p:nvPr>
        </p:nvGraphicFramePr>
        <p:xfrm>
          <a:off x="773834" y="1716021"/>
          <a:ext cx="8137084" cy="4559272"/>
        </p:xfrm>
        <a:graphic>
          <a:graphicData uri="http://schemas.openxmlformats.org/drawingml/2006/table">
            <a:tbl>
              <a:tblPr/>
              <a:tblGrid>
                <a:gridCol w="1479997">
                  <a:extLst>
                    <a:ext uri="{9D8B030D-6E8A-4147-A177-3AD203B41FA5}">
                      <a16:colId xmlns:a16="http://schemas.microsoft.com/office/drawing/2014/main" val="20000"/>
                    </a:ext>
                  </a:extLst>
                </a:gridCol>
                <a:gridCol w="6657087">
                  <a:extLst>
                    <a:ext uri="{9D8B030D-6E8A-4147-A177-3AD203B41FA5}">
                      <a16:colId xmlns:a16="http://schemas.microsoft.com/office/drawing/2014/main" val="20001"/>
                    </a:ext>
                  </a:extLst>
                </a:gridCol>
              </a:tblGrid>
              <a:tr h="400106">
                <a:tc>
                  <a:txBody>
                    <a:bodyPr/>
                    <a:lstStyle/>
                    <a:p>
                      <a:pPr indent="0" algn="ctr"/>
                      <a:r>
                        <a:rPr lang="en-US" sz="2300" i="1">
                          <a:latin typeface="AngsanaUPC"/>
                        </a:rPr>
                        <a:t>Value</a:t>
                      </a:r>
                    </a:p>
                  </a:txBody>
                  <a:tcPr marL="0" marR="0" marT="0" marB="0" anchor="b">
                    <a:solidFill>
                      <a:srgbClr val="E6E6E6"/>
                    </a:solidFill>
                  </a:tcPr>
                </a:tc>
                <a:tc>
                  <a:txBody>
                    <a:bodyPr/>
                    <a:lstStyle/>
                    <a:p>
                      <a:pPr indent="0" algn="ctr"/>
                      <a:r>
                        <a:rPr lang="en-US" sz="2300" i="1">
                          <a:latin typeface="AngsanaUPC"/>
                        </a:rPr>
                        <a:t>Signature</a:t>
                      </a:r>
                    </a:p>
                  </a:txBody>
                  <a:tcPr marL="0" marR="0" marT="0" marB="0" anchor="b">
                    <a:solidFill>
                      <a:srgbClr val="E6E6E6"/>
                    </a:solidFill>
                  </a:tcPr>
                </a:tc>
                <a:extLst>
                  <a:ext uri="{0D108BD9-81ED-4DB2-BD59-A6C34878D82A}">
                    <a16:rowId xmlns:a16="http://schemas.microsoft.com/office/drawing/2014/main" val="10000"/>
                  </a:ext>
                </a:extLst>
              </a:tr>
              <a:tr h="387199">
                <a:tc>
                  <a:txBody>
                    <a:bodyPr/>
                    <a:lstStyle/>
                    <a:p>
                      <a:pPr indent="0" algn="ctr"/>
                      <a:r>
                        <a:rPr lang="en-US" sz="2300">
                          <a:latin typeface="AngsanaUPC"/>
                        </a:rPr>
                        <a:t>0x00</a:t>
                      </a:r>
                    </a:p>
                  </a:txBody>
                  <a:tcPr marL="0" marR="0" marT="0" marB="0" anchor="b"/>
                </a:tc>
                <a:tc>
                  <a:txBody>
                    <a:bodyPr/>
                    <a:lstStyle/>
                    <a:p>
                      <a:pPr marL="152400" indent="0"/>
                      <a:r>
                        <a:rPr lang="en-US" sz="2300" dirty="0">
                          <a:latin typeface="AngsanaUPC"/>
                        </a:rPr>
                        <a:t>Signature of a binary document (message or file).</a:t>
                      </a:r>
                    </a:p>
                  </a:txBody>
                  <a:tcPr marL="0" marR="0" marT="0" marB="0" anchor="b"/>
                </a:tc>
                <a:extLst>
                  <a:ext uri="{0D108BD9-81ED-4DB2-BD59-A6C34878D82A}">
                    <a16:rowId xmlns:a16="http://schemas.microsoft.com/office/drawing/2014/main" val="10001"/>
                  </a:ext>
                </a:extLst>
              </a:tr>
              <a:tr h="390426">
                <a:tc>
                  <a:txBody>
                    <a:bodyPr/>
                    <a:lstStyle/>
                    <a:p>
                      <a:pPr indent="0" algn="ctr"/>
                      <a:r>
                        <a:rPr lang="en-US" sz="2300">
                          <a:latin typeface="AngsanaUPC"/>
                        </a:rPr>
                        <a:t>0x01</a:t>
                      </a:r>
                    </a:p>
                  </a:txBody>
                  <a:tcPr marL="0" marR="0" marT="0" marB="0" anchor="ctr"/>
                </a:tc>
                <a:tc>
                  <a:txBody>
                    <a:bodyPr/>
                    <a:lstStyle/>
                    <a:p>
                      <a:pPr marL="152400" indent="0"/>
                      <a:r>
                        <a:rPr lang="en-US" sz="2300">
                          <a:latin typeface="AngsanaUPC"/>
                        </a:rPr>
                        <a:t>Signature of a text document (message or file).</a:t>
                      </a:r>
                    </a:p>
                  </a:txBody>
                  <a:tcPr marL="0" marR="0" marT="0" marB="0" anchor="ctr"/>
                </a:tc>
                <a:extLst>
                  <a:ext uri="{0D108BD9-81ED-4DB2-BD59-A6C34878D82A}">
                    <a16:rowId xmlns:a16="http://schemas.microsoft.com/office/drawing/2014/main" val="10002"/>
                  </a:ext>
                </a:extLst>
              </a:tr>
              <a:tr h="674372">
                <a:tc>
                  <a:txBody>
                    <a:bodyPr/>
                    <a:lstStyle/>
                    <a:p>
                      <a:pPr indent="0" algn="ctr"/>
                      <a:r>
                        <a:rPr lang="en-US" sz="2300">
                          <a:latin typeface="AngsanaUPC"/>
                        </a:rPr>
                        <a:t>0x10</a:t>
                      </a:r>
                    </a:p>
                  </a:txBody>
                  <a:tcPr marL="0" marR="0" marT="0" marB="0"/>
                </a:tc>
                <a:tc>
                  <a:txBody>
                    <a:bodyPr/>
                    <a:lstStyle/>
                    <a:p>
                      <a:pPr marL="152400" indent="0">
                        <a:lnSpc>
                          <a:spcPts val="2136"/>
                        </a:lnSpc>
                      </a:pPr>
                      <a:r>
                        <a:rPr lang="en-US" sz="2300">
                          <a:latin typeface="AngsanaUPC"/>
                        </a:rPr>
                        <a:t>Generic certificate of a user ID and public-key packet. The signer does not make any particular assertion about the owner of the key.</a:t>
                      </a:r>
                    </a:p>
                  </a:txBody>
                  <a:tcPr marL="0" marR="0" marT="0" marB="0" anchor="b"/>
                </a:tc>
                <a:extLst>
                  <a:ext uri="{0D108BD9-81ED-4DB2-BD59-A6C34878D82A}">
                    <a16:rowId xmlns:a16="http://schemas.microsoft.com/office/drawing/2014/main" val="10003"/>
                  </a:ext>
                </a:extLst>
              </a:tr>
              <a:tr h="677599">
                <a:tc>
                  <a:txBody>
                    <a:bodyPr/>
                    <a:lstStyle/>
                    <a:p>
                      <a:pPr indent="0" algn="ctr"/>
                      <a:r>
                        <a:rPr lang="en-US" sz="2300">
                          <a:latin typeface="AngsanaUPC"/>
                        </a:rPr>
                        <a:t>0x11</a:t>
                      </a:r>
                    </a:p>
                  </a:txBody>
                  <a:tcPr marL="0" marR="0" marT="0" marB="0"/>
                </a:tc>
                <a:tc>
                  <a:txBody>
                    <a:bodyPr/>
                    <a:lstStyle/>
                    <a:p>
                      <a:pPr marL="152400" indent="0">
                        <a:lnSpc>
                          <a:spcPts val="2136"/>
                        </a:lnSpc>
                      </a:pPr>
                      <a:r>
                        <a:rPr lang="en-US" sz="2300">
                          <a:latin typeface="AngsanaUPC"/>
                        </a:rPr>
                        <a:t>Personal certificate of a user ID and public-key packet. No verification is done on the owner of the key.</a:t>
                      </a:r>
                    </a:p>
                  </a:txBody>
                  <a:tcPr marL="0" marR="0" marT="0" marB="0" anchor="b"/>
                </a:tc>
                <a:extLst>
                  <a:ext uri="{0D108BD9-81ED-4DB2-BD59-A6C34878D82A}">
                    <a16:rowId xmlns:a16="http://schemas.microsoft.com/office/drawing/2014/main" val="10004"/>
                  </a:ext>
                </a:extLst>
              </a:tr>
              <a:tr h="667919">
                <a:tc>
                  <a:txBody>
                    <a:bodyPr/>
                    <a:lstStyle/>
                    <a:p>
                      <a:pPr indent="0" algn="ctr"/>
                      <a:r>
                        <a:rPr lang="en-US" sz="2300">
                          <a:latin typeface="AngsanaUPC"/>
                        </a:rPr>
                        <a:t>0x12</a:t>
                      </a:r>
                    </a:p>
                  </a:txBody>
                  <a:tcPr marL="0" marR="0" marT="0" marB="0"/>
                </a:tc>
                <a:tc>
                  <a:txBody>
                    <a:bodyPr/>
                    <a:lstStyle/>
                    <a:p>
                      <a:pPr marL="152400" indent="0">
                        <a:lnSpc>
                          <a:spcPts val="2136"/>
                        </a:lnSpc>
                      </a:pPr>
                      <a:r>
                        <a:rPr lang="en-US" sz="2300">
                          <a:latin typeface="AngsanaUPC"/>
                        </a:rPr>
                        <a:t>Casual certificate of a User ID and public-key packet. Some casual verification done on the owner of the key.</a:t>
                      </a:r>
                    </a:p>
                  </a:txBody>
                  <a:tcPr marL="0" marR="0" marT="0" marB="0" anchor="b"/>
                </a:tc>
                <a:extLst>
                  <a:ext uri="{0D108BD9-81ED-4DB2-BD59-A6C34878D82A}">
                    <a16:rowId xmlns:a16="http://schemas.microsoft.com/office/drawing/2014/main" val="10005"/>
                  </a:ext>
                </a:extLst>
              </a:tr>
              <a:tr h="677599">
                <a:tc>
                  <a:txBody>
                    <a:bodyPr/>
                    <a:lstStyle/>
                    <a:p>
                      <a:pPr indent="0" algn="ctr"/>
                      <a:r>
                        <a:rPr lang="en-US" sz="2300">
                          <a:latin typeface="AngsanaUPC"/>
                        </a:rPr>
                        <a:t>0x13</a:t>
                      </a:r>
                    </a:p>
                  </a:txBody>
                  <a:tcPr marL="0" marR="0" marT="0" marB="0"/>
                </a:tc>
                <a:tc>
                  <a:txBody>
                    <a:bodyPr/>
                    <a:lstStyle/>
                    <a:p>
                      <a:pPr marL="152400" indent="0">
                        <a:lnSpc>
                          <a:spcPts val="2088"/>
                        </a:lnSpc>
                      </a:pPr>
                      <a:r>
                        <a:rPr lang="en-US" sz="2300">
                          <a:latin typeface="AngsanaUPC"/>
                        </a:rPr>
                        <a:t>Positive certificate of a user ID and public-key packet. Substantial verification done.</a:t>
                      </a:r>
                    </a:p>
                  </a:txBody>
                  <a:tcPr marL="0" marR="0" marT="0" marB="0"/>
                </a:tc>
                <a:extLst>
                  <a:ext uri="{0D108BD9-81ED-4DB2-BD59-A6C34878D82A}">
                    <a16:rowId xmlns:a16="http://schemas.microsoft.com/office/drawing/2014/main" val="10006"/>
                  </a:ext>
                </a:extLst>
              </a:tr>
              <a:tr h="684052">
                <a:tc>
                  <a:txBody>
                    <a:bodyPr/>
                    <a:lstStyle/>
                    <a:p>
                      <a:pPr indent="0" algn="ctr"/>
                      <a:r>
                        <a:rPr lang="en-US" sz="2300">
                          <a:latin typeface="AngsanaUPC"/>
                        </a:rPr>
                        <a:t>0x30</a:t>
                      </a:r>
                    </a:p>
                  </a:txBody>
                  <a:tcPr marL="0" marR="0" marT="0" marB="0"/>
                </a:tc>
                <a:tc>
                  <a:txBody>
                    <a:bodyPr/>
                    <a:lstStyle/>
                    <a:p>
                      <a:pPr marL="152400" indent="0">
                        <a:lnSpc>
                          <a:spcPts val="2136"/>
                        </a:lnSpc>
                      </a:pPr>
                      <a:r>
                        <a:rPr lang="en-US" sz="2300" dirty="0">
                          <a:latin typeface="AngsanaUPC"/>
                        </a:rPr>
                        <a:t>Certificate revocation signature. This removes an earlier certificate (</a:t>
                      </a:r>
                      <a:r>
                        <a:rPr lang="en-US" sz="2300" dirty="0" err="1">
                          <a:latin typeface="AngsanaUPC"/>
                        </a:rPr>
                        <a:t>QvlO</a:t>
                      </a:r>
                      <a:r>
                        <a:rPr lang="en-US" sz="2300" dirty="0">
                          <a:latin typeface="AngsanaUPC"/>
                        </a:rPr>
                        <a:t> through 0x13).</a:t>
                      </a:r>
                    </a:p>
                  </a:txBody>
                  <a:tcPr marL="0" marR="0" marT="0" marB="0" anchor="b"/>
                </a:tc>
                <a:extLst>
                  <a:ext uri="{0D108BD9-81ED-4DB2-BD59-A6C34878D82A}">
                    <a16:rowId xmlns:a16="http://schemas.microsoft.com/office/drawing/2014/main" val="10007"/>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16.2.6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88053" y="2795912"/>
            <a:ext cx="7260336" cy="3407664"/>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807789" y="1237128"/>
            <a:ext cx="5665694" cy="461665"/>
          </a:xfrm>
          <a:prstGeom prst="rect">
            <a:avLst/>
          </a:prstGeom>
          <a:noFill/>
        </p:spPr>
        <p:txBody>
          <a:bodyPr wrap="square" rtlCol="0">
            <a:spAutoFit/>
          </a:bodyPr>
          <a:lstStyle/>
          <a:p>
            <a:r>
              <a:rPr lang="en-US" sz="2400" dirty="0" smtClean="0"/>
              <a:t>Figure 16.17 Session-key packet</a:t>
            </a:r>
            <a:endParaRPr lang="en-US" sz="2400" dirty="0"/>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16.2.6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275600075"/>
              </p:ext>
            </p:extLst>
          </p:nvPr>
        </p:nvGraphicFramePr>
        <p:xfrm>
          <a:off x="660748" y="432816"/>
          <a:ext cx="7830979" cy="664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41248" y="1465204"/>
            <a:ext cx="7650479" cy="1475219"/>
          </a:xfrm>
          <a:prstGeom prst="rect">
            <a:avLst/>
          </a:prstGeom>
        </p:spPr>
        <p:txBody>
          <a:bodyPr lIns="0" tIns="0" rIns="0" bIns="0">
            <a:normAutofit fontScale="97500"/>
          </a:bodyPr>
          <a:lstStyle/>
          <a:p>
            <a:pPr indent="0">
              <a:lnSpc>
                <a:spcPts val="3360"/>
              </a:lnSpc>
              <a:spcAft>
                <a:spcPts val="12390"/>
              </a:spcAft>
            </a:pPr>
            <a:r>
              <a:rPr lang="en-US" sz="4200" b="1" i="1" dirty="0">
                <a:latin typeface="AngsanaUPC"/>
              </a:rPr>
              <a:t>Let us first discuss the electronic mail (e-mail) system in general.</a:t>
            </a:r>
          </a:p>
        </p:txBody>
      </p:sp>
      <p:sp>
        <p:nvSpPr>
          <p:cNvPr id="4" name="Rectangle 3"/>
          <p:cNvSpPr/>
          <p:nvPr/>
        </p:nvSpPr>
        <p:spPr>
          <a:xfrm>
            <a:off x="927487" y="4332074"/>
            <a:ext cx="7477999" cy="2130897"/>
          </a:xfrm>
          <a:prstGeom prst="rect">
            <a:avLst/>
          </a:prstGeom>
        </p:spPr>
        <p:txBody>
          <a:bodyPr lIns="0" tIns="0" rIns="0" bIns="0">
            <a:normAutofit fontScale="97500"/>
          </a:bodyPr>
          <a:lstStyle/>
          <a:p>
            <a:pPr indent="0">
              <a:spcBef>
                <a:spcPts val="12390"/>
              </a:spcBef>
              <a:spcAft>
                <a:spcPts val="1050"/>
              </a:spcAft>
            </a:pPr>
            <a:r>
              <a:rPr lang="en-US" sz="4200" b="1" i="1" u="sng" dirty="0">
                <a:solidFill>
                  <a:srgbClr val="FF0000"/>
                </a:solidFill>
                <a:latin typeface="AngsanaUPC"/>
              </a:rPr>
              <a:t>Topics discussed in this section:</a:t>
            </a:r>
          </a:p>
          <a:p>
            <a:pPr indent="0" algn="just">
              <a:spcAft>
                <a:spcPts val="630"/>
              </a:spcAft>
            </a:pPr>
            <a:r>
              <a:rPr lang="en-US" sz="3600" b="1" dirty="0">
                <a:solidFill>
                  <a:srgbClr val="FF0000"/>
                </a:solidFill>
                <a:latin typeface="AngsanaUPC"/>
              </a:rPr>
              <a:t>16.1.1    </a:t>
            </a:r>
            <a:r>
              <a:rPr lang="en-US" sz="3600" b="1" dirty="0">
                <a:solidFill>
                  <a:srgbClr val="0033CC"/>
                </a:solidFill>
                <a:latin typeface="AngsanaUPC"/>
              </a:rPr>
              <a:t>E-mail Architecture</a:t>
            </a:r>
          </a:p>
          <a:p>
            <a:pPr indent="0" algn="just"/>
            <a:r>
              <a:rPr lang="en-US" sz="3600" b="1" dirty="0">
                <a:solidFill>
                  <a:srgbClr val="FF0000"/>
                </a:solidFill>
                <a:latin typeface="AngsanaUPC"/>
              </a:rPr>
              <a:t>16.1.2    </a:t>
            </a:r>
            <a:r>
              <a:rPr lang="en-US" sz="3600" b="1" dirty="0">
                <a:solidFill>
                  <a:srgbClr val="0033CC"/>
                </a:solidFill>
                <a:latin typeface="AngsanaUPC"/>
              </a:rPr>
              <a:t>E-mail Security</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39763" y="2831055"/>
            <a:ext cx="3054096" cy="3368040"/>
          </a:xfrm>
          <a:prstGeom prst="rect">
            <a:avLst/>
          </a:prstGeom>
        </p:spPr>
      </p:pic>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4" name="TextBox 3"/>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807789" y="1237128"/>
            <a:ext cx="5665694" cy="461665"/>
          </a:xfrm>
          <a:prstGeom prst="rect">
            <a:avLst/>
          </a:prstGeom>
          <a:noFill/>
        </p:spPr>
        <p:txBody>
          <a:bodyPr wrap="square" rtlCol="0">
            <a:spAutoFit/>
          </a:bodyPr>
          <a:lstStyle/>
          <a:p>
            <a:r>
              <a:rPr lang="en-US" sz="2400" dirty="0" smtClean="0"/>
              <a:t>Figure 16.18 Public-key packet</a:t>
            </a:r>
            <a:endParaRPr lang="en-US" sz="2400" dirty="0"/>
          </a:p>
        </p:txBody>
      </p:sp>
      <p:grpSp>
        <p:nvGrpSpPr>
          <p:cNvPr id="6" name="Group 5"/>
          <p:cNvGrpSpPr/>
          <p:nvPr/>
        </p:nvGrpSpPr>
        <p:grpSpPr>
          <a:xfrm>
            <a:off x="773834" y="273389"/>
            <a:ext cx="7811485" cy="695565"/>
            <a:chOff x="0" y="4112"/>
            <a:chExt cx="7811485" cy="695565"/>
          </a:xfrm>
        </p:grpSpPr>
        <p:sp>
          <p:nvSpPr>
            <p:cNvPr id="7" name="Rounded Rectangle 6"/>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16.2.6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74665" y="3119539"/>
            <a:ext cx="5087112" cy="2910840"/>
          </a:xfrm>
          <a:prstGeom prst="rect">
            <a:avLst/>
          </a:prstGeom>
        </p:spPr>
      </p:pic>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4" name="TextBox 3"/>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058801" y="1582581"/>
            <a:ext cx="5665694" cy="461665"/>
          </a:xfrm>
          <a:prstGeom prst="rect">
            <a:avLst/>
          </a:prstGeom>
          <a:noFill/>
        </p:spPr>
        <p:txBody>
          <a:bodyPr wrap="square" rtlCol="0">
            <a:spAutoFit/>
          </a:bodyPr>
          <a:lstStyle/>
          <a:p>
            <a:r>
              <a:rPr lang="en-US" sz="2400" dirty="0" smtClean="0"/>
              <a:t>Figure 16.19 User ID packet</a:t>
            </a:r>
            <a:endParaRPr lang="en-US" sz="2400" dirty="0"/>
          </a:p>
        </p:txBody>
      </p:sp>
      <p:grpSp>
        <p:nvGrpSpPr>
          <p:cNvPr id="6" name="Group 5"/>
          <p:cNvGrpSpPr/>
          <p:nvPr/>
        </p:nvGrpSpPr>
        <p:grpSpPr>
          <a:xfrm>
            <a:off x="773834" y="273389"/>
            <a:ext cx="7811485" cy="695565"/>
            <a:chOff x="0" y="4112"/>
            <a:chExt cx="7811485" cy="695565"/>
          </a:xfrm>
        </p:grpSpPr>
        <p:sp>
          <p:nvSpPr>
            <p:cNvPr id="7" name="Rounded Rectangle 6"/>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16.2.6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05173" y="1671415"/>
            <a:ext cx="6850267" cy="4657287"/>
          </a:xfrm>
          <a:prstGeom prst="rect">
            <a:avLst/>
          </a:prstGeom>
        </p:spPr>
      </p:pic>
      <p:sp>
        <p:nvSpPr>
          <p:cNvPr id="4" name="Rectangle 3"/>
          <p:cNvSpPr/>
          <p:nvPr/>
        </p:nvSpPr>
        <p:spPr>
          <a:xfrm>
            <a:off x="1005173" y="1165412"/>
            <a:ext cx="7367862" cy="417056"/>
          </a:xfrm>
          <a:prstGeom prst="rect">
            <a:avLst/>
          </a:prstGeom>
        </p:spPr>
        <p:txBody>
          <a:bodyPr wrap="none" lIns="0" tIns="0" rIns="0" bIns="0">
            <a:normAutofit fontScale="90000" lnSpcReduction="20000"/>
          </a:bodyPr>
          <a:lstStyle/>
          <a:p>
            <a:pPr indent="0"/>
            <a:r>
              <a:rPr lang="en-US" sz="3600" b="1" dirty="0">
                <a:solidFill>
                  <a:srgbClr val="3333CC"/>
                </a:solidFill>
                <a:latin typeface="AngsanaUPC"/>
              </a:rPr>
              <a:t>Figure 16.20 </a:t>
            </a:r>
            <a:r>
              <a:rPr lang="en-US" sz="3000" b="1" i="1" dirty="0">
                <a:latin typeface="AngsanaUPC"/>
              </a:rPr>
              <a:t>Encrypted message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16.2.7 PGP Messages</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9600" y="2304288"/>
            <a:ext cx="7543800" cy="3258312"/>
          </a:xfrm>
          <a:prstGeom prst="rect">
            <a:avLst/>
          </a:prstGeom>
        </p:spPr>
      </p:pic>
      <p:sp>
        <p:nvSpPr>
          <p:cNvPr id="4" name="Rectangle 3"/>
          <p:cNvSpPr/>
          <p:nvPr/>
        </p:nvSpPr>
        <p:spPr>
          <a:xfrm>
            <a:off x="999744" y="1631576"/>
            <a:ext cx="7153656" cy="333481"/>
          </a:xfrm>
          <a:prstGeom prst="rect">
            <a:avLst/>
          </a:prstGeom>
        </p:spPr>
        <p:txBody>
          <a:bodyPr wrap="none" lIns="0" tIns="0" rIns="0" bIns="0">
            <a:normAutofit fontScale="75000" lnSpcReduction="20000"/>
          </a:bodyPr>
          <a:lstStyle/>
          <a:p>
            <a:pPr indent="0"/>
            <a:r>
              <a:rPr lang="en-US" sz="3600" b="1" dirty="0">
                <a:solidFill>
                  <a:srgbClr val="3333CC"/>
                </a:solidFill>
                <a:latin typeface="AngsanaUPC"/>
              </a:rPr>
              <a:t>Figure 16.21 </a:t>
            </a:r>
            <a:r>
              <a:rPr lang="en-US" sz="3000" b="1" i="1" dirty="0">
                <a:latin typeface="AngsanaUPC"/>
              </a:rPr>
              <a:t>Signed message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16.2.7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73753" y="2079947"/>
            <a:ext cx="7488936" cy="4383024"/>
          </a:xfrm>
          <a:prstGeom prst="rect">
            <a:avLst/>
          </a:prstGeom>
        </p:spPr>
      </p:pic>
      <p:sp>
        <p:nvSpPr>
          <p:cNvPr id="4" name="Rectangle 3"/>
          <p:cNvSpPr/>
          <p:nvPr/>
        </p:nvSpPr>
        <p:spPr>
          <a:xfrm>
            <a:off x="1244660" y="1397776"/>
            <a:ext cx="7056658" cy="484811"/>
          </a:xfrm>
          <a:prstGeom prst="rect">
            <a:avLst/>
          </a:prstGeom>
        </p:spPr>
        <p:txBody>
          <a:bodyPr wrap="none" lIns="0" tIns="0" rIns="0" bIns="0">
            <a:normAutofit fontScale="90000" lnSpcReduction="10000"/>
          </a:bodyPr>
          <a:lstStyle/>
          <a:p>
            <a:pPr indent="0"/>
            <a:r>
              <a:rPr lang="en-US" sz="3600" b="1" dirty="0">
                <a:solidFill>
                  <a:srgbClr val="3333CC"/>
                </a:solidFill>
                <a:latin typeface="AngsanaUPC"/>
              </a:rPr>
              <a:t>Figure 16.22 </a:t>
            </a:r>
            <a:r>
              <a:rPr lang="en-US" sz="3000" b="1" i="1" dirty="0">
                <a:latin typeface="AngsanaUPC"/>
              </a:rPr>
              <a:t>Certificate message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773834" y="273389"/>
            <a:ext cx="7811485" cy="695565"/>
            <a:chOff x="0" y="4112"/>
            <a:chExt cx="7811485" cy="695565"/>
          </a:xfrm>
        </p:grpSpPr>
        <p:sp>
          <p:nvSpPr>
            <p:cNvPr id="8" name="Rounded Rectangle 7"/>
            <p:cNvSpPr/>
            <p:nvPr/>
          </p:nvSpPr>
          <p:spPr>
            <a:xfrm>
              <a:off x="0" y="4112"/>
              <a:ext cx="7811485"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3955" y="38067"/>
              <a:ext cx="7743575"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i="1" u="none" kern="1200" dirty="0" smtClean="0"/>
                <a:t>16.2.7 Continued</a:t>
              </a:r>
              <a:endParaRPr lang="en-US" sz="2900" u="none" kern="1200" dirty="0"/>
            </a:p>
          </p:txBody>
        </p:sp>
      </p:gr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08750" y="326135"/>
          <a:ext cx="7753932" cy="823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24757" y="1517902"/>
            <a:ext cx="7737925" cy="2267713"/>
          </a:xfrm>
          <a:prstGeom prst="rect">
            <a:avLst/>
          </a:prstGeom>
        </p:spPr>
        <p:txBody>
          <a:bodyPr lIns="0" tIns="0" rIns="0" bIns="0">
            <a:normAutofit fontScale="97500"/>
          </a:bodyPr>
          <a:lstStyle/>
          <a:p>
            <a:pPr indent="0" algn="just">
              <a:lnSpc>
                <a:spcPts val="3360"/>
              </a:lnSpc>
              <a:spcAft>
                <a:spcPts val="4200"/>
              </a:spcAft>
            </a:pPr>
            <a:r>
              <a:rPr lang="en-US" sz="4200" b="1" i="1" dirty="0">
                <a:latin typeface="AngsanaUPC"/>
              </a:rPr>
              <a:t>Another security service designed for electronic mail is Secure/Multipurpose Internet Mail Extension (S/MIME). The protocol is an enhancement of the Multipurpose Internet Mail Extension (MIME) protocol.</a:t>
            </a:r>
          </a:p>
        </p:txBody>
      </p:sp>
      <p:sp>
        <p:nvSpPr>
          <p:cNvPr id="4" name="Rectangle 3"/>
          <p:cNvSpPr/>
          <p:nvPr/>
        </p:nvSpPr>
        <p:spPr>
          <a:xfrm>
            <a:off x="919239" y="4020849"/>
            <a:ext cx="7220713" cy="2442121"/>
          </a:xfrm>
          <a:prstGeom prst="rect">
            <a:avLst/>
          </a:prstGeom>
        </p:spPr>
        <p:txBody>
          <a:bodyPr lIns="0" tIns="0" rIns="0" bIns="0">
            <a:normAutofit fontScale="97500"/>
          </a:bodyPr>
          <a:lstStyle/>
          <a:p>
            <a:pPr indent="0">
              <a:spcBef>
                <a:spcPts val="4200"/>
              </a:spcBef>
              <a:spcAft>
                <a:spcPts val="1680"/>
              </a:spcAft>
            </a:pPr>
            <a:r>
              <a:rPr lang="en-US" sz="4200" b="1" i="1" u="sng" dirty="0">
                <a:solidFill>
                  <a:srgbClr val="FF0000"/>
                </a:solidFill>
                <a:latin typeface="AngsanaUPC"/>
              </a:rPr>
              <a:t>Topics discussed in this section:</a:t>
            </a:r>
          </a:p>
          <a:p>
            <a:pPr indent="0" algn="just">
              <a:lnSpc>
                <a:spcPts val="2856"/>
              </a:lnSpc>
            </a:pPr>
            <a:r>
              <a:rPr lang="en-US" sz="3600" b="1" dirty="0">
                <a:solidFill>
                  <a:srgbClr val="FF0000"/>
                </a:solidFill>
                <a:latin typeface="AngsanaUPC"/>
              </a:rPr>
              <a:t>16.3.1    </a:t>
            </a:r>
            <a:r>
              <a:rPr lang="en-US" sz="3600" b="1" dirty="0">
                <a:solidFill>
                  <a:srgbClr val="0033CC"/>
                </a:solidFill>
                <a:latin typeface="AngsanaUPC"/>
              </a:rPr>
              <a:t>MIME</a:t>
            </a:r>
          </a:p>
          <a:p>
            <a:pPr indent="0" algn="just">
              <a:lnSpc>
                <a:spcPts val="2856"/>
              </a:lnSpc>
            </a:pPr>
            <a:r>
              <a:rPr lang="en-US" sz="3600" b="1" dirty="0">
                <a:solidFill>
                  <a:srgbClr val="FF0000"/>
                </a:solidFill>
                <a:latin typeface="AngsanaUPC"/>
              </a:rPr>
              <a:t>16.3.2    </a:t>
            </a:r>
            <a:r>
              <a:rPr lang="en-US" sz="3600" b="1" dirty="0">
                <a:solidFill>
                  <a:srgbClr val="0033CC"/>
                </a:solidFill>
                <a:latin typeface="AngsanaUPC"/>
              </a:rPr>
              <a:t>S/MIME</a:t>
            </a:r>
          </a:p>
          <a:p>
            <a:pPr indent="0" algn="just">
              <a:lnSpc>
                <a:spcPts val="2856"/>
              </a:lnSpc>
            </a:pPr>
            <a:r>
              <a:rPr lang="en-US" sz="3600" b="1" dirty="0">
                <a:solidFill>
                  <a:srgbClr val="FF0000"/>
                </a:solidFill>
                <a:latin typeface="AngsanaUPC"/>
              </a:rPr>
              <a:t>16.3.3    </a:t>
            </a:r>
            <a:r>
              <a:rPr lang="en-US" sz="3600" b="1" dirty="0">
                <a:solidFill>
                  <a:srgbClr val="0033CC"/>
                </a:solidFill>
                <a:latin typeface="AngsanaUPC"/>
              </a:rPr>
              <a:t>Applications of S/MIME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02792" y="1834895"/>
            <a:ext cx="7348040" cy="3633575"/>
          </a:xfrm>
          <a:prstGeom prst="rect">
            <a:avLst/>
          </a:prstGeom>
        </p:spPr>
      </p:pic>
      <p:sp>
        <p:nvSpPr>
          <p:cNvPr id="4" name="Rectangle 3"/>
          <p:cNvSpPr/>
          <p:nvPr/>
        </p:nvSpPr>
        <p:spPr>
          <a:xfrm>
            <a:off x="2146689" y="1267800"/>
            <a:ext cx="5311946" cy="567095"/>
          </a:xfrm>
          <a:prstGeom prst="rect">
            <a:avLst/>
          </a:prstGeom>
        </p:spPr>
        <p:txBody>
          <a:bodyPr wrap="none" lIns="0" tIns="0" rIns="0" bIns="0">
            <a:normAutofit fontScale="97500"/>
          </a:bodyPr>
          <a:lstStyle/>
          <a:p>
            <a:pPr indent="0"/>
            <a:r>
              <a:rPr lang="en-US" sz="3600" b="1">
                <a:solidFill>
                  <a:srgbClr val="3333CC"/>
                </a:solidFill>
                <a:latin typeface="AngsanaUPC"/>
              </a:rPr>
              <a:t>Figure 16.23 </a:t>
            </a:r>
            <a:r>
              <a:rPr lang="en-US" sz="3000" b="1" i="1">
                <a:latin typeface="AngsanaUPC"/>
              </a:rPr>
              <a:t>MIME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802611" y="290934"/>
            <a:ext cx="7753932" cy="815490"/>
            <a:chOff x="0" y="4176"/>
            <a:chExt cx="7753932" cy="815490"/>
          </a:xfrm>
        </p:grpSpPr>
        <p:sp>
          <p:nvSpPr>
            <p:cNvPr id="8" name="Rounded Rectangle 7"/>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16.3.1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2237770" y="1505609"/>
            <a:ext cx="4672046" cy="623764"/>
          </a:xfrm>
          <a:prstGeom prst="rect">
            <a:avLst/>
          </a:prstGeom>
        </p:spPr>
        <p:txBody>
          <a:bodyPr wrap="none" lIns="0" tIns="0" rIns="0" bIns="0">
            <a:normAutofit fontScale="97500"/>
          </a:bodyPr>
          <a:lstStyle/>
          <a:p>
            <a:pPr indent="0"/>
            <a:r>
              <a:rPr lang="en-US" sz="3600" b="1" dirty="0">
                <a:solidFill>
                  <a:srgbClr val="3333CC"/>
                </a:solidFill>
                <a:latin typeface="AngsanaUPC"/>
              </a:rPr>
              <a:t>Figure 16.24 </a:t>
            </a:r>
            <a:r>
              <a:rPr lang="en-US" sz="3000" b="1" i="1" dirty="0" err="1">
                <a:latin typeface="AngsanaUPC"/>
              </a:rPr>
              <a:t>Teledesic</a:t>
            </a:r>
            <a:endParaRPr lang="en-US" sz="3000" b="1" i="1" dirty="0">
              <a:latin typeface="AngsanaUPC"/>
            </a:endParaRP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8" name="TextBox 7"/>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9" name="Group 8"/>
          <p:cNvGrpSpPr/>
          <p:nvPr/>
        </p:nvGrpSpPr>
        <p:grpSpPr>
          <a:xfrm>
            <a:off x="802611" y="290934"/>
            <a:ext cx="7753932" cy="815490"/>
            <a:chOff x="0" y="4176"/>
            <a:chExt cx="7753932" cy="815490"/>
          </a:xfrm>
        </p:grpSpPr>
        <p:sp>
          <p:nvSpPr>
            <p:cNvPr id="10" name="Rounded Rectangle 9"/>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16.3.1 Continued</a:t>
              </a:r>
              <a:endParaRPr lang="en-US" sz="3400" kern="1200" dirty="0"/>
            </a:p>
          </p:txBody>
        </p:sp>
      </p:grpSp>
      <p:pic>
        <p:nvPicPr>
          <p:cNvPr id="12" name="Picture 11"/>
          <p:cNvPicPr>
            <a:picLocks noChangeAspect="1"/>
          </p:cNvPicPr>
          <p:nvPr/>
        </p:nvPicPr>
        <p:blipFill>
          <a:blip r:embed="rId2"/>
          <a:stretch>
            <a:fillRect/>
          </a:stretch>
        </p:blipFill>
        <p:spPr>
          <a:xfrm>
            <a:off x="626167" y="2438589"/>
            <a:ext cx="8106820" cy="273584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42420" y="1323913"/>
            <a:ext cx="7907133" cy="5139057"/>
          </a:xfrm>
          <a:prstGeom prst="rect">
            <a:avLst/>
          </a:prstGeom>
        </p:spPr>
        <p:txBody>
          <a:bodyPr lIns="0" tIns="0" rIns="0" bIns="0">
            <a:normAutofit fontScale="97500"/>
          </a:bodyPr>
          <a:lstStyle/>
          <a:p>
            <a:pPr indent="0" algn="just">
              <a:lnSpc>
                <a:spcPts val="3360"/>
              </a:lnSpc>
              <a:spcBef>
                <a:spcPts val="840"/>
              </a:spcBef>
            </a:pPr>
            <a:r>
              <a:rPr lang="en-US" sz="4200" b="1" i="1" dirty="0">
                <a:solidFill>
                  <a:srgbClr val="3333CC"/>
                </a:solidFill>
                <a:latin typeface="AngsanaUPC"/>
              </a:rPr>
              <a:t>MIME- Version</a:t>
            </a:r>
          </a:p>
          <a:p>
            <a:pPr indent="0" algn="just">
              <a:lnSpc>
                <a:spcPts val="3360"/>
              </a:lnSpc>
            </a:pPr>
            <a:r>
              <a:rPr lang="en-US" sz="4200" b="1" i="1" dirty="0">
                <a:latin typeface="AngsanaUPC"/>
              </a:rPr>
              <a:t>This header defines the version of MIME used. The</a:t>
            </a:r>
          </a:p>
          <a:p>
            <a:pPr indent="0" algn="just">
              <a:lnSpc>
                <a:spcPts val="3360"/>
              </a:lnSpc>
              <a:spcAft>
                <a:spcPts val="840"/>
              </a:spcAft>
            </a:pPr>
            <a:r>
              <a:rPr lang="en-US" sz="4200" b="1" i="1" dirty="0">
                <a:latin typeface="AngsanaUPC"/>
              </a:rPr>
              <a:t>current version is    </a:t>
            </a:r>
            <a:r>
              <a:rPr lang="en-US" sz="4100" b="1" i="1" dirty="0">
                <a:latin typeface="AngsanaUPC"/>
              </a:rPr>
              <a:t>1</a:t>
            </a:r>
            <a:r>
              <a:rPr lang="en-US" sz="3900" i="1" dirty="0">
                <a:latin typeface="Calibri"/>
              </a:rPr>
              <a:t>.</a:t>
            </a:r>
            <a:r>
              <a:rPr lang="en-US" sz="4100" b="1" i="1" dirty="0">
                <a:latin typeface="AngsanaUPC"/>
              </a:rPr>
              <a:t>1</a:t>
            </a:r>
            <a:r>
              <a:rPr lang="en-US" sz="3900" i="1" dirty="0">
                <a:latin typeface="Calibri"/>
              </a:rPr>
              <a:t>.</a:t>
            </a:r>
          </a:p>
          <a:p>
            <a:pPr marL="2875788" indent="0">
              <a:spcAft>
                <a:spcPts val="4620"/>
              </a:spcAft>
            </a:pPr>
            <a:r>
              <a:rPr lang="en-US" sz="3600" b="1" dirty="0">
                <a:latin typeface="AngsanaUPC"/>
              </a:rPr>
              <a:t>MIME-Version: 1.1</a:t>
            </a:r>
          </a:p>
          <a:p>
            <a:pPr indent="0" algn="just">
              <a:lnSpc>
                <a:spcPts val="3360"/>
              </a:lnSpc>
            </a:pPr>
            <a:r>
              <a:rPr lang="en-US" sz="4200" b="1" i="1" dirty="0">
                <a:solidFill>
                  <a:srgbClr val="3333CC"/>
                </a:solidFill>
                <a:latin typeface="AngsanaUPC"/>
              </a:rPr>
              <a:t>Content-Type</a:t>
            </a:r>
          </a:p>
          <a:p>
            <a:pPr indent="0" algn="just">
              <a:lnSpc>
                <a:spcPts val="3360"/>
              </a:lnSpc>
              <a:spcAft>
                <a:spcPts val="1680"/>
              </a:spcAft>
            </a:pPr>
            <a:r>
              <a:rPr lang="en-US" sz="4200" b="1" i="1" dirty="0">
                <a:latin typeface="AngsanaUPC"/>
              </a:rPr>
              <a:t>The content type and the content subtype are separated by a slash. Depending on the subtype, the header may contain other parameters.</a:t>
            </a:r>
          </a:p>
          <a:p>
            <a:pPr marR="330200" indent="0" algn="ctr"/>
            <a:r>
              <a:rPr lang="en-US" sz="3600" b="1" dirty="0">
                <a:latin typeface="AngsanaUPC"/>
              </a:rPr>
              <a:t>Content-Type: </a:t>
            </a:r>
            <a:r>
              <a:rPr lang="en-US" sz="3500" dirty="0">
                <a:latin typeface="AngsanaUPC"/>
              </a:rPr>
              <a:t>&lt;type / subtype; parameters&gt;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802611" y="290934"/>
            <a:ext cx="7753932" cy="815490"/>
            <a:chOff x="0" y="4176"/>
            <a:chExt cx="7753932" cy="815490"/>
          </a:xfrm>
        </p:grpSpPr>
        <p:sp>
          <p:nvSpPr>
            <p:cNvPr id="7" name="Rounded Rectangle 6"/>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16.3.1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31436" y="980502"/>
            <a:ext cx="7738821" cy="417992"/>
          </a:xfrm>
          <a:prstGeom prst="rect">
            <a:avLst/>
          </a:prstGeom>
        </p:spPr>
        <p:txBody>
          <a:bodyPr wrap="none" lIns="0" tIns="0" rIns="0" bIns="0">
            <a:normAutofit fontScale="97500"/>
          </a:bodyPr>
          <a:lstStyle/>
          <a:p>
            <a:pPr indent="0"/>
            <a:r>
              <a:rPr lang="en-US" sz="2300" dirty="0">
                <a:latin typeface="AngsanaUPC"/>
              </a:rPr>
              <a:t>Table 16.14 </a:t>
            </a:r>
            <a:r>
              <a:rPr lang="en-US" sz="2300" i="1" dirty="0">
                <a:latin typeface="AngsanaUPC"/>
              </a:rPr>
              <a:t>Data types and subtypes in MIME</a:t>
            </a:r>
          </a:p>
        </p:txBody>
      </p:sp>
      <p:graphicFrame>
        <p:nvGraphicFramePr>
          <p:cNvPr id="4" name="Table 3"/>
          <p:cNvGraphicFramePr>
            <a:graphicFrameLocks noGrp="1"/>
          </p:cNvGraphicFramePr>
          <p:nvPr>
            <p:extLst>
              <p:ext uri="{D42A27DB-BD31-4B8C-83A1-F6EECF244321}">
                <p14:modId xmlns:p14="http://schemas.microsoft.com/office/powerpoint/2010/main" val="2436049661"/>
              </p:ext>
            </p:extLst>
          </p:nvPr>
        </p:nvGraphicFramePr>
        <p:xfrm>
          <a:off x="688848" y="1398494"/>
          <a:ext cx="7881410" cy="5608320"/>
        </p:xfrm>
        <a:graphic>
          <a:graphicData uri="http://schemas.openxmlformats.org/drawingml/2006/table">
            <a:tbl>
              <a:tblPr/>
              <a:tblGrid>
                <a:gridCol w="1480902">
                  <a:extLst>
                    <a:ext uri="{9D8B030D-6E8A-4147-A177-3AD203B41FA5}">
                      <a16:colId xmlns:a16="http://schemas.microsoft.com/office/drawing/2014/main" val="20000"/>
                    </a:ext>
                  </a:extLst>
                </a:gridCol>
                <a:gridCol w="1782102">
                  <a:extLst>
                    <a:ext uri="{9D8B030D-6E8A-4147-A177-3AD203B41FA5}">
                      <a16:colId xmlns:a16="http://schemas.microsoft.com/office/drawing/2014/main" val="20001"/>
                    </a:ext>
                  </a:extLst>
                </a:gridCol>
                <a:gridCol w="4618406">
                  <a:extLst>
                    <a:ext uri="{9D8B030D-6E8A-4147-A177-3AD203B41FA5}">
                      <a16:colId xmlns:a16="http://schemas.microsoft.com/office/drawing/2014/main" val="20002"/>
                    </a:ext>
                  </a:extLst>
                </a:gridCol>
              </a:tblGrid>
              <a:tr h="335695">
                <a:tc>
                  <a:txBody>
                    <a:bodyPr/>
                    <a:lstStyle/>
                    <a:p>
                      <a:pPr indent="0" algn="ctr"/>
                      <a:r>
                        <a:rPr lang="en-US" sz="2300" i="1">
                          <a:latin typeface="AngsanaUPC"/>
                        </a:rPr>
                        <a:t>Type</a:t>
                      </a:r>
                    </a:p>
                  </a:txBody>
                  <a:tcPr marL="0" marR="0" marT="0" marB="0" anchor="b">
                    <a:solidFill>
                      <a:srgbClr val="E6E6E6"/>
                    </a:solidFill>
                  </a:tcPr>
                </a:tc>
                <a:tc>
                  <a:txBody>
                    <a:bodyPr/>
                    <a:lstStyle/>
                    <a:p>
                      <a:pPr indent="0" algn="ctr"/>
                      <a:r>
                        <a:rPr lang="en-US" sz="2300" i="1">
                          <a:latin typeface="AngsanaUPC"/>
                        </a:rPr>
                        <a:t>Subtype</a:t>
                      </a:r>
                    </a:p>
                  </a:txBody>
                  <a:tcPr marL="0" marR="0" marT="0" marB="0" anchor="b">
                    <a:solidFill>
                      <a:srgbClr val="E6E6E6"/>
                    </a:solidFill>
                  </a:tcPr>
                </a:tc>
                <a:tc>
                  <a:txBody>
                    <a:bodyPr/>
                    <a:lstStyle/>
                    <a:p>
                      <a:pPr indent="0" algn="ctr"/>
                      <a:r>
                        <a:rPr lang="en-US" sz="2300" i="1">
                          <a:latin typeface="AngsanaUPC"/>
                        </a:rPr>
                        <a:t>Description</a:t>
                      </a:r>
                    </a:p>
                  </a:txBody>
                  <a:tcPr marL="0" marR="0" marT="0" marB="0" anchor="b">
                    <a:solidFill>
                      <a:srgbClr val="E6E6E6"/>
                    </a:solidFill>
                  </a:tcPr>
                </a:tc>
                <a:extLst>
                  <a:ext uri="{0D108BD9-81ED-4DB2-BD59-A6C34878D82A}">
                    <a16:rowId xmlns:a16="http://schemas.microsoft.com/office/drawing/2014/main" val="10000"/>
                  </a:ext>
                </a:extLst>
              </a:tr>
              <a:tr h="335695">
                <a:tc rowSpan="2">
                  <a:txBody>
                    <a:bodyPr/>
                    <a:lstStyle/>
                    <a:p>
                      <a:endParaRPr sz="1600"/>
                    </a:p>
                  </a:txBody>
                  <a:tcPr marL="0" marR="0" marT="0" marB="0"/>
                </a:tc>
                <a:tc>
                  <a:txBody>
                    <a:bodyPr/>
                    <a:lstStyle/>
                    <a:p>
                      <a:pPr marL="139700" indent="0"/>
                      <a:r>
                        <a:rPr lang="en-US" sz="2300">
                          <a:latin typeface="AngsanaUPC"/>
                        </a:rPr>
                        <a:t>Plain</a:t>
                      </a:r>
                    </a:p>
                  </a:txBody>
                  <a:tcPr marL="0" marR="0" marT="0" marB="0"/>
                </a:tc>
                <a:tc>
                  <a:txBody>
                    <a:bodyPr/>
                    <a:lstStyle/>
                    <a:p>
                      <a:pPr marL="139700" indent="0"/>
                      <a:r>
                        <a:rPr lang="en-US" sz="2300">
                          <a:latin typeface="AngsanaUPC"/>
                        </a:rPr>
                        <a:t>Unformatted.</a:t>
                      </a:r>
                    </a:p>
                  </a:txBody>
                  <a:tcPr marL="0" marR="0" marT="0" marB="0"/>
                </a:tc>
                <a:extLst>
                  <a:ext uri="{0D108BD9-81ED-4DB2-BD59-A6C34878D82A}">
                    <a16:rowId xmlns:a16="http://schemas.microsoft.com/office/drawing/2014/main" val="10001"/>
                  </a:ext>
                </a:extLst>
              </a:tr>
              <a:tr h="335695">
                <a:tc vMerge="1">
                  <a:txBody>
                    <a:bodyPr/>
                    <a:lstStyle/>
                    <a:p>
                      <a:endParaRPr sz="1600"/>
                    </a:p>
                  </a:txBody>
                  <a:tcPr marL="0" marR="0" marT="0" marB="0"/>
                </a:tc>
                <a:tc>
                  <a:txBody>
                    <a:bodyPr/>
                    <a:lstStyle/>
                    <a:p>
                      <a:pPr marL="139700" indent="0"/>
                      <a:r>
                        <a:rPr lang="en-US" sz="2300">
                          <a:latin typeface="AngsanaUPC"/>
                        </a:rPr>
                        <a:t>HTML</a:t>
                      </a:r>
                    </a:p>
                  </a:txBody>
                  <a:tcPr marL="0" marR="0" marT="0" marB="0"/>
                </a:tc>
                <a:tc>
                  <a:txBody>
                    <a:bodyPr/>
                    <a:lstStyle/>
                    <a:p>
                      <a:pPr marL="139700" indent="0"/>
                      <a:r>
                        <a:rPr lang="en-US" sz="2300">
                          <a:latin typeface="AngsanaUPC"/>
                        </a:rPr>
                        <a:t>HTML format.</a:t>
                      </a:r>
                    </a:p>
                  </a:txBody>
                  <a:tcPr marL="0" marR="0" marT="0" marB="0"/>
                </a:tc>
                <a:extLst>
                  <a:ext uri="{0D108BD9-81ED-4DB2-BD59-A6C34878D82A}">
                    <a16:rowId xmlns:a16="http://schemas.microsoft.com/office/drawing/2014/main" val="10002"/>
                  </a:ext>
                </a:extLst>
              </a:tr>
              <a:tr h="335695">
                <a:tc rowSpan="4">
                  <a:txBody>
                    <a:bodyPr/>
                    <a:lstStyle/>
                    <a:p>
                      <a:pPr marL="152400" indent="0"/>
                      <a:r>
                        <a:rPr lang="en-US" sz="2300">
                          <a:latin typeface="AngsanaUPC"/>
                        </a:rPr>
                        <a:t>Multipart</a:t>
                      </a:r>
                    </a:p>
                  </a:txBody>
                  <a:tcPr marL="0" marR="0" marT="0" marB="0"/>
                </a:tc>
                <a:tc>
                  <a:txBody>
                    <a:bodyPr/>
                    <a:lstStyle/>
                    <a:p>
                      <a:pPr marL="139700" indent="0"/>
                      <a:r>
                        <a:rPr lang="en-US" sz="2300">
                          <a:latin typeface="AngsanaUPC"/>
                        </a:rPr>
                        <a:t>Mixed</a:t>
                      </a:r>
                    </a:p>
                  </a:txBody>
                  <a:tcPr marL="0" marR="0" marT="0" marB="0"/>
                </a:tc>
                <a:tc>
                  <a:txBody>
                    <a:bodyPr/>
                    <a:lstStyle/>
                    <a:p>
                      <a:pPr marL="139700" indent="0"/>
                      <a:r>
                        <a:rPr lang="en-US" sz="2300">
                          <a:latin typeface="AngsanaUPC"/>
                        </a:rPr>
                        <a:t>Body contains ordered parts of different data types.</a:t>
                      </a:r>
                    </a:p>
                  </a:txBody>
                  <a:tcPr marL="0" marR="0" marT="0" marB="0"/>
                </a:tc>
                <a:extLst>
                  <a:ext uri="{0D108BD9-81ED-4DB2-BD59-A6C34878D82A}">
                    <a16:rowId xmlns:a16="http://schemas.microsoft.com/office/drawing/2014/main" val="10003"/>
                  </a:ext>
                </a:extLst>
              </a:tr>
              <a:tr h="335695">
                <a:tc vMerge="1">
                  <a:txBody>
                    <a:bodyPr/>
                    <a:lstStyle/>
                    <a:p>
                      <a:endParaRPr sz="1600"/>
                    </a:p>
                  </a:txBody>
                  <a:tcPr marL="0" marR="0" marT="0" marB="0"/>
                </a:tc>
                <a:tc>
                  <a:txBody>
                    <a:bodyPr/>
                    <a:lstStyle/>
                    <a:p>
                      <a:pPr marL="139700" indent="0"/>
                      <a:r>
                        <a:rPr lang="en-US" sz="2300">
                          <a:latin typeface="AngsanaUPC"/>
                        </a:rPr>
                        <a:t>Parallel</a:t>
                      </a:r>
                    </a:p>
                  </a:txBody>
                  <a:tcPr marL="0" marR="0" marT="0" marB="0"/>
                </a:tc>
                <a:tc>
                  <a:txBody>
                    <a:bodyPr/>
                    <a:lstStyle/>
                    <a:p>
                      <a:pPr marL="139700" indent="0"/>
                      <a:r>
                        <a:rPr lang="en-US" sz="2300">
                          <a:latin typeface="AngsanaUPC"/>
                        </a:rPr>
                        <a:t>Same as above, but no order.</a:t>
                      </a:r>
                    </a:p>
                  </a:txBody>
                  <a:tcPr marL="0" marR="0" marT="0" marB="0"/>
                </a:tc>
                <a:extLst>
                  <a:ext uri="{0D108BD9-81ED-4DB2-BD59-A6C34878D82A}">
                    <a16:rowId xmlns:a16="http://schemas.microsoft.com/office/drawing/2014/main" val="10004"/>
                  </a:ext>
                </a:extLst>
              </a:tr>
              <a:tr h="335695">
                <a:tc vMerge="1">
                  <a:txBody>
                    <a:bodyPr/>
                    <a:lstStyle/>
                    <a:p>
                      <a:endParaRPr sz="1600"/>
                    </a:p>
                  </a:txBody>
                  <a:tcPr marL="0" marR="0" marT="0" marB="0"/>
                </a:tc>
                <a:tc>
                  <a:txBody>
                    <a:bodyPr/>
                    <a:lstStyle/>
                    <a:p>
                      <a:pPr marL="139700" indent="0"/>
                      <a:r>
                        <a:rPr lang="en-US" sz="2300" dirty="0">
                          <a:latin typeface="AngsanaUPC"/>
                        </a:rPr>
                        <a:t>Digest</a:t>
                      </a:r>
                    </a:p>
                  </a:txBody>
                  <a:tcPr marL="0" marR="0" marT="0" marB="0" anchor="b"/>
                </a:tc>
                <a:tc>
                  <a:txBody>
                    <a:bodyPr/>
                    <a:lstStyle/>
                    <a:p>
                      <a:pPr marL="139700" indent="0"/>
                      <a:r>
                        <a:rPr lang="en-US" sz="2300">
                          <a:latin typeface="AngsanaUPC"/>
                        </a:rPr>
                        <a:t>Similar to Mixed, but the default is message/RFC822.</a:t>
                      </a:r>
                    </a:p>
                  </a:txBody>
                  <a:tcPr marL="0" marR="0" marT="0" marB="0" anchor="b"/>
                </a:tc>
                <a:extLst>
                  <a:ext uri="{0D108BD9-81ED-4DB2-BD59-A6C34878D82A}">
                    <a16:rowId xmlns:a16="http://schemas.microsoft.com/office/drawing/2014/main" val="10005"/>
                  </a:ext>
                </a:extLst>
              </a:tr>
              <a:tr h="335695">
                <a:tc vMerge="1">
                  <a:txBody>
                    <a:bodyPr/>
                    <a:lstStyle/>
                    <a:p>
                      <a:endParaRPr sz="1600"/>
                    </a:p>
                  </a:txBody>
                  <a:tcPr marL="0" marR="0" marT="0" marB="0"/>
                </a:tc>
                <a:tc>
                  <a:txBody>
                    <a:bodyPr/>
                    <a:lstStyle/>
                    <a:p>
                      <a:pPr marL="139700" indent="0"/>
                      <a:r>
                        <a:rPr lang="en-US" sz="2300">
                          <a:latin typeface="AngsanaUPC"/>
                        </a:rPr>
                        <a:t>Alternative</a:t>
                      </a:r>
                    </a:p>
                  </a:txBody>
                  <a:tcPr marL="0" marR="0" marT="0" marB="0"/>
                </a:tc>
                <a:tc>
                  <a:txBody>
                    <a:bodyPr/>
                    <a:lstStyle/>
                    <a:p>
                      <a:pPr marL="139700" indent="0"/>
                      <a:r>
                        <a:rPr lang="en-US" sz="2300">
                          <a:latin typeface="AngsanaUPC"/>
                        </a:rPr>
                        <a:t>Parts are different versions of the same message.</a:t>
                      </a:r>
                    </a:p>
                  </a:txBody>
                  <a:tcPr marL="0" marR="0" marT="0" marB="0"/>
                </a:tc>
                <a:extLst>
                  <a:ext uri="{0D108BD9-81ED-4DB2-BD59-A6C34878D82A}">
                    <a16:rowId xmlns:a16="http://schemas.microsoft.com/office/drawing/2014/main" val="10006"/>
                  </a:ext>
                </a:extLst>
              </a:tr>
              <a:tr h="335695">
                <a:tc rowSpan="3">
                  <a:txBody>
                    <a:bodyPr/>
                    <a:lstStyle/>
                    <a:p>
                      <a:pPr marL="152400" indent="0"/>
                      <a:r>
                        <a:rPr lang="en-US" sz="2300">
                          <a:latin typeface="AngsanaUPC"/>
                        </a:rPr>
                        <a:t>Message</a:t>
                      </a:r>
                    </a:p>
                  </a:txBody>
                  <a:tcPr marL="0" marR="0" marT="0" marB="0"/>
                </a:tc>
                <a:tc>
                  <a:txBody>
                    <a:bodyPr/>
                    <a:lstStyle/>
                    <a:p>
                      <a:pPr marL="139700" indent="0"/>
                      <a:r>
                        <a:rPr lang="en-US" sz="2300">
                          <a:latin typeface="AngsanaUPC"/>
                        </a:rPr>
                        <a:t>RFC822</a:t>
                      </a:r>
                    </a:p>
                  </a:txBody>
                  <a:tcPr marL="0" marR="0" marT="0" marB="0"/>
                </a:tc>
                <a:tc>
                  <a:txBody>
                    <a:bodyPr/>
                    <a:lstStyle/>
                    <a:p>
                      <a:pPr marL="139700" indent="0"/>
                      <a:r>
                        <a:rPr lang="en-US" sz="2300">
                          <a:latin typeface="AngsanaUPC"/>
                        </a:rPr>
                        <a:t>Body is an encapsulated message.</a:t>
                      </a:r>
                    </a:p>
                  </a:txBody>
                  <a:tcPr marL="0" marR="0" marT="0" marB="0"/>
                </a:tc>
                <a:extLst>
                  <a:ext uri="{0D108BD9-81ED-4DB2-BD59-A6C34878D82A}">
                    <a16:rowId xmlns:a16="http://schemas.microsoft.com/office/drawing/2014/main" val="10007"/>
                  </a:ext>
                </a:extLst>
              </a:tr>
              <a:tr h="335695">
                <a:tc vMerge="1">
                  <a:txBody>
                    <a:bodyPr/>
                    <a:lstStyle/>
                    <a:p>
                      <a:endParaRPr sz="1600"/>
                    </a:p>
                  </a:txBody>
                  <a:tcPr marL="0" marR="0" marT="0" marB="0"/>
                </a:tc>
                <a:tc>
                  <a:txBody>
                    <a:bodyPr/>
                    <a:lstStyle/>
                    <a:p>
                      <a:pPr marL="139700" indent="0"/>
                      <a:r>
                        <a:rPr lang="en-US" sz="2300">
                          <a:latin typeface="AngsanaUPC"/>
                        </a:rPr>
                        <a:t>Partial</a:t>
                      </a:r>
                    </a:p>
                  </a:txBody>
                  <a:tcPr marL="0" marR="0" marT="0" marB="0"/>
                </a:tc>
                <a:tc>
                  <a:txBody>
                    <a:bodyPr/>
                    <a:lstStyle/>
                    <a:p>
                      <a:pPr marL="139700" indent="0"/>
                      <a:r>
                        <a:rPr lang="en-US" sz="2300">
                          <a:latin typeface="AngsanaUPC"/>
                        </a:rPr>
                        <a:t>Body is a fragment of a bigger message.</a:t>
                      </a:r>
                    </a:p>
                  </a:txBody>
                  <a:tcPr marL="0" marR="0" marT="0" marB="0"/>
                </a:tc>
                <a:extLst>
                  <a:ext uri="{0D108BD9-81ED-4DB2-BD59-A6C34878D82A}">
                    <a16:rowId xmlns:a16="http://schemas.microsoft.com/office/drawing/2014/main" val="10008"/>
                  </a:ext>
                </a:extLst>
              </a:tr>
              <a:tr h="335695">
                <a:tc vMerge="1">
                  <a:txBody>
                    <a:bodyPr/>
                    <a:lstStyle/>
                    <a:p>
                      <a:endParaRPr sz="1600"/>
                    </a:p>
                  </a:txBody>
                  <a:tcPr marL="0" marR="0" marT="0" marB="0"/>
                </a:tc>
                <a:tc>
                  <a:txBody>
                    <a:bodyPr/>
                    <a:lstStyle/>
                    <a:p>
                      <a:pPr marL="139700" indent="0"/>
                      <a:r>
                        <a:rPr lang="en-US" sz="2300">
                          <a:latin typeface="AngsanaUPC"/>
                        </a:rPr>
                        <a:t>External-Body</a:t>
                      </a:r>
                    </a:p>
                  </a:txBody>
                  <a:tcPr marL="0" marR="0" marT="0" marB="0" anchor="b"/>
                </a:tc>
                <a:tc>
                  <a:txBody>
                    <a:bodyPr/>
                    <a:lstStyle/>
                    <a:p>
                      <a:pPr marL="139700" indent="0"/>
                      <a:r>
                        <a:rPr lang="en-US" sz="2300">
                          <a:latin typeface="AngsanaUPC"/>
                        </a:rPr>
                        <a:t>Body is a reference to another message.</a:t>
                      </a:r>
                    </a:p>
                  </a:txBody>
                  <a:tcPr marL="0" marR="0" marT="0" marB="0" anchor="b"/>
                </a:tc>
                <a:extLst>
                  <a:ext uri="{0D108BD9-81ED-4DB2-BD59-A6C34878D82A}">
                    <a16:rowId xmlns:a16="http://schemas.microsoft.com/office/drawing/2014/main" val="10009"/>
                  </a:ext>
                </a:extLst>
              </a:tr>
              <a:tr h="335695">
                <a:tc rowSpan="2">
                  <a:txBody>
                    <a:bodyPr/>
                    <a:lstStyle/>
                    <a:p>
                      <a:pPr marL="152400" indent="0"/>
                      <a:r>
                        <a:rPr lang="en-US" sz="2300">
                          <a:latin typeface="AngsanaUPC"/>
                        </a:rPr>
                        <a:t>Image</a:t>
                      </a:r>
                    </a:p>
                  </a:txBody>
                  <a:tcPr marL="0" marR="0" marT="0" marB="0"/>
                </a:tc>
                <a:tc>
                  <a:txBody>
                    <a:bodyPr/>
                    <a:lstStyle/>
                    <a:p>
                      <a:pPr marL="139700" indent="0"/>
                      <a:r>
                        <a:rPr lang="en-US" sz="2300">
                          <a:latin typeface="AngsanaUPC"/>
                        </a:rPr>
                        <a:t>JPEG</a:t>
                      </a:r>
                    </a:p>
                  </a:txBody>
                  <a:tcPr marL="0" marR="0" marT="0" marB="0" anchor="b"/>
                </a:tc>
                <a:tc>
                  <a:txBody>
                    <a:bodyPr/>
                    <a:lstStyle/>
                    <a:p>
                      <a:pPr marL="139700" indent="0"/>
                      <a:r>
                        <a:rPr lang="en-US" sz="2300">
                          <a:latin typeface="AngsanaUPC"/>
                        </a:rPr>
                        <a:t>Image is in JPEG format.</a:t>
                      </a:r>
                    </a:p>
                  </a:txBody>
                  <a:tcPr marL="0" marR="0" marT="0" marB="0" anchor="b"/>
                </a:tc>
                <a:extLst>
                  <a:ext uri="{0D108BD9-81ED-4DB2-BD59-A6C34878D82A}">
                    <a16:rowId xmlns:a16="http://schemas.microsoft.com/office/drawing/2014/main" val="10010"/>
                  </a:ext>
                </a:extLst>
              </a:tr>
              <a:tr h="335695">
                <a:tc vMerge="1">
                  <a:txBody>
                    <a:bodyPr/>
                    <a:lstStyle/>
                    <a:p>
                      <a:endParaRPr sz="1600"/>
                    </a:p>
                  </a:txBody>
                  <a:tcPr marL="0" marR="0" marT="0" marB="0"/>
                </a:tc>
                <a:tc>
                  <a:txBody>
                    <a:bodyPr/>
                    <a:lstStyle/>
                    <a:p>
                      <a:pPr marL="139700" indent="0"/>
                      <a:r>
                        <a:rPr lang="en-US" sz="2300">
                          <a:latin typeface="AngsanaUPC"/>
                        </a:rPr>
                        <a:t>GIF</a:t>
                      </a:r>
                    </a:p>
                  </a:txBody>
                  <a:tcPr marL="0" marR="0" marT="0" marB="0" anchor="b"/>
                </a:tc>
                <a:tc>
                  <a:txBody>
                    <a:bodyPr/>
                    <a:lstStyle/>
                    <a:p>
                      <a:pPr marL="139700" indent="0"/>
                      <a:r>
                        <a:rPr lang="en-US" sz="2300">
                          <a:latin typeface="AngsanaUPC"/>
                        </a:rPr>
                        <a:t>Image is in GIF format.</a:t>
                      </a:r>
                    </a:p>
                  </a:txBody>
                  <a:tcPr marL="0" marR="0" marT="0" marB="0" anchor="b"/>
                </a:tc>
                <a:extLst>
                  <a:ext uri="{0D108BD9-81ED-4DB2-BD59-A6C34878D82A}">
                    <a16:rowId xmlns:a16="http://schemas.microsoft.com/office/drawing/2014/main" val="10011"/>
                  </a:ext>
                </a:extLst>
              </a:tr>
              <a:tr h="335695">
                <a:tc>
                  <a:txBody>
                    <a:bodyPr/>
                    <a:lstStyle/>
                    <a:p>
                      <a:pPr marL="152400" indent="0"/>
                      <a:r>
                        <a:rPr lang="en-US" sz="2300">
                          <a:latin typeface="AngsanaUPC"/>
                        </a:rPr>
                        <a:t>Video</a:t>
                      </a:r>
                    </a:p>
                  </a:txBody>
                  <a:tcPr marL="0" marR="0" marT="0" marB="0"/>
                </a:tc>
                <a:tc>
                  <a:txBody>
                    <a:bodyPr/>
                    <a:lstStyle/>
                    <a:p>
                      <a:pPr marL="139700" indent="0"/>
                      <a:r>
                        <a:rPr lang="en-US" sz="2300">
                          <a:latin typeface="AngsanaUPC"/>
                        </a:rPr>
                        <a:t>MPEG</a:t>
                      </a:r>
                    </a:p>
                  </a:txBody>
                  <a:tcPr marL="0" marR="0" marT="0" marB="0"/>
                </a:tc>
                <a:tc>
                  <a:txBody>
                    <a:bodyPr/>
                    <a:lstStyle/>
                    <a:p>
                      <a:pPr marL="139700" indent="0"/>
                      <a:r>
                        <a:rPr lang="en-US" sz="2300">
                          <a:latin typeface="AngsanaUPC"/>
                        </a:rPr>
                        <a:t>Video is in MPEG format.</a:t>
                      </a:r>
                    </a:p>
                  </a:txBody>
                  <a:tcPr marL="0" marR="0" marT="0" marB="0"/>
                </a:tc>
                <a:extLst>
                  <a:ext uri="{0D108BD9-81ED-4DB2-BD59-A6C34878D82A}">
                    <a16:rowId xmlns:a16="http://schemas.microsoft.com/office/drawing/2014/main" val="10012"/>
                  </a:ext>
                </a:extLst>
              </a:tr>
              <a:tr h="335695">
                <a:tc>
                  <a:txBody>
                    <a:bodyPr/>
                    <a:lstStyle/>
                    <a:p>
                      <a:pPr marL="152400" indent="0"/>
                      <a:r>
                        <a:rPr lang="en-US" sz="2300">
                          <a:latin typeface="AngsanaUPC"/>
                        </a:rPr>
                        <a:t>Audio</a:t>
                      </a:r>
                    </a:p>
                  </a:txBody>
                  <a:tcPr marL="0" marR="0" marT="0" marB="0"/>
                </a:tc>
                <a:tc>
                  <a:txBody>
                    <a:bodyPr/>
                    <a:lstStyle/>
                    <a:p>
                      <a:pPr marL="139700" indent="0"/>
                      <a:r>
                        <a:rPr lang="en-US" sz="2300">
                          <a:latin typeface="AngsanaUPC"/>
                        </a:rPr>
                        <a:t>Basic</a:t>
                      </a:r>
                    </a:p>
                  </a:txBody>
                  <a:tcPr marL="0" marR="0" marT="0" marB="0"/>
                </a:tc>
                <a:tc>
                  <a:txBody>
                    <a:bodyPr/>
                    <a:lstStyle/>
                    <a:p>
                      <a:pPr marL="139700" indent="0"/>
                      <a:r>
                        <a:rPr lang="en-US" sz="2300">
                          <a:latin typeface="AngsanaUPC"/>
                        </a:rPr>
                        <a:t>Single channel encoding of voice at 8 KHz.</a:t>
                      </a:r>
                    </a:p>
                  </a:txBody>
                  <a:tcPr marL="0" marR="0" marT="0" marB="0"/>
                </a:tc>
                <a:extLst>
                  <a:ext uri="{0D108BD9-81ED-4DB2-BD59-A6C34878D82A}">
                    <a16:rowId xmlns:a16="http://schemas.microsoft.com/office/drawing/2014/main" val="10013"/>
                  </a:ext>
                </a:extLst>
              </a:tr>
              <a:tr h="335695">
                <a:tc rowSpan="2">
                  <a:txBody>
                    <a:bodyPr/>
                    <a:lstStyle/>
                    <a:p>
                      <a:pPr marL="152400" indent="0"/>
                      <a:r>
                        <a:rPr lang="en-US" sz="2300">
                          <a:latin typeface="AngsanaUPC"/>
                        </a:rPr>
                        <a:t>Application</a:t>
                      </a:r>
                    </a:p>
                  </a:txBody>
                  <a:tcPr marL="0" marR="0" marT="0" marB="0"/>
                </a:tc>
                <a:tc>
                  <a:txBody>
                    <a:bodyPr/>
                    <a:lstStyle/>
                    <a:p>
                      <a:pPr marL="139700" indent="0"/>
                      <a:r>
                        <a:rPr lang="en-US" sz="2300">
                          <a:latin typeface="AngsanaUPC"/>
                        </a:rPr>
                        <a:t>PostScript</a:t>
                      </a:r>
                    </a:p>
                  </a:txBody>
                  <a:tcPr marL="0" marR="0" marT="0" marB="0" anchor="b"/>
                </a:tc>
                <a:tc>
                  <a:txBody>
                    <a:bodyPr/>
                    <a:lstStyle/>
                    <a:p>
                      <a:pPr marL="139700" indent="0"/>
                      <a:r>
                        <a:rPr lang="en-US" sz="2300">
                          <a:latin typeface="AngsanaUPC"/>
                        </a:rPr>
                        <a:t>Adobe PostScript.</a:t>
                      </a:r>
                    </a:p>
                  </a:txBody>
                  <a:tcPr marL="0" marR="0" marT="0" marB="0" anchor="b"/>
                </a:tc>
                <a:extLst>
                  <a:ext uri="{0D108BD9-81ED-4DB2-BD59-A6C34878D82A}">
                    <a16:rowId xmlns:a16="http://schemas.microsoft.com/office/drawing/2014/main" val="10014"/>
                  </a:ext>
                </a:extLst>
              </a:tr>
              <a:tr h="335695">
                <a:tc vMerge="1">
                  <a:txBody>
                    <a:bodyPr/>
                    <a:lstStyle/>
                    <a:p>
                      <a:endParaRPr sz="1600"/>
                    </a:p>
                  </a:txBody>
                  <a:tcPr marL="0" marR="0" marT="0" marB="0"/>
                </a:tc>
                <a:tc>
                  <a:txBody>
                    <a:bodyPr/>
                    <a:lstStyle/>
                    <a:p>
                      <a:pPr marL="139700" indent="0"/>
                      <a:r>
                        <a:rPr lang="en-US" sz="2300" dirty="0">
                          <a:latin typeface="AngsanaUPC"/>
                        </a:rPr>
                        <a:t>Octet-stream</a:t>
                      </a:r>
                    </a:p>
                  </a:txBody>
                  <a:tcPr marL="0" marR="0" marT="0" marB="0"/>
                </a:tc>
                <a:tc>
                  <a:txBody>
                    <a:bodyPr/>
                    <a:lstStyle/>
                    <a:p>
                      <a:pPr marL="139700" indent="0"/>
                      <a:r>
                        <a:rPr lang="en-US" sz="2300" dirty="0">
                          <a:latin typeface="AngsanaUPC"/>
                        </a:rPr>
                        <a:t>General binary data (eight-bit bytes).</a:t>
                      </a:r>
                    </a:p>
                  </a:txBody>
                  <a:tcPr marL="0" marR="0" marT="0" marB="0"/>
                </a:tc>
                <a:extLst>
                  <a:ext uri="{0D108BD9-81ED-4DB2-BD59-A6C34878D82A}">
                    <a16:rowId xmlns:a16="http://schemas.microsoft.com/office/drawing/2014/main" val="10015"/>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802611" y="290934"/>
            <a:ext cx="7753932" cy="689568"/>
            <a:chOff x="0" y="4176"/>
            <a:chExt cx="7753932" cy="815490"/>
          </a:xfrm>
        </p:grpSpPr>
        <p:sp>
          <p:nvSpPr>
            <p:cNvPr id="8" name="Rounded Rectangle 7"/>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16.3.1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31" name="Diagram 30"/>
          <p:cNvGraphicFramePr/>
          <p:nvPr/>
        </p:nvGraphicFramePr>
        <p:xfrm>
          <a:off x="871728" y="478536"/>
          <a:ext cx="7770248" cy="627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770632" y="1411224"/>
            <a:ext cx="3703320" cy="307848"/>
          </a:xfrm>
          <a:prstGeom prst="rect">
            <a:avLst/>
          </a:prstGeom>
        </p:spPr>
        <p:txBody>
          <a:bodyPr wrap="none" lIns="0" tIns="0" rIns="0" bIns="0">
            <a:normAutofit fontScale="67500" lnSpcReduction="20000"/>
          </a:bodyPr>
          <a:lstStyle/>
          <a:p>
            <a:pPr indent="0" algn="ctr">
              <a:spcBef>
                <a:spcPts val="5250"/>
              </a:spcBef>
            </a:pPr>
            <a:r>
              <a:rPr lang="en-US" sz="3600" b="1">
                <a:solidFill>
                  <a:srgbClr val="3333CC"/>
                </a:solidFill>
                <a:latin typeface="AngsanaUPC"/>
              </a:rPr>
              <a:t>Figure 16.1 </a:t>
            </a:r>
            <a:r>
              <a:rPr lang="en-US" sz="3000" b="1" i="1">
                <a:latin typeface="AngsanaUPC"/>
              </a:rPr>
              <a:t>E-mail architecture</a:t>
            </a:r>
          </a:p>
        </p:txBody>
      </p:sp>
      <p:sp>
        <p:nvSpPr>
          <p:cNvPr id="29" name="TextBox 28"/>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30" name="TextBox 29"/>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32" name="Picture 31"/>
          <p:cNvPicPr>
            <a:picLocks noChangeAspect="1"/>
          </p:cNvPicPr>
          <p:nvPr/>
        </p:nvPicPr>
        <p:blipFill>
          <a:blip r:embed="rId7"/>
          <a:stretch>
            <a:fillRect/>
          </a:stretch>
        </p:blipFill>
        <p:spPr>
          <a:xfrm>
            <a:off x="1166376" y="2055854"/>
            <a:ext cx="7180952" cy="383809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42420" y="1488141"/>
            <a:ext cx="7333392" cy="735106"/>
          </a:xfrm>
          <a:prstGeom prst="rect">
            <a:avLst/>
          </a:prstGeom>
        </p:spPr>
        <p:txBody>
          <a:bodyPr wrap="none" lIns="0" tIns="0" rIns="0" bIns="0">
            <a:normAutofit fontScale="97500"/>
          </a:bodyPr>
          <a:lstStyle/>
          <a:p>
            <a:pPr indent="0"/>
            <a:r>
              <a:rPr lang="en-US" sz="2800" dirty="0">
                <a:latin typeface="AngsanaUPC"/>
              </a:rPr>
              <a:t>Table 16.15 </a:t>
            </a:r>
            <a:r>
              <a:rPr lang="en-US" sz="2800" i="1" dirty="0">
                <a:latin typeface="AngsanaUPC"/>
              </a:rPr>
              <a:t>Content-transfer-encoding</a:t>
            </a:r>
          </a:p>
        </p:txBody>
      </p:sp>
      <p:graphicFrame>
        <p:nvGraphicFramePr>
          <p:cNvPr id="4" name="Table 3"/>
          <p:cNvGraphicFramePr>
            <a:graphicFrameLocks noGrp="1"/>
          </p:cNvGraphicFramePr>
          <p:nvPr>
            <p:extLst>
              <p:ext uri="{D42A27DB-BD31-4B8C-83A1-F6EECF244321}">
                <p14:modId xmlns:p14="http://schemas.microsoft.com/office/powerpoint/2010/main" val="3498920147"/>
              </p:ext>
            </p:extLst>
          </p:nvPr>
        </p:nvGraphicFramePr>
        <p:xfrm>
          <a:off x="672941" y="2710582"/>
          <a:ext cx="8290560" cy="2679192"/>
        </p:xfrm>
        <a:graphic>
          <a:graphicData uri="http://schemas.openxmlformats.org/drawingml/2006/table">
            <a:tbl>
              <a:tblPr/>
              <a:tblGrid>
                <a:gridCol w="2142744">
                  <a:extLst>
                    <a:ext uri="{9D8B030D-6E8A-4147-A177-3AD203B41FA5}">
                      <a16:colId xmlns:a16="http://schemas.microsoft.com/office/drawing/2014/main" val="20000"/>
                    </a:ext>
                  </a:extLst>
                </a:gridCol>
                <a:gridCol w="6147816">
                  <a:extLst>
                    <a:ext uri="{9D8B030D-6E8A-4147-A177-3AD203B41FA5}">
                      <a16:colId xmlns:a16="http://schemas.microsoft.com/office/drawing/2014/main" val="20001"/>
                    </a:ext>
                  </a:extLst>
                </a:gridCol>
              </a:tblGrid>
              <a:tr h="365760">
                <a:tc>
                  <a:txBody>
                    <a:bodyPr/>
                    <a:lstStyle/>
                    <a:p>
                      <a:pPr indent="0" algn="ctr"/>
                      <a:r>
                        <a:rPr lang="en-US" sz="2300" i="1" dirty="0">
                          <a:latin typeface="AngsanaUPC"/>
                        </a:rPr>
                        <a:t>Type</a:t>
                      </a:r>
                    </a:p>
                  </a:txBody>
                  <a:tcPr marL="0" marR="0" marT="0" marB="0" anchor="b">
                    <a:solidFill>
                      <a:srgbClr val="E6E6E6"/>
                    </a:solidFill>
                  </a:tcPr>
                </a:tc>
                <a:tc>
                  <a:txBody>
                    <a:bodyPr/>
                    <a:lstStyle/>
                    <a:p>
                      <a:pPr indent="0" algn="ctr"/>
                      <a:r>
                        <a:rPr lang="en-US" sz="2300" i="1">
                          <a:latin typeface="AngsanaUPC"/>
                        </a:rPr>
                        <a:t>Description</a:t>
                      </a:r>
                    </a:p>
                  </a:txBody>
                  <a:tcPr marL="0" marR="0" marT="0" marB="0" anchor="b">
                    <a:solidFill>
                      <a:srgbClr val="E6E6E6"/>
                    </a:solidFill>
                  </a:tcPr>
                </a:tc>
                <a:extLst>
                  <a:ext uri="{0D108BD9-81ED-4DB2-BD59-A6C34878D82A}">
                    <a16:rowId xmlns:a16="http://schemas.microsoft.com/office/drawing/2014/main" val="10000"/>
                  </a:ext>
                </a:extLst>
              </a:tr>
              <a:tr h="356616">
                <a:tc>
                  <a:txBody>
                    <a:bodyPr/>
                    <a:lstStyle/>
                    <a:p>
                      <a:pPr marL="165100" indent="0"/>
                      <a:r>
                        <a:rPr lang="en-US" sz="2300">
                          <a:latin typeface="AngsanaUPC"/>
                        </a:rPr>
                        <a:t>7b it</a:t>
                      </a:r>
                    </a:p>
                  </a:txBody>
                  <a:tcPr marL="0" marR="0" marT="0" marB="0"/>
                </a:tc>
                <a:tc>
                  <a:txBody>
                    <a:bodyPr/>
                    <a:lstStyle/>
                    <a:p>
                      <a:pPr marL="152400" indent="0"/>
                      <a:r>
                        <a:rPr lang="en-US" sz="2300">
                          <a:latin typeface="AngsanaUPC"/>
                        </a:rPr>
                        <a:t>NVT ASCII characters and short lines.</a:t>
                      </a:r>
                    </a:p>
                  </a:txBody>
                  <a:tcPr marL="0" marR="0" marT="0" marB="0"/>
                </a:tc>
                <a:extLst>
                  <a:ext uri="{0D108BD9-81ED-4DB2-BD59-A6C34878D82A}">
                    <a16:rowId xmlns:a16="http://schemas.microsoft.com/office/drawing/2014/main" val="10001"/>
                  </a:ext>
                </a:extLst>
              </a:tr>
              <a:tr h="353568">
                <a:tc>
                  <a:txBody>
                    <a:bodyPr/>
                    <a:lstStyle/>
                    <a:p>
                      <a:pPr marL="165100" indent="0"/>
                      <a:r>
                        <a:rPr lang="en-US" sz="2300">
                          <a:latin typeface="AngsanaUPC"/>
                        </a:rPr>
                        <a:t>8bit</a:t>
                      </a:r>
                    </a:p>
                  </a:txBody>
                  <a:tcPr marL="0" marR="0" marT="0" marB="0"/>
                </a:tc>
                <a:tc>
                  <a:txBody>
                    <a:bodyPr/>
                    <a:lstStyle/>
                    <a:p>
                      <a:pPr marL="152400" indent="0"/>
                      <a:r>
                        <a:rPr lang="en-US" sz="2300">
                          <a:latin typeface="AngsanaUPC"/>
                        </a:rPr>
                        <a:t>Non-ASCII characters and short lines.</a:t>
                      </a:r>
                    </a:p>
                  </a:txBody>
                  <a:tcPr marL="0" marR="0" marT="0" marB="0"/>
                </a:tc>
                <a:extLst>
                  <a:ext uri="{0D108BD9-81ED-4DB2-BD59-A6C34878D82A}">
                    <a16:rowId xmlns:a16="http://schemas.microsoft.com/office/drawing/2014/main" val="10002"/>
                  </a:ext>
                </a:extLst>
              </a:tr>
              <a:tr h="356616">
                <a:tc>
                  <a:txBody>
                    <a:bodyPr/>
                    <a:lstStyle/>
                    <a:p>
                      <a:pPr marL="165100" indent="0"/>
                      <a:r>
                        <a:rPr lang="en-US" sz="2300">
                          <a:latin typeface="AngsanaUPC"/>
                        </a:rPr>
                        <a:t>Binary</a:t>
                      </a:r>
                    </a:p>
                  </a:txBody>
                  <a:tcPr marL="0" marR="0" marT="0" marB="0" anchor="b"/>
                </a:tc>
                <a:tc>
                  <a:txBody>
                    <a:bodyPr/>
                    <a:lstStyle/>
                    <a:p>
                      <a:pPr marL="152400" indent="0"/>
                      <a:r>
                        <a:rPr lang="en-US" sz="2300">
                          <a:latin typeface="AngsanaUPC"/>
                        </a:rPr>
                        <a:t>Non-ASCII characters with unlimited-length lines.</a:t>
                      </a:r>
                    </a:p>
                  </a:txBody>
                  <a:tcPr marL="0" marR="0" marT="0" marB="0" anchor="b"/>
                </a:tc>
                <a:extLst>
                  <a:ext uri="{0D108BD9-81ED-4DB2-BD59-A6C34878D82A}">
                    <a16:rowId xmlns:a16="http://schemas.microsoft.com/office/drawing/2014/main" val="10003"/>
                  </a:ext>
                </a:extLst>
              </a:tr>
              <a:tr h="618744">
                <a:tc>
                  <a:txBody>
                    <a:bodyPr/>
                    <a:lstStyle/>
                    <a:p>
                      <a:pPr marL="165100" indent="0"/>
                      <a:r>
                        <a:rPr lang="en-US" sz="2300">
                          <a:latin typeface="AngsanaUPC"/>
                        </a:rPr>
                        <a:t>Radix-64</a:t>
                      </a:r>
                    </a:p>
                  </a:txBody>
                  <a:tcPr marL="0" marR="0" marT="0" marB="0"/>
                </a:tc>
                <a:tc>
                  <a:txBody>
                    <a:bodyPr/>
                    <a:lstStyle/>
                    <a:p>
                      <a:pPr marL="152400" indent="0">
                        <a:lnSpc>
                          <a:spcPts val="2064"/>
                        </a:lnSpc>
                      </a:pPr>
                      <a:r>
                        <a:rPr lang="en-US" sz="2300">
                          <a:latin typeface="AngsanaUPC"/>
                        </a:rPr>
                        <a:t>6-bit blocks of data are encoded into 8-bit ASCII characters using Radix-64 conversion.</a:t>
                      </a:r>
                    </a:p>
                  </a:txBody>
                  <a:tcPr marL="0" marR="0" marT="0" marB="0"/>
                </a:tc>
                <a:extLst>
                  <a:ext uri="{0D108BD9-81ED-4DB2-BD59-A6C34878D82A}">
                    <a16:rowId xmlns:a16="http://schemas.microsoft.com/office/drawing/2014/main" val="10004"/>
                  </a:ext>
                </a:extLst>
              </a:tr>
              <a:tr h="627888">
                <a:tc>
                  <a:txBody>
                    <a:bodyPr/>
                    <a:lstStyle/>
                    <a:p>
                      <a:pPr marL="165100" indent="0"/>
                      <a:r>
                        <a:rPr lang="en-US" sz="2300">
                          <a:latin typeface="AngsanaUPC"/>
                        </a:rPr>
                        <a:t>Quoted-printable</a:t>
                      </a:r>
                    </a:p>
                  </a:txBody>
                  <a:tcPr marL="0" marR="0" marT="0" marB="0"/>
                </a:tc>
                <a:tc>
                  <a:txBody>
                    <a:bodyPr/>
                    <a:lstStyle/>
                    <a:p>
                      <a:pPr marL="152400" indent="0">
                        <a:lnSpc>
                          <a:spcPts val="2064"/>
                        </a:lnSpc>
                      </a:pPr>
                      <a:r>
                        <a:rPr lang="en-US" sz="2300" dirty="0">
                          <a:latin typeface="AngsanaUPC"/>
                        </a:rPr>
                        <a:t>Non-ASCII characters are encoded as an equal sign followed by an ASCII code.</a:t>
                      </a:r>
                    </a:p>
                  </a:txBody>
                  <a:tcPr marL="0" marR="0" marT="0" marB="0"/>
                </a:tc>
                <a:extLst>
                  <a:ext uri="{0D108BD9-81ED-4DB2-BD59-A6C34878D82A}">
                    <a16:rowId xmlns:a16="http://schemas.microsoft.com/office/drawing/2014/main" val="10005"/>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802611" y="290934"/>
            <a:ext cx="7753932" cy="815490"/>
            <a:chOff x="0" y="4176"/>
            <a:chExt cx="7753932" cy="815490"/>
          </a:xfrm>
        </p:grpSpPr>
        <p:sp>
          <p:nvSpPr>
            <p:cNvPr id="8" name="Rounded Rectangle 7"/>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16.3.1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33728" y="2178025"/>
            <a:ext cx="5833872" cy="4105656"/>
          </a:xfrm>
          <a:prstGeom prst="rect">
            <a:avLst/>
          </a:prstGeom>
        </p:spPr>
      </p:pic>
      <p:sp>
        <p:nvSpPr>
          <p:cNvPr id="4" name="Rectangle 3"/>
          <p:cNvSpPr/>
          <p:nvPr/>
        </p:nvSpPr>
        <p:spPr>
          <a:xfrm>
            <a:off x="1190871" y="1514200"/>
            <a:ext cx="6276729" cy="516188"/>
          </a:xfrm>
          <a:prstGeom prst="rect">
            <a:avLst/>
          </a:prstGeom>
        </p:spPr>
        <p:txBody>
          <a:bodyPr wrap="none" lIns="0" tIns="0" rIns="0" bIns="0">
            <a:normAutofit fontScale="97500" lnSpcReduction="10000"/>
          </a:bodyPr>
          <a:lstStyle/>
          <a:p>
            <a:pPr indent="0"/>
            <a:r>
              <a:rPr lang="en-US" sz="3600" b="1" dirty="0">
                <a:solidFill>
                  <a:srgbClr val="3333CC"/>
                </a:solidFill>
                <a:latin typeface="AngsanaUPC"/>
              </a:rPr>
              <a:t>Figure 16.25 </a:t>
            </a:r>
            <a:r>
              <a:rPr lang="en-US" sz="3700" b="1" i="1" dirty="0">
                <a:latin typeface="AngsanaUPC"/>
              </a:rPr>
              <a:t>Radix-64 conversion</a:t>
            </a:r>
            <a:endParaRPr lang="en-US" sz="3000" b="1" i="1" dirty="0">
              <a:latin typeface="AngsanaUPC"/>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802611" y="290934"/>
            <a:ext cx="7753932" cy="815490"/>
            <a:chOff x="0" y="4176"/>
            <a:chExt cx="7753932" cy="815490"/>
          </a:xfrm>
        </p:grpSpPr>
        <p:sp>
          <p:nvSpPr>
            <p:cNvPr id="8" name="Rounded Rectangle 7"/>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16.3.1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42420" y="1331021"/>
            <a:ext cx="7674314" cy="515707"/>
          </a:xfrm>
          <a:prstGeom prst="rect">
            <a:avLst/>
          </a:prstGeom>
        </p:spPr>
        <p:txBody>
          <a:bodyPr wrap="none" lIns="0" tIns="0" rIns="0" bIns="0">
            <a:normAutofit fontScale="97500"/>
          </a:bodyPr>
          <a:lstStyle/>
          <a:p>
            <a:pPr indent="0"/>
            <a:r>
              <a:rPr lang="en-US" sz="2300" dirty="0">
                <a:latin typeface="AngsanaUPC"/>
              </a:rPr>
              <a:t>Table 16.16 </a:t>
            </a:r>
            <a:r>
              <a:rPr lang="en-US" sz="2300" i="1" dirty="0">
                <a:latin typeface="AngsanaUPC"/>
              </a:rPr>
              <a:t>Radix-64 encoding table</a:t>
            </a:r>
          </a:p>
        </p:txBody>
      </p:sp>
      <p:graphicFrame>
        <p:nvGraphicFramePr>
          <p:cNvPr id="4" name="Table 3"/>
          <p:cNvGraphicFramePr>
            <a:graphicFrameLocks noGrp="1"/>
          </p:cNvGraphicFramePr>
          <p:nvPr>
            <p:extLst>
              <p:ext uri="{D42A27DB-BD31-4B8C-83A1-F6EECF244321}">
                <p14:modId xmlns:p14="http://schemas.microsoft.com/office/powerpoint/2010/main" val="931160778"/>
              </p:ext>
            </p:extLst>
          </p:nvPr>
        </p:nvGraphicFramePr>
        <p:xfrm>
          <a:off x="802611" y="1846728"/>
          <a:ext cx="8108306" cy="4428562"/>
        </p:xfrm>
        <a:graphic>
          <a:graphicData uri="http://schemas.openxmlformats.org/drawingml/2006/table">
            <a:tbl>
              <a:tblPr/>
              <a:tblGrid>
                <a:gridCol w="676189">
                  <a:extLst>
                    <a:ext uri="{9D8B030D-6E8A-4147-A177-3AD203B41FA5}">
                      <a16:colId xmlns:a16="http://schemas.microsoft.com/office/drawing/2014/main" val="20000"/>
                    </a:ext>
                  </a:extLst>
                </a:gridCol>
                <a:gridCol w="664273">
                  <a:extLst>
                    <a:ext uri="{9D8B030D-6E8A-4147-A177-3AD203B41FA5}">
                      <a16:colId xmlns:a16="http://schemas.microsoft.com/office/drawing/2014/main" val="20001"/>
                    </a:ext>
                  </a:extLst>
                </a:gridCol>
                <a:gridCol w="685125">
                  <a:extLst>
                    <a:ext uri="{9D8B030D-6E8A-4147-A177-3AD203B41FA5}">
                      <a16:colId xmlns:a16="http://schemas.microsoft.com/office/drawing/2014/main" val="20002"/>
                    </a:ext>
                  </a:extLst>
                </a:gridCol>
                <a:gridCol w="664273">
                  <a:extLst>
                    <a:ext uri="{9D8B030D-6E8A-4147-A177-3AD203B41FA5}">
                      <a16:colId xmlns:a16="http://schemas.microsoft.com/office/drawing/2014/main" val="20003"/>
                    </a:ext>
                  </a:extLst>
                </a:gridCol>
                <a:gridCol w="685125">
                  <a:extLst>
                    <a:ext uri="{9D8B030D-6E8A-4147-A177-3AD203B41FA5}">
                      <a16:colId xmlns:a16="http://schemas.microsoft.com/office/drawing/2014/main" val="20004"/>
                    </a:ext>
                  </a:extLst>
                </a:gridCol>
                <a:gridCol w="661295">
                  <a:extLst>
                    <a:ext uri="{9D8B030D-6E8A-4147-A177-3AD203B41FA5}">
                      <a16:colId xmlns:a16="http://schemas.microsoft.com/office/drawing/2014/main" val="20005"/>
                    </a:ext>
                  </a:extLst>
                </a:gridCol>
                <a:gridCol w="697040">
                  <a:extLst>
                    <a:ext uri="{9D8B030D-6E8A-4147-A177-3AD203B41FA5}">
                      <a16:colId xmlns:a16="http://schemas.microsoft.com/office/drawing/2014/main" val="20006"/>
                    </a:ext>
                  </a:extLst>
                </a:gridCol>
                <a:gridCol w="667252">
                  <a:extLst>
                    <a:ext uri="{9D8B030D-6E8A-4147-A177-3AD203B41FA5}">
                      <a16:colId xmlns:a16="http://schemas.microsoft.com/office/drawing/2014/main" val="20007"/>
                    </a:ext>
                  </a:extLst>
                </a:gridCol>
                <a:gridCol w="682146">
                  <a:extLst>
                    <a:ext uri="{9D8B030D-6E8A-4147-A177-3AD203B41FA5}">
                      <a16:colId xmlns:a16="http://schemas.microsoft.com/office/drawing/2014/main" val="20008"/>
                    </a:ext>
                  </a:extLst>
                </a:gridCol>
                <a:gridCol w="667252">
                  <a:extLst>
                    <a:ext uri="{9D8B030D-6E8A-4147-A177-3AD203B41FA5}">
                      <a16:colId xmlns:a16="http://schemas.microsoft.com/office/drawing/2014/main" val="20009"/>
                    </a:ext>
                  </a:extLst>
                </a:gridCol>
                <a:gridCol w="679168">
                  <a:extLst>
                    <a:ext uri="{9D8B030D-6E8A-4147-A177-3AD203B41FA5}">
                      <a16:colId xmlns:a16="http://schemas.microsoft.com/office/drawing/2014/main" val="20010"/>
                    </a:ext>
                  </a:extLst>
                </a:gridCol>
                <a:gridCol w="679168">
                  <a:extLst>
                    <a:ext uri="{9D8B030D-6E8A-4147-A177-3AD203B41FA5}">
                      <a16:colId xmlns:a16="http://schemas.microsoft.com/office/drawing/2014/main" val="20011"/>
                    </a:ext>
                  </a:extLst>
                </a:gridCol>
              </a:tblGrid>
              <a:tr h="366502">
                <a:tc>
                  <a:txBody>
                    <a:bodyPr/>
                    <a:lstStyle/>
                    <a:p>
                      <a:pPr marL="139700" indent="0"/>
                      <a:r>
                        <a:rPr lang="en-US" sz="2300" i="1">
                          <a:latin typeface="AngsanaUPC"/>
                        </a:rPr>
                        <a:t>Value</a:t>
                      </a:r>
                    </a:p>
                  </a:txBody>
                  <a:tcPr marL="0" marR="0" marT="0" marB="0">
                    <a:solidFill>
                      <a:srgbClr val="E6E6E6"/>
                    </a:solidFill>
                  </a:tcPr>
                </a:tc>
                <a:tc>
                  <a:txBody>
                    <a:bodyPr/>
                    <a:lstStyle/>
                    <a:p>
                      <a:pPr marL="127000" indent="0"/>
                      <a:r>
                        <a:rPr lang="en-US" sz="2300" i="1">
                          <a:latin typeface="AngsanaUPC"/>
                        </a:rPr>
                        <a:t>Code</a:t>
                      </a:r>
                    </a:p>
                  </a:txBody>
                  <a:tcPr marL="0" marR="0" marT="0" marB="0">
                    <a:solidFill>
                      <a:srgbClr val="E6E6E6"/>
                    </a:solidFill>
                  </a:tcPr>
                </a:tc>
                <a:tc>
                  <a:txBody>
                    <a:bodyPr/>
                    <a:lstStyle/>
                    <a:p>
                      <a:pPr marL="139700" indent="0"/>
                      <a:r>
                        <a:rPr lang="en-US" sz="2300" i="1">
                          <a:latin typeface="AngsanaUPC"/>
                        </a:rPr>
                        <a:t>Value</a:t>
                      </a:r>
                    </a:p>
                  </a:txBody>
                  <a:tcPr marL="0" marR="0" marT="0" marB="0">
                    <a:solidFill>
                      <a:srgbClr val="E6E6E6"/>
                    </a:solidFill>
                  </a:tcPr>
                </a:tc>
                <a:tc>
                  <a:txBody>
                    <a:bodyPr/>
                    <a:lstStyle/>
                    <a:p>
                      <a:pPr marL="127000" indent="0"/>
                      <a:r>
                        <a:rPr lang="en-US" sz="2300" i="1">
                          <a:latin typeface="AngsanaUPC"/>
                        </a:rPr>
                        <a:t>Code</a:t>
                      </a:r>
                    </a:p>
                  </a:txBody>
                  <a:tcPr marL="0" marR="0" marT="0" marB="0">
                    <a:solidFill>
                      <a:srgbClr val="E6E6E6"/>
                    </a:solidFill>
                  </a:tcPr>
                </a:tc>
                <a:tc>
                  <a:txBody>
                    <a:bodyPr/>
                    <a:lstStyle/>
                    <a:p>
                      <a:pPr marL="139700" indent="0"/>
                      <a:r>
                        <a:rPr lang="en-US" sz="2300" i="1">
                          <a:latin typeface="AngsanaUPC"/>
                        </a:rPr>
                        <a:t>Value</a:t>
                      </a:r>
                    </a:p>
                  </a:txBody>
                  <a:tcPr marL="0" marR="0" marT="0" marB="0">
                    <a:solidFill>
                      <a:srgbClr val="E6E6E6"/>
                    </a:solidFill>
                  </a:tcPr>
                </a:tc>
                <a:tc>
                  <a:txBody>
                    <a:bodyPr/>
                    <a:lstStyle/>
                    <a:p>
                      <a:pPr marL="127000" indent="0"/>
                      <a:r>
                        <a:rPr lang="en-US" sz="2300" i="1">
                          <a:latin typeface="AngsanaUPC"/>
                        </a:rPr>
                        <a:t>Code</a:t>
                      </a:r>
                    </a:p>
                  </a:txBody>
                  <a:tcPr marL="0" marR="0" marT="0" marB="0">
                    <a:solidFill>
                      <a:srgbClr val="E6E6E6"/>
                    </a:solidFill>
                  </a:tcPr>
                </a:tc>
                <a:tc>
                  <a:txBody>
                    <a:bodyPr/>
                    <a:lstStyle/>
                    <a:p>
                      <a:pPr marL="139700" indent="0"/>
                      <a:r>
                        <a:rPr lang="en-US" sz="2300" i="1">
                          <a:latin typeface="AngsanaUPC"/>
                        </a:rPr>
                        <a:t>Value</a:t>
                      </a:r>
                    </a:p>
                  </a:txBody>
                  <a:tcPr marL="0" marR="0" marT="0" marB="0">
                    <a:solidFill>
                      <a:srgbClr val="E6E6E6"/>
                    </a:solidFill>
                  </a:tcPr>
                </a:tc>
                <a:tc>
                  <a:txBody>
                    <a:bodyPr/>
                    <a:lstStyle/>
                    <a:p>
                      <a:pPr marL="127000" indent="0"/>
                      <a:r>
                        <a:rPr lang="en-US" sz="2300" i="1">
                          <a:latin typeface="AngsanaUPC"/>
                        </a:rPr>
                        <a:t>Code</a:t>
                      </a:r>
                    </a:p>
                  </a:txBody>
                  <a:tcPr marL="0" marR="0" marT="0" marB="0">
                    <a:solidFill>
                      <a:srgbClr val="E6E6E6"/>
                    </a:solidFill>
                  </a:tcPr>
                </a:tc>
                <a:tc>
                  <a:txBody>
                    <a:bodyPr/>
                    <a:lstStyle/>
                    <a:p>
                      <a:pPr marL="139700" indent="0"/>
                      <a:r>
                        <a:rPr lang="en-US" sz="2300" i="1">
                          <a:latin typeface="AngsanaUPC"/>
                        </a:rPr>
                        <a:t>Value</a:t>
                      </a:r>
                    </a:p>
                  </a:txBody>
                  <a:tcPr marL="0" marR="0" marT="0" marB="0">
                    <a:solidFill>
                      <a:srgbClr val="E6E6E6"/>
                    </a:solidFill>
                  </a:tcPr>
                </a:tc>
                <a:tc>
                  <a:txBody>
                    <a:bodyPr/>
                    <a:lstStyle/>
                    <a:p>
                      <a:pPr marL="127000" indent="0"/>
                      <a:r>
                        <a:rPr lang="en-US" sz="2300" i="1">
                          <a:latin typeface="AngsanaUPC"/>
                        </a:rPr>
                        <a:t>Code</a:t>
                      </a:r>
                    </a:p>
                  </a:txBody>
                  <a:tcPr marL="0" marR="0" marT="0" marB="0">
                    <a:solidFill>
                      <a:srgbClr val="E6E6E6"/>
                    </a:solidFill>
                  </a:tcPr>
                </a:tc>
                <a:tc>
                  <a:txBody>
                    <a:bodyPr/>
                    <a:lstStyle/>
                    <a:p>
                      <a:pPr marL="127000" indent="0"/>
                      <a:r>
                        <a:rPr lang="en-US" sz="2300" i="1">
                          <a:latin typeface="AngsanaUPC"/>
                        </a:rPr>
                        <a:t>Value</a:t>
                      </a:r>
                    </a:p>
                  </a:txBody>
                  <a:tcPr marL="0" marR="0" marT="0" marB="0">
                    <a:solidFill>
                      <a:srgbClr val="E6E6E6"/>
                    </a:solidFill>
                  </a:tcPr>
                </a:tc>
                <a:tc>
                  <a:txBody>
                    <a:bodyPr/>
                    <a:lstStyle/>
                    <a:p>
                      <a:pPr marL="127000" indent="0"/>
                      <a:r>
                        <a:rPr lang="en-US" sz="2300" i="1">
                          <a:latin typeface="AngsanaUPC"/>
                        </a:rPr>
                        <a:t>Code</a:t>
                      </a:r>
                    </a:p>
                  </a:txBody>
                  <a:tcPr marL="0" marR="0" marT="0" marB="0">
                    <a:solidFill>
                      <a:srgbClr val="E6E6E6"/>
                    </a:solidFill>
                  </a:tcPr>
                </a:tc>
                <a:extLst>
                  <a:ext uri="{0D108BD9-81ED-4DB2-BD59-A6C34878D82A}">
                    <a16:rowId xmlns:a16="http://schemas.microsoft.com/office/drawing/2014/main" val="10000"/>
                  </a:ext>
                </a:extLst>
              </a:tr>
              <a:tr h="357339">
                <a:tc>
                  <a:txBody>
                    <a:bodyPr/>
                    <a:lstStyle/>
                    <a:p>
                      <a:pPr marR="241300" indent="0" algn="r"/>
                      <a:r>
                        <a:rPr lang="en-US" sz="2300">
                          <a:latin typeface="AngsanaUPC"/>
                        </a:rPr>
                        <a:t>0</a:t>
                      </a:r>
                    </a:p>
                  </a:txBody>
                  <a:tcPr marL="0" marR="0" marT="0" marB="0" anchor="ctr"/>
                </a:tc>
                <a:tc>
                  <a:txBody>
                    <a:bodyPr/>
                    <a:lstStyle/>
                    <a:p>
                      <a:pPr marL="279400" indent="0"/>
                      <a:r>
                        <a:rPr lang="en-US" sz="2300">
                          <a:latin typeface="AngsanaUPC"/>
                        </a:rPr>
                        <a:t>A</a:t>
                      </a:r>
                    </a:p>
                  </a:txBody>
                  <a:tcPr marL="0" marR="0" marT="0" marB="0" anchor="ctr"/>
                </a:tc>
                <a:tc>
                  <a:txBody>
                    <a:bodyPr/>
                    <a:lstStyle/>
                    <a:p>
                      <a:pPr marL="266700" indent="0"/>
                      <a:r>
                        <a:rPr lang="en-US" sz="2300">
                          <a:latin typeface="AngsanaUPC"/>
                        </a:rPr>
                        <a:t>11</a:t>
                      </a:r>
                    </a:p>
                  </a:txBody>
                  <a:tcPr marL="0" marR="0" marT="0" marB="0" anchor="ctr"/>
                </a:tc>
                <a:tc>
                  <a:txBody>
                    <a:bodyPr/>
                    <a:lstStyle/>
                    <a:p>
                      <a:pPr marL="266700" indent="0"/>
                      <a:r>
                        <a:rPr lang="en-US" sz="2300" b="1">
                          <a:latin typeface="AngsanaUPC"/>
                        </a:rPr>
                        <a:t>L</a:t>
                      </a:r>
                    </a:p>
                  </a:txBody>
                  <a:tcPr marL="0" marR="0" marT="0" marB="0" anchor="ctr"/>
                </a:tc>
                <a:tc>
                  <a:txBody>
                    <a:bodyPr/>
                    <a:lstStyle/>
                    <a:p>
                      <a:pPr marL="254000" indent="0"/>
                      <a:r>
                        <a:rPr lang="en-US" sz="2300">
                          <a:latin typeface="AngsanaUPC"/>
                        </a:rPr>
                        <a:t>22</a:t>
                      </a:r>
                    </a:p>
                  </a:txBody>
                  <a:tcPr marL="0" marR="0" marT="0" marB="0" anchor="ctr"/>
                </a:tc>
                <a:tc>
                  <a:txBody>
                    <a:bodyPr/>
                    <a:lstStyle/>
                    <a:p>
                      <a:pPr marL="279400" indent="0"/>
                      <a:r>
                        <a:rPr lang="en-US" sz="2300">
                          <a:latin typeface="AngsanaUPC"/>
                        </a:rPr>
                        <a:t>W</a:t>
                      </a:r>
                    </a:p>
                  </a:txBody>
                  <a:tcPr marL="0" marR="0" marT="0" marB="0" anchor="ctr"/>
                </a:tc>
                <a:tc>
                  <a:txBody>
                    <a:bodyPr/>
                    <a:lstStyle/>
                    <a:p>
                      <a:pPr marL="266700" indent="0"/>
                      <a:r>
                        <a:rPr lang="en-US" sz="2300">
                          <a:latin typeface="AngsanaUPC"/>
                        </a:rPr>
                        <a:t>33</a:t>
                      </a:r>
                    </a:p>
                  </a:txBody>
                  <a:tcPr marL="0" marR="0" marT="0" marB="0" anchor="ctr"/>
                </a:tc>
                <a:tc>
                  <a:txBody>
                    <a:bodyPr/>
                    <a:lstStyle/>
                    <a:p>
                      <a:pPr marL="304800" indent="0"/>
                      <a:r>
                        <a:rPr lang="en-US" sz="2300" b="1">
                          <a:latin typeface="AngsanaUPC"/>
                        </a:rPr>
                        <a:t>h</a:t>
                      </a:r>
                    </a:p>
                  </a:txBody>
                  <a:tcPr marL="0" marR="0" marT="0" marB="0" anchor="ctr"/>
                </a:tc>
                <a:tc>
                  <a:txBody>
                    <a:bodyPr/>
                    <a:lstStyle/>
                    <a:p>
                      <a:pPr marL="254000" indent="0"/>
                      <a:r>
                        <a:rPr lang="en-US" sz="2300">
                          <a:latin typeface="AngsanaUPC"/>
                        </a:rPr>
                        <a:t>44</a:t>
                      </a:r>
                    </a:p>
                  </a:txBody>
                  <a:tcPr marL="0" marR="0" marT="0" marB="0" anchor="ctr"/>
                </a:tc>
                <a:tc>
                  <a:txBody>
                    <a:bodyPr/>
                    <a:lstStyle/>
                    <a:p>
                      <a:pPr indent="0" algn="ctr"/>
                      <a:r>
                        <a:rPr lang="en-US" sz="2300">
                          <a:latin typeface="AngsanaUPC"/>
                        </a:rPr>
                        <a:t>s</a:t>
                      </a:r>
                    </a:p>
                  </a:txBody>
                  <a:tcPr marL="0" marR="0" marT="0" marB="0" anchor="ctr"/>
                </a:tc>
                <a:tc>
                  <a:txBody>
                    <a:bodyPr/>
                    <a:lstStyle/>
                    <a:p>
                      <a:pPr marL="254000" indent="0"/>
                      <a:r>
                        <a:rPr lang="en-US" sz="2300">
                          <a:latin typeface="AngsanaUPC"/>
                        </a:rPr>
                        <a:t>55</a:t>
                      </a:r>
                    </a:p>
                  </a:txBody>
                  <a:tcPr marL="0" marR="0" marT="0" marB="0" anchor="ctr"/>
                </a:tc>
                <a:tc>
                  <a:txBody>
                    <a:bodyPr/>
                    <a:lstStyle/>
                    <a:p>
                      <a:pPr indent="0" algn="ctr"/>
                      <a:r>
                        <a:rPr lang="en-US" sz="2300">
                          <a:latin typeface="AngsanaUPC"/>
                        </a:rPr>
                        <a:t>3</a:t>
                      </a:r>
                    </a:p>
                  </a:txBody>
                  <a:tcPr marL="0" marR="0" marT="0" marB="0" anchor="ctr"/>
                </a:tc>
                <a:extLst>
                  <a:ext uri="{0D108BD9-81ED-4DB2-BD59-A6C34878D82A}">
                    <a16:rowId xmlns:a16="http://schemas.microsoft.com/office/drawing/2014/main" val="10001"/>
                  </a:ext>
                </a:extLst>
              </a:tr>
              <a:tr h="419950">
                <a:tc>
                  <a:txBody>
                    <a:bodyPr/>
                    <a:lstStyle/>
                    <a:p>
                      <a:pPr marR="241300" indent="0" algn="r"/>
                      <a:r>
                        <a:rPr lang="en-US" sz="2300">
                          <a:latin typeface="AngsanaUPC"/>
                        </a:rPr>
                        <a:t>1</a:t>
                      </a:r>
                    </a:p>
                  </a:txBody>
                  <a:tcPr marL="0" marR="0" marT="0" marB="0" anchor="ctr"/>
                </a:tc>
                <a:tc>
                  <a:txBody>
                    <a:bodyPr/>
                    <a:lstStyle/>
                    <a:p>
                      <a:pPr marL="279400" indent="0"/>
                      <a:r>
                        <a:rPr lang="en-US" sz="2300" b="1">
                          <a:latin typeface="AngsanaUPC"/>
                        </a:rPr>
                        <a:t>B</a:t>
                      </a:r>
                    </a:p>
                  </a:txBody>
                  <a:tcPr marL="0" marR="0" marT="0" marB="0" anchor="ctr"/>
                </a:tc>
                <a:tc>
                  <a:txBody>
                    <a:bodyPr/>
                    <a:lstStyle/>
                    <a:p>
                      <a:pPr marL="266700" indent="0"/>
                      <a:r>
                        <a:rPr lang="en-US" sz="2300">
                          <a:latin typeface="AngsanaUPC"/>
                        </a:rPr>
                        <a:t>12</a:t>
                      </a:r>
                    </a:p>
                  </a:txBody>
                  <a:tcPr marL="0" marR="0" marT="0" marB="0" anchor="ctr"/>
                </a:tc>
                <a:tc>
                  <a:txBody>
                    <a:bodyPr/>
                    <a:lstStyle/>
                    <a:p>
                      <a:pPr marL="266700" indent="0"/>
                      <a:r>
                        <a:rPr lang="en-US" sz="2300" dirty="0">
                          <a:latin typeface="AngsanaUPC"/>
                        </a:rPr>
                        <a:t>M</a:t>
                      </a:r>
                    </a:p>
                  </a:txBody>
                  <a:tcPr marL="0" marR="0" marT="0" marB="0" anchor="ctr"/>
                </a:tc>
                <a:tc>
                  <a:txBody>
                    <a:bodyPr/>
                    <a:lstStyle/>
                    <a:p>
                      <a:pPr marL="254000" indent="0"/>
                      <a:r>
                        <a:rPr lang="en-US" sz="2300">
                          <a:latin typeface="AngsanaUPC"/>
                        </a:rPr>
                        <a:t>23</a:t>
                      </a:r>
                    </a:p>
                  </a:txBody>
                  <a:tcPr marL="0" marR="0" marT="0" marB="0" anchor="ctr"/>
                </a:tc>
                <a:tc>
                  <a:txBody>
                    <a:bodyPr/>
                    <a:lstStyle/>
                    <a:p>
                      <a:pPr marL="279400" indent="0"/>
                      <a:r>
                        <a:rPr lang="en-US" sz="2300">
                          <a:latin typeface="AngsanaUPC"/>
                        </a:rPr>
                        <a:t>X</a:t>
                      </a:r>
                    </a:p>
                  </a:txBody>
                  <a:tcPr marL="0" marR="0" marT="0" marB="0" anchor="ctr"/>
                </a:tc>
                <a:tc>
                  <a:txBody>
                    <a:bodyPr/>
                    <a:lstStyle/>
                    <a:p>
                      <a:pPr marL="266700" indent="0"/>
                      <a:r>
                        <a:rPr lang="en-US" sz="2300">
                          <a:latin typeface="AngsanaUPC"/>
                        </a:rPr>
                        <a:t>34</a:t>
                      </a:r>
                    </a:p>
                  </a:txBody>
                  <a:tcPr marL="0" marR="0" marT="0" marB="0" anchor="ctr"/>
                </a:tc>
                <a:tc>
                  <a:txBody>
                    <a:bodyPr/>
                    <a:lstStyle/>
                    <a:p>
                      <a:pPr indent="0" algn="ctr"/>
                      <a:r>
                        <a:rPr lang="en-US" sz="450">
                          <a:latin typeface="MS Reference Sans Serif"/>
                        </a:rPr>
                        <a:t>♦</a:t>
                      </a:r>
                    </a:p>
                    <a:p>
                      <a:pPr marL="304800" indent="0"/>
                      <a:r>
                        <a:rPr lang="en-US" sz="2300" cap="small">
                          <a:latin typeface="AngsanaUPC"/>
                        </a:rPr>
                        <a:t>i</a:t>
                      </a:r>
                    </a:p>
                  </a:txBody>
                  <a:tcPr marL="0" marR="0" marT="0" marB="0" anchor="ctr"/>
                </a:tc>
                <a:tc>
                  <a:txBody>
                    <a:bodyPr/>
                    <a:lstStyle/>
                    <a:p>
                      <a:pPr marL="254000" indent="0"/>
                      <a:r>
                        <a:rPr lang="en-US" sz="2300">
                          <a:latin typeface="AngsanaUPC"/>
                        </a:rPr>
                        <a:t>45</a:t>
                      </a:r>
                    </a:p>
                  </a:txBody>
                  <a:tcPr marL="0" marR="0" marT="0" marB="0" anchor="ctr"/>
                </a:tc>
                <a:tc>
                  <a:txBody>
                    <a:bodyPr/>
                    <a:lstStyle/>
                    <a:p>
                      <a:pPr indent="0" algn="ctr"/>
                      <a:r>
                        <a:rPr lang="en-US" sz="2300" b="1">
                          <a:latin typeface="AngsanaUPC"/>
                        </a:rPr>
                        <a:t>t</a:t>
                      </a:r>
                    </a:p>
                  </a:txBody>
                  <a:tcPr marL="0" marR="0" marT="0" marB="0" anchor="ctr"/>
                </a:tc>
                <a:tc>
                  <a:txBody>
                    <a:bodyPr/>
                    <a:lstStyle/>
                    <a:p>
                      <a:pPr marL="254000" indent="0"/>
                      <a:r>
                        <a:rPr lang="en-US" sz="2300">
                          <a:latin typeface="AngsanaUPC"/>
                        </a:rPr>
                        <a:t>56</a:t>
                      </a:r>
                    </a:p>
                  </a:txBody>
                  <a:tcPr marL="0" marR="0" marT="0" marB="0" anchor="ctr"/>
                </a:tc>
                <a:tc>
                  <a:txBody>
                    <a:bodyPr/>
                    <a:lstStyle/>
                    <a:p>
                      <a:pPr indent="0" algn="ctr"/>
                      <a:r>
                        <a:rPr lang="en-US" sz="2300">
                          <a:latin typeface="AngsanaUPC"/>
                        </a:rPr>
                        <a:t>4</a:t>
                      </a:r>
                    </a:p>
                  </a:txBody>
                  <a:tcPr marL="0" marR="0" marT="0" marB="0" anchor="ctr"/>
                </a:tc>
                <a:extLst>
                  <a:ext uri="{0D108BD9-81ED-4DB2-BD59-A6C34878D82A}">
                    <a16:rowId xmlns:a16="http://schemas.microsoft.com/office/drawing/2014/main" val="10002"/>
                  </a:ext>
                </a:extLst>
              </a:tr>
              <a:tr h="419950">
                <a:tc>
                  <a:txBody>
                    <a:bodyPr/>
                    <a:lstStyle/>
                    <a:p>
                      <a:pPr marR="241300" indent="0" algn="r"/>
                      <a:r>
                        <a:rPr lang="en-US" sz="2300">
                          <a:latin typeface="AngsanaUPC"/>
                        </a:rPr>
                        <a:t>2</a:t>
                      </a:r>
                    </a:p>
                  </a:txBody>
                  <a:tcPr marL="0" marR="0" marT="0" marB="0" anchor="ctr"/>
                </a:tc>
                <a:tc>
                  <a:txBody>
                    <a:bodyPr/>
                    <a:lstStyle/>
                    <a:p>
                      <a:pPr marL="279400" indent="0"/>
                      <a:r>
                        <a:rPr lang="en-US" sz="2300">
                          <a:latin typeface="AngsanaUPC"/>
                        </a:rPr>
                        <a:t>C</a:t>
                      </a:r>
                    </a:p>
                  </a:txBody>
                  <a:tcPr marL="0" marR="0" marT="0" marB="0" anchor="ctr"/>
                </a:tc>
                <a:tc>
                  <a:txBody>
                    <a:bodyPr/>
                    <a:lstStyle/>
                    <a:p>
                      <a:pPr marL="266700" indent="0"/>
                      <a:r>
                        <a:rPr lang="en-US" sz="2300">
                          <a:latin typeface="AngsanaUPC"/>
                        </a:rPr>
                        <a:t>13</a:t>
                      </a:r>
                    </a:p>
                  </a:txBody>
                  <a:tcPr marL="0" marR="0" marT="0" marB="0" anchor="ctr"/>
                </a:tc>
                <a:tc>
                  <a:txBody>
                    <a:bodyPr/>
                    <a:lstStyle/>
                    <a:p>
                      <a:pPr marL="266700" indent="0"/>
                      <a:r>
                        <a:rPr lang="en-US" sz="2300">
                          <a:latin typeface="AngsanaUPC"/>
                        </a:rPr>
                        <a:t>N</a:t>
                      </a:r>
                    </a:p>
                  </a:txBody>
                  <a:tcPr marL="0" marR="0" marT="0" marB="0" anchor="ctr"/>
                </a:tc>
                <a:tc>
                  <a:txBody>
                    <a:bodyPr/>
                    <a:lstStyle/>
                    <a:p>
                      <a:pPr marL="254000" indent="0"/>
                      <a:r>
                        <a:rPr lang="en-US" sz="2300">
                          <a:latin typeface="AngsanaUPC"/>
                        </a:rPr>
                        <a:t>24</a:t>
                      </a:r>
                    </a:p>
                  </a:txBody>
                  <a:tcPr marL="0" marR="0" marT="0" marB="0" anchor="ctr"/>
                </a:tc>
                <a:tc>
                  <a:txBody>
                    <a:bodyPr/>
                    <a:lstStyle/>
                    <a:p>
                      <a:pPr marL="279400" indent="0"/>
                      <a:r>
                        <a:rPr lang="en-US" sz="2300" b="1">
                          <a:latin typeface="AngsanaUPC"/>
                        </a:rPr>
                        <a:t>Y</a:t>
                      </a:r>
                    </a:p>
                  </a:txBody>
                  <a:tcPr marL="0" marR="0" marT="0" marB="0" anchor="ctr"/>
                </a:tc>
                <a:tc>
                  <a:txBody>
                    <a:bodyPr/>
                    <a:lstStyle/>
                    <a:p>
                      <a:pPr marL="266700" indent="0"/>
                      <a:r>
                        <a:rPr lang="en-US" sz="2300">
                          <a:latin typeface="AngsanaUPC"/>
                        </a:rPr>
                        <a:t>35</a:t>
                      </a:r>
                    </a:p>
                  </a:txBody>
                  <a:tcPr marL="0" marR="0" marT="0" marB="0" anchor="ctr"/>
                </a:tc>
                <a:tc>
                  <a:txBody>
                    <a:bodyPr/>
                    <a:lstStyle/>
                    <a:p>
                      <a:pPr indent="0" algn="ctr"/>
                      <a:r>
                        <a:rPr lang="en-US" sz="450">
                          <a:latin typeface="MS Reference Sans Serif"/>
                        </a:rPr>
                        <a:t>•</a:t>
                      </a:r>
                    </a:p>
                    <a:p>
                      <a:pPr marL="304800" indent="0"/>
                      <a:r>
                        <a:rPr lang="en-US" sz="2300" b="1">
                          <a:latin typeface="AngsanaUPC"/>
                        </a:rPr>
                        <a:t>J</a:t>
                      </a:r>
                    </a:p>
                  </a:txBody>
                  <a:tcPr marL="0" marR="0" marT="0" marB="0" anchor="ctr"/>
                </a:tc>
                <a:tc>
                  <a:txBody>
                    <a:bodyPr/>
                    <a:lstStyle/>
                    <a:p>
                      <a:pPr marL="254000" indent="0"/>
                      <a:r>
                        <a:rPr lang="en-US" sz="2300">
                          <a:latin typeface="AngsanaUPC"/>
                        </a:rPr>
                        <a:t>46</a:t>
                      </a:r>
                    </a:p>
                  </a:txBody>
                  <a:tcPr marL="0" marR="0" marT="0" marB="0" anchor="ctr"/>
                </a:tc>
                <a:tc>
                  <a:txBody>
                    <a:bodyPr/>
                    <a:lstStyle/>
                    <a:p>
                      <a:pPr indent="0" algn="ctr"/>
                      <a:r>
                        <a:rPr lang="en-US" sz="2300" b="1">
                          <a:latin typeface="AngsanaUPC"/>
                        </a:rPr>
                        <a:t>u</a:t>
                      </a:r>
                    </a:p>
                  </a:txBody>
                  <a:tcPr marL="0" marR="0" marT="0" marB="0" anchor="ctr"/>
                </a:tc>
                <a:tc>
                  <a:txBody>
                    <a:bodyPr/>
                    <a:lstStyle/>
                    <a:p>
                      <a:pPr marL="254000" indent="0"/>
                      <a:r>
                        <a:rPr lang="en-US" sz="2300">
                          <a:latin typeface="AngsanaUPC"/>
                        </a:rPr>
                        <a:t>57</a:t>
                      </a:r>
                    </a:p>
                  </a:txBody>
                  <a:tcPr marL="0" marR="0" marT="0" marB="0" anchor="ctr"/>
                </a:tc>
                <a:tc>
                  <a:txBody>
                    <a:bodyPr/>
                    <a:lstStyle/>
                    <a:p>
                      <a:pPr indent="0" algn="ctr"/>
                      <a:r>
                        <a:rPr lang="en-US" sz="2300">
                          <a:latin typeface="AngsanaUPC"/>
                        </a:rPr>
                        <a:t>5</a:t>
                      </a:r>
                    </a:p>
                  </a:txBody>
                  <a:tcPr marL="0" marR="0" marT="0" marB="0" anchor="ctr"/>
                </a:tc>
                <a:extLst>
                  <a:ext uri="{0D108BD9-81ED-4DB2-BD59-A6C34878D82A}">
                    <a16:rowId xmlns:a16="http://schemas.microsoft.com/office/drawing/2014/main" val="10003"/>
                  </a:ext>
                </a:extLst>
              </a:tr>
              <a:tr h="357339">
                <a:tc>
                  <a:txBody>
                    <a:bodyPr/>
                    <a:lstStyle/>
                    <a:p>
                      <a:pPr marR="241300" indent="0" algn="r"/>
                      <a:r>
                        <a:rPr lang="en-US" sz="2300">
                          <a:latin typeface="AngsanaUPC"/>
                        </a:rPr>
                        <a:t>3</a:t>
                      </a:r>
                    </a:p>
                  </a:txBody>
                  <a:tcPr marL="0" marR="0" marT="0" marB="0"/>
                </a:tc>
                <a:tc>
                  <a:txBody>
                    <a:bodyPr/>
                    <a:lstStyle/>
                    <a:p>
                      <a:pPr marL="279400" indent="0"/>
                      <a:r>
                        <a:rPr lang="en-US" sz="2300" b="1">
                          <a:latin typeface="AngsanaUPC"/>
                        </a:rPr>
                        <a:t>D</a:t>
                      </a:r>
                    </a:p>
                  </a:txBody>
                  <a:tcPr marL="0" marR="0" marT="0" marB="0"/>
                </a:tc>
                <a:tc>
                  <a:txBody>
                    <a:bodyPr/>
                    <a:lstStyle/>
                    <a:p>
                      <a:pPr marL="266700" indent="0"/>
                      <a:r>
                        <a:rPr lang="en-US" sz="2300">
                          <a:latin typeface="AngsanaUPC"/>
                        </a:rPr>
                        <a:t>14</a:t>
                      </a:r>
                    </a:p>
                  </a:txBody>
                  <a:tcPr marL="0" marR="0" marT="0" marB="0"/>
                </a:tc>
                <a:tc>
                  <a:txBody>
                    <a:bodyPr/>
                    <a:lstStyle/>
                    <a:p>
                      <a:pPr marL="266700" indent="0"/>
                      <a:r>
                        <a:rPr lang="en-US" sz="2300">
                          <a:latin typeface="AngsanaUPC"/>
                        </a:rPr>
                        <a:t>O</a:t>
                      </a:r>
                    </a:p>
                  </a:txBody>
                  <a:tcPr marL="0" marR="0" marT="0" marB="0"/>
                </a:tc>
                <a:tc>
                  <a:txBody>
                    <a:bodyPr/>
                    <a:lstStyle/>
                    <a:p>
                      <a:pPr marL="254000" indent="0"/>
                      <a:r>
                        <a:rPr lang="en-US" sz="2300">
                          <a:latin typeface="AngsanaUPC"/>
                        </a:rPr>
                        <a:t>25</a:t>
                      </a:r>
                    </a:p>
                  </a:txBody>
                  <a:tcPr marL="0" marR="0" marT="0" marB="0"/>
                </a:tc>
                <a:tc>
                  <a:txBody>
                    <a:bodyPr/>
                    <a:lstStyle/>
                    <a:p>
                      <a:pPr marL="279400" indent="0"/>
                      <a:r>
                        <a:rPr lang="en-US" sz="2300">
                          <a:latin typeface="AngsanaUPC"/>
                        </a:rPr>
                        <a:t>Z</a:t>
                      </a:r>
                    </a:p>
                  </a:txBody>
                  <a:tcPr marL="0" marR="0" marT="0" marB="0"/>
                </a:tc>
                <a:tc>
                  <a:txBody>
                    <a:bodyPr/>
                    <a:lstStyle/>
                    <a:p>
                      <a:pPr marL="266700" indent="0"/>
                      <a:r>
                        <a:rPr lang="en-US" sz="2300">
                          <a:latin typeface="AngsanaUPC"/>
                        </a:rPr>
                        <a:t>36</a:t>
                      </a:r>
                    </a:p>
                  </a:txBody>
                  <a:tcPr marL="0" marR="0" marT="0" marB="0"/>
                </a:tc>
                <a:tc>
                  <a:txBody>
                    <a:bodyPr/>
                    <a:lstStyle/>
                    <a:p>
                      <a:pPr marL="304800" indent="0"/>
                      <a:r>
                        <a:rPr lang="en-US" sz="2300" b="1">
                          <a:latin typeface="AngsanaUPC"/>
                        </a:rPr>
                        <a:t>k</a:t>
                      </a:r>
                    </a:p>
                  </a:txBody>
                  <a:tcPr marL="0" marR="0" marT="0" marB="0"/>
                </a:tc>
                <a:tc>
                  <a:txBody>
                    <a:bodyPr/>
                    <a:lstStyle/>
                    <a:p>
                      <a:pPr marL="254000" indent="0"/>
                      <a:r>
                        <a:rPr lang="en-US" sz="2300">
                          <a:latin typeface="AngsanaUPC"/>
                        </a:rPr>
                        <a:t>47</a:t>
                      </a:r>
                    </a:p>
                  </a:txBody>
                  <a:tcPr marL="0" marR="0" marT="0" marB="0"/>
                </a:tc>
                <a:tc>
                  <a:txBody>
                    <a:bodyPr/>
                    <a:lstStyle/>
                    <a:p>
                      <a:pPr indent="0" algn="ctr"/>
                      <a:r>
                        <a:rPr lang="en-US" sz="1400" b="1">
                          <a:latin typeface="AngsanaUPC"/>
                        </a:rPr>
                        <a:t>V</a:t>
                      </a:r>
                    </a:p>
                  </a:txBody>
                  <a:tcPr marL="0" marR="0" marT="0" marB="0"/>
                </a:tc>
                <a:tc>
                  <a:txBody>
                    <a:bodyPr/>
                    <a:lstStyle/>
                    <a:p>
                      <a:pPr marL="254000" indent="0"/>
                      <a:r>
                        <a:rPr lang="en-US" sz="2300">
                          <a:latin typeface="AngsanaUPC"/>
                        </a:rPr>
                        <a:t>58</a:t>
                      </a:r>
                    </a:p>
                  </a:txBody>
                  <a:tcPr marL="0" marR="0" marT="0" marB="0"/>
                </a:tc>
                <a:tc>
                  <a:txBody>
                    <a:bodyPr/>
                    <a:lstStyle/>
                    <a:p>
                      <a:pPr indent="0" algn="ctr"/>
                      <a:r>
                        <a:rPr lang="en-US" sz="2300">
                          <a:latin typeface="AngsanaUPC"/>
                        </a:rPr>
                        <a:t>6</a:t>
                      </a:r>
                    </a:p>
                  </a:txBody>
                  <a:tcPr marL="0" marR="0" marT="0" marB="0" anchor="ctr"/>
                </a:tc>
                <a:extLst>
                  <a:ext uri="{0D108BD9-81ED-4DB2-BD59-A6C34878D82A}">
                    <a16:rowId xmlns:a16="http://schemas.microsoft.com/office/drawing/2014/main" val="10004"/>
                  </a:ext>
                </a:extLst>
              </a:tr>
              <a:tr h="357339">
                <a:tc>
                  <a:txBody>
                    <a:bodyPr/>
                    <a:lstStyle/>
                    <a:p>
                      <a:pPr marR="241300" indent="0" algn="r"/>
                      <a:r>
                        <a:rPr lang="en-US" sz="2300">
                          <a:latin typeface="AngsanaUPC"/>
                        </a:rPr>
                        <a:t>4</a:t>
                      </a:r>
                    </a:p>
                  </a:txBody>
                  <a:tcPr marL="0" marR="0" marT="0" marB="0" anchor="ctr"/>
                </a:tc>
                <a:tc>
                  <a:txBody>
                    <a:bodyPr/>
                    <a:lstStyle/>
                    <a:p>
                      <a:pPr marL="279400" indent="0"/>
                      <a:r>
                        <a:rPr lang="en-US" sz="2300">
                          <a:latin typeface="AngsanaUPC"/>
                        </a:rPr>
                        <a:t>E</a:t>
                      </a:r>
                    </a:p>
                  </a:txBody>
                  <a:tcPr marL="0" marR="0" marT="0" marB="0" anchor="ctr"/>
                </a:tc>
                <a:tc>
                  <a:txBody>
                    <a:bodyPr/>
                    <a:lstStyle/>
                    <a:p>
                      <a:pPr marL="266700" indent="0"/>
                      <a:r>
                        <a:rPr lang="en-US" sz="2300">
                          <a:latin typeface="AngsanaUPC"/>
                        </a:rPr>
                        <a:t>15</a:t>
                      </a:r>
                    </a:p>
                  </a:txBody>
                  <a:tcPr marL="0" marR="0" marT="0" marB="0" anchor="ctr"/>
                </a:tc>
                <a:tc>
                  <a:txBody>
                    <a:bodyPr/>
                    <a:lstStyle/>
                    <a:p>
                      <a:pPr marL="266700" indent="0"/>
                      <a:r>
                        <a:rPr lang="en-US" sz="2300">
                          <a:latin typeface="AngsanaUPC"/>
                        </a:rPr>
                        <a:t>P</a:t>
                      </a:r>
                    </a:p>
                  </a:txBody>
                  <a:tcPr marL="0" marR="0" marT="0" marB="0" anchor="ctr"/>
                </a:tc>
                <a:tc>
                  <a:txBody>
                    <a:bodyPr/>
                    <a:lstStyle/>
                    <a:p>
                      <a:pPr marL="254000" indent="0"/>
                      <a:r>
                        <a:rPr lang="en-US" sz="2300">
                          <a:latin typeface="AngsanaUPC"/>
                        </a:rPr>
                        <a:t>26</a:t>
                      </a:r>
                    </a:p>
                  </a:txBody>
                  <a:tcPr marL="0" marR="0" marT="0" marB="0" anchor="ctr"/>
                </a:tc>
                <a:tc>
                  <a:txBody>
                    <a:bodyPr/>
                    <a:lstStyle/>
                    <a:p>
                      <a:pPr marL="279400" indent="0"/>
                      <a:r>
                        <a:rPr lang="en-US" sz="2300">
                          <a:latin typeface="AngsanaUPC"/>
                        </a:rPr>
                        <a:t>a</a:t>
                      </a:r>
                    </a:p>
                  </a:txBody>
                  <a:tcPr marL="0" marR="0" marT="0" marB="0" anchor="ctr"/>
                </a:tc>
                <a:tc>
                  <a:txBody>
                    <a:bodyPr/>
                    <a:lstStyle/>
                    <a:p>
                      <a:pPr marL="266700" indent="0"/>
                      <a:r>
                        <a:rPr lang="en-US" sz="2300">
                          <a:latin typeface="AngsanaUPC"/>
                        </a:rPr>
                        <a:t>37</a:t>
                      </a:r>
                    </a:p>
                  </a:txBody>
                  <a:tcPr marL="0" marR="0" marT="0" marB="0" anchor="ctr"/>
                </a:tc>
                <a:tc>
                  <a:txBody>
                    <a:bodyPr/>
                    <a:lstStyle/>
                    <a:p>
                      <a:pPr marL="304800" indent="0"/>
                      <a:r>
                        <a:rPr lang="en-US" sz="2300">
                          <a:latin typeface="AngsanaUPC"/>
                        </a:rPr>
                        <a:t>1</a:t>
                      </a:r>
                    </a:p>
                  </a:txBody>
                  <a:tcPr marL="0" marR="0" marT="0" marB="0" anchor="ctr"/>
                </a:tc>
                <a:tc>
                  <a:txBody>
                    <a:bodyPr/>
                    <a:lstStyle/>
                    <a:p>
                      <a:pPr marL="254000" indent="0"/>
                      <a:r>
                        <a:rPr lang="en-US" sz="2300">
                          <a:latin typeface="AngsanaUPC"/>
                        </a:rPr>
                        <a:t>48</a:t>
                      </a:r>
                    </a:p>
                  </a:txBody>
                  <a:tcPr marL="0" marR="0" marT="0" marB="0" anchor="ctr"/>
                </a:tc>
                <a:tc>
                  <a:txBody>
                    <a:bodyPr/>
                    <a:lstStyle/>
                    <a:p>
                      <a:pPr indent="0" algn="ctr"/>
                      <a:r>
                        <a:rPr lang="en-US" sz="2300">
                          <a:latin typeface="AngsanaUPC"/>
                        </a:rPr>
                        <a:t>w</a:t>
                      </a:r>
                    </a:p>
                  </a:txBody>
                  <a:tcPr marL="0" marR="0" marT="0" marB="0" anchor="ctr"/>
                </a:tc>
                <a:tc>
                  <a:txBody>
                    <a:bodyPr/>
                    <a:lstStyle/>
                    <a:p>
                      <a:pPr marL="254000" indent="0"/>
                      <a:r>
                        <a:rPr lang="en-US" sz="2300">
                          <a:latin typeface="AngsanaUPC"/>
                        </a:rPr>
                        <a:t>59</a:t>
                      </a:r>
                    </a:p>
                  </a:txBody>
                  <a:tcPr marL="0" marR="0" marT="0" marB="0" anchor="ctr"/>
                </a:tc>
                <a:tc>
                  <a:txBody>
                    <a:bodyPr/>
                    <a:lstStyle/>
                    <a:p>
                      <a:pPr indent="0" algn="ctr"/>
                      <a:r>
                        <a:rPr lang="en-US" sz="2300">
                          <a:latin typeface="AngsanaUPC"/>
                        </a:rPr>
                        <a:t>7</a:t>
                      </a:r>
                    </a:p>
                  </a:txBody>
                  <a:tcPr marL="0" marR="0" marT="0" marB="0" anchor="ctr"/>
                </a:tc>
                <a:extLst>
                  <a:ext uri="{0D108BD9-81ED-4DB2-BD59-A6C34878D82A}">
                    <a16:rowId xmlns:a16="http://schemas.microsoft.com/office/drawing/2014/main" val="10005"/>
                  </a:ext>
                </a:extLst>
              </a:tr>
              <a:tr h="357339">
                <a:tc>
                  <a:txBody>
                    <a:bodyPr/>
                    <a:lstStyle/>
                    <a:p>
                      <a:pPr marR="241300" indent="0" algn="r"/>
                      <a:r>
                        <a:rPr lang="en-US" sz="2300">
                          <a:latin typeface="AngsanaUPC"/>
                        </a:rPr>
                        <a:t>5</a:t>
                      </a:r>
                    </a:p>
                  </a:txBody>
                  <a:tcPr marL="0" marR="0" marT="0" marB="0" anchor="ctr"/>
                </a:tc>
                <a:tc>
                  <a:txBody>
                    <a:bodyPr/>
                    <a:lstStyle/>
                    <a:p>
                      <a:pPr marR="266700" indent="0" algn="r"/>
                      <a:r>
                        <a:rPr lang="en-US" sz="2300">
                          <a:latin typeface="AngsanaUPC"/>
                        </a:rPr>
                        <a:t>F</a:t>
                      </a:r>
                    </a:p>
                  </a:txBody>
                  <a:tcPr marL="0" marR="0" marT="0" marB="0" anchor="ctr"/>
                </a:tc>
                <a:tc>
                  <a:txBody>
                    <a:bodyPr/>
                    <a:lstStyle/>
                    <a:p>
                      <a:pPr marL="266700" indent="0"/>
                      <a:r>
                        <a:rPr lang="en-US" sz="2300">
                          <a:latin typeface="AngsanaUPC"/>
                        </a:rPr>
                        <a:t>16</a:t>
                      </a:r>
                    </a:p>
                  </a:txBody>
                  <a:tcPr marL="0" marR="0" marT="0" marB="0" anchor="ctr"/>
                </a:tc>
                <a:tc>
                  <a:txBody>
                    <a:bodyPr/>
                    <a:lstStyle/>
                    <a:p>
                      <a:pPr marL="266700" indent="0"/>
                      <a:r>
                        <a:rPr lang="en-US" sz="2300" b="1">
                          <a:latin typeface="AngsanaUPC"/>
                        </a:rPr>
                        <a:t>Q</a:t>
                      </a:r>
                    </a:p>
                  </a:txBody>
                  <a:tcPr marL="0" marR="0" marT="0" marB="0" anchor="ctr"/>
                </a:tc>
                <a:tc>
                  <a:txBody>
                    <a:bodyPr/>
                    <a:lstStyle/>
                    <a:p>
                      <a:pPr marL="254000" indent="0"/>
                      <a:r>
                        <a:rPr lang="en-US" sz="2300">
                          <a:latin typeface="AngsanaUPC"/>
                        </a:rPr>
                        <a:t>27</a:t>
                      </a:r>
                    </a:p>
                  </a:txBody>
                  <a:tcPr marL="0" marR="0" marT="0" marB="0" anchor="ctr"/>
                </a:tc>
                <a:tc>
                  <a:txBody>
                    <a:bodyPr/>
                    <a:lstStyle/>
                    <a:p>
                      <a:pPr marL="279400" indent="0"/>
                      <a:r>
                        <a:rPr lang="en-US" sz="2300">
                          <a:latin typeface="AngsanaUPC"/>
                        </a:rPr>
                        <a:t>b</a:t>
                      </a:r>
                    </a:p>
                  </a:txBody>
                  <a:tcPr marL="0" marR="0" marT="0" marB="0" anchor="ctr"/>
                </a:tc>
                <a:tc>
                  <a:txBody>
                    <a:bodyPr/>
                    <a:lstStyle/>
                    <a:p>
                      <a:pPr marL="266700" indent="0"/>
                      <a:r>
                        <a:rPr lang="en-US" sz="2300">
                          <a:latin typeface="AngsanaUPC"/>
                        </a:rPr>
                        <a:t>38</a:t>
                      </a:r>
                    </a:p>
                  </a:txBody>
                  <a:tcPr marL="0" marR="0" marT="0" marB="0" anchor="ctr"/>
                </a:tc>
                <a:tc>
                  <a:txBody>
                    <a:bodyPr/>
                    <a:lstStyle/>
                    <a:p>
                      <a:pPr marL="304800" indent="0"/>
                      <a:r>
                        <a:rPr lang="en-US" sz="2300">
                          <a:latin typeface="AngsanaUPC"/>
                        </a:rPr>
                        <a:t>m</a:t>
                      </a:r>
                    </a:p>
                  </a:txBody>
                  <a:tcPr marL="0" marR="0" marT="0" marB="0" anchor="ctr"/>
                </a:tc>
                <a:tc>
                  <a:txBody>
                    <a:bodyPr/>
                    <a:lstStyle/>
                    <a:p>
                      <a:pPr marL="254000" indent="0"/>
                      <a:r>
                        <a:rPr lang="en-US" sz="2300">
                          <a:latin typeface="AngsanaUPC"/>
                        </a:rPr>
                        <a:t>49</a:t>
                      </a:r>
                    </a:p>
                  </a:txBody>
                  <a:tcPr marL="0" marR="0" marT="0" marB="0" anchor="ctr"/>
                </a:tc>
                <a:tc>
                  <a:txBody>
                    <a:bodyPr/>
                    <a:lstStyle/>
                    <a:p>
                      <a:pPr indent="0" algn="ctr"/>
                      <a:r>
                        <a:rPr lang="en-US" sz="1400" b="1">
                          <a:latin typeface="AngsanaUPC"/>
                        </a:rPr>
                        <a:t>X</a:t>
                      </a:r>
                    </a:p>
                  </a:txBody>
                  <a:tcPr marL="0" marR="0" marT="0" marB="0" anchor="ctr"/>
                </a:tc>
                <a:tc>
                  <a:txBody>
                    <a:bodyPr/>
                    <a:lstStyle/>
                    <a:p>
                      <a:pPr marL="254000" indent="0"/>
                      <a:r>
                        <a:rPr lang="en-US" sz="2300">
                          <a:latin typeface="AngsanaUPC"/>
                        </a:rPr>
                        <a:t>60</a:t>
                      </a:r>
                    </a:p>
                  </a:txBody>
                  <a:tcPr marL="0" marR="0" marT="0" marB="0" anchor="ctr"/>
                </a:tc>
                <a:tc>
                  <a:txBody>
                    <a:bodyPr/>
                    <a:lstStyle/>
                    <a:p>
                      <a:pPr indent="0" algn="ctr"/>
                      <a:r>
                        <a:rPr lang="en-US" sz="2300">
                          <a:latin typeface="AngsanaUPC"/>
                        </a:rPr>
                        <a:t>8</a:t>
                      </a:r>
                    </a:p>
                  </a:txBody>
                  <a:tcPr marL="0" marR="0" marT="0" marB="0" anchor="ctr"/>
                </a:tc>
                <a:extLst>
                  <a:ext uri="{0D108BD9-81ED-4DB2-BD59-A6C34878D82A}">
                    <a16:rowId xmlns:a16="http://schemas.microsoft.com/office/drawing/2014/main" val="10006"/>
                  </a:ext>
                </a:extLst>
              </a:tr>
              <a:tr h="357339">
                <a:tc>
                  <a:txBody>
                    <a:bodyPr/>
                    <a:lstStyle/>
                    <a:p>
                      <a:pPr marR="241300" indent="0" algn="r"/>
                      <a:r>
                        <a:rPr lang="en-US" sz="2300">
                          <a:latin typeface="AngsanaUPC"/>
                        </a:rPr>
                        <a:t>6</a:t>
                      </a:r>
                    </a:p>
                  </a:txBody>
                  <a:tcPr marL="0" marR="0" marT="0" marB="0" anchor="ctr"/>
                </a:tc>
                <a:tc>
                  <a:txBody>
                    <a:bodyPr/>
                    <a:lstStyle/>
                    <a:p>
                      <a:pPr marL="279400" indent="0"/>
                      <a:r>
                        <a:rPr lang="en-US" sz="2300">
                          <a:latin typeface="AngsanaUPC"/>
                        </a:rPr>
                        <a:t>G</a:t>
                      </a:r>
                    </a:p>
                  </a:txBody>
                  <a:tcPr marL="0" marR="0" marT="0" marB="0" anchor="ctr"/>
                </a:tc>
                <a:tc>
                  <a:txBody>
                    <a:bodyPr/>
                    <a:lstStyle/>
                    <a:p>
                      <a:pPr marL="266700" indent="0"/>
                      <a:r>
                        <a:rPr lang="en-US" sz="2300">
                          <a:latin typeface="AngsanaUPC"/>
                        </a:rPr>
                        <a:t>17</a:t>
                      </a:r>
                    </a:p>
                  </a:txBody>
                  <a:tcPr marL="0" marR="0" marT="0" marB="0" anchor="ctr"/>
                </a:tc>
                <a:tc>
                  <a:txBody>
                    <a:bodyPr/>
                    <a:lstStyle/>
                    <a:p>
                      <a:pPr marL="266700" indent="0"/>
                      <a:r>
                        <a:rPr lang="en-US" sz="2300">
                          <a:latin typeface="AngsanaUPC"/>
                        </a:rPr>
                        <a:t>R</a:t>
                      </a:r>
                    </a:p>
                  </a:txBody>
                  <a:tcPr marL="0" marR="0" marT="0" marB="0" anchor="ctr"/>
                </a:tc>
                <a:tc>
                  <a:txBody>
                    <a:bodyPr/>
                    <a:lstStyle/>
                    <a:p>
                      <a:pPr marL="254000" indent="0"/>
                      <a:r>
                        <a:rPr lang="en-US" sz="2300">
                          <a:latin typeface="AngsanaUPC"/>
                        </a:rPr>
                        <a:t>28</a:t>
                      </a:r>
                    </a:p>
                  </a:txBody>
                  <a:tcPr marL="0" marR="0" marT="0" marB="0" anchor="ctr"/>
                </a:tc>
                <a:tc>
                  <a:txBody>
                    <a:bodyPr/>
                    <a:lstStyle/>
                    <a:p>
                      <a:pPr marL="279400" indent="0"/>
                      <a:r>
                        <a:rPr lang="en-US" sz="2300">
                          <a:latin typeface="AngsanaUPC"/>
                        </a:rPr>
                        <a:t>c</a:t>
                      </a:r>
                    </a:p>
                  </a:txBody>
                  <a:tcPr marL="0" marR="0" marT="0" marB="0" anchor="ctr"/>
                </a:tc>
                <a:tc>
                  <a:txBody>
                    <a:bodyPr/>
                    <a:lstStyle/>
                    <a:p>
                      <a:pPr marL="266700" indent="0"/>
                      <a:r>
                        <a:rPr lang="en-US" sz="2300">
                          <a:latin typeface="AngsanaUPC"/>
                        </a:rPr>
                        <a:t>39</a:t>
                      </a:r>
                    </a:p>
                  </a:txBody>
                  <a:tcPr marL="0" marR="0" marT="0" marB="0" anchor="ctr"/>
                </a:tc>
                <a:tc>
                  <a:txBody>
                    <a:bodyPr/>
                    <a:lstStyle/>
                    <a:p>
                      <a:pPr marL="304800" indent="0"/>
                      <a:r>
                        <a:rPr lang="en-US" sz="2300">
                          <a:latin typeface="AngsanaUPC"/>
                        </a:rPr>
                        <a:t>n</a:t>
                      </a:r>
                    </a:p>
                  </a:txBody>
                  <a:tcPr marL="0" marR="0" marT="0" marB="0" anchor="ctr"/>
                </a:tc>
                <a:tc>
                  <a:txBody>
                    <a:bodyPr/>
                    <a:lstStyle/>
                    <a:p>
                      <a:pPr marL="254000" indent="0"/>
                      <a:r>
                        <a:rPr lang="en-US" sz="2300">
                          <a:latin typeface="AngsanaUPC"/>
                        </a:rPr>
                        <a:t>50</a:t>
                      </a:r>
                    </a:p>
                  </a:txBody>
                  <a:tcPr marL="0" marR="0" marT="0" marB="0" anchor="ctr"/>
                </a:tc>
                <a:tc>
                  <a:txBody>
                    <a:bodyPr/>
                    <a:lstStyle/>
                    <a:p>
                      <a:pPr indent="0" algn="ctr"/>
                      <a:r>
                        <a:rPr lang="en-US" sz="2300" b="1">
                          <a:latin typeface="AngsanaUPC"/>
                        </a:rPr>
                        <a:t>y</a:t>
                      </a:r>
                    </a:p>
                  </a:txBody>
                  <a:tcPr marL="0" marR="0" marT="0" marB="0" anchor="ctr"/>
                </a:tc>
                <a:tc>
                  <a:txBody>
                    <a:bodyPr/>
                    <a:lstStyle/>
                    <a:p>
                      <a:pPr marL="254000" indent="0"/>
                      <a:r>
                        <a:rPr lang="en-US" sz="2300">
                          <a:latin typeface="AngsanaUPC"/>
                        </a:rPr>
                        <a:t>61</a:t>
                      </a:r>
                    </a:p>
                  </a:txBody>
                  <a:tcPr marL="0" marR="0" marT="0" marB="0" anchor="ctr"/>
                </a:tc>
                <a:tc>
                  <a:txBody>
                    <a:bodyPr/>
                    <a:lstStyle/>
                    <a:p>
                      <a:pPr indent="0" algn="ctr"/>
                      <a:r>
                        <a:rPr lang="en-US" sz="2300">
                          <a:latin typeface="AngsanaUPC"/>
                        </a:rPr>
                        <a:t>9</a:t>
                      </a:r>
                    </a:p>
                  </a:txBody>
                  <a:tcPr marL="0" marR="0" marT="0" marB="0" anchor="ctr"/>
                </a:tc>
                <a:extLst>
                  <a:ext uri="{0D108BD9-81ED-4DB2-BD59-A6C34878D82A}">
                    <a16:rowId xmlns:a16="http://schemas.microsoft.com/office/drawing/2014/main" val="10007"/>
                  </a:ext>
                </a:extLst>
              </a:tr>
              <a:tr h="354285">
                <a:tc>
                  <a:txBody>
                    <a:bodyPr/>
                    <a:lstStyle/>
                    <a:p>
                      <a:pPr marR="241300" indent="0" algn="r"/>
                      <a:r>
                        <a:rPr lang="en-US" sz="2300">
                          <a:latin typeface="AngsanaUPC"/>
                        </a:rPr>
                        <a:t>7</a:t>
                      </a:r>
                    </a:p>
                  </a:txBody>
                  <a:tcPr marL="0" marR="0" marT="0" marB="0" anchor="ctr"/>
                </a:tc>
                <a:tc>
                  <a:txBody>
                    <a:bodyPr/>
                    <a:lstStyle/>
                    <a:p>
                      <a:pPr marL="279400" indent="0"/>
                      <a:r>
                        <a:rPr lang="en-US" sz="2300">
                          <a:latin typeface="AngsanaUPC"/>
                        </a:rPr>
                        <a:t>H</a:t>
                      </a:r>
                    </a:p>
                  </a:txBody>
                  <a:tcPr marL="0" marR="0" marT="0" marB="0" anchor="ctr"/>
                </a:tc>
                <a:tc>
                  <a:txBody>
                    <a:bodyPr/>
                    <a:lstStyle/>
                    <a:p>
                      <a:pPr marL="266700" indent="0"/>
                      <a:r>
                        <a:rPr lang="en-US" sz="2300">
                          <a:latin typeface="AngsanaUPC"/>
                        </a:rPr>
                        <a:t>18</a:t>
                      </a:r>
                    </a:p>
                  </a:txBody>
                  <a:tcPr marL="0" marR="0" marT="0" marB="0" anchor="ctr"/>
                </a:tc>
                <a:tc>
                  <a:txBody>
                    <a:bodyPr/>
                    <a:lstStyle/>
                    <a:p>
                      <a:pPr marL="266700" indent="0"/>
                      <a:r>
                        <a:rPr lang="en-US" sz="2300">
                          <a:latin typeface="AngsanaUPC"/>
                        </a:rPr>
                        <a:t>S</a:t>
                      </a:r>
                    </a:p>
                  </a:txBody>
                  <a:tcPr marL="0" marR="0" marT="0" marB="0" anchor="ctr"/>
                </a:tc>
                <a:tc>
                  <a:txBody>
                    <a:bodyPr/>
                    <a:lstStyle/>
                    <a:p>
                      <a:pPr marL="254000" indent="0"/>
                      <a:r>
                        <a:rPr lang="en-US" sz="2300">
                          <a:latin typeface="AngsanaUPC"/>
                        </a:rPr>
                        <a:t>29</a:t>
                      </a:r>
                    </a:p>
                  </a:txBody>
                  <a:tcPr marL="0" marR="0" marT="0" marB="0" anchor="ctr"/>
                </a:tc>
                <a:tc>
                  <a:txBody>
                    <a:bodyPr/>
                    <a:lstStyle/>
                    <a:p>
                      <a:pPr marL="279400" indent="0"/>
                      <a:r>
                        <a:rPr lang="en-US" sz="2300">
                          <a:latin typeface="AngsanaUPC"/>
                        </a:rPr>
                        <a:t>d</a:t>
                      </a:r>
                    </a:p>
                  </a:txBody>
                  <a:tcPr marL="0" marR="0" marT="0" marB="0" anchor="ctr"/>
                </a:tc>
                <a:tc>
                  <a:txBody>
                    <a:bodyPr/>
                    <a:lstStyle/>
                    <a:p>
                      <a:pPr marL="266700" indent="0"/>
                      <a:r>
                        <a:rPr lang="en-US" sz="2300">
                          <a:latin typeface="AngsanaUPC"/>
                        </a:rPr>
                        <a:t>40</a:t>
                      </a:r>
                    </a:p>
                  </a:txBody>
                  <a:tcPr marL="0" marR="0" marT="0" marB="0" anchor="ctr"/>
                </a:tc>
                <a:tc>
                  <a:txBody>
                    <a:bodyPr/>
                    <a:lstStyle/>
                    <a:p>
                      <a:pPr marL="304800" indent="0"/>
                      <a:r>
                        <a:rPr lang="en-US" sz="2300">
                          <a:latin typeface="AngsanaUPC"/>
                        </a:rPr>
                        <a:t>o</a:t>
                      </a:r>
                    </a:p>
                  </a:txBody>
                  <a:tcPr marL="0" marR="0" marT="0" marB="0" anchor="ctr"/>
                </a:tc>
                <a:tc>
                  <a:txBody>
                    <a:bodyPr/>
                    <a:lstStyle/>
                    <a:p>
                      <a:pPr marL="254000" indent="0"/>
                      <a:r>
                        <a:rPr lang="en-US" sz="2300">
                          <a:latin typeface="AngsanaUPC"/>
                        </a:rPr>
                        <a:t>51</a:t>
                      </a:r>
                    </a:p>
                  </a:txBody>
                  <a:tcPr marL="0" marR="0" marT="0" marB="0" anchor="ctr"/>
                </a:tc>
                <a:tc>
                  <a:txBody>
                    <a:bodyPr/>
                    <a:lstStyle/>
                    <a:p>
                      <a:pPr indent="0" algn="ctr"/>
                      <a:r>
                        <a:rPr lang="en-US" sz="2300">
                          <a:latin typeface="AngsanaUPC"/>
                        </a:rPr>
                        <a:t>z</a:t>
                      </a:r>
                    </a:p>
                  </a:txBody>
                  <a:tcPr marL="0" marR="0" marT="0" marB="0" anchor="ctr"/>
                </a:tc>
                <a:tc>
                  <a:txBody>
                    <a:bodyPr/>
                    <a:lstStyle/>
                    <a:p>
                      <a:pPr marL="254000" indent="0"/>
                      <a:r>
                        <a:rPr lang="en-US" sz="2300">
                          <a:latin typeface="AngsanaUPC"/>
                        </a:rPr>
                        <a:t>62</a:t>
                      </a:r>
                    </a:p>
                  </a:txBody>
                  <a:tcPr marL="0" marR="0" marT="0" marB="0" anchor="ctr"/>
                </a:tc>
                <a:tc>
                  <a:txBody>
                    <a:bodyPr/>
                    <a:lstStyle/>
                    <a:p>
                      <a:pPr indent="0" algn="ctr"/>
                      <a:r>
                        <a:rPr lang="en-US" sz="2300">
                          <a:latin typeface="AngsanaUPC"/>
                        </a:rPr>
                        <a:t>+</a:t>
                      </a:r>
                    </a:p>
                  </a:txBody>
                  <a:tcPr marL="0" marR="0" marT="0" marB="0" anchor="ctr"/>
                </a:tc>
                <a:extLst>
                  <a:ext uri="{0D108BD9-81ED-4DB2-BD59-A6C34878D82A}">
                    <a16:rowId xmlns:a16="http://schemas.microsoft.com/office/drawing/2014/main" val="10008"/>
                  </a:ext>
                </a:extLst>
              </a:tr>
              <a:tr h="357339">
                <a:tc>
                  <a:txBody>
                    <a:bodyPr/>
                    <a:lstStyle/>
                    <a:p>
                      <a:pPr marR="241300" indent="0" algn="r"/>
                      <a:r>
                        <a:rPr lang="en-US" sz="2300">
                          <a:latin typeface="AngsanaUPC"/>
                        </a:rPr>
                        <a:t>8</a:t>
                      </a:r>
                    </a:p>
                  </a:txBody>
                  <a:tcPr marL="0" marR="0" marT="0" marB="0" anchor="ctr"/>
                </a:tc>
                <a:tc>
                  <a:txBody>
                    <a:bodyPr/>
                    <a:lstStyle/>
                    <a:p>
                      <a:pPr marL="279400" indent="0"/>
                      <a:r>
                        <a:rPr lang="en-US" sz="2300">
                          <a:latin typeface="AngsanaUPC"/>
                        </a:rPr>
                        <a:t>I</a:t>
                      </a:r>
                    </a:p>
                  </a:txBody>
                  <a:tcPr marL="0" marR="0" marT="0" marB="0" anchor="ctr"/>
                </a:tc>
                <a:tc>
                  <a:txBody>
                    <a:bodyPr/>
                    <a:lstStyle/>
                    <a:p>
                      <a:pPr marL="266700" indent="0"/>
                      <a:r>
                        <a:rPr lang="en-US" sz="2300">
                          <a:latin typeface="AngsanaUPC"/>
                        </a:rPr>
                        <a:t>19</a:t>
                      </a:r>
                    </a:p>
                  </a:txBody>
                  <a:tcPr marL="0" marR="0" marT="0" marB="0" anchor="ctr"/>
                </a:tc>
                <a:tc>
                  <a:txBody>
                    <a:bodyPr/>
                    <a:lstStyle/>
                    <a:p>
                      <a:pPr marL="266700" indent="0"/>
                      <a:r>
                        <a:rPr lang="en-US" sz="2300">
                          <a:latin typeface="AngsanaUPC"/>
                        </a:rPr>
                        <a:t>T</a:t>
                      </a:r>
                    </a:p>
                  </a:txBody>
                  <a:tcPr marL="0" marR="0" marT="0" marB="0" anchor="ctr"/>
                </a:tc>
                <a:tc>
                  <a:txBody>
                    <a:bodyPr/>
                    <a:lstStyle/>
                    <a:p>
                      <a:pPr marL="254000" indent="0"/>
                      <a:r>
                        <a:rPr lang="en-US" sz="2300">
                          <a:latin typeface="AngsanaUPC"/>
                        </a:rPr>
                        <a:t>30</a:t>
                      </a:r>
                    </a:p>
                  </a:txBody>
                  <a:tcPr marL="0" marR="0" marT="0" marB="0" anchor="ctr"/>
                </a:tc>
                <a:tc>
                  <a:txBody>
                    <a:bodyPr/>
                    <a:lstStyle/>
                    <a:p>
                      <a:pPr marL="279400" indent="0"/>
                      <a:r>
                        <a:rPr lang="en-US" sz="2300">
                          <a:latin typeface="AngsanaUPC"/>
                        </a:rPr>
                        <a:t>e</a:t>
                      </a:r>
                    </a:p>
                  </a:txBody>
                  <a:tcPr marL="0" marR="0" marT="0" marB="0" anchor="ctr"/>
                </a:tc>
                <a:tc>
                  <a:txBody>
                    <a:bodyPr/>
                    <a:lstStyle/>
                    <a:p>
                      <a:pPr marL="266700" indent="0"/>
                      <a:r>
                        <a:rPr lang="en-US" sz="2300">
                          <a:latin typeface="AngsanaUPC"/>
                        </a:rPr>
                        <a:t>41</a:t>
                      </a:r>
                    </a:p>
                  </a:txBody>
                  <a:tcPr marL="0" marR="0" marT="0" marB="0" anchor="ctr"/>
                </a:tc>
                <a:tc>
                  <a:txBody>
                    <a:bodyPr/>
                    <a:lstStyle/>
                    <a:p>
                      <a:pPr marL="304800" indent="0"/>
                      <a:r>
                        <a:rPr lang="en-US" sz="2300">
                          <a:latin typeface="AngsanaUPC"/>
                        </a:rPr>
                        <a:t>P</a:t>
                      </a:r>
                    </a:p>
                  </a:txBody>
                  <a:tcPr marL="0" marR="0" marT="0" marB="0" anchor="ctr"/>
                </a:tc>
                <a:tc>
                  <a:txBody>
                    <a:bodyPr/>
                    <a:lstStyle/>
                    <a:p>
                      <a:pPr marL="254000" indent="0"/>
                      <a:r>
                        <a:rPr lang="en-US" sz="2300">
                          <a:latin typeface="AngsanaUPC"/>
                        </a:rPr>
                        <a:t>52</a:t>
                      </a:r>
                    </a:p>
                  </a:txBody>
                  <a:tcPr marL="0" marR="0" marT="0" marB="0" anchor="ctr"/>
                </a:tc>
                <a:tc>
                  <a:txBody>
                    <a:bodyPr/>
                    <a:lstStyle/>
                    <a:p>
                      <a:pPr marR="292100" indent="0" algn="r"/>
                      <a:r>
                        <a:rPr lang="en-US" sz="2300">
                          <a:latin typeface="AngsanaUPC"/>
                        </a:rPr>
                        <a:t>0</a:t>
                      </a:r>
                    </a:p>
                  </a:txBody>
                  <a:tcPr marL="0" marR="0" marT="0" marB="0" anchor="ctr"/>
                </a:tc>
                <a:tc>
                  <a:txBody>
                    <a:bodyPr/>
                    <a:lstStyle/>
                    <a:p>
                      <a:pPr marL="254000" indent="0"/>
                      <a:r>
                        <a:rPr lang="en-US" sz="2300">
                          <a:latin typeface="AngsanaUPC"/>
                        </a:rPr>
                        <a:t>63</a:t>
                      </a:r>
                    </a:p>
                  </a:txBody>
                  <a:tcPr marL="0" marR="0" marT="0" marB="0" anchor="ctr"/>
                </a:tc>
                <a:tc>
                  <a:txBody>
                    <a:bodyPr/>
                    <a:lstStyle/>
                    <a:p>
                      <a:pPr indent="0" algn="ctr"/>
                      <a:r>
                        <a:rPr lang="en-US" sz="2300">
                          <a:latin typeface="AngsanaUPC"/>
                        </a:rPr>
                        <a:t>/</a:t>
                      </a:r>
                    </a:p>
                  </a:txBody>
                  <a:tcPr marL="0" marR="0" marT="0" marB="0" anchor="ctr"/>
                </a:tc>
                <a:extLst>
                  <a:ext uri="{0D108BD9-81ED-4DB2-BD59-A6C34878D82A}">
                    <a16:rowId xmlns:a16="http://schemas.microsoft.com/office/drawing/2014/main" val="10009"/>
                  </a:ext>
                </a:extLst>
              </a:tr>
              <a:tr h="357339">
                <a:tc>
                  <a:txBody>
                    <a:bodyPr/>
                    <a:lstStyle/>
                    <a:p>
                      <a:pPr marR="241300" indent="0" algn="r"/>
                      <a:r>
                        <a:rPr lang="en-US" sz="2300">
                          <a:latin typeface="AngsanaUPC"/>
                        </a:rPr>
                        <a:t>9</a:t>
                      </a:r>
                    </a:p>
                  </a:txBody>
                  <a:tcPr marL="0" marR="0" marT="0" marB="0" anchor="ctr"/>
                </a:tc>
                <a:tc>
                  <a:txBody>
                    <a:bodyPr/>
                    <a:lstStyle/>
                    <a:p>
                      <a:pPr marL="279400" indent="0"/>
                      <a:r>
                        <a:rPr lang="en-US" sz="2300">
                          <a:latin typeface="AngsanaUPC"/>
                        </a:rPr>
                        <a:t>J</a:t>
                      </a:r>
                    </a:p>
                  </a:txBody>
                  <a:tcPr marL="0" marR="0" marT="0" marB="0" anchor="ctr"/>
                </a:tc>
                <a:tc>
                  <a:txBody>
                    <a:bodyPr/>
                    <a:lstStyle/>
                    <a:p>
                      <a:pPr marL="266700" indent="0"/>
                      <a:r>
                        <a:rPr lang="en-US" sz="2300">
                          <a:latin typeface="AngsanaUPC"/>
                        </a:rPr>
                        <a:t>20</a:t>
                      </a:r>
                    </a:p>
                  </a:txBody>
                  <a:tcPr marL="0" marR="0" marT="0" marB="0" anchor="ctr"/>
                </a:tc>
                <a:tc>
                  <a:txBody>
                    <a:bodyPr/>
                    <a:lstStyle/>
                    <a:p>
                      <a:pPr marL="266700" indent="0"/>
                      <a:r>
                        <a:rPr lang="en-US" sz="2300">
                          <a:latin typeface="AngsanaUPC"/>
                        </a:rPr>
                        <a:t>U</a:t>
                      </a:r>
                    </a:p>
                  </a:txBody>
                  <a:tcPr marL="0" marR="0" marT="0" marB="0" anchor="ctr"/>
                </a:tc>
                <a:tc>
                  <a:txBody>
                    <a:bodyPr/>
                    <a:lstStyle/>
                    <a:p>
                      <a:pPr marL="254000" indent="0"/>
                      <a:r>
                        <a:rPr lang="en-US" sz="2300">
                          <a:latin typeface="AngsanaUPC"/>
                        </a:rPr>
                        <a:t>31</a:t>
                      </a:r>
                    </a:p>
                  </a:txBody>
                  <a:tcPr marL="0" marR="0" marT="0" marB="0" anchor="ctr"/>
                </a:tc>
                <a:tc>
                  <a:txBody>
                    <a:bodyPr/>
                    <a:lstStyle/>
                    <a:p>
                      <a:pPr marR="279400" indent="0" algn="r"/>
                      <a:r>
                        <a:rPr lang="en-US" sz="2300">
                          <a:latin typeface="AngsanaUPC"/>
                        </a:rPr>
                        <a:t>f</a:t>
                      </a:r>
                    </a:p>
                  </a:txBody>
                  <a:tcPr marL="0" marR="0" marT="0" marB="0" anchor="ctr"/>
                </a:tc>
                <a:tc>
                  <a:txBody>
                    <a:bodyPr/>
                    <a:lstStyle/>
                    <a:p>
                      <a:pPr marL="266700" indent="0"/>
                      <a:r>
                        <a:rPr lang="en-US" sz="2300">
                          <a:latin typeface="AngsanaUPC"/>
                        </a:rPr>
                        <a:t>42</a:t>
                      </a:r>
                    </a:p>
                  </a:txBody>
                  <a:tcPr marL="0" marR="0" marT="0" marB="0" anchor="ctr"/>
                </a:tc>
                <a:tc>
                  <a:txBody>
                    <a:bodyPr/>
                    <a:lstStyle/>
                    <a:p>
                      <a:pPr marL="304800" indent="0"/>
                      <a:r>
                        <a:rPr lang="en-US" sz="2300" b="1">
                          <a:latin typeface="AngsanaUPC"/>
                        </a:rPr>
                        <a:t>q</a:t>
                      </a:r>
                    </a:p>
                  </a:txBody>
                  <a:tcPr marL="0" marR="0" marT="0" marB="0" anchor="ctr"/>
                </a:tc>
                <a:tc>
                  <a:txBody>
                    <a:bodyPr/>
                    <a:lstStyle/>
                    <a:p>
                      <a:pPr marL="254000" indent="0"/>
                      <a:r>
                        <a:rPr lang="en-US" sz="2300">
                          <a:latin typeface="AngsanaUPC"/>
                        </a:rPr>
                        <a:t>53</a:t>
                      </a:r>
                    </a:p>
                  </a:txBody>
                  <a:tcPr marL="0" marR="0" marT="0" marB="0" anchor="ctr"/>
                </a:tc>
                <a:tc>
                  <a:txBody>
                    <a:bodyPr/>
                    <a:lstStyle/>
                    <a:p>
                      <a:pPr indent="0" algn="ctr"/>
                      <a:r>
                        <a:rPr lang="en-US" sz="2300" b="1">
                          <a:latin typeface="AngsanaUPC"/>
                        </a:rPr>
                        <a:t>1</a:t>
                      </a:r>
                    </a:p>
                  </a:txBody>
                  <a:tcPr marL="0" marR="0" marT="0" marB="0" anchor="ctr"/>
                </a:tc>
                <a:tc>
                  <a:txBody>
                    <a:bodyPr/>
                    <a:lstStyle/>
                    <a:p>
                      <a:endParaRPr sz="1700"/>
                    </a:p>
                  </a:txBody>
                  <a:tcPr marL="0" marR="0" marT="0" marB="0"/>
                </a:tc>
                <a:tc>
                  <a:txBody>
                    <a:bodyPr/>
                    <a:lstStyle/>
                    <a:p>
                      <a:endParaRPr sz="1700"/>
                    </a:p>
                  </a:txBody>
                  <a:tcPr marL="0" marR="0" marT="0" marB="0"/>
                </a:tc>
                <a:extLst>
                  <a:ext uri="{0D108BD9-81ED-4DB2-BD59-A6C34878D82A}">
                    <a16:rowId xmlns:a16="http://schemas.microsoft.com/office/drawing/2014/main" val="10010"/>
                  </a:ext>
                </a:extLst>
              </a:tr>
              <a:tr h="366502">
                <a:tc>
                  <a:txBody>
                    <a:bodyPr/>
                    <a:lstStyle/>
                    <a:p>
                      <a:pPr marR="241300" indent="0" algn="r"/>
                      <a:r>
                        <a:rPr lang="en-US" sz="2300">
                          <a:latin typeface="AngsanaUPC"/>
                        </a:rPr>
                        <a:t>10</a:t>
                      </a:r>
                    </a:p>
                  </a:txBody>
                  <a:tcPr marL="0" marR="0" marT="0" marB="0" anchor="ctr"/>
                </a:tc>
                <a:tc>
                  <a:txBody>
                    <a:bodyPr/>
                    <a:lstStyle/>
                    <a:p>
                      <a:pPr marL="279400" indent="0"/>
                      <a:r>
                        <a:rPr lang="en-US" sz="2300" b="1">
                          <a:latin typeface="AngsanaUPC"/>
                        </a:rPr>
                        <a:t>K</a:t>
                      </a:r>
                    </a:p>
                  </a:txBody>
                  <a:tcPr marL="0" marR="0" marT="0" marB="0" anchor="ctr"/>
                </a:tc>
                <a:tc>
                  <a:txBody>
                    <a:bodyPr/>
                    <a:lstStyle/>
                    <a:p>
                      <a:pPr marL="266700" indent="0"/>
                      <a:r>
                        <a:rPr lang="en-US" sz="2300">
                          <a:latin typeface="AngsanaUPC"/>
                        </a:rPr>
                        <a:t>21</a:t>
                      </a:r>
                    </a:p>
                  </a:txBody>
                  <a:tcPr marL="0" marR="0" marT="0" marB="0" anchor="ctr"/>
                </a:tc>
                <a:tc>
                  <a:txBody>
                    <a:bodyPr/>
                    <a:lstStyle/>
                    <a:p>
                      <a:pPr marL="266700" indent="0"/>
                      <a:r>
                        <a:rPr lang="en-US" sz="2300" b="1">
                          <a:latin typeface="AngsanaUPC"/>
                        </a:rPr>
                        <a:t>V</a:t>
                      </a:r>
                    </a:p>
                  </a:txBody>
                  <a:tcPr marL="0" marR="0" marT="0" marB="0" anchor="ctr"/>
                </a:tc>
                <a:tc>
                  <a:txBody>
                    <a:bodyPr/>
                    <a:lstStyle/>
                    <a:p>
                      <a:pPr marL="254000" indent="0"/>
                      <a:r>
                        <a:rPr lang="en-US" sz="2300">
                          <a:latin typeface="AngsanaUPC"/>
                        </a:rPr>
                        <a:t>32</a:t>
                      </a:r>
                    </a:p>
                  </a:txBody>
                  <a:tcPr marL="0" marR="0" marT="0" marB="0" anchor="ctr"/>
                </a:tc>
                <a:tc>
                  <a:txBody>
                    <a:bodyPr/>
                    <a:lstStyle/>
                    <a:p>
                      <a:pPr marL="279400" indent="0"/>
                      <a:r>
                        <a:rPr lang="en-US" sz="2300" b="1" dirty="0">
                          <a:latin typeface="AngsanaUPC"/>
                        </a:rPr>
                        <a:t>g</a:t>
                      </a:r>
                    </a:p>
                  </a:txBody>
                  <a:tcPr marL="0" marR="0" marT="0" marB="0" anchor="ctr"/>
                </a:tc>
                <a:tc>
                  <a:txBody>
                    <a:bodyPr/>
                    <a:lstStyle/>
                    <a:p>
                      <a:pPr marL="266700" indent="0"/>
                      <a:r>
                        <a:rPr lang="en-US" sz="2300">
                          <a:latin typeface="AngsanaUPC"/>
                        </a:rPr>
                        <a:t>43</a:t>
                      </a:r>
                    </a:p>
                  </a:txBody>
                  <a:tcPr marL="0" marR="0" marT="0" marB="0" anchor="ctr"/>
                </a:tc>
                <a:tc>
                  <a:txBody>
                    <a:bodyPr/>
                    <a:lstStyle/>
                    <a:p>
                      <a:pPr marL="304800" indent="0"/>
                      <a:r>
                        <a:rPr lang="en-US" sz="2300" b="1">
                          <a:latin typeface="AngsanaUPC"/>
                        </a:rPr>
                        <a:t>r</a:t>
                      </a:r>
                    </a:p>
                  </a:txBody>
                  <a:tcPr marL="0" marR="0" marT="0" marB="0" anchor="ctr"/>
                </a:tc>
                <a:tc>
                  <a:txBody>
                    <a:bodyPr/>
                    <a:lstStyle/>
                    <a:p>
                      <a:pPr marL="254000" indent="0"/>
                      <a:r>
                        <a:rPr lang="en-US" sz="2300">
                          <a:latin typeface="AngsanaUPC"/>
                        </a:rPr>
                        <a:t>54</a:t>
                      </a:r>
                    </a:p>
                  </a:txBody>
                  <a:tcPr marL="0" marR="0" marT="0" marB="0" anchor="ctr"/>
                </a:tc>
                <a:tc>
                  <a:txBody>
                    <a:bodyPr/>
                    <a:lstStyle/>
                    <a:p>
                      <a:pPr indent="0" algn="ctr"/>
                      <a:r>
                        <a:rPr lang="en-US" sz="2300" b="1">
                          <a:latin typeface="AngsanaUPC"/>
                        </a:rPr>
                        <a:t>2</a:t>
                      </a:r>
                    </a:p>
                  </a:txBody>
                  <a:tcPr marL="0" marR="0" marT="0" marB="0" anchor="ctr"/>
                </a:tc>
                <a:tc>
                  <a:txBody>
                    <a:bodyPr/>
                    <a:lstStyle/>
                    <a:p>
                      <a:endParaRPr sz="1800"/>
                    </a:p>
                  </a:txBody>
                  <a:tcPr marL="0" marR="0" marT="0" marB="0"/>
                </a:tc>
                <a:tc>
                  <a:txBody>
                    <a:bodyPr/>
                    <a:lstStyle/>
                    <a:p>
                      <a:endParaRPr sz="1800" dirty="0"/>
                    </a:p>
                  </a:txBody>
                  <a:tcPr marL="0" marR="0" marT="0" marB="0"/>
                </a:tc>
                <a:extLst>
                  <a:ext uri="{0D108BD9-81ED-4DB2-BD59-A6C34878D82A}">
                    <a16:rowId xmlns:a16="http://schemas.microsoft.com/office/drawing/2014/main" val="10011"/>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802611" y="290934"/>
            <a:ext cx="7753932" cy="815490"/>
            <a:chOff x="0" y="4176"/>
            <a:chExt cx="7753932" cy="815490"/>
          </a:xfrm>
        </p:grpSpPr>
        <p:sp>
          <p:nvSpPr>
            <p:cNvPr id="8" name="Rounded Rectangle 7"/>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16.3.1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20989" y="2256589"/>
            <a:ext cx="8242950" cy="2781575"/>
          </a:xfrm>
          <a:prstGeom prst="rect">
            <a:avLst/>
          </a:prstGeom>
        </p:spPr>
      </p:pic>
      <p:sp>
        <p:nvSpPr>
          <p:cNvPr id="4" name="Rectangle 3"/>
          <p:cNvSpPr/>
          <p:nvPr/>
        </p:nvSpPr>
        <p:spPr>
          <a:xfrm>
            <a:off x="1562906" y="1444567"/>
            <a:ext cx="6559117" cy="473880"/>
          </a:xfrm>
          <a:prstGeom prst="rect">
            <a:avLst/>
          </a:prstGeom>
        </p:spPr>
        <p:txBody>
          <a:bodyPr wrap="none" lIns="0" tIns="0" rIns="0" bIns="0">
            <a:normAutofit fontScale="90000" lnSpcReduction="10000"/>
          </a:bodyPr>
          <a:lstStyle/>
          <a:p>
            <a:pPr indent="0"/>
            <a:r>
              <a:rPr lang="en-US" sz="3600" b="1" dirty="0">
                <a:solidFill>
                  <a:srgbClr val="3333CC"/>
                </a:solidFill>
                <a:latin typeface="AngsanaUPC"/>
              </a:rPr>
              <a:t>Figure 16.26 </a:t>
            </a:r>
            <a:r>
              <a:rPr lang="en-US" sz="3600" b="1" i="1" dirty="0" smtClean="0">
                <a:latin typeface="AngsanaUPC"/>
              </a:rPr>
              <a:t>Quoted-printable</a:t>
            </a:r>
            <a:endParaRPr lang="en-US" sz="3600" b="1" i="1" dirty="0">
              <a:latin typeface="AngsanaUPC"/>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802611" y="290934"/>
            <a:ext cx="7753932" cy="815490"/>
            <a:chOff x="0" y="4176"/>
            <a:chExt cx="7753932" cy="815490"/>
          </a:xfrm>
        </p:grpSpPr>
        <p:sp>
          <p:nvSpPr>
            <p:cNvPr id="8" name="Rounded Rectangle 7"/>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16.3.1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42420" y="1380565"/>
            <a:ext cx="7853345" cy="4984376"/>
          </a:xfrm>
          <a:prstGeom prst="rect">
            <a:avLst/>
          </a:prstGeom>
        </p:spPr>
        <p:txBody>
          <a:bodyPr lIns="0" tIns="0" rIns="0" bIns="0">
            <a:normAutofit fontScale="82500" lnSpcReduction="10000"/>
          </a:bodyPr>
          <a:lstStyle/>
          <a:p>
            <a:pPr indent="0" algn="just">
              <a:lnSpc>
                <a:spcPts val="3360"/>
              </a:lnSpc>
              <a:spcAft>
                <a:spcPts val="1890"/>
              </a:spcAft>
            </a:pPr>
            <a:r>
              <a:rPr lang="en-US" sz="4200" b="1" i="1" dirty="0" smtClean="0">
                <a:latin typeface="AngsanaUPC"/>
              </a:rPr>
              <a:t>S/MIME </a:t>
            </a:r>
            <a:r>
              <a:rPr lang="en-US" sz="4200" b="1" i="1" dirty="0">
                <a:latin typeface="AngsanaUPC"/>
              </a:rPr>
              <a:t>adds some new content types to include security services to the MIME. All of these new types include the parameter “application/pkcs7-mime,” in which “</a:t>
            </a:r>
            <a:r>
              <a:rPr lang="en-US" sz="4200" b="1" i="1" dirty="0" err="1">
                <a:latin typeface="AngsanaUPC"/>
              </a:rPr>
              <a:t>pkcs</a:t>
            </a:r>
            <a:r>
              <a:rPr lang="en-US" sz="4200" b="1" i="1" dirty="0">
                <a:latin typeface="AngsanaUPC"/>
              </a:rPr>
              <a:t>” defines “</a:t>
            </a:r>
            <a:r>
              <a:rPr lang="en-US" sz="4200" b="1" i="1" dirty="0">
                <a:solidFill>
                  <a:srgbClr val="FF0000"/>
                </a:solidFill>
                <a:latin typeface="AngsanaUPC"/>
              </a:rPr>
              <a:t>Public Key Cryptography Specification. ”</a:t>
            </a:r>
          </a:p>
          <a:p>
            <a:pPr indent="0" algn="just">
              <a:lnSpc>
                <a:spcPts val="3360"/>
              </a:lnSpc>
            </a:pPr>
            <a:r>
              <a:rPr lang="en-US" sz="4200" b="1" i="1" dirty="0">
                <a:solidFill>
                  <a:srgbClr val="3333CC"/>
                </a:solidFill>
                <a:latin typeface="AngsanaUPC"/>
              </a:rPr>
              <a:t>Cryptographic Message Syntax (CMS)</a:t>
            </a:r>
          </a:p>
          <a:p>
            <a:pPr indent="0" algn="just">
              <a:lnSpc>
                <a:spcPts val="3360"/>
              </a:lnSpc>
            </a:pPr>
            <a:r>
              <a:rPr lang="en-US" sz="4200" b="1" i="1" dirty="0">
                <a:latin typeface="AngsanaUPC"/>
              </a:rPr>
              <a:t>To define how security services, such as confidentiality or integrity, can be added to MIME content types, S/MIME has defined Cryptographic Message Syntax (CMS). The syntax in each case defines the exact encoding scheme for each content type. For details, the reader is referred to </a:t>
            </a:r>
            <a:r>
              <a:rPr lang="en-US" sz="4200" b="1" i="1" dirty="0">
                <a:solidFill>
                  <a:srgbClr val="FF0000"/>
                </a:solidFill>
                <a:latin typeface="AngsanaUPC"/>
              </a:rPr>
              <a:t>RFC 3369 </a:t>
            </a:r>
            <a:r>
              <a:rPr lang="en-US" sz="4200" b="1" i="1" dirty="0">
                <a:latin typeface="AngsanaUPC"/>
              </a:rPr>
              <a:t>and </a:t>
            </a:r>
            <a:r>
              <a:rPr lang="en-US" sz="4200" b="1" i="1" dirty="0">
                <a:solidFill>
                  <a:srgbClr val="FF0000"/>
                </a:solidFill>
                <a:latin typeface="AngsanaUPC"/>
              </a:rPr>
              <a:t>3370</a:t>
            </a:r>
            <a:r>
              <a:rPr lang="en-US" sz="4200" b="1" i="1" dirty="0">
                <a:latin typeface="AngsanaUPC"/>
              </a:rPr>
              <a:t>.</a:t>
            </a:r>
          </a:p>
        </p:txBody>
      </p:sp>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4" name="TextBox 3"/>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802611" y="290934"/>
            <a:ext cx="7753932" cy="815490"/>
            <a:chOff x="0" y="4176"/>
            <a:chExt cx="7753932" cy="815490"/>
          </a:xfrm>
        </p:grpSpPr>
        <p:sp>
          <p:nvSpPr>
            <p:cNvPr id="6" name="Rounded Rectangle 5"/>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16.3.2 S/MIME</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99276" y="1882926"/>
            <a:ext cx="7155067" cy="4623671"/>
          </a:xfrm>
          <a:prstGeom prst="rect">
            <a:avLst/>
          </a:prstGeom>
        </p:spPr>
      </p:pic>
      <p:sp>
        <p:nvSpPr>
          <p:cNvPr id="4" name="Rectangle 3"/>
          <p:cNvSpPr/>
          <p:nvPr/>
        </p:nvSpPr>
        <p:spPr>
          <a:xfrm>
            <a:off x="1540495" y="1088494"/>
            <a:ext cx="6713848" cy="750806"/>
          </a:xfrm>
          <a:prstGeom prst="rect">
            <a:avLst/>
          </a:prstGeom>
        </p:spPr>
        <p:txBody>
          <a:bodyPr wrap="none" lIns="0" tIns="0" rIns="0" bIns="0">
            <a:normAutofit fontScale="97500"/>
          </a:bodyPr>
          <a:lstStyle/>
          <a:p>
            <a:pPr indent="0"/>
            <a:r>
              <a:rPr lang="en-US" sz="3600" b="1" dirty="0">
                <a:solidFill>
                  <a:srgbClr val="3333CC"/>
                </a:solidFill>
                <a:latin typeface="AngsanaUPC"/>
              </a:rPr>
              <a:t>Figure 16.27 </a:t>
            </a:r>
            <a:r>
              <a:rPr lang="en-US" sz="3000" b="1" i="1" dirty="0">
                <a:latin typeface="AngsanaUPC"/>
              </a:rPr>
              <a:t>Signed-data content type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802611" y="290934"/>
            <a:ext cx="7753932" cy="815490"/>
            <a:chOff x="0" y="4176"/>
            <a:chExt cx="7753932" cy="815490"/>
          </a:xfrm>
        </p:grpSpPr>
        <p:sp>
          <p:nvSpPr>
            <p:cNvPr id="8" name="Rounded Rectangle 7"/>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16.3.2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1370" y="1726989"/>
            <a:ext cx="6993702" cy="4815466"/>
          </a:xfrm>
          <a:prstGeom prst="rect">
            <a:avLst/>
          </a:prstGeom>
        </p:spPr>
      </p:pic>
      <p:sp>
        <p:nvSpPr>
          <p:cNvPr id="3" name="Rectangle 2"/>
          <p:cNvSpPr/>
          <p:nvPr/>
        </p:nvSpPr>
        <p:spPr>
          <a:xfrm>
            <a:off x="1321370" y="1054169"/>
            <a:ext cx="6993702" cy="593335"/>
          </a:xfrm>
          <a:prstGeom prst="rect">
            <a:avLst/>
          </a:prstGeom>
        </p:spPr>
        <p:txBody>
          <a:bodyPr wrap="none" lIns="0" tIns="0" rIns="0" bIns="0">
            <a:normAutofit fontScale="97500"/>
          </a:bodyPr>
          <a:lstStyle/>
          <a:p>
            <a:pPr indent="0"/>
            <a:r>
              <a:rPr lang="fr" sz="3600" b="1" dirty="0">
                <a:solidFill>
                  <a:srgbClr val="3333CC"/>
                </a:solidFill>
                <a:latin typeface="AngsanaUPC"/>
              </a:rPr>
              <a:t>Figure 16.28 </a:t>
            </a:r>
            <a:r>
              <a:rPr lang="fr" sz="3700" b="1" i="1" dirty="0">
                <a:latin typeface="AngsanaUPC"/>
              </a:rPr>
              <a:t>Enveloped-data content type</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802611" y="290934"/>
            <a:ext cx="7753932" cy="815490"/>
            <a:chOff x="0" y="4176"/>
            <a:chExt cx="7753932" cy="815490"/>
          </a:xfrm>
        </p:grpSpPr>
        <p:sp>
          <p:nvSpPr>
            <p:cNvPr id="7" name="Rounded Rectangle 6"/>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16.3.2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46080" y="2331375"/>
            <a:ext cx="7944282" cy="3490761"/>
          </a:xfrm>
          <a:prstGeom prst="rect">
            <a:avLst/>
          </a:prstGeom>
        </p:spPr>
      </p:pic>
      <p:sp>
        <p:nvSpPr>
          <p:cNvPr id="4" name="Rectangle 3"/>
          <p:cNvSpPr/>
          <p:nvPr/>
        </p:nvSpPr>
        <p:spPr>
          <a:xfrm>
            <a:off x="1683929" y="1445699"/>
            <a:ext cx="5953999" cy="690372"/>
          </a:xfrm>
          <a:prstGeom prst="rect">
            <a:avLst/>
          </a:prstGeom>
        </p:spPr>
        <p:txBody>
          <a:bodyPr wrap="none" lIns="0" tIns="0" rIns="0" bIns="0">
            <a:normAutofit fontScale="97500"/>
          </a:bodyPr>
          <a:lstStyle/>
          <a:p>
            <a:pPr indent="0"/>
            <a:r>
              <a:rPr lang="en-US" sz="3600" b="1" dirty="0">
                <a:solidFill>
                  <a:srgbClr val="3333CC"/>
                </a:solidFill>
                <a:latin typeface="AngsanaUPC"/>
              </a:rPr>
              <a:t>Figure 16.29 </a:t>
            </a:r>
            <a:r>
              <a:rPr lang="en-US" sz="3700" b="1" i="1" dirty="0">
                <a:latin typeface="AngsanaUPC"/>
              </a:rPr>
              <a:t>Digest-data </a:t>
            </a:r>
            <a:r>
              <a:rPr lang="en-US" sz="3700" b="1" i="1" dirty="0" smtClean="0">
                <a:latin typeface="AngsanaUPC"/>
              </a:rPr>
              <a:t>content </a:t>
            </a:r>
            <a:r>
              <a:rPr lang="en-US" sz="3700" b="1" i="1" dirty="0">
                <a:latin typeface="AngsanaUPC"/>
              </a:rPr>
              <a:t>type</a:t>
            </a:r>
            <a:endParaRPr lang="en-US" sz="3000" b="1" i="1" dirty="0">
              <a:latin typeface="AngsanaUPC"/>
            </a:endParaRP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802611" y="290934"/>
            <a:ext cx="7753932" cy="815490"/>
            <a:chOff x="0" y="4176"/>
            <a:chExt cx="7753932" cy="815490"/>
          </a:xfrm>
        </p:grpSpPr>
        <p:sp>
          <p:nvSpPr>
            <p:cNvPr id="8" name="Rounded Rectangle 7"/>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16.3.2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70713" y="1853541"/>
            <a:ext cx="6295016" cy="4609429"/>
          </a:xfrm>
          <a:prstGeom prst="rect">
            <a:avLst/>
          </a:prstGeom>
        </p:spPr>
      </p:pic>
      <p:sp>
        <p:nvSpPr>
          <p:cNvPr id="4" name="Rectangle 3"/>
          <p:cNvSpPr/>
          <p:nvPr/>
        </p:nvSpPr>
        <p:spPr>
          <a:xfrm>
            <a:off x="1410686" y="1146232"/>
            <a:ext cx="6108192" cy="707309"/>
          </a:xfrm>
          <a:prstGeom prst="rect">
            <a:avLst/>
          </a:prstGeom>
        </p:spPr>
        <p:txBody>
          <a:bodyPr lIns="0" tIns="0" rIns="0" bIns="0">
            <a:normAutofit fontScale="97500"/>
          </a:bodyPr>
          <a:lstStyle/>
          <a:p>
            <a:pPr indent="0" algn="r"/>
            <a:r>
              <a:rPr lang="en-US" sz="3600" b="1" dirty="0" smtClean="0">
                <a:solidFill>
                  <a:srgbClr val="3333CC"/>
                </a:solidFill>
                <a:latin typeface="AngsanaUPC"/>
              </a:rPr>
              <a:t>Figure </a:t>
            </a:r>
            <a:r>
              <a:rPr lang="en-US" sz="3600" b="1" dirty="0">
                <a:solidFill>
                  <a:srgbClr val="3333CC"/>
                </a:solidFill>
                <a:latin typeface="AngsanaUPC"/>
              </a:rPr>
              <a:t>16.30 </a:t>
            </a:r>
            <a:r>
              <a:rPr lang="en-US" sz="3000" b="1" i="1" dirty="0">
                <a:latin typeface="AngsanaUPC"/>
              </a:rPr>
              <a:t>Authenticated-data content type</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802611" y="290934"/>
            <a:ext cx="7753932" cy="815490"/>
            <a:chOff x="0" y="4176"/>
            <a:chExt cx="7753932" cy="815490"/>
          </a:xfrm>
        </p:grpSpPr>
        <p:sp>
          <p:nvSpPr>
            <p:cNvPr id="8" name="Rounded Rectangle 7"/>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16.3.2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870116" y="1301490"/>
            <a:ext cx="7686427" cy="1554486"/>
          </a:xfrm>
          <a:prstGeom prst="rect">
            <a:avLst/>
          </a:prstGeom>
        </p:spPr>
        <p:txBody>
          <a:bodyPr lIns="0" tIns="0" rIns="0" bIns="0">
            <a:normAutofit fontScale="67500" lnSpcReduction="20000"/>
          </a:bodyPr>
          <a:lstStyle/>
          <a:p>
            <a:pPr indent="0" algn="just">
              <a:lnSpc>
                <a:spcPts val="3360"/>
              </a:lnSpc>
            </a:pPr>
            <a:r>
              <a:rPr lang="en-US" sz="4200" b="1" i="1" dirty="0">
                <a:solidFill>
                  <a:srgbClr val="3333CC"/>
                </a:solidFill>
                <a:latin typeface="AngsanaUPC"/>
              </a:rPr>
              <a:t>Cryptographic Algorithms</a:t>
            </a:r>
          </a:p>
          <a:p>
            <a:pPr indent="0" algn="just">
              <a:lnSpc>
                <a:spcPts val="3360"/>
              </a:lnSpc>
              <a:spcAft>
                <a:spcPts val="1470"/>
              </a:spcAft>
            </a:pPr>
            <a:r>
              <a:rPr lang="en-US" sz="4200" b="1" i="1" dirty="0">
                <a:latin typeface="AngsanaUPC"/>
              </a:rPr>
              <a:t>S/MIME defines several cryptographic algorithms. The term “</a:t>
            </a:r>
            <a:r>
              <a:rPr lang="en-US" sz="4200" b="1" i="1" dirty="0">
                <a:solidFill>
                  <a:srgbClr val="FF0000"/>
                </a:solidFill>
                <a:latin typeface="AngsanaUPC"/>
              </a:rPr>
              <a:t>must</a:t>
            </a:r>
            <a:r>
              <a:rPr lang="en-US" sz="4200" b="1" i="1" dirty="0">
                <a:latin typeface="AngsanaUPC"/>
              </a:rPr>
              <a:t>” means an absolute requirement; the term “</a:t>
            </a:r>
            <a:r>
              <a:rPr lang="en-US" sz="4200" b="1" i="1" dirty="0">
                <a:solidFill>
                  <a:srgbClr val="FF0000"/>
                </a:solidFill>
                <a:latin typeface="AngsanaUPC"/>
              </a:rPr>
              <a:t>should</a:t>
            </a:r>
            <a:r>
              <a:rPr lang="en-US" sz="4200" b="1" i="1" dirty="0">
                <a:latin typeface="AngsanaUPC"/>
              </a:rPr>
              <a:t>” means recommendation.</a:t>
            </a:r>
          </a:p>
        </p:txBody>
      </p:sp>
      <p:sp>
        <p:nvSpPr>
          <p:cNvPr id="4" name="Rectangle 3"/>
          <p:cNvSpPr/>
          <p:nvPr/>
        </p:nvSpPr>
        <p:spPr>
          <a:xfrm>
            <a:off x="670157" y="2761426"/>
            <a:ext cx="8079396" cy="435925"/>
          </a:xfrm>
          <a:prstGeom prst="rect">
            <a:avLst/>
          </a:prstGeom>
        </p:spPr>
        <p:txBody>
          <a:bodyPr wrap="none" lIns="0" tIns="0" rIns="0" bIns="0">
            <a:normAutofit fontScale="97500"/>
          </a:bodyPr>
          <a:lstStyle/>
          <a:p>
            <a:pPr marL="190500" indent="0"/>
            <a:r>
              <a:rPr lang="en-US" sz="2300">
                <a:latin typeface="AngsanaUPC"/>
              </a:rPr>
              <a:t>Table 16.17 </a:t>
            </a:r>
            <a:r>
              <a:rPr lang="en-US" sz="2300" i="1">
                <a:latin typeface="AngsanaUPC"/>
              </a:rPr>
              <a:t>Cryptographic algorithm for S/MIME</a:t>
            </a:r>
          </a:p>
        </p:txBody>
      </p:sp>
      <p:graphicFrame>
        <p:nvGraphicFramePr>
          <p:cNvPr id="5" name="Table 4"/>
          <p:cNvGraphicFramePr>
            <a:graphicFrameLocks noGrp="1"/>
          </p:cNvGraphicFramePr>
          <p:nvPr>
            <p:extLst>
              <p:ext uri="{D42A27DB-BD31-4B8C-83A1-F6EECF244321}">
                <p14:modId xmlns:p14="http://schemas.microsoft.com/office/powerpoint/2010/main" val="4111943848"/>
              </p:ext>
            </p:extLst>
          </p:nvPr>
        </p:nvGraphicFramePr>
        <p:xfrm>
          <a:off x="979265" y="3051043"/>
          <a:ext cx="7770288" cy="3840480"/>
        </p:xfrm>
        <a:graphic>
          <a:graphicData uri="http://schemas.openxmlformats.org/drawingml/2006/table">
            <a:tbl>
              <a:tblPr/>
              <a:tblGrid>
                <a:gridCol w="2227133">
                  <a:extLst>
                    <a:ext uri="{9D8B030D-6E8A-4147-A177-3AD203B41FA5}">
                      <a16:colId xmlns:a16="http://schemas.microsoft.com/office/drawing/2014/main" val="20000"/>
                    </a:ext>
                  </a:extLst>
                </a:gridCol>
                <a:gridCol w="1310985">
                  <a:extLst>
                    <a:ext uri="{9D8B030D-6E8A-4147-A177-3AD203B41FA5}">
                      <a16:colId xmlns:a16="http://schemas.microsoft.com/office/drawing/2014/main" val="20001"/>
                    </a:ext>
                  </a:extLst>
                </a:gridCol>
                <a:gridCol w="1338748">
                  <a:extLst>
                    <a:ext uri="{9D8B030D-6E8A-4147-A177-3AD203B41FA5}">
                      <a16:colId xmlns:a16="http://schemas.microsoft.com/office/drawing/2014/main" val="20002"/>
                    </a:ext>
                  </a:extLst>
                </a:gridCol>
                <a:gridCol w="1443626">
                  <a:extLst>
                    <a:ext uri="{9D8B030D-6E8A-4147-A177-3AD203B41FA5}">
                      <a16:colId xmlns:a16="http://schemas.microsoft.com/office/drawing/2014/main" val="20003"/>
                    </a:ext>
                  </a:extLst>
                </a:gridCol>
                <a:gridCol w="1449796">
                  <a:extLst>
                    <a:ext uri="{9D8B030D-6E8A-4147-A177-3AD203B41FA5}">
                      <a16:colId xmlns:a16="http://schemas.microsoft.com/office/drawing/2014/main" val="20004"/>
                    </a:ext>
                  </a:extLst>
                </a:gridCol>
              </a:tblGrid>
              <a:tr h="663228">
                <a:tc>
                  <a:txBody>
                    <a:bodyPr/>
                    <a:lstStyle/>
                    <a:p>
                      <a:pPr indent="0" algn="ctr"/>
                      <a:r>
                        <a:rPr lang="en-US" sz="2300" dirty="0">
                          <a:latin typeface="AngsanaUPC"/>
                        </a:rPr>
                        <a:t>A </a:t>
                      </a:r>
                      <a:r>
                        <a:rPr lang="en-US" sz="2300" i="1" dirty="0" err="1">
                          <a:latin typeface="AngsanaUPC"/>
                        </a:rPr>
                        <a:t>Igorithm</a:t>
                      </a:r>
                      <a:endParaRPr lang="en-US" sz="2300" i="1" dirty="0">
                        <a:latin typeface="AngsanaUPC"/>
                      </a:endParaRPr>
                    </a:p>
                  </a:txBody>
                  <a:tcPr marL="0" marR="0" marT="0" marB="0" anchor="b">
                    <a:solidFill>
                      <a:srgbClr val="E6E6E6"/>
                    </a:solidFill>
                  </a:tcPr>
                </a:tc>
                <a:tc>
                  <a:txBody>
                    <a:bodyPr/>
                    <a:lstStyle/>
                    <a:p>
                      <a:pPr indent="0" algn="ctr">
                        <a:lnSpc>
                          <a:spcPts val="1872"/>
                        </a:lnSpc>
                      </a:pPr>
                      <a:r>
                        <a:rPr lang="en-US" sz="2300" i="1" dirty="0">
                          <a:latin typeface="AngsanaUPC"/>
                        </a:rPr>
                        <a:t>Sender must support</a:t>
                      </a:r>
                    </a:p>
                  </a:txBody>
                  <a:tcPr marL="0" marR="0" marT="0" marB="0" anchor="b">
                    <a:solidFill>
                      <a:srgbClr val="E6E6E6"/>
                    </a:solidFill>
                  </a:tcPr>
                </a:tc>
                <a:tc>
                  <a:txBody>
                    <a:bodyPr/>
                    <a:lstStyle/>
                    <a:p>
                      <a:pPr indent="0" algn="ctr">
                        <a:lnSpc>
                          <a:spcPts val="1872"/>
                        </a:lnSpc>
                      </a:pPr>
                      <a:r>
                        <a:rPr lang="en-US" sz="2300" i="1">
                          <a:latin typeface="AngsanaUPC"/>
                        </a:rPr>
                        <a:t>Receiver must support</a:t>
                      </a:r>
                    </a:p>
                  </a:txBody>
                  <a:tcPr marL="0" marR="0" marT="0" marB="0" anchor="b">
                    <a:solidFill>
                      <a:srgbClr val="E6E6E6"/>
                    </a:solidFill>
                  </a:tcPr>
                </a:tc>
                <a:tc>
                  <a:txBody>
                    <a:bodyPr/>
                    <a:lstStyle/>
                    <a:p>
                      <a:pPr indent="0" algn="ctr">
                        <a:spcAft>
                          <a:spcPts val="420"/>
                        </a:spcAft>
                      </a:pPr>
                      <a:r>
                        <a:rPr lang="en-US" sz="2300" i="1">
                          <a:latin typeface="AngsanaUPC"/>
                        </a:rPr>
                        <a:t>Sender</a:t>
                      </a:r>
                    </a:p>
                    <a:p>
                      <a:pPr marL="152400" indent="0"/>
                      <a:r>
                        <a:rPr lang="en-US" sz="2300" i="1">
                          <a:latin typeface="AngsanaUPC"/>
                        </a:rPr>
                        <a:t>should support</a:t>
                      </a:r>
                    </a:p>
                  </a:txBody>
                  <a:tcPr marL="0" marR="0" marT="0" marB="0" anchor="b">
                    <a:solidFill>
                      <a:srgbClr val="E6E6E6"/>
                    </a:solidFill>
                  </a:tcPr>
                </a:tc>
                <a:tc>
                  <a:txBody>
                    <a:bodyPr/>
                    <a:lstStyle/>
                    <a:p>
                      <a:pPr indent="0" algn="ctr">
                        <a:lnSpc>
                          <a:spcPts val="1872"/>
                        </a:lnSpc>
                      </a:pPr>
                      <a:r>
                        <a:rPr lang="en-US" sz="2300" i="1">
                          <a:latin typeface="AngsanaUPC"/>
                        </a:rPr>
                        <a:t>Receiver should support</a:t>
                      </a:r>
                    </a:p>
                  </a:txBody>
                  <a:tcPr marL="0" marR="0" marT="0" marB="0" anchor="b">
                    <a:solidFill>
                      <a:srgbClr val="E6E6E6"/>
                    </a:solidFill>
                  </a:tcPr>
                </a:tc>
                <a:extLst>
                  <a:ext uri="{0D108BD9-81ED-4DB2-BD59-A6C34878D82A}">
                    <a16:rowId xmlns:a16="http://schemas.microsoft.com/office/drawing/2014/main" val="10000"/>
                  </a:ext>
                </a:extLst>
              </a:tr>
              <a:tr h="663228">
                <a:tc>
                  <a:txBody>
                    <a:bodyPr/>
                    <a:lstStyle/>
                    <a:p>
                      <a:pPr marL="152400" indent="0">
                        <a:spcAft>
                          <a:spcPts val="420"/>
                        </a:spcAft>
                      </a:pPr>
                      <a:r>
                        <a:rPr lang="en-US" sz="2300">
                          <a:latin typeface="AngsanaUPC"/>
                        </a:rPr>
                        <a:t>Content-encryption</a:t>
                      </a:r>
                    </a:p>
                    <a:p>
                      <a:pPr marL="152400" indent="0"/>
                      <a:r>
                        <a:rPr lang="en-US" sz="2300">
                          <a:latin typeface="AngsanaUPC"/>
                        </a:rPr>
                        <a:t>algorithm</a:t>
                      </a:r>
                    </a:p>
                  </a:txBody>
                  <a:tcPr marL="0" marR="0" marT="0" marB="0"/>
                </a:tc>
                <a:tc>
                  <a:txBody>
                    <a:bodyPr/>
                    <a:lstStyle/>
                    <a:p>
                      <a:pPr marL="177800" indent="0"/>
                      <a:r>
                        <a:rPr lang="en-US" sz="2300">
                          <a:latin typeface="AngsanaUPC"/>
                        </a:rPr>
                        <a:t>Triple </a:t>
                      </a:r>
                      <a:r>
                        <a:rPr lang="fr" sz="2300">
                          <a:latin typeface="AngsanaUPC"/>
                        </a:rPr>
                        <a:t>DES</a:t>
                      </a:r>
                    </a:p>
                  </a:txBody>
                  <a:tcPr marL="0" marR="0" marT="0" marB="0"/>
                </a:tc>
                <a:tc>
                  <a:txBody>
                    <a:bodyPr/>
                    <a:lstStyle/>
                    <a:p>
                      <a:pPr marL="139700" indent="0"/>
                      <a:r>
                        <a:rPr lang="en-US" sz="2300">
                          <a:latin typeface="AngsanaUPC"/>
                        </a:rPr>
                        <a:t>Triple </a:t>
                      </a:r>
                      <a:r>
                        <a:rPr lang="fr" sz="2300">
                          <a:latin typeface="AngsanaUPC"/>
                        </a:rPr>
                        <a:t>DES</a:t>
                      </a:r>
                    </a:p>
                  </a:txBody>
                  <a:tcPr marL="0" marR="0" marT="0" marB="0"/>
                </a:tc>
                <a:tc>
                  <a:txBody>
                    <a:bodyPr/>
                    <a:lstStyle/>
                    <a:p>
                      <a:endParaRPr sz="2800"/>
                    </a:p>
                  </a:txBody>
                  <a:tcPr marL="0" marR="0" marT="0" marB="0"/>
                </a:tc>
                <a:tc>
                  <a:txBody>
                    <a:bodyPr/>
                    <a:lstStyle/>
                    <a:p>
                      <a:pPr marL="152400" indent="0" algn="just">
                        <a:spcAft>
                          <a:spcPts val="420"/>
                        </a:spcAft>
                      </a:pPr>
                      <a:r>
                        <a:rPr lang="en-US" sz="2300">
                          <a:latin typeface="AngsanaUPC"/>
                        </a:rPr>
                        <a:t>1</a:t>
                      </a:r>
                      <a:r>
                        <a:rPr lang="en-US" sz="2300">
                          <a:solidFill>
                            <a:srgbClr val="1C1C1C"/>
                          </a:solidFill>
                          <a:latin typeface="AngsanaUPC"/>
                        </a:rPr>
                        <a:t>.    </a:t>
                      </a:r>
                      <a:r>
                        <a:rPr lang="en-US" sz="2300">
                          <a:latin typeface="AngsanaUPC"/>
                        </a:rPr>
                        <a:t>AES</a:t>
                      </a:r>
                    </a:p>
                    <a:p>
                      <a:pPr marL="152400" indent="0" algn="just"/>
                      <a:r>
                        <a:rPr lang="en-US" sz="2300">
                          <a:latin typeface="AngsanaUPC"/>
                        </a:rPr>
                        <a:t>2.    RC2/40</a:t>
                      </a:r>
                    </a:p>
                  </a:txBody>
                  <a:tcPr marL="0" marR="0" marT="0" marB="0"/>
                </a:tc>
                <a:extLst>
                  <a:ext uri="{0D108BD9-81ED-4DB2-BD59-A6C34878D82A}">
                    <a16:rowId xmlns:a16="http://schemas.microsoft.com/office/drawing/2014/main" val="10001"/>
                  </a:ext>
                </a:extLst>
              </a:tr>
              <a:tr h="449808">
                <a:tc>
                  <a:txBody>
                    <a:bodyPr/>
                    <a:lstStyle/>
                    <a:p>
                      <a:pPr marL="152400" indent="0">
                        <a:lnSpc>
                          <a:spcPts val="1896"/>
                        </a:lnSpc>
                      </a:pPr>
                      <a:r>
                        <a:rPr lang="en-US" sz="2300">
                          <a:latin typeface="AngsanaUPC"/>
                        </a:rPr>
                        <a:t>Session-key encryption algorithm</a:t>
                      </a:r>
                    </a:p>
                  </a:txBody>
                  <a:tcPr marL="0" marR="0" marT="0" marB="0" anchor="b"/>
                </a:tc>
                <a:tc>
                  <a:txBody>
                    <a:bodyPr/>
                    <a:lstStyle/>
                    <a:p>
                      <a:pPr marL="177800" indent="0"/>
                      <a:r>
                        <a:rPr lang="fr" sz="2300">
                          <a:latin typeface="AngsanaUPC"/>
                        </a:rPr>
                        <a:t>RSA</a:t>
                      </a:r>
                    </a:p>
                  </a:txBody>
                  <a:tcPr marL="0" marR="0" marT="0" marB="0"/>
                </a:tc>
                <a:tc>
                  <a:txBody>
                    <a:bodyPr/>
                    <a:lstStyle/>
                    <a:p>
                      <a:pPr marL="139700" indent="0"/>
                      <a:r>
                        <a:rPr lang="fr" sz="2300">
                          <a:latin typeface="AngsanaUPC"/>
                        </a:rPr>
                        <a:t>RSA</a:t>
                      </a:r>
                    </a:p>
                  </a:txBody>
                  <a:tcPr marL="0" marR="0" marT="0" marB="0"/>
                </a:tc>
                <a:tc>
                  <a:txBody>
                    <a:bodyPr/>
                    <a:lstStyle/>
                    <a:p>
                      <a:pPr marL="152400" indent="0"/>
                      <a:r>
                        <a:rPr lang="en-US" sz="2300">
                          <a:latin typeface="AngsanaUPC"/>
                        </a:rPr>
                        <a:t>Diffie-Hellman</a:t>
                      </a:r>
                    </a:p>
                  </a:txBody>
                  <a:tcPr marL="0" marR="0" marT="0" marB="0"/>
                </a:tc>
                <a:tc>
                  <a:txBody>
                    <a:bodyPr/>
                    <a:lstStyle/>
                    <a:p>
                      <a:pPr marL="152400" indent="0" algn="just"/>
                      <a:r>
                        <a:rPr lang="en-US" sz="2300">
                          <a:latin typeface="AngsanaUPC"/>
                        </a:rPr>
                        <a:t>Diffie-Hellman</a:t>
                      </a:r>
                    </a:p>
                  </a:txBody>
                  <a:tcPr marL="0" marR="0" marT="0" marB="0"/>
                </a:tc>
                <a:extLst>
                  <a:ext uri="{0D108BD9-81ED-4DB2-BD59-A6C34878D82A}">
                    <a16:rowId xmlns:a16="http://schemas.microsoft.com/office/drawing/2014/main" val="10002"/>
                  </a:ext>
                </a:extLst>
              </a:tr>
              <a:tr h="309208">
                <a:tc>
                  <a:txBody>
                    <a:bodyPr/>
                    <a:lstStyle/>
                    <a:p>
                      <a:pPr marL="152400" indent="0"/>
                      <a:r>
                        <a:rPr lang="en-US" sz="2300">
                          <a:latin typeface="AngsanaUPC"/>
                        </a:rPr>
                        <a:t>Hash algorithm</a:t>
                      </a:r>
                    </a:p>
                  </a:txBody>
                  <a:tcPr marL="0" marR="0" marT="0" marB="0"/>
                </a:tc>
                <a:tc>
                  <a:txBody>
                    <a:bodyPr/>
                    <a:lstStyle/>
                    <a:p>
                      <a:pPr marL="177800" indent="0"/>
                      <a:r>
                        <a:rPr lang="en-US" sz="2300">
                          <a:latin typeface="AngsanaUPC"/>
                        </a:rPr>
                        <a:t>SHA-1</a:t>
                      </a:r>
                    </a:p>
                  </a:txBody>
                  <a:tcPr marL="0" marR="0" marT="0" marB="0"/>
                </a:tc>
                <a:tc>
                  <a:txBody>
                    <a:bodyPr/>
                    <a:lstStyle/>
                    <a:p>
                      <a:pPr marL="139700" indent="0"/>
                      <a:r>
                        <a:rPr lang="en-US" sz="2300">
                          <a:latin typeface="AngsanaUPC"/>
                        </a:rPr>
                        <a:t>SHA-1</a:t>
                      </a:r>
                    </a:p>
                  </a:txBody>
                  <a:tcPr marL="0" marR="0" marT="0" marB="0"/>
                </a:tc>
                <a:tc>
                  <a:txBody>
                    <a:bodyPr/>
                    <a:lstStyle/>
                    <a:p>
                      <a:endParaRPr sz="1600"/>
                    </a:p>
                  </a:txBody>
                  <a:tcPr marL="0" marR="0" marT="0" marB="0"/>
                </a:tc>
                <a:tc>
                  <a:txBody>
                    <a:bodyPr/>
                    <a:lstStyle/>
                    <a:p>
                      <a:pPr marL="152400" indent="0" algn="just"/>
                      <a:r>
                        <a:rPr lang="en-US" sz="2300">
                          <a:latin typeface="AngsanaUPC"/>
                        </a:rPr>
                        <a:t>MD5</a:t>
                      </a:r>
                    </a:p>
                  </a:txBody>
                  <a:tcPr marL="0" marR="0" marT="0" marB="0"/>
                </a:tc>
                <a:extLst>
                  <a:ext uri="{0D108BD9-81ED-4DB2-BD59-A6C34878D82A}">
                    <a16:rowId xmlns:a16="http://schemas.microsoft.com/office/drawing/2014/main" val="10003"/>
                  </a:ext>
                </a:extLst>
              </a:tr>
              <a:tr h="663228">
                <a:tc>
                  <a:txBody>
                    <a:bodyPr/>
                    <a:lstStyle/>
                    <a:p>
                      <a:pPr marL="152400" indent="0">
                        <a:spcAft>
                          <a:spcPts val="420"/>
                        </a:spcAft>
                      </a:pPr>
                      <a:r>
                        <a:rPr lang="en-US" sz="2300">
                          <a:latin typeface="AngsanaUPC"/>
                        </a:rPr>
                        <a:t>Digest-encryption</a:t>
                      </a:r>
                    </a:p>
                    <a:p>
                      <a:pPr marL="152400" indent="0"/>
                      <a:r>
                        <a:rPr lang="en-US" sz="2300">
                          <a:latin typeface="AngsanaUPC"/>
                        </a:rPr>
                        <a:t>algorithm</a:t>
                      </a:r>
                    </a:p>
                  </a:txBody>
                  <a:tcPr marL="0" marR="0" marT="0" marB="0" anchor="b"/>
                </a:tc>
                <a:tc>
                  <a:txBody>
                    <a:bodyPr/>
                    <a:lstStyle/>
                    <a:p>
                      <a:pPr marL="177800" indent="0"/>
                      <a:r>
                        <a:rPr lang="fr" sz="2300">
                          <a:latin typeface="AngsanaUPC"/>
                        </a:rPr>
                        <a:t>DSS</a:t>
                      </a:r>
                    </a:p>
                  </a:txBody>
                  <a:tcPr marL="0" marR="0" marT="0" marB="0"/>
                </a:tc>
                <a:tc>
                  <a:txBody>
                    <a:bodyPr/>
                    <a:lstStyle/>
                    <a:p>
                      <a:pPr marL="139700" indent="0"/>
                      <a:r>
                        <a:rPr lang="fr" sz="2300">
                          <a:latin typeface="AngsanaUPC"/>
                        </a:rPr>
                        <a:t>DSS</a:t>
                      </a:r>
                    </a:p>
                  </a:txBody>
                  <a:tcPr marL="0" marR="0" marT="0" marB="0"/>
                </a:tc>
                <a:tc>
                  <a:txBody>
                    <a:bodyPr/>
                    <a:lstStyle/>
                    <a:p>
                      <a:pPr marL="152400" indent="0"/>
                      <a:r>
                        <a:rPr lang="en-US" sz="2300">
                          <a:latin typeface="AngsanaUPC"/>
                        </a:rPr>
                        <a:t>RSA</a:t>
                      </a:r>
                    </a:p>
                  </a:txBody>
                  <a:tcPr marL="0" marR="0" marT="0" marB="0"/>
                </a:tc>
                <a:tc>
                  <a:txBody>
                    <a:bodyPr/>
                    <a:lstStyle/>
                    <a:p>
                      <a:pPr marL="152400" indent="0" algn="just"/>
                      <a:r>
                        <a:rPr lang="en-US" sz="2300">
                          <a:latin typeface="AngsanaUPC"/>
                        </a:rPr>
                        <a:t>RSA</a:t>
                      </a:r>
                    </a:p>
                  </a:txBody>
                  <a:tcPr marL="0" marR="0" marT="0" marB="0"/>
                </a:tc>
                <a:extLst>
                  <a:ext uri="{0D108BD9-81ED-4DB2-BD59-A6C34878D82A}">
                    <a16:rowId xmlns:a16="http://schemas.microsoft.com/office/drawing/2014/main" val="10004"/>
                  </a:ext>
                </a:extLst>
              </a:tr>
              <a:tr h="663228">
                <a:tc>
                  <a:txBody>
                    <a:bodyPr/>
                    <a:lstStyle/>
                    <a:p>
                      <a:pPr marL="152400" indent="0">
                        <a:spcAft>
                          <a:spcPts val="420"/>
                        </a:spcAft>
                      </a:pPr>
                      <a:r>
                        <a:rPr lang="en-US" sz="2300" dirty="0">
                          <a:latin typeface="AngsanaUPC"/>
                        </a:rPr>
                        <a:t>Message-authentication</a:t>
                      </a:r>
                    </a:p>
                    <a:p>
                      <a:pPr marL="152400" indent="0"/>
                      <a:r>
                        <a:rPr lang="en-US" sz="2300" dirty="0">
                          <a:latin typeface="AngsanaUPC"/>
                        </a:rPr>
                        <a:t>algorithm</a:t>
                      </a:r>
                    </a:p>
                  </a:txBody>
                  <a:tcPr marL="0" marR="0" marT="0" marB="0"/>
                </a:tc>
                <a:tc>
                  <a:txBody>
                    <a:bodyPr/>
                    <a:lstStyle/>
                    <a:p>
                      <a:endParaRPr sz="2800"/>
                    </a:p>
                  </a:txBody>
                  <a:tcPr marL="0" marR="0" marT="0" marB="0"/>
                </a:tc>
                <a:tc>
                  <a:txBody>
                    <a:bodyPr/>
                    <a:lstStyle/>
                    <a:p>
                      <a:pPr marL="139700" indent="0">
                        <a:lnSpc>
                          <a:spcPts val="1872"/>
                        </a:lnSpc>
                      </a:pPr>
                      <a:r>
                        <a:rPr lang="en-US" sz="2300">
                          <a:latin typeface="AngsanaUPC"/>
                        </a:rPr>
                        <a:t>HMAC with SHA-1</a:t>
                      </a:r>
                    </a:p>
                  </a:txBody>
                  <a:tcPr marL="0" marR="0" marT="0" marB="0"/>
                </a:tc>
                <a:tc>
                  <a:txBody>
                    <a:bodyPr/>
                    <a:lstStyle/>
                    <a:p>
                      <a:endParaRPr sz="2800"/>
                    </a:p>
                  </a:txBody>
                  <a:tcPr marL="0" marR="0" marT="0" marB="0"/>
                </a:tc>
                <a:tc>
                  <a:txBody>
                    <a:bodyPr/>
                    <a:lstStyle/>
                    <a:p>
                      <a:endParaRPr sz="2800" dirty="0"/>
                    </a:p>
                  </a:txBody>
                  <a:tcPr marL="0" marR="0" marT="0" marB="0"/>
                </a:tc>
                <a:extLst>
                  <a:ext uri="{0D108BD9-81ED-4DB2-BD59-A6C34878D82A}">
                    <a16:rowId xmlns:a16="http://schemas.microsoft.com/office/drawing/2014/main" val="10005"/>
                  </a:ext>
                </a:extLst>
              </a:tr>
            </a:tbl>
          </a:graphicData>
        </a:graphic>
      </p:graphicFrame>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8" name="Group 7"/>
          <p:cNvGrpSpPr/>
          <p:nvPr/>
        </p:nvGrpSpPr>
        <p:grpSpPr>
          <a:xfrm>
            <a:off x="802611" y="290934"/>
            <a:ext cx="7753932" cy="815490"/>
            <a:chOff x="0" y="4176"/>
            <a:chExt cx="7753932" cy="815490"/>
          </a:xfrm>
        </p:grpSpPr>
        <p:sp>
          <p:nvSpPr>
            <p:cNvPr id="9" name="Rounded Rectangle 8"/>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16.3.2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9997" y="2412492"/>
            <a:ext cx="8156448" cy="2033016"/>
          </a:xfrm>
          <a:prstGeom prst="rect">
            <a:avLst/>
          </a:prstGeom>
        </p:spPr>
      </p:pic>
      <p:graphicFrame>
        <p:nvGraphicFramePr>
          <p:cNvPr id="9" name="Diagram 8"/>
          <p:cNvGraphicFramePr/>
          <p:nvPr/>
        </p:nvGraphicFramePr>
        <p:xfrm>
          <a:off x="872087" y="297615"/>
          <a:ext cx="7769888" cy="731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739996" y="1459229"/>
            <a:ext cx="7901979" cy="874897"/>
          </a:xfrm>
          <a:prstGeom prst="rect">
            <a:avLst/>
          </a:prstGeom>
        </p:spPr>
        <p:txBody>
          <a:bodyPr wrap="none" lIns="0" tIns="0" rIns="0" bIns="0">
            <a:normAutofit fontScale="97500"/>
          </a:bodyPr>
          <a:lstStyle/>
          <a:p>
            <a:pPr indent="0"/>
            <a:r>
              <a:rPr lang="en-US" sz="4200" b="1" i="1" dirty="0">
                <a:solidFill>
                  <a:srgbClr val="3333CC"/>
                </a:solidFill>
                <a:latin typeface="AngsanaUPC"/>
              </a:rPr>
              <a:t>Cryptographic Algorithms</a:t>
            </a:r>
          </a:p>
        </p:txBody>
      </p:sp>
      <p:sp>
        <p:nvSpPr>
          <p:cNvPr id="6" name="Rectangle 5"/>
          <p:cNvSpPr/>
          <p:nvPr/>
        </p:nvSpPr>
        <p:spPr>
          <a:xfrm>
            <a:off x="593693" y="5201888"/>
            <a:ext cx="8302752" cy="1191768"/>
          </a:xfrm>
          <a:prstGeom prst="rect">
            <a:avLst/>
          </a:prstGeom>
        </p:spPr>
        <p:txBody>
          <a:bodyPr lIns="0" tIns="0" rIns="0" bIns="0">
            <a:normAutofit fontScale="67500" lnSpcReduction="20000"/>
          </a:bodyPr>
          <a:lstStyle/>
          <a:p>
            <a:pPr marL="393700" indent="0" algn="just">
              <a:lnSpc>
                <a:spcPts val="3336"/>
              </a:lnSpc>
            </a:pPr>
            <a:r>
              <a:rPr lang="en-US" sz="4200" b="1" i="1">
                <a:solidFill>
                  <a:srgbClr val="3333CC"/>
                </a:solidFill>
                <a:latin typeface="AngsanaUPC"/>
              </a:rPr>
              <a:t>Certificates</a:t>
            </a:r>
          </a:p>
          <a:p>
            <a:pPr marL="393700" indent="0" algn="just">
              <a:lnSpc>
                <a:spcPts val="3336"/>
              </a:lnSpc>
            </a:pPr>
            <a:r>
              <a:rPr lang="en-US" sz="4200" b="1" i="1">
                <a:latin typeface="AngsanaUPC"/>
              </a:rPr>
              <a:t>It is obvious that some public-key algorithms must be used for e-mail security.</a:t>
            </a:r>
          </a:p>
        </p:txBody>
      </p:sp>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8" name="TextBox 7"/>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36094" y="1156716"/>
            <a:ext cx="2793223" cy="464820"/>
          </a:xfrm>
          <a:prstGeom prst="rect">
            <a:avLst/>
          </a:prstGeom>
          <a:solidFill>
            <a:srgbClr val="3332CB"/>
          </a:solidFill>
        </p:spPr>
        <p:txBody>
          <a:bodyPr wrap="none" lIns="0" tIns="0" rIns="0" bIns="0">
            <a:normAutofit fontScale="90000" lnSpcReduction="10000"/>
          </a:bodyPr>
          <a:lstStyle/>
          <a:p>
            <a:pPr indent="0">
              <a:spcAft>
                <a:spcPts val="3990"/>
              </a:spcAft>
            </a:pPr>
            <a:r>
              <a:rPr lang="en-US" sz="3600" b="1">
                <a:solidFill>
                  <a:srgbClr val="FFFFFF"/>
                </a:solidFill>
                <a:latin typeface="AngsanaUPC"/>
              </a:rPr>
              <a:t>Example 16.3</a:t>
            </a:r>
          </a:p>
        </p:txBody>
      </p:sp>
      <p:sp>
        <p:nvSpPr>
          <p:cNvPr id="3" name="Rectangle 2"/>
          <p:cNvSpPr/>
          <p:nvPr/>
        </p:nvSpPr>
        <p:spPr>
          <a:xfrm>
            <a:off x="802611" y="1774205"/>
            <a:ext cx="7714123" cy="639811"/>
          </a:xfrm>
          <a:prstGeom prst="rect">
            <a:avLst/>
          </a:prstGeom>
        </p:spPr>
        <p:txBody>
          <a:bodyPr lIns="0" tIns="0" rIns="0" bIns="0">
            <a:normAutofit fontScale="52500" lnSpcReduction="20000"/>
          </a:bodyPr>
          <a:lstStyle/>
          <a:p>
            <a:pPr indent="0" algn="just">
              <a:lnSpc>
                <a:spcPts val="2880"/>
              </a:lnSpc>
              <a:spcBef>
                <a:spcPts val="3990"/>
              </a:spcBef>
              <a:spcAft>
                <a:spcPts val="2730"/>
              </a:spcAft>
            </a:pPr>
            <a:r>
              <a:rPr lang="en-US" sz="3600" b="1" dirty="0">
                <a:latin typeface="AngsanaUPC"/>
              </a:rPr>
              <a:t>The following shows an example of an enveloped-data in which a small message is encrypted using triple DES.</a:t>
            </a:r>
          </a:p>
        </p:txBody>
      </p:sp>
      <p:sp>
        <p:nvSpPr>
          <p:cNvPr id="4" name="Rectangle 3"/>
          <p:cNvSpPr/>
          <p:nvPr/>
        </p:nvSpPr>
        <p:spPr>
          <a:xfrm>
            <a:off x="802611" y="2524825"/>
            <a:ext cx="7714123" cy="2674179"/>
          </a:xfrm>
          <a:prstGeom prst="rect">
            <a:avLst/>
          </a:prstGeom>
          <a:solidFill>
            <a:srgbClr val="E6E6E6"/>
          </a:solidFill>
        </p:spPr>
        <p:txBody>
          <a:bodyPr lIns="0" tIns="0" rIns="0" bIns="0">
            <a:normAutofit fontScale="97500"/>
          </a:bodyPr>
          <a:lstStyle/>
          <a:p>
            <a:pPr marR="1963420" indent="0">
              <a:lnSpc>
                <a:spcPts val="2208"/>
              </a:lnSpc>
              <a:spcBef>
                <a:spcPts val="2730"/>
              </a:spcBef>
            </a:pPr>
            <a:r>
              <a:rPr lang="en-US" sz="2800" b="1" dirty="0">
                <a:latin typeface="AngsanaUPC"/>
              </a:rPr>
              <a:t>Content-Type: application/pkcs7-mime; </a:t>
            </a:r>
            <a:r>
              <a:rPr lang="en-US" sz="2800" b="1" dirty="0" err="1">
                <a:latin typeface="AngsanaUPC"/>
              </a:rPr>
              <a:t>niinie</a:t>
            </a:r>
            <a:r>
              <a:rPr lang="en-US" sz="2800" b="1" dirty="0">
                <a:latin typeface="AngsanaUPC"/>
              </a:rPr>
              <a:t>-type=enveloped-data Content-Transfer-Encoding: Radix-64 Content-Description: attachment name=“report.txt”;</a:t>
            </a:r>
          </a:p>
          <a:p>
            <a:pPr indent="0">
              <a:lnSpc>
                <a:spcPts val="2208"/>
              </a:lnSpc>
            </a:pPr>
            <a:r>
              <a:rPr lang="en-US" sz="2400" dirty="0">
                <a:latin typeface="AngsanaUPC"/>
              </a:rPr>
              <a:t>cb32ut67f4bhijHU21oi87eryb0287hmnklsgFDoY8bc659GhIGfH6543mhjkdsaH23YjBnmN ybmlkzjhgfdyhGe23Kjk34XiuD678Esl6se09jy76jHuytTMDcbnmlkjgfFdiuyu678543m0n3h G34un 12 P245 4Ho </a:t>
            </a:r>
            <a:r>
              <a:rPr lang="en-US" sz="2400" dirty="0" err="1">
                <a:latin typeface="AngsanaUPC"/>
              </a:rPr>
              <a:t>i</a:t>
            </a:r>
            <a:r>
              <a:rPr lang="en-US" sz="2400" dirty="0">
                <a:latin typeface="AngsanaUPC"/>
              </a:rPr>
              <a:t> 8 7e2 </a:t>
            </a:r>
            <a:r>
              <a:rPr lang="en-US" sz="2400" dirty="0" err="1">
                <a:latin typeface="AngsanaUPC"/>
              </a:rPr>
              <a:t>ry</a:t>
            </a:r>
            <a:r>
              <a:rPr lang="en-US" sz="2400" dirty="0">
                <a:latin typeface="AngsanaUPC"/>
              </a:rPr>
              <a:t> bOH2 </a:t>
            </a:r>
            <a:r>
              <a:rPr lang="en-US" sz="2400" dirty="0" err="1">
                <a:latin typeface="AngsanaUPC"/>
              </a:rPr>
              <a:t>Mj</a:t>
            </a:r>
            <a:r>
              <a:rPr lang="en-US" sz="2400" dirty="0">
                <a:latin typeface="AngsanaUPC"/>
              </a:rPr>
              <a:t> N 6 Ku y </a:t>
            </a:r>
            <a:r>
              <a:rPr lang="en-US" sz="2400" dirty="0" err="1">
                <a:latin typeface="AngsanaUPC"/>
              </a:rPr>
              <a:t>rl</a:t>
            </a:r>
            <a:r>
              <a:rPr lang="en-US" sz="2400" dirty="0">
                <a:latin typeface="AngsanaUPC"/>
              </a:rPr>
              <a:t> sg </a:t>
            </a:r>
            <a:r>
              <a:rPr lang="en-US" sz="2400" dirty="0" err="1">
                <a:latin typeface="AngsanaUPC"/>
              </a:rPr>
              <a:t>FDo</a:t>
            </a:r>
            <a:r>
              <a:rPr lang="en-US" sz="2400" dirty="0">
                <a:latin typeface="AngsanaUPC"/>
              </a:rPr>
              <a:t> Y 89 7fk923j </a:t>
            </a:r>
            <a:r>
              <a:rPr lang="en-US" sz="2400" dirty="0" err="1">
                <a:latin typeface="AngsanaUPC"/>
              </a:rPr>
              <a:t>ljk</a:t>
            </a:r>
            <a:r>
              <a:rPr lang="en-US" sz="2400" dirty="0">
                <a:latin typeface="AngsanaUPC"/>
              </a:rPr>
              <a:t> 1301 XiuD6gh78EsUyT23y</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802611" y="290934"/>
            <a:ext cx="7753932" cy="815490"/>
            <a:chOff x="0" y="4176"/>
            <a:chExt cx="7753932" cy="815490"/>
          </a:xfrm>
        </p:grpSpPr>
        <p:sp>
          <p:nvSpPr>
            <p:cNvPr id="8" name="Rounded Rectangle 7"/>
            <p:cNvSpPr/>
            <p:nvPr/>
          </p:nvSpPr>
          <p:spPr>
            <a:xfrm>
              <a:off x="0" y="4176"/>
              <a:ext cx="7753932" cy="8154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9809" y="43985"/>
              <a:ext cx="7674314" cy="735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16.3.2 Continued</a:t>
              </a:r>
              <a:endParaRPr lang="en-US" sz="3400" kern="1200" dirty="0"/>
            </a:p>
          </p:txBody>
        </p:sp>
      </p:gr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9997" y="2506503"/>
            <a:ext cx="8156448" cy="2886456"/>
          </a:xfrm>
          <a:prstGeom prst="rect">
            <a:avLst/>
          </a:prstGeom>
        </p:spPr>
      </p:pic>
      <p:graphicFrame>
        <p:nvGraphicFramePr>
          <p:cNvPr id="7" name="Diagram 6"/>
          <p:cNvGraphicFramePr/>
          <p:nvPr/>
        </p:nvGraphicFramePr>
        <p:xfrm>
          <a:off x="739997" y="379799"/>
          <a:ext cx="7937838" cy="733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981456" y="1346304"/>
            <a:ext cx="5419344" cy="751437"/>
          </a:xfrm>
          <a:prstGeom prst="rect">
            <a:avLst/>
          </a:prstGeom>
        </p:spPr>
        <p:txBody>
          <a:bodyPr lIns="0" tIns="0" rIns="0" bIns="0">
            <a:normAutofit fontScale="97500"/>
          </a:bodyPr>
          <a:lstStyle/>
          <a:p>
            <a:pPr indent="0"/>
            <a:r>
              <a:rPr lang="en-US" sz="4200" b="1" i="1" dirty="0" smtClean="0">
                <a:solidFill>
                  <a:srgbClr val="3333CC"/>
                </a:solidFill>
                <a:latin typeface="AngsanaUPC"/>
              </a:rPr>
              <a:t>Cryptographic </a:t>
            </a:r>
            <a:r>
              <a:rPr lang="en-US" sz="4200" b="1" i="1" dirty="0">
                <a:solidFill>
                  <a:srgbClr val="3333CC"/>
                </a:solidFill>
                <a:latin typeface="AngsanaUPC"/>
              </a:rPr>
              <a:t>Secrets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44608" y="518160"/>
          <a:ext cx="7753215" cy="676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44608" y="1461248"/>
            <a:ext cx="7753215" cy="1673050"/>
          </a:xfrm>
          <a:prstGeom prst="rect">
            <a:avLst/>
          </a:prstGeom>
        </p:spPr>
        <p:txBody>
          <a:bodyPr lIns="0" tIns="0" rIns="0" bIns="0">
            <a:normAutofit fontScale="97500"/>
          </a:bodyPr>
          <a:lstStyle/>
          <a:p>
            <a:pPr marL="127000" indent="0" algn="just">
              <a:lnSpc>
                <a:spcPts val="3360"/>
              </a:lnSpc>
              <a:spcAft>
                <a:spcPts val="2100"/>
              </a:spcAft>
            </a:pPr>
            <a:r>
              <a:rPr lang="en-US" sz="4200" b="1" i="1" dirty="0">
                <a:latin typeface="AngsanaUPC"/>
              </a:rPr>
              <a:t>Pretty Good Privacy (PGP) can be used to create a secure e-mail message or to store a file securely for future retrieval.</a:t>
            </a:r>
          </a:p>
        </p:txBody>
      </p:sp>
      <p:sp>
        <p:nvSpPr>
          <p:cNvPr id="4" name="Rectangle 3"/>
          <p:cNvSpPr/>
          <p:nvPr/>
        </p:nvSpPr>
        <p:spPr>
          <a:xfrm>
            <a:off x="937169" y="2902778"/>
            <a:ext cx="7560653" cy="3603819"/>
          </a:xfrm>
          <a:prstGeom prst="rect">
            <a:avLst/>
          </a:prstGeom>
        </p:spPr>
        <p:txBody>
          <a:bodyPr lIns="0" tIns="0" rIns="0" bIns="0">
            <a:normAutofit fontScale="97500"/>
          </a:bodyPr>
          <a:lstStyle/>
          <a:p>
            <a:pPr indent="0" algn="just">
              <a:spcBef>
                <a:spcPts val="2100"/>
              </a:spcBef>
              <a:spcAft>
                <a:spcPts val="1680"/>
              </a:spcAft>
            </a:pPr>
            <a:r>
              <a:rPr lang="en-US" sz="4200" b="1" i="1" u="sng" dirty="0">
                <a:solidFill>
                  <a:srgbClr val="FF0000"/>
                </a:solidFill>
                <a:latin typeface="AngsanaUPC"/>
              </a:rPr>
              <a:t>Topics discussed in this section:</a:t>
            </a:r>
          </a:p>
          <a:p>
            <a:pPr indent="0" algn="just">
              <a:lnSpc>
                <a:spcPts val="2880"/>
              </a:lnSpc>
            </a:pPr>
            <a:r>
              <a:rPr lang="en-US" sz="3600" b="1" dirty="0">
                <a:solidFill>
                  <a:srgbClr val="FF0000"/>
                </a:solidFill>
                <a:latin typeface="AngsanaUPC"/>
              </a:rPr>
              <a:t>16.2.1    </a:t>
            </a:r>
            <a:r>
              <a:rPr lang="en-US" sz="3600" b="1" dirty="0">
                <a:solidFill>
                  <a:srgbClr val="0033CC"/>
                </a:solidFill>
                <a:latin typeface="AngsanaUPC"/>
              </a:rPr>
              <a:t>Scenarios</a:t>
            </a:r>
          </a:p>
          <a:p>
            <a:pPr indent="0" algn="just">
              <a:lnSpc>
                <a:spcPts val="2880"/>
              </a:lnSpc>
            </a:pPr>
            <a:r>
              <a:rPr lang="en-US" sz="3600" b="1" dirty="0">
                <a:solidFill>
                  <a:srgbClr val="FF0000"/>
                </a:solidFill>
                <a:latin typeface="AngsanaUPC"/>
              </a:rPr>
              <a:t>16.2.2    </a:t>
            </a:r>
            <a:r>
              <a:rPr lang="en-US" sz="3600" b="1" dirty="0">
                <a:solidFill>
                  <a:srgbClr val="0033CC"/>
                </a:solidFill>
                <a:latin typeface="AngsanaUPC"/>
              </a:rPr>
              <a:t>Key Rings</a:t>
            </a:r>
          </a:p>
          <a:p>
            <a:pPr indent="0" algn="just">
              <a:lnSpc>
                <a:spcPts val="2880"/>
              </a:lnSpc>
            </a:pPr>
            <a:r>
              <a:rPr lang="en-US" sz="3600" b="1" dirty="0">
                <a:solidFill>
                  <a:srgbClr val="FF0000"/>
                </a:solidFill>
                <a:latin typeface="AngsanaUPC"/>
              </a:rPr>
              <a:t>16.2.3    </a:t>
            </a:r>
            <a:r>
              <a:rPr lang="en-US" sz="3600" b="1" dirty="0">
                <a:solidFill>
                  <a:srgbClr val="0033CC"/>
                </a:solidFill>
                <a:latin typeface="AngsanaUPC"/>
              </a:rPr>
              <a:t>PGP Certificates</a:t>
            </a:r>
          </a:p>
          <a:p>
            <a:pPr indent="0" algn="just">
              <a:lnSpc>
                <a:spcPts val="2880"/>
              </a:lnSpc>
            </a:pPr>
            <a:r>
              <a:rPr lang="en-US" sz="3600" b="1" dirty="0">
                <a:solidFill>
                  <a:srgbClr val="FF0000"/>
                </a:solidFill>
                <a:latin typeface="AngsanaUPC"/>
              </a:rPr>
              <a:t>16.2.4    </a:t>
            </a:r>
            <a:r>
              <a:rPr lang="en-US" sz="3600" b="1" dirty="0">
                <a:solidFill>
                  <a:srgbClr val="0033CC"/>
                </a:solidFill>
                <a:latin typeface="AngsanaUPC"/>
              </a:rPr>
              <a:t>Key Revocation</a:t>
            </a:r>
          </a:p>
          <a:p>
            <a:pPr indent="0" algn="just">
              <a:lnSpc>
                <a:spcPts val="2880"/>
              </a:lnSpc>
            </a:pPr>
            <a:r>
              <a:rPr lang="en-US" sz="3600" b="1" dirty="0">
                <a:solidFill>
                  <a:srgbClr val="FF0000"/>
                </a:solidFill>
                <a:latin typeface="AngsanaUPC"/>
              </a:rPr>
              <a:t>16.2.5    </a:t>
            </a:r>
            <a:r>
              <a:rPr lang="en-US" sz="3600" b="1" dirty="0">
                <a:solidFill>
                  <a:srgbClr val="0033CC"/>
                </a:solidFill>
                <a:latin typeface="AngsanaUPC"/>
              </a:rPr>
              <a:t>Extracting Information from Rings</a:t>
            </a:r>
          </a:p>
          <a:p>
            <a:pPr indent="0" algn="just">
              <a:lnSpc>
                <a:spcPts val="2880"/>
              </a:lnSpc>
            </a:pPr>
            <a:r>
              <a:rPr lang="en-US" sz="3600" b="1" dirty="0">
                <a:solidFill>
                  <a:srgbClr val="FF0000"/>
                </a:solidFill>
                <a:latin typeface="AngsanaUPC"/>
              </a:rPr>
              <a:t>16.2.6    </a:t>
            </a:r>
            <a:r>
              <a:rPr lang="en-US" sz="3600" b="1" dirty="0">
                <a:solidFill>
                  <a:srgbClr val="0033CC"/>
                </a:solidFill>
                <a:latin typeface="AngsanaUPC"/>
              </a:rPr>
              <a:t>PGP Packets</a:t>
            </a:r>
          </a:p>
          <a:p>
            <a:pPr indent="0" algn="just">
              <a:lnSpc>
                <a:spcPts val="2880"/>
              </a:lnSpc>
            </a:pPr>
            <a:r>
              <a:rPr lang="en-US" sz="3600" b="1" dirty="0">
                <a:solidFill>
                  <a:srgbClr val="FF0000"/>
                </a:solidFill>
                <a:latin typeface="AngsanaUPC"/>
              </a:rPr>
              <a:t>16.2.7    </a:t>
            </a:r>
            <a:r>
              <a:rPr lang="en-US" sz="3600" b="1" dirty="0">
                <a:solidFill>
                  <a:srgbClr val="0033CC"/>
                </a:solidFill>
                <a:latin typeface="AngsanaUPC"/>
              </a:rPr>
              <a:t>PGP Messages</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60258" y="3148183"/>
            <a:ext cx="6821424" cy="1307592"/>
          </a:xfrm>
          <a:prstGeom prst="rect">
            <a:avLst/>
          </a:prstGeom>
        </p:spPr>
      </p:pic>
      <p:graphicFrame>
        <p:nvGraphicFramePr>
          <p:cNvPr id="9" name="Diagram 8"/>
          <p:cNvGraphicFramePr/>
          <p:nvPr>
            <p:extLst>
              <p:ext uri="{D42A27DB-BD31-4B8C-83A1-F6EECF244321}">
                <p14:modId xmlns:p14="http://schemas.microsoft.com/office/powerpoint/2010/main" val="2263731096"/>
              </p:ext>
            </p:extLst>
          </p:nvPr>
        </p:nvGraphicFramePr>
        <p:xfrm>
          <a:off x="830490" y="292905"/>
          <a:ext cx="7811485" cy="703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914066" y="2088845"/>
            <a:ext cx="4329415" cy="618496"/>
          </a:xfrm>
          <a:prstGeom prst="rect">
            <a:avLst/>
          </a:prstGeom>
        </p:spPr>
        <p:txBody>
          <a:bodyPr wrap="none" lIns="0" tIns="0" rIns="0" bIns="0">
            <a:noAutofit/>
          </a:bodyPr>
          <a:lstStyle/>
          <a:p>
            <a:pPr indent="0"/>
            <a:r>
              <a:rPr lang="en-US" sz="2800" b="1" dirty="0">
                <a:solidFill>
                  <a:srgbClr val="3333CC"/>
                </a:solidFill>
                <a:latin typeface="AngsanaUPC"/>
              </a:rPr>
              <a:t>Figure 16.2 </a:t>
            </a:r>
            <a:r>
              <a:rPr lang="en-US" sz="2400" b="1" i="1" dirty="0">
                <a:latin typeface="AngsanaUPC"/>
              </a:rPr>
              <a:t>A plaintext message</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506597"/>
            <a:ext cx="8651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1027175" y="1063228"/>
            <a:ext cx="7614799" cy="584775"/>
          </a:xfrm>
          <a:prstGeom prst="rect">
            <a:avLst/>
          </a:prstGeom>
        </p:spPr>
        <p:txBody>
          <a:bodyPr wrap="square">
            <a:spAutoFit/>
          </a:bodyPr>
          <a:lstStyle/>
          <a:p>
            <a:pPr indent="0"/>
            <a:r>
              <a:rPr lang="en-US" sz="3200" b="1" i="1" dirty="0">
                <a:solidFill>
                  <a:srgbClr val="3333CC"/>
                </a:solidFill>
                <a:latin typeface="AngsanaUPC"/>
              </a:rPr>
              <a:t>Plaintext</a:t>
            </a:r>
            <a:endParaRPr lang="en-US" sz="3200" b="1" i="1" dirty="0">
              <a:solidFill>
                <a:srgbClr val="3333CC"/>
              </a:solidFill>
              <a:latin typeface="AngsanaUPC"/>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2795</Words>
  <Application>Microsoft Office PowerPoint</Application>
  <PresentationFormat>On-screen Show (4:3)</PresentationFormat>
  <Paragraphs>891</Paragraphs>
  <Slides>60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AngsanaUPC</vt:lpstr>
      <vt:lpstr>Arial</vt:lpstr>
      <vt:lpstr>Calibri</vt:lpstr>
      <vt:lpstr>Corbel</vt:lpstr>
      <vt:lpstr>MS Reference Sans Serif</vt:lpstr>
      <vt:lpstr>Tahoma</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Valued Gateway Client</dc:creator>
  <cp:keywords/>
  <cp:lastModifiedBy>HUUNOI</cp:lastModifiedBy>
  <cp:revision>76</cp:revision>
  <dcterms:modified xsi:type="dcterms:W3CDTF">2018-03-19T08:40:58Z</dcterms:modified>
</cp:coreProperties>
</file>