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70" r:id="rId6"/>
    <p:sldId id="271" r:id="rId7"/>
    <p:sldId id="269" r:id="rId8"/>
    <p:sldId id="260" r:id="rId9"/>
    <p:sldId id="261" r:id="rId10"/>
    <p:sldId id="268" r:id="rId11"/>
    <p:sldId id="262" r:id="rId12"/>
    <p:sldId id="267" r:id="rId13"/>
    <p:sldId id="263" r:id="rId14"/>
    <p:sldId id="264" r:id="rId15"/>
    <p:sldId id="265" r:id="rId16"/>
    <p:sldId id="266"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FC136-738A-4475-8BAB-E6655DB157CC}" type="datetimeFigureOut">
              <a:rPr lang="ru-RU" smtClean="0"/>
              <a:pPr/>
              <a:t>19.04.2019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1C924-E629-4026-82A5-CFD12DEBFADD}" type="slidenum">
              <a:rPr lang="ru-RU" smtClean="0"/>
              <a:pPr/>
              <a:t>‹#›</a:t>
            </a:fld>
            <a:endParaRPr lang="ru-RU"/>
          </a:p>
        </p:txBody>
      </p:sp>
    </p:spTree>
    <p:extLst>
      <p:ext uri="{BB962C8B-B14F-4D97-AF65-F5344CB8AC3E}">
        <p14:creationId xmlns="" xmlns:p14="http://schemas.microsoft.com/office/powerpoint/2010/main" val="97401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C95E5267-BAE7-4885-A4FE-190EBF6548E8}" type="datetime1">
              <a:rPr lang="ru-RU" smtClean="0"/>
              <a:pPr/>
              <a:t>19.04.2019</a:t>
            </a:fld>
            <a:endParaRPr lang="ru-RU"/>
          </a:p>
        </p:txBody>
      </p:sp>
      <p:sp>
        <p:nvSpPr>
          <p:cNvPr id="5" name="Footer Placeholder 4"/>
          <p:cNvSpPr>
            <a:spLocks noGrp="1"/>
          </p:cNvSpPr>
          <p:nvPr>
            <p:ph type="ftr" sz="quarter" idx="11"/>
          </p:nvPr>
        </p:nvSpPr>
        <p:spPr/>
        <p:txBody>
          <a:bodyPr/>
          <a:lstStyle/>
          <a:p>
            <a:r>
              <a:rPr lang="en-US" smtClean="0"/>
              <a:t>Trần Nguyên Ngọc -2017</a:t>
            </a:r>
            <a:endParaRPr lang="ru-RU"/>
          </a:p>
        </p:txBody>
      </p:sp>
      <p:sp>
        <p:nvSpPr>
          <p:cNvPr id="6" name="Slide Number Placeholder 5"/>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30090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93393454-D622-4063-BBC6-714826A5C374}" type="datetime1">
              <a:rPr lang="ru-RU" smtClean="0"/>
              <a:pPr/>
              <a:t>19.04.2019</a:t>
            </a:fld>
            <a:endParaRPr lang="ru-RU"/>
          </a:p>
        </p:txBody>
      </p:sp>
      <p:sp>
        <p:nvSpPr>
          <p:cNvPr id="5" name="Footer Placeholder 4"/>
          <p:cNvSpPr>
            <a:spLocks noGrp="1"/>
          </p:cNvSpPr>
          <p:nvPr>
            <p:ph type="ftr" sz="quarter" idx="11"/>
          </p:nvPr>
        </p:nvSpPr>
        <p:spPr/>
        <p:txBody>
          <a:bodyPr/>
          <a:lstStyle/>
          <a:p>
            <a:r>
              <a:rPr lang="en-US" smtClean="0"/>
              <a:t>Trần Nguyên Ngọc -2017</a:t>
            </a:r>
            <a:endParaRPr lang="ru-RU"/>
          </a:p>
        </p:txBody>
      </p:sp>
      <p:sp>
        <p:nvSpPr>
          <p:cNvPr id="6" name="Slide Number Placeholder 5"/>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228892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2FEB2813-C80F-4E0E-8DF7-BD885A242B5F}" type="datetime1">
              <a:rPr lang="ru-RU" smtClean="0"/>
              <a:pPr/>
              <a:t>19.04.2019</a:t>
            </a:fld>
            <a:endParaRPr lang="ru-RU"/>
          </a:p>
        </p:txBody>
      </p:sp>
      <p:sp>
        <p:nvSpPr>
          <p:cNvPr id="5" name="Footer Placeholder 4"/>
          <p:cNvSpPr>
            <a:spLocks noGrp="1"/>
          </p:cNvSpPr>
          <p:nvPr>
            <p:ph type="ftr" sz="quarter" idx="11"/>
          </p:nvPr>
        </p:nvSpPr>
        <p:spPr/>
        <p:txBody>
          <a:bodyPr/>
          <a:lstStyle/>
          <a:p>
            <a:r>
              <a:rPr lang="en-US" smtClean="0"/>
              <a:t>Trần Nguyên Ngọc -2017</a:t>
            </a:r>
            <a:endParaRPr lang="ru-RU"/>
          </a:p>
        </p:txBody>
      </p:sp>
      <p:sp>
        <p:nvSpPr>
          <p:cNvPr id="6" name="Slide Number Placeholder 5"/>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253188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F0F46E8D-D516-496D-B191-6580DC108733}" type="datetime1">
              <a:rPr lang="ru-RU" smtClean="0"/>
              <a:pPr/>
              <a:t>19.04.2019</a:t>
            </a:fld>
            <a:endParaRPr lang="ru-RU"/>
          </a:p>
        </p:txBody>
      </p:sp>
      <p:sp>
        <p:nvSpPr>
          <p:cNvPr id="5" name="Footer Placeholder 4"/>
          <p:cNvSpPr>
            <a:spLocks noGrp="1"/>
          </p:cNvSpPr>
          <p:nvPr>
            <p:ph type="ftr" sz="quarter" idx="11"/>
          </p:nvPr>
        </p:nvSpPr>
        <p:spPr/>
        <p:txBody>
          <a:bodyPr/>
          <a:lstStyle/>
          <a:p>
            <a:r>
              <a:rPr lang="en-US" smtClean="0"/>
              <a:t>Trần Nguyên Ngọc -2017</a:t>
            </a:r>
            <a:endParaRPr lang="ru-RU"/>
          </a:p>
        </p:txBody>
      </p:sp>
      <p:sp>
        <p:nvSpPr>
          <p:cNvPr id="6" name="Slide Number Placeholder 5"/>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48607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6671C2-8F82-488B-9B22-0702BC57C04C}" type="datetime1">
              <a:rPr lang="ru-RU" smtClean="0"/>
              <a:pPr/>
              <a:t>19.04.2019</a:t>
            </a:fld>
            <a:endParaRPr lang="ru-RU"/>
          </a:p>
        </p:txBody>
      </p:sp>
      <p:sp>
        <p:nvSpPr>
          <p:cNvPr id="5" name="Footer Placeholder 4"/>
          <p:cNvSpPr>
            <a:spLocks noGrp="1"/>
          </p:cNvSpPr>
          <p:nvPr>
            <p:ph type="ftr" sz="quarter" idx="11"/>
          </p:nvPr>
        </p:nvSpPr>
        <p:spPr/>
        <p:txBody>
          <a:bodyPr/>
          <a:lstStyle/>
          <a:p>
            <a:r>
              <a:rPr lang="en-US" smtClean="0"/>
              <a:t>Trần Nguyên Ngọc -2017</a:t>
            </a:r>
            <a:endParaRPr lang="ru-RU"/>
          </a:p>
        </p:txBody>
      </p:sp>
      <p:sp>
        <p:nvSpPr>
          <p:cNvPr id="6" name="Slide Number Placeholder 5"/>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314723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7BB5C65D-FA81-4E8B-8A8C-82A6E5B9707E}" type="datetime1">
              <a:rPr lang="ru-RU" smtClean="0"/>
              <a:pPr/>
              <a:t>19.04.2019</a:t>
            </a:fld>
            <a:endParaRPr lang="ru-RU"/>
          </a:p>
        </p:txBody>
      </p:sp>
      <p:sp>
        <p:nvSpPr>
          <p:cNvPr id="6" name="Footer Placeholder 5"/>
          <p:cNvSpPr>
            <a:spLocks noGrp="1"/>
          </p:cNvSpPr>
          <p:nvPr>
            <p:ph type="ftr" sz="quarter" idx="11"/>
          </p:nvPr>
        </p:nvSpPr>
        <p:spPr/>
        <p:txBody>
          <a:bodyPr/>
          <a:lstStyle/>
          <a:p>
            <a:r>
              <a:rPr lang="en-US" smtClean="0"/>
              <a:t>Trần Nguyên Ngọc -2017</a:t>
            </a:r>
            <a:endParaRPr lang="ru-RU"/>
          </a:p>
        </p:txBody>
      </p:sp>
      <p:sp>
        <p:nvSpPr>
          <p:cNvPr id="7" name="Slide Number Placeholder 6"/>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77518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54DEAC79-67DE-4AD1-AC5A-743BB9537EB1}" type="datetime1">
              <a:rPr lang="ru-RU" smtClean="0"/>
              <a:pPr/>
              <a:t>19.04.2019</a:t>
            </a:fld>
            <a:endParaRPr lang="ru-RU"/>
          </a:p>
        </p:txBody>
      </p:sp>
      <p:sp>
        <p:nvSpPr>
          <p:cNvPr id="8" name="Footer Placeholder 7"/>
          <p:cNvSpPr>
            <a:spLocks noGrp="1"/>
          </p:cNvSpPr>
          <p:nvPr>
            <p:ph type="ftr" sz="quarter" idx="11"/>
          </p:nvPr>
        </p:nvSpPr>
        <p:spPr/>
        <p:txBody>
          <a:bodyPr/>
          <a:lstStyle/>
          <a:p>
            <a:r>
              <a:rPr lang="en-US" smtClean="0"/>
              <a:t>Trần Nguyên Ngọc -2017</a:t>
            </a:r>
            <a:endParaRPr lang="ru-RU"/>
          </a:p>
        </p:txBody>
      </p:sp>
      <p:sp>
        <p:nvSpPr>
          <p:cNvPr id="9" name="Slide Number Placeholder 8"/>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12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16DB3AF-8FD8-4222-A7E8-A3167F349868}" type="datetime1">
              <a:rPr lang="ru-RU" smtClean="0"/>
              <a:pPr/>
              <a:t>19.04.2019</a:t>
            </a:fld>
            <a:endParaRPr lang="ru-RU"/>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4140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3A11A-89A1-4A26-BDB5-1F40E1CA691A}" type="datetime1">
              <a:rPr lang="ru-RU" smtClean="0"/>
              <a:pPr/>
              <a:t>19.04.2019</a:t>
            </a:fld>
            <a:endParaRPr lang="ru-RU"/>
          </a:p>
        </p:txBody>
      </p:sp>
      <p:sp>
        <p:nvSpPr>
          <p:cNvPr id="3" name="Footer Placeholder 2"/>
          <p:cNvSpPr>
            <a:spLocks noGrp="1"/>
          </p:cNvSpPr>
          <p:nvPr>
            <p:ph type="ftr" sz="quarter" idx="11"/>
          </p:nvPr>
        </p:nvSpPr>
        <p:spPr/>
        <p:txBody>
          <a:bodyPr/>
          <a:lstStyle/>
          <a:p>
            <a:r>
              <a:rPr lang="en-US" smtClean="0"/>
              <a:t>Trần Nguyên Ngọc -2017</a:t>
            </a:r>
            <a:endParaRPr lang="ru-RU"/>
          </a:p>
        </p:txBody>
      </p:sp>
      <p:sp>
        <p:nvSpPr>
          <p:cNvPr id="4" name="Slide Number Placeholder 3"/>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136800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A0693-BEB7-4FCD-B637-DEDFEC314D16}" type="datetime1">
              <a:rPr lang="ru-RU" smtClean="0"/>
              <a:pPr/>
              <a:t>19.04.2019</a:t>
            </a:fld>
            <a:endParaRPr lang="ru-RU"/>
          </a:p>
        </p:txBody>
      </p:sp>
      <p:sp>
        <p:nvSpPr>
          <p:cNvPr id="6" name="Footer Placeholder 5"/>
          <p:cNvSpPr>
            <a:spLocks noGrp="1"/>
          </p:cNvSpPr>
          <p:nvPr>
            <p:ph type="ftr" sz="quarter" idx="11"/>
          </p:nvPr>
        </p:nvSpPr>
        <p:spPr/>
        <p:txBody>
          <a:bodyPr/>
          <a:lstStyle/>
          <a:p>
            <a:r>
              <a:rPr lang="en-US" smtClean="0"/>
              <a:t>Trần Nguyên Ngọc -2017</a:t>
            </a:r>
            <a:endParaRPr lang="ru-RU"/>
          </a:p>
        </p:txBody>
      </p:sp>
      <p:sp>
        <p:nvSpPr>
          <p:cNvPr id="7" name="Slide Number Placeholder 6"/>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299807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85E448-E731-484C-91CE-CEA6F8608427}" type="datetime1">
              <a:rPr lang="ru-RU" smtClean="0"/>
              <a:pPr/>
              <a:t>19.04.2019</a:t>
            </a:fld>
            <a:endParaRPr lang="ru-RU"/>
          </a:p>
        </p:txBody>
      </p:sp>
      <p:sp>
        <p:nvSpPr>
          <p:cNvPr id="6" name="Footer Placeholder 5"/>
          <p:cNvSpPr>
            <a:spLocks noGrp="1"/>
          </p:cNvSpPr>
          <p:nvPr>
            <p:ph type="ftr" sz="quarter" idx="11"/>
          </p:nvPr>
        </p:nvSpPr>
        <p:spPr/>
        <p:txBody>
          <a:bodyPr/>
          <a:lstStyle/>
          <a:p>
            <a:r>
              <a:rPr lang="en-US" smtClean="0"/>
              <a:t>Trần Nguyên Ngọc -2017</a:t>
            </a:r>
            <a:endParaRPr lang="ru-RU"/>
          </a:p>
        </p:txBody>
      </p:sp>
      <p:sp>
        <p:nvSpPr>
          <p:cNvPr id="7" name="Slide Number Placeholder 6"/>
          <p:cNvSpPr>
            <a:spLocks noGrp="1"/>
          </p:cNvSpPr>
          <p:nvPr>
            <p:ph type="sldNum" sz="quarter" idx="12"/>
          </p:nvPr>
        </p:nvSpPr>
        <p:spPr/>
        <p:txBody>
          <a:body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425457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E931C-9432-48D8-828B-E58C4E06CA10}" type="datetime1">
              <a:rPr lang="ru-RU" smtClean="0"/>
              <a:pPr/>
              <a:t>19.04.2019</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Trần Nguyên Ngọc -2017</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CE900-2068-41C4-82C2-FBE550F7638D}" type="slidenum">
              <a:rPr lang="ru-RU" smtClean="0"/>
              <a:pPr/>
              <a:t>‹#›</a:t>
            </a:fld>
            <a:endParaRPr lang="ru-RU"/>
          </a:p>
        </p:txBody>
      </p:sp>
    </p:spTree>
    <p:extLst>
      <p:ext uri="{BB962C8B-B14F-4D97-AF65-F5344CB8AC3E}">
        <p14:creationId xmlns="" xmlns:p14="http://schemas.microsoft.com/office/powerpoint/2010/main" val="428877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362200"/>
            <a:ext cx="7772400" cy="1470025"/>
          </a:xfrm>
        </p:spPr>
        <p:txBody>
          <a:bodyPr/>
          <a:lstStyle/>
          <a:p>
            <a:r>
              <a:rPr lang="en-US" dirty="0" smtClean="0">
                <a:latin typeface="Times New Roman" panose="02020603050405020304" pitchFamily="18" charset="0"/>
                <a:cs typeface="Times New Roman" panose="02020603050405020304" pitchFamily="18" charset="0"/>
              </a:rPr>
              <a:t>CƠ CHẾ CHỨNG THỰC THÔNG ĐIỆP VÀ HÀM BĂM</a:t>
            </a:r>
            <a:endParaRPr lang="ru-RU"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
            </a:r>
            <a:br>
              <a:rPr lang="en-US" dirty="0" smtClean="0"/>
            </a:br>
            <a:r>
              <a:rPr lang="en-US" dirty="0" smtClean="0"/>
              <a:t>Hash function</a:t>
            </a:r>
            <a:endParaRPr lang="ru-RU" dirty="0"/>
          </a:p>
        </p:txBody>
      </p:sp>
    </p:spTree>
    <p:extLst>
      <p:ext uri="{BB962C8B-B14F-4D97-AF65-F5344CB8AC3E}">
        <p14:creationId xmlns="" xmlns:p14="http://schemas.microsoft.com/office/powerpoint/2010/main" val="4145317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Code CRC</a:t>
            </a:r>
            <a:endParaRPr lang="en-US" dirty="0"/>
          </a:p>
        </p:txBody>
      </p:sp>
      <p:sp>
        <p:nvSpPr>
          <p:cNvPr id="3" name="Content Placeholder 2"/>
          <p:cNvSpPr>
            <a:spLocks noGrp="1"/>
          </p:cNvSpPr>
          <p:nvPr>
            <p:ph idx="1"/>
          </p:nvPr>
        </p:nvSpPr>
        <p:spPr>
          <a:xfrm>
            <a:off x="457200" y="1142984"/>
            <a:ext cx="8229600" cy="4983179"/>
          </a:xfrm>
        </p:spPr>
        <p:txBody>
          <a:bodyPr>
            <a:normAutofit fontScale="62500" lnSpcReduction="20000"/>
          </a:bodyPr>
          <a:lstStyle/>
          <a:p>
            <a:pPr fontAlgn="base"/>
            <a:r>
              <a:rPr lang="en-US" dirty="0" err="1" smtClean="0"/>
              <a:t>msg</a:t>
            </a:r>
            <a:r>
              <a:rPr lang="en-US" dirty="0" smtClean="0"/>
              <a:t>=input('Input Message sequence :'); %</a:t>
            </a:r>
            <a:r>
              <a:rPr lang="en-US" dirty="0" err="1" smtClean="0"/>
              <a:t>msg</a:t>
            </a:r>
            <a:r>
              <a:rPr lang="en-US" dirty="0" smtClean="0"/>
              <a:t>=[1 1 1 0 0 0 1 1 ]</a:t>
            </a:r>
          </a:p>
          <a:p>
            <a:pPr fontAlgn="base"/>
            <a:r>
              <a:rPr lang="en-US" dirty="0" smtClean="0"/>
              <a:t>poly=input('Input Generator Polynomial :'); %poly=[1 1 0 0 1 1]</a:t>
            </a:r>
          </a:p>
          <a:p>
            <a:pPr fontAlgn="base"/>
            <a:r>
              <a:rPr lang="en-US" dirty="0" smtClean="0"/>
              <a:t>[M N]=size(poly);</a:t>
            </a:r>
          </a:p>
          <a:p>
            <a:pPr fontAlgn="base"/>
            <a:r>
              <a:rPr lang="en-US" dirty="0" err="1" smtClean="0"/>
              <a:t>mseg</a:t>
            </a:r>
            <a:r>
              <a:rPr lang="en-US" dirty="0" smtClean="0"/>
              <a:t>=[</a:t>
            </a:r>
            <a:r>
              <a:rPr lang="en-US" dirty="0" err="1" smtClean="0"/>
              <a:t>msg</a:t>
            </a:r>
            <a:r>
              <a:rPr lang="en-US" dirty="0" smtClean="0"/>
              <a:t> zeros(1,N-1)];</a:t>
            </a:r>
          </a:p>
          <a:p>
            <a:pPr fontAlgn="base"/>
            <a:r>
              <a:rPr lang="en-US" dirty="0" smtClean="0"/>
              <a:t>[q r]=</a:t>
            </a:r>
            <a:r>
              <a:rPr lang="en-US" dirty="0" err="1" smtClean="0"/>
              <a:t>deconv</a:t>
            </a:r>
            <a:r>
              <a:rPr lang="en-US" dirty="0" smtClean="0"/>
              <a:t>(</a:t>
            </a:r>
            <a:r>
              <a:rPr lang="en-US" dirty="0" err="1" smtClean="0"/>
              <a:t>mseg,poly</a:t>
            </a:r>
            <a:r>
              <a:rPr lang="en-US" dirty="0" smtClean="0"/>
              <a:t>);</a:t>
            </a:r>
          </a:p>
          <a:p>
            <a:pPr fontAlgn="base"/>
            <a:r>
              <a:rPr lang="en-US" dirty="0" smtClean="0"/>
              <a:t>r=abs(r);</a:t>
            </a:r>
          </a:p>
          <a:p>
            <a:pPr fontAlgn="base"/>
            <a:r>
              <a:rPr lang="en-US" dirty="0" smtClean="0"/>
              <a:t>for </a:t>
            </a:r>
            <a:r>
              <a:rPr lang="en-US" dirty="0" err="1" smtClean="0"/>
              <a:t>i</a:t>
            </a:r>
            <a:r>
              <a:rPr lang="en-US" dirty="0" smtClean="0"/>
              <a:t>=1:length(r)</a:t>
            </a:r>
          </a:p>
          <a:p>
            <a:pPr fontAlgn="base"/>
            <a:r>
              <a:rPr lang="en-US" dirty="0" smtClean="0"/>
              <a:t>a=r(</a:t>
            </a:r>
            <a:r>
              <a:rPr lang="en-US" dirty="0" err="1" smtClean="0"/>
              <a:t>i</a:t>
            </a:r>
            <a:r>
              <a:rPr lang="en-US" dirty="0" smtClean="0"/>
              <a:t>);</a:t>
            </a:r>
          </a:p>
          <a:p>
            <a:pPr fontAlgn="base"/>
            <a:r>
              <a:rPr lang="en-US" dirty="0" smtClean="0"/>
              <a:t>if ( mod(a,2)== 0 )</a:t>
            </a:r>
          </a:p>
          <a:p>
            <a:pPr fontAlgn="base"/>
            <a:r>
              <a:rPr lang="en-US" dirty="0" smtClean="0"/>
              <a:t>r(</a:t>
            </a:r>
            <a:r>
              <a:rPr lang="en-US" dirty="0" err="1" smtClean="0"/>
              <a:t>i</a:t>
            </a:r>
            <a:r>
              <a:rPr lang="en-US" dirty="0" smtClean="0"/>
              <a:t>)=0;</a:t>
            </a:r>
          </a:p>
          <a:p>
            <a:pPr fontAlgn="base"/>
            <a:r>
              <a:rPr lang="en-US" dirty="0" smtClean="0"/>
              <a:t>else</a:t>
            </a:r>
          </a:p>
          <a:p>
            <a:pPr fontAlgn="base"/>
            <a:r>
              <a:rPr lang="en-US" dirty="0" smtClean="0"/>
              <a:t>r(</a:t>
            </a:r>
            <a:r>
              <a:rPr lang="en-US" dirty="0" err="1" smtClean="0"/>
              <a:t>i</a:t>
            </a:r>
            <a:r>
              <a:rPr lang="en-US" dirty="0" smtClean="0"/>
              <a:t>)=1;</a:t>
            </a:r>
          </a:p>
          <a:p>
            <a:pPr fontAlgn="base"/>
            <a:r>
              <a:rPr lang="en-US" dirty="0" smtClean="0"/>
              <a:t>end</a:t>
            </a:r>
          </a:p>
          <a:p>
            <a:pPr fontAlgn="base"/>
            <a:r>
              <a:rPr lang="en-US" dirty="0" smtClean="0"/>
              <a:t>end</a:t>
            </a:r>
          </a:p>
          <a:p>
            <a:pPr fontAlgn="base"/>
            <a:r>
              <a:rPr lang="en-US" dirty="0" err="1" smtClean="0"/>
              <a:t>crc</a:t>
            </a:r>
            <a:r>
              <a:rPr lang="en-US" dirty="0" smtClean="0"/>
              <a:t>=r(length(</a:t>
            </a:r>
            <a:r>
              <a:rPr lang="en-US" dirty="0" err="1" smtClean="0"/>
              <a:t>msg</a:t>
            </a:r>
            <a:r>
              <a:rPr lang="en-US" dirty="0" smtClean="0"/>
              <a:t>)+1:end)</a:t>
            </a:r>
          </a:p>
          <a:p>
            <a:pPr fontAlgn="base"/>
            <a:r>
              <a:rPr lang="en-US" dirty="0" smtClean="0"/>
              <a:t>frame = </a:t>
            </a:r>
            <a:r>
              <a:rPr lang="en-US" dirty="0" err="1" smtClean="0"/>
              <a:t>bitor</a:t>
            </a:r>
            <a:r>
              <a:rPr lang="en-US" dirty="0" smtClean="0"/>
              <a:t>(</a:t>
            </a:r>
            <a:r>
              <a:rPr lang="en-US" dirty="0" err="1" smtClean="0"/>
              <a:t>mseg,r</a:t>
            </a:r>
            <a:r>
              <a:rPr lang="en-US" dirty="0" smtClean="0"/>
              <a:t>)</a:t>
            </a:r>
          </a:p>
          <a:p>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10</a:t>
            </a:fld>
            <a:endParaRPr lang="ru-R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Hàm</a:t>
            </a:r>
            <a:r>
              <a:rPr lang="en-NZ" dirty="0" smtClean="0"/>
              <a:t> </a:t>
            </a:r>
            <a:r>
              <a:rPr lang="en-NZ" dirty="0" err="1" smtClean="0"/>
              <a:t>băm</a:t>
            </a:r>
            <a:endParaRPr lang="en-US" dirty="0"/>
          </a:p>
        </p:txBody>
      </p:sp>
      <p:sp>
        <p:nvSpPr>
          <p:cNvPr id="3" name="Content Placeholder 2"/>
          <p:cNvSpPr>
            <a:spLocks noGrp="1"/>
          </p:cNvSpPr>
          <p:nvPr>
            <p:ph idx="1"/>
          </p:nvPr>
        </p:nvSpPr>
        <p:spPr>
          <a:xfrm>
            <a:off x="457200" y="1285860"/>
            <a:ext cx="5329246" cy="4840303"/>
          </a:xfrm>
        </p:spPr>
        <p:txBody>
          <a:bodyPr>
            <a:normAutofit fontScale="70000" lnSpcReduction="20000"/>
          </a:bodyPr>
          <a:lstStyle/>
          <a:p>
            <a:pPr>
              <a:buNone/>
            </a:pPr>
            <a:r>
              <a:rPr lang="en-NZ" dirty="0" smtClean="0"/>
              <a:t>H</a:t>
            </a:r>
            <a:r>
              <a:rPr lang="vi-VN" dirty="0" smtClean="0"/>
              <a:t>àm băm H(x) là một hàm tính checksum mạnh thỏa mãn các yêu cầu sau</a:t>
            </a:r>
            <a:r>
              <a:rPr lang="en-NZ" dirty="0" smtClean="0"/>
              <a:t>:</a:t>
            </a:r>
          </a:p>
          <a:p>
            <a:pPr marL="514350" indent="-514350">
              <a:buFont typeface="+mj-lt"/>
              <a:buAutoNum type="arabicPeriod"/>
            </a:pPr>
            <a:r>
              <a:rPr lang="vi-VN" dirty="0" smtClean="0"/>
              <a:t>H có thể áp dụng cho các thông điệp x với các độ dài khác nhau </a:t>
            </a:r>
            <a:endParaRPr lang="en-NZ" dirty="0" smtClean="0"/>
          </a:p>
          <a:p>
            <a:pPr marL="514350" indent="-514350">
              <a:buFont typeface="+mj-lt"/>
              <a:buAutoNum type="arabicPeriod"/>
            </a:pPr>
            <a:r>
              <a:rPr lang="vi-VN" dirty="0" smtClean="0"/>
              <a:t>Kích thước của output h = H(x) là cố định và nhỏ </a:t>
            </a:r>
            <a:endParaRPr lang="en-NZ" dirty="0" smtClean="0"/>
          </a:p>
          <a:p>
            <a:pPr marL="514350" indent="-514350">
              <a:buFont typeface="+mj-lt"/>
              <a:buAutoNum type="arabicPeriod"/>
            </a:pPr>
            <a:r>
              <a:rPr lang="vi-VN" dirty="0" smtClean="0"/>
              <a:t>Tính một chiều: với một h cho trước, không thể tìm lại được x sao cho h = H(x) (về mặt thời gian tính toán) </a:t>
            </a:r>
            <a:endParaRPr lang="en-NZ" dirty="0" smtClean="0"/>
          </a:p>
          <a:p>
            <a:pPr marL="514350" indent="-514350">
              <a:buFont typeface="+mj-lt"/>
              <a:buAutoNum type="arabicPeriod"/>
            </a:pPr>
            <a:r>
              <a:rPr lang="vi-VN" dirty="0" smtClean="0"/>
              <a:t>Tính chống trùng yếu: cho trước một x, không thể tìm y≠ x sao cho H(x) = H(y) </a:t>
            </a:r>
            <a:endParaRPr lang="en-NZ" dirty="0" smtClean="0"/>
          </a:p>
          <a:p>
            <a:pPr marL="514350" indent="-514350">
              <a:buFont typeface="+mj-lt"/>
              <a:buAutoNum type="arabicPeriod"/>
            </a:pPr>
            <a:r>
              <a:rPr lang="en-US" dirty="0" err="1" smtClean="0"/>
              <a:t>Tính</a:t>
            </a:r>
            <a:r>
              <a:rPr lang="en-US" dirty="0" smtClean="0"/>
              <a:t> </a:t>
            </a:r>
            <a:r>
              <a:rPr lang="en-US" dirty="0" err="1" smtClean="0"/>
              <a:t>chống</a:t>
            </a:r>
            <a:r>
              <a:rPr lang="en-US" dirty="0" smtClean="0"/>
              <a:t> </a:t>
            </a:r>
            <a:r>
              <a:rPr lang="en-US" dirty="0" err="1" smtClean="0"/>
              <a:t>trùng</a:t>
            </a:r>
            <a:r>
              <a:rPr lang="en-US" dirty="0" smtClean="0"/>
              <a:t> </a:t>
            </a:r>
            <a:r>
              <a:rPr lang="en-US" dirty="0" err="1" smtClean="0"/>
              <a:t>mạnh</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tìm</a:t>
            </a:r>
            <a:r>
              <a:rPr lang="en-US" dirty="0" smtClean="0"/>
              <a:t> </a:t>
            </a:r>
            <a:r>
              <a:rPr lang="en-US" dirty="0" err="1" smtClean="0"/>
              <a:t>ra</a:t>
            </a:r>
            <a:r>
              <a:rPr lang="en-US" dirty="0" smtClean="0"/>
              <a:t> </a:t>
            </a:r>
            <a:r>
              <a:rPr lang="en-US" dirty="0" err="1" smtClean="0"/>
              <a:t>cặp</a:t>
            </a:r>
            <a:r>
              <a:rPr lang="en-US" dirty="0" smtClean="0"/>
              <a:t> x, y </a:t>
            </a:r>
            <a:r>
              <a:rPr lang="en-US" dirty="0" err="1" smtClean="0"/>
              <a:t>bất</a:t>
            </a:r>
            <a:r>
              <a:rPr lang="en-US" dirty="0" smtClean="0"/>
              <a:t> </a:t>
            </a:r>
            <a:r>
              <a:rPr lang="en-US" dirty="0" err="1" smtClean="0"/>
              <a:t>kỳ</a:t>
            </a:r>
            <a:r>
              <a:rPr lang="en-US" dirty="0" smtClean="0"/>
              <a:t> (</a:t>
            </a:r>
            <a:r>
              <a:rPr lang="en-US" dirty="0" err="1" smtClean="0"/>
              <a:t>x≠y</a:t>
            </a:r>
            <a:r>
              <a:rPr lang="en-US" dirty="0" smtClean="0"/>
              <a:t>) </a:t>
            </a:r>
            <a:r>
              <a:rPr lang="en-US" dirty="0" err="1" smtClean="0"/>
              <a:t>sao</a:t>
            </a:r>
            <a:r>
              <a:rPr lang="en-US" dirty="0" smtClean="0"/>
              <a:t> </a:t>
            </a:r>
            <a:r>
              <a:rPr lang="en-US" dirty="0" err="1" smtClean="0"/>
              <a:t>cho</a:t>
            </a:r>
            <a:r>
              <a:rPr lang="en-US" dirty="0" smtClean="0"/>
              <a:t> H(x) = H(y), hay </a:t>
            </a:r>
            <a:r>
              <a:rPr lang="en-US" dirty="0" err="1" smtClean="0"/>
              <a:t>nói</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nếu</a:t>
            </a:r>
            <a:r>
              <a:rPr lang="en-US" dirty="0" smtClean="0"/>
              <a:t> H(x) = H(y) </a:t>
            </a:r>
            <a:r>
              <a:rPr lang="en-US" dirty="0" err="1" smtClean="0"/>
              <a:t>thì</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chắc</a:t>
            </a:r>
            <a:r>
              <a:rPr lang="en-US" dirty="0" smtClean="0"/>
              <a:t> </a:t>
            </a:r>
            <a:r>
              <a:rPr lang="en-US" dirty="0" err="1" smtClean="0"/>
              <a:t>chắn</a:t>
            </a:r>
            <a:r>
              <a:rPr lang="en-US" dirty="0" smtClean="0"/>
              <a:t> </a:t>
            </a:r>
            <a:r>
              <a:rPr lang="en-US" dirty="0" err="1" smtClean="0"/>
              <a:t>rằng</a:t>
            </a:r>
            <a:r>
              <a:rPr lang="en-US" dirty="0" smtClean="0"/>
              <a:t>  x = y.</a:t>
            </a:r>
            <a:endParaRPr lang="en-US" dirty="0"/>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11</a:t>
            </a:fld>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5715008" y="1500174"/>
            <a:ext cx="3286148"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Ứng</a:t>
            </a:r>
            <a:r>
              <a:rPr lang="en-NZ" dirty="0" smtClean="0"/>
              <a:t> </a:t>
            </a:r>
            <a:r>
              <a:rPr lang="en-NZ" dirty="0" err="1" smtClean="0"/>
              <a:t>dụng</a:t>
            </a:r>
            <a:r>
              <a:rPr lang="en-NZ" dirty="0" smtClean="0"/>
              <a:t> </a:t>
            </a:r>
            <a:r>
              <a:rPr lang="en-NZ" dirty="0" err="1" smtClean="0"/>
              <a:t>hàm</a:t>
            </a:r>
            <a:r>
              <a:rPr lang="en-NZ" dirty="0" smtClean="0"/>
              <a:t> </a:t>
            </a:r>
            <a:r>
              <a:rPr lang="en-NZ" dirty="0" err="1" smtClean="0"/>
              <a:t>băm</a:t>
            </a:r>
            <a:endParaRPr lang="en-US" dirty="0"/>
          </a:p>
        </p:txBody>
      </p:sp>
      <p:sp>
        <p:nvSpPr>
          <p:cNvPr id="3" name="Content Placeholder 2"/>
          <p:cNvSpPr>
            <a:spLocks noGrp="1"/>
          </p:cNvSpPr>
          <p:nvPr>
            <p:ph idx="1"/>
          </p:nvPr>
        </p:nvSpPr>
        <p:spPr>
          <a:xfrm>
            <a:off x="457200" y="1600200"/>
            <a:ext cx="4043362" cy="4525963"/>
          </a:xfrm>
        </p:spPr>
        <p:txBody>
          <a:bodyPr>
            <a:normAutofit fontScale="92500" lnSpcReduction="10000"/>
          </a:bodyPr>
          <a:lstStyle/>
          <a:p>
            <a:r>
              <a:rPr lang="en-NZ" dirty="0" err="1" smtClean="0"/>
              <a:t>Lưu</a:t>
            </a:r>
            <a:r>
              <a:rPr lang="en-NZ" dirty="0" smtClean="0"/>
              <a:t> </a:t>
            </a:r>
            <a:r>
              <a:rPr lang="en-NZ" dirty="0" err="1" smtClean="0"/>
              <a:t>trữ</a:t>
            </a:r>
            <a:r>
              <a:rPr lang="en-NZ" dirty="0" smtClean="0"/>
              <a:t> </a:t>
            </a:r>
            <a:r>
              <a:rPr lang="en-NZ" dirty="0" err="1" smtClean="0"/>
              <a:t>mật</a:t>
            </a:r>
            <a:r>
              <a:rPr lang="en-NZ" dirty="0" smtClean="0"/>
              <a:t> </a:t>
            </a:r>
            <a:r>
              <a:rPr lang="en-NZ" dirty="0" err="1" smtClean="0"/>
              <a:t>khẩu</a:t>
            </a:r>
            <a:endParaRPr lang="en-NZ" dirty="0" smtClean="0"/>
          </a:p>
          <a:p>
            <a:r>
              <a:rPr lang="en-NZ" dirty="0" err="1" smtClean="0"/>
              <a:t>Kinh</a:t>
            </a:r>
            <a:r>
              <a:rPr lang="en-NZ" dirty="0" smtClean="0"/>
              <a:t> </a:t>
            </a:r>
            <a:r>
              <a:rPr lang="en-NZ" dirty="0" err="1" smtClean="0"/>
              <a:t>doanh</a:t>
            </a:r>
            <a:r>
              <a:rPr lang="en-NZ" dirty="0" smtClean="0"/>
              <a:t> </a:t>
            </a:r>
            <a:r>
              <a:rPr lang="en-NZ" dirty="0" err="1" smtClean="0"/>
              <a:t>trực</a:t>
            </a:r>
            <a:r>
              <a:rPr lang="en-NZ" dirty="0" smtClean="0"/>
              <a:t> </a:t>
            </a:r>
            <a:r>
              <a:rPr lang="en-NZ" dirty="0" err="1" smtClean="0"/>
              <a:t>tuyến</a:t>
            </a:r>
            <a:r>
              <a:rPr lang="en-NZ" dirty="0" smtClean="0"/>
              <a:t> (</a:t>
            </a:r>
            <a:r>
              <a:rPr lang="en-NZ" dirty="0" err="1" smtClean="0"/>
              <a:t>đấu</a:t>
            </a:r>
            <a:r>
              <a:rPr lang="en-NZ" dirty="0" smtClean="0"/>
              <a:t> </a:t>
            </a:r>
            <a:r>
              <a:rPr lang="en-NZ" dirty="0" err="1" smtClean="0"/>
              <a:t>giá</a:t>
            </a:r>
            <a:r>
              <a:rPr lang="en-NZ" dirty="0" smtClean="0"/>
              <a:t> </a:t>
            </a:r>
            <a:r>
              <a:rPr lang="en-NZ" dirty="0" err="1" smtClean="0"/>
              <a:t>bí</a:t>
            </a:r>
            <a:r>
              <a:rPr lang="en-NZ" dirty="0" smtClean="0"/>
              <a:t> </a:t>
            </a:r>
            <a:r>
              <a:rPr lang="en-NZ" dirty="0" err="1" smtClean="0"/>
              <a:t>mật</a:t>
            </a:r>
            <a:r>
              <a:rPr lang="en-NZ" dirty="0" smtClean="0"/>
              <a:t>)</a:t>
            </a:r>
          </a:p>
          <a:p>
            <a:r>
              <a:rPr lang="en-NZ" dirty="0" err="1" smtClean="0"/>
              <a:t>Kiểm</a:t>
            </a:r>
            <a:r>
              <a:rPr lang="en-NZ" dirty="0" smtClean="0"/>
              <a:t> </a:t>
            </a:r>
            <a:r>
              <a:rPr lang="en-NZ" dirty="0" err="1" smtClean="0"/>
              <a:t>tra</a:t>
            </a:r>
            <a:r>
              <a:rPr lang="en-NZ" dirty="0" smtClean="0"/>
              <a:t> </a:t>
            </a:r>
            <a:r>
              <a:rPr lang="en-NZ" dirty="0" err="1" smtClean="0"/>
              <a:t>việc</a:t>
            </a:r>
            <a:r>
              <a:rPr lang="en-NZ" dirty="0" smtClean="0"/>
              <a:t> download </a:t>
            </a:r>
            <a:r>
              <a:rPr lang="en-NZ" dirty="0" err="1" smtClean="0"/>
              <a:t>dữ</a:t>
            </a:r>
            <a:r>
              <a:rPr lang="en-NZ" dirty="0" smtClean="0"/>
              <a:t> </a:t>
            </a:r>
            <a:r>
              <a:rPr lang="en-NZ" dirty="0" err="1" smtClean="0"/>
              <a:t>liệu</a:t>
            </a:r>
            <a:r>
              <a:rPr lang="en-NZ" dirty="0" smtClean="0"/>
              <a:t> </a:t>
            </a:r>
            <a:r>
              <a:rPr lang="en-NZ" dirty="0" err="1" smtClean="0"/>
              <a:t>có</a:t>
            </a:r>
            <a:r>
              <a:rPr lang="en-NZ" dirty="0" smtClean="0"/>
              <a:t> </a:t>
            </a:r>
            <a:r>
              <a:rPr lang="en-NZ" dirty="0" err="1" smtClean="0"/>
              <a:t>bị</a:t>
            </a:r>
            <a:r>
              <a:rPr lang="en-NZ" dirty="0" smtClean="0"/>
              <a:t> </a:t>
            </a:r>
            <a:r>
              <a:rPr lang="en-NZ" dirty="0" err="1" smtClean="0"/>
              <a:t>lỗi</a:t>
            </a:r>
            <a:r>
              <a:rPr lang="en-NZ" dirty="0" smtClean="0"/>
              <a:t> hay </a:t>
            </a:r>
            <a:r>
              <a:rPr lang="en-NZ" dirty="0" err="1" smtClean="0"/>
              <a:t>không</a:t>
            </a:r>
            <a:endParaRPr lang="en-NZ" dirty="0" smtClean="0"/>
          </a:p>
          <a:p>
            <a:r>
              <a:rPr lang="en-NZ" dirty="0" err="1" smtClean="0"/>
              <a:t>Chữ</a:t>
            </a:r>
            <a:r>
              <a:rPr lang="en-NZ" dirty="0" smtClean="0"/>
              <a:t> </a:t>
            </a:r>
            <a:r>
              <a:rPr lang="en-NZ" dirty="0" err="1" smtClean="0"/>
              <a:t>ký</a:t>
            </a:r>
            <a:r>
              <a:rPr lang="en-NZ" dirty="0" smtClean="0"/>
              <a:t> </a:t>
            </a:r>
            <a:r>
              <a:rPr lang="en-NZ" dirty="0" err="1" smtClean="0"/>
              <a:t>điện</a:t>
            </a:r>
            <a:r>
              <a:rPr lang="en-NZ" dirty="0" smtClean="0"/>
              <a:t> </a:t>
            </a:r>
            <a:r>
              <a:rPr lang="en-NZ" dirty="0" err="1" smtClean="0"/>
              <a:t>tử</a:t>
            </a:r>
            <a:endParaRPr lang="en-NZ" dirty="0" smtClean="0"/>
          </a:p>
          <a:p>
            <a:r>
              <a:rPr lang="en-NZ" dirty="0" err="1" smtClean="0"/>
              <a:t>Kiểm</a:t>
            </a:r>
            <a:r>
              <a:rPr lang="en-NZ" dirty="0" smtClean="0"/>
              <a:t> </a:t>
            </a:r>
            <a:r>
              <a:rPr lang="en-NZ" dirty="0" err="1" smtClean="0"/>
              <a:t>tra</a:t>
            </a:r>
            <a:r>
              <a:rPr lang="en-NZ" dirty="0" smtClean="0"/>
              <a:t> </a:t>
            </a:r>
            <a:r>
              <a:rPr lang="en-NZ" dirty="0" err="1" smtClean="0"/>
              <a:t>trùng</a:t>
            </a:r>
            <a:r>
              <a:rPr lang="en-NZ" dirty="0" smtClean="0"/>
              <a:t> </a:t>
            </a:r>
            <a:r>
              <a:rPr lang="en-NZ" dirty="0" err="1" smtClean="0"/>
              <a:t>lặp</a:t>
            </a:r>
            <a:r>
              <a:rPr lang="en-NZ" dirty="0" smtClean="0"/>
              <a:t> </a:t>
            </a:r>
            <a:r>
              <a:rPr lang="en-NZ" dirty="0" err="1" smtClean="0"/>
              <a:t>văn</a:t>
            </a:r>
            <a:r>
              <a:rPr lang="en-NZ" dirty="0" smtClean="0"/>
              <a:t> </a:t>
            </a:r>
            <a:r>
              <a:rPr lang="en-NZ" dirty="0" err="1" smtClean="0"/>
              <a:t>bản</a:t>
            </a:r>
            <a:endParaRPr lang="en-US" dirty="0"/>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12</a:t>
            </a:fld>
            <a:endParaRPr lang="ru-RU"/>
          </a:p>
        </p:txBody>
      </p:sp>
      <p:pic>
        <p:nvPicPr>
          <p:cNvPr id="8194" name="Picture 2"/>
          <p:cNvPicPr>
            <a:picLocks noChangeAspect="1" noChangeArrowheads="1"/>
          </p:cNvPicPr>
          <p:nvPr/>
        </p:nvPicPr>
        <p:blipFill>
          <a:blip r:embed="rId2" cstate="print"/>
          <a:srcRect/>
          <a:stretch>
            <a:fillRect/>
          </a:stretch>
        </p:blipFill>
        <p:spPr bwMode="auto">
          <a:xfrm>
            <a:off x="5072066" y="1500174"/>
            <a:ext cx="3671239" cy="2271706"/>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4357686" y="4000504"/>
            <a:ext cx="4509389" cy="2195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MD5</a:t>
            </a:r>
            <a:endParaRPr lang="en-US" dirty="0"/>
          </a:p>
        </p:txBody>
      </p:sp>
      <p:sp>
        <p:nvSpPr>
          <p:cNvPr id="3" name="Content Placeholder 2"/>
          <p:cNvSpPr>
            <a:spLocks noGrp="1"/>
          </p:cNvSpPr>
          <p:nvPr>
            <p:ph idx="1"/>
          </p:nvPr>
        </p:nvSpPr>
        <p:spPr/>
        <p:txBody>
          <a:bodyPr>
            <a:normAutofit fontScale="85000" lnSpcReduction="20000"/>
          </a:bodyPr>
          <a:lstStyle/>
          <a:p>
            <a:r>
              <a:rPr lang="vi-VN" dirty="0" smtClean="0"/>
              <a:t>MD5 được phát minh bởi Ron Rivest, người cũng đã tham gia xây dựng RSA. MD5, viết tắt từ chữ „Message Digest‟, được phát triển lên từ MD4 và trước đó là MD2, do MD2 và MD4 không còn được xem là an toàn. Kích thước giá trị băm của MD5 là 128 bít, mà chúng ta coi như là an toàn (theo nghĩa không tìm được 2 thông điệp có cùng giá trị băm). Tuy nhiên vào năm 1994 và 1998, một phương pháp tấn công MD5 đã được tìm thấy và một số thông điệp có cùng giá trị băm MD5 được chỉ ra (vi phạm tính chống trùng mạnh). Tuy vậy ngày nay MD5 vẫn còn được sử dụng phổ biến</a:t>
            </a:r>
            <a:r>
              <a:rPr lang="en-NZ" dirty="0" smtClean="0"/>
              <a:t>: </a:t>
            </a:r>
            <a:r>
              <a:rPr lang="en-NZ" b="1" i="1" dirty="0" smtClean="0"/>
              <a:t>md5online</a:t>
            </a:r>
          </a:p>
          <a:p>
            <a:endParaRPr lang="en-US" dirty="0"/>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13</a:t>
            </a:fld>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MD5 với kích thước giá trị băm là 128 </a:t>
            </a:r>
            <a:r>
              <a:rPr lang="en-NZ" dirty="0" smtClean="0"/>
              <a:t>bits</a:t>
            </a:r>
            <a:endParaRPr lang="en-US" dirty="0"/>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14</a:t>
            </a:fld>
            <a:endParaRPr lang="ru-RU"/>
          </a:p>
        </p:txBody>
      </p:sp>
      <p:pic>
        <p:nvPicPr>
          <p:cNvPr id="5122" name="Picture 2"/>
          <p:cNvPicPr>
            <a:picLocks noChangeAspect="1" noChangeArrowheads="1"/>
          </p:cNvPicPr>
          <p:nvPr/>
        </p:nvPicPr>
        <p:blipFill>
          <a:blip r:embed="rId2" cstate="print"/>
          <a:srcRect/>
          <a:stretch>
            <a:fillRect/>
          </a:stretch>
        </p:blipFill>
        <p:spPr bwMode="auto">
          <a:xfrm>
            <a:off x="928662" y="2714620"/>
            <a:ext cx="7679750" cy="3429024"/>
          </a:xfrm>
          <a:prstGeom prst="rect">
            <a:avLst/>
          </a:prstGeom>
          <a:noFill/>
          <a:ln w="9525">
            <a:noFill/>
            <a:miter lim="800000"/>
            <a:headEnd/>
            <a:tailEnd/>
          </a:ln>
          <a:effectLst/>
        </p:spPr>
      </p:pic>
      <p:sp>
        <p:nvSpPr>
          <p:cNvPr id="7" name="Rectangle 6"/>
          <p:cNvSpPr/>
          <p:nvPr/>
        </p:nvSpPr>
        <p:spPr>
          <a:xfrm>
            <a:off x="785786" y="1500174"/>
            <a:ext cx="7929618" cy="1200329"/>
          </a:xfrm>
          <a:prstGeom prst="rect">
            <a:avLst/>
          </a:prstGeom>
        </p:spPr>
        <p:txBody>
          <a:bodyPr wrap="square">
            <a:spAutoFit/>
          </a:bodyPr>
          <a:lstStyle/>
          <a:p>
            <a:r>
              <a:rPr lang="vi-VN" dirty="0" smtClean="0"/>
              <a:t>Trước tiên thông điệp được thêm dãy bit padding 100….00. Sau đó thêm vào chiều dài (trước khi padding) của thông điệp được biểu diễn bằng 64 bít. Như vậy chiều dài của dãy bít padding được chọn sao cho cuối cùng thông điệp có thể chia thành N block 512 bít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Hàm</a:t>
            </a:r>
            <a:r>
              <a:rPr lang="en-NZ" dirty="0" smtClean="0"/>
              <a:t> F</a:t>
            </a:r>
            <a:endParaRPr lang="en-US" dirty="0"/>
          </a:p>
        </p:txBody>
      </p:sp>
      <p:sp>
        <p:nvSpPr>
          <p:cNvPr id="4" name="Footer Placeholder 3"/>
          <p:cNvSpPr>
            <a:spLocks noGrp="1"/>
          </p:cNvSpPr>
          <p:nvPr>
            <p:ph type="ftr" sz="quarter" idx="11"/>
          </p:nvPr>
        </p:nvSpPr>
        <p:spPr/>
        <p:txBody>
          <a:bodyPr/>
          <a:lstStyle/>
          <a:p>
            <a:r>
              <a:rPr lang="en-US" dirty="0" err="1" smtClean="0"/>
              <a:t>Trần</a:t>
            </a:r>
            <a:r>
              <a:rPr lang="en-US" dirty="0" smtClean="0"/>
              <a:t> </a:t>
            </a:r>
            <a:r>
              <a:rPr lang="en-US" dirty="0" err="1" smtClean="0"/>
              <a:t>Nguyên</a:t>
            </a:r>
            <a:r>
              <a:rPr lang="en-US" dirty="0" smtClean="0"/>
              <a:t> </a:t>
            </a:r>
            <a:r>
              <a:rPr lang="en-US" dirty="0" err="1" smtClean="0"/>
              <a:t>Ngọc</a:t>
            </a:r>
            <a:r>
              <a:rPr lang="en-US" dirty="0" smtClean="0"/>
              <a:t> -2017</a:t>
            </a:r>
            <a:endParaRPr lang="ru-RU"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15</a:t>
            </a:fld>
            <a:endParaRPr lang="ru-RU" dirty="0"/>
          </a:p>
        </p:txBody>
      </p:sp>
      <p:sp>
        <p:nvSpPr>
          <p:cNvPr id="7" name="Content Placeholder 6"/>
          <p:cNvSpPr>
            <a:spLocks noGrp="1"/>
          </p:cNvSpPr>
          <p:nvPr>
            <p:ph idx="1"/>
          </p:nvPr>
        </p:nvSpPr>
        <p:spPr/>
        <p:txBody>
          <a:bodyPr>
            <a:normAutofit lnSpcReduction="10000"/>
          </a:bodyPr>
          <a:lstStyle/>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vi-VN" dirty="0" smtClean="0"/>
              <a:t>Phép cộng</a:t>
            </a:r>
            <a:r>
              <a:rPr lang="en-NZ" dirty="0" smtClean="0"/>
              <a:t> </a:t>
            </a:r>
            <a:r>
              <a:rPr lang="en-NZ" dirty="0" err="1" smtClean="0"/>
              <a:t>cuối</a:t>
            </a:r>
            <a:r>
              <a:rPr lang="vi-VN" dirty="0" smtClean="0"/>
              <a:t> là phép cộng modulo 2</a:t>
            </a:r>
            <a:r>
              <a:rPr lang="en-NZ" dirty="0" smtClean="0"/>
              <a:t>^</a:t>
            </a:r>
            <a:r>
              <a:rPr lang="vi-VN" dirty="0" smtClean="0"/>
              <a:t>32</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2285984" y="1142984"/>
            <a:ext cx="4638684" cy="4264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SHA1</a:t>
            </a:r>
            <a:endParaRPr lang="en-US" dirty="0"/>
          </a:p>
        </p:txBody>
      </p:sp>
      <p:sp>
        <p:nvSpPr>
          <p:cNvPr id="4" name="Footer Placeholder 3"/>
          <p:cNvSpPr>
            <a:spLocks noGrp="1"/>
          </p:cNvSpPr>
          <p:nvPr>
            <p:ph type="ftr" sz="quarter" idx="11"/>
          </p:nvPr>
        </p:nvSpPr>
        <p:spPr/>
        <p:txBody>
          <a:bodyPr/>
          <a:lstStyle/>
          <a:p>
            <a:r>
              <a:rPr lang="en-US" smtClean="0"/>
              <a:t>Trần Nguyên Ngọc -2017</a:t>
            </a:r>
            <a:endParaRPr lang="ru-RU"/>
          </a:p>
        </p:txBody>
      </p:sp>
      <p:sp>
        <p:nvSpPr>
          <p:cNvPr id="5" name="Slide Number Placeholder 4"/>
          <p:cNvSpPr>
            <a:spLocks noGrp="1"/>
          </p:cNvSpPr>
          <p:nvPr>
            <p:ph type="sldNum" sz="quarter" idx="12"/>
          </p:nvPr>
        </p:nvSpPr>
        <p:spPr/>
        <p:txBody>
          <a:bodyPr/>
          <a:lstStyle/>
          <a:p>
            <a:fld id="{7A1CE900-2068-41C4-82C2-FBE550F7638D}" type="slidenum">
              <a:rPr lang="ru-RU" smtClean="0"/>
              <a:pPr/>
              <a:t>16</a:t>
            </a:fld>
            <a:endParaRPr lang="ru-RU"/>
          </a:p>
        </p:txBody>
      </p:sp>
      <p:pic>
        <p:nvPicPr>
          <p:cNvPr id="7170" name="Picture 2"/>
          <p:cNvPicPr>
            <a:picLocks noChangeAspect="1" noChangeArrowheads="1"/>
          </p:cNvPicPr>
          <p:nvPr/>
        </p:nvPicPr>
        <p:blipFill>
          <a:blip r:embed="rId2" cstate="print"/>
          <a:srcRect/>
          <a:stretch>
            <a:fillRect/>
          </a:stretch>
        </p:blipFill>
        <p:spPr bwMode="auto">
          <a:xfrm>
            <a:off x="214283" y="1571612"/>
            <a:ext cx="4857784" cy="385765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5173857" y="1643050"/>
            <a:ext cx="3970143" cy="3619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Nhu</a:t>
            </a:r>
            <a:r>
              <a:rPr lang="en-NZ" dirty="0" smtClean="0"/>
              <a:t> </a:t>
            </a:r>
            <a:r>
              <a:rPr lang="en-NZ" dirty="0" err="1" smtClean="0"/>
              <a:t>cầu</a:t>
            </a:r>
            <a:r>
              <a:rPr lang="en-NZ" dirty="0" smtClean="0"/>
              <a:t> </a:t>
            </a:r>
            <a:r>
              <a:rPr lang="en-NZ" dirty="0" err="1" smtClean="0"/>
              <a:t>chứng</a:t>
            </a:r>
            <a:r>
              <a:rPr lang="en-NZ" dirty="0" smtClean="0"/>
              <a:t> </a:t>
            </a:r>
            <a:r>
              <a:rPr lang="en-NZ" dirty="0" err="1" smtClean="0"/>
              <a:t>thực</a:t>
            </a:r>
            <a:r>
              <a:rPr lang="en-NZ" dirty="0" smtClean="0"/>
              <a:t> </a:t>
            </a:r>
            <a:r>
              <a:rPr lang="en-NZ" dirty="0" err="1" smtClean="0"/>
              <a:t>thông</a:t>
            </a:r>
            <a:r>
              <a:rPr lang="en-NZ" dirty="0" smtClean="0"/>
              <a:t> </a:t>
            </a:r>
            <a:r>
              <a:rPr lang="en-NZ" dirty="0" err="1" smtClean="0"/>
              <a:t>điệp</a:t>
            </a:r>
            <a:endParaRPr lang="en-US" dirty="0"/>
          </a:p>
        </p:txBody>
      </p:sp>
      <p:sp>
        <p:nvSpPr>
          <p:cNvPr id="3" name="Content Placeholder 2"/>
          <p:cNvSpPr>
            <a:spLocks noGrp="1"/>
          </p:cNvSpPr>
          <p:nvPr>
            <p:ph idx="1"/>
          </p:nvPr>
        </p:nvSpPr>
        <p:spPr/>
        <p:txBody>
          <a:bodyPr>
            <a:normAutofit fontScale="92500" lnSpcReduction="10000"/>
          </a:bodyPr>
          <a:lstStyle/>
          <a:p>
            <a:r>
              <a:rPr lang="en-NZ" dirty="0" smtClean="0"/>
              <a:t>T</a:t>
            </a:r>
            <a:r>
              <a:rPr lang="vi-VN" dirty="0" smtClean="0"/>
              <a:t>hực tế có nhiều loại dữ liệu mà các bít gần như là ngẫu nhiên. Chẳng hạn như dữ liệu hình ảnh bitmap hay âm thanh. Ngoài ra đối với máy tính, việc nhận dạng ra thế nào là dãy bít có ý nghĩa là một công việc khó khăn. Do đó trong thực tế, chúng ta hầu như chấp nhận rằng bất cứ dãy bít nào cũng có thể có ý nghĩa. Lúc này các phương pháp mã hóa đối xứng và mã hóa công khai không thể bảo đảm tính chứng thực</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2</a:t>
            </a:fld>
            <a:endParaRPr lang="ru-R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lstStyle/>
          <a:p>
            <a:r>
              <a:rPr lang="vi-VN" dirty="0" smtClean="0"/>
              <a:t>Trong quá trình truyền số liệu, do tác động nhiễu của môi trường, bản tin lúc đến đích có thể bị sai lệch so với bản tin ban đầu trước khi truyền. Để phát hiện nhiễu, một đoạn bít ngắn gọi là </a:t>
            </a:r>
            <a:r>
              <a:rPr lang="vi-VN" b="1" dirty="0" smtClean="0"/>
              <a:t>checksum</a:t>
            </a:r>
            <a:r>
              <a:rPr lang="vi-VN" dirty="0" smtClean="0"/>
              <a:t> được tính toán từ dãy bít của bản tin, và gắn vào sau bản tin để tạo redundancy, và được truyền cùng với bản tin đến đích. </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3</a:t>
            </a:fld>
            <a:endParaRPr lang="ru-R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Minh </a:t>
            </a:r>
            <a:r>
              <a:rPr lang="en-NZ" dirty="0" err="1" smtClean="0"/>
              <a:t>họa</a:t>
            </a:r>
            <a:r>
              <a:rPr lang="en-NZ" dirty="0" smtClean="0"/>
              <a:t> </a:t>
            </a:r>
            <a:r>
              <a:rPr lang="en-NZ" dirty="0" err="1" smtClean="0"/>
              <a:t>một</a:t>
            </a:r>
            <a:r>
              <a:rPr lang="en-NZ" dirty="0" smtClean="0"/>
              <a:t> </a:t>
            </a:r>
            <a:r>
              <a:rPr lang="en-NZ" dirty="0" err="1" smtClean="0"/>
              <a:t>dạng</a:t>
            </a:r>
            <a:r>
              <a:rPr lang="en-NZ" dirty="0" smtClean="0"/>
              <a:t> checksum:</a:t>
            </a:r>
            <a:br>
              <a:rPr lang="en-NZ" dirty="0" smtClean="0"/>
            </a:br>
            <a:r>
              <a:rPr lang="en-NZ" dirty="0" smtClean="0"/>
              <a:t>Cyclic Redundancy Check (</a:t>
            </a:r>
            <a:r>
              <a:rPr lang="en-NZ" dirty="0" err="1" smtClean="0"/>
              <a:t>kiểm</a:t>
            </a:r>
            <a:r>
              <a:rPr lang="en-NZ" dirty="0" smtClean="0"/>
              <a:t> </a:t>
            </a:r>
            <a:r>
              <a:rPr lang="en-NZ" dirty="0" err="1" smtClean="0"/>
              <a:t>dư</a:t>
            </a:r>
            <a:r>
              <a:rPr lang="en-NZ" dirty="0" smtClean="0"/>
              <a:t> </a:t>
            </a:r>
            <a:r>
              <a:rPr lang="en-NZ" dirty="0" err="1" smtClean="0"/>
              <a:t>chu</a:t>
            </a:r>
            <a:r>
              <a:rPr lang="en-NZ" dirty="0" smtClean="0"/>
              <a:t> </a:t>
            </a:r>
            <a:r>
              <a:rPr lang="en-NZ" dirty="0" err="1" smtClean="0"/>
              <a:t>trình</a:t>
            </a:r>
            <a:r>
              <a:rPr lang="en-NZ" dirty="0" smtClean="0"/>
              <a:t>)</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4</a:t>
            </a:fld>
            <a:endParaRPr lang="ru-RU"/>
          </a:p>
        </p:txBody>
      </p:sp>
      <p:pic>
        <p:nvPicPr>
          <p:cNvPr id="1026" name="Picture 2"/>
          <p:cNvPicPr>
            <a:picLocks noGrp="1" noChangeAspect="1" noChangeArrowheads="1"/>
          </p:cNvPicPr>
          <p:nvPr>
            <p:ph idx="1"/>
          </p:nvPr>
        </p:nvPicPr>
        <p:blipFill>
          <a:blip r:embed="rId2" cstate="print"/>
          <a:srcRect/>
          <a:stretch>
            <a:fillRect/>
          </a:stretch>
        </p:blipFill>
        <p:spPr bwMode="auto">
          <a:xfrm>
            <a:off x="571472" y="1500174"/>
            <a:ext cx="2880360" cy="8458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00034" y="3071810"/>
            <a:ext cx="3295650" cy="2238375"/>
          </a:xfrm>
          <a:prstGeom prst="rect">
            <a:avLst/>
          </a:prstGeom>
          <a:noFill/>
          <a:ln w="9525">
            <a:noFill/>
            <a:miter lim="800000"/>
            <a:headEnd/>
            <a:tailEnd/>
          </a:ln>
          <a:effectLst/>
        </p:spPr>
      </p:pic>
      <p:sp>
        <p:nvSpPr>
          <p:cNvPr id="8" name="Oval 7"/>
          <p:cNvSpPr/>
          <p:nvPr/>
        </p:nvSpPr>
        <p:spPr>
          <a:xfrm>
            <a:off x="1500166" y="5000636"/>
            <a:ext cx="571504"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750861" y="2606669"/>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892943" y="3178967"/>
            <a:ext cx="285752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714744" y="3143248"/>
            <a:ext cx="1129989" cy="369332"/>
          </a:xfrm>
          <a:prstGeom prst="rect">
            <a:avLst/>
          </a:prstGeom>
        </p:spPr>
        <p:txBody>
          <a:bodyPr wrap="none">
            <a:spAutoFit/>
          </a:bodyPr>
          <a:lstStyle/>
          <a:p>
            <a:r>
              <a:rPr lang="en-US" dirty="0" smtClean="0"/>
              <a:t>CRC-4-ITU</a:t>
            </a:r>
            <a:endParaRPr lang="en-US" dirty="0"/>
          </a:p>
        </p:txBody>
      </p:sp>
      <p:pic>
        <p:nvPicPr>
          <p:cNvPr id="1028" name="Picture 4"/>
          <p:cNvPicPr>
            <a:picLocks noChangeAspect="1" noChangeArrowheads="1"/>
          </p:cNvPicPr>
          <p:nvPr/>
        </p:nvPicPr>
        <p:blipFill>
          <a:blip r:embed="rId4" cstate="print"/>
          <a:srcRect/>
          <a:stretch>
            <a:fillRect/>
          </a:stretch>
        </p:blipFill>
        <p:spPr bwMode="auto">
          <a:xfrm>
            <a:off x="2786050" y="3857628"/>
            <a:ext cx="6114992"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smtClean="0"/>
              <a:t>Biểu</a:t>
            </a:r>
            <a:r>
              <a:rPr lang="en-NZ" dirty="0" smtClean="0"/>
              <a:t> </a:t>
            </a:r>
            <a:r>
              <a:rPr lang="en-NZ" dirty="0" err="1" smtClean="0"/>
              <a:t>diễn</a:t>
            </a:r>
            <a:r>
              <a:rPr lang="en-NZ" dirty="0" smtClean="0"/>
              <a:t> </a:t>
            </a:r>
            <a:r>
              <a:rPr lang="en-NZ" dirty="0" err="1" smtClean="0"/>
              <a:t>đa</a:t>
            </a:r>
            <a:r>
              <a:rPr lang="en-NZ" dirty="0" smtClean="0"/>
              <a:t> </a:t>
            </a:r>
            <a:r>
              <a:rPr lang="en-NZ" dirty="0" err="1" smtClean="0"/>
              <a:t>thức</a:t>
            </a:r>
            <a:r>
              <a:rPr lang="en-NZ" dirty="0" smtClean="0"/>
              <a:t> </a:t>
            </a:r>
            <a:r>
              <a:rPr lang="en-NZ" dirty="0" err="1" smtClean="0"/>
              <a:t>và</a:t>
            </a:r>
            <a:r>
              <a:rPr lang="en-NZ" dirty="0" smtClean="0"/>
              <a:t> </a:t>
            </a:r>
            <a:r>
              <a:rPr lang="en-NZ" dirty="0" err="1" smtClean="0"/>
              <a:t>mã</a:t>
            </a:r>
            <a:r>
              <a:rPr lang="en-NZ" dirty="0" smtClean="0"/>
              <a:t> </a:t>
            </a:r>
            <a:r>
              <a:rPr lang="en-US" dirty="0" smtClean="0"/>
              <a:t> k-&gt;N bits CRC</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5</a:t>
            </a:fld>
            <a:endParaRPr lang="ru-RU"/>
          </a:p>
        </p:txBody>
      </p:sp>
      <p:pic>
        <p:nvPicPr>
          <p:cNvPr id="10242" name="Picture 2"/>
          <p:cNvPicPr>
            <a:picLocks noGrp="1" noChangeAspect="1" noChangeArrowheads="1"/>
          </p:cNvPicPr>
          <p:nvPr>
            <p:ph idx="1"/>
          </p:nvPr>
        </p:nvPicPr>
        <p:blipFill>
          <a:blip r:embed="rId2" cstate="print"/>
          <a:srcRect/>
          <a:stretch>
            <a:fillRect/>
          </a:stretch>
        </p:blipFill>
        <p:spPr bwMode="auto">
          <a:xfrm>
            <a:off x="285720" y="1785926"/>
            <a:ext cx="4500594" cy="321471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5000628" y="2000240"/>
            <a:ext cx="3828092"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7A1CE900-2068-41C4-82C2-FBE550F7638D}" type="slidenum">
              <a:rPr lang="ru-RU" smtClean="0"/>
              <a:pPr/>
              <a:t>6</a:t>
            </a:fld>
            <a:endParaRPr lang="ru-RU"/>
          </a:p>
        </p:txBody>
      </p:sp>
      <p:pic>
        <p:nvPicPr>
          <p:cNvPr id="11266" name="Picture 2"/>
          <p:cNvPicPr>
            <a:picLocks noChangeAspect="1" noChangeArrowheads="1"/>
          </p:cNvPicPr>
          <p:nvPr/>
        </p:nvPicPr>
        <p:blipFill>
          <a:blip r:embed="rId2" cstate="print"/>
          <a:srcRect/>
          <a:stretch>
            <a:fillRect/>
          </a:stretch>
        </p:blipFill>
        <p:spPr bwMode="auto">
          <a:xfrm>
            <a:off x="1214414" y="1539295"/>
            <a:ext cx="6491290" cy="4482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VD </a:t>
            </a:r>
            <a:r>
              <a:rPr lang="en-NZ" dirty="0" err="1" smtClean="0"/>
              <a:t>Biểu</a:t>
            </a:r>
            <a:r>
              <a:rPr lang="en-NZ" dirty="0" smtClean="0"/>
              <a:t> </a:t>
            </a:r>
            <a:r>
              <a:rPr lang="en-NZ" dirty="0" err="1" smtClean="0"/>
              <a:t>diễn</a:t>
            </a:r>
            <a:r>
              <a:rPr lang="en-NZ" dirty="0" smtClean="0"/>
              <a:t> </a:t>
            </a:r>
            <a:r>
              <a:rPr lang="en-NZ" dirty="0" err="1" smtClean="0"/>
              <a:t>đa</a:t>
            </a:r>
            <a:r>
              <a:rPr lang="en-NZ" dirty="0" smtClean="0"/>
              <a:t> </a:t>
            </a:r>
            <a:r>
              <a:rPr lang="en-NZ" dirty="0" err="1" smtClean="0"/>
              <a:t>thức</a:t>
            </a:r>
            <a:r>
              <a:rPr lang="en-NZ" dirty="0" smtClean="0"/>
              <a:t> </a:t>
            </a:r>
            <a:r>
              <a:rPr lang="en-NZ" dirty="0" err="1" smtClean="0"/>
              <a:t>để</a:t>
            </a:r>
            <a:r>
              <a:rPr lang="en-NZ" dirty="0" smtClean="0"/>
              <a:t> </a:t>
            </a:r>
            <a:r>
              <a:rPr lang="en-NZ" dirty="0" err="1" smtClean="0"/>
              <a:t>tính</a:t>
            </a:r>
            <a:r>
              <a:rPr lang="en-NZ" dirty="0" smtClean="0"/>
              <a:t> CRC</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7</a:t>
            </a:fld>
            <a:endParaRPr lang="ru-RU"/>
          </a:p>
        </p:txBody>
      </p:sp>
      <p:pic>
        <p:nvPicPr>
          <p:cNvPr id="9218" name="Picture 2"/>
          <p:cNvPicPr>
            <a:picLocks noChangeAspect="1" noChangeArrowheads="1"/>
          </p:cNvPicPr>
          <p:nvPr/>
        </p:nvPicPr>
        <p:blipFill>
          <a:blip r:embed="rId2" cstate="print"/>
          <a:srcRect/>
          <a:stretch>
            <a:fillRect/>
          </a:stretch>
        </p:blipFill>
        <p:spPr bwMode="auto">
          <a:xfrm>
            <a:off x="642910" y="1571612"/>
            <a:ext cx="6019800" cy="11144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785786" y="2857496"/>
            <a:ext cx="4333875" cy="657225"/>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cstate="print"/>
          <a:srcRect/>
          <a:stretch>
            <a:fillRect/>
          </a:stretch>
        </p:blipFill>
        <p:spPr bwMode="auto">
          <a:xfrm>
            <a:off x="714348" y="3500438"/>
            <a:ext cx="5476875" cy="19050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cstate="print"/>
          <a:srcRect/>
          <a:stretch>
            <a:fillRect/>
          </a:stretch>
        </p:blipFill>
        <p:spPr bwMode="auto">
          <a:xfrm>
            <a:off x="6643702" y="4714884"/>
            <a:ext cx="2085975" cy="533400"/>
          </a:xfrm>
          <a:prstGeom prst="rect">
            <a:avLst/>
          </a:prstGeom>
          <a:noFill/>
          <a:ln w="9525">
            <a:noFill/>
            <a:miter lim="800000"/>
            <a:headEnd/>
            <a:tailEnd/>
          </a:ln>
          <a:effectLst/>
        </p:spPr>
      </p:pic>
      <p:pic>
        <p:nvPicPr>
          <p:cNvPr id="9222" name="Picture 6"/>
          <p:cNvPicPr>
            <a:picLocks noGrp="1" noChangeAspect="1" noChangeArrowheads="1"/>
          </p:cNvPicPr>
          <p:nvPr>
            <p:ph idx="1"/>
          </p:nvPr>
        </p:nvPicPr>
        <p:blipFill>
          <a:blip r:embed="rId6" cstate="print"/>
          <a:srcRect/>
          <a:stretch>
            <a:fillRect/>
          </a:stretch>
        </p:blipFill>
        <p:spPr bwMode="auto">
          <a:xfrm>
            <a:off x="2857488" y="5500702"/>
            <a:ext cx="3777284" cy="6429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smtClean="0"/>
              <a:t>Mô</a:t>
            </a:r>
            <a:r>
              <a:rPr lang="en-NZ" dirty="0" smtClean="0"/>
              <a:t> </a:t>
            </a:r>
            <a:r>
              <a:rPr lang="en-NZ" dirty="0" err="1" smtClean="0"/>
              <a:t>hình</a:t>
            </a:r>
            <a:r>
              <a:rPr lang="en-NZ" dirty="0" smtClean="0"/>
              <a:t> </a:t>
            </a:r>
            <a:r>
              <a:rPr lang="en-NZ" dirty="0" err="1" smtClean="0"/>
              <a:t>sử</a:t>
            </a:r>
            <a:r>
              <a:rPr lang="en-NZ" dirty="0" smtClean="0"/>
              <a:t> </a:t>
            </a:r>
            <a:r>
              <a:rPr lang="en-NZ" dirty="0" err="1" smtClean="0"/>
              <a:t>dụng</a:t>
            </a:r>
            <a:r>
              <a:rPr lang="en-NZ" dirty="0" smtClean="0"/>
              <a:t> checksum </a:t>
            </a:r>
            <a:r>
              <a:rPr lang="en-NZ" dirty="0" err="1" smtClean="0"/>
              <a:t>với</a:t>
            </a:r>
            <a:r>
              <a:rPr lang="en-NZ" dirty="0" smtClean="0"/>
              <a:t> </a:t>
            </a:r>
            <a:r>
              <a:rPr lang="en-NZ" dirty="0" err="1" smtClean="0"/>
              <a:t>khóa</a:t>
            </a:r>
            <a:r>
              <a:rPr lang="en-NZ" dirty="0" smtClean="0"/>
              <a:t> </a:t>
            </a:r>
            <a:r>
              <a:rPr lang="en-NZ" dirty="0" err="1" smtClean="0"/>
              <a:t>bí</a:t>
            </a:r>
            <a:r>
              <a:rPr lang="en-NZ" dirty="0" smtClean="0"/>
              <a:t> </a:t>
            </a:r>
            <a:r>
              <a:rPr lang="en-NZ" dirty="0" err="1" smtClean="0"/>
              <a:t>mật</a:t>
            </a:r>
            <a:r>
              <a:rPr lang="en-NZ" dirty="0" smtClean="0"/>
              <a:t> </a:t>
            </a:r>
            <a:r>
              <a:rPr lang="en-NZ" dirty="0" err="1" smtClean="0"/>
              <a:t>và</a:t>
            </a:r>
            <a:r>
              <a:rPr lang="en-NZ" dirty="0" smtClean="0"/>
              <a:t> </a:t>
            </a:r>
            <a:r>
              <a:rPr lang="en-NZ" dirty="0" err="1" smtClean="0"/>
              <a:t>khóa</a:t>
            </a:r>
            <a:r>
              <a:rPr lang="en-NZ" dirty="0" smtClean="0"/>
              <a:t> </a:t>
            </a:r>
            <a:r>
              <a:rPr lang="en-NZ" dirty="0" err="1" smtClean="0"/>
              <a:t>công</a:t>
            </a:r>
            <a:r>
              <a:rPr lang="en-NZ" dirty="0" smtClean="0"/>
              <a:t> </a:t>
            </a:r>
            <a:r>
              <a:rPr lang="en-NZ" dirty="0" err="1" smtClean="0"/>
              <a:t>khai</a:t>
            </a:r>
            <a:r>
              <a:rPr lang="en-NZ" dirty="0" smtClean="0"/>
              <a:t/>
            </a:r>
            <a:br>
              <a:rPr lang="en-NZ" dirty="0" smtClean="0"/>
            </a:b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8</a:t>
            </a:fld>
            <a:endParaRPr lang="ru-RU"/>
          </a:p>
        </p:txBody>
      </p:sp>
      <p:pic>
        <p:nvPicPr>
          <p:cNvPr id="2050" name="Picture 2"/>
          <p:cNvPicPr>
            <a:picLocks noChangeAspect="1" noChangeArrowheads="1"/>
          </p:cNvPicPr>
          <p:nvPr/>
        </p:nvPicPr>
        <p:blipFill>
          <a:blip r:embed="rId2" cstate="print"/>
          <a:srcRect/>
          <a:stretch>
            <a:fillRect/>
          </a:stretch>
        </p:blipFill>
        <p:spPr bwMode="auto">
          <a:xfrm>
            <a:off x="714348" y="1142984"/>
            <a:ext cx="7799349" cy="257176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42910" y="3643314"/>
            <a:ext cx="8072462" cy="2662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600" dirty="0" err="1" smtClean="0"/>
              <a:t>Mã</a:t>
            </a:r>
            <a:r>
              <a:rPr lang="en-NZ" sz="3600" dirty="0" smtClean="0"/>
              <a:t> </a:t>
            </a:r>
            <a:r>
              <a:rPr lang="en-NZ" sz="3600" dirty="0" err="1" smtClean="0"/>
              <a:t>chứng</a:t>
            </a:r>
            <a:r>
              <a:rPr lang="en-NZ" sz="3600" dirty="0" smtClean="0"/>
              <a:t> </a:t>
            </a:r>
            <a:r>
              <a:rPr lang="en-NZ" sz="3600" dirty="0" err="1" smtClean="0"/>
              <a:t>thực</a:t>
            </a:r>
            <a:r>
              <a:rPr lang="en-NZ" sz="3600" dirty="0" smtClean="0"/>
              <a:t> </a:t>
            </a:r>
            <a:r>
              <a:rPr lang="en-NZ" sz="3600" dirty="0" err="1" smtClean="0"/>
              <a:t>thông</a:t>
            </a:r>
            <a:r>
              <a:rPr lang="en-NZ" sz="3600" dirty="0" smtClean="0"/>
              <a:t> </a:t>
            </a:r>
            <a:r>
              <a:rPr lang="en-NZ" sz="3600" dirty="0" err="1" smtClean="0"/>
              <a:t>điệp</a:t>
            </a:r>
            <a:r>
              <a:rPr lang="en-NZ" sz="3600" dirty="0" smtClean="0"/>
              <a:t> – MAC</a:t>
            </a:r>
            <a:br>
              <a:rPr lang="en-NZ" sz="3600" dirty="0" smtClean="0"/>
            </a:br>
            <a:r>
              <a:rPr lang="en-NZ" sz="3600" dirty="0" smtClean="0"/>
              <a:t> </a:t>
            </a:r>
            <a:r>
              <a:rPr lang="en-US" sz="3600" dirty="0" smtClean="0"/>
              <a:t>Message Authentication Code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MAC = C(M, K) </a:t>
            </a:r>
            <a:r>
              <a:rPr lang="en-US" dirty="0" err="1" smtClean="0"/>
              <a:t>trong</a:t>
            </a:r>
            <a:r>
              <a:rPr lang="en-US" dirty="0" smtClean="0"/>
              <a:t> </a:t>
            </a:r>
            <a:r>
              <a:rPr lang="en-US" dirty="0" err="1" smtClean="0"/>
              <a:t>đó</a:t>
            </a:r>
            <a:r>
              <a:rPr lang="en-US" dirty="0" smtClean="0"/>
              <a:t> C </a:t>
            </a:r>
            <a:r>
              <a:rPr lang="en-US" dirty="0" err="1" smtClean="0"/>
              <a:t>là</a:t>
            </a:r>
            <a:r>
              <a:rPr lang="en-US" dirty="0" smtClean="0"/>
              <a:t> </a:t>
            </a:r>
            <a:r>
              <a:rPr lang="en-US" dirty="0" err="1" smtClean="0"/>
              <a:t>hàm</a:t>
            </a:r>
            <a:r>
              <a:rPr lang="en-US" dirty="0" smtClean="0"/>
              <a:t> </a:t>
            </a:r>
            <a:r>
              <a:rPr lang="en-US" dirty="0" err="1" smtClean="0"/>
              <a:t>tính</a:t>
            </a:r>
            <a:r>
              <a:rPr lang="en-US" dirty="0" smtClean="0"/>
              <a:t> MAC, K </a:t>
            </a:r>
            <a:r>
              <a:rPr lang="en-US" dirty="0" err="1" smtClean="0"/>
              <a:t>là</a:t>
            </a:r>
            <a:r>
              <a:rPr lang="en-US" dirty="0" smtClean="0"/>
              <a:t> </a:t>
            </a:r>
            <a:r>
              <a:rPr lang="en-US" dirty="0" err="1" smtClean="0"/>
              <a:t>khóa</a:t>
            </a:r>
            <a:r>
              <a:rPr lang="en-US" dirty="0" smtClean="0"/>
              <a:t> </a:t>
            </a:r>
            <a:r>
              <a:rPr lang="en-US" dirty="0" err="1" smtClean="0"/>
              <a:t>bí</a:t>
            </a:r>
            <a:r>
              <a:rPr lang="en-US" dirty="0" smtClean="0"/>
              <a:t> </a:t>
            </a:r>
            <a:r>
              <a:rPr lang="en-US" dirty="0" err="1" smtClean="0"/>
              <a:t>mật</a:t>
            </a:r>
            <a:r>
              <a:rPr lang="en-US" dirty="0" smtClean="0"/>
              <a:t>, M </a:t>
            </a:r>
            <a:r>
              <a:rPr lang="en-US" dirty="0" err="1" smtClean="0"/>
              <a:t>là</a:t>
            </a:r>
            <a:r>
              <a:rPr lang="en-US" dirty="0" smtClean="0"/>
              <a:t> </a:t>
            </a:r>
            <a:r>
              <a:rPr lang="en-US" dirty="0" err="1" smtClean="0"/>
              <a:t>thông</a:t>
            </a:r>
            <a:r>
              <a:rPr lang="en-US" dirty="0" smtClean="0"/>
              <a:t> </a:t>
            </a:r>
            <a:r>
              <a:rPr lang="en-US" dirty="0" err="1" smtClean="0"/>
              <a:t>điệp</a:t>
            </a:r>
            <a:endParaRPr lang="en-US" dirty="0" smtClean="0"/>
          </a:p>
          <a:p>
            <a:endParaRPr lang="en-NZ" dirty="0" smtClean="0"/>
          </a:p>
          <a:p>
            <a:endParaRPr lang="en-NZ" dirty="0" smtClean="0"/>
          </a:p>
          <a:p>
            <a:endParaRPr lang="en-NZ" dirty="0" smtClean="0"/>
          </a:p>
          <a:p>
            <a:endParaRPr lang="en-NZ" dirty="0" smtClean="0"/>
          </a:p>
          <a:p>
            <a:endParaRPr lang="en-NZ" dirty="0" smtClean="0"/>
          </a:p>
          <a:p>
            <a:r>
              <a:rPr lang="en-NZ" dirty="0" err="1" smtClean="0"/>
              <a:t>Để</a:t>
            </a:r>
            <a:r>
              <a:rPr lang="en-NZ" dirty="0" smtClean="0"/>
              <a:t> an </a:t>
            </a:r>
            <a:r>
              <a:rPr lang="en-NZ" dirty="0" err="1" smtClean="0"/>
              <a:t>toàn</a:t>
            </a:r>
            <a:r>
              <a:rPr lang="en-NZ" dirty="0" smtClean="0"/>
              <a:t> M </a:t>
            </a:r>
            <a:r>
              <a:rPr lang="en-NZ" dirty="0" err="1" smtClean="0"/>
              <a:t>và</a:t>
            </a:r>
            <a:r>
              <a:rPr lang="en-NZ" dirty="0" smtClean="0"/>
              <a:t> MAC </a:t>
            </a:r>
            <a:r>
              <a:rPr lang="en-NZ" dirty="0" err="1" smtClean="0"/>
              <a:t>cần</a:t>
            </a:r>
            <a:r>
              <a:rPr lang="en-NZ" dirty="0" smtClean="0"/>
              <a:t> </a:t>
            </a:r>
            <a:r>
              <a:rPr lang="en-NZ" dirty="0" err="1" smtClean="0"/>
              <a:t>được</a:t>
            </a:r>
            <a:r>
              <a:rPr lang="en-NZ" dirty="0" smtClean="0"/>
              <a:t> </a:t>
            </a:r>
            <a:r>
              <a:rPr lang="en-NZ" dirty="0" err="1" smtClean="0"/>
              <a:t>mã</a:t>
            </a:r>
            <a:r>
              <a:rPr lang="en-NZ" dirty="0" smtClean="0"/>
              <a:t> </a:t>
            </a:r>
            <a:r>
              <a:rPr lang="en-NZ" dirty="0" err="1" smtClean="0"/>
              <a:t>hóa</a:t>
            </a:r>
            <a:endParaRPr lang="en-NZ" dirty="0" smtClean="0"/>
          </a:p>
          <a:p>
            <a:r>
              <a:rPr lang="en-NZ" dirty="0" err="1" smtClean="0"/>
              <a:t>Sử</a:t>
            </a:r>
            <a:r>
              <a:rPr lang="en-NZ" dirty="0" smtClean="0"/>
              <a:t> </a:t>
            </a:r>
            <a:r>
              <a:rPr lang="en-NZ" dirty="0" err="1" smtClean="0"/>
              <a:t>dụng</a:t>
            </a:r>
            <a:r>
              <a:rPr lang="en-NZ" dirty="0" smtClean="0"/>
              <a:t> MAC </a:t>
            </a:r>
            <a:r>
              <a:rPr lang="en-NZ" dirty="0" err="1" smtClean="0"/>
              <a:t>để</a:t>
            </a:r>
            <a:r>
              <a:rPr lang="en-NZ" dirty="0" smtClean="0"/>
              <a:t> </a:t>
            </a:r>
            <a:r>
              <a:rPr lang="en-NZ" dirty="0" err="1" smtClean="0"/>
              <a:t>tiết</a:t>
            </a:r>
            <a:r>
              <a:rPr lang="en-NZ" dirty="0" smtClean="0"/>
              <a:t> </a:t>
            </a:r>
            <a:r>
              <a:rPr lang="en-NZ" dirty="0" err="1" smtClean="0"/>
              <a:t>kiệm</a:t>
            </a:r>
            <a:r>
              <a:rPr lang="en-NZ" dirty="0" smtClean="0"/>
              <a:t> </a:t>
            </a:r>
            <a:r>
              <a:rPr lang="en-NZ" dirty="0" err="1" smtClean="0"/>
              <a:t>thời</a:t>
            </a:r>
            <a:r>
              <a:rPr lang="en-NZ" dirty="0" smtClean="0"/>
              <a:t> </a:t>
            </a:r>
            <a:r>
              <a:rPr lang="en-NZ" dirty="0" err="1" smtClean="0"/>
              <a:t>gian</a:t>
            </a:r>
            <a:r>
              <a:rPr lang="en-NZ" dirty="0" smtClean="0"/>
              <a:t> </a:t>
            </a:r>
            <a:r>
              <a:rPr lang="en-NZ" dirty="0" err="1" smtClean="0"/>
              <a:t>mà</a:t>
            </a:r>
            <a:r>
              <a:rPr lang="en-NZ" dirty="0" smtClean="0"/>
              <a:t> </a:t>
            </a:r>
            <a:r>
              <a:rPr lang="en-NZ" dirty="0" err="1" smtClean="0"/>
              <a:t>vẫn</a:t>
            </a:r>
            <a:r>
              <a:rPr lang="en-NZ" dirty="0" smtClean="0"/>
              <a:t> </a:t>
            </a:r>
            <a:r>
              <a:rPr lang="en-NZ" dirty="0" err="1" smtClean="0"/>
              <a:t>có</a:t>
            </a:r>
            <a:r>
              <a:rPr lang="en-NZ" dirty="0" smtClean="0"/>
              <a:t> </a:t>
            </a:r>
            <a:r>
              <a:rPr lang="en-NZ" dirty="0" err="1" smtClean="0"/>
              <a:t>khả</a:t>
            </a:r>
            <a:r>
              <a:rPr lang="en-NZ" dirty="0" smtClean="0"/>
              <a:t> </a:t>
            </a:r>
            <a:r>
              <a:rPr lang="en-NZ" dirty="0" err="1" smtClean="0"/>
              <a:t>năng</a:t>
            </a:r>
            <a:r>
              <a:rPr lang="en-NZ" dirty="0" smtClean="0"/>
              <a:t> </a:t>
            </a:r>
            <a:r>
              <a:rPr lang="en-NZ" dirty="0" err="1" smtClean="0"/>
              <a:t>chứng</a:t>
            </a:r>
            <a:r>
              <a:rPr lang="en-NZ" dirty="0" smtClean="0"/>
              <a:t> </a:t>
            </a:r>
            <a:r>
              <a:rPr lang="en-NZ" dirty="0" err="1" smtClean="0"/>
              <a:t>thực</a:t>
            </a:r>
            <a:endParaRPr lang="en-US" dirty="0"/>
          </a:p>
        </p:txBody>
      </p:sp>
      <p:sp>
        <p:nvSpPr>
          <p:cNvPr id="5" name="Slide Number Placeholder 4"/>
          <p:cNvSpPr>
            <a:spLocks noGrp="1"/>
          </p:cNvSpPr>
          <p:nvPr>
            <p:ph type="sldNum" sz="quarter" idx="12"/>
          </p:nvPr>
        </p:nvSpPr>
        <p:spPr/>
        <p:txBody>
          <a:bodyPr/>
          <a:lstStyle/>
          <a:p>
            <a:fld id="{7A1CE900-2068-41C4-82C2-FBE550F7638D}" type="slidenum">
              <a:rPr lang="ru-RU" smtClean="0"/>
              <a:pPr/>
              <a:t>9</a:t>
            </a:fld>
            <a:endParaRPr lang="ru-RU" dirty="0"/>
          </a:p>
        </p:txBody>
      </p:sp>
      <p:pic>
        <p:nvPicPr>
          <p:cNvPr id="3074" name="Picture 2"/>
          <p:cNvPicPr>
            <a:picLocks noChangeAspect="1" noChangeArrowheads="1"/>
          </p:cNvPicPr>
          <p:nvPr/>
        </p:nvPicPr>
        <p:blipFill>
          <a:blip r:embed="rId2" cstate="print"/>
          <a:srcRect/>
          <a:stretch>
            <a:fillRect/>
          </a:stretch>
        </p:blipFill>
        <p:spPr bwMode="auto">
          <a:xfrm>
            <a:off x="1857356" y="2357430"/>
            <a:ext cx="5600688" cy="22971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2908</TotalTime>
  <Words>828</Words>
  <Application>Microsoft Office PowerPoint</Application>
  <PresentationFormat>On-screen Show (4:3)</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CƠ CHẾ CHỨNG THỰC THÔNG ĐIỆP VÀ HÀM BĂM</vt:lpstr>
      <vt:lpstr>Nhu cầu chứng thực thông điệp</vt:lpstr>
      <vt:lpstr>Checksum</vt:lpstr>
      <vt:lpstr>Minh họa một dạng checksum: Cyclic Redundancy Check (kiểm dư chu trình)</vt:lpstr>
      <vt:lpstr>Biểu diễn đa thức và mã  k-&gt;N bits CRC</vt:lpstr>
      <vt:lpstr>Slide 6</vt:lpstr>
      <vt:lpstr>VD Biểu diễn đa thức để tính CRC</vt:lpstr>
      <vt:lpstr>Mô hình sử dụng checksum với khóa bí mật và khóa công khai </vt:lpstr>
      <vt:lpstr>Mã chứng thực thông điệp – MAC  Message Authentication Code</vt:lpstr>
      <vt:lpstr>Code CRC</vt:lpstr>
      <vt:lpstr>Hàm băm</vt:lpstr>
      <vt:lpstr>Ứng dụng hàm băm</vt:lpstr>
      <vt:lpstr>MD5</vt:lpstr>
      <vt:lpstr>MD5 với kích thước giá trị băm là 128 bits</vt:lpstr>
      <vt:lpstr>Hàm F</vt:lpstr>
      <vt:lpstr>SHA1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MẬT KHÓA CÔNG KHAI</dc:title>
  <dc:creator>ngoc</dc:creator>
  <cp:lastModifiedBy>VANLOI</cp:lastModifiedBy>
  <cp:revision>34</cp:revision>
  <dcterms:created xsi:type="dcterms:W3CDTF">2018-05-08T14:24:06Z</dcterms:created>
  <dcterms:modified xsi:type="dcterms:W3CDTF">2019-04-19T08:57:29Z</dcterms:modified>
</cp:coreProperties>
</file>