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97" r:id="rId18"/>
    <p:sldId id="298" r:id="rId19"/>
    <p:sldId id="299" r:id="rId20"/>
    <p:sldId id="30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0" r:id="rId34"/>
    <p:sldId id="29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786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11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676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70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09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0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5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3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1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0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5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8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5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9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099" y="2861952"/>
            <a:ext cx="7766936" cy="11888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7980" y="4306063"/>
            <a:ext cx="3844928" cy="90988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GV: TS. Nguyễn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endParaRPr lang="en-US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khanh29bk@yahoo.com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13945" y="283222"/>
            <a:ext cx="7766936" cy="1165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332639" y="542840"/>
            <a:ext cx="6329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</a:p>
          <a:p>
            <a:pPr algn="ctr"/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CNPM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2700"/>
            <a:ext cx="8596668" cy="1320800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341563" y="2513013"/>
            <a:ext cx="2100262" cy="895350"/>
            <a:chOff x="1475" y="1567"/>
            <a:chExt cx="1323" cy="564"/>
          </a:xfrm>
        </p:grpSpPr>
        <p:sp>
          <p:nvSpPr>
            <p:cNvPr id="5" name="Arc 4"/>
            <p:cNvSpPr>
              <a:spLocks/>
            </p:cNvSpPr>
            <p:nvPr/>
          </p:nvSpPr>
          <p:spPr bwMode="auto">
            <a:xfrm>
              <a:off x="1475" y="1567"/>
              <a:ext cx="1323" cy="516"/>
            </a:xfrm>
            <a:custGeom>
              <a:avLst/>
              <a:gdLst>
                <a:gd name="G0" fmla="+- 17121 0 0"/>
                <a:gd name="G1" fmla="+- 0 0 0"/>
                <a:gd name="G2" fmla="+- 21600 0 0"/>
                <a:gd name="T0" fmla="*/ 16785 w 17121"/>
                <a:gd name="T1" fmla="*/ 21597 h 21597"/>
                <a:gd name="T2" fmla="*/ 0 w 17121"/>
                <a:gd name="T3" fmla="*/ 13169 h 21597"/>
                <a:gd name="T4" fmla="*/ 17121 w 17121"/>
                <a:gd name="T5" fmla="*/ 0 h 2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21" h="21597" fill="none" extrusionOk="0">
                  <a:moveTo>
                    <a:pt x="16784" y="21597"/>
                  </a:moveTo>
                  <a:cubicBezTo>
                    <a:pt x="10197" y="21494"/>
                    <a:pt x="4016" y="18391"/>
                    <a:pt x="-1" y="13169"/>
                  </a:cubicBezTo>
                </a:path>
                <a:path w="17121" h="21597" stroke="0" extrusionOk="0">
                  <a:moveTo>
                    <a:pt x="16784" y="21597"/>
                  </a:moveTo>
                  <a:cubicBezTo>
                    <a:pt x="10197" y="21494"/>
                    <a:pt x="4016" y="18391"/>
                    <a:pt x="-1" y="13169"/>
                  </a:cubicBezTo>
                  <a:lnTo>
                    <a:pt x="17121" y="0"/>
                  </a:lnTo>
                  <a:close/>
                </a:path>
              </a:pathLst>
            </a:custGeom>
            <a:noFill/>
            <a:ln w="57150" cap="rnd">
              <a:solidFill>
                <a:srgbClr val="CC0000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918" y="1940"/>
              <a:ext cx="164" cy="191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18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003425" y="1765300"/>
            <a:ext cx="2438400" cy="746125"/>
            <a:chOff x="1262" y="1096"/>
            <a:chExt cx="1536" cy="470"/>
          </a:xfrm>
        </p:grpSpPr>
        <p:sp>
          <p:nvSpPr>
            <p:cNvPr id="8" name="Arc 7"/>
            <p:cNvSpPr>
              <a:spLocks/>
            </p:cNvSpPr>
            <p:nvPr/>
          </p:nvSpPr>
          <p:spPr bwMode="auto">
            <a:xfrm>
              <a:off x="1262" y="1112"/>
              <a:ext cx="1536" cy="454"/>
            </a:xfrm>
            <a:custGeom>
              <a:avLst/>
              <a:gdLst>
                <a:gd name="G0" fmla="+- 19885 0 0"/>
                <a:gd name="G1" fmla="+- 18998 0 0"/>
                <a:gd name="G2" fmla="+- 21600 0 0"/>
                <a:gd name="T0" fmla="*/ 0 w 19885"/>
                <a:gd name="T1" fmla="*/ 10563 h 18998"/>
                <a:gd name="T2" fmla="*/ 9606 w 19885"/>
                <a:gd name="T3" fmla="*/ 0 h 18998"/>
                <a:gd name="T4" fmla="*/ 19885 w 19885"/>
                <a:gd name="T5" fmla="*/ 18998 h 18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85" h="18998" fill="none" extrusionOk="0">
                  <a:moveTo>
                    <a:pt x="0" y="10563"/>
                  </a:moveTo>
                  <a:cubicBezTo>
                    <a:pt x="1912" y="6055"/>
                    <a:pt x="5299" y="2330"/>
                    <a:pt x="9606" y="0"/>
                  </a:cubicBezTo>
                </a:path>
                <a:path w="19885" h="18998" stroke="0" extrusionOk="0">
                  <a:moveTo>
                    <a:pt x="0" y="10563"/>
                  </a:moveTo>
                  <a:cubicBezTo>
                    <a:pt x="1912" y="6055"/>
                    <a:pt x="5299" y="2330"/>
                    <a:pt x="9606" y="0"/>
                  </a:cubicBezTo>
                  <a:lnTo>
                    <a:pt x="19885" y="18998"/>
                  </a:lnTo>
                  <a:close/>
                </a:path>
              </a:pathLst>
            </a:custGeom>
            <a:noFill/>
            <a:ln w="508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577" y="1096"/>
              <a:ext cx="164" cy="191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18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338638" y="1470025"/>
            <a:ext cx="2528887" cy="1042988"/>
            <a:chOff x="2733" y="910"/>
            <a:chExt cx="1593" cy="657"/>
          </a:xfrm>
        </p:grpSpPr>
        <p:sp>
          <p:nvSpPr>
            <p:cNvPr id="11" name="Arc 10"/>
            <p:cNvSpPr>
              <a:spLocks/>
            </p:cNvSpPr>
            <p:nvPr/>
          </p:nvSpPr>
          <p:spPr bwMode="auto">
            <a:xfrm>
              <a:off x="2733" y="1050"/>
              <a:ext cx="1593" cy="517"/>
            </a:xfrm>
            <a:custGeom>
              <a:avLst/>
              <a:gdLst>
                <a:gd name="G0" fmla="+- 2763 0 0"/>
                <a:gd name="G1" fmla="+- 21600 0 0"/>
                <a:gd name="G2" fmla="+- 21600 0 0"/>
                <a:gd name="T0" fmla="*/ 0 w 20611"/>
                <a:gd name="T1" fmla="*/ 177 h 21600"/>
                <a:gd name="T2" fmla="*/ 20611 w 20611"/>
                <a:gd name="T3" fmla="*/ 9434 h 21600"/>
                <a:gd name="T4" fmla="*/ 2763 w 206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11" h="21600" fill="none" extrusionOk="0">
                  <a:moveTo>
                    <a:pt x="0" y="177"/>
                  </a:moveTo>
                  <a:cubicBezTo>
                    <a:pt x="916" y="59"/>
                    <a:pt x="1839" y="-1"/>
                    <a:pt x="2763" y="0"/>
                  </a:cubicBezTo>
                  <a:cubicBezTo>
                    <a:pt x="9906" y="0"/>
                    <a:pt x="16587" y="3531"/>
                    <a:pt x="20610" y="9434"/>
                  </a:cubicBezTo>
                </a:path>
                <a:path w="20611" h="21600" stroke="0" extrusionOk="0">
                  <a:moveTo>
                    <a:pt x="0" y="177"/>
                  </a:moveTo>
                  <a:cubicBezTo>
                    <a:pt x="916" y="59"/>
                    <a:pt x="1839" y="-1"/>
                    <a:pt x="2763" y="0"/>
                  </a:cubicBezTo>
                  <a:cubicBezTo>
                    <a:pt x="9906" y="0"/>
                    <a:pt x="16587" y="3531"/>
                    <a:pt x="20610" y="9434"/>
                  </a:cubicBezTo>
                  <a:lnTo>
                    <a:pt x="2763" y="21600"/>
                  </a:lnTo>
                  <a:close/>
                </a:path>
              </a:pathLst>
            </a:custGeom>
            <a:noFill/>
            <a:ln w="508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4093" y="910"/>
              <a:ext cx="164" cy="191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18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5</a:t>
              </a:r>
            </a:p>
          </p:txBody>
        </p:sp>
      </p:grpSp>
      <p:sp>
        <p:nvSpPr>
          <p:cNvPr id="13" name="Arc 12"/>
          <p:cNvSpPr>
            <a:spLocks/>
          </p:cNvSpPr>
          <p:nvPr/>
        </p:nvSpPr>
        <p:spPr bwMode="auto">
          <a:xfrm>
            <a:off x="4443413" y="2513013"/>
            <a:ext cx="2557462" cy="7461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223 w 20223"/>
              <a:gd name="T1" fmla="*/ 7588 h 19674"/>
              <a:gd name="T2" fmla="*/ 8915 w 20223"/>
              <a:gd name="T3" fmla="*/ 19674 h 19674"/>
              <a:gd name="T4" fmla="*/ 0 w 20223"/>
              <a:gd name="T5" fmla="*/ 0 h 19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23" h="19674" fill="none" extrusionOk="0">
                <a:moveTo>
                  <a:pt x="20223" y="7588"/>
                </a:moveTo>
                <a:cubicBezTo>
                  <a:pt x="18208" y="12958"/>
                  <a:pt x="14139" y="17306"/>
                  <a:pt x="8915" y="19674"/>
                </a:cubicBezTo>
              </a:path>
              <a:path w="20223" h="19674" stroke="0" extrusionOk="0">
                <a:moveTo>
                  <a:pt x="20223" y="7588"/>
                </a:moveTo>
                <a:cubicBezTo>
                  <a:pt x="18208" y="12958"/>
                  <a:pt x="14139" y="17306"/>
                  <a:pt x="8915" y="19674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rgbClr val="CC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rc 13"/>
          <p:cNvSpPr>
            <a:spLocks/>
          </p:cNvSpPr>
          <p:nvPr/>
        </p:nvSpPr>
        <p:spPr bwMode="auto">
          <a:xfrm>
            <a:off x="4678363" y="1835150"/>
            <a:ext cx="2403475" cy="679450"/>
          </a:xfrm>
          <a:custGeom>
            <a:avLst/>
            <a:gdLst>
              <a:gd name="G0" fmla="+- 0 0 0"/>
              <a:gd name="G1" fmla="+- 21579 0 0"/>
              <a:gd name="G2" fmla="+- 21600 0 0"/>
              <a:gd name="T0" fmla="*/ 941 w 21586"/>
              <a:gd name="T1" fmla="*/ 0 h 21579"/>
              <a:gd name="T2" fmla="*/ 21586 w 21586"/>
              <a:gd name="T3" fmla="*/ 20800 h 21579"/>
              <a:gd name="T4" fmla="*/ 0 w 21586"/>
              <a:gd name="T5" fmla="*/ 2157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6" h="21579" fill="none" extrusionOk="0">
                <a:moveTo>
                  <a:pt x="941" y="-1"/>
                </a:moveTo>
                <a:cubicBezTo>
                  <a:pt x="12193" y="490"/>
                  <a:pt x="21179" y="9544"/>
                  <a:pt x="21585" y="20800"/>
                </a:cubicBezTo>
              </a:path>
              <a:path w="21586" h="21579" stroke="0" extrusionOk="0">
                <a:moveTo>
                  <a:pt x="941" y="-1"/>
                </a:moveTo>
                <a:cubicBezTo>
                  <a:pt x="12193" y="490"/>
                  <a:pt x="21179" y="9544"/>
                  <a:pt x="21585" y="20800"/>
                </a:cubicBezTo>
                <a:lnTo>
                  <a:pt x="0" y="21579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" name="Picture 30" descr="Computer_DesktopCompute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1868488"/>
            <a:ext cx="768350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27325"/>
            <a:ext cx="14208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32"/>
          <p:cNvGrpSpPr>
            <a:grpSpLocks/>
          </p:cNvGrpSpPr>
          <p:nvPr/>
        </p:nvGrpSpPr>
        <p:grpSpPr bwMode="auto">
          <a:xfrm>
            <a:off x="3251200" y="1198563"/>
            <a:ext cx="2652713" cy="1155700"/>
            <a:chOff x="2048" y="739"/>
            <a:chExt cx="1671" cy="728"/>
          </a:xfrm>
        </p:grpSpPr>
        <p:grpSp>
          <p:nvGrpSpPr>
            <p:cNvPr id="18" name="Group 33"/>
            <p:cNvGrpSpPr>
              <a:grpSpLocks/>
            </p:cNvGrpSpPr>
            <p:nvPr/>
          </p:nvGrpSpPr>
          <p:grpSpPr bwMode="auto">
            <a:xfrm>
              <a:off x="2048" y="739"/>
              <a:ext cx="897" cy="650"/>
              <a:chOff x="2363" y="1258"/>
              <a:chExt cx="1224" cy="886"/>
            </a:xfrm>
          </p:grpSpPr>
          <p:grpSp>
            <p:nvGrpSpPr>
              <p:cNvPr id="20" name="Group 34"/>
              <p:cNvGrpSpPr>
                <a:grpSpLocks/>
              </p:cNvGrpSpPr>
              <p:nvPr/>
            </p:nvGrpSpPr>
            <p:grpSpPr bwMode="auto">
              <a:xfrm>
                <a:off x="2363" y="1258"/>
                <a:ext cx="1049" cy="886"/>
                <a:chOff x="3952" y="2051"/>
                <a:chExt cx="830" cy="701"/>
              </a:xfrm>
            </p:grpSpPr>
            <p:sp>
              <p:nvSpPr>
                <p:cNvPr id="22" name="Oval 35"/>
                <p:cNvSpPr>
                  <a:spLocks noChangeArrowheads="1"/>
                </p:cNvSpPr>
                <p:nvPr/>
              </p:nvSpPr>
              <p:spPr bwMode="auto">
                <a:xfrm>
                  <a:off x="3952" y="2251"/>
                  <a:ext cx="830" cy="5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0F1FF"/>
                    </a:gs>
                    <a:gs pos="100000">
                      <a:srgbClr val="B3C8D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>
                  <a:outerShdw dist="35921" dir="2700000" algn="ctr" rotWithShape="0">
                    <a:srgbClr val="ADADAD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23" name="Picture 36" descr="Server0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8" y="2051"/>
                  <a:ext cx="558" cy="6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1" name="Picture 37" descr="WebServices0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5" y="1521"/>
                <a:ext cx="632" cy="4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AutoShape 38"/>
            <p:cNvSpPr>
              <a:spLocks noChangeArrowheads="1"/>
            </p:cNvSpPr>
            <p:nvPr/>
          </p:nvSpPr>
          <p:spPr bwMode="auto">
            <a:xfrm>
              <a:off x="2545" y="1291"/>
              <a:ext cx="1174" cy="176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Pricing Web Service</a:t>
              </a:r>
            </a:p>
          </p:txBody>
        </p:sp>
      </p:grpSp>
      <p:grpSp>
        <p:nvGrpSpPr>
          <p:cNvPr id="24" name="Group 39"/>
          <p:cNvGrpSpPr>
            <a:grpSpLocks/>
          </p:cNvGrpSpPr>
          <p:nvPr/>
        </p:nvGrpSpPr>
        <p:grpSpPr bwMode="auto">
          <a:xfrm>
            <a:off x="3486150" y="2517775"/>
            <a:ext cx="2178050" cy="1031875"/>
            <a:chOff x="2196" y="1570"/>
            <a:chExt cx="1372" cy="650"/>
          </a:xfrm>
        </p:grpSpPr>
        <p:grpSp>
          <p:nvGrpSpPr>
            <p:cNvPr id="25" name="Group 40"/>
            <p:cNvGrpSpPr>
              <a:grpSpLocks/>
            </p:cNvGrpSpPr>
            <p:nvPr/>
          </p:nvGrpSpPr>
          <p:grpSpPr bwMode="auto">
            <a:xfrm>
              <a:off x="2778" y="1570"/>
              <a:ext cx="790" cy="650"/>
              <a:chOff x="2363" y="2337"/>
              <a:chExt cx="1078" cy="886"/>
            </a:xfrm>
          </p:grpSpPr>
          <p:grpSp>
            <p:nvGrpSpPr>
              <p:cNvPr id="27" name="Group 41"/>
              <p:cNvGrpSpPr>
                <a:grpSpLocks/>
              </p:cNvGrpSpPr>
              <p:nvPr/>
            </p:nvGrpSpPr>
            <p:grpSpPr bwMode="auto">
              <a:xfrm>
                <a:off x="2363" y="2337"/>
                <a:ext cx="1049" cy="886"/>
                <a:chOff x="3952" y="2051"/>
                <a:chExt cx="830" cy="701"/>
              </a:xfrm>
            </p:grpSpPr>
            <p:sp>
              <p:nvSpPr>
                <p:cNvPr id="29" name="Oval 42"/>
                <p:cNvSpPr>
                  <a:spLocks noChangeArrowheads="1"/>
                </p:cNvSpPr>
                <p:nvPr/>
              </p:nvSpPr>
              <p:spPr bwMode="auto">
                <a:xfrm>
                  <a:off x="3952" y="2251"/>
                  <a:ext cx="830" cy="5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0F1FF"/>
                    </a:gs>
                    <a:gs pos="100000">
                      <a:srgbClr val="B3C8D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>
                  <a:outerShdw dist="35921" dir="2700000" algn="ctr" rotWithShape="0">
                    <a:srgbClr val="ADADAD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30" name="Picture 43" descr="Server0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8" y="2051"/>
                  <a:ext cx="558" cy="6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8" name="Picture 44" descr="ServerProcess0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1" y="2718"/>
                <a:ext cx="490" cy="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AutoShape 45"/>
            <p:cNvSpPr>
              <a:spLocks noChangeArrowheads="1"/>
            </p:cNvSpPr>
            <p:nvPr/>
          </p:nvSpPr>
          <p:spPr bwMode="auto">
            <a:xfrm>
              <a:off x="2196" y="1678"/>
              <a:ext cx="899" cy="176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UDDI Services</a:t>
              </a:r>
            </a:p>
          </p:txBody>
        </p:sp>
      </p:grpSp>
      <p:grpSp>
        <p:nvGrpSpPr>
          <p:cNvPr id="31" name="Group 49"/>
          <p:cNvGrpSpPr>
            <a:grpSpLocks/>
          </p:cNvGrpSpPr>
          <p:nvPr/>
        </p:nvGrpSpPr>
        <p:grpSpPr bwMode="auto">
          <a:xfrm>
            <a:off x="6859588" y="1868488"/>
            <a:ext cx="1220787" cy="993775"/>
            <a:chOff x="4059" y="1866"/>
            <a:chExt cx="1049" cy="854"/>
          </a:xfrm>
        </p:grpSpPr>
        <p:sp>
          <p:nvSpPr>
            <p:cNvPr id="32" name="Oval 50"/>
            <p:cNvSpPr>
              <a:spLocks noChangeArrowheads="1"/>
            </p:cNvSpPr>
            <p:nvPr/>
          </p:nvSpPr>
          <p:spPr bwMode="auto">
            <a:xfrm>
              <a:off x="4059" y="2087"/>
              <a:ext cx="1049" cy="633"/>
            </a:xfrm>
            <a:prstGeom prst="ellipse">
              <a:avLst/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rgbClr val="ADADA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3" name="Picture 51" descr="Computer_DesktopCompute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" y="1866"/>
              <a:ext cx="660" cy="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AutoShape 52"/>
          <p:cNvSpPr>
            <a:spLocks noChangeArrowheads="1"/>
          </p:cNvSpPr>
          <p:nvPr/>
        </p:nvSpPr>
        <p:spPr bwMode="auto">
          <a:xfrm>
            <a:off x="7165975" y="2809875"/>
            <a:ext cx="260350" cy="30321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1800" b="1">
                <a:solidFill>
                  <a:srgbClr val="990033"/>
                </a:solidFill>
                <a:latin typeface="Arial Narrow" panose="020B0606020202030204" pitchFamily="34" charset="0"/>
              </a:rPr>
              <a:t>4</a:t>
            </a:r>
          </a:p>
        </p:txBody>
      </p:sp>
      <p:grpSp>
        <p:nvGrpSpPr>
          <p:cNvPr id="35" name="Group 14"/>
          <p:cNvGrpSpPr>
            <a:grpSpLocks/>
          </p:cNvGrpSpPr>
          <p:nvPr/>
        </p:nvGrpSpPr>
        <p:grpSpPr bwMode="auto">
          <a:xfrm>
            <a:off x="1171575" y="3692525"/>
            <a:ext cx="7483475" cy="492125"/>
            <a:chOff x="619" y="832"/>
            <a:chExt cx="4714" cy="310"/>
          </a:xfrm>
        </p:grpSpPr>
        <p:sp>
          <p:nvSpPr>
            <p:cNvPr id="36" name="AutoShape 15"/>
            <p:cNvSpPr>
              <a:spLocks noChangeArrowheads="1"/>
            </p:cNvSpPr>
            <p:nvPr/>
          </p:nvSpPr>
          <p:spPr bwMode="auto">
            <a:xfrm>
              <a:off x="735" y="832"/>
              <a:ext cx="4598" cy="31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5000"/>
                </a:lnSpc>
              </a:pPr>
              <a:r>
                <a:rPr lang="en-US" sz="1700" b="1">
                  <a:solidFill>
                    <a:srgbClr val="FF3300"/>
                  </a:solidFill>
                </a:rPr>
                <a:t>Web service developer</a:t>
              </a:r>
              <a:r>
                <a:rPr lang="en-US" sz="1700" b="1">
                  <a:solidFill>
                    <a:schemeClr val="tx1"/>
                  </a:solidFill>
                </a:rPr>
                <a:t> builds and deploys a pricing Web service</a:t>
              </a:r>
            </a:p>
          </p:txBody>
        </p:sp>
        <p:sp>
          <p:nvSpPr>
            <p:cNvPr id="37" name="AutoShape 16"/>
            <p:cNvSpPr>
              <a:spLocks noChangeArrowheads="1"/>
            </p:cNvSpPr>
            <p:nvPr/>
          </p:nvSpPr>
          <p:spPr bwMode="auto">
            <a:xfrm>
              <a:off x="619" y="866"/>
              <a:ext cx="213" cy="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1700" b="1">
                  <a:solidFill>
                    <a:srgbClr val="990033"/>
                  </a:solidFill>
                </a:rPr>
                <a:t>1</a:t>
              </a:r>
            </a:p>
          </p:txBody>
        </p:sp>
      </p:grpSp>
      <p:grpSp>
        <p:nvGrpSpPr>
          <p:cNvPr id="38" name="Group 17"/>
          <p:cNvGrpSpPr>
            <a:grpSpLocks/>
          </p:cNvGrpSpPr>
          <p:nvPr/>
        </p:nvGrpSpPr>
        <p:grpSpPr bwMode="auto">
          <a:xfrm>
            <a:off x="1171575" y="4271963"/>
            <a:ext cx="7483475" cy="492125"/>
            <a:chOff x="619" y="1221"/>
            <a:chExt cx="4714" cy="310"/>
          </a:xfrm>
        </p:grpSpPr>
        <p:sp>
          <p:nvSpPr>
            <p:cNvPr id="39" name="AutoShape 18"/>
            <p:cNvSpPr>
              <a:spLocks noChangeArrowheads="1"/>
            </p:cNvSpPr>
            <p:nvPr/>
          </p:nvSpPr>
          <p:spPr bwMode="auto">
            <a:xfrm>
              <a:off x="735" y="1221"/>
              <a:ext cx="4598" cy="31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5000"/>
                </a:lnSpc>
              </a:pPr>
              <a:r>
                <a:rPr lang="en-US" sz="1700" b="1">
                  <a:solidFill>
                    <a:srgbClr val="FF3300"/>
                  </a:solidFill>
                </a:rPr>
                <a:t>Web service developer</a:t>
              </a:r>
              <a:r>
                <a:rPr lang="en-US" sz="1700" b="1">
                  <a:solidFill>
                    <a:schemeClr val="tx1"/>
                  </a:solidFill>
                </a:rPr>
                <a:t> registers and  categorizes the Web service</a:t>
              </a:r>
            </a:p>
          </p:txBody>
        </p:sp>
        <p:sp>
          <p:nvSpPr>
            <p:cNvPr id="40" name="AutoShape 19"/>
            <p:cNvSpPr>
              <a:spLocks noChangeArrowheads="1"/>
            </p:cNvSpPr>
            <p:nvPr/>
          </p:nvSpPr>
          <p:spPr bwMode="auto">
            <a:xfrm>
              <a:off x="619" y="1255"/>
              <a:ext cx="213" cy="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1700" b="1">
                  <a:solidFill>
                    <a:srgbClr val="990033"/>
                  </a:solidFill>
                </a:rPr>
                <a:t>2</a:t>
              </a:r>
            </a:p>
          </p:txBody>
        </p:sp>
      </p:grpSp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1171575" y="4852988"/>
            <a:ext cx="7483475" cy="492125"/>
            <a:chOff x="619" y="1619"/>
            <a:chExt cx="4714" cy="310"/>
          </a:xfrm>
        </p:grpSpPr>
        <p:sp>
          <p:nvSpPr>
            <p:cNvPr id="42" name="AutoShape 21"/>
            <p:cNvSpPr>
              <a:spLocks noChangeArrowheads="1"/>
            </p:cNvSpPr>
            <p:nvPr/>
          </p:nvSpPr>
          <p:spPr bwMode="auto">
            <a:xfrm>
              <a:off x="735" y="1619"/>
              <a:ext cx="4598" cy="31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5000"/>
                </a:lnSpc>
              </a:pPr>
              <a:r>
                <a:rPr lang="en-US" sz="1700" b="1">
                  <a:solidFill>
                    <a:srgbClr val="FF3300"/>
                  </a:solidFill>
                </a:rPr>
                <a:t>Web service consumer</a:t>
              </a:r>
              <a:r>
                <a:rPr lang="en-US" sz="1700" b="1">
                  <a:solidFill>
                    <a:schemeClr val="tx1"/>
                  </a:solidFill>
                </a:rPr>
                <a:t> queries UDDI for “pricing” services</a:t>
              </a:r>
            </a:p>
          </p:txBody>
        </p:sp>
        <p:sp>
          <p:nvSpPr>
            <p:cNvPr id="43" name="AutoShape 22"/>
            <p:cNvSpPr>
              <a:spLocks noChangeArrowheads="1"/>
            </p:cNvSpPr>
            <p:nvPr/>
          </p:nvSpPr>
          <p:spPr bwMode="auto">
            <a:xfrm>
              <a:off x="619" y="1653"/>
              <a:ext cx="213" cy="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1700" b="1">
                  <a:solidFill>
                    <a:srgbClr val="990033"/>
                  </a:solidFill>
                </a:rPr>
                <a:t>3</a:t>
              </a:r>
            </a:p>
          </p:txBody>
        </p:sp>
      </p:grpSp>
      <p:grpSp>
        <p:nvGrpSpPr>
          <p:cNvPr id="44" name="Group 23"/>
          <p:cNvGrpSpPr>
            <a:grpSpLocks/>
          </p:cNvGrpSpPr>
          <p:nvPr/>
        </p:nvGrpSpPr>
        <p:grpSpPr bwMode="auto">
          <a:xfrm>
            <a:off x="1171575" y="5432425"/>
            <a:ext cx="7483475" cy="492125"/>
            <a:chOff x="619" y="2025"/>
            <a:chExt cx="4714" cy="310"/>
          </a:xfrm>
        </p:grpSpPr>
        <p:sp>
          <p:nvSpPr>
            <p:cNvPr id="45" name="AutoShape 24"/>
            <p:cNvSpPr>
              <a:spLocks noChangeArrowheads="1"/>
            </p:cNvSpPr>
            <p:nvPr/>
          </p:nvSpPr>
          <p:spPr bwMode="auto">
            <a:xfrm>
              <a:off x="735" y="2025"/>
              <a:ext cx="4598" cy="31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5000"/>
                </a:lnSpc>
              </a:pPr>
              <a:r>
                <a:rPr lang="en-US" sz="1700" b="1">
                  <a:solidFill>
                    <a:srgbClr val="FF3300"/>
                  </a:solidFill>
                </a:rPr>
                <a:t>Web service consumer</a:t>
              </a:r>
              <a:r>
                <a:rPr lang="en-US" sz="1700" b="1">
                  <a:solidFill>
                    <a:schemeClr val="tx1"/>
                  </a:solidFill>
                </a:rPr>
                <a:t> determines the most appropriate “pricing” service</a:t>
              </a:r>
            </a:p>
          </p:txBody>
        </p:sp>
        <p:sp>
          <p:nvSpPr>
            <p:cNvPr id="46" name="AutoShape 25"/>
            <p:cNvSpPr>
              <a:spLocks noChangeArrowheads="1"/>
            </p:cNvSpPr>
            <p:nvPr/>
          </p:nvSpPr>
          <p:spPr bwMode="auto">
            <a:xfrm>
              <a:off x="619" y="2059"/>
              <a:ext cx="213" cy="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1700" b="1">
                  <a:solidFill>
                    <a:srgbClr val="990033"/>
                  </a:solidFill>
                </a:rPr>
                <a:t>4</a:t>
              </a:r>
            </a:p>
          </p:txBody>
        </p:sp>
      </p:grpSp>
      <p:grpSp>
        <p:nvGrpSpPr>
          <p:cNvPr id="47" name="Group 26"/>
          <p:cNvGrpSpPr>
            <a:grpSpLocks/>
          </p:cNvGrpSpPr>
          <p:nvPr/>
        </p:nvGrpSpPr>
        <p:grpSpPr bwMode="auto">
          <a:xfrm>
            <a:off x="1171575" y="6013450"/>
            <a:ext cx="7483475" cy="542925"/>
            <a:chOff x="619" y="2415"/>
            <a:chExt cx="4714" cy="342"/>
          </a:xfrm>
        </p:grpSpPr>
        <p:sp>
          <p:nvSpPr>
            <p:cNvPr id="48" name="AutoShape 27"/>
            <p:cNvSpPr>
              <a:spLocks noChangeArrowheads="1"/>
            </p:cNvSpPr>
            <p:nvPr/>
          </p:nvSpPr>
          <p:spPr bwMode="auto">
            <a:xfrm>
              <a:off x="735" y="2415"/>
              <a:ext cx="4598" cy="342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5000"/>
                </a:lnSpc>
              </a:pPr>
              <a:r>
                <a:rPr lang="en-US" sz="1700" b="1">
                  <a:solidFill>
                    <a:srgbClr val="FF3300"/>
                  </a:solidFill>
                </a:rPr>
                <a:t>Web service developer</a:t>
              </a:r>
              <a:r>
                <a:rPr lang="en-US" sz="1700" b="1">
                  <a:solidFill>
                    <a:schemeClr val="tx1"/>
                  </a:solidFill>
                </a:rPr>
                <a:t> builds a solution that directly </a:t>
              </a:r>
              <a:br>
                <a:rPr lang="en-US" sz="1700" b="1">
                  <a:solidFill>
                    <a:schemeClr val="tx1"/>
                  </a:solidFill>
                </a:rPr>
              </a:br>
              <a:r>
                <a:rPr lang="en-US" sz="1700" b="1">
                  <a:solidFill>
                    <a:schemeClr val="tx1"/>
                  </a:solidFill>
                </a:rPr>
                <a:t>consumes the Web service data</a:t>
              </a:r>
            </a:p>
          </p:txBody>
        </p:sp>
        <p:sp>
          <p:nvSpPr>
            <p:cNvPr id="49" name="AutoShape 28"/>
            <p:cNvSpPr>
              <a:spLocks noChangeArrowheads="1"/>
            </p:cNvSpPr>
            <p:nvPr/>
          </p:nvSpPr>
          <p:spPr bwMode="auto">
            <a:xfrm>
              <a:off x="619" y="2465"/>
              <a:ext cx="213" cy="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1700" b="1">
                  <a:solidFill>
                    <a:srgbClr val="990033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14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2894653" y="3325906"/>
            <a:ext cx="6172200" cy="914400"/>
          </a:xfrm>
          <a:prstGeom prst="roundRect">
            <a:avLst>
              <a:gd name="adj" fmla="val 16667"/>
            </a:avLst>
          </a:prstGeom>
          <a:solidFill>
            <a:schemeClr val="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tIns="0" anchor="b"/>
          <a:lstStyle/>
          <a:p>
            <a:endParaRPr lang="en-US" b="1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894653" y="2403568"/>
            <a:ext cx="6172200" cy="846138"/>
          </a:xfrm>
          <a:prstGeom prst="roundRect">
            <a:avLst>
              <a:gd name="adj" fmla="val 22917"/>
            </a:avLst>
          </a:prstGeom>
          <a:solidFill>
            <a:schemeClr val="hlink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r>
              <a:rPr lang="en-US" sz="2400" b="1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7238053" y="3546568"/>
            <a:ext cx="1600200" cy="533400"/>
          </a:xfrm>
          <a:prstGeom prst="roundRect">
            <a:avLst>
              <a:gd name="adj" fmla="val 22917"/>
            </a:avLst>
          </a:prstGeom>
          <a:solidFill>
            <a:srgbClr val="339966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99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r>
              <a:rPr lang="en-US" sz="2400" b="1" dirty="0" smtClean="0"/>
              <a:t>UDDI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5180653" y="3546568"/>
            <a:ext cx="1905000" cy="533400"/>
          </a:xfrm>
          <a:prstGeom prst="roundRect">
            <a:avLst>
              <a:gd name="adj" fmla="val 22917"/>
            </a:avLst>
          </a:prstGeom>
          <a:solidFill>
            <a:srgbClr val="339966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99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r>
              <a:rPr lang="en-US" sz="2400" b="1" dirty="0" smtClean="0"/>
              <a:t>WSDL	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3199453" y="3546568"/>
            <a:ext cx="1828800" cy="533400"/>
          </a:xfrm>
          <a:prstGeom prst="roundRect">
            <a:avLst>
              <a:gd name="adj" fmla="val 22917"/>
            </a:avLst>
          </a:prstGeom>
          <a:solidFill>
            <a:srgbClr val="339966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99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SOAP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SOAP-</a:t>
            </a:r>
            <a:r>
              <a:rPr lang="en-US" dirty="0">
                <a:solidFill>
                  <a:srgbClr val="00B0F0"/>
                </a:solidFill>
              </a:rPr>
              <a:t>Simple Object Access Protocol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845622" y="2922586"/>
            <a:ext cx="7086591" cy="685799"/>
            <a:chOff x="702" y="1145"/>
            <a:chExt cx="4202" cy="38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 err="1"/>
                <a:t>M</a:t>
              </a:r>
              <a:r>
                <a:rPr lang="en-US" dirty="0" err="1" smtClean="0"/>
                <a:t>ột</a:t>
              </a:r>
              <a:r>
                <a:rPr lang="en-US" dirty="0" smtClean="0"/>
                <a:t> </a:t>
              </a:r>
              <a:r>
                <a:rPr lang="en-US" dirty="0" err="1"/>
                <a:t>định</a:t>
              </a:r>
              <a:r>
                <a:rPr lang="en-US" dirty="0"/>
                <a:t> </a:t>
              </a:r>
              <a:r>
                <a:rPr lang="en-US" dirty="0" err="1"/>
                <a:t>dạng</a:t>
              </a:r>
              <a:r>
                <a:rPr lang="en-US" dirty="0"/>
                <a:t> </a:t>
              </a:r>
              <a:r>
                <a:rPr lang="en-US" dirty="0" err="1"/>
                <a:t>dùng</a:t>
              </a:r>
              <a:r>
                <a:rPr lang="en-US" dirty="0"/>
                <a:t> </a:t>
              </a:r>
              <a:r>
                <a:rPr lang="en-US" dirty="0" err="1"/>
                <a:t>để</a:t>
              </a:r>
              <a:r>
                <a:rPr lang="en-US" dirty="0"/>
                <a:t> </a:t>
              </a:r>
              <a:r>
                <a:rPr lang="en-US" dirty="0" err="1"/>
                <a:t>gửi</a:t>
              </a:r>
              <a:r>
                <a:rPr lang="en-US" dirty="0"/>
                <a:t> </a:t>
              </a:r>
              <a:r>
                <a:rPr lang="en-US" dirty="0" err="1"/>
                <a:t>đi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</a:t>
              </a:r>
              <a:r>
                <a:rPr lang="en-US" dirty="0" err="1"/>
                <a:t>thông</a:t>
              </a:r>
              <a:r>
                <a:rPr lang="en-US" dirty="0"/>
                <a:t> </a:t>
              </a:r>
              <a:r>
                <a:rPr lang="en-US" dirty="0" err="1"/>
                <a:t>điệp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3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845622" y="4468355"/>
            <a:ext cx="7086600" cy="685800"/>
            <a:chOff x="702" y="1145"/>
            <a:chExt cx="4202" cy="388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/>
                <a:t>C</a:t>
              </a:r>
              <a:r>
                <a:rPr lang="vi-VN" dirty="0" smtClean="0"/>
                <a:t>ho </a:t>
              </a:r>
              <a:r>
                <a:rPr lang="vi-VN" dirty="0"/>
                <a:t>phép chúng ta vượt qua bức tường lửa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5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1845623" y="2160589"/>
            <a:ext cx="7086600" cy="685800"/>
            <a:chOff x="702" y="1145"/>
            <a:chExt cx="4202" cy="388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 err="1" smtClean="0"/>
                <a:t>Một</a:t>
              </a:r>
              <a:r>
                <a:rPr lang="en-US" dirty="0" smtClean="0"/>
                <a:t> </a:t>
              </a:r>
              <a:r>
                <a:rPr lang="en-US" dirty="0" err="1"/>
                <a:t>giao</a:t>
              </a:r>
              <a:r>
                <a:rPr lang="en-US" dirty="0"/>
                <a:t> </a:t>
              </a:r>
              <a:r>
                <a:rPr lang="en-US" dirty="0" err="1"/>
                <a:t>thức</a:t>
              </a:r>
              <a:r>
                <a:rPr lang="en-US" dirty="0"/>
                <a:t> </a:t>
              </a:r>
              <a:r>
                <a:rPr lang="en-US" dirty="0" err="1"/>
                <a:t>truyền</a:t>
              </a:r>
              <a:r>
                <a:rPr lang="en-US" dirty="0"/>
                <a:t> </a:t>
              </a:r>
              <a:r>
                <a:rPr lang="en-US" dirty="0" err="1"/>
                <a:t>thông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845622" y="3706355"/>
            <a:ext cx="7086600" cy="685800"/>
            <a:chOff x="702" y="1145"/>
            <a:chExt cx="4202" cy="388"/>
          </a:xfrm>
        </p:grpSpPr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SOAP ≈ HTTP + XML</a:t>
              </a: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4</a:t>
              </a: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1845623" y="1398589"/>
            <a:ext cx="7086600" cy="685800"/>
            <a:chOff x="702" y="1145"/>
            <a:chExt cx="4202" cy="388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 err="1"/>
                <a:t>M</a:t>
              </a:r>
              <a:r>
                <a:rPr lang="en-US" dirty="0" err="1" smtClean="0"/>
                <a:t>ột</a:t>
              </a:r>
              <a:r>
                <a:rPr lang="en-US" dirty="0" smtClean="0"/>
                <a:t> </a:t>
              </a:r>
              <a:r>
                <a:rPr lang="en-US" dirty="0" err="1"/>
                <a:t>giao</a:t>
              </a:r>
              <a:r>
                <a:rPr lang="en-US" dirty="0"/>
                <a:t> </a:t>
              </a:r>
              <a:r>
                <a:rPr lang="en-US" dirty="0" err="1"/>
                <a:t>thức</a:t>
              </a:r>
              <a:r>
                <a:rPr lang="en-US" dirty="0"/>
                <a:t> </a:t>
              </a:r>
              <a:r>
                <a:rPr lang="en-US" dirty="0" err="1"/>
                <a:t>dựa</a:t>
              </a:r>
              <a:r>
                <a:rPr lang="en-US" dirty="0"/>
                <a:t> </a:t>
              </a:r>
              <a:r>
                <a:rPr lang="en-US" dirty="0" err="1"/>
                <a:t>trên</a:t>
              </a:r>
              <a:r>
                <a:rPr lang="en-US" dirty="0"/>
                <a:t> </a:t>
              </a:r>
              <a:r>
                <a:rPr lang="en-US" dirty="0" err="1"/>
                <a:t>nền</a:t>
              </a:r>
              <a:r>
                <a:rPr lang="en-US" dirty="0"/>
                <a:t> XML </a:t>
              </a:r>
              <a:r>
                <a:rPr lang="en-US" dirty="0" err="1"/>
                <a:t>cho</a:t>
              </a:r>
              <a:r>
                <a:rPr lang="en-US" dirty="0"/>
                <a:t> </a:t>
              </a:r>
              <a:r>
                <a:rPr lang="en-US" dirty="0" err="1"/>
                <a:t>phéo</a:t>
              </a:r>
              <a:r>
                <a:rPr lang="en-US" dirty="0"/>
                <a:t> </a:t>
              </a:r>
              <a:r>
                <a:rPr lang="en-US" dirty="0" err="1"/>
                <a:t>ứng</a:t>
              </a:r>
              <a:r>
                <a:rPr lang="en-US" dirty="0"/>
                <a:t> </a:t>
              </a:r>
              <a:r>
                <a:rPr lang="en-US" dirty="0" err="1"/>
                <a:t>dụng</a:t>
              </a:r>
              <a:r>
                <a:rPr lang="en-US" dirty="0"/>
                <a:t> </a:t>
              </a:r>
              <a:r>
                <a:rPr lang="en-US" dirty="0" err="1"/>
                <a:t>trao</a:t>
              </a:r>
              <a:r>
                <a:rPr lang="en-US" dirty="0"/>
                <a:t> </a:t>
              </a:r>
              <a:r>
                <a:rPr lang="en-US" dirty="0" err="1"/>
                <a:t>đổi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</a:t>
              </a:r>
              <a:r>
                <a:rPr lang="en-US" dirty="0" err="1" smtClean="0"/>
                <a:t>th</a:t>
              </a:r>
              <a:r>
                <a:rPr lang="en-US" dirty="0" err="1"/>
                <a:t>ông</a:t>
              </a:r>
              <a:r>
                <a:rPr lang="en-US" dirty="0" smtClean="0"/>
                <a:t> </a:t>
              </a:r>
              <a:r>
                <a:rPr lang="en-US" dirty="0"/>
                <a:t>tin </a:t>
              </a:r>
              <a:r>
                <a:rPr lang="en-US" dirty="0" err="1"/>
                <a:t>thông</a:t>
              </a:r>
              <a:r>
                <a:rPr lang="en-US" dirty="0"/>
                <a:t> qua HTTP</a:t>
              </a:r>
              <a:endParaRPr lang="en-US" b="1" dirty="0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</p:grpSp>
      <p:grpSp>
        <p:nvGrpSpPr>
          <p:cNvPr id="23" name="Group 7"/>
          <p:cNvGrpSpPr>
            <a:grpSpLocks/>
          </p:cNvGrpSpPr>
          <p:nvPr/>
        </p:nvGrpSpPr>
        <p:grpSpPr bwMode="auto">
          <a:xfrm>
            <a:off x="1845613" y="5252121"/>
            <a:ext cx="7086600" cy="685800"/>
            <a:chOff x="702" y="1145"/>
            <a:chExt cx="4202" cy="388"/>
          </a:xfrm>
        </p:grpSpPr>
        <p:sp>
          <p:nvSpPr>
            <p:cNvPr id="24" name="AutoShape 8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 err="1"/>
                <a:t>M</a:t>
              </a:r>
              <a:r>
                <a:rPr lang="en-US" dirty="0" err="1" smtClean="0"/>
                <a:t>ột</a:t>
              </a:r>
              <a:r>
                <a:rPr lang="en-US" dirty="0" smtClean="0"/>
                <a:t> </a:t>
              </a:r>
              <a:r>
                <a:rPr lang="en-US" dirty="0" err="1"/>
                <a:t>tiêu</a:t>
              </a:r>
              <a:r>
                <a:rPr lang="en-US" dirty="0"/>
                <a:t> </a:t>
              </a:r>
              <a:r>
                <a:rPr lang="en-US" dirty="0" err="1"/>
                <a:t>chuẩn</a:t>
              </a:r>
              <a:r>
                <a:rPr lang="en-US" dirty="0"/>
                <a:t> W3C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AutoShape 9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 dirty="0">
                  <a:solidFill>
                    <a:srgbClr val="990033"/>
                  </a:solidFill>
                  <a:latin typeface="Arial Narrow" panose="020B0606020202030204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7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04356" y="1930400"/>
            <a:ext cx="7467600" cy="685800"/>
            <a:chOff x="702" y="1145"/>
            <a:chExt cx="4202" cy="38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SOAP Request : HTTP POST Request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6</a:t>
              </a:r>
            </a:p>
          </p:txBody>
        </p:sp>
      </p:grp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6756" y="2844800"/>
            <a:ext cx="7315200" cy="30416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b="1">
                <a:solidFill>
                  <a:schemeClr val="tx1"/>
                </a:solidFill>
                <a:latin typeface="Courier" pitchFamily="18" charset="0"/>
              </a:rPr>
              <a:t>POST /WebCalculator/Calculator.asmx HTTP/1.1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b="1">
                <a:solidFill>
                  <a:schemeClr val="tx1"/>
                </a:solidFill>
                <a:latin typeface="Courier" pitchFamily="18" charset="0"/>
              </a:rPr>
              <a:t>Content-Type: text/xml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b="1">
                <a:solidFill>
                  <a:schemeClr val="tx1"/>
                </a:solidFill>
                <a:latin typeface="Courier" pitchFamily="18" charset="0"/>
              </a:rPr>
              <a:t>SOAPAction: “http://tempuri.org/Add”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b="1">
                <a:solidFill>
                  <a:schemeClr val="tx1"/>
                </a:solidFill>
                <a:latin typeface="Courier" pitchFamily="18" charset="0"/>
              </a:rPr>
              <a:t>Content-Length: 386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b="1">
              <a:solidFill>
                <a:schemeClr val="accent1"/>
              </a:solidFill>
              <a:latin typeface="Courier" pitchFamily="18" charset="0"/>
            </a:endParaRP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b="1">
                <a:latin typeface="Courier" pitchFamily="18" charset="0"/>
              </a:rPr>
              <a:t>&lt;?xml version=“1.0”?&gt;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b="1">
                <a:latin typeface="Courier" pitchFamily="18" charset="0"/>
              </a:rPr>
              <a:t>&lt;soap:Envelope ...&gt;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b="1">
                <a:latin typeface="Courier" pitchFamily="18" charset="0"/>
              </a:rPr>
              <a:t>  ...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b="1">
                <a:latin typeface="Courier" pitchFamily="18" charset="0"/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35737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136293" cy="11340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SOAP(3) -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501602" y="1907185"/>
            <a:ext cx="3656012" cy="437515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522239" y="1862735"/>
            <a:ext cx="243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 b="1" dirty="0">
                <a:solidFill>
                  <a:srgbClr val="453939"/>
                </a:solidFill>
              </a:rPr>
              <a:t>SOAP Message</a:t>
            </a:r>
            <a:endParaRPr lang="en-US" sz="1800" dirty="0">
              <a:solidFill>
                <a:srgbClr val="453939"/>
              </a:solidFill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623839" y="2973985"/>
            <a:ext cx="3351213" cy="2895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45393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1625427" y="2929535"/>
            <a:ext cx="243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 b="1">
                <a:solidFill>
                  <a:srgbClr val="453939"/>
                </a:solidFill>
              </a:rPr>
              <a:t>SOAP Envelope</a:t>
            </a:r>
            <a:endParaRPr lang="en-US" sz="1800">
              <a:solidFill>
                <a:srgbClr val="453939"/>
              </a:solidFill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1806402" y="3356573"/>
            <a:ext cx="3046412" cy="989012"/>
          </a:xfrm>
          <a:prstGeom prst="rect">
            <a:avLst/>
          </a:prstGeom>
          <a:solidFill>
            <a:schemeClr val="folHlink"/>
          </a:solidFill>
          <a:ln w="9525">
            <a:solidFill>
              <a:srgbClr val="45393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1776239" y="4497985"/>
            <a:ext cx="3046413" cy="12160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45393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828627" y="4497985"/>
            <a:ext cx="243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 b="1">
                <a:solidFill>
                  <a:schemeClr val="tx1"/>
                </a:solidFill>
              </a:rPr>
              <a:t>SOAP Body</a:t>
            </a: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1928639" y="4958360"/>
            <a:ext cx="274161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 b="1">
                <a:solidFill>
                  <a:srgbClr val="453939"/>
                </a:solidFill>
              </a:rPr>
              <a:t>Message Name &amp; Data</a:t>
            </a:r>
            <a:endParaRPr lang="en-US" sz="1800">
              <a:solidFill>
                <a:srgbClr val="453939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1928639" y="3735985"/>
            <a:ext cx="2741613" cy="457200"/>
          </a:xfrm>
          <a:prstGeom prst="rect">
            <a:avLst/>
          </a:prstGeom>
          <a:solidFill>
            <a:schemeClr val="hlink"/>
          </a:solidFill>
          <a:ln w="9525">
            <a:solidFill>
              <a:srgbClr val="45393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 b="1">
                <a:solidFill>
                  <a:srgbClr val="453939"/>
                </a:solidFill>
              </a:rPr>
              <a:t>Headers</a:t>
            </a:r>
            <a:endParaRPr lang="en-US" sz="1800">
              <a:solidFill>
                <a:srgbClr val="453939"/>
              </a:solidFill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1623839" y="2288185"/>
            <a:ext cx="3351213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45393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 b="1">
                <a:solidFill>
                  <a:srgbClr val="453939"/>
                </a:solidFill>
              </a:rPr>
              <a:t>Headers</a:t>
            </a:r>
            <a:endParaRPr lang="en-US" sz="1800">
              <a:solidFill>
                <a:srgbClr val="453939"/>
              </a:solidFill>
            </a:endParaRP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5462414" y="5017098"/>
            <a:ext cx="274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600" b="1"/>
              <a:t>XML-encoded SOAP message name </a:t>
            </a:r>
            <a:br>
              <a:rPr lang="en-US" sz="1600" b="1"/>
            </a:br>
            <a:r>
              <a:rPr lang="en-US" sz="1600" b="1"/>
              <a:t>	&amp; data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462414" y="4424960"/>
            <a:ext cx="243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600" b="1">
                <a:latin typeface="Lucida Console" panose="020B0609040504020204" pitchFamily="49" charset="0"/>
              </a:rPr>
              <a:t>&lt;Body&gt;</a:t>
            </a:r>
            <a:r>
              <a:rPr lang="en-US" sz="1600" b="1"/>
              <a:t> contains SOAP message name</a:t>
            </a: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5462414" y="3721698"/>
            <a:ext cx="3811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sz="1600" b="1"/>
              <a:t>Individual headers</a:t>
            </a: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5462414" y="3283548"/>
            <a:ext cx="243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600" b="1">
                <a:latin typeface="Lucida Console" panose="020B0609040504020204" pitchFamily="49" charset="0"/>
              </a:rPr>
              <a:t>&lt;Header&gt;</a:t>
            </a:r>
            <a:r>
              <a:rPr lang="en-US" sz="1600" b="1"/>
              <a:t> encloses headers</a:t>
            </a:r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5462414" y="2881910"/>
            <a:ext cx="243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600" b="1">
                <a:latin typeface="Lucida Console" panose="020B0609040504020204" pitchFamily="49" charset="0"/>
              </a:rPr>
              <a:t>&lt;Envelope&gt;</a:t>
            </a:r>
            <a:r>
              <a:rPr lang="en-US" sz="1600" b="1"/>
              <a:t> encloses payload</a:t>
            </a:r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5462414" y="2285010"/>
            <a:ext cx="335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600" b="1"/>
              <a:t>Protocol binding headers</a:t>
            </a:r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5462414" y="1827810"/>
            <a:ext cx="243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600" b="1"/>
              <a:t>The complete SOAP message</a:t>
            </a: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4700414" y="2059585"/>
            <a:ext cx="763588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flipH="1">
            <a:off x="4700414" y="2516785"/>
            <a:ext cx="763588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 flipH="1">
            <a:off x="4700414" y="3140673"/>
            <a:ext cx="763588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 flipH="1">
            <a:off x="4700414" y="3539135"/>
            <a:ext cx="763588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 flipH="1">
            <a:off x="4700414" y="3967760"/>
            <a:ext cx="763588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4700414" y="4682135"/>
            <a:ext cx="763588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 flipH="1">
            <a:off x="4700414" y="5139335"/>
            <a:ext cx="763588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28" y="324592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SOAP(4) -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SOAP Request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900355"/>
              </p:ext>
            </p:extLst>
          </p:nvPr>
        </p:nvGraphicFramePr>
        <p:xfrm>
          <a:off x="1864425" y="1496291"/>
          <a:ext cx="775413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133"/>
              </a:tblGrid>
              <a:tr h="4624718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POST 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StockQuote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HTTP/1.1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Host: www.stockquoteserver.com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Content-Type: text/xml; 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charset="utf-8"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Content-Length: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nnnn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algn="l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SOAPAction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: "Some-URI“</a:t>
                      </a:r>
                    </a:p>
                    <a:p>
                      <a:pPr algn="l"/>
                      <a:endParaRPr lang="en-US" sz="1800" b="1" dirty="0" smtClean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&lt;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SOAP-ENV:Envelope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xmlns:SOAP-ENV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="http://schemas.xmlsoap.org/soap/envelope/"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 SOAP-ENV: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encodingStyle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= "http://schemas.xmlsoap.org/soap/encoding/"&gt;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  &lt;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SOAP-ENV:Body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      &lt;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m:GetLastTradePrice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xmlns:m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="Some-URI"&gt;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          &lt;symbol&gt;DIS&lt;/symbol&gt;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      &lt;/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m:GetLastTradePrice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  &lt;/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SOAP-ENV:Body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&lt;/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SOAP-ENV:Envelope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&gt;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2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SOAP(5) -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SOAP Response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25315"/>
              </p:ext>
            </p:extLst>
          </p:nvPr>
        </p:nvGraphicFramePr>
        <p:xfrm>
          <a:off x="820367" y="1614323"/>
          <a:ext cx="859631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HTTP/1.1 200 OK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Content-Type: text/xml; 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charset="utf-8"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Content-Length: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nnnn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algn="l"/>
                      <a:endParaRPr lang="en-US" sz="1800" b="1" dirty="0" smtClean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&lt;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SOAP-ENV:Envelope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xmlns:SOAP-ENV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= "http://schemas.xmlsoap.org/soap/envelope/"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 SOAP-ENV: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encodingStyle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= "http://schemas.xmlsoap.org/soap/encoding/"/&gt;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  &lt;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SOAP-ENV:Body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      &lt;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m:GetLastTradePriceResponse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xmlns:m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="Some-URI"&gt;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          &lt;Price&gt;34.5&lt;/Price&gt;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      &lt;/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m:GetLastTradePriceResponse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  &lt;/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SOAP-ENV:Body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&lt;/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SOAP-ENV:Envelope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&gt;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WSDL-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1289"/>
            <a:ext cx="8596668" cy="464007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13113" y="2896257"/>
            <a:ext cx="7086591" cy="685799"/>
            <a:chOff x="702" y="1145"/>
            <a:chExt cx="4202" cy="38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 err="1"/>
                <a:t>M</a:t>
              </a:r>
              <a:r>
                <a:rPr lang="en-US" dirty="0" err="1" smtClean="0"/>
                <a:t>ột</a:t>
              </a:r>
              <a:r>
                <a:rPr lang="en-US" dirty="0" smtClean="0"/>
                <a:t> </a:t>
              </a:r>
              <a:r>
                <a:rPr lang="en-US" dirty="0" err="1"/>
                <a:t>định</a:t>
              </a:r>
              <a:r>
                <a:rPr lang="en-US" dirty="0"/>
                <a:t> </a:t>
              </a:r>
              <a:r>
                <a:rPr lang="en-US" dirty="0" err="1"/>
                <a:t>dạng</a:t>
              </a:r>
              <a:r>
                <a:rPr lang="en-US" dirty="0"/>
                <a:t> </a:t>
              </a:r>
              <a:r>
                <a:rPr lang="en-US" dirty="0" err="1"/>
                <a:t>dùng</a:t>
              </a:r>
              <a:r>
                <a:rPr lang="en-US" dirty="0"/>
                <a:t> </a:t>
              </a:r>
              <a:r>
                <a:rPr lang="en-US" dirty="0" err="1"/>
                <a:t>để</a:t>
              </a:r>
              <a:r>
                <a:rPr lang="en-US" dirty="0"/>
                <a:t> </a:t>
              </a:r>
              <a:r>
                <a:rPr lang="en-US" dirty="0" err="1"/>
                <a:t>gửi</a:t>
              </a:r>
              <a:r>
                <a:rPr lang="en-US" dirty="0"/>
                <a:t> </a:t>
              </a:r>
              <a:r>
                <a:rPr lang="en-US" dirty="0" err="1"/>
                <a:t>đi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</a:t>
              </a:r>
              <a:r>
                <a:rPr lang="en-US" dirty="0" err="1"/>
                <a:t>thông</a:t>
              </a:r>
              <a:r>
                <a:rPr lang="en-US" dirty="0"/>
                <a:t> </a:t>
              </a:r>
              <a:r>
                <a:rPr lang="en-US" dirty="0" err="1"/>
                <a:t>điệp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3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513113" y="4442026"/>
            <a:ext cx="7086600" cy="685800"/>
            <a:chOff x="702" y="1145"/>
            <a:chExt cx="4202" cy="388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 err="1"/>
                <a:t>Một</a:t>
              </a:r>
              <a:r>
                <a:rPr lang="en-US" dirty="0"/>
                <a:t> </a:t>
              </a:r>
              <a:r>
                <a:rPr lang="en-US" dirty="0" err="1"/>
                <a:t>tiêu</a:t>
              </a:r>
              <a:r>
                <a:rPr lang="en-US" dirty="0"/>
                <a:t> </a:t>
              </a:r>
              <a:r>
                <a:rPr lang="en-US" dirty="0" err="1"/>
                <a:t>chuẩn</a:t>
              </a:r>
              <a:r>
                <a:rPr lang="en-US" dirty="0"/>
                <a:t> W3C</a:t>
              </a:r>
              <a:endParaRPr lang="en-US" b="1" dirty="0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5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1513114" y="2134260"/>
            <a:ext cx="7086600" cy="685800"/>
            <a:chOff x="702" y="1145"/>
            <a:chExt cx="4202" cy="388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 err="1"/>
                <a:t>D</a:t>
              </a:r>
              <a:r>
                <a:rPr lang="en-US" dirty="0" err="1" smtClean="0"/>
                <a:t>ùng</a:t>
              </a:r>
              <a:r>
                <a:rPr lang="en-US" dirty="0" smtClean="0"/>
                <a:t> </a:t>
              </a:r>
              <a:r>
                <a:rPr lang="en-US" dirty="0" err="1"/>
                <a:t>để</a:t>
              </a:r>
              <a:r>
                <a:rPr lang="en-US" dirty="0"/>
                <a:t> </a:t>
              </a:r>
              <a:r>
                <a:rPr lang="en-US" dirty="0" err="1"/>
                <a:t>mô</a:t>
              </a:r>
              <a:r>
                <a:rPr lang="en-US" dirty="0"/>
                <a:t> </a:t>
              </a:r>
              <a:r>
                <a:rPr lang="en-US" dirty="0" err="1"/>
                <a:t>tả</a:t>
              </a:r>
              <a:r>
                <a:rPr lang="en-US" dirty="0"/>
                <a:t> WS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1513113" y="3680026"/>
            <a:ext cx="7086600" cy="685800"/>
            <a:chOff x="702" y="1145"/>
            <a:chExt cx="4202" cy="388"/>
          </a:xfrm>
        </p:grpSpPr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 err="1"/>
                <a:t>D</a:t>
              </a:r>
              <a:r>
                <a:rPr lang="en-US" dirty="0" err="1" smtClean="0"/>
                <a:t>ùng</a:t>
              </a:r>
              <a:r>
                <a:rPr lang="en-US" dirty="0" smtClean="0"/>
                <a:t> </a:t>
              </a:r>
              <a:r>
                <a:rPr lang="en-US" dirty="0" err="1"/>
                <a:t>để</a:t>
              </a:r>
              <a:r>
                <a:rPr lang="en-US" dirty="0"/>
                <a:t> </a:t>
              </a:r>
              <a:r>
                <a:rPr lang="en-US" dirty="0" err="1"/>
                <a:t>định</a:t>
              </a:r>
              <a:r>
                <a:rPr lang="en-US" dirty="0"/>
                <a:t> </a:t>
              </a:r>
              <a:r>
                <a:rPr lang="en-US" dirty="0" err="1"/>
                <a:t>vị</a:t>
              </a:r>
              <a:r>
                <a:rPr lang="en-US" dirty="0"/>
                <a:t> WS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4</a:t>
              </a: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1513114" y="1372260"/>
            <a:ext cx="7086600" cy="685800"/>
            <a:chOff x="702" y="1145"/>
            <a:chExt cx="4202" cy="388"/>
          </a:xfrm>
        </p:grpSpPr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 err="1" smtClean="0"/>
                <a:t>Dựa</a:t>
              </a:r>
              <a:r>
                <a:rPr lang="en-US" dirty="0" smtClean="0"/>
                <a:t> </a:t>
              </a:r>
              <a:r>
                <a:rPr lang="en-US" dirty="0" err="1"/>
                <a:t>trên</a:t>
              </a:r>
              <a:r>
                <a:rPr lang="en-US" dirty="0"/>
                <a:t> </a:t>
              </a:r>
              <a:r>
                <a:rPr lang="en-US" dirty="0" err="1"/>
                <a:t>nền</a:t>
              </a:r>
              <a:r>
                <a:rPr lang="en-US" dirty="0"/>
                <a:t> </a:t>
              </a:r>
              <a:r>
                <a:rPr lang="en-US" dirty="0" err="1"/>
                <a:t>tảng</a:t>
              </a:r>
              <a:r>
                <a:rPr lang="en-US" dirty="0"/>
                <a:t> XML</a:t>
              </a:r>
              <a:endParaRPr lang="en-US" b="1" dirty="0"/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95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WSDL(2)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512125" y="2160589"/>
            <a:ext cx="5410200" cy="914400"/>
            <a:chOff x="768" y="1056"/>
            <a:chExt cx="3408" cy="576"/>
          </a:xfrm>
        </p:grpSpPr>
        <p:cxnSp>
          <p:nvCxnSpPr>
            <p:cNvPr id="5" name="AutoShape 19"/>
            <p:cNvCxnSpPr>
              <a:cxnSpLocks noChangeShapeType="1"/>
            </p:cNvCxnSpPr>
            <p:nvPr/>
          </p:nvCxnSpPr>
          <p:spPr bwMode="auto">
            <a:xfrm rot="16200000" flipH="1">
              <a:off x="648" y="1176"/>
              <a:ext cx="432" cy="192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960" y="1344"/>
              <a:ext cx="3216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 err="1"/>
                <a:t>Tên</a:t>
              </a:r>
              <a:r>
                <a:rPr lang="en-US" dirty="0"/>
                <a:t> service</a:t>
              </a:r>
              <a:endParaRPr lang="en-US" b="1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13713" y="2862265"/>
            <a:ext cx="5408613" cy="1216026"/>
            <a:chOff x="769" y="1498"/>
            <a:chExt cx="3407" cy="766"/>
          </a:xfrm>
        </p:grpSpPr>
        <p:cxnSp>
          <p:nvCxnSpPr>
            <p:cNvPr id="8" name="AutoShape 14"/>
            <p:cNvCxnSpPr>
              <a:cxnSpLocks noChangeShapeType="1"/>
              <a:endCxn id="9" idx="1"/>
            </p:cNvCxnSpPr>
            <p:nvPr/>
          </p:nvCxnSpPr>
          <p:spPr bwMode="auto">
            <a:xfrm rot="16200000" flipH="1">
              <a:off x="606" y="1661"/>
              <a:ext cx="517" cy="191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960" y="1768"/>
              <a:ext cx="3216" cy="496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vi-VN" dirty="0"/>
                <a:t>Giao thức và kiểu mã hóa sẽ được sử dụng khi gọi các hàm của web service</a:t>
              </a:r>
              <a:endParaRPr lang="en-US" b="1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512125" y="3694097"/>
            <a:ext cx="5410200" cy="1371601"/>
            <a:chOff x="768" y="1704"/>
            <a:chExt cx="3408" cy="612"/>
          </a:xfrm>
        </p:grpSpPr>
        <p:cxnSp>
          <p:nvCxnSpPr>
            <p:cNvPr id="11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648" y="1824"/>
              <a:ext cx="432" cy="192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960" y="1933"/>
              <a:ext cx="3216" cy="383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 err="1"/>
                <a:t>Loại</a:t>
              </a:r>
              <a:r>
                <a:rPr lang="en-US" dirty="0"/>
                <a:t> </a:t>
              </a:r>
              <a:r>
                <a:rPr lang="en-US" dirty="0" err="1"/>
                <a:t>thông</a:t>
              </a:r>
              <a:r>
                <a:rPr lang="en-US" dirty="0"/>
                <a:t> tin: </a:t>
              </a:r>
              <a:r>
                <a:rPr lang="en-US" dirty="0" err="1"/>
                <a:t>những</a:t>
              </a:r>
              <a:r>
                <a:rPr lang="en-US" dirty="0"/>
                <a:t> </a:t>
              </a:r>
              <a:r>
                <a:rPr lang="en-US" dirty="0" err="1"/>
                <a:t>thao</a:t>
              </a:r>
              <a:r>
                <a:rPr lang="en-US" dirty="0"/>
                <a:t> </a:t>
              </a:r>
              <a:r>
                <a:rPr lang="en-US" dirty="0" err="1"/>
                <a:t>tác</a:t>
              </a:r>
              <a:r>
                <a:rPr lang="en-US" dirty="0"/>
                <a:t>, </a:t>
              </a:r>
              <a:r>
                <a:rPr lang="en-US" dirty="0" err="1"/>
                <a:t>những</a:t>
              </a:r>
              <a:r>
                <a:rPr lang="en-US" dirty="0"/>
                <a:t> </a:t>
              </a:r>
              <a:r>
                <a:rPr lang="en-US" dirty="0" err="1"/>
                <a:t>tham</a:t>
              </a:r>
              <a:r>
                <a:rPr lang="en-US" dirty="0"/>
                <a:t> </a:t>
              </a:r>
              <a:r>
                <a:rPr lang="en-US" dirty="0" err="1"/>
                <a:t>số</a:t>
              </a:r>
              <a:r>
                <a:rPr lang="en-US" dirty="0"/>
                <a:t>, </a:t>
              </a:r>
              <a:r>
                <a:rPr lang="en-US" dirty="0" err="1"/>
                <a:t>những</a:t>
              </a:r>
              <a:r>
                <a:rPr lang="en-US" dirty="0"/>
                <a:t> </a:t>
              </a:r>
              <a:r>
                <a:rPr lang="en-US" dirty="0" err="1"/>
                <a:t>kiểu</a:t>
              </a:r>
              <a:r>
                <a:rPr lang="en-US" dirty="0"/>
                <a:t> </a:t>
              </a:r>
              <a:r>
                <a:rPr lang="en-US" dirty="0" err="1"/>
                <a:t>dữ</a:t>
              </a:r>
              <a:r>
                <a:rPr lang="en-US" dirty="0"/>
                <a:t> </a:t>
              </a:r>
              <a:r>
                <a:rPr lang="en-US" dirty="0" err="1"/>
                <a:t>liệu</a:t>
              </a:r>
              <a:r>
                <a:rPr lang="en-US" dirty="0"/>
                <a:t> </a:t>
              </a:r>
              <a:r>
                <a:rPr lang="en-US" dirty="0" err="1"/>
                <a:t>gồm</a:t>
              </a:r>
              <a:r>
                <a:rPr lang="en-US" dirty="0"/>
                <a:t> </a:t>
              </a:r>
              <a:r>
                <a:rPr lang="en-US" dirty="0" err="1"/>
                <a:t>có</a:t>
              </a:r>
              <a:r>
                <a:rPr lang="en-US" dirty="0"/>
                <a:t> </a:t>
              </a:r>
              <a:r>
                <a:rPr lang="en-US" dirty="0" err="1"/>
                <a:t>giao</a:t>
              </a:r>
              <a:r>
                <a:rPr lang="en-US" dirty="0"/>
                <a:t> </a:t>
              </a:r>
              <a:r>
                <a:rPr lang="en-US" dirty="0" err="1"/>
                <a:t>diện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web service, </a:t>
              </a:r>
              <a:r>
                <a:rPr lang="en-US" dirty="0" err="1"/>
                <a:t>công</a:t>
              </a:r>
              <a:r>
                <a:rPr lang="en-US" dirty="0"/>
                <a:t> </a:t>
              </a:r>
              <a:r>
                <a:rPr lang="en-US" dirty="0" err="1"/>
                <a:t>với</a:t>
              </a:r>
              <a:r>
                <a:rPr lang="en-US" dirty="0"/>
                <a:t> 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cho</a:t>
              </a:r>
              <a:r>
                <a:rPr lang="en-US" dirty="0"/>
                <a:t> </a:t>
              </a:r>
              <a:r>
                <a:rPr lang="en-US" dirty="0" err="1"/>
                <a:t>giao</a:t>
              </a:r>
              <a:r>
                <a:rPr lang="en-US" dirty="0"/>
                <a:t> </a:t>
              </a:r>
              <a:r>
                <a:rPr lang="en-US" dirty="0" err="1"/>
                <a:t>diện</a:t>
              </a:r>
              <a:r>
                <a:rPr lang="en-US" dirty="0"/>
                <a:t> </a:t>
              </a:r>
              <a:r>
                <a:rPr lang="en-US" dirty="0" err="1"/>
                <a:t>này</a:t>
              </a:r>
              <a:endParaRPr lang="en-US" b="1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1512125" y="4379897"/>
            <a:ext cx="5410200" cy="1661463"/>
            <a:chOff x="768" y="2208"/>
            <a:chExt cx="3408" cy="576"/>
          </a:xfrm>
        </p:grpSpPr>
        <p:cxnSp>
          <p:nvCxnSpPr>
            <p:cNvPr id="14" name="AutoShape 17"/>
            <p:cNvCxnSpPr>
              <a:cxnSpLocks noChangeShapeType="1"/>
            </p:cNvCxnSpPr>
            <p:nvPr/>
          </p:nvCxnSpPr>
          <p:spPr bwMode="auto">
            <a:xfrm rot="16200000" flipH="1">
              <a:off x="648" y="2328"/>
              <a:ext cx="432" cy="192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960" y="2496"/>
              <a:ext cx="3216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r>
                <a:rPr lang="en-US" dirty="0" err="1"/>
                <a:t>Phần</a:t>
              </a:r>
              <a:r>
                <a:rPr lang="en-US" dirty="0"/>
                <a:t> </a:t>
              </a:r>
              <a:r>
                <a:rPr lang="en-US" dirty="0" err="1"/>
                <a:t>giao</a:t>
              </a:r>
              <a:r>
                <a:rPr lang="en-US" dirty="0"/>
                <a:t> </a:t>
              </a:r>
              <a:r>
                <a:rPr lang="en-US" dirty="0" err="1"/>
                <a:t>diện</a:t>
              </a:r>
              <a:r>
                <a:rPr lang="en-US" dirty="0"/>
                <a:t> </a:t>
              </a:r>
              <a:r>
                <a:rPr lang="en-US" dirty="0" err="1"/>
                <a:t>mô</a:t>
              </a:r>
              <a:r>
                <a:rPr lang="en-US" dirty="0"/>
                <a:t> </a:t>
              </a:r>
              <a:r>
                <a:rPr lang="en-US" dirty="0" err="1"/>
                <a:t>tả</a:t>
              </a:r>
              <a:r>
                <a:rPr lang="en-US" dirty="0"/>
                <a:t> </a:t>
              </a:r>
              <a:r>
                <a:rPr lang="en-US" dirty="0" err="1"/>
                <a:t>giao</a:t>
              </a:r>
              <a:r>
                <a:rPr lang="en-US" dirty="0"/>
                <a:t> </a:t>
              </a:r>
              <a:r>
                <a:rPr lang="en-US" dirty="0" err="1"/>
                <a:t>diện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giao</a:t>
              </a:r>
              <a:r>
                <a:rPr lang="en-US" dirty="0"/>
                <a:t> </a:t>
              </a:r>
              <a:r>
                <a:rPr lang="en-US" dirty="0" err="1"/>
                <a:t>thức</a:t>
              </a:r>
              <a:r>
                <a:rPr lang="en-US" dirty="0"/>
                <a:t> </a:t>
              </a:r>
              <a:r>
                <a:rPr lang="en-US" dirty="0" err="1"/>
                <a:t>kết</a:t>
              </a:r>
              <a:r>
                <a:rPr lang="en-US" dirty="0"/>
                <a:t> </a:t>
              </a:r>
              <a:r>
                <a:rPr lang="en-US" dirty="0" err="1"/>
                <a:t>nối</a:t>
              </a:r>
              <a:r>
                <a:rPr lang="en-US" dirty="0"/>
                <a:t>, </a:t>
              </a:r>
              <a:r>
                <a:rPr lang="en-US" dirty="0" err="1"/>
                <a:t>phần</a:t>
              </a:r>
              <a:r>
                <a:rPr lang="en-US" dirty="0"/>
                <a:t> </a:t>
              </a:r>
              <a:r>
                <a:rPr lang="en-US" dirty="0" err="1"/>
                <a:t>thi</a:t>
              </a:r>
              <a:r>
                <a:rPr lang="en-US" dirty="0"/>
                <a:t> </a:t>
              </a:r>
              <a:r>
                <a:rPr lang="en-US" dirty="0" err="1"/>
                <a:t>hành</a:t>
              </a:r>
              <a:r>
                <a:rPr lang="en-US" dirty="0"/>
                <a:t> </a:t>
              </a:r>
              <a:r>
                <a:rPr lang="en-US" dirty="0" err="1"/>
                <a:t>mô</a:t>
              </a:r>
              <a:r>
                <a:rPr lang="en-US" dirty="0"/>
                <a:t> </a:t>
              </a:r>
              <a:r>
                <a:rPr lang="en-US" dirty="0" err="1"/>
                <a:t>tả</a:t>
              </a:r>
              <a:r>
                <a:rPr lang="en-US" dirty="0"/>
                <a:t> </a:t>
              </a:r>
              <a:r>
                <a:rPr lang="en-US" dirty="0" err="1"/>
                <a:t>thông</a:t>
              </a:r>
              <a:r>
                <a:rPr lang="en-US" dirty="0"/>
                <a:t> tin </a:t>
              </a:r>
              <a:r>
                <a:rPr lang="en-US" dirty="0" err="1"/>
                <a:t>để</a:t>
              </a:r>
              <a:r>
                <a:rPr lang="en-US" dirty="0"/>
                <a:t> </a:t>
              </a:r>
              <a:r>
                <a:rPr lang="en-US" dirty="0" err="1"/>
                <a:t>truy</a:t>
              </a:r>
              <a:r>
                <a:rPr lang="en-US" dirty="0"/>
                <a:t> </a:t>
              </a:r>
              <a:r>
                <a:rPr lang="en-US" dirty="0" err="1"/>
                <a:t>xuất</a:t>
              </a:r>
              <a:r>
                <a:rPr lang="en-US" dirty="0"/>
                <a:t> service.</a:t>
              </a:r>
            </a:p>
          </p:txBody>
        </p:sp>
      </p:grp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978725" y="1855789"/>
            <a:ext cx="5943600" cy="609600"/>
            <a:chOff x="702" y="1145"/>
            <a:chExt cx="4202" cy="388"/>
          </a:xfrm>
        </p:grpSpPr>
        <p:sp>
          <p:nvSpPr>
            <p:cNvPr id="20" name="AutoShape 5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/>
                <a:t>WSDL </a:t>
              </a:r>
              <a:r>
                <a:rPr lang="en-US" dirty="0" err="1"/>
                <a:t>định</a:t>
              </a:r>
              <a:r>
                <a:rPr lang="en-US" dirty="0"/>
                <a:t> </a:t>
              </a:r>
              <a:r>
                <a:rPr lang="en-US" dirty="0" err="1"/>
                <a:t>nghĩa</a:t>
              </a:r>
              <a:r>
                <a:rPr lang="en-US" dirty="0"/>
                <a:t> </a:t>
              </a:r>
              <a:r>
                <a:rPr lang="en-US" dirty="0" err="1"/>
                <a:t>cách</a:t>
              </a:r>
              <a:r>
                <a:rPr lang="en-US" dirty="0"/>
                <a:t> </a:t>
              </a:r>
              <a:r>
                <a:rPr lang="en-US" dirty="0" err="1"/>
                <a:t>mô</a:t>
              </a:r>
              <a:r>
                <a:rPr lang="en-US" dirty="0"/>
                <a:t> </a:t>
              </a:r>
              <a:r>
                <a:rPr lang="en-US" dirty="0" err="1"/>
                <a:t>tả</a:t>
              </a:r>
              <a:r>
                <a:rPr lang="en-US" dirty="0"/>
                <a:t> web service </a:t>
              </a:r>
              <a:r>
                <a:rPr lang="en-US" dirty="0" err="1"/>
                <a:t>theo</a:t>
              </a:r>
              <a:r>
                <a:rPr lang="en-US" dirty="0"/>
                <a:t> </a:t>
              </a:r>
              <a:r>
                <a:rPr lang="en-US" dirty="0" err="1"/>
                <a:t>cú</a:t>
              </a:r>
              <a:r>
                <a:rPr lang="en-US" dirty="0"/>
                <a:t> </a:t>
              </a:r>
              <a:r>
                <a:rPr lang="en-US" dirty="0" err="1"/>
                <a:t>pháp</a:t>
              </a:r>
              <a:r>
                <a:rPr lang="en-US" dirty="0"/>
                <a:t> </a:t>
              </a:r>
              <a:r>
                <a:rPr lang="en-US" dirty="0" err="1"/>
                <a:t>tổng</a:t>
              </a:r>
              <a:r>
                <a:rPr lang="en-US" dirty="0"/>
                <a:t> </a:t>
              </a:r>
              <a:r>
                <a:rPr lang="en-US" dirty="0" err="1"/>
                <a:t>quát</a:t>
              </a:r>
              <a:r>
                <a:rPr lang="en-US" dirty="0"/>
                <a:t> XML</a:t>
              </a:r>
              <a:endParaRPr lang="en-US" b="1" dirty="0">
                <a:solidFill>
                  <a:srgbClr val="3333CC"/>
                </a:solidFill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3200" b="1" dirty="0">
                <a:solidFill>
                  <a:srgbClr val="990033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0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UDDI-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Description, Discovery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34983" y="3684586"/>
            <a:ext cx="7086591" cy="685799"/>
            <a:chOff x="702" y="1145"/>
            <a:chExt cx="4202" cy="38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 err="1" smtClean="0"/>
                <a:t>Giao</a:t>
              </a:r>
              <a:r>
                <a:rPr lang="en-US" dirty="0" smtClean="0"/>
                <a:t> </a:t>
              </a:r>
              <a:r>
                <a:rPr lang="en-US" dirty="0" err="1"/>
                <a:t>tiếp</a:t>
              </a:r>
              <a:r>
                <a:rPr lang="en-US" dirty="0"/>
                <a:t> </a:t>
              </a:r>
              <a:r>
                <a:rPr lang="en-US" dirty="0" err="1"/>
                <a:t>thông</a:t>
              </a:r>
              <a:r>
                <a:rPr lang="en-US" dirty="0"/>
                <a:t> qua SOAP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3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1334984" y="2922589"/>
            <a:ext cx="7086600" cy="685800"/>
            <a:chOff x="702" y="1145"/>
            <a:chExt cx="4202" cy="388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 smtClean="0"/>
                <a:t>M</a:t>
              </a:r>
              <a:r>
                <a:rPr lang="vi-VN" dirty="0" smtClean="0"/>
                <a:t>ột </a:t>
              </a:r>
              <a:r>
                <a:rPr lang="vi-VN" dirty="0"/>
                <a:t>thư mục các giao diện dịch vụ web được mô tả bởi WSDL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1334984" y="2160589"/>
            <a:ext cx="7086600" cy="685800"/>
            <a:chOff x="702" y="1145"/>
            <a:chExt cx="4202" cy="388"/>
          </a:xfrm>
        </p:grpSpPr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dirty="0" smtClean="0"/>
                <a:t>M</a:t>
              </a:r>
              <a:r>
                <a:rPr lang="vi-VN" dirty="0" smtClean="0"/>
                <a:t>ột </a:t>
              </a:r>
              <a:r>
                <a:rPr lang="vi-VN" dirty="0"/>
                <a:t>thư mục dùng để lưu trữ thông tin về các dịch vụ web</a:t>
              </a:r>
              <a:endParaRPr lang="en-US" b="1" dirty="0"/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1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77334" y="2160589"/>
            <a:ext cx="7162800" cy="685800"/>
            <a:chOff x="384" y="1488"/>
            <a:chExt cx="4896" cy="672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384" y="1488"/>
              <a:ext cx="4896" cy="6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EE7F1"/>
                </a:gs>
                <a:gs pos="100000">
                  <a:srgbClr val="8DACD0"/>
                </a:gs>
              </a:gsLst>
              <a:lin ang="5400000" scaled="1"/>
            </a:gradFill>
            <a:ln w="9525" algn="ctr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80" y="1584"/>
              <a:ext cx="4704" cy="4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6666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90000"/>
                </a:lnSpc>
              </a:pPr>
              <a:r>
                <a:rPr lang="en-US" sz="2400" b="1">
                  <a:solidFill>
                    <a:schemeClr val="tx1"/>
                  </a:solidFill>
                </a:rPr>
                <a:t>Web Service là gì ?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77334" y="3074989"/>
            <a:ext cx="7162800" cy="685800"/>
            <a:chOff x="384" y="1488"/>
            <a:chExt cx="4896" cy="672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84" y="1488"/>
              <a:ext cx="4896" cy="6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EE7F1"/>
                </a:gs>
                <a:gs pos="100000">
                  <a:srgbClr val="8DACD0"/>
                </a:gs>
              </a:gsLst>
              <a:lin ang="5400000" scaled="1"/>
            </a:gradFill>
            <a:ln w="9525" algn="ctr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480" y="1584"/>
              <a:ext cx="4704" cy="4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6666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90000"/>
                </a:lnSpc>
              </a:pPr>
              <a:r>
                <a:rPr lang="en-US" sz="2400" b="1">
                  <a:solidFill>
                    <a:schemeClr val="tx1"/>
                  </a:solidFill>
                </a:rPr>
                <a:t>Nền tảng của web service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77334" y="3989389"/>
            <a:ext cx="7162800" cy="685800"/>
            <a:chOff x="384" y="1488"/>
            <a:chExt cx="4896" cy="672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384" y="1488"/>
              <a:ext cx="4896" cy="6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EE7F1"/>
                </a:gs>
                <a:gs pos="100000">
                  <a:srgbClr val="8DACD0"/>
                </a:gs>
              </a:gsLst>
              <a:lin ang="5400000" scaled="1"/>
            </a:gradFill>
            <a:ln w="9525" algn="ctr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480" y="1584"/>
              <a:ext cx="4704" cy="4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6666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90000"/>
                </a:lnSpc>
              </a:pPr>
              <a:r>
                <a:rPr lang="en-US" sz="2400" b="1">
                  <a:solidFill>
                    <a:schemeClr val="tx1"/>
                  </a:solidFill>
                </a:rPr>
                <a:t>Kiến trúc của web service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77334" y="4903789"/>
            <a:ext cx="7162800" cy="685800"/>
            <a:chOff x="384" y="1488"/>
            <a:chExt cx="4896" cy="672"/>
          </a:xfrm>
        </p:grpSpPr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384" y="1488"/>
              <a:ext cx="4896" cy="6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EE7F1"/>
                </a:gs>
                <a:gs pos="100000">
                  <a:srgbClr val="8DACD0"/>
                </a:gs>
              </a:gsLst>
              <a:lin ang="5400000" scaled="1"/>
            </a:gradFill>
            <a:ln w="9525" algn="ctr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480" y="1584"/>
              <a:ext cx="4704" cy="4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6666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90000"/>
                </a:lnSpc>
              </a:pPr>
              <a:r>
                <a:rPr lang="en-US" sz="2400" b="1">
                  <a:solidFill>
                    <a:schemeClr val="tx1"/>
                  </a:solidFill>
                </a:rPr>
                <a:t>Mô hình của ứng dụng với Web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5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UDDI-Universal Description, Discovery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583377" y="2374344"/>
            <a:ext cx="5410200" cy="1532641"/>
            <a:chOff x="768" y="1056"/>
            <a:chExt cx="3408" cy="576"/>
          </a:xfrm>
        </p:grpSpPr>
        <p:cxnSp>
          <p:nvCxnSpPr>
            <p:cNvPr id="5" name="AutoShape 19"/>
            <p:cNvCxnSpPr>
              <a:cxnSpLocks noChangeShapeType="1"/>
            </p:cNvCxnSpPr>
            <p:nvPr/>
          </p:nvCxnSpPr>
          <p:spPr bwMode="auto">
            <a:xfrm rot="16200000" flipH="1">
              <a:off x="648" y="1176"/>
              <a:ext cx="432" cy="192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960" y="1256"/>
              <a:ext cx="3216" cy="376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just">
                <a:lnSpc>
                  <a:spcPct val="80000"/>
                </a:lnSpc>
              </a:pPr>
              <a:r>
                <a:rPr lang="vi-VN" dirty="0">
                  <a:latin typeface="Tahoma (Body)"/>
                </a:rPr>
                <a:t>White </a:t>
              </a:r>
              <a:r>
                <a:rPr lang="vi-VN" dirty="0">
                  <a:latin typeface="Tahoma (Body)"/>
                </a:rPr>
                <a:t>pages: </a:t>
              </a:r>
              <a:r>
                <a:rPr lang="en-US" dirty="0" err="1">
                  <a:latin typeface="Tahoma (Body)"/>
                </a:rPr>
                <a:t>chứa</a:t>
              </a:r>
              <a:r>
                <a:rPr lang="vi-VN" dirty="0">
                  <a:latin typeface="Tahoma (Body)"/>
                </a:rPr>
                <a:t> </a:t>
              </a:r>
              <a:r>
                <a:rPr lang="vi-VN" dirty="0">
                  <a:latin typeface="Tahoma (Body)"/>
                </a:rPr>
                <a:t>thông tin liên hệ và các định dạng chính yếu </a:t>
              </a:r>
              <a:r>
                <a:rPr lang="vi-VN" dirty="0" smtClean="0">
                  <a:latin typeface="Tahoma (Body)"/>
                </a:rPr>
                <a:t>của</a:t>
              </a:r>
              <a:r>
                <a:rPr lang="en-US" dirty="0" smtClean="0">
                  <a:latin typeface="Tahoma (Body)"/>
                </a:rPr>
                <a:t> WS </a:t>
              </a:r>
              <a:r>
                <a:rPr lang="vi-VN" dirty="0" smtClean="0">
                  <a:latin typeface="Tahoma (Body)"/>
                </a:rPr>
                <a:t>(</a:t>
              </a:r>
              <a:r>
                <a:rPr lang="vi-VN" dirty="0">
                  <a:latin typeface="Tahoma (Body)"/>
                </a:rPr>
                <a:t>tên </a:t>
              </a:r>
              <a:r>
                <a:rPr lang="vi-VN" dirty="0">
                  <a:latin typeface="Tahoma (Body)"/>
                </a:rPr>
                <a:t>giao dịch, địa chỉ...) Những thông tin này cho phép các đối tượng khác xác định được service</a:t>
              </a:r>
              <a:endParaRPr lang="en-US" dirty="0">
                <a:latin typeface="Tahoma (Body)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84965" y="3076020"/>
            <a:ext cx="5408613" cy="2027045"/>
            <a:chOff x="769" y="1498"/>
            <a:chExt cx="3407" cy="766"/>
          </a:xfrm>
        </p:grpSpPr>
        <p:cxnSp>
          <p:nvCxnSpPr>
            <p:cNvPr id="8" name="AutoShape 14"/>
            <p:cNvCxnSpPr>
              <a:cxnSpLocks noChangeShapeType="1"/>
              <a:endCxn id="9" idx="1"/>
            </p:cNvCxnSpPr>
            <p:nvPr/>
          </p:nvCxnSpPr>
          <p:spPr bwMode="auto">
            <a:xfrm rot="16200000" flipH="1">
              <a:off x="573" y="1694"/>
              <a:ext cx="583" cy="191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960" y="1899"/>
              <a:ext cx="3216" cy="365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just">
                <a:lnSpc>
                  <a:spcPct val="80000"/>
                </a:lnSpc>
              </a:pPr>
              <a:r>
                <a:rPr lang="vi-VN" dirty="0">
                  <a:latin typeface="Tahoma (Body)"/>
                </a:rPr>
                <a:t>Yellow pages: chứa thông tin mô tả </a:t>
              </a:r>
              <a:r>
                <a:rPr lang="en-US" dirty="0" smtClean="0">
                  <a:latin typeface="Tahoma (Body)"/>
                </a:rPr>
                <a:t>WS</a:t>
              </a:r>
              <a:r>
                <a:rPr lang="vi-VN" dirty="0" smtClean="0">
                  <a:latin typeface="Tahoma (Body)"/>
                </a:rPr>
                <a:t> </a:t>
              </a:r>
              <a:r>
                <a:rPr lang="vi-VN" dirty="0">
                  <a:latin typeface="Tahoma (Body)"/>
                </a:rPr>
                <a:t>theo những chủng loại khác nhau. </a:t>
              </a:r>
              <a:r>
                <a:rPr lang="vi-VN" dirty="0">
                  <a:latin typeface="Tahoma (Body)"/>
                </a:rPr>
                <a:t>Những thông tin này cho phép các đối tượng thấy </a:t>
              </a:r>
              <a:r>
                <a:rPr lang="en-US" dirty="0" err="1">
                  <a:latin typeface="Tahoma (Body)"/>
                </a:rPr>
                <a:t>ws</a:t>
              </a:r>
              <a:r>
                <a:rPr lang="en-US" dirty="0">
                  <a:latin typeface="Tahoma (Body)"/>
                </a:rPr>
                <a:t> </a:t>
              </a:r>
              <a:r>
                <a:rPr lang="vi-VN" dirty="0">
                  <a:latin typeface="Tahoma (Body)"/>
                </a:rPr>
                <a:t>theo </a:t>
              </a:r>
              <a:r>
                <a:rPr lang="vi-VN" dirty="0">
                  <a:latin typeface="Tahoma (Body)"/>
                </a:rPr>
                <a:t>từng chủng loại của nó.</a:t>
              </a:r>
              <a:endParaRPr lang="en-US" dirty="0">
                <a:latin typeface="Tahoma (Body)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583377" y="3907853"/>
            <a:ext cx="5410200" cy="2540448"/>
            <a:chOff x="768" y="1704"/>
            <a:chExt cx="3408" cy="612"/>
          </a:xfrm>
        </p:grpSpPr>
        <p:cxnSp>
          <p:nvCxnSpPr>
            <p:cNvPr id="11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648" y="1824"/>
              <a:ext cx="432" cy="192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960" y="2047"/>
              <a:ext cx="3216" cy="269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just">
                <a:lnSpc>
                  <a:spcPct val="80000"/>
                </a:lnSpc>
              </a:pPr>
              <a:r>
                <a:rPr lang="en-US" dirty="0">
                  <a:latin typeface="Tahoma (Body)"/>
                </a:rPr>
                <a:t>Green pages: </a:t>
              </a:r>
              <a:r>
                <a:rPr lang="en-US" dirty="0" err="1">
                  <a:latin typeface="Tahoma (Body)"/>
                </a:rPr>
                <a:t>chứa</a:t>
              </a:r>
              <a:r>
                <a:rPr lang="en-US" dirty="0">
                  <a:latin typeface="Tahoma (Body)"/>
                </a:rPr>
                <a:t> </a:t>
              </a:r>
              <a:r>
                <a:rPr lang="en-US" dirty="0" err="1">
                  <a:latin typeface="Tahoma (Body)"/>
                </a:rPr>
                <a:t>thông</a:t>
              </a:r>
              <a:r>
                <a:rPr lang="en-US" dirty="0">
                  <a:latin typeface="Tahoma (Body)"/>
                </a:rPr>
                <a:t> tin </a:t>
              </a:r>
              <a:r>
                <a:rPr lang="en-US" dirty="0" err="1">
                  <a:latin typeface="Tahoma (Body)"/>
                </a:rPr>
                <a:t>kỹ</a:t>
              </a:r>
              <a:r>
                <a:rPr lang="en-US" dirty="0">
                  <a:latin typeface="Tahoma (Body)"/>
                </a:rPr>
                <a:t> </a:t>
              </a:r>
              <a:r>
                <a:rPr lang="en-US" dirty="0" err="1">
                  <a:latin typeface="Tahoma (Body)"/>
                </a:rPr>
                <a:t>thuật</a:t>
              </a:r>
              <a:r>
                <a:rPr lang="en-US" dirty="0">
                  <a:latin typeface="Tahoma (Body)"/>
                </a:rPr>
                <a:t> </a:t>
              </a:r>
              <a:r>
                <a:rPr lang="en-US" dirty="0" err="1">
                  <a:latin typeface="Tahoma (Body)"/>
                </a:rPr>
                <a:t>mô</a:t>
              </a:r>
              <a:r>
                <a:rPr lang="en-US" dirty="0">
                  <a:latin typeface="Tahoma (Body)"/>
                </a:rPr>
                <a:t> </a:t>
              </a:r>
              <a:r>
                <a:rPr lang="en-US" dirty="0" err="1">
                  <a:latin typeface="Tahoma (Body)"/>
                </a:rPr>
                <a:t>tả</a:t>
              </a:r>
              <a:r>
                <a:rPr lang="en-US" dirty="0">
                  <a:latin typeface="Tahoma (Body)"/>
                </a:rPr>
                <a:t> </a:t>
              </a:r>
              <a:r>
                <a:rPr lang="en-US" dirty="0" err="1">
                  <a:latin typeface="Tahoma (Body)"/>
                </a:rPr>
                <a:t>các</a:t>
              </a:r>
              <a:r>
                <a:rPr lang="en-US" dirty="0">
                  <a:latin typeface="Tahoma (Body)"/>
                </a:rPr>
                <a:t> </a:t>
              </a:r>
              <a:r>
                <a:rPr lang="en-US" dirty="0" err="1">
                  <a:latin typeface="Tahoma (Body)"/>
                </a:rPr>
                <a:t>hành</a:t>
              </a:r>
              <a:r>
                <a:rPr lang="en-US" dirty="0">
                  <a:latin typeface="Tahoma (Body)"/>
                </a:rPr>
                <a:t> vi </a:t>
              </a:r>
              <a:r>
                <a:rPr lang="en-US" dirty="0" err="1">
                  <a:latin typeface="Tahoma (Body)"/>
                </a:rPr>
                <a:t>và</a:t>
              </a:r>
              <a:r>
                <a:rPr lang="en-US" dirty="0">
                  <a:latin typeface="Tahoma (Body)"/>
                </a:rPr>
                <a:t> </a:t>
              </a:r>
              <a:r>
                <a:rPr lang="en-US" dirty="0" err="1">
                  <a:latin typeface="Tahoma (Body)"/>
                </a:rPr>
                <a:t>các</a:t>
              </a:r>
              <a:r>
                <a:rPr lang="en-US" dirty="0">
                  <a:latin typeface="Tahoma (Body)"/>
                </a:rPr>
                <a:t> </a:t>
              </a:r>
              <a:r>
                <a:rPr lang="en-US" dirty="0" err="1">
                  <a:latin typeface="Tahoma (Body)"/>
                </a:rPr>
                <a:t>chức</a:t>
              </a:r>
              <a:r>
                <a:rPr lang="en-US" dirty="0">
                  <a:latin typeface="Tahoma (Body)"/>
                </a:rPr>
                <a:t> </a:t>
              </a:r>
              <a:r>
                <a:rPr lang="en-US" dirty="0" err="1">
                  <a:latin typeface="Tahoma (Body)"/>
                </a:rPr>
                <a:t>năng</a:t>
              </a:r>
              <a:r>
                <a:rPr lang="en-US" dirty="0">
                  <a:latin typeface="Tahoma (Body)"/>
                </a:rPr>
                <a:t> </a:t>
              </a:r>
              <a:r>
                <a:rPr lang="en-US" dirty="0" err="1">
                  <a:latin typeface="Tahoma (Body)"/>
                </a:rPr>
                <a:t>của</a:t>
              </a:r>
              <a:r>
                <a:rPr lang="en-US" dirty="0">
                  <a:latin typeface="Tahoma (Body)"/>
                </a:rPr>
                <a:t> web service </a:t>
              </a:r>
              <a:r>
                <a:rPr lang="en-US" dirty="0" err="1">
                  <a:latin typeface="Tahoma (Body)"/>
                </a:rPr>
                <a:t>để</a:t>
              </a:r>
              <a:r>
                <a:rPr lang="en-US" dirty="0">
                  <a:latin typeface="Tahoma (Body)"/>
                </a:rPr>
                <a:t> </a:t>
              </a:r>
              <a:r>
                <a:rPr lang="en-US" dirty="0" err="1">
                  <a:latin typeface="Tahoma (Body)"/>
                </a:rPr>
                <a:t>tìm</a:t>
              </a:r>
              <a:r>
                <a:rPr lang="en-US" dirty="0">
                  <a:latin typeface="Tahoma (Body)"/>
                </a:rPr>
                <a:t> </a:t>
              </a:r>
              <a:r>
                <a:rPr lang="en-US" dirty="0" err="1">
                  <a:latin typeface="Tahoma (Body)"/>
                </a:rPr>
                <a:t>kiếm</a:t>
              </a:r>
              <a:r>
                <a:rPr lang="en-US" dirty="0">
                  <a:latin typeface="Tahoma (Body)"/>
                </a:rPr>
                <a:t>.</a:t>
              </a:r>
            </a:p>
          </p:txBody>
        </p:sp>
      </p:grp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1049977" y="2069545"/>
            <a:ext cx="5943600" cy="609600"/>
            <a:chOff x="702" y="1145"/>
            <a:chExt cx="4202" cy="388"/>
          </a:xfrm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0000"/>
                </a:lnSpc>
              </a:pPr>
              <a:r>
                <a:rPr lang="en-US" b="1" dirty="0"/>
                <a:t> </a:t>
              </a:r>
              <a:r>
                <a:rPr lang="en-US" b="1" dirty="0" err="1" smtClean="0"/>
                <a:t>Thành</a:t>
              </a:r>
              <a:r>
                <a:rPr lang="en-US" b="1" dirty="0" smtClean="0"/>
                <a:t> </a:t>
              </a:r>
              <a:r>
                <a:rPr lang="en-US" b="1" dirty="0" err="1"/>
                <a:t>phần</a:t>
              </a:r>
              <a:endParaRPr lang="en-US" b="1" dirty="0">
                <a:solidFill>
                  <a:srgbClr val="3333CC"/>
                </a:solidFill>
              </a:endParaRP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3200" b="1" dirty="0">
                <a:solidFill>
                  <a:srgbClr val="990033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VS.NET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46712" y="2462151"/>
            <a:ext cx="5943600" cy="609600"/>
            <a:chOff x="702" y="1145"/>
            <a:chExt cx="4202" cy="38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Web service programming - provider side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646712" y="3605151"/>
            <a:ext cx="5943600" cy="609600"/>
            <a:chOff x="702" y="1145"/>
            <a:chExt cx="4202" cy="388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Web service programming - consumer side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59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31075" y="1550989"/>
            <a:ext cx="5943600" cy="609600"/>
            <a:chOff x="702" y="1145"/>
            <a:chExt cx="4202" cy="38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Loại Project : ASP.NET Web Service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1231075" y="2236789"/>
            <a:ext cx="5943600" cy="609600"/>
            <a:chOff x="702" y="1145"/>
            <a:chExt cx="4202" cy="388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Các name space thường dùng</a:t>
              </a: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</p:grp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764475" y="2922589"/>
            <a:ext cx="5394325" cy="14478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</a:rPr>
              <a:t>System</a:t>
            </a:r>
          </a:p>
          <a:p>
            <a:pPr algn="l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</a:rPr>
              <a:t>System.Data</a:t>
            </a:r>
          </a:p>
          <a:p>
            <a:pPr algn="l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</a:rPr>
              <a:t>System.Web</a:t>
            </a:r>
          </a:p>
          <a:p>
            <a:pPr algn="l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</a:rPr>
              <a:t>System.Web.Webservices</a:t>
            </a:r>
          </a:p>
          <a:p>
            <a:pPr algn="l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</a:rPr>
              <a:t>System.Xml</a:t>
            </a:r>
          </a:p>
        </p:txBody>
      </p: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1231075" y="4446589"/>
            <a:ext cx="5943600" cy="609600"/>
            <a:chOff x="702" y="1145"/>
            <a:chExt cx="4202" cy="388"/>
          </a:xfrm>
        </p:grpSpPr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Các thành phần</a:t>
              </a: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3</a:t>
              </a:r>
            </a:p>
          </p:txBody>
        </p:sp>
      </p:grp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1764475" y="5132389"/>
            <a:ext cx="5394325" cy="12954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</a:rPr>
              <a:t>File *.asmx</a:t>
            </a:r>
          </a:p>
          <a:p>
            <a:pPr algn="l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</a:rPr>
              <a:t>File global.asax</a:t>
            </a:r>
          </a:p>
          <a:p>
            <a:pPr algn="l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</a:rPr>
              <a:t>File web.config</a:t>
            </a:r>
          </a:p>
          <a:p>
            <a:pPr algn="l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</a:rPr>
              <a:t>Thư mục Bin</a:t>
            </a:r>
          </a:p>
        </p:txBody>
      </p:sp>
    </p:spTree>
    <p:extLst>
      <p:ext uri="{BB962C8B-B14F-4D97-AF65-F5344CB8AC3E}">
        <p14:creationId xmlns:p14="http://schemas.microsoft.com/office/powerpoint/2010/main" val="68303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90600" y="2160589"/>
            <a:ext cx="5943600" cy="609600"/>
            <a:chOff x="702" y="1145"/>
            <a:chExt cx="4202" cy="38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Khai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báo</a:t>
              </a:r>
              <a:r>
                <a:rPr lang="en-US" b="1" dirty="0">
                  <a:solidFill>
                    <a:schemeClr val="tx1"/>
                  </a:solidFill>
                </a:rPr>
                <a:t> Web service method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4</a:t>
              </a:r>
            </a:p>
          </p:txBody>
        </p:sp>
      </p:grp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524000" y="2922589"/>
            <a:ext cx="5394325" cy="4572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</a:rPr>
              <a:t>Thêm chỉ thị </a:t>
            </a:r>
            <a:r>
              <a:rPr lang="en-US" b="1">
                <a:solidFill>
                  <a:srgbClr val="3333CC"/>
                </a:solidFill>
              </a:rPr>
              <a:t>[Web Method]</a:t>
            </a: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524000" y="3532189"/>
            <a:ext cx="5410200" cy="2209800"/>
            <a:chOff x="960" y="1728"/>
            <a:chExt cx="3408" cy="1392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960" y="1920"/>
              <a:ext cx="3408" cy="1200"/>
            </a:xfrm>
            <a:prstGeom prst="roundRect">
              <a:avLst>
                <a:gd name="adj" fmla="val 4167"/>
              </a:avLst>
            </a:prstGeom>
            <a:solidFill>
              <a:srgbClr val="CC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lvl="1" algn="l"/>
              <a:r>
                <a:rPr lang="en-US" b="1">
                  <a:solidFill>
                    <a:schemeClr val="hlink"/>
                  </a:solidFill>
                  <a:latin typeface="Arial Narrow" panose="020B0606020202030204" pitchFamily="34" charset="0"/>
                </a:rPr>
                <a:t>[WebMethod]</a:t>
              </a:r>
            </a:p>
            <a:p>
              <a:pPr lvl="1" algn="l"/>
              <a:r>
                <a:rPr lang="en-US" b="1">
                  <a:solidFill>
                    <a:schemeClr val="tx1"/>
                  </a:solidFill>
                  <a:latin typeface="Arial Narrow" panose="020B0606020202030204" pitchFamily="34" charset="0"/>
                </a:rPr>
                <a:t>public int Sum(int a, int b) </a:t>
              </a:r>
            </a:p>
            <a:p>
              <a:pPr lvl="1" algn="l"/>
              <a:r>
                <a:rPr lang="en-US" b="1">
                  <a:solidFill>
                    <a:schemeClr val="tx1"/>
                  </a:solidFill>
                  <a:latin typeface="Arial Narrow" panose="020B0606020202030204" pitchFamily="34" charset="0"/>
                </a:rPr>
                <a:t>{</a:t>
              </a:r>
            </a:p>
            <a:p>
              <a:pPr lvl="1" algn="l"/>
              <a:r>
                <a:rPr lang="en-US" b="1">
                  <a:solidFill>
                    <a:schemeClr val="tx1"/>
                  </a:solidFill>
                  <a:latin typeface="Arial Narrow" panose="020B0606020202030204" pitchFamily="34" charset="0"/>
                </a:rPr>
                <a:t>	return a + b;</a:t>
              </a:r>
            </a:p>
            <a:p>
              <a:pPr lvl="1" algn="l"/>
              <a:r>
                <a:rPr lang="en-US" b="1">
                  <a:solidFill>
                    <a:schemeClr val="tx1"/>
                  </a:solidFill>
                  <a:latin typeface="Arial Narrow" panose="020B0606020202030204" pitchFamily="34" charset="0"/>
                </a:rPr>
                <a:t>} </a:t>
              </a:r>
            </a:p>
            <a:p>
              <a:pPr algn="l">
                <a:lnSpc>
                  <a:spcPct val="8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960" y="1728"/>
              <a:ext cx="1344" cy="24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Ví dụ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70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571501" y="2465389"/>
            <a:ext cx="3200400" cy="914400"/>
            <a:chOff x="768" y="1056"/>
            <a:chExt cx="2016" cy="576"/>
          </a:xfrm>
        </p:grpSpPr>
        <p:cxnSp>
          <p:nvCxnSpPr>
            <p:cNvPr id="5" name="AutoShape 19"/>
            <p:cNvCxnSpPr>
              <a:cxnSpLocks noChangeShapeType="1"/>
            </p:cNvCxnSpPr>
            <p:nvPr/>
          </p:nvCxnSpPr>
          <p:spPr bwMode="auto">
            <a:xfrm rot="16200000" flipH="1">
              <a:off x="648" y="1176"/>
              <a:ext cx="432" cy="192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960" y="1344"/>
              <a:ext cx="1824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BufferResponse</a:t>
              </a:r>
              <a:endParaRPr lang="en-US" b="1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71501" y="3074989"/>
            <a:ext cx="3200400" cy="914400"/>
            <a:chOff x="768" y="1440"/>
            <a:chExt cx="2016" cy="576"/>
          </a:xfrm>
        </p:grpSpPr>
        <p:cxnSp>
          <p:nvCxnSpPr>
            <p:cNvPr id="8" name="AutoShape 14"/>
            <p:cNvCxnSpPr>
              <a:cxnSpLocks noChangeShapeType="1"/>
              <a:endCxn id="9" idx="1"/>
            </p:cNvCxnSpPr>
            <p:nvPr/>
          </p:nvCxnSpPr>
          <p:spPr bwMode="auto">
            <a:xfrm rot="16200000" flipH="1">
              <a:off x="648" y="1560"/>
              <a:ext cx="432" cy="192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960" y="1728"/>
              <a:ext cx="1824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CacheDuration</a:t>
              </a:r>
              <a:endParaRPr lang="en-US" b="1">
                <a:solidFill>
                  <a:srgbClr val="3333CC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571501" y="3684589"/>
            <a:ext cx="3200400" cy="914400"/>
            <a:chOff x="768" y="1824"/>
            <a:chExt cx="2016" cy="576"/>
          </a:xfrm>
        </p:grpSpPr>
        <p:cxnSp>
          <p:nvCxnSpPr>
            <p:cNvPr id="11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648" y="1944"/>
              <a:ext cx="432" cy="192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960" y="2112"/>
              <a:ext cx="1824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Description</a:t>
              </a:r>
              <a:endParaRPr lang="en-US" b="1">
                <a:solidFill>
                  <a:srgbClr val="3333CC"/>
                </a:solidFill>
              </a:endParaRPr>
            </a:p>
          </p:txBody>
        </p:sp>
      </p:grp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1571501" y="4294189"/>
            <a:ext cx="3200400" cy="914400"/>
            <a:chOff x="768" y="2208"/>
            <a:chExt cx="2016" cy="576"/>
          </a:xfrm>
        </p:grpSpPr>
        <p:cxnSp>
          <p:nvCxnSpPr>
            <p:cNvPr id="14" name="AutoShape 17"/>
            <p:cNvCxnSpPr>
              <a:cxnSpLocks noChangeShapeType="1"/>
            </p:cNvCxnSpPr>
            <p:nvPr/>
          </p:nvCxnSpPr>
          <p:spPr bwMode="auto">
            <a:xfrm rot="16200000" flipH="1">
              <a:off x="648" y="2328"/>
              <a:ext cx="432" cy="192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960" y="2496"/>
              <a:ext cx="1824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EnableSession</a:t>
              </a:r>
              <a:endParaRPr lang="en-US" b="1">
                <a:solidFill>
                  <a:srgbClr val="3333CC"/>
                </a:solidFill>
              </a:endParaRPr>
            </a:p>
          </p:txBody>
        </p:sp>
      </p:grpSp>
      <p:grpSp>
        <p:nvGrpSpPr>
          <p:cNvPr id="16" name="Group 24"/>
          <p:cNvGrpSpPr>
            <a:grpSpLocks/>
          </p:cNvGrpSpPr>
          <p:nvPr/>
        </p:nvGrpSpPr>
        <p:grpSpPr bwMode="auto">
          <a:xfrm>
            <a:off x="1571501" y="4827589"/>
            <a:ext cx="3200400" cy="914400"/>
            <a:chOff x="768" y="2544"/>
            <a:chExt cx="2016" cy="576"/>
          </a:xfrm>
        </p:grpSpPr>
        <p:cxnSp>
          <p:nvCxnSpPr>
            <p:cNvPr id="17" name="AutoShape 18"/>
            <p:cNvCxnSpPr>
              <a:cxnSpLocks noChangeShapeType="1"/>
            </p:cNvCxnSpPr>
            <p:nvPr/>
          </p:nvCxnSpPr>
          <p:spPr bwMode="auto">
            <a:xfrm rot="16200000" flipH="1">
              <a:off x="648" y="2664"/>
              <a:ext cx="432" cy="192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960" y="2832"/>
              <a:ext cx="1824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TransactionOption</a:t>
              </a:r>
              <a:endParaRPr lang="en-US" b="1">
                <a:solidFill>
                  <a:srgbClr val="3333CC"/>
                </a:solidFill>
              </a:endParaRPr>
            </a:p>
          </p:txBody>
        </p:sp>
      </p:grp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1038101" y="2160589"/>
            <a:ext cx="5943600" cy="609600"/>
            <a:chOff x="702" y="1145"/>
            <a:chExt cx="4202" cy="388"/>
          </a:xfrm>
        </p:grpSpPr>
        <p:sp>
          <p:nvSpPr>
            <p:cNvPr id="20" name="AutoShape 5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Các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thuộc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tính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của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rgbClr val="3333CC"/>
                  </a:solidFill>
                </a:rPr>
                <a:t>[</a:t>
              </a:r>
              <a:r>
                <a:rPr lang="en-US" b="1" dirty="0" err="1">
                  <a:solidFill>
                    <a:srgbClr val="3333CC"/>
                  </a:solidFill>
                </a:rPr>
                <a:t>WebMethod</a:t>
              </a:r>
              <a:r>
                <a:rPr lang="en-US" b="1" dirty="0">
                  <a:solidFill>
                    <a:srgbClr val="3333CC"/>
                  </a:solidFill>
                </a:rPr>
                <a:t>]</a:t>
              </a: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73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77334" y="2160589"/>
            <a:ext cx="5867400" cy="1905000"/>
          </a:xfrm>
          <a:prstGeom prst="roundRect">
            <a:avLst>
              <a:gd name="adj" fmla="val 4167"/>
            </a:avLst>
          </a:prstGeom>
          <a:solidFill>
            <a:srgbClr val="CCFFFF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lvl="1" algn="l"/>
            <a:r>
              <a:rPr lang="en-US" b="1"/>
              <a:t>[</a:t>
            </a:r>
            <a:r>
              <a:rPr lang="en-US" b="1">
                <a:solidFill>
                  <a:srgbClr val="3333CC"/>
                </a:solidFill>
              </a:rPr>
              <a:t>WebMethod</a:t>
            </a:r>
            <a:r>
              <a:rPr lang="en-US" b="1"/>
              <a:t>(</a:t>
            </a:r>
            <a:r>
              <a:rPr lang="en-US" b="1">
                <a:solidFill>
                  <a:srgbClr val="FF3300"/>
                </a:solidFill>
              </a:rPr>
              <a:t>BufferResponse=false</a:t>
            </a:r>
            <a:r>
              <a:rPr lang="en-US" b="1"/>
              <a:t>)]</a:t>
            </a:r>
          </a:p>
          <a:p>
            <a:pPr lvl="1" algn="l"/>
            <a:r>
              <a:rPr lang="en-US" b="1"/>
              <a:t>public Transactions GetTransactionHistory()</a:t>
            </a:r>
          </a:p>
          <a:p>
            <a:pPr lvl="1" algn="l"/>
            <a:r>
              <a:rPr lang="en-US" b="1"/>
              <a:t>{</a:t>
            </a:r>
          </a:p>
          <a:p>
            <a:pPr lvl="1" algn="l"/>
            <a:r>
              <a:rPr lang="en-US" b="1"/>
              <a:t>	//implementation code</a:t>
            </a:r>
          </a:p>
          <a:p>
            <a:pPr lvl="1" algn="l"/>
            <a:r>
              <a:rPr lang="en-US" b="1"/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77334" y="4294189"/>
            <a:ext cx="8534400" cy="1905000"/>
          </a:xfrm>
          <a:prstGeom prst="roundRect">
            <a:avLst>
              <a:gd name="adj" fmla="val 4167"/>
            </a:avLst>
          </a:prstGeom>
          <a:solidFill>
            <a:srgbClr val="CCFFFF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lvl="1" algn="l"/>
            <a:r>
              <a:rPr lang="en-US" b="1"/>
              <a:t>[</a:t>
            </a:r>
            <a:r>
              <a:rPr lang="en-US" b="1">
                <a:solidFill>
                  <a:srgbClr val="3333CC"/>
                </a:solidFill>
              </a:rPr>
              <a:t>WebMethod</a:t>
            </a:r>
            <a:r>
              <a:rPr lang="en-US" b="1"/>
              <a:t> (</a:t>
            </a:r>
            <a:r>
              <a:rPr lang="en-US" b="1">
                <a:solidFill>
                  <a:srgbClr val="FF3300"/>
                </a:solidFill>
              </a:rPr>
              <a:t>Description=“This method using for converting ..” </a:t>
            </a:r>
            <a:r>
              <a:rPr lang="en-US" b="1"/>
              <a:t>)]</a:t>
            </a:r>
            <a:endParaRPr lang="fr-FR" b="1"/>
          </a:p>
          <a:p>
            <a:pPr lvl="1" algn="l"/>
            <a:r>
              <a:rPr lang="fr-FR" b="1"/>
              <a:t>public double ConvertTemperature(double dFahrenheit)</a:t>
            </a:r>
          </a:p>
          <a:p>
            <a:pPr lvl="1" algn="l"/>
            <a:r>
              <a:rPr lang="fr-FR" b="1"/>
              <a:t>{</a:t>
            </a:r>
          </a:p>
          <a:p>
            <a:pPr lvl="1" algn="l"/>
            <a:r>
              <a:rPr lang="fr-FR" b="1"/>
              <a:t>	</a:t>
            </a:r>
            <a:r>
              <a:rPr lang="en-US" b="1"/>
              <a:t>return ((dFahrenheit - 32) * 5) / 9;</a:t>
            </a:r>
          </a:p>
          <a:p>
            <a:pPr lvl="1" algn="l"/>
            <a:r>
              <a:rPr lang="en-US" b="1"/>
              <a:t>}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77334" y="1703389"/>
            <a:ext cx="3065463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</a:rPr>
              <a:t>Ví dụ</a:t>
            </a:r>
          </a:p>
        </p:txBody>
      </p:sp>
    </p:spTree>
    <p:extLst>
      <p:ext uri="{BB962C8B-B14F-4D97-AF65-F5344CB8AC3E}">
        <p14:creationId xmlns:p14="http://schemas.microsoft.com/office/powerpoint/2010/main" val="20927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869374" y="4903789"/>
            <a:ext cx="2362200" cy="762000"/>
            <a:chOff x="1200" y="2544"/>
            <a:chExt cx="1488" cy="480"/>
          </a:xfrm>
        </p:grpSpPr>
        <p:sp>
          <p:nvSpPr>
            <p:cNvPr id="5" name="AutoShape 9"/>
            <p:cNvSpPr>
              <a:spLocks noChangeArrowheads="1"/>
            </p:cNvSpPr>
            <p:nvPr/>
          </p:nvSpPr>
          <p:spPr bwMode="auto">
            <a:xfrm>
              <a:off x="1392" y="2736"/>
              <a:ext cx="1296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XmlElement</a:t>
              </a:r>
              <a:endParaRPr lang="en-US" b="1">
                <a:solidFill>
                  <a:srgbClr val="3333CC"/>
                </a:solidFill>
              </a:endParaRPr>
            </a:p>
          </p:txBody>
        </p:sp>
        <p:cxnSp>
          <p:nvCxnSpPr>
            <p:cNvPr id="6" name="AutoShape 20"/>
            <p:cNvCxnSpPr>
              <a:cxnSpLocks noChangeShapeType="1"/>
              <a:endCxn id="5" idx="1"/>
            </p:cNvCxnSpPr>
            <p:nvPr/>
          </p:nvCxnSpPr>
          <p:spPr bwMode="auto">
            <a:xfrm rot="16200000" flipH="1">
              <a:off x="1128" y="2616"/>
              <a:ext cx="336" cy="192"/>
            </a:xfrm>
            <a:prstGeom prst="bentConnector2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869374" y="5437189"/>
            <a:ext cx="2362200" cy="762000"/>
            <a:chOff x="1200" y="2880"/>
            <a:chExt cx="1488" cy="480"/>
          </a:xfrm>
        </p:grpSpPr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1392" y="3072"/>
              <a:ext cx="1296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XmlAttribute</a:t>
              </a:r>
              <a:endParaRPr lang="en-US" b="1">
                <a:solidFill>
                  <a:srgbClr val="3333CC"/>
                </a:solidFill>
              </a:endParaRPr>
            </a:p>
          </p:txBody>
        </p:sp>
        <p:cxnSp>
          <p:nvCxnSpPr>
            <p:cNvPr id="9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1128" y="2952"/>
              <a:ext cx="336" cy="192"/>
            </a:xfrm>
            <a:prstGeom prst="bentConnector2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1869374" y="4370389"/>
            <a:ext cx="2362200" cy="762000"/>
            <a:chOff x="1200" y="2208"/>
            <a:chExt cx="1488" cy="480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1392" y="2400"/>
              <a:ext cx="1296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XmlRoot</a:t>
              </a:r>
              <a:endParaRPr lang="en-US" b="1">
                <a:solidFill>
                  <a:srgbClr val="3333CC"/>
                </a:solidFill>
              </a:endParaRPr>
            </a:p>
          </p:txBody>
        </p:sp>
        <p:cxnSp>
          <p:nvCxnSpPr>
            <p:cNvPr id="12" name="AutoShape 22"/>
            <p:cNvCxnSpPr>
              <a:cxnSpLocks noChangeShapeType="1"/>
            </p:cNvCxnSpPr>
            <p:nvPr/>
          </p:nvCxnSpPr>
          <p:spPr bwMode="auto">
            <a:xfrm rot="16200000" flipH="1">
              <a:off x="1128" y="2280"/>
              <a:ext cx="336" cy="192"/>
            </a:xfrm>
            <a:prstGeom prst="bentConnector2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954974" y="2160589"/>
            <a:ext cx="7010400" cy="609600"/>
            <a:chOff x="702" y="1145"/>
            <a:chExt cx="4202" cy="388"/>
          </a:xfrm>
        </p:grpSpPr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XML Serialization</a:t>
              </a:r>
              <a:endParaRPr lang="en-US" b="1" dirty="0">
                <a:solidFill>
                  <a:srgbClr val="3333CC"/>
                </a:solidFill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5</a:t>
              </a:r>
            </a:p>
          </p:txBody>
        </p:sp>
      </p:grp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1488374" y="2922589"/>
            <a:ext cx="6477000" cy="8382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</a:rPr>
              <a:t>Dùng để xác định cấu trúc tài liệu XML mong muốn để biểu diễn đối tượng của một lớp</a:t>
            </a:r>
            <a:endParaRPr lang="en-US" b="1">
              <a:solidFill>
                <a:srgbClr val="3333CC"/>
              </a:solidFill>
            </a:endParaRPr>
          </a:p>
        </p:txBody>
      </p: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4764974" y="4827589"/>
            <a:ext cx="2362200" cy="762000"/>
            <a:chOff x="1200" y="2544"/>
            <a:chExt cx="1488" cy="480"/>
          </a:xfrm>
        </p:grpSpPr>
        <p:sp>
          <p:nvSpPr>
            <p:cNvPr id="18" name="AutoShape 30"/>
            <p:cNvSpPr>
              <a:spLocks noChangeArrowheads="1"/>
            </p:cNvSpPr>
            <p:nvPr/>
          </p:nvSpPr>
          <p:spPr bwMode="auto">
            <a:xfrm>
              <a:off x="1392" y="2736"/>
              <a:ext cx="1296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XmlArrayItem</a:t>
              </a:r>
              <a:endParaRPr lang="en-US" b="1">
                <a:solidFill>
                  <a:srgbClr val="3333CC"/>
                </a:solidFill>
              </a:endParaRPr>
            </a:p>
          </p:txBody>
        </p:sp>
        <p:cxnSp>
          <p:nvCxnSpPr>
            <p:cNvPr id="19" name="AutoShape 31"/>
            <p:cNvCxnSpPr>
              <a:cxnSpLocks noChangeShapeType="1"/>
              <a:endCxn id="18" idx="1"/>
            </p:cNvCxnSpPr>
            <p:nvPr/>
          </p:nvCxnSpPr>
          <p:spPr bwMode="auto">
            <a:xfrm rot="16200000" flipH="1">
              <a:off x="1128" y="2616"/>
              <a:ext cx="336" cy="192"/>
            </a:xfrm>
            <a:prstGeom prst="bentConnector2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4764974" y="4294189"/>
            <a:ext cx="2362200" cy="762000"/>
            <a:chOff x="1200" y="2208"/>
            <a:chExt cx="1488" cy="480"/>
          </a:xfrm>
        </p:grpSpPr>
        <p:sp>
          <p:nvSpPr>
            <p:cNvPr id="21" name="AutoShape 36"/>
            <p:cNvSpPr>
              <a:spLocks noChangeArrowheads="1"/>
            </p:cNvSpPr>
            <p:nvPr/>
          </p:nvSpPr>
          <p:spPr bwMode="auto">
            <a:xfrm>
              <a:off x="1392" y="2400"/>
              <a:ext cx="1296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XmlArray</a:t>
              </a:r>
              <a:endParaRPr lang="en-US" b="1">
                <a:solidFill>
                  <a:srgbClr val="3333CC"/>
                </a:solidFill>
              </a:endParaRPr>
            </a:p>
          </p:txBody>
        </p:sp>
        <p:cxnSp>
          <p:nvCxnSpPr>
            <p:cNvPr id="22" name="AutoShape 37"/>
            <p:cNvCxnSpPr>
              <a:cxnSpLocks noChangeShapeType="1"/>
            </p:cNvCxnSpPr>
            <p:nvPr/>
          </p:nvCxnSpPr>
          <p:spPr bwMode="auto">
            <a:xfrm rot="16200000" flipH="1">
              <a:off x="1128" y="2280"/>
              <a:ext cx="336" cy="192"/>
            </a:xfrm>
            <a:prstGeom prst="bentConnector2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488374" y="3989389"/>
            <a:ext cx="6477000" cy="4572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</a:rPr>
              <a:t>Namespace :  </a:t>
            </a:r>
            <a:r>
              <a:rPr lang="en-US" b="1">
                <a:solidFill>
                  <a:srgbClr val="3333CC"/>
                </a:solidFill>
              </a:rPr>
              <a:t>System.Xml.Serialization</a:t>
            </a:r>
          </a:p>
        </p:txBody>
      </p:sp>
    </p:spTree>
    <p:extLst>
      <p:ext uri="{BB962C8B-B14F-4D97-AF65-F5344CB8AC3E}">
        <p14:creationId xmlns:p14="http://schemas.microsoft.com/office/powerpoint/2010/main" val="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77334" y="1934688"/>
            <a:ext cx="4191000" cy="4724400"/>
          </a:xfrm>
          <a:prstGeom prst="roundRect">
            <a:avLst>
              <a:gd name="adj" fmla="val 4167"/>
            </a:avLst>
          </a:prstGeom>
          <a:solidFill>
            <a:srgbClr val="CCFFFF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[</a:t>
            </a:r>
            <a:r>
              <a:rPr lang="en-US" b="1" dirty="0" err="1">
                <a:solidFill>
                  <a:srgbClr val="3333CC"/>
                </a:solidFill>
                <a:latin typeface="Arial Narrow" panose="020B0606020202030204" pitchFamily="34" charset="0"/>
              </a:rPr>
              <a:t>XmlRoot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("account")]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public class Acct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{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	[</a:t>
            </a:r>
            <a:r>
              <a:rPr lang="en-US" b="1" dirty="0" err="1">
                <a:solidFill>
                  <a:srgbClr val="3333CC"/>
                </a:solidFill>
                <a:latin typeface="Arial Narrow" panose="020B0606020202030204" pitchFamily="34" charset="0"/>
              </a:rPr>
              <a:t>XmlElement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("description")] 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	public string Description;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	[</a:t>
            </a:r>
            <a:r>
              <a:rPr lang="en-US" b="1" dirty="0" err="1">
                <a:solidFill>
                  <a:srgbClr val="3333CC"/>
                </a:solidFill>
                <a:latin typeface="Arial Narrow" panose="020B0606020202030204" pitchFamily="34" charset="0"/>
              </a:rPr>
              <a:t>XmlElement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("number")] 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	public string Number;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	[</a:t>
            </a:r>
            <a:r>
              <a:rPr lang="en-US" b="1" dirty="0" err="1">
                <a:solidFill>
                  <a:srgbClr val="3333CC"/>
                </a:solidFill>
                <a:latin typeface="Arial Narrow" panose="020B0606020202030204" pitchFamily="34" charset="0"/>
              </a:rPr>
              <a:t>XmlElement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("type")] 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	public string Type;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	[</a:t>
            </a:r>
            <a:r>
              <a:rPr lang="en-US" b="1" dirty="0" err="1">
                <a:solidFill>
                  <a:srgbClr val="3333CC"/>
                </a:solidFill>
                <a:latin typeface="Arial Narrow" panose="020B0606020202030204" pitchFamily="34" charset="0"/>
              </a:rPr>
              <a:t>XmlElement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("balance")] 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	public decimal Balance;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	[</a:t>
            </a:r>
            <a:r>
              <a:rPr lang="en-US" b="1" dirty="0" err="1">
                <a:solidFill>
                  <a:srgbClr val="3333CC"/>
                </a:solidFill>
                <a:latin typeface="Arial Narrow" panose="020B0606020202030204" pitchFamily="34" charset="0"/>
              </a:rPr>
              <a:t>XmlAttribute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("status")] 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	public string Status;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}</a:t>
            </a:r>
          </a:p>
          <a:p>
            <a:pPr algn="l">
              <a:lnSpc>
                <a:spcPct val="80000"/>
              </a:lnSpc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677334" y="1401288"/>
            <a:ext cx="2133600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</a:rPr>
              <a:t>Ví dụ 1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4944534" y="1934688"/>
            <a:ext cx="3962400" cy="1752600"/>
          </a:xfrm>
          <a:prstGeom prst="roundRect">
            <a:avLst>
              <a:gd name="adj" fmla="val 4167"/>
            </a:avLst>
          </a:prstGeom>
          <a:solidFill>
            <a:srgbClr val="FFFFCC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/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&lt;account status=“123”&gt;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   &lt;description&gt;Hello&lt;/description&gt;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   &lt;number&gt;10  &lt;/number&gt;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   &lt;type&gt;C&lt;/type&gt;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&lt;account&gt;</a:t>
            </a:r>
          </a:p>
        </p:txBody>
      </p:sp>
    </p:spTree>
    <p:extLst>
      <p:ext uri="{BB962C8B-B14F-4D97-AF65-F5344CB8AC3E}">
        <p14:creationId xmlns:p14="http://schemas.microsoft.com/office/powerpoint/2010/main" val="33718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77334" y="2617789"/>
            <a:ext cx="4191000" cy="1524000"/>
          </a:xfrm>
          <a:prstGeom prst="roundRect">
            <a:avLst>
              <a:gd name="adj" fmla="val 4167"/>
            </a:avLst>
          </a:prstGeom>
          <a:solidFill>
            <a:srgbClr val="CCFFFF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 dirty="0">
                <a:latin typeface="Arial Narrow" panose="020B0606020202030204" pitchFamily="34" charset="0"/>
              </a:rPr>
              <a:t>…</a:t>
            </a:r>
          </a:p>
          <a:p>
            <a:r>
              <a:rPr lang="en-US" sz="2000" b="1" dirty="0">
                <a:latin typeface="Arial Narrow" panose="020B0606020202030204" pitchFamily="34" charset="0"/>
              </a:rPr>
              <a:t>[</a:t>
            </a:r>
            <a:r>
              <a:rPr lang="en-US" sz="2000" b="1" dirty="0" err="1">
                <a:latin typeface="Arial Narrow" panose="020B0606020202030204" pitchFamily="34" charset="0"/>
              </a:rPr>
              <a:t>return:</a:t>
            </a:r>
            <a:r>
              <a:rPr lang="en-US" sz="2000" b="1" dirty="0" err="1">
                <a:solidFill>
                  <a:srgbClr val="3333CC"/>
                </a:solidFill>
                <a:latin typeface="Arial Narrow" panose="020B0606020202030204" pitchFamily="34" charset="0"/>
              </a:rPr>
              <a:t>XmlArray</a:t>
            </a:r>
            <a:r>
              <a:rPr lang="en-US" sz="2000" b="1" dirty="0">
                <a:latin typeface="Arial Narrow" panose="020B0606020202030204" pitchFamily="34" charset="0"/>
              </a:rPr>
              <a:t>("</a:t>
            </a:r>
            <a:r>
              <a:rPr lang="en-US" sz="2000" b="1" dirty="0" err="1">
                <a:solidFill>
                  <a:srgbClr val="FF00FF"/>
                </a:solidFill>
                <a:latin typeface="Arial Narrow" panose="020B0606020202030204" pitchFamily="34" charset="0"/>
              </a:rPr>
              <a:t>AccountList</a:t>
            </a:r>
            <a:r>
              <a:rPr lang="en-US" sz="2000" b="1" dirty="0">
                <a:latin typeface="Arial Narrow" panose="020B0606020202030204" pitchFamily="34" charset="0"/>
              </a:rPr>
              <a:t>")]</a:t>
            </a:r>
          </a:p>
          <a:p>
            <a:r>
              <a:rPr lang="en-US" sz="2000" b="1" dirty="0">
                <a:latin typeface="Arial Narrow" panose="020B0606020202030204" pitchFamily="34" charset="0"/>
              </a:rPr>
              <a:t>[</a:t>
            </a:r>
            <a:r>
              <a:rPr lang="en-US" sz="2000" b="1" dirty="0" err="1">
                <a:latin typeface="Arial Narrow" panose="020B0606020202030204" pitchFamily="34" charset="0"/>
              </a:rPr>
              <a:t>return:</a:t>
            </a:r>
            <a:r>
              <a:rPr lang="en-US" sz="2000" b="1" dirty="0" err="1">
                <a:solidFill>
                  <a:srgbClr val="3333CC"/>
                </a:solidFill>
                <a:latin typeface="Arial Narrow" panose="020B0606020202030204" pitchFamily="34" charset="0"/>
              </a:rPr>
              <a:t>XmlArrayItem</a:t>
            </a:r>
            <a:r>
              <a:rPr lang="en-US" sz="2000" b="1" dirty="0">
                <a:latin typeface="Arial Narrow" panose="020B0606020202030204" pitchFamily="34" charset="0"/>
              </a:rPr>
              <a:t>("</a:t>
            </a:r>
            <a:r>
              <a:rPr lang="en-US" sz="2000" b="1" dirty="0">
                <a:solidFill>
                  <a:srgbClr val="FF00FF"/>
                </a:solidFill>
                <a:latin typeface="Arial Narrow" panose="020B0606020202030204" pitchFamily="34" charset="0"/>
              </a:rPr>
              <a:t>Account</a:t>
            </a:r>
            <a:r>
              <a:rPr lang="en-US" sz="2000" b="1" dirty="0">
                <a:latin typeface="Arial Narrow" panose="020B0606020202030204" pitchFamily="34" charset="0"/>
              </a:rPr>
              <a:t>")]</a:t>
            </a:r>
          </a:p>
          <a:p>
            <a:r>
              <a:rPr lang="en-US" sz="2000" b="1" dirty="0">
                <a:latin typeface="Arial Narrow" panose="020B0606020202030204" pitchFamily="34" charset="0"/>
              </a:rPr>
              <a:t>public </a:t>
            </a:r>
            <a:r>
              <a:rPr lang="en-US" sz="2000" b="1" dirty="0">
                <a:solidFill>
                  <a:srgbClr val="3333CC"/>
                </a:solidFill>
                <a:latin typeface="Arial Narrow" panose="020B0606020202030204" pitchFamily="34" charset="0"/>
              </a:rPr>
              <a:t>Acct[]</a:t>
            </a:r>
            <a:r>
              <a:rPr lang="en-US" sz="2000" b="1" dirty="0"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latin typeface="Arial Narrow" panose="020B0606020202030204" pitchFamily="34" charset="0"/>
              </a:rPr>
              <a:t>GetAllAccounts</a:t>
            </a:r>
            <a:r>
              <a:rPr lang="en-US" sz="2000" b="1" dirty="0">
                <a:latin typeface="Arial Narrow" panose="020B0606020202030204" pitchFamily="34" charset="0"/>
              </a:rPr>
              <a:t>()</a:t>
            </a:r>
          </a:p>
          <a:p>
            <a:r>
              <a:rPr lang="en-US" sz="2000" b="1" dirty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554134" y="2693989"/>
            <a:ext cx="2895600" cy="2971800"/>
          </a:xfrm>
          <a:prstGeom prst="roundRect">
            <a:avLst>
              <a:gd name="adj" fmla="val 4167"/>
            </a:avLst>
          </a:prstGeom>
          <a:solidFill>
            <a:srgbClr val="FFFFCC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AccountList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&gt;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  &lt;account&gt;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  ………	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  &lt;account&gt;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  &lt;account&gt;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  ….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  &lt;/account&gt;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AccountList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&gt;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77334" y="2160589"/>
            <a:ext cx="2133600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0000"/>
              </a:lnSpc>
            </a:pPr>
            <a:r>
              <a:rPr lang="en-US" b="1" dirty="0" err="1">
                <a:solidFill>
                  <a:schemeClr val="tx1"/>
                </a:solidFill>
              </a:rPr>
              <a:t>Ví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</a:t>
            </a:r>
            <a:r>
              <a:rPr lang="en-US" b="1" dirty="0">
                <a:solidFill>
                  <a:schemeClr val="tx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29603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3293"/>
            <a:ext cx="8596668" cy="1320800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(7)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77334" y="1709050"/>
            <a:ext cx="9144000" cy="2133600"/>
          </a:xfrm>
          <a:prstGeom prst="roundRect">
            <a:avLst>
              <a:gd name="adj" fmla="val 4167"/>
            </a:avLst>
          </a:prstGeom>
          <a:solidFill>
            <a:srgbClr val="CCFFFF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…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dirty="0" err="1">
                <a:solidFill>
                  <a:schemeClr val="tx1"/>
                </a:solidFill>
              </a:rPr>
              <a:t>return:</a:t>
            </a:r>
            <a:r>
              <a:rPr lang="en-US" sz="1800" dirty="0" err="1">
                <a:solidFill>
                  <a:srgbClr val="0066FF"/>
                </a:solidFill>
              </a:rPr>
              <a:t>XmlArrayItem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ElementName</a:t>
            </a:r>
            <a:r>
              <a:rPr lang="en-US" sz="1800" dirty="0">
                <a:solidFill>
                  <a:schemeClr val="tx1"/>
                </a:solidFill>
              </a:rPr>
              <a:t>="</a:t>
            </a:r>
            <a:r>
              <a:rPr lang="en-US" sz="1800" dirty="0" err="1">
                <a:solidFill>
                  <a:schemeClr val="tx1"/>
                </a:solidFill>
              </a:rPr>
              <a:t>savingsAcct</a:t>
            </a:r>
            <a:r>
              <a:rPr lang="en-US" sz="1800" dirty="0">
                <a:solidFill>
                  <a:schemeClr val="tx1"/>
                </a:solidFill>
              </a:rPr>
              <a:t>", Type=</a:t>
            </a:r>
            <a:r>
              <a:rPr lang="en-US" sz="1800" dirty="0" err="1">
                <a:solidFill>
                  <a:schemeClr val="tx1"/>
                </a:solidFill>
              </a:rPr>
              <a:t>typeof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SavingsAcct</a:t>
            </a:r>
            <a:r>
              <a:rPr lang="en-US" sz="1800" dirty="0">
                <a:solidFill>
                  <a:schemeClr val="tx1"/>
                </a:solidFill>
              </a:rPr>
              <a:t>))]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dirty="0" err="1">
                <a:solidFill>
                  <a:schemeClr val="tx1"/>
                </a:solidFill>
              </a:rPr>
              <a:t>return:</a:t>
            </a:r>
            <a:r>
              <a:rPr lang="en-US" sz="1800" dirty="0" err="1">
                <a:solidFill>
                  <a:srgbClr val="0066FF"/>
                </a:solidFill>
              </a:rPr>
              <a:t>XmlArrayItem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ElementName</a:t>
            </a:r>
            <a:r>
              <a:rPr lang="en-US" sz="1800" dirty="0">
                <a:solidFill>
                  <a:schemeClr val="tx1"/>
                </a:solidFill>
              </a:rPr>
              <a:t>="</a:t>
            </a:r>
            <a:r>
              <a:rPr lang="en-US" sz="1800" dirty="0" err="1">
                <a:solidFill>
                  <a:schemeClr val="tx1"/>
                </a:solidFill>
              </a:rPr>
              <a:t>creditCardAcct</a:t>
            </a:r>
            <a:r>
              <a:rPr lang="en-US" sz="1800" dirty="0">
                <a:solidFill>
                  <a:schemeClr val="tx1"/>
                </a:solidFill>
              </a:rPr>
              <a:t>", Type=</a:t>
            </a:r>
            <a:r>
              <a:rPr lang="en-US" sz="1800" dirty="0" err="1">
                <a:solidFill>
                  <a:schemeClr val="tx1"/>
                </a:solidFill>
              </a:rPr>
              <a:t>typeof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CreditCardAcct</a:t>
            </a:r>
            <a:r>
              <a:rPr lang="en-US" sz="1800" dirty="0">
                <a:solidFill>
                  <a:schemeClr val="tx1"/>
                </a:solidFill>
              </a:rPr>
              <a:t>))]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dirty="0" err="1">
                <a:solidFill>
                  <a:schemeClr val="tx1"/>
                </a:solidFill>
              </a:rPr>
              <a:t>WebMethod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public Acct[] </a:t>
            </a:r>
            <a:r>
              <a:rPr lang="en-US" sz="1800" dirty="0" err="1">
                <a:solidFill>
                  <a:schemeClr val="tx1"/>
                </a:solidFill>
              </a:rPr>
              <a:t>GetAllAccounts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810934" y="3847607"/>
            <a:ext cx="4572000" cy="2731325"/>
          </a:xfrm>
          <a:prstGeom prst="roundRect">
            <a:avLst>
              <a:gd name="adj" fmla="val 4167"/>
            </a:avLst>
          </a:prstGeom>
          <a:solidFill>
            <a:srgbClr val="FFFFCC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/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&lt;AccountList&gt;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	…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	&lt;SavingAcct&gt;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	&lt;/SavingActt&gt;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	…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	&lt;CreditCardAcct&gt;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	&lt;/CreditCardActt&gt;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	…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&lt;/AccountList&gt;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490134" y="1316180"/>
            <a:ext cx="2133600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0000"/>
              </a:lnSpc>
            </a:pPr>
            <a:r>
              <a:rPr lang="en-US" b="1" dirty="0" err="1">
                <a:solidFill>
                  <a:schemeClr val="tx1"/>
                </a:solidFill>
              </a:rPr>
              <a:t>Ví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</a:t>
            </a:r>
            <a:r>
              <a:rPr lang="en-US" b="1" dirty="0">
                <a:solidFill>
                  <a:schemeClr val="tx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3899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74" y="65815"/>
            <a:ext cx="8596668" cy="89852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3668713" y="1066800"/>
            <a:ext cx="5475287" cy="5037138"/>
            <a:chOff x="1728" y="763"/>
            <a:chExt cx="3449" cy="3173"/>
          </a:xfrm>
        </p:grpSpPr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>
              <a:off x="2361" y="2473"/>
              <a:ext cx="662" cy="65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6" descr="Computer_DesktopComputerSansKeyboard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" y="3066"/>
              <a:ext cx="510" cy="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Firewall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2" y="3072"/>
              <a:ext cx="597" cy="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TowerCas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" y="3126"/>
              <a:ext cx="442" cy="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TowerCas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" y="1381"/>
              <a:ext cx="442" cy="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irewall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4" y="1675"/>
              <a:ext cx="597" cy="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TowerCas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" y="763"/>
              <a:ext cx="442" cy="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2" descr="Firewall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0" y="1132"/>
              <a:ext cx="597" cy="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H="1" flipV="1">
              <a:off x="2929" y="1549"/>
              <a:ext cx="111" cy="90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6" name="Picture 14" descr="Mail_Front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4" y="1655"/>
              <a:ext cx="356" cy="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V="1">
              <a:off x="3099" y="1618"/>
              <a:ext cx="68" cy="83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3031" y="1906"/>
              <a:ext cx="1211" cy="52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 flipV="1">
              <a:off x="3065" y="2083"/>
              <a:ext cx="1396" cy="39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0" name="Picture 18" descr="Mail_Front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" y="1798"/>
              <a:ext cx="356" cy="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9" descr="Mail_Front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" y="2147"/>
              <a:ext cx="356" cy="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3106" y="2491"/>
              <a:ext cx="1195" cy="47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3072" y="2525"/>
              <a:ext cx="1000" cy="54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3012" y="2499"/>
              <a:ext cx="915" cy="71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2987" y="2533"/>
              <a:ext cx="873" cy="86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6" name="Picture 24" descr="Internet0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" y="2090"/>
              <a:ext cx="725" cy="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C0000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</p:pic>
        <p:sp>
          <p:nvSpPr>
            <p:cNvPr id="37" name="AutoShape 25"/>
            <p:cNvSpPr>
              <a:spLocks noChangeArrowheads="1"/>
            </p:cNvSpPr>
            <p:nvPr/>
          </p:nvSpPr>
          <p:spPr bwMode="auto">
            <a:xfrm>
              <a:off x="2749" y="2351"/>
              <a:ext cx="578" cy="201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Internet</a:t>
              </a:r>
            </a:p>
          </p:txBody>
        </p:sp>
        <p:pic>
          <p:nvPicPr>
            <p:cNvPr id="38" name="Picture 26" descr="Mail_Front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6" y="2951"/>
              <a:ext cx="356" cy="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7" descr="Mail_Front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" y="2755"/>
              <a:ext cx="356" cy="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3321" y="1364"/>
              <a:ext cx="5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 Narrow" panose="020B0606020202030204" pitchFamily="34" charset="0"/>
                </a:rPr>
                <a:t>Firewall</a:t>
              </a:r>
            </a:p>
          </p:txBody>
        </p:sp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>
              <a:off x="4431" y="2176"/>
              <a:ext cx="5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 Narrow" panose="020B0606020202030204" pitchFamily="34" charset="0"/>
                </a:rPr>
                <a:t>Firewall</a:t>
              </a:r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4364" y="2819"/>
              <a:ext cx="5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 Narrow" panose="020B0606020202030204" pitchFamily="34" charset="0"/>
                </a:rPr>
                <a:t>Firewall</a:t>
              </a:r>
            </a:p>
          </p:txBody>
        </p:sp>
        <p:sp>
          <p:nvSpPr>
            <p:cNvPr id="43" name="AutoShape 31"/>
            <p:cNvSpPr>
              <a:spLocks noChangeArrowheads="1"/>
            </p:cNvSpPr>
            <p:nvPr/>
          </p:nvSpPr>
          <p:spPr bwMode="auto">
            <a:xfrm>
              <a:off x="1824" y="1008"/>
              <a:ext cx="857" cy="24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Web Service</a:t>
              </a:r>
            </a:p>
          </p:txBody>
        </p:sp>
        <p:sp>
          <p:nvSpPr>
            <p:cNvPr id="44" name="AutoShape 35"/>
            <p:cNvSpPr>
              <a:spLocks noChangeArrowheads="1"/>
            </p:cNvSpPr>
            <p:nvPr/>
          </p:nvSpPr>
          <p:spPr bwMode="auto">
            <a:xfrm>
              <a:off x="4320" y="1056"/>
              <a:ext cx="857" cy="24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Web Service</a:t>
              </a:r>
            </a:p>
          </p:txBody>
        </p:sp>
        <p:sp>
          <p:nvSpPr>
            <p:cNvPr id="45" name="AutoShape 36"/>
            <p:cNvSpPr>
              <a:spLocks noChangeArrowheads="1"/>
            </p:cNvSpPr>
            <p:nvPr/>
          </p:nvSpPr>
          <p:spPr bwMode="auto">
            <a:xfrm>
              <a:off x="3696" y="3696"/>
              <a:ext cx="857" cy="24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Web Service</a:t>
              </a:r>
            </a:p>
          </p:txBody>
        </p:sp>
        <p:sp>
          <p:nvSpPr>
            <p:cNvPr id="46" name="AutoShape 37"/>
            <p:cNvSpPr>
              <a:spLocks noChangeArrowheads="1"/>
            </p:cNvSpPr>
            <p:nvPr/>
          </p:nvSpPr>
          <p:spPr bwMode="auto">
            <a:xfrm>
              <a:off x="1728" y="3696"/>
              <a:ext cx="857" cy="24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Client</a:t>
              </a:r>
            </a:p>
          </p:txBody>
        </p:sp>
      </p:grpSp>
      <p:grpSp>
        <p:nvGrpSpPr>
          <p:cNvPr id="47" name="Group 39"/>
          <p:cNvGrpSpPr>
            <a:grpSpLocks/>
          </p:cNvGrpSpPr>
          <p:nvPr/>
        </p:nvGrpSpPr>
        <p:grpSpPr bwMode="auto">
          <a:xfrm>
            <a:off x="990600" y="1905000"/>
            <a:ext cx="3648075" cy="1143000"/>
            <a:chOff x="702" y="1145"/>
            <a:chExt cx="4202" cy="388"/>
          </a:xfrm>
        </p:grpSpPr>
        <p:sp>
          <p:nvSpPr>
            <p:cNvPr id="48" name="AutoShape 40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Là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một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tập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các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phương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thức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được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gọi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hiện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từ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xa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thông</a:t>
              </a:r>
              <a:r>
                <a:rPr lang="en-US" b="1" dirty="0">
                  <a:solidFill>
                    <a:schemeClr val="tx1"/>
                  </a:solidFill>
                </a:rPr>
                <a:t> qua </a:t>
              </a:r>
              <a:r>
                <a:rPr lang="en-US" b="1" dirty="0" err="1">
                  <a:solidFill>
                    <a:schemeClr val="tx1"/>
                  </a:solidFill>
                </a:rPr>
                <a:t>một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địa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chỉ</a:t>
              </a:r>
              <a:r>
                <a:rPr lang="en-US" b="1" dirty="0">
                  <a:solidFill>
                    <a:schemeClr val="tx1"/>
                  </a:solidFill>
                </a:rPr>
                <a:t> URL</a:t>
              </a:r>
            </a:p>
          </p:txBody>
        </p:sp>
        <p:sp>
          <p:nvSpPr>
            <p:cNvPr id="49" name="AutoShape 41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</p:grpSp>
      <p:grpSp>
        <p:nvGrpSpPr>
          <p:cNvPr id="50" name="Group 42"/>
          <p:cNvGrpSpPr>
            <a:grpSpLocks/>
          </p:cNvGrpSpPr>
          <p:nvPr/>
        </p:nvGrpSpPr>
        <p:grpSpPr bwMode="auto">
          <a:xfrm>
            <a:off x="990600" y="3276600"/>
            <a:ext cx="3648075" cy="1143000"/>
            <a:chOff x="702" y="1145"/>
            <a:chExt cx="4202" cy="388"/>
          </a:xfrm>
        </p:grpSpPr>
        <p:sp>
          <p:nvSpPr>
            <p:cNvPr id="51" name="AutoShape 43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Sử dụng để tạo các ứng dụng phân tán</a:t>
              </a:r>
            </a:p>
          </p:txBody>
        </p:sp>
        <p:sp>
          <p:nvSpPr>
            <p:cNvPr id="52" name="AutoShape 44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0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(8)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77334" y="2434112"/>
            <a:ext cx="6400800" cy="914400"/>
            <a:chOff x="816" y="1392"/>
            <a:chExt cx="3024" cy="576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1008" y="1680"/>
              <a:ext cx="2832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Input and output parameter (in, ref,…)</a:t>
              </a:r>
              <a:endParaRPr lang="en-US" b="1">
                <a:solidFill>
                  <a:srgbClr val="3333CC"/>
                </a:solidFill>
              </a:endParaRPr>
            </a:p>
          </p:txBody>
        </p:sp>
        <p:cxnSp>
          <p:nvCxnSpPr>
            <p:cNvPr id="6" name="AutoShape 15"/>
            <p:cNvCxnSpPr>
              <a:cxnSpLocks noChangeShapeType="1"/>
              <a:endCxn id="5" idx="1"/>
            </p:cNvCxnSpPr>
            <p:nvPr/>
          </p:nvCxnSpPr>
          <p:spPr bwMode="auto">
            <a:xfrm rot="16200000" flipH="1">
              <a:off x="696" y="1512"/>
              <a:ext cx="432" cy="192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677334" y="2738912"/>
            <a:ext cx="6400800" cy="1371600"/>
            <a:chOff x="816" y="1728"/>
            <a:chExt cx="3024" cy="576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1008" y="2016"/>
              <a:ext cx="2832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Variable length parameter list (</a:t>
              </a:r>
              <a:r>
                <a:rPr lang="en-US" b="1" i="1"/>
                <a:t>homogeneous, heterogeneous</a:t>
              </a:r>
              <a:r>
                <a:rPr lang="en-US"/>
                <a:t>  </a:t>
              </a:r>
              <a:r>
                <a:rPr lang="en-US" b="1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696" y="1848"/>
              <a:ext cx="432" cy="192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677334" y="1976912"/>
            <a:ext cx="6400800" cy="838200"/>
            <a:chOff x="816" y="1104"/>
            <a:chExt cx="3024" cy="528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1008" y="1344"/>
              <a:ext cx="2832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Simple data types</a:t>
              </a:r>
              <a:endParaRPr lang="en-US" b="1">
                <a:solidFill>
                  <a:srgbClr val="3333CC"/>
                </a:solidFill>
              </a:endParaRPr>
            </a:p>
          </p:txBody>
        </p:sp>
        <p:cxnSp>
          <p:nvCxnSpPr>
            <p:cNvPr id="12" name="AutoShape 19"/>
            <p:cNvCxnSpPr>
              <a:cxnSpLocks noChangeShapeType="1"/>
            </p:cNvCxnSpPr>
            <p:nvPr/>
          </p:nvCxnSpPr>
          <p:spPr bwMode="auto">
            <a:xfrm rot="16200000" flipH="1">
              <a:off x="696" y="1224"/>
              <a:ext cx="432" cy="192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72534" y="1595912"/>
            <a:ext cx="6746875" cy="609600"/>
            <a:chOff x="702" y="1145"/>
            <a:chExt cx="4202" cy="388"/>
          </a:xfrm>
        </p:grpSpPr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Kiểu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dữ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liệu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trong</a:t>
              </a:r>
              <a:r>
                <a:rPr lang="en-US" b="1" dirty="0">
                  <a:solidFill>
                    <a:schemeClr val="tx1"/>
                  </a:solidFill>
                </a:rPr>
                <a:t> web service method</a:t>
              </a: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6</a:t>
              </a:r>
            </a:p>
          </p:txBody>
        </p:sp>
      </p:grpSp>
      <p:grpSp>
        <p:nvGrpSpPr>
          <p:cNvPr id="16" name="Group 32"/>
          <p:cNvGrpSpPr>
            <a:grpSpLocks/>
          </p:cNvGrpSpPr>
          <p:nvPr/>
        </p:nvGrpSpPr>
        <p:grpSpPr bwMode="auto">
          <a:xfrm>
            <a:off x="1134534" y="4415312"/>
            <a:ext cx="3581400" cy="2057400"/>
            <a:chOff x="1104" y="2496"/>
            <a:chExt cx="2256" cy="1296"/>
          </a:xfrm>
        </p:grpSpPr>
        <p:grpSp>
          <p:nvGrpSpPr>
            <p:cNvPr id="17" name="Group 31"/>
            <p:cNvGrpSpPr>
              <a:grpSpLocks/>
            </p:cNvGrpSpPr>
            <p:nvPr/>
          </p:nvGrpSpPr>
          <p:grpSpPr bwMode="auto">
            <a:xfrm>
              <a:off x="1104" y="2736"/>
              <a:ext cx="2256" cy="1056"/>
              <a:chOff x="1104" y="2736"/>
              <a:chExt cx="2256" cy="1056"/>
            </a:xfrm>
          </p:grpSpPr>
          <p:sp>
            <p:nvSpPr>
              <p:cNvPr id="19" name="AutoShape 11"/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2112" cy="288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chemeClr val="bg1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 algn="l">
                  <a:lnSpc>
                    <a:spcPct val="8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Classes and structures</a:t>
                </a:r>
                <a:endParaRPr lang="en-US" b="1">
                  <a:solidFill>
                    <a:srgbClr val="3333CC"/>
                  </a:solidFill>
                </a:endParaRPr>
              </a:p>
            </p:txBody>
          </p:sp>
          <p:sp>
            <p:nvSpPr>
              <p:cNvPr id="20" name="AutoShape 12"/>
              <p:cNvSpPr>
                <a:spLocks noChangeArrowheads="1"/>
              </p:cNvSpPr>
              <p:nvPr/>
            </p:nvSpPr>
            <p:spPr bwMode="auto">
              <a:xfrm>
                <a:off x="1248" y="3120"/>
                <a:ext cx="2112" cy="288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chemeClr val="bg1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 algn="l">
                  <a:lnSpc>
                    <a:spcPct val="8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Array, Collections</a:t>
                </a:r>
                <a:endParaRPr lang="en-US" b="1">
                  <a:solidFill>
                    <a:srgbClr val="3333CC"/>
                  </a:solidFill>
                </a:endParaRPr>
              </a:p>
            </p:txBody>
          </p:sp>
          <p:sp>
            <p:nvSpPr>
              <p:cNvPr id="21" name="AutoShape 14"/>
              <p:cNvSpPr>
                <a:spLocks noChangeArrowheads="1"/>
              </p:cNvSpPr>
              <p:nvPr/>
            </p:nvSpPr>
            <p:spPr bwMode="auto">
              <a:xfrm>
                <a:off x="1248" y="3504"/>
                <a:ext cx="2112" cy="288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chemeClr val="bg1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 algn="l">
                  <a:lnSpc>
                    <a:spcPct val="8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DataSets</a:t>
                </a:r>
                <a:endParaRPr lang="en-US" b="1">
                  <a:solidFill>
                    <a:srgbClr val="3333CC"/>
                  </a:solidFill>
                </a:endParaRPr>
              </a:p>
            </p:txBody>
          </p:sp>
          <p:cxnSp>
            <p:nvCxnSpPr>
              <p:cNvPr id="22" name="AutoShape 28"/>
              <p:cNvCxnSpPr>
                <a:cxnSpLocks noChangeShapeType="1"/>
                <a:endCxn id="20" idx="1"/>
              </p:cNvCxnSpPr>
              <p:nvPr/>
            </p:nvCxnSpPr>
            <p:spPr bwMode="auto">
              <a:xfrm rot="16200000" flipH="1">
                <a:off x="984" y="3000"/>
                <a:ext cx="384" cy="144"/>
              </a:xfrm>
              <a:prstGeom prst="bentConnector2">
                <a:avLst/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9"/>
              <p:cNvCxnSpPr>
                <a:cxnSpLocks noChangeShapeType="1"/>
              </p:cNvCxnSpPr>
              <p:nvPr/>
            </p:nvCxnSpPr>
            <p:spPr bwMode="auto">
              <a:xfrm rot="16200000" flipH="1">
                <a:off x="984" y="3384"/>
                <a:ext cx="384" cy="144"/>
              </a:xfrm>
              <a:prstGeom prst="bentConnector2">
                <a:avLst/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8" name="AutoShape 30"/>
            <p:cNvCxnSpPr>
              <a:cxnSpLocks noChangeShapeType="1"/>
            </p:cNvCxnSpPr>
            <p:nvPr/>
          </p:nvCxnSpPr>
          <p:spPr bwMode="auto">
            <a:xfrm rot="16200000" flipH="1">
              <a:off x="984" y="2616"/>
              <a:ext cx="384" cy="144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677334" y="3729512"/>
            <a:ext cx="6400800" cy="914400"/>
            <a:chOff x="816" y="2064"/>
            <a:chExt cx="3024" cy="576"/>
          </a:xfrm>
        </p:grpSpPr>
        <p:sp>
          <p:nvSpPr>
            <p:cNvPr id="25" name="AutoShape 10"/>
            <p:cNvSpPr>
              <a:spLocks noChangeArrowheads="1"/>
            </p:cNvSpPr>
            <p:nvPr/>
          </p:nvSpPr>
          <p:spPr bwMode="auto">
            <a:xfrm>
              <a:off x="1008" y="2352"/>
              <a:ext cx="2832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Complex data type</a:t>
              </a:r>
              <a:endParaRPr lang="en-US" b="1">
                <a:solidFill>
                  <a:srgbClr val="3333CC"/>
                </a:solidFill>
              </a:endParaRPr>
            </a:p>
          </p:txBody>
        </p:sp>
        <p:cxnSp>
          <p:nvCxnSpPr>
            <p:cNvPr id="26" name="AutoShape 18"/>
            <p:cNvCxnSpPr>
              <a:cxnSpLocks noChangeShapeType="1"/>
            </p:cNvCxnSpPr>
            <p:nvPr/>
          </p:nvCxnSpPr>
          <p:spPr bwMode="auto">
            <a:xfrm rot="16200000" flipH="1">
              <a:off x="696" y="2184"/>
              <a:ext cx="432" cy="192"/>
            </a:xfrm>
            <a:prstGeom prst="bentConnector2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7187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– provider side(9)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314202" y="1926562"/>
            <a:ext cx="6781800" cy="1676400"/>
            <a:chOff x="768" y="768"/>
            <a:chExt cx="4272" cy="1056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768" y="768"/>
              <a:ext cx="1824" cy="2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Trường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hợp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lưu</a:t>
              </a:r>
              <a:r>
                <a:rPr lang="en-US" b="1" dirty="0">
                  <a:solidFill>
                    <a:schemeClr val="tx1"/>
                  </a:solidFill>
                </a:rPr>
                <a:t> ý</a:t>
              </a:r>
              <a:endParaRPr lang="en-US" b="1" dirty="0">
                <a:solidFill>
                  <a:srgbClr val="3333CC"/>
                </a:solidFill>
              </a:endParaRP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768" y="1104"/>
              <a:ext cx="4272" cy="72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chemeClr val="bg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/>
              <a:r>
                <a:rPr lang="en-US" b="1" dirty="0" err="1">
                  <a:solidFill>
                    <a:schemeClr val="tx1"/>
                  </a:solidFill>
                </a:rPr>
                <a:t>Nếu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tham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số</a:t>
              </a:r>
              <a:r>
                <a:rPr lang="en-US" b="1" dirty="0">
                  <a:solidFill>
                    <a:schemeClr val="tx1"/>
                  </a:solidFill>
                </a:rPr>
                <a:t> web service method </a:t>
              </a:r>
              <a:r>
                <a:rPr lang="en-US" b="1" dirty="0" err="1">
                  <a:solidFill>
                    <a:schemeClr val="tx1"/>
                  </a:solidFill>
                </a:rPr>
                <a:t>là</a:t>
              </a:r>
              <a:r>
                <a:rPr lang="en-US" b="1" dirty="0">
                  <a:solidFill>
                    <a:schemeClr val="tx1"/>
                  </a:solidFill>
                </a:rPr>
                <a:t> 1 </a:t>
              </a:r>
              <a:r>
                <a:rPr lang="en-US" b="1" dirty="0" err="1">
                  <a:solidFill>
                    <a:schemeClr val="tx1"/>
                  </a:solidFill>
                </a:rPr>
                <a:t>mảng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các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đối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tượng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có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kiểu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không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rõ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ràng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314202" y="4517362"/>
            <a:ext cx="6858000" cy="6858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/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Phải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khai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báo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tường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minh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tất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cả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kiểu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dữ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liệu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có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thể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có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trong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mảng</a:t>
            </a:r>
            <a:endParaRPr lang="en-US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286002" y="3831562"/>
            <a:ext cx="609600" cy="4572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bg1"/>
              </a:gs>
              <a:gs pos="100000">
                <a:srgbClr val="FFFFCC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1314202" y="5355562"/>
            <a:ext cx="6858000" cy="6858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buFont typeface="Wingdings" panose="05000000000000000000" pitchFamily="2" charset="2"/>
              <a:buChar char="à"/>
            </a:pPr>
            <a:r>
              <a:rPr lang="en-US" b="1">
                <a:solidFill>
                  <a:schemeClr val="tx1"/>
                </a:solidFill>
                <a:sym typeface="Wingdings" panose="05000000000000000000" pitchFamily="2" charset="2"/>
              </a:rPr>
              <a:t>Sử dụng :</a:t>
            </a:r>
            <a:r>
              <a:rPr lang="en-US" b="1">
                <a:solidFill>
                  <a:srgbClr val="0066FF"/>
                </a:solidFill>
                <a:sym typeface="Wingdings" panose="05000000000000000000" pitchFamily="2" charset="2"/>
              </a:rPr>
              <a:t>XmlInclude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b="1">
                <a:solidFill>
                  <a:srgbClr val="0066FF"/>
                </a:solidFill>
                <a:sym typeface="Wingdings" panose="05000000000000000000" pitchFamily="2" charset="2"/>
              </a:rPr>
              <a:t>Name space System.Xml.Serialization</a:t>
            </a:r>
          </a:p>
        </p:txBody>
      </p:sp>
    </p:spTree>
    <p:extLst>
      <p:ext uri="{BB962C8B-B14F-4D97-AF65-F5344CB8AC3E}">
        <p14:creationId xmlns:p14="http://schemas.microsoft.com/office/powerpoint/2010/main" val="153580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018"/>
            <a:ext cx="8596668" cy="1320800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– provider side(10)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490134" y="1301338"/>
            <a:ext cx="2119746" cy="36948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0000"/>
              </a:lnSpc>
            </a:pPr>
            <a:r>
              <a:rPr lang="en-US" b="1">
                <a:solidFill>
                  <a:schemeClr val="tx1"/>
                </a:solidFill>
              </a:rPr>
              <a:t>Ví dụ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77334" y="1758538"/>
            <a:ext cx="4239491" cy="4951021"/>
          </a:xfrm>
          <a:prstGeom prst="roundRect">
            <a:avLst>
              <a:gd name="adj" fmla="val 4167"/>
            </a:avLst>
          </a:prstGeom>
          <a:solidFill>
            <a:srgbClr val="CCFFFF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/>
            <a:r>
              <a:rPr lang="en-US" sz="1900">
                <a:solidFill>
                  <a:schemeClr val="tx1"/>
                </a:solidFill>
              </a:rPr>
              <a:t>public class </a:t>
            </a:r>
            <a:r>
              <a:rPr lang="en-US" sz="1900" b="1">
                <a:solidFill>
                  <a:srgbClr val="3333CC"/>
                </a:solidFill>
              </a:rPr>
              <a:t>Acct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   public string Description;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   public string Number;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   public string Type;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   public decimal Balance;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   public string Status;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public class </a:t>
            </a:r>
            <a:r>
              <a:rPr lang="en-US" sz="1900" b="1">
                <a:solidFill>
                  <a:srgbClr val="3333CC"/>
                </a:solidFill>
              </a:rPr>
              <a:t>SavingsAcct</a:t>
            </a:r>
            <a:r>
              <a:rPr lang="en-US" sz="1900">
                <a:solidFill>
                  <a:schemeClr val="tx1"/>
                </a:solidFill>
              </a:rPr>
              <a:t> : Acct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   public decimal MinimumBalance;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public class </a:t>
            </a:r>
            <a:r>
              <a:rPr lang="en-US" sz="1900" b="1">
                <a:solidFill>
                  <a:srgbClr val="3333CC"/>
                </a:solidFill>
              </a:rPr>
              <a:t>CreditCardAcct</a:t>
            </a:r>
            <a:r>
              <a:rPr lang="en-US" sz="1900">
                <a:solidFill>
                  <a:schemeClr val="tx1"/>
                </a:solidFill>
              </a:rPr>
              <a:t> : Acct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   public int PayPeriod;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73133" y="1758538"/>
            <a:ext cx="4618017" cy="4951021"/>
          </a:xfrm>
          <a:prstGeom prst="roundRect">
            <a:avLst>
              <a:gd name="adj" fmla="val 4167"/>
            </a:avLst>
          </a:prstGeom>
          <a:solidFill>
            <a:srgbClr val="CCFFFF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[</a:t>
            </a:r>
            <a:r>
              <a:rPr lang="en-US" sz="1800">
                <a:solidFill>
                  <a:srgbClr val="0066FF"/>
                </a:solidFill>
              </a:rPr>
              <a:t>WebMethod</a:t>
            </a:r>
            <a:r>
              <a:rPr lang="en-US" sz="1800">
                <a:solidFill>
                  <a:schemeClr val="tx1"/>
                </a:solidFill>
              </a:rPr>
              <a:t>]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[</a:t>
            </a:r>
            <a:r>
              <a:rPr lang="en-US" sz="1800">
                <a:solidFill>
                  <a:srgbClr val="0066FF"/>
                </a:solidFill>
              </a:rPr>
              <a:t>XmlInclude</a:t>
            </a:r>
            <a:r>
              <a:rPr lang="en-US" sz="1800">
                <a:solidFill>
                  <a:schemeClr val="tx1"/>
                </a:solidFill>
              </a:rPr>
              <a:t>(typeof(CreditCardAcct))]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[</a:t>
            </a:r>
            <a:r>
              <a:rPr lang="en-US" sz="1800">
                <a:solidFill>
                  <a:srgbClr val="0066FF"/>
                </a:solidFill>
              </a:rPr>
              <a:t>XmlInclude</a:t>
            </a:r>
            <a:r>
              <a:rPr lang="en-US" sz="1800">
                <a:solidFill>
                  <a:schemeClr val="tx1"/>
                </a:solidFill>
              </a:rPr>
              <a:t>(typeof(SavingsAcct))]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[return:</a:t>
            </a:r>
            <a:r>
              <a:rPr lang="en-US" sz="1800">
                <a:solidFill>
                  <a:srgbClr val="0066FF"/>
                </a:solidFill>
              </a:rPr>
              <a:t>XmlArray</a:t>
            </a:r>
            <a:r>
              <a:rPr lang="en-US" sz="1800">
                <a:solidFill>
                  <a:schemeClr val="tx1"/>
                </a:solidFill>
              </a:rPr>
              <a:t>("AccountList")]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[return:</a:t>
            </a:r>
            <a:r>
              <a:rPr lang="en-US" sz="1800">
                <a:solidFill>
                  <a:srgbClr val="0066FF"/>
                </a:solidFill>
              </a:rPr>
              <a:t>XmlArrayItem</a:t>
            </a:r>
            <a:r>
              <a:rPr lang="en-US" sz="1800">
                <a:solidFill>
                  <a:schemeClr val="tx1"/>
                </a:solidFill>
              </a:rPr>
              <a:t>("Account")]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public </a:t>
            </a:r>
            <a:r>
              <a:rPr lang="en-US" sz="1800">
                <a:solidFill>
                  <a:srgbClr val="0066FF"/>
                </a:solidFill>
              </a:rPr>
              <a:t>Acct</a:t>
            </a:r>
            <a:r>
              <a:rPr lang="en-US" sz="1800">
                <a:solidFill>
                  <a:schemeClr val="tx1"/>
                </a:solidFill>
              </a:rPr>
              <a:t>[] </a:t>
            </a:r>
            <a:r>
              <a:rPr lang="en-US" sz="1800">
                <a:solidFill>
                  <a:srgbClr val="FF00FF"/>
                </a:solidFill>
              </a:rPr>
              <a:t>GetAllAccounts</a:t>
            </a:r>
            <a:r>
              <a:rPr lang="en-US" sz="180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SavingsAcct a = new SavingsAcct();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CreditCardAcct cc = new CreditCardAcct();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// populate the accounts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Acct [] sa = new Acct[2];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sa[0] = a;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sa[1] = cc;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return sa;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70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77334" y="1703389"/>
            <a:ext cx="7483475" cy="457200"/>
            <a:chOff x="619" y="832"/>
            <a:chExt cx="4714" cy="31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735" y="832"/>
              <a:ext cx="4598" cy="31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5000"/>
                </a:lnSpc>
              </a:pPr>
              <a:r>
                <a:rPr lang="en-US" sz="1800" b="1">
                  <a:solidFill>
                    <a:schemeClr val="tx1"/>
                  </a:solidFill>
                </a:rPr>
                <a:t>Tạo lớp proxy để giao tiếp với web service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19" y="866"/>
              <a:ext cx="213" cy="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7334" y="5326064"/>
            <a:ext cx="7483475" cy="492125"/>
            <a:chOff x="619" y="832"/>
            <a:chExt cx="4714" cy="310"/>
          </a:xfrm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735" y="832"/>
              <a:ext cx="4598" cy="31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5000"/>
                </a:lnSpc>
              </a:pPr>
              <a:r>
                <a:rPr lang="en-US" sz="1800" b="1">
                  <a:solidFill>
                    <a:schemeClr val="tx1"/>
                  </a:solidFill>
                </a:rPr>
                <a:t>Sử dụng lớp proxy để gọi các phương thức của web service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19" y="866"/>
              <a:ext cx="213" cy="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</p:grp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280584" y="2389189"/>
            <a:ext cx="2901950" cy="4572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5000"/>
              </a:lnSpc>
            </a:pPr>
            <a:r>
              <a:rPr lang="en-US" sz="1800" b="1">
                <a:solidFill>
                  <a:schemeClr val="tx1"/>
                </a:solidFill>
              </a:rPr>
              <a:t>Sử dụng wsdl.exe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280584" y="3836989"/>
            <a:ext cx="6864350" cy="4572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5000"/>
              </a:lnSpc>
            </a:pPr>
            <a:r>
              <a:rPr lang="en-US" sz="1800" b="1">
                <a:solidFill>
                  <a:schemeClr val="tx1"/>
                </a:solidFill>
              </a:rPr>
              <a:t>Sử dụng VS.Net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194859" y="6046789"/>
            <a:ext cx="6407150" cy="4572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5000"/>
              </a:lnSpc>
            </a:pPr>
            <a:r>
              <a:rPr lang="en-US" sz="1800" b="1">
                <a:solidFill>
                  <a:schemeClr val="tx1"/>
                </a:solidFill>
              </a:rPr>
              <a:t>Gọi bình thường như các phương thức khác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1728259" y="4522789"/>
            <a:ext cx="3124200" cy="4572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5000"/>
              </a:lnSpc>
            </a:pPr>
            <a:r>
              <a:rPr lang="en-US" sz="1800" b="1">
                <a:solidFill>
                  <a:schemeClr val="tx1"/>
                </a:solidFill>
              </a:rPr>
              <a:t>Add Web References …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4298422" y="2389189"/>
            <a:ext cx="3846512" cy="4572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algn="l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>
                <a:solidFill>
                  <a:srgbClr val="0066FF"/>
                </a:solidFill>
                <a:latin typeface="Arial" panose="020B0604020202020204" pitchFamily="34" charset="0"/>
              </a:rPr>
              <a:t>wsdl [</a:t>
            </a:r>
            <a:r>
              <a:rPr lang="en-US" sz="1800" b="1" i="1">
                <a:solidFill>
                  <a:srgbClr val="0066FF"/>
                </a:solidFill>
                <a:latin typeface="Arial" panose="020B0604020202020204" pitchFamily="34" charset="0"/>
              </a:rPr>
              <a:t>options</a:t>
            </a:r>
            <a:r>
              <a:rPr lang="en-US" sz="1800" b="1">
                <a:solidFill>
                  <a:srgbClr val="0066FF"/>
                </a:solidFill>
                <a:latin typeface="Arial" panose="020B0604020202020204" pitchFamily="34" charset="0"/>
              </a:rPr>
              <a:t>] {</a:t>
            </a:r>
            <a:r>
              <a:rPr lang="en-US" sz="1800" b="1" i="1">
                <a:solidFill>
                  <a:srgbClr val="0066FF"/>
                </a:solidFill>
                <a:latin typeface="Arial" panose="020B0604020202020204" pitchFamily="34" charset="0"/>
              </a:rPr>
              <a:t>URL</a:t>
            </a:r>
            <a:r>
              <a:rPr lang="en-US" sz="1800" b="1">
                <a:solidFill>
                  <a:srgbClr val="0066FF"/>
                </a:solidFill>
                <a:latin typeface="Arial" panose="020B0604020202020204" pitchFamily="34" charset="0"/>
              </a:rPr>
              <a:t> | </a:t>
            </a:r>
            <a:r>
              <a:rPr lang="en-US" sz="1800" b="1" i="1">
                <a:solidFill>
                  <a:srgbClr val="0066FF"/>
                </a:solidFill>
                <a:latin typeface="Arial" panose="020B0604020202020204" pitchFamily="34" charset="0"/>
              </a:rPr>
              <a:t>Path</a:t>
            </a:r>
            <a:r>
              <a:rPr lang="en-US" sz="1800" b="1">
                <a:solidFill>
                  <a:srgbClr val="0066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1667934" y="3074989"/>
            <a:ext cx="6477000" cy="4572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algn="l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3300"/>
                </a:solidFill>
                <a:latin typeface="Arial" panose="020B0604020202020204" pitchFamily="34" charset="0"/>
              </a:rPr>
              <a:t>wsdl</a:t>
            </a:r>
            <a:r>
              <a:rPr lang="en-US" sz="1600" b="1">
                <a:latin typeface="Arial" panose="020B0604020202020204" pitchFamily="34" charset="0"/>
              </a:rPr>
              <a:t> </a:t>
            </a:r>
            <a:r>
              <a:rPr lang="en-US" sz="1600" b="1">
                <a:solidFill>
                  <a:srgbClr val="0066FF"/>
                </a:solidFill>
                <a:latin typeface="Arial" panose="020B0604020202020204" pitchFamily="34" charset="0"/>
              </a:rPr>
              <a:t>http://www.woodgrovebank.com/services/bank.asmx?wsdl</a:t>
            </a:r>
          </a:p>
        </p:txBody>
      </p:sp>
    </p:spTree>
    <p:extLst>
      <p:ext uri="{BB962C8B-B14F-4D97-AF65-F5344CB8AC3E}">
        <p14:creationId xmlns:p14="http://schemas.microsoft.com/office/powerpoint/2010/main" val="153571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77334" y="2160589"/>
            <a:ext cx="7483475" cy="685800"/>
            <a:chOff x="619" y="832"/>
            <a:chExt cx="4714" cy="310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735" y="832"/>
              <a:ext cx="4598" cy="31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5000"/>
                </a:lnSpc>
              </a:pPr>
              <a:r>
                <a:rPr lang="en-US" sz="1800" b="1" dirty="0">
                  <a:solidFill>
                    <a:schemeClr val="tx1"/>
                  </a:solidFill>
                </a:rPr>
                <a:t>WS </a:t>
              </a:r>
              <a:r>
                <a:rPr lang="en-US" sz="1800" b="1" dirty="0" err="1">
                  <a:solidFill>
                    <a:schemeClr val="tx1"/>
                  </a:solidFill>
                </a:rPr>
                <a:t>là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một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tập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hợp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các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chức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năng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được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thực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thi</a:t>
              </a:r>
              <a:r>
                <a:rPr lang="en-US" sz="1800" b="1" dirty="0">
                  <a:solidFill>
                    <a:schemeClr val="tx1"/>
                  </a:solidFill>
                </a:rPr>
                <a:t> qua </a:t>
              </a:r>
              <a:r>
                <a:rPr lang="en-US" sz="1800" b="1" dirty="0" err="1">
                  <a:solidFill>
                    <a:schemeClr val="tx1"/>
                  </a:solidFill>
                </a:rPr>
                <a:t>môi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trường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mạng</a:t>
              </a:r>
              <a:r>
                <a:rPr lang="en-US" sz="1800" b="1" dirty="0">
                  <a:solidFill>
                    <a:schemeClr val="tx1"/>
                  </a:solidFill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</a:rPr>
                <a:t>được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các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ứng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dụng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khác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sử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dụng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19" y="866"/>
              <a:ext cx="213" cy="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677334" y="3074989"/>
            <a:ext cx="7483475" cy="685800"/>
            <a:chOff x="619" y="832"/>
            <a:chExt cx="4714" cy="310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35" y="832"/>
              <a:ext cx="4598" cy="31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5000"/>
                </a:lnSpc>
              </a:pPr>
              <a:r>
                <a:rPr lang="en-US" sz="1800" b="1" dirty="0" err="1">
                  <a:solidFill>
                    <a:schemeClr val="tx1"/>
                  </a:solidFill>
                </a:rPr>
                <a:t>Một</a:t>
              </a:r>
              <a:r>
                <a:rPr lang="en-US" sz="1800" b="1" dirty="0">
                  <a:solidFill>
                    <a:schemeClr val="tx1"/>
                  </a:solidFill>
                </a:rPr>
                <a:t> WS </a:t>
              </a:r>
              <a:r>
                <a:rPr lang="en-US" sz="1800" b="1" dirty="0" err="1">
                  <a:solidFill>
                    <a:schemeClr val="tx1"/>
                  </a:solidFill>
                </a:rPr>
                <a:t>có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thể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kết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hợp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với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các</a:t>
              </a:r>
              <a:r>
                <a:rPr lang="en-US" sz="1800" b="1" dirty="0">
                  <a:solidFill>
                    <a:schemeClr val="tx1"/>
                  </a:solidFill>
                </a:rPr>
                <a:t> WS </a:t>
              </a:r>
              <a:r>
                <a:rPr lang="en-US" sz="1800" b="1" dirty="0" err="1">
                  <a:solidFill>
                    <a:schemeClr val="tx1"/>
                  </a:solidFill>
                </a:rPr>
                <a:t>khác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để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đưa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ra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tính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năng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cao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hơn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619" y="866"/>
              <a:ext cx="213" cy="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677334" y="3989389"/>
            <a:ext cx="7483475" cy="685800"/>
            <a:chOff x="619" y="832"/>
            <a:chExt cx="4714" cy="310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735" y="832"/>
              <a:ext cx="4598" cy="31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5000"/>
                </a:lnSpc>
              </a:pPr>
              <a:r>
                <a:rPr lang="en-US" sz="1800" b="1" dirty="0" err="1">
                  <a:solidFill>
                    <a:schemeClr val="tx1"/>
                  </a:solidFill>
                </a:rPr>
                <a:t>Mô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hình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ứng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dụng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trong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tương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lai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sẽ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là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sự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kết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hợp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giữa</a:t>
              </a:r>
              <a:r>
                <a:rPr lang="en-US" sz="1800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</a:rPr>
                <a:t>các</a:t>
              </a:r>
              <a:r>
                <a:rPr lang="en-US" sz="1800" b="1" dirty="0">
                  <a:solidFill>
                    <a:schemeClr val="tx1"/>
                  </a:solidFill>
                </a:rPr>
                <a:t> service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619" y="866"/>
              <a:ext cx="213" cy="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3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677334" y="4903789"/>
            <a:ext cx="7483475" cy="685800"/>
            <a:chOff x="619" y="832"/>
            <a:chExt cx="4714" cy="310"/>
          </a:xfrm>
        </p:grpSpPr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735" y="832"/>
              <a:ext cx="4598" cy="31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5000"/>
                </a:lnSpc>
              </a:pPr>
              <a:r>
                <a:rPr lang="en-US" sz="1800" b="1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619" y="866"/>
              <a:ext cx="213" cy="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19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85850" y="1817689"/>
            <a:ext cx="7086600" cy="685800"/>
            <a:chOff x="702" y="1145"/>
            <a:chExt cx="4202" cy="38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Không phụ thuộc vào ngôn ngữ lập trình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85850" y="2655889"/>
            <a:ext cx="7086600" cy="685800"/>
            <a:chOff x="702" y="1145"/>
            <a:chExt cx="4202" cy="388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Truy cập bất cứ ứng dụng nào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85850" y="3494089"/>
            <a:ext cx="7086600" cy="685800"/>
            <a:chOff x="702" y="1145"/>
            <a:chExt cx="4202" cy="388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Hỗ trợ thao tác giữa các thành phần không đồng nhất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3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85850" y="4332289"/>
            <a:ext cx="7086600" cy="685800"/>
            <a:chOff x="702" y="1145"/>
            <a:chExt cx="4202" cy="388"/>
          </a:xfrm>
        </p:grpSpPr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Chi phí phát triển thấp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4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85850" y="5170489"/>
            <a:ext cx="7086600" cy="685800"/>
            <a:chOff x="702" y="1145"/>
            <a:chExt cx="4202" cy="388"/>
          </a:xfrm>
        </p:grpSpPr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Dễ bảo trì</a:t>
              </a: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2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379" y="178916"/>
            <a:ext cx="8596668" cy="651975"/>
          </a:xfrm>
        </p:spPr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</p:txBody>
      </p:sp>
      <p:sp>
        <p:nvSpPr>
          <p:cNvPr id="5" name="Oval 3"/>
          <p:cNvSpPr>
            <a:spLocks noGrp="1" noChangeArrowheads="1"/>
          </p:cNvSpPr>
          <p:nvPr>
            <p:ph idx="1"/>
          </p:nvPr>
        </p:nvSpPr>
        <p:spPr bwMode="auto"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FE1C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AutoShape 4"/>
          <p:cNvSpPr>
            <a:spLocks noChangeArrowheads="1"/>
          </p:cNvSpPr>
          <p:nvPr/>
        </p:nvSpPr>
        <p:spPr bwMode="auto">
          <a:xfrm>
            <a:off x="2582863" y="1954213"/>
            <a:ext cx="3762375" cy="2854325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CC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2395538" y="3143250"/>
            <a:ext cx="908050" cy="35083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Publish</a:t>
            </a:r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auto">
          <a:xfrm>
            <a:off x="5700713" y="3143250"/>
            <a:ext cx="908050" cy="35083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Find</a:t>
            </a:r>
          </a:p>
        </p:txBody>
      </p:sp>
      <p:sp>
        <p:nvSpPr>
          <p:cNvPr id="109" name="AutoShape 7"/>
          <p:cNvSpPr>
            <a:spLocks noChangeArrowheads="1"/>
          </p:cNvSpPr>
          <p:nvPr/>
        </p:nvSpPr>
        <p:spPr bwMode="auto">
          <a:xfrm>
            <a:off x="3957638" y="4968875"/>
            <a:ext cx="800100" cy="35083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Bind</a:t>
            </a:r>
          </a:p>
        </p:txBody>
      </p:sp>
      <p:pic>
        <p:nvPicPr>
          <p:cNvPr id="110" name="Picture 8" descr="Interne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2997200"/>
            <a:ext cx="1597025" cy="15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Group 10"/>
          <p:cNvGrpSpPr>
            <a:grpSpLocks/>
          </p:cNvGrpSpPr>
          <p:nvPr/>
        </p:nvGrpSpPr>
        <p:grpSpPr bwMode="auto">
          <a:xfrm>
            <a:off x="1200150" y="3922713"/>
            <a:ext cx="2332038" cy="1935162"/>
            <a:chOff x="756" y="2471"/>
            <a:chExt cx="1469" cy="1219"/>
          </a:xfrm>
        </p:grpSpPr>
        <p:sp>
          <p:nvSpPr>
            <p:cNvPr id="112" name="Oval 11"/>
            <p:cNvSpPr>
              <a:spLocks noChangeArrowheads="1"/>
            </p:cNvSpPr>
            <p:nvPr/>
          </p:nvSpPr>
          <p:spPr bwMode="auto">
            <a:xfrm>
              <a:off x="1177" y="2729"/>
              <a:ext cx="1048" cy="639"/>
            </a:xfrm>
            <a:prstGeom prst="ellipse">
              <a:avLst/>
            </a:prstGeom>
            <a:solidFill>
              <a:srgbClr val="ABC2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DADA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3" name="Picture 12" descr="TowerC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" y="2471"/>
              <a:ext cx="492" cy="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3" descr="Tools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" y="2596"/>
              <a:ext cx="554" cy="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AutoShape 14"/>
            <p:cNvSpPr>
              <a:spLocks noChangeArrowheads="1"/>
            </p:cNvSpPr>
            <p:nvPr/>
          </p:nvSpPr>
          <p:spPr bwMode="auto">
            <a:xfrm>
              <a:off x="756" y="3342"/>
              <a:ext cx="1075" cy="348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800" b="1">
                  <a:solidFill>
                    <a:schemeClr val="tx1"/>
                  </a:solidFill>
                  <a:latin typeface="Arial Narrow" panose="020B0606020202030204" pitchFamily="34" charset="0"/>
                </a:rPr>
                <a:t>Web Service Provider</a:t>
              </a:r>
            </a:p>
          </p:txBody>
        </p:sp>
      </p:grpSp>
      <p:grpSp>
        <p:nvGrpSpPr>
          <p:cNvPr id="116" name="Group 15"/>
          <p:cNvGrpSpPr>
            <a:grpSpLocks/>
          </p:cNvGrpSpPr>
          <p:nvPr/>
        </p:nvGrpSpPr>
        <p:grpSpPr bwMode="auto">
          <a:xfrm>
            <a:off x="3590925" y="1395413"/>
            <a:ext cx="3267075" cy="1423987"/>
            <a:chOff x="2262" y="879"/>
            <a:chExt cx="2058" cy="897"/>
          </a:xfrm>
        </p:grpSpPr>
        <p:sp>
          <p:nvSpPr>
            <p:cNvPr id="117" name="Oval 16"/>
            <p:cNvSpPr>
              <a:spLocks noChangeArrowheads="1"/>
            </p:cNvSpPr>
            <p:nvPr/>
          </p:nvSpPr>
          <p:spPr bwMode="auto">
            <a:xfrm>
              <a:off x="2262" y="1137"/>
              <a:ext cx="1048" cy="639"/>
            </a:xfrm>
            <a:prstGeom prst="ellipse">
              <a:avLst/>
            </a:prstGeom>
            <a:solidFill>
              <a:srgbClr val="ABC2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DADA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" name="Group 17"/>
            <p:cNvGrpSpPr>
              <a:grpSpLocks/>
            </p:cNvGrpSpPr>
            <p:nvPr/>
          </p:nvGrpSpPr>
          <p:grpSpPr bwMode="auto">
            <a:xfrm>
              <a:off x="2397" y="879"/>
              <a:ext cx="879" cy="824"/>
              <a:chOff x="2244" y="903"/>
              <a:chExt cx="879" cy="824"/>
            </a:xfrm>
          </p:grpSpPr>
          <p:pic>
            <p:nvPicPr>
              <p:cNvPr id="120" name="Picture 18" descr="TowerCas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4" y="903"/>
                <a:ext cx="492" cy="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19" descr="search0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298796">
                <a:off x="2256" y="1152"/>
                <a:ext cx="867" cy="4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9" name="AutoShape 20"/>
            <p:cNvSpPr>
              <a:spLocks noChangeArrowheads="1"/>
            </p:cNvSpPr>
            <p:nvPr/>
          </p:nvSpPr>
          <p:spPr bwMode="auto">
            <a:xfrm>
              <a:off x="3296" y="993"/>
              <a:ext cx="1024" cy="348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8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UDDI (Web Service Broker)</a:t>
              </a:r>
            </a:p>
          </p:txBody>
        </p:sp>
      </p:grpSp>
      <p:grpSp>
        <p:nvGrpSpPr>
          <p:cNvPr id="122" name="Group 21"/>
          <p:cNvGrpSpPr>
            <a:grpSpLocks/>
          </p:cNvGrpSpPr>
          <p:nvPr/>
        </p:nvGrpSpPr>
        <p:grpSpPr bwMode="auto">
          <a:xfrm>
            <a:off x="5105400" y="3886200"/>
            <a:ext cx="2565400" cy="2152650"/>
            <a:chOff x="3227" y="2471"/>
            <a:chExt cx="1616" cy="1356"/>
          </a:xfrm>
        </p:grpSpPr>
        <p:sp>
          <p:nvSpPr>
            <p:cNvPr id="123" name="Oval 22"/>
            <p:cNvSpPr>
              <a:spLocks noChangeArrowheads="1"/>
            </p:cNvSpPr>
            <p:nvPr/>
          </p:nvSpPr>
          <p:spPr bwMode="auto">
            <a:xfrm>
              <a:off x="3227" y="2729"/>
              <a:ext cx="1048" cy="639"/>
            </a:xfrm>
            <a:prstGeom prst="ellipse">
              <a:avLst/>
            </a:prstGeom>
            <a:solidFill>
              <a:srgbClr val="ABC2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DADA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4" name="Picture 23" descr="TowerC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" y="2471"/>
              <a:ext cx="492" cy="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AutoShape 24"/>
            <p:cNvSpPr>
              <a:spLocks noChangeArrowheads="1"/>
            </p:cNvSpPr>
            <p:nvPr/>
          </p:nvSpPr>
          <p:spPr bwMode="auto">
            <a:xfrm>
              <a:off x="3677" y="3479"/>
              <a:ext cx="1166" cy="348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800" b="1">
                  <a:solidFill>
                    <a:schemeClr val="tx1"/>
                  </a:solidFill>
                  <a:latin typeface="Arial Narrow" panose="020B0606020202030204" pitchFamily="34" charset="0"/>
                </a:rPr>
                <a:t>Web Service Consumer</a:t>
              </a:r>
            </a:p>
          </p:txBody>
        </p:sp>
        <p:pic>
          <p:nvPicPr>
            <p:cNvPr id="126" name="Picture 25" descr="UserWithDesktopComputer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2748"/>
              <a:ext cx="643" cy="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817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1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379" y="154311"/>
            <a:ext cx="8596668" cy="701353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1639888" y="1795463"/>
            <a:ext cx="5638800" cy="39957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FE1C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3590925" y="1804988"/>
            <a:ext cx="1663700" cy="1014412"/>
          </a:xfrm>
          <a:prstGeom prst="ellipse">
            <a:avLst/>
          </a:prstGeom>
          <a:solidFill>
            <a:srgbClr val="ABC2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DADA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5"/>
          <p:cNvGrpSpPr>
            <a:grpSpLocks/>
          </p:cNvGrpSpPr>
          <p:nvPr/>
        </p:nvGrpSpPr>
        <p:grpSpPr bwMode="auto">
          <a:xfrm>
            <a:off x="3805238" y="1395413"/>
            <a:ext cx="2138362" cy="1308100"/>
            <a:chOff x="2397" y="879"/>
            <a:chExt cx="1347" cy="824"/>
          </a:xfrm>
        </p:grpSpPr>
        <p:grpSp>
          <p:nvGrpSpPr>
            <p:cNvPr id="56" name="Group 6"/>
            <p:cNvGrpSpPr>
              <a:grpSpLocks/>
            </p:cNvGrpSpPr>
            <p:nvPr/>
          </p:nvGrpSpPr>
          <p:grpSpPr bwMode="auto">
            <a:xfrm>
              <a:off x="2397" y="879"/>
              <a:ext cx="879" cy="824"/>
              <a:chOff x="2244" y="903"/>
              <a:chExt cx="879" cy="824"/>
            </a:xfrm>
          </p:grpSpPr>
          <p:pic>
            <p:nvPicPr>
              <p:cNvPr id="58" name="Picture 7" descr="TowerCas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4" y="903"/>
                <a:ext cx="492" cy="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8" descr="search0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298796">
                <a:off x="2256" y="1152"/>
                <a:ext cx="867" cy="4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3296" y="1050"/>
              <a:ext cx="448" cy="234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8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UDDI</a:t>
              </a:r>
            </a:p>
          </p:txBody>
        </p:sp>
      </p:grpSp>
      <p:sp>
        <p:nvSpPr>
          <p:cNvPr id="60" name="AutoShape 10"/>
          <p:cNvSpPr>
            <a:spLocks noChangeArrowheads="1"/>
          </p:cNvSpPr>
          <p:nvPr/>
        </p:nvSpPr>
        <p:spPr bwMode="auto">
          <a:xfrm>
            <a:off x="5719763" y="5627688"/>
            <a:ext cx="1301750" cy="3429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chemeClr val="tx1"/>
                </a:solidFill>
                <a:latin typeface="Arial Narrow" panose="020B0606020202030204" pitchFamily="34" charset="0"/>
              </a:rPr>
              <a:t>Any Client</a:t>
            </a:r>
          </a:p>
        </p:txBody>
      </p:sp>
      <p:sp>
        <p:nvSpPr>
          <p:cNvPr id="61" name="AutoShape 11"/>
          <p:cNvSpPr>
            <a:spLocks noChangeArrowheads="1"/>
          </p:cNvSpPr>
          <p:nvPr/>
        </p:nvSpPr>
        <p:spPr bwMode="auto">
          <a:xfrm>
            <a:off x="2395538" y="3143250"/>
            <a:ext cx="908050" cy="35083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SOAP</a:t>
            </a:r>
          </a:p>
        </p:txBody>
      </p:sp>
      <p:sp>
        <p:nvSpPr>
          <p:cNvPr id="62" name="AutoShape 12"/>
          <p:cNvSpPr>
            <a:spLocks noChangeArrowheads="1"/>
          </p:cNvSpPr>
          <p:nvPr/>
        </p:nvSpPr>
        <p:spPr bwMode="auto">
          <a:xfrm>
            <a:off x="5700713" y="3143250"/>
            <a:ext cx="908050" cy="35083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SOAP</a:t>
            </a:r>
          </a:p>
        </p:txBody>
      </p:sp>
      <p:sp>
        <p:nvSpPr>
          <p:cNvPr id="63" name="AutoShape 13"/>
          <p:cNvSpPr>
            <a:spLocks noChangeArrowheads="1"/>
          </p:cNvSpPr>
          <p:nvPr/>
        </p:nvSpPr>
        <p:spPr bwMode="auto">
          <a:xfrm>
            <a:off x="3957638" y="4968875"/>
            <a:ext cx="800100" cy="35083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solidFill>
                  <a:schemeClr val="tx1"/>
                </a:solidFill>
                <a:latin typeface="Arial Narrow" panose="020B0606020202030204" pitchFamily="34" charset="0"/>
              </a:rPr>
              <a:t>SOAP</a:t>
            </a:r>
          </a:p>
        </p:txBody>
      </p:sp>
      <p:sp>
        <p:nvSpPr>
          <p:cNvPr id="64" name="Line 14"/>
          <p:cNvSpPr>
            <a:spLocks noChangeShapeType="1"/>
          </p:cNvSpPr>
          <p:nvPr/>
        </p:nvSpPr>
        <p:spPr bwMode="auto">
          <a:xfrm flipH="1">
            <a:off x="2951163" y="2744788"/>
            <a:ext cx="1019175" cy="1527175"/>
          </a:xfrm>
          <a:prstGeom prst="line">
            <a:avLst/>
          </a:prstGeom>
          <a:noFill/>
          <a:ln w="57150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>
            <a:off x="4976813" y="2717800"/>
            <a:ext cx="1019175" cy="1554163"/>
          </a:xfrm>
          <a:prstGeom prst="line">
            <a:avLst/>
          </a:prstGeom>
          <a:noFill/>
          <a:ln w="57150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>
            <a:off x="3513138" y="4806950"/>
            <a:ext cx="1620837" cy="0"/>
          </a:xfrm>
          <a:prstGeom prst="line">
            <a:avLst/>
          </a:prstGeom>
          <a:noFill/>
          <a:ln w="57150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17"/>
          <p:cNvSpPr>
            <a:spLocks noChangeArrowheads="1"/>
          </p:cNvSpPr>
          <p:nvPr/>
        </p:nvSpPr>
        <p:spPr bwMode="auto">
          <a:xfrm>
            <a:off x="5122863" y="4332288"/>
            <a:ext cx="1663700" cy="1014412"/>
          </a:xfrm>
          <a:prstGeom prst="ellipse">
            <a:avLst/>
          </a:prstGeom>
          <a:solidFill>
            <a:srgbClr val="ABC2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DADA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8" name="Picture 18" descr="Tower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3922713"/>
            <a:ext cx="78105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9" descr="UserWithDesktopComputer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4362450"/>
            <a:ext cx="1020763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20"/>
          <p:cNvGrpSpPr>
            <a:grpSpLocks/>
          </p:cNvGrpSpPr>
          <p:nvPr/>
        </p:nvGrpSpPr>
        <p:grpSpPr bwMode="auto">
          <a:xfrm>
            <a:off x="1752600" y="3724275"/>
            <a:ext cx="1984375" cy="2146300"/>
            <a:chOff x="1104" y="2346"/>
            <a:chExt cx="1250" cy="1352"/>
          </a:xfrm>
        </p:grpSpPr>
        <p:grpSp>
          <p:nvGrpSpPr>
            <p:cNvPr id="71" name="Group 21"/>
            <p:cNvGrpSpPr>
              <a:grpSpLocks/>
            </p:cNvGrpSpPr>
            <p:nvPr/>
          </p:nvGrpSpPr>
          <p:grpSpPr bwMode="auto">
            <a:xfrm>
              <a:off x="1104" y="2346"/>
              <a:ext cx="1250" cy="1158"/>
              <a:chOff x="889" y="2307"/>
              <a:chExt cx="1399" cy="1144"/>
            </a:xfrm>
          </p:grpSpPr>
          <p:grpSp>
            <p:nvGrpSpPr>
              <p:cNvPr id="74" name="Group 22"/>
              <p:cNvGrpSpPr>
                <a:grpSpLocks/>
              </p:cNvGrpSpPr>
              <p:nvPr/>
            </p:nvGrpSpPr>
            <p:grpSpPr bwMode="auto">
              <a:xfrm>
                <a:off x="889" y="2307"/>
                <a:ext cx="1336" cy="1144"/>
                <a:chOff x="1177" y="2471"/>
                <a:chExt cx="1048" cy="897"/>
              </a:xfrm>
            </p:grpSpPr>
            <p:sp>
              <p:nvSpPr>
                <p:cNvPr id="76" name="Oval 23"/>
                <p:cNvSpPr>
                  <a:spLocks noChangeArrowheads="1"/>
                </p:cNvSpPr>
                <p:nvPr/>
              </p:nvSpPr>
              <p:spPr bwMode="auto">
                <a:xfrm>
                  <a:off x="1177" y="2729"/>
                  <a:ext cx="1048" cy="639"/>
                </a:xfrm>
                <a:prstGeom prst="ellipse">
                  <a:avLst/>
                </a:prstGeom>
                <a:solidFill>
                  <a:srgbClr val="CC0000">
                    <a:alpha val="2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5F5F5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ADADAD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77" name="Picture 24" descr="TowerCase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2" y="2471"/>
                  <a:ext cx="492" cy="8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5" name="Picture 25" descr="WebServices0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1" y="2725"/>
                <a:ext cx="907" cy="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2" name="AutoShape 26"/>
            <p:cNvSpPr>
              <a:spLocks noChangeArrowheads="1"/>
            </p:cNvSpPr>
            <p:nvPr/>
          </p:nvSpPr>
          <p:spPr bwMode="auto">
            <a:xfrm>
              <a:off x="1632" y="2448"/>
              <a:ext cx="384" cy="232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800" b="1">
                  <a:solidFill>
                    <a:schemeClr val="tx1"/>
                  </a:solidFill>
                  <a:latin typeface="Arial Narrow" panose="020B0606020202030204" pitchFamily="34" charset="0"/>
                </a:rPr>
                <a:t>IIS</a:t>
              </a:r>
            </a:p>
          </p:txBody>
        </p:sp>
        <p:sp>
          <p:nvSpPr>
            <p:cNvPr id="73" name="AutoShape 27"/>
            <p:cNvSpPr>
              <a:spLocks noChangeArrowheads="1"/>
            </p:cNvSpPr>
            <p:nvPr/>
          </p:nvSpPr>
          <p:spPr bwMode="auto">
            <a:xfrm>
              <a:off x="1270" y="3466"/>
              <a:ext cx="919" cy="232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800" b="1">
                  <a:solidFill>
                    <a:schemeClr val="tx1"/>
                  </a:solidFill>
                  <a:latin typeface="Arial Narrow" panose="020B0606020202030204" pitchFamily="34" charset="0"/>
                </a:rPr>
                <a:t>Web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37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1501602" y="3528950"/>
            <a:ext cx="4495800" cy="3048000"/>
            <a:chOff x="1200" y="2112"/>
            <a:chExt cx="3024" cy="1920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1200" y="2256"/>
              <a:ext cx="3024" cy="1776"/>
            </a:xfrm>
            <a:prstGeom prst="roundRect">
              <a:avLst>
                <a:gd name="adj" fmla="val 4167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1268" y="2112"/>
              <a:ext cx="2044" cy="24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Yêu cầu</a:t>
              </a:r>
            </a:p>
          </p:txBody>
        </p:sp>
      </p:grpSp>
      <p:grpSp>
        <p:nvGrpSpPr>
          <p:cNvPr id="21" name="Group 6"/>
          <p:cNvGrpSpPr>
            <a:grpSpLocks/>
          </p:cNvGrpSpPr>
          <p:nvPr/>
        </p:nvGrpSpPr>
        <p:grpSpPr bwMode="auto">
          <a:xfrm>
            <a:off x="1806402" y="4062350"/>
            <a:ext cx="3810000" cy="609600"/>
            <a:chOff x="702" y="1145"/>
            <a:chExt cx="4202" cy="388"/>
          </a:xfrm>
        </p:grpSpPr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Hỗ trợ 1 protocol listenner</a:t>
              </a:r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</p:grpSp>
      <p:grpSp>
        <p:nvGrpSpPr>
          <p:cNvPr id="24" name="Group 9"/>
          <p:cNvGrpSpPr>
            <a:grpSpLocks/>
          </p:cNvGrpSpPr>
          <p:nvPr/>
        </p:nvGrpSpPr>
        <p:grpSpPr bwMode="auto">
          <a:xfrm>
            <a:off x="1806402" y="4824350"/>
            <a:ext cx="3810000" cy="609600"/>
            <a:chOff x="702" y="1145"/>
            <a:chExt cx="4202" cy="388"/>
          </a:xfrm>
        </p:grpSpPr>
        <p:sp>
          <p:nvSpPr>
            <p:cNvPr id="25" name="AutoShape 10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Có các cơ chế bảo mật</a:t>
              </a:r>
            </a:p>
          </p:txBody>
        </p:sp>
        <p:sp>
          <p:nvSpPr>
            <p:cNvPr id="26" name="AutoShape 11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</p:grp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1806402" y="5662550"/>
            <a:ext cx="3810000" cy="609600"/>
            <a:chOff x="702" y="1145"/>
            <a:chExt cx="4202" cy="388"/>
          </a:xfrm>
        </p:grpSpPr>
        <p:sp>
          <p:nvSpPr>
            <p:cNvPr id="28" name="AutoShape 13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Cung cấp đúng service mà consumer yêu cầu</a:t>
              </a:r>
            </a:p>
          </p:txBody>
        </p:sp>
        <p:sp>
          <p:nvSpPr>
            <p:cNvPr id="29" name="AutoShape 14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3</a:t>
              </a:r>
            </a:p>
          </p:txBody>
        </p:sp>
      </p:grpSp>
      <p:grpSp>
        <p:nvGrpSpPr>
          <p:cNvPr id="30" name="Group 15"/>
          <p:cNvGrpSpPr>
            <a:grpSpLocks/>
          </p:cNvGrpSpPr>
          <p:nvPr/>
        </p:nvGrpSpPr>
        <p:grpSpPr bwMode="auto">
          <a:xfrm>
            <a:off x="968202" y="1471550"/>
            <a:ext cx="4191000" cy="609600"/>
            <a:chOff x="702" y="1145"/>
            <a:chExt cx="4202" cy="388"/>
          </a:xfrm>
        </p:grpSpPr>
        <p:sp>
          <p:nvSpPr>
            <p:cNvPr id="31" name="AutoShape 16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Web Server</a:t>
              </a:r>
            </a:p>
          </p:txBody>
        </p:sp>
        <p:sp>
          <p:nvSpPr>
            <p:cNvPr id="32" name="AutoShape 17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</p:grpSp>
      <p:grpSp>
        <p:nvGrpSpPr>
          <p:cNvPr id="33" name="Group 18"/>
          <p:cNvGrpSpPr>
            <a:grpSpLocks/>
          </p:cNvGrpSpPr>
          <p:nvPr/>
        </p:nvGrpSpPr>
        <p:grpSpPr bwMode="auto">
          <a:xfrm>
            <a:off x="968202" y="2233550"/>
            <a:ext cx="4191000" cy="609600"/>
            <a:chOff x="702" y="1145"/>
            <a:chExt cx="4202" cy="388"/>
          </a:xfrm>
        </p:grpSpPr>
        <p:sp>
          <p:nvSpPr>
            <p:cNvPr id="34" name="AutoShape 19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chemeClr val="tx1"/>
                  </a:solidFill>
                </a:rPr>
                <a:t>Cung cấp Web service</a:t>
              </a:r>
            </a:p>
          </p:txBody>
        </p:sp>
        <p:sp>
          <p:nvSpPr>
            <p:cNvPr id="35" name="AutoShape 20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3200" b="1">
                  <a:solidFill>
                    <a:srgbClr val="990033"/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</p:grpSp>
      <p:sp>
        <p:nvSpPr>
          <p:cNvPr id="36" name="AutoShape 21"/>
          <p:cNvSpPr>
            <a:spLocks noChangeArrowheads="1"/>
          </p:cNvSpPr>
          <p:nvPr/>
        </p:nvSpPr>
        <p:spPr bwMode="auto">
          <a:xfrm>
            <a:off x="5997402" y="2462150"/>
            <a:ext cx="990600" cy="6096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0000"/>
              </a:lnSpc>
            </a:pPr>
            <a:r>
              <a:rPr lang="en-US" sz="2800" b="1">
                <a:solidFill>
                  <a:schemeClr val="tx1"/>
                </a:solidFill>
              </a:rPr>
              <a:t>IIS</a:t>
            </a:r>
          </a:p>
        </p:txBody>
      </p:sp>
      <p:grpSp>
        <p:nvGrpSpPr>
          <p:cNvPr id="37" name="Group 22"/>
          <p:cNvGrpSpPr>
            <a:grpSpLocks/>
          </p:cNvGrpSpPr>
          <p:nvPr/>
        </p:nvGrpSpPr>
        <p:grpSpPr bwMode="auto">
          <a:xfrm>
            <a:off x="7064202" y="2385950"/>
            <a:ext cx="2209800" cy="2286000"/>
            <a:chOff x="1177" y="2471"/>
            <a:chExt cx="1048" cy="973"/>
          </a:xfrm>
        </p:grpSpPr>
        <p:sp>
          <p:nvSpPr>
            <p:cNvPr id="38" name="Oval 23"/>
            <p:cNvSpPr>
              <a:spLocks noChangeArrowheads="1"/>
            </p:cNvSpPr>
            <p:nvPr/>
          </p:nvSpPr>
          <p:spPr bwMode="auto">
            <a:xfrm>
              <a:off x="1177" y="2729"/>
              <a:ext cx="1048" cy="639"/>
            </a:xfrm>
            <a:prstGeom prst="ellipse">
              <a:avLst/>
            </a:prstGeom>
            <a:solidFill>
              <a:srgbClr val="ABC2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DADA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9" name="Picture 24" descr="TowerCas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" y="2471"/>
              <a:ext cx="492" cy="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5" descr="Tools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" y="2596"/>
              <a:ext cx="554" cy="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531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3340"/>
            <a:ext cx="8596668" cy="86294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6281"/>
            <a:ext cx="8596668" cy="49250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760026" y="2652514"/>
            <a:ext cx="2971800" cy="2714625"/>
            <a:chOff x="2011" y="2369"/>
            <a:chExt cx="2022" cy="171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011" y="2369"/>
              <a:ext cx="1799" cy="1540"/>
              <a:chOff x="2011" y="2369"/>
              <a:chExt cx="1799" cy="1540"/>
            </a:xfrm>
          </p:grpSpPr>
          <p:sp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>
                <a:off x="2011" y="2812"/>
                <a:ext cx="1799" cy="1097"/>
              </a:xfrm>
              <a:prstGeom prst="ellipse">
                <a:avLst/>
              </a:prstGeom>
              <a:solidFill>
                <a:srgbClr val="ABC2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5F5F5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ADADAD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8" name="Picture 6" descr="TowerCas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3" y="2369"/>
                <a:ext cx="844" cy="1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" name="Picture 7" descr="UserWithDesktopComputer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" y="2713"/>
              <a:ext cx="1176" cy="1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30610" y="1790503"/>
            <a:ext cx="3627437" cy="12954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/>
          <a:lstStyle/>
          <a:p>
            <a:pPr algn="l">
              <a:lnSpc>
                <a:spcPct val="80000"/>
              </a:lnSpc>
            </a:pPr>
            <a:r>
              <a:rPr lang="en-US" b="1" dirty="0" err="1">
                <a:solidFill>
                  <a:schemeClr val="tx1"/>
                </a:solidFill>
              </a:rPr>
              <a:t>Sử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dụng</a:t>
            </a:r>
            <a:r>
              <a:rPr lang="en-US" b="1" dirty="0">
                <a:solidFill>
                  <a:schemeClr val="tx1"/>
                </a:solidFill>
              </a:rPr>
              <a:t> Web service do WS Provider </a:t>
            </a:r>
            <a:r>
              <a:rPr lang="en-US" b="1" dirty="0" err="1">
                <a:solidFill>
                  <a:schemeClr val="tx1"/>
                </a:solidFill>
              </a:rPr>
              <a:t>cung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cấp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để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xây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dựng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ứng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dụng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 broker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880266" y="724395"/>
            <a:ext cx="2857500" cy="1828800"/>
            <a:chOff x="3360" y="0"/>
            <a:chExt cx="1800" cy="115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032" y="0"/>
              <a:ext cx="1128" cy="1152"/>
              <a:chOff x="2244" y="903"/>
              <a:chExt cx="879" cy="824"/>
            </a:xfrm>
          </p:grpSpPr>
          <p:pic>
            <p:nvPicPr>
              <p:cNvPr id="7" name="Picture 5" descr="TowerCas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4" y="903"/>
                <a:ext cx="492" cy="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search0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298796">
                <a:off x="2256" y="1152"/>
                <a:ext cx="867" cy="4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3360" y="192"/>
              <a:ext cx="575" cy="327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8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UDDI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74766" y="2553195"/>
            <a:ext cx="8001000" cy="609600"/>
            <a:chOff x="702" y="1145"/>
            <a:chExt cx="4202" cy="388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rgbClr val="3333CC"/>
                  </a:solidFill>
                </a:rPr>
                <a:t>Là môi giới giữa consumer và provider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>
                  <a:solidFill>
                    <a:srgbClr val="990033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974766" y="3391395"/>
            <a:ext cx="8001000" cy="609600"/>
            <a:chOff x="702" y="1145"/>
            <a:chExt cx="4202" cy="388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0000"/>
                </a:lnSpc>
              </a:pPr>
              <a:r>
                <a:rPr lang="en-US" b="1">
                  <a:solidFill>
                    <a:srgbClr val="3333CC"/>
                  </a:solidFill>
                </a:rPr>
                <a:t>Tương tác với provider : </a:t>
              </a:r>
              <a:r>
                <a:rPr lang="en-US" b="1">
                  <a:solidFill>
                    <a:schemeClr val="tx1"/>
                  </a:solidFill>
                </a:rPr>
                <a:t>để lấy các thông tin về web service</a:t>
              </a: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>
                  <a:solidFill>
                    <a:srgbClr val="990033"/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974766" y="4305795"/>
            <a:ext cx="8001000" cy="609600"/>
            <a:chOff x="702" y="1145"/>
            <a:chExt cx="4202" cy="388"/>
          </a:xfrm>
        </p:grpSpPr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/>
              <a:r>
                <a:rPr lang="en-US" b="1">
                  <a:solidFill>
                    <a:srgbClr val="3333CC"/>
                  </a:solidFill>
                </a:rPr>
                <a:t>Tương tác với consumer :</a:t>
              </a:r>
              <a:r>
                <a:rPr lang="en-US" b="1">
                  <a:solidFill>
                    <a:schemeClr val="tx1"/>
                  </a:solidFill>
                </a:rPr>
                <a:t>cung cấp cho consumer địa chỉ các Web service</a:t>
              </a: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>
                  <a:solidFill>
                    <a:srgbClr val="990033"/>
                  </a:solidFill>
                  <a:latin typeface="Arial Narrow" panose="020B0606020202030204" pitchFamily="34" charset="0"/>
                </a:rPr>
                <a:t>3</a:t>
              </a: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974766" y="5143995"/>
            <a:ext cx="8001000" cy="762000"/>
            <a:chOff x="702" y="1145"/>
            <a:chExt cx="4202" cy="388"/>
          </a:xfrm>
        </p:grpSpPr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821" y="1145"/>
              <a:ext cx="4083" cy="38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/>
              <a:r>
                <a:rPr lang="en-US" b="1">
                  <a:solidFill>
                    <a:schemeClr val="tx1"/>
                  </a:solidFill>
                </a:rPr>
                <a:t>Sử dụng UDDI registries (Universal Description, Discovery and Integration)</a:t>
              </a:r>
            </a:p>
          </p:txBody>
        </p:sp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>
              <a:off x="702" y="1204"/>
              <a:ext cx="231" cy="269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>
                  <a:solidFill>
                    <a:srgbClr val="990033"/>
                  </a:solidFill>
                  <a:latin typeface="Arial Narrow" panose="020B060602020203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50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1588</Words>
  <Application>Microsoft Office PowerPoint</Application>
  <PresentationFormat>Widescreen</PresentationFormat>
  <Paragraphs>379</Paragraphs>
  <Slides>34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Narrow</vt:lpstr>
      <vt:lpstr>Century Gothic</vt:lpstr>
      <vt:lpstr>Courier</vt:lpstr>
      <vt:lpstr>Lucida Console</vt:lpstr>
      <vt:lpstr>Tahoma</vt:lpstr>
      <vt:lpstr>Tahoma (Body)</vt:lpstr>
      <vt:lpstr>Times New Roman</vt:lpstr>
      <vt:lpstr>Wingdings</vt:lpstr>
      <vt:lpstr>Wingdings 3</vt:lpstr>
      <vt:lpstr>Wisp</vt:lpstr>
      <vt:lpstr>Web service</vt:lpstr>
      <vt:lpstr>Web Service</vt:lpstr>
      <vt:lpstr>Web service là gì?</vt:lpstr>
      <vt:lpstr>Đặc điểm</vt:lpstr>
      <vt:lpstr>Mô hình sử dụng Web Service</vt:lpstr>
      <vt:lpstr>Mô hình sử dụng Web Service</vt:lpstr>
      <vt:lpstr>Web service provider</vt:lpstr>
      <vt:lpstr>Web service consumer</vt:lpstr>
      <vt:lpstr>Web service broker</vt:lpstr>
      <vt:lpstr>Mô hình tương tác giữa các thành phần</vt:lpstr>
      <vt:lpstr>Nền tảng của Web Service</vt:lpstr>
      <vt:lpstr>SOAP-Simple Object Access Protocol</vt:lpstr>
      <vt:lpstr>SOAP (2)</vt:lpstr>
      <vt:lpstr>SOAP(3) - Message Structure</vt:lpstr>
      <vt:lpstr>SOAP(4) - Example of a SOAP Request</vt:lpstr>
      <vt:lpstr>SOAP(5) - Example of a SOAP Response</vt:lpstr>
      <vt:lpstr>WSDL-Web Services Description Language</vt:lpstr>
      <vt:lpstr>WSDL(2)</vt:lpstr>
      <vt:lpstr>UDDI-Universal Description, Discovery and Integration</vt:lpstr>
      <vt:lpstr>UDDI-Universal Description, Discovery and Integration(2)</vt:lpstr>
      <vt:lpstr>Lập trình Web service bằng VS.NET </vt:lpstr>
      <vt:lpstr>Lập trình Web service (1) </vt:lpstr>
      <vt:lpstr>Lập trình Web service (2)</vt:lpstr>
      <vt:lpstr>Lập trình Web service (3)</vt:lpstr>
      <vt:lpstr>Lập trình Web service (3)</vt:lpstr>
      <vt:lpstr>Lập trình Web service (4)</vt:lpstr>
      <vt:lpstr>Lập trình Web service (5)</vt:lpstr>
      <vt:lpstr>Lập trình Web service (6)</vt:lpstr>
      <vt:lpstr>Lập trình Web service (7)</vt:lpstr>
      <vt:lpstr>Lập trình Web service (8)</vt:lpstr>
      <vt:lpstr>Lập trình Web service – provider side(9)</vt:lpstr>
      <vt:lpstr>Lập trình Web service – provider side(10)</vt:lpstr>
      <vt:lpstr>Sử dụng Web service trong .NET</vt:lpstr>
      <vt:lpstr>Ứng dụng và mở rộng của Web 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admin</dc:creator>
  <cp:lastModifiedBy>Nguyen Khanh</cp:lastModifiedBy>
  <cp:revision>21</cp:revision>
  <dcterms:created xsi:type="dcterms:W3CDTF">2016-02-15T06:51:21Z</dcterms:created>
  <dcterms:modified xsi:type="dcterms:W3CDTF">2016-09-07T01:08:36Z</dcterms:modified>
</cp:coreProperties>
</file>