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75" r:id="rId2"/>
    <p:sldId id="289" r:id="rId3"/>
    <p:sldId id="277" r:id="rId4"/>
    <p:sldId id="291" r:id="rId5"/>
    <p:sldId id="292" r:id="rId6"/>
    <p:sldId id="290" r:id="rId7"/>
    <p:sldId id="294" r:id="rId8"/>
    <p:sldId id="278" r:id="rId9"/>
    <p:sldId id="279" r:id="rId10"/>
    <p:sldId id="276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95" r:id="rId28"/>
    <p:sldId id="301" r:id="rId29"/>
    <p:sldId id="296" r:id="rId30"/>
    <p:sldId id="298" r:id="rId31"/>
    <p:sldId id="30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1BB08-EFB0-421F-9CEE-FCF126C7B0A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CFC73-6F74-4023-B392-5D4CBE2D58B1}">
      <dgm:prSet phldrT="[Text]"/>
      <dgm:spPr/>
      <dgm:t>
        <a:bodyPr/>
        <a:lstStyle/>
        <a:p>
          <a:r>
            <a:rPr lang="en-US" dirty="0" err="1" smtClean="0"/>
            <a:t>Cung</a:t>
          </a:r>
          <a:r>
            <a:rPr lang="en-US" dirty="0" smtClean="0"/>
            <a:t> </a:t>
          </a:r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dịch</a:t>
          </a:r>
          <a:r>
            <a:rPr lang="en-US" dirty="0" smtClean="0"/>
            <a:t> </a:t>
          </a:r>
          <a:r>
            <a:rPr lang="en-US" dirty="0" err="1" smtClean="0"/>
            <a:t>vụ</a:t>
          </a:r>
          <a:endParaRPr lang="en-US" dirty="0"/>
        </a:p>
      </dgm:t>
    </dgm:pt>
    <dgm:pt modelId="{61606310-EB2B-4562-A3C5-8827E5799F14}" type="parTrans" cxnId="{71FB9387-196C-4260-AE1F-66402842D2FD}">
      <dgm:prSet/>
      <dgm:spPr/>
      <dgm:t>
        <a:bodyPr/>
        <a:lstStyle/>
        <a:p>
          <a:endParaRPr lang="en-US"/>
        </a:p>
      </dgm:t>
    </dgm:pt>
    <dgm:pt modelId="{8A39BA9B-47FD-459C-8A89-6AD030AFCC9C}" type="sibTrans" cxnId="{71FB9387-196C-4260-AE1F-66402842D2FD}">
      <dgm:prSet/>
      <dgm:spPr/>
      <dgm:t>
        <a:bodyPr/>
        <a:lstStyle/>
        <a:p>
          <a:endParaRPr lang="en-US"/>
        </a:p>
      </dgm:t>
    </dgm:pt>
    <dgm:pt modelId="{EEFD3DAA-AEDF-40C5-B362-1698ED86A539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kí</a:t>
          </a:r>
          <a:r>
            <a:rPr lang="en-US" dirty="0" smtClean="0"/>
            <a:t> </a:t>
          </a:r>
          <a:r>
            <a:rPr lang="en-US" dirty="0" err="1" smtClean="0"/>
            <a:t>dịch</a:t>
          </a:r>
          <a:r>
            <a:rPr lang="en-US" dirty="0" smtClean="0"/>
            <a:t> </a:t>
          </a:r>
          <a:r>
            <a:rPr lang="en-US" dirty="0" err="1" smtClean="0"/>
            <a:t>vụ</a:t>
          </a:r>
          <a:r>
            <a:rPr lang="en-US" dirty="0" smtClean="0"/>
            <a:t> </a:t>
          </a:r>
          <a:endParaRPr lang="en-US" dirty="0"/>
        </a:p>
      </dgm:t>
    </dgm:pt>
    <dgm:pt modelId="{ECC46EB2-6ACC-4DF7-9C34-128AB919001C}" type="parTrans" cxnId="{56E0DB8D-49A3-47EB-A04C-F7AFF36E9229}">
      <dgm:prSet/>
      <dgm:spPr/>
      <dgm:t>
        <a:bodyPr/>
        <a:lstStyle/>
        <a:p>
          <a:endParaRPr lang="en-US"/>
        </a:p>
      </dgm:t>
    </dgm:pt>
    <dgm:pt modelId="{A17D365F-94D6-43C5-9C46-9E14A0BEA899}" type="sibTrans" cxnId="{56E0DB8D-49A3-47EB-A04C-F7AFF36E9229}">
      <dgm:prSet/>
      <dgm:spPr/>
      <dgm:t>
        <a:bodyPr/>
        <a:lstStyle/>
        <a:p>
          <a:endParaRPr lang="en-US"/>
        </a:p>
      </dgm:t>
    </dgm:pt>
    <dgm:pt modelId="{E934A94F-3C81-4CD1-BF7A-119E58278DCF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dịch</a:t>
          </a:r>
          <a:r>
            <a:rPr lang="en-US" dirty="0" smtClean="0"/>
            <a:t> </a:t>
          </a:r>
          <a:r>
            <a:rPr lang="en-US" dirty="0" err="1" smtClean="0"/>
            <a:t>vụ</a:t>
          </a:r>
          <a:r>
            <a:rPr lang="en-US" dirty="0" smtClean="0"/>
            <a:t> </a:t>
          </a:r>
          <a:endParaRPr lang="en-US" dirty="0"/>
        </a:p>
      </dgm:t>
    </dgm:pt>
    <dgm:pt modelId="{A7423A44-E316-42F7-B6C7-9361E6379C66}" type="parTrans" cxnId="{01322BDD-AAFD-45D3-A8B5-4F19C692A59B}">
      <dgm:prSet/>
      <dgm:spPr/>
      <dgm:t>
        <a:bodyPr/>
        <a:lstStyle/>
        <a:p>
          <a:endParaRPr lang="en-US"/>
        </a:p>
      </dgm:t>
    </dgm:pt>
    <dgm:pt modelId="{6C64162F-353E-4E75-94D8-D5FC5CC6D8A1}" type="sibTrans" cxnId="{01322BDD-AAFD-45D3-A8B5-4F19C692A59B}">
      <dgm:prSet/>
      <dgm:spPr/>
      <dgm:t>
        <a:bodyPr/>
        <a:lstStyle/>
        <a:p>
          <a:endParaRPr lang="en-US"/>
        </a:p>
      </dgm:t>
    </dgm:pt>
    <dgm:pt modelId="{88D7CD77-756C-4A4F-88B8-73520526C64B}" type="pres">
      <dgm:prSet presAssocID="{71E1BB08-EFB0-421F-9CEE-FCF126C7B0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F21D71-5F0B-463B-ABAE-59C2CCECEEDD}" type="pres">
      <dgm:prSet presAssocID="{7F8CFC73-6F74-4023-B392-5D4CBE2D58B1}" presName="node" presStyleLbl="node1" presStyleIdx="0" presStyleCnt="3" custRadScaleRad="119051" custRadScaleInc="-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7681B-03BB-4A66-BCE6-C26B263699E8}" type="pres">
      <dgm:prSet presAssocID="{8A39BA9B-47FD-459C-8A89-6AD030AFCC9C}" presName="sibTrans" presStyleLbl="sibTrans2D1" presStyleIdx="0" presStyleCnt="3" custLinFactNeighborX="74648" custLinFactNeighborY="-42655"/>
      <dgm:spPr/>
      <dgm:t>
        <a:bodyPr/>
        <a:lstStyle/>
        <a:p>
          <a:endParaRPr lang="en-US"/>
        </a:p>
      </dgm:t>
    </dgm:pt>
    <dgm:pt modelId="{3DE20FAB-36C6-4297-A069-8E827A1725B9}" type="pres">
      <dgm:prSet presAssocID="{8A39BA9B-47FD-459C-8A89-6AD030AFC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0534B9D-0254-4059-B01C-705557775BDC}" type="pres">
      <dgm:prSet presAssocID="{EEFD3DAA-AEDF-40C5-B362-1698ED86A53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83C60-F23D-4859-AF83-E85B87E038EF}" type="pres">
      <dgm:prSet presAssocID="{A17D365F-94D6-43C5-9C46-9E14A0BEA89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83AB8E-FEE8-4A0D-B5A6-0CD544EECDAF}" type="pres">
      <dgm:prSet presAssocID="{A17D365F-94D6-43C5-9C46-9E14A0BEA89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A949BCD-C0D8-40AA-959A-55137FEDDA91}" type="pres">
      <dgm:prSet presAssocID="{E934A94F-3C81-4CD1-BF7A-119E58278DC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854B-D3EE-4DD5-9D9B-EAD658013530}" type="pres">
      <dgm:prSet presAssocID="{6C64162F-353E-4E75-94D8-D5FC5CC6D8A1}" presName="sibTrans" presStyleLbl="sibTrans2D1" presStyleIdx="2" presStyleCnt="3" custLinFactNeighborX="-46843" custLinFactNeighborY="-45323"/>
      <dgm:spPr/>
      <dgm:t>
        <a:bodyPr/>
        <a:lstStyle/>
        <a:p>
          <a:endParaRPr lang="en-US"/>
        </a:p>
      </dgm:t>
    </dgm:pt>
    <dgm:pt modelId="{574672EF-730A-4ECE-92E0-798918985908}" type="pres">
      <dgm:prSet presAssocID="{6C64162F-353E-4E75-94D8-D5FC5CC6D8A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1322BDD-AAFD-45D3-A8B5-4F19C692A59B}" srcId="{71E1BB08-EFB0-421F-9CEE-FCF126C7B0A2}" destId="{E934A94F-3C81-4CD1-BF7A-119E58278DCF}" srcOrd="2" destOrd="0" parTransId="{A7423A44-E316-42F7-B6C7-9361E6379C66}" sibTransId="{6C64162F-353E-4E75-94D8-D5FC5CC6D8A1}"/>
    <dgm:cxn modelId="{0F21F5BD-391B-4103-8415-7BD273842B5C}" type="presOf" srcId="{8A39BA9B-47FD-459C-8A89-6AD030AFCC9C}" destId="{3DE20FAB-36C6-4297-A069-8E827A1725B9}" srcOrd="1" destOrd="0" presId="urn:microsoft.com/office/officeart/2005/8/layout/cycle7"/>
    <dgm:cxn modelId="{C7A9E1B4-6212-4F46-A4ED-C67A882BA30D}" type="presOf" srcId="{7F8CFC73-6F74-4023-B392-5D4CBE2D58B1}" destId="{6DF21D71-5F0B-463B-ABAE-59C2CCECEEDD}" srcOrd="0" destOrd="0" presId="urn:microsoft.com/office/officeart/2005/8/layout/cycle7"/>
    <dgm:cxn modelId="{206E574A-588F-45FD-A387-54DC746F1275}" type="presOf" srcId="{A17D365F-94D6-43C5-9C46-9E14A0BEA899}" destId="{01883C60-F23D-4859-AF83-E85B87E038EF}" srcOrd="0" destOrd="0" presId="urn:microsoft.com/office/officeart/2005/8/layout/cycle7"/>
    <dgm:cxn modelId="{10409003-4CCD-4574-8F69-8011D87A535A}" type="presOf" srcId="{EEFD3DAA-AEDF-40C5-B362-1698ED86A539}" destId="{A0534B9D-0254-4059-B01C-705557775BDC}" srcOrd="0" destOrd="0" presId="urn:microsoft.com/office/officeart/2005/8/layout/cycle7"/>
    <dgm:cxn modelId="{1D639C76-A40F-4FE2-9AAC-357C26D78A08}" type="presOf" srcId="{6C64162F-353E-4E75-94D8-D5FC5CC6D8A1}" destId="{BA90854B-D3EE-4DD5-9D9B-EAD658013530}" srcOrd="0" destOrd="0" presId="urn:microsoft.com/office/officeart/2005/8/layout/cycle7"/>
    <dgm:cxn modelId="{F3BAB2F0-503F-4FEE-A9AC-E7968AE9DE44}" type="presOf" srcId="{8A39BA9B-47FD-459C-8A89-6AD030AFCC9C}" destId="{C187681B-03BB-4A66-BCE6-C26B263699E8}" srcOrd="0" destOrd="0" presId="urn:microsoft.com/office/officeart/2005/8/layout/cycle7"/>
    <dgm:cxn modelId="{6981A065-6ADB-4B5D-9B34-0878CE28CD1A}" type="presOf" srcId="{71E1BB08-EFB0-421F-9CEE-FCF126C7B0A2}" destId="{88D7CD77-756C-4A4F-88B8-73520526C64B}" srcOrd="0" destOrd="0" presId="urn:microsoft.com/office/officeart/2005/8/layout/cycle7"/>
    <dgm:cxn modelId="{56E0DB8D-49A3-47EB-A04C-F7AFF36E9229}" srcId="{71E1BB08-EFB0-421F-9CEE-FCF126C7B0A2}" destId="{EEFD3DAA-AEDF-40C5-B362-1698ED86A539}" srcOrd="1" destOrd="0" parTransId="{ECC46EB2-6ACC-4DF7-9C34-128AB919001C}" sibTransId="{A17D365F-94D6-43C5-9C46-9E14A0BEA899}"/>
    <dgm:cxn modelId="{71FB9387-196C-4260-AE1F-66402842D2FD}" srcId="{71E1BB08-EFB0-421F-9CEE-FCF126C7B0A2}" destId="{7F8CFC73-6F74-4023-B392-5D4CBE2D58B1}" srcOrd="0" destOrd="0" parTransId="{61606310-EB2B-4562-A3C5-8827E5799F14}" sibTransId="{8A39BA9B-47FD-459C-8A89-6AD030AFCC9C}"/>
    <dgm:cxn modelId="{0FCA9209-24BF-495C-A1C9-9333A2DD24DB}" type="presOf" srcId="{6C64162F-353E-4E75-94D8-D5FC5CC6D8A1}" destId="{574672EF-730A-4ECE-92E0-798918985908}" srcOrd="1" destOrd="0" presId="urn:microsoft.com/office/officeart/2005/8/layout/cycle7"/>
    <dgm:cxn modelId="{21E57204-4186-4023-BF41-E804AFFAF470}" type="presOf" srcId="{E934A94F-3C81-4CD1-BF7A-119E58278DCF}" destId="{5A949BCD-C0D8-40AA-959A-55137FEDDA91}" srcOrd="0" destOrd="0" presId="urn:microsoft.com/office/officeart/2005/8/layout/cycle7"/>
    <dgm:cxn modelId="{315A3019-B906-450A-854F-EC6C8C79CFC3}" type="presOf" srcId="{A17D365F-94D6-43C5-9C46-9E14A0BEA899}" destId="{F583AB8E-FEE8-4A0D-B5A6-0CD544EECDAF}" srcOrd="1" destOrd="0" presId="urn:microsoft.com/office/officeart/2005/8/layout/cycle7"/>
    <dgm:cxn modelId="{DA2A2D7A-D02C-42D0-A5DB-7BA43F76176B}" type="presParOf" srcId="{88D7CD77-756C-4A4F-88B8-73520526C64B}" destId="{6DF21D71-5F0B-463B-ABAE-59C2CCECEEDD}" srcOrd="0" destOrd="0" presId="urn:microsoft.com/office/officeart/2005/8/layout/cycle7"/>
    <dgm:cxn modelId="{9E6A73A7-8E06-4819-9799-162781B3B1E5}" type="presParOf" srcId="{88D7CD77-756C-4A4F-88B8-73520526C64B}" destId="{C187681B-03BB-4A66-BCE6-C26B263699E8}" srcOrd="1" destOrd="0" presId="urn:microsoft.com/office/officeart/2005/8/layout/cycle7"/>
    <dgm:cxn modelId="{3F540875-C686-4A03-8E13-9A4F000D5A79}" type="presParOf" srcId="{C187681B-03BB-4A66-BCE6-C26B263699E8}" destId="{3DE20FAB-36C6-4297-A069-8E827A1725B9}" srcOrd="0" destOrd="0" presId="urn:microsoft.com/office/officeart/2005/8/layout/cycle7"/>
    <dgm:cxn modelId="{46A206A5-3DEE-4EEC-BA69-1FEFC0D40CEA}" type="presParOf" srcId="{88D7CD77-756C-4A4F-88B8-73520526C64B}" destId="{A0534B9D-0254-4059-B01C-705557775BDC}" srcOrd="2" destOrd="0" presId="urn:microsoft.com/office/officeart/2005/8/layout/cycle7"/>
    <dgm:cxn modelId="{27CF84F8-36A5-4F07-82A2-C1E31DD3F256}" type="presParOf" srcId="{88D7CD77-756C-4A4F-88B8-73520526C64B}" destId="{01883C60-F23D-4859-AF83-E85B87E038EF}" srcOrd="3" destOrd="0" presId="urn:microsoft.com/office/officeart/2005/8/layout/cycle7"/>
    <dgm:cxn modelId="{6807DCBA-A17D-43A9-BCF5-E2A792B7944E}" type="presParOf" srcId="{01883C60-F23D-4859-AF83-E85B87E038EF}" destId="{F583AB8E-FEE8-4A0D-B5A6-0CD544EECDAF}" srcOrd="0" destOrd="0" presId="urn:microsoft.com/office/officeart/2005/8/layout/cycle7"/>
    <dgm:cxn modelId="{2EAB372F-4D92-4FF0-8F8C-54E98F3769A2}" type="presParOf" srcId="{88D7CD77-756C-4A4F-88B8-73520526C64B}" destId="{5A949BCD-C0D8-40AA-959A-55137FEDDA91}" srcOrd="4" destOrd="0" presId="urn:microsoft.com/office/officeart/2005/8/layout/cycle7"/>
    <dgm:cxn modelId="{18B3951D-AAC4-4398-A899-A5DD546002AF}" type="presParOf" srcId="{88D7CD77-756C-4A4F-88B8-73520526C64B}" destId="{BA90854B-D3EE-4DD5-9D9B-EAD658013530}" srcOrd="5" destOrd="0" presId="urn:microsoft.com/office/officeart/2005/8/layout/cycle7"/>
    <dgm:cxn modelId="{3FA8FED1-5DD6-4491-A840-B3AC62B20A2F}" type="presParOf" srcId="{BA90854B-D3EE-4DD5-9D9B-EAD658013530}" destId="{574672EF-730A-4ECE-92E0-79891898590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21D71-5F0B-463B-ABAE-59C2CCECEEDD}">
      <dsp:nvSpPr>
        <dsp:cNvPr id="0" name=""/>
        <dsp:cNvSpPr/>
      </dsp:nvSpPr>
      <dsp:spPr>
        <a:xfrm>
          <a:off x="1883112" y="0"/>
          <a:ext cx="2297906" cy="114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Cung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cấp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dịch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vụ</a:t>
          </a:r>
          <a:endParaRPr lang="en-US" sz="2900" kern="1200" dirty="0"/>
        </a:p>
      </dsp:txBody>
      <dsp:txXfrm>
        <a:off x="1916764" y="33652"/>
        <a:ext cx="2230602" cy="1081649"/>
      </dsp:txXfrm>
    </dsp:sp>
    <dsp:sp modelId="{C187681B-03BB-4A66-BCE6-C26B263699E8}">
      <dsp:nvSpPr>
        <dsp:cNvPr id="0" name=""/>
        <dsp:cNvSpPr/>
      </dsp:nvSpPr>
      <dsp:spPr>
        <a:xfrm rot="3672093">
          <a:off x="4284980" y="1943264"/>
          <a:ext cx="1199454" cy="4021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405620" y="2023691"/>
        <a:ext cx="958174" cy="241279"/>
      </dsp:txXfrm>
    </dsp:sp>
    <dsp:sp modelId="{A0534B9D-0254-4059-B01C-705557775BDC}">
      <dsp:nvSpPr>
        <dsp:cNvPr id="0" name=""/>
        <dsp:cNvSpPr/>
      </dsp:nvSpPr>
      <dsp:spPr>
        <a:xfrm>
          <a:off x="3797659" y="3482770"/>
          <a:ext cx="2297906" cy="114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Đăng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kí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dịch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vụ</a:t>
          </a:r>
          <a:r>
            <a:rPr lang="en-US" sz="2900" kern="1200" dirty="0" smtClean="0"/>
            <a:t> </a:t>
          </a:r>
          <a:endParaRPr lang="en-US" sz="2900" kern="1200" dirty="0"/>
        </a:p>
      </dsp:txBody>
      <dsp:txXfrm>
        <a:off x="3831311" y="3516422"/>
        <a:ext cx="2230602" cy="1081649"/>
      </dsp:txXfrm>
    </dsp:sp>
    <dsp:sp modelId="{01883C60-F23D-4859-AF83-E85B87E038EF}">
      <dsp:nvSpPr>
        <dsp:cNvPr id="0" name=""/>
        <dsp:cNvSpPr/>
      </dsp:nvSpPr>
      <dsp:spPr>
        <a:xfrm rot="10800000">
          <a:off x="2448272" y="3856179"/>
          <a:ext cx="1199454" cy="4021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568912" y="3936606"/>
        <a:ext cx="958174" cy="241279"/>
      </dsp:txXfrm>
    </dsp:sp>
    <dsp:sp modelId="{5A949BCD-C0D8-40AA-959A-55137FEDDA91}">
      <dsp:nvSpPr>
        <dsp:cNvPr id="0" name=""/>
        <dsp:cNvSpPr/>
      </dsp:nvSpPr>
      <dsp:spPr>
        <a:xfrm>
          <a:off x="434" y="3482770"/>
          <a:ext cx="2297906" cy="114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Sử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dụng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dịch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vụ</a:t>
          </a:r>
          <a:r>
            <a:rPr lang="en-US" sz="2900" kern="1200" dirty="0" smtClean="0"/>
            <a:t> </a:t>
          </a:r>
          <a:endParaRPr lang="en-US" sz="2900" kern="1200" dirty="0"/>
        </a:p>
      </dsp:txBody>
      <dsp:txXfrm>
        <a:off x="34086" y="3516422"/>
        <a:ext cx="2230602" cy="1081649"/>
      </dsp:txXfrm>
    </dsp:sp>
    <dsp:sp modelId="{BA90854B-D3EE-4DD5-9D9B-EAD658013530}">
      <dsp:nvSpPr>
        <dsp:cNvPr id="0" name=""/>
        <dsp:cNvSpPr/>
      </dsp:nvSpPr>
      <dsp:spPr>
        <a:xfrm rot="17903657">
          <a:off x="929138" y="1932535"/>
          <a:ext cx="1199454" cy="4021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049778" y="2012962"/>
        <a:ext cx="958174" cy="241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C010-944F-4B15-84A8-5B017FA95C37}" type="datetimeFigureOut">
              <a:rPr lang="vi-VN" smtClean="0"/>
              <a:t>19/03/2016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44170-8862-4727-B3A6-2031693F87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563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0336936-2D41-426E-9F94-3E36DB0CEC25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B3133E-ACC2-4870-99F7-C9153F3A2E13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32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8FEA60D-427A-4EA2-91D6-90962DF7FEE6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EAFFF8-F5E8-4DE8-96C8-5A0706914FEC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44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0CB218E-AB3C-4DEB-B289-AE2E2F627A11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273414-ECD1-479F-A834-CAAB1421858A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0CB218E-AB3C-4DEB-B289-AE2E2F627A11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273414-ECD1-479F-A834-CAAB1421858A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10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0CB218E-AB3C-4DEB-B289-AE2E2F627A11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273414-ECD1-479F-A834-CAAB1421858A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16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30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83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8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1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1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8C97-C634-44DA-8D58-6E9CCA7DBD61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C9C11F-F810-43CE-A7FB-41EB60D8C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38200"/>
            <a:ext cx="6400800" cy="21640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SOA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3800" y="3429000"/>
            <a:ext cx="5181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TS. Nguyễn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Khánh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E-mail: khanh29bk@yahoo.com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839200" cy="838200"/>
          </a:xfrm>
        </p:spPr>
        <p:txBody>
          <a:bodyPr>
            <a:noAutofit/>
          </a:bodyPr>
          <a:lstStyle/>
          <a:p>
            <a:pPr marL="182880" indent="0" algn="l">
              <a:buNone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SOA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7543800" cy="5334000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1. Dịch vụ (Services).</a:t>
            </a:r>
          </a:p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2. Thành phần sử dụng dịch vụ (Services consumer/ Client / Request).</a:t>
            </a:r>
          </a:p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3. Thành phần cung cấp dịch vụ (Services Provider).</a:t>
            </a:r>
          </a:p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4. Thành phần đăng ký dịch vụ (Services Registry).</a:t>
            </a:r>
          </a:p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5. Giao ước dịch vụ (Contract).</a:t>
            </a:r>
          </a:p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6. Uỷ nhiệm dịch vụ.</a:t>
            </a:r>
          </a:p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7. Ràng buộc sử dụng dụng dịch vụ (Services lease).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7620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1. DỊCH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7696200" cy="4495800"/>
          </a:xfrm>
        </p:spPr>
        <p:txBody>
          <a:bodyPr>
            <a:noAutofit/>
          </a:bodyPr>
          <a:lstStyle/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1. Dịch vụ có tính chất rõ ràng, là một đơn vị chức năng nghiệp vụ có </a:t>
            </a:r>
            <a:r>
              <a:rPr lang="vi-VN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gọi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2. Có khả năng triệu gọi thông qua các giao thức truyền thông chung.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3. Có tính liên thông và vị trí trong suốt.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4. Dịch vụ được định nghĩa bằng các giao diện tường minh.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5. Các giao diện độc lập với cài đặt.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6. Cung cấp giao ước giữa các thành phần cung cấp và sử dụng dịch vụ.</a:t>
            </a: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 Dịch vụ là các modul phức tạp, bao gồm nhiều thành phần. Mức độ đóng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dịch vụ càng cao thì dịch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vụ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càng có khả năng tái sử dụng và linh hoạt.</a:t>
            </a: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914400"/>
          </a:xfrm>
        </p:spPr>
        <p:txBody>
          <a:bodyPr>
            <a:normAutofit/>
          </a:bodyPr>
          <a:lstStyle/>
          <a:p>
            <a:pPr marL="182880" indent="0" algn="l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24000"/>
            <a:ext cx="8001000" cy="50292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một ứng dụng, một dịch vụ, hoặc một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mềm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khác có yêu cầu sử dụng dịch vụ.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thực thể khởi tạo việc định vị định vụ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kho đăng ký dịch vụ, liên kết tới dịch vụ qua một kênh truyền thông và thực thi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chức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năng của dịch vụ.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Thành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phần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thực thi nhiệm vụ bằng cách gửi tới dịch vụ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yêu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cầu được định dạng theo đúng giao ước.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004048" cy="990600"/>
          </a:xfrm>
        </p:spPr>
        <p:txBody>
          <a:bodyPr>
            <a:normAutofit/>
          </a:bodyPr>
          <a:lstStyle/>
          <a:p>
            <a:pPr marL="182880" indent="0" algn="l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7467600" cy="50292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một thực thể có khả năng được địa chỉ hoá qua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mạng,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nó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có thể chấp nhận và thực thi các yêu cầu từ những thành phần sử dụng dịch vụ.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Thực thể này xuất bản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giao ước dịch vụ của nó trong một kho đăng ký dịch vụ để các thành phần sử dụng 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vụ có thể truy cập.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838200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4. Thành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(UDDI)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4" y="1295400"/>
            <a:ext cx="7702296" cy="4572000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một thư mục trên mạng có chứa các dịch vụ sẵn dùng.</a:t>
            </a:r>
          </a:p>
          <a:p>
            <a:pPr algn="just"/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Đây là một thực thể chấp nhận và lưu trữ các giao ước từ các thành phần cung cấp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vụ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và cung cấp các giao ước đó cho các thành phần sử dụng dịch vụ.</a:t>
            </a:r>
          </a:p>
          <a:p>
            <a:pPr algn="just"/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Dịch vụ UDDI, đóng vai trò như người chỉ đường cho các thành phần sử dụng dịch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vụ,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sự trong suốt về vị trí đối với thành phần cung cấp dịch vụ; để khi thành phần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thay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đổi thì thành phần sử dụng dịch vụ không cần phải biên dịch hay cấu hình lại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8382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50292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3311790"/>
              </p:ext>
            </p:extLst>
          </p:nvPr>
        </p:nvGraphicFramePr>
        <p:xfrm>
          <a:off x="1447800" y="1371600"/>
          <a:ext cx="6096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31242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GIAO THỨC SOAP, NỘI DUNG ĐỊNH DẠNG BẰNG XML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851648" cy="685800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7620000" cy="5485263"/>
          </a:xfrm>
        </p:spPr>
        <p:txBody>
          <a:bodyPr>
            <a:noAutofit/>
          </a:bodyPr>
          <a:lstStyle/>
          <a:p>
            <a:pPr algn="just"/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Một giao ước là một bản đặc tả cách thức để thành phần sử dụng dịch vụ có thể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tác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với thành phần cung cấp dịch vụ. Nó chỉ ra khuôn dạng của thông điệp yêu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ầ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u 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thô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điệp đáp ứng từ các dịch vụ.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ước dịch vụ có thể đòi hỏi một tập các điều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tiên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quyết và điều kiện sau. Các điều kiện này xác định trạng thái cần thiết của dịch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thực thi một chức năng cụ thể.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Bản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giao ước này cũng có thể bao gồm các mức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chất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lượng của dịch vụ, các đặc tả cho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chạnh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phi chức năng của dịch vụ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/>
          </a:bodyPr>
          <a:lstStyle/>
          <a:p>
            <a:pPr marL="182880" indent="0" algn="l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Ủy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50292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864096" cy="401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Ủy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75438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Ủy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thực thể không bắt buộc, nó chỉ đơn giản hoá cho thành phần sử dụng dịch vụ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thành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phần sử dụng dịch vụ hoàn toàn có thể viết phần mềm để truy cập tới dịch vụ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Một thành phần cung cấp dịch vụ sẽ cung cấp nhiều uỷ nhiệm cho các môi trường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, mỗi uỷ nhiệm dịch vụ được viết bằng ngôn ngôn ngữ của các thành phần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Ủy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1337"/>
            <a:ext cx="73914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ột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thành phần cung cấp dịch vụ có thể cung cấp các uỷ nhiệm dịch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Java, Visual Basic, Delphi nếu đó là các nền tảng của các thành phần sử dụng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. Mặc dù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ủy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nhiệm dịch vụ là không bắt buộc nhưng có thể cải thiện một cách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kể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hiệu năng và tính tiện dụng cho các thành phần sử dụng dịch vụ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/>
          <p:cNvSpPr>
            <a:spLocks noChangeShapeType="1"/>
          </p:cNvSpPr>
          <p:nvPr/>
        </p:nvSpPr>
        <p:spPr bwMode="auto">
          <a:xfrm>
            <a:off x="838200" y="1600200"/>
            <a:ext cx="7543800" cy="1588"/>
          </a:xfrm>
          <a:prstGeom prst="line">
            <a:avLst/>
          </a:prstGeom>
          <a:noFill/>
          <a:ln w="57240" cap="sq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Một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số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mẫu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phần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mềm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0200" indent="-3302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Procedure oriented </a:t>
            </a:r>
          </a:p>
          <a:p>
            <a:pPr eaLnBrk="1" hangingPunct="1">
              <a:spcBef>
                <a:spcPts val="8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Object-oriented</a:t>
            </a:r>
          </a:p>
          <a:p>
            <a:pPr eaLnBrk="1" hangingPunct="1">
              <a:spcBef>
                <a:spcPts val="8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Component based </a:t>
            </a:r>
          </a:p>
          <a:p>
            <a:pPr eaLnBrk="1" hangingPunct="1">
              <a:spcBef>
                <a:spcPts val="8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Event-driven</a:t>
            </a:r>
          </a:p>
          <a:p>
            <a:pPr eaLnBrk="1" hangingPunct="1">
              <a:spcBef>
                <a:spcPts val="8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Logic based</a:t>
            </a:r>
          </a:p>
          <a:p>
            <a:pPr eaLnBrk="1" hangingPunct="1">
              <a:spcBef>
                <a:spcPts val="8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Aspect-oriented </a:t>
            </a:r>
          </a:p>
          <a:p>
            <a:pPr eaLnBrk="1" hangingPunct="1">
              <a:spcBef>
                <a:spcPts val="8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Service oriented</a:t>
            </a:r>
          </a:p>
        </p:txBody>
      </p:sp>
    </p:spTree>
    <p:extLst>
      <p:ext uri="{BB962C8B-B14F-4D97-AF65-F5344CB8AC3E}">
        <p14:creationId xmlns:p14="http://schemas.microsoft.com/office/powerpoint/2010/main" val="3079951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752600"/>
            <a:ext cx="7543800" cy="5029200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Ràng buộc sử dụng dịch vụ mà các thành phần đăng ký dịch vụ gán cho thành phần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dụng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dịch vụ rất cần thiết để dịch vụ bảo trì được thông tin trạng thái liên kết giữa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phần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sử dụng và thành phần cung cấp. Nó tạo ra sự gắn kết không chặt chẽ giữa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thành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phần này bằng cách giới hạn khoảng thời gian mà chúng được liên kết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nhau.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ràng buộc, một thành phần sử dụng dịch vụ có thể liên kết với một dịch vụ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mãi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và không bao giờ liên kết lại với các giao ước của nó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752600"/>
            <a:ext cx="7543800" cy="5029200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 bản dịch vụ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: để có thể truy cập được, mô tả dịch vụ phải được xuất bản để nó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thể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được tìm thấy và triệu gọi bởi một người dùng dịch vụ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 kiếm dịch vụ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: một người yêu cầu dịch vụ định vị một dịch vụ bằng cách yêu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nơi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đăng ký dịch vụ một dịch vụ phù hợp với các tiêu chí đặt ra.</a:t>
            </a:r>
          </a:p>
          <a:p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Liên kết và thực thi dịch vụ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: sau khi nhận được mô tả dịch vụ, người dùng sẽ gọi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vụ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theo các thông tin mô tả.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/>
          </a:bodyPr>
          <a:lstStyle/>
          <a:p>
            <a:pPr marL="182880" indent="0" algn="l">
              <a:buNone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SOA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50292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73914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SOA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447800"/>
            <a:ext cx="7518415" cy="50292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1: T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ầng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Tầng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ầng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SOA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752600"/>
            <a:ext cx="6787896" cy="5029200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Tầng 3: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cung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diện của chúng. Trong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, các giao diện được thể hiện ra ngoài thông qua các đặc tả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SOA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7391400" cy="5029200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Tầng 4: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851648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SOA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7620000" cy="5029200"/>
          </a:xfrm>
        </p:spPr>
        <p:txBody>
          <a:bodyPr>
            <a:noAutofit/>
          </a:bodyPr>
          <a:lstStyle/>
          <a:p>
            <a:pPr algn="just"/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hợ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Cho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việc định tuyến tin cậy và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minh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trung gian, và một số cơ chế chuyển đổi khác, thường đựơc mô tả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một tuyến dịch vụ doanh nghiệp (ESB- Enterprise Services Bus).</a:t>
            </a:r>
          </a:p>
          <a:p>
            <a:pPr algn="just"/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Tầng 7: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 dirty="0" err="1" smtClean="0">
                <a:latin typeface="Times New Roman" pitchFamily="18" charset="0"/>
                <a:cs typeface="Times New Roman" pitchFamily="18" charset="0"/>
              </a:rPr>
              <a:t>ảm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bảo chất lượng dịch </a:t>
            </a:r>
            <a:r>
              <a:rPr lang="vi-VN" sz="28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kiểm soát các ứng dụng SOA.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"/>
          <p:cNvSpPr>
            <a:spLocks noChangeShapeType="1"/>
          </p:cNvSpPr>
          <p:nvPr/>
        </p:nvSpPr>
        <p:spPr bwMode="auto">
          <a:xfrm>
            <a:off x="838200" y="1295400"/>
            <a:ext cx="7543800" cy="1588"/>
          </a:xfrm>
          <a:prstGeom prst="line">
            <a:avLst/>
          </a:prstGeom>
          <a:noFill/>
          <a:ln w="57240" cap="sq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Một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số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nguyên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tắc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của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SOA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710" y="1600200"/>
            <a:ext cx="79884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vi-V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không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gian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giao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ngôn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50710" y="4419600"/>
            <a:ext cx="7912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vi-V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20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"/>
          <p:cNvSpPr>
            <a:spLocks noChangeShapeType="1"/>
          </p:cNvSpPr>
          <p:nvPr/>
        </p:nvSpPr>
        <p:spPr bwMode="auto">
          <a:xfrm>
            <a:off x="838200" y="1295400"/>
            <a:ext cx="7543800" cy="1588"/>
          </a:xfrm>
          <a:prstGeom prst="line">
            <a:avLst/>
          </a:prstGeom>
          <a:noFill/>
          <a:ln w="57240" cap="sq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Một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số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nguyên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tắc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của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SOA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54280"/>
            <a:ext cx="79884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vi-V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chia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4658561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vi-V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đoi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00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"/>
          <p:cNvSpPr>
            <a:spLocks noChangeShapeType="1"/>
          </p:cNvSpPr>
          <p:nvPr/>
        </p:nvSpPr>
        <p:spPr bwMode="auto">
          <a:xfrm>
            <a:off x="838200" y="1295400"/>
            <a:ext cx="7543800" cy="1588"/>
          </a:xfrm>
          <a:prstGeom prst="line">
            <a:avLst/>
          </a:prstGeom>
          <a:noFill/>
          <a:ln w="57240" cap="sq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Một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số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nguyên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tắc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của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SOA 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đọc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thêm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)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0200" indent="-3302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Tự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đọc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sách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Service-Oriented Architecture: Concepts, Technology, and 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Design, Thomas </a:t>
            </a:r>
            <a:r>
              <a:rPr lang="en-US" altLang="en-US" sz="2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Erl</a:t>
            </a:r>
            <a:r>
              <a:rPr lang="en-US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Section 8.3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29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03" y="304800"/>
            <a:ext cx="8839200" cy="6858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Service Oriented Architecture - SOA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7391400" cy="2438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module,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lỏng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lẻo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3581400"/>
            <a:ext cx="53625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805218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391400" cy="4648200"/>
          </a:xfrm>
        </p:spPr>
        <p:txBody>
          <a:bodyPr>
            <a:normAutofit lnSpcReduction="10000"/>
          </a:bodyPr>
          <a:lstStyle/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lỏng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tương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768988" cy="762000"/>
          </a:xfrm>
        </p:spPr>
        <p:txBody>
          <a:bodyPr>
            <a:noAutofit/>
          </a:bodyPr>
          <a:lstStyle/>
          <a:p>
            <a:pPr algn="ctr"/>
            <a:r>
              <a:rPr lang="vi-VN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khăn </a:t>
            </a:r>
            <a:r>
              <a:rPr lang="vi-V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xây </a:t>
            </a:r>
            <a:r>
              <a:rPr lang="vi-VN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SOA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3388" cy="5333999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phân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hó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miêu tả dữ liệu không cấu trúc trong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của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dựng ứng dụng tổng hợp từ nhiều dịch vụ với tính tái sử dụng cao thì vấn đề bảo mật như: xác thực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quyền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bí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mật và an toàn vẹn dữ liệu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bảo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về quyền riêng tư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trở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thành một bài toán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phức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tạp và đòi hỏi giải quyết bằng những hướng tiếp cận bảo mật hoàn toàn mới so với các phương pháp bảo mật truyền thống.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03" y="304800"/>
            <a:ext cx="8839200" cy="6858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Service Oriented Architecture - SOA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7391400" cy="2438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9" y="2733675"/>
            <a:ext cx="3795713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84" y="2743200"/>
            <a:ext cx="46466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7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03" y="304800"/>
            <a:ext cx="8839200" cy="6858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Service Oriented Architecture - SOA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7391400" cy="2438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80" y="2819400"/>
            <a:ext cx="23241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8" y="2762250"/>
            <a:ext cx="24288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68" y="2762250"/>
            <a:ext cx="24288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92527" y="558165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</a:rPr>
              <a:t>Project-ware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415064" y="5557838"/>
            <a:ext cx="19050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 SOA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63614" y="56134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</a:rPr>
              <a:t>EAI</a:t>
            </a:r>
          </a:p>
        </p:txBody>
      </p:sp>
    </p:spTree>
    <p:extLst>
      <p:ext uri="{BB962C8B-B14F-4D97-AF65-F5344CB8AC3E}">
        <p14:creationId xmlns:p14="http://schemas.microsoft.com/office/powerpoint/2010/main" val="410321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03" y="304800"/>
            <a:ext cx="8839200" cy="6858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Service Oriented Architecture - SOA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133600"/>
            <a:ext cx="67437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7391400" cy="2438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1"/>
          <p:cNvSpPr>
            <a:spLocks noChangeShapeType="1"/>
          </p:cNvSpPr>
          <p:nvPr/>
        </p:nvSpPr>
        <p:spPr bwMode="auto">
          <a:xfrm>
            <a:off x="800100" y="1370012"/>
            <a:ext cx="7543800" cy="1588"/>
          </a:xfrm>
          <a:prstGeom prst="line">
            <a:avLst/>
          </a:prstGeom>
          <a:noFill/>
          <a:ln w="57240" cap="sq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Một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số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đặc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trưng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của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 SOA</a:t>
            </a: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914400" y="16764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0200" indent="-3302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Self- describing Interface (WSDL)</a:t>
            </a:r>
          </a:p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Message communication via formally defined XML</a:t>
            </a:r>
          </a:p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Services are maintained in a registry</a:t>
            </a:r>
          </a:p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Each service has a Quality Of Service</a:t>
            </a:r>
          </a:p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Applications adapt to changing technologies</a:t>
            </a:r>
          </a:p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Easy integration of applications with other systems</a:t>
            </a:r>
          </a:p>
          <a:p>
            <a:pPr eaLnBrk="1" hangingPunct="1">
              <a:spcBef>
                <a:spcPts val="700"/>
              </a:spcBef>
              <a:buClr>
                <a:srgbClr val="0000CC"/>
              </a:buClr>
              <a:buFont typeface="Symbol" panose="05050102010706020507" pitchFamily="18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Leverage existing investments in legacy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86704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839200" cy="838200"/>
          </a:xfrm>
        </p:spPr>
        <p:txBody>
          <a:bodyPr>
            <a:noAutofit/>
          </a:bodyPr>
          <a:lstStyle/>
          <a:p>
            <a:pPr marL="182880" indent="0" algn="l">
              <a:buNone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7854696" cy="5029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SOA: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7372351" cy="420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45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839200" cy="9144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7549896" cy="50292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(Service Provider)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(Service Registry):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(Service Consumer)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tin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Service Registry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816</TotalTime>
  <Words>2420</Words>
  <Application>Microsoft Office PowerPoint</Application>
  <PresentationFormat>On-screen Show (4:3)</PresentationFormat>
  <Paragraphs>133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SimSun</vt:lpstr>
      <vt:lpstr>Arial</vt:lpstr>
      <vt:lpstr>Calibri</vt:lpstr>
      <vt:lpstr>Century Gothic</vt:lpstr>
      <vt:lpstr>Symbol</vt:lpstr>
      <vt:lpstr>Tahoma</vt:lpstr>
      <vt:lpstr>Times New Roman</vt:lpstr>
      <vt:lpstr>Wingdings 3</vt:lpstr>
      <vt:lpstr>Wisp</vt:lpstr>
      <vt:lpstr>PowerPoint Presentation</vt:lpstr>
      <vt:lpstr>PowerPoint Presentation</vt:lpstr>
      <vt:lpstr>Service Oriented Architecture - SOA</vt:lpstr>
      <vt:lpstr>Service Oriented Architecture - SOA</vt:lpstr>
      <vt:lpstr>Service Oriented Architecture - SOA</vt:lpstr>
      <vt:lpstr>Service Oriented Architecture - SOA</vt:lpstr>
      <vt:lpstr>PowerPoint Presentation</vt:lpstr>
      <vt:lpstr>Mô hình kiến trúc dịch vụ</vt:lpstr>
      <vt:lpstr>Mô hình kiến trúc dịch vụ</vt:lpstr>
      <vt:lpstr>Các thành phần của mô hình SOA</vt:lpstr>
      <vt:lpstr>1. DỊCH VỤ</vt:lpstr>
      <vt:lpstr>2. Thành phần sử dụng dịch vụ</vt:lpstr>
      <vt:lpstr>3. Thành phần cung cấp dịch vụ</vt:lpstr>
      <vt:lpstr>4. Thành phần đăng kí dịch vụ (UDDI)</vt:lpstr>
      <vt:lpstr>4. Thành phần đăng kí dịch vụ</vt:lpstr>
      <vt:lpstr>5. Giao ước dịch vụ</vt:lpstr>
      <vt:lpstr>6. Ủy nhiệm dịch vụ</vt:lpstr>
      <vt:lpstr>6. Ủy nhiệm dịch vụ</vt:lpstr>
      <vt:lpstr>6. Ủy nhiệm dịch vụ</vt:lpstr>
      <vt:lpstr>7. Ràng buộc dịch vụ</vt:lpstr>
      <vt:lpstr>Các thao tác trong kiến trúc hướng dịch vụ</vt:lpstr>
      <vt:lpstr>Các tầng của SOA</vt:lpstr>
      <vt:lpstr>Các tầng của SOA</vt:lpstr>
      <vt:lpstr>Các tầng của SOA</vt:lpstr>
      <vt:lpstr>Các tầng của SOA</vt:lpstr>
      <vt:lpstr>Các tầng của SOA</vt:lpstr>
      <vt:lpstr>PowerPoint Presentation</vt:lpstr>
      <vt:lpstr>PowerPoint Presentation</vt:lpstr>
      <vt:lpstr>PowerPoint Presentation</vt:lpstr>
      <vt:lpstr>Ưu điểm của SOA</vt:lpstr>
      <vt:lpstr>Khó khăn khi xây dựng mô hình SOA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thành phần của mô hình SOA</dc:title>
  <dc:creator>Admin</dc:creator>
  <cp:lastModifiedBy>Nguyen Khanh</cp:lastModifiedBy>
  <cp:revision>84</cp:revision>
  <dcterms:created xsi:type="dcterms:W3CDTF">2016-02-22T08:03:51Z</dcterms:created>
  <dcterms:modified xsi:type="dcterms:W3CDTF">2016-03-19T16:21:48Z</dcterms:modified>
</cp:coreProperties>
</file>