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2" r:id="rId4"/>
  </p:sldMasterIdLst>
  <p:notesMasterIdLst>
    <p:notesMasterId r:id="rId20"/>
  </p:notesMasterIdLst>
  <p:sldIdLst>
    <p:sldId id="292" r:id="rId5"/>
    <p:sldId id="1305" r:id="rId6"/>
    <p:sldId id="352" r:id="rId7"/>
    <p:sldId id="1300" r:id="rId8"/>
    <p:sldId id="1284" r:id="rId9"/>
    <p:sldId id="1285" r:id="rId10"/>
    <p:sldId id="1303" r:id="rId11"/>
    <p:sldId id="1286" r:id="rId12"/>
    <p:sldId id="1293" r:id="rId13"/>
    <p:sldId id="1292" r:id="rId14"/>
    <p:sldId id="1294" r:id="rId15"/>
    <p:sldId id="1287" r:id="rId16"/>
    <p:sldId id="1297" r:id="rId17"/>
    <p:sldId id="1288" r:id="rId18"/>
    <p:sldId id="1249" r:id="rId19"/>
  </p:sldIdLst>
  <p:sldSz cx="9144000" cy="5143500" type="screen16x9"/>
  <p:notesSz cx="6858000" cy="9144000"/>
  <p:custShowLst>
    <p:custShow name="Custom Show 1" id="0">
      <p:sldLst>
        <p:sld r:id="rId5"/>
        <p:sld r:id="rId7"/>
        <p:sld r:id="rId8"/>
        <p:sld r:id="rId9"/>
        <p:sld r:id="rId12"/>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87" d="100"/>
          <a:sy n="87" d="100"/>
        </p:scale>
        <p:origin x="1290" y="8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75EE38-1560-4543-B65C-40BD61BB92F2}" type="datetimeFigureOut">
              <a:rPr lang="en-US" smtClean="0"/>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2489935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8494404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137805812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3943131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037945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6783479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15044247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2049290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1445300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10223971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3756840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D61DA6-D9C3-4FDE-8A87-022315D71125}" type="datetime1">
              <a:rPr lang="en-US" smtClean="0"/>
              <a:t>4/7/2024</a:t>
            </a:fld>
            <a:endParaRPr lang="en-US"/>
          </a:p>
        </p:txBody>
      </p:sp>
      <p:sp>
        <p:nvSpPr>
          <p:cNvPr id="5" name="Footer Placeholder 4"/>
          <p:cNvSpPr>
            <a:spLocks noGrp="1"/>
          </p:cNvSpPr>
          <p:nvPr>
            <p:ph type="ftr" sz="quarter" idx="11"/>
          </p:nvPr>
        </p:nvSpPr>
        <p:spPr/>
        <p:txBody>
          <a:bodyPr/>
          <a:lstStyle/>
          <a:p>
            <a:pPr marL="12700">
              <a:lnSpc>
                <a:spcPct val="100000"/>
              </a:lnSpc>
              <a:spcBef>
                <a:spcPts val="25"/>
              </a:spcBef>
            </a:pPr>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22277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7922957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254505841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9256810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9112560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3526098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30242577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778482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4/7/2024</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D57F1E4F-1CFF-5643-939E-217C01CDF565}" type="slidenum">
              <a:rPr lang="en-US" dirty="0"/>
              <a:pPr/>
              <a:t>‹#›</a:t>
            </a:fld>
            <a:endParaRPr lang="en-US" dirty="0"/>
          </a:p>
        </p:txBody>
      </p:sp>
      <p:sp>
        <p:nvSpPr>
          <p:cNvPr id="8" name="Rectangle 7">
            <a:extLst>
              <a:ext uri="{FF2B5EF4-FFF2-40B4-BE49-F238E27FC236}">
                <a16:creationId xmlns:a16="http://schemas.microsoft.com/office/drawing/2014/main" id="{F2BD8B61-450F-BE15-5380-1F06137AC91C}"/>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oogle Shape;110;p4" descr="A close up of a sign&#10;&#10;Description automatically generated">
            <a:extLst>
              <a:ext uri="{FF2B5EF4-FFF2-40B4-BE49-F238E27FC236}">
                <a16:creationId xmlns:a16="http://schemas.microsoft.com/office/drawing/2014/main" id="{B6D25EE6-2AE7-BFED-6AD6-216A4EDA4C29}"/>
              </a:ext>
            </a:extLst>
          </p:cNvPr>
          <p:cNvPicPr preferRelativeResize="0"/>
          <p:nvPr userDrawn="1"/>
        </p:nvPicPr>
        <p:blipFill rotWithShape="1">
          <a:blip r:embed="rId21">
            <a:alphaModFix/>
          </a:blip>
          <a:srcRect/>
          <a:stretch/>
        </p:blipFill>
        <p:spPr>
          <a:xfrm>
            <a:off x="7799751" y="88917"/>
            <a:ext cx="1233874" cy="412476"/>
          </a:xfrm>
          <a:prstGeom prst="rect">
            <a:avLst/>
          </a:prstGeom>
          <a:noFill/>
          <a:ln>
            <a:noFill/>
          </a:ln>
        </p:spPr>
      </p:pic>
      <p:sp>
        <p:nvSpPr>
          <p:cNvPr id="10" name="Rectangle 9">
            <a:extLst>
              <a:ext uri="{FF2B5EF4-FFF2-40B4-BE49-F238E27FC236}">
                <a16:creationId xmlns:a16="http://schemas.microsoft.com/office/drawing/2014/main" id="{0300553B-7260-52FC-4F8F-C2AA8B8A3161}"/>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BA2E949D-B7CF-B9A1-4EE2-8FEFA94D3812}"/>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2A70207C-7EF7-E490-9A35-1CAC87792E09}"/>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4CD2E81A-F3AA-02CD-FE55-0E44E4BC4494}"/>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5ECF123F-E9A5-0290-65F4-BFA067A085E5}"/>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extLst>
      <p:ext uri="{BB962C8B-B14F-4D97-AF65-F5344CB8AC3E}">
        <p14:creationId xmlns:p14="http://schemas.microsoft.com/office/powerpoint/2010/main" val="144137753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 id="2147483721" r:id="rId19"/>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2" name="Rectangle 21">
            <a:extLst>
              <a:ext uri="{FF2B5EF4-FFF2-40B4-BE49-F238E27FC236}">
                <a16:creationId xmlns:a16="http://schemas.microsoft.com/office/drawing/2014/main" id="{03D60DAB-D335-1BD9-E58E-A9668EF00ACF}"/>
              </a:ext>
            </a:extLst>
          </p:cNvPr>
          <p:cNvSpPr/>
          <p:nvPr/>
        </p:nvSpPr>
        <p:spPr>
          <a:xfrm>
            <a:off x="1372663" y="354065"/>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80371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355550"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000" dirty="0">
                <a:solidFill>
                  <a:schemeClr val="tx1"/>
                </a:solidFill>
              </a:rPr>
              <a:t>DEVIKA LAL G B  </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:720921244014</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JCT </a:t>
            </a:r>
            <a:r>
              <a:rPr lang="en-US" sz="1100" dirty="0">
                <a:solidFill>
                  <a:schemeClr val="tx1"/>
                </a:solidFill>
              </a:rPr>
              <a:t>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588741" y="1055952"/>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766553" y="1230281"/>
            <a:ext cx="6704919" cy="3569629"/>
          </a:xfrm>
          <a:prstGeom prst="rect">
            <a:avLst/>
          </a:prstGeom>
        </p:spPr>
      </p:pic>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82625"/>
            <a:ext cx="293528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600986"/>
          </a:xfrm>
          <a:prstGeom prst="rect">
            <a:avLst/>
          </a:prstGeom>
          <a:noFill/>
        </p:spPr>
        <p:txBody>
          <a:bodyPr wrap="square" rtlCol="0">
            <a:spAutoFit/>
          </a:bodyPr>
          <a:lstStyle/>
          <a:p>
            <a:pPr algn="l"/>
            <a:r>
              <a:rPr lang="en-US" sz="1400" b="1" i="0" dirty="0">
                <a:solidFill>
                  <a:srgbClr val="0D0D0D"/>
                </a:solidFill>
                <a:effectLst/>
                <a:highlight>
                  <a:srgbClr val="FFFFFF"/>
                </a:highlight>
                <a:latin typeface="Söhne"/>
              </a:rPr>
              <a:t>1</a:t>
            </a:r>
            <a:r>
              <a:rPr lang="en-US" sz="1400" b="1" i="0" dirty="0">
                <a:solidFill>
                  <a:srgbClr val="0D0D0D"/>
                </a:solidFill>
                <a:effectLst/>
                <a:latin typeface="Söhne"/>
              </a:rPr>
              <a:t>. Artificial Intelligence and Machine Learning Integration</a:t>
            </a:r>
          </a:p>
          <a:p>
            <a:pPr algn="l">
              <a:buFont typeface="Arial" panose="020B0604020202020204" pitchFamily="34" charset="0"/>
              <a:buChar char="•"/>
            </a:pPr>
            <a:r>
              <a:rPr lang="en-US" sz="1400" b="1" i="0" dirty="0">
                <a:solidFill>
                  <a:srgbClr val="0D0D0D"/>
                </a:solidFill>
                <a:effectLst/>
                <a:latin typeface="Söhne"/>
              </a:rPr>
              <a:t>Content Recommendation System</a:t>
            </a:r>
            <a:r>
              <a:rPr lang="en-US" sz="1400" b="0" i="0" dirty="0">
                <a:solidFill>
                  <a:srgbClr val="0D0D0D"/>
                </a:solidFill>
                <a:effectLs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sz="1400" b="1" i="0" dirty="0">
                <a:solidFill>
                  <a:srgbClr val="0D0D0D"/>
                </a:solidFill>
                <a:effectLst/>
                <a:latin typeface="Söhne"/>
              </a:rPr>
              <a:t>Automatic Categorization</a:t>
            </a:r>
            <a:r>
              <a:rPr lang="en-US" sz="1400" b="0" i="0" dirty="0">
                <a:solidFill>
                  <a:srgbClr val="0D0D0D"/>
                </a:solidFill>
                <a:effectLst/>
                <a:latin typeface="Söhne"/>
              </a:rPr>
              <a:t>: Utilize natural language processing (NLP) techniques to automatically categorize notes based on their content, making the upload process more efficient and improving the discoverability of resources.</a:t>
            </a:r>
          </a:p>
          <a:p>
            <a:pPr algn="l"/>
            <a:r>
              <a:rPr lang="en-US" sz="1400" b="1" i="0" dirty="0">
                <a:solidFill>
                  <a:srgbClr val="0D0D0D"/>
                </a:solidFill>
                <a:effectLst/>
                <a:latin typeface="Söhne"/>
              </a:rPr>
              <a:t>2. Enhanced Collaboration Features</a:t>
            </a:r>
          </a:p>
          <a:p>
            <a:pPr algn="l">
              <a:buFont typeface="Arial" panose="020B0604020202020204" pitchFamily="34" charset="0"/>
              <a:buChar char="•"/>
            </a:pPr>
            <a:r>
              <a:rPr lang="en-US" sz="1400" b="1" i="0" dirty="0">
                <a:solidFill>
                  <a:srgbClr val="0D0D0D"/>
                </a:solidFill>
                <a:effectLst/>
                <a:latin typeface="Söhne"/>
              </a:rPr>
              <a:t>Real-Time Collaboration</a:t>
            </a:r>
            <a:r>
              <a:rPr lang="en-US" sz="1400" b="0" i="0" dirty="0">
                <a:solidFill>
                  <a:srgbClr val="0D0D0D"/>
                </a:solidFill>
                <a:effectLs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sz="1400" b="1" i="0" dirty="0">
                <a:solidFill>
                  <a:srgbClr val="0D0D0D"/>
                </a:solidFill>
                <a:effectLst/>
                <a:latin typeface="Söhne"/>
              </a:rPr>
              <a:t>Study Groups</a:t>
            </a:r>
            <a:r>
              <a:rPr lang="en-US" sz="1400" b="0" i="0" dirty="0">
                <a:solidFill>
                  <a:srgbClr val="0D0D0D"/>
                </a:solidFill>
                <a:effectLst/>
                <a:latin typeface="Söhne"/>
              </a:rPr>
              <a:t>: Enable users to create and join study groups within the application, fostering a more organized and collaborative learning environment.</a:t>
            </a:r>
          </a:p>
          <a:p>
            <a:pPr algn="l"/>
            <a:r>
              <a:rPr lang="en-US" sz="1400" b="1" i="0" dirty="0">
                <a:solidFill>
                  <a:srgbClr val="0D0D0D"/>
                </a:solidFill>
                <a:effectLst/>
                <a:latin typeface="Söhne"/>
              </a:rPr>
              <a:t>3. Integration with External Platforms</a:t>
            </a:r>
          </a:p>
          <a:p>
            <a:pPr algn="l">
              <a:buFont typeface="Arial" panose="020B0604020202020204" pitchFamily="34" charset="0"/>
              <a:buChar char="•"/>
            </a:pPr>
            <a:r>
              <a:rPr lang="en-US" sz="1400" b="1" i="0" dirty="0">
                <a:solidFill>
                  <a:srgbClr val="0D0D0D"/>
                </a:solidFill>
                <a:effectLst/>
                <a:latin typeface="Söhne"/>
              </a:rPr>
              <a:t>Cloud Storage Services</a:t>
            </a:r>
            <a:r>
              <a:rPr lang="en-US" sz="1400" b="0" i="0" dirty="0">
                <a:solidFill>
                  <a:srgbClr val="0D0D0D"/>
                </a:solidFill>
                <a:effectLs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sz="1400" b="1" i="0" dirty="0">
                <a:solidFill>
                  <a:srgbClr val="0D0D0D"/>
                </a:solidFill>
                <a:effectLst/>
                <a:latin typeface="Söhne"/>
              </a:rPr>
              <a:t>Educational Tools and Platforms</a:t>
            </a:r>
            <a:r>
              <a:rPr lang="en-US" sz="1400" b="0" i="0" dirty="0">
                <a:solidFill>
                  <a:srgbClr val="0D0D0D"/>
                </a:solidFill>
                <a:effectLst/>
                <a:latin typeface="Söhne"/>
              </a:rPr>
              <a:t>: Integrate with other educational platforms and tools, providing a seamless experience for users to access a wide range of resources and tools from within the application.</a:t>
            </a:r>
          </a:p>
          <a:p>
            <a:endParaRPr lang="en-IN" dirty="0"/>
          </a:p>
        </p:txBody>
      </p:sp>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b="0" i="0" dirty="0">
                <a:solidFill>
                  <a:srgbClr val="374151"/>
                </a:solidFill>
                <a:effectLst/>
                <a:latin typeface="Söhne"/>
              </a:rPr>
            </a:br>
            <a:endParaRPr lang="en-US" dirty="0"/>
          </a:p>
        </p:txBody>
      </p:sp>
    </p:spTree>
    <p:extLst>
      <p:ext uri="{BB962C8B-B14F-4D97-AF65-F5344CB8AC3E}">
        <p14:creationId xmlns:p14="http://schemas.microsoft.com/office/powerpoint/2010/main" val="1323128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82625"/>
            <a:ext cx="293528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solidFill>
                  <a:schemeClr val="bg1"/>
                </a:solidFill>
                <a:latin typeface="+mj-lt"/>
              </a:rPr>
              <a:t>Project Title</a:t>
            </a:r>
            <a:endParaRPr lang="en-US" sz="1600" b="1" dirty="0">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bg1"/>
                </a:solidFill>
                <a:latin typeface="+mj-lt"/>
              </a:rPr>
              <a:t>Abstract | Problem Statement | Project Overview |</a:t>
            </a:r>
            <a:r>
              <a:rPr lang="en-US" sz="1600" dirty="0">
                <a:solidFill>
                  <a:schemeClr val="bg1"/>
                </a:solidFill>
                <a:latin typeface="+mj-lt"/>
                <a:ea typeface="+mn-lt"/>
                <a:cs typeface="Poppins"/>
              </a:rPr>
              <a:t> Proposed </a:t>
            </a:r>
            <a:r>
              <a:rPr lang="en-US" sz="1600" dirty="0">
                <a:solidFill>
                  <a:schemeClr val="bg1"/>
                </a:solidFill>
                <a:latin typeface="+mj-lt"/>
                <a:ea typeface="+mn-lt"/>
                <a:cs typeface="+mn-lt"/>
              </a:rPr>
              <a:t>Solution </a:t>
            </a:r>
            <a:r>
              <a:rPr lang="en-US" sz="1600" dirty="0">
                <a:solidFill>
                  <a:schemeClr val="bg1"/>
                </a:solidFill>
                <a:latin typeface="+mj-lt"/>
              </a:rPr>
              <a:t>| </a:t>
            </a:r>
            <a:r>
              <a:rPr lang="en-US" sz="1600" dirty="0">
                <a:solidFill>
                  <a:schemeClr val="bg1"/>
                </a:solidFill>
                <a:latin typeface="+mj-lt"/>
                <a:ea typeface="+mn-lt"/>
                <a:cs typeface="Poppins"/>
              </a:rPr>
              <a:t>Technology Used</a:t>
            </a:r>
            <a:r>
              <a:rPr lang="en-US" sz="1600" dirty="0">
                <a:solidFill>
                  <a:schemeClr val="bg1"/>
                </a:solidFill>
                <a:latin typeface="+mj-lt"/>
              </a:rPr>
              <a:t> | Modelling &amp; Results </a:t>
            </a:r>
            <a:r>
              <a:rPr lang="en-US" sz="1600" dirty="0">
                <a:solidFill>
                  <a:schemeClr val="bg1"/>
                </a:solidFill>
                <a:latin typeface="+mj-lt"/>
                <a:ea typeface="+mn-lt"/>
                <a:cs typeface="+mn-lt"/>
              </a:rPr>
              <a:t>| Conclusion </a:t>
            </a:r>
            <a:endParaRPr lang="en-US" sz="1600" dirty="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82625"/>
            <a:ext cx="293528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087040"/>
            <a:ext cx="7102136" cy="3539430"/>
          </a:xfrm>
          <a:prstGeom prst="rect">
            <a:avLst/>
          </a:prstGeom>
          <a:noFill/>
        </p:spPr>
        <p:txBody>
          <a:bodyPr wrap="square" rtlCol="0">
            <a:spAutoFit/>
          </a:bodyPr>
          <a:lstStyle/>
          <a:p>
            <a:pPr algn="just"/>
            <a:r>
              <a:rPr lang="en-US" sz="1400" b="0" i="0" dirty="0">
                <a:solidFill>
                  <a:srgbClr val="0D0D0D"/>
                </a:solidFill>
                <a:effectLs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sz="1400"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82625"/>
            <a:ext cx="293528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680191" y="1437906"/>
            <a:ext cx="5764998" cy="2462213"/>
          </a:xfrm>
          <a:prstGeom prst="rect">
            <a:avLst/>
          </a:prstGeom>
          <a:noFill/>
        </p:spPr>
        <p:txBody>
          <a:bodyPr wrap="square" rtlCol="0">
            <a:spAutoFit/>
          </a:bodyPr>
          <a:lstStyle/>
          <a:p>
            <a:pPr algn="just"/>
            <a:r>
              <a:rPr lang="en-US" sz="1400" b="0" i="0" dirty="0">
                <a:solidFill>
                  <a:srgbClr val="0D0D0D"/>
                </a:solidFill>
                <a:effectLs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sz="1400"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82625"/>
            <a:ext cx="293528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00075"/>
            <a:ext cx="2936875"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4031873"/>
          </a:xfrm>
          <a:prstGeom prst="rect">
            <a:avLst/>
          </a:prstGeom>
          <a:noFill/>
        </p:spPr>
        <p:txBody>
          <a:bodyPr wrap="square" rtlCol="0">
            <a:spAutoFit/>
          </a:bodyPr>
          <a:lstStyle/>
          <a:p>
            <a:pPr algn="l"/>
            <a:r>
              <a:rPr lang="en-US" sz="1400" b="0" i="0" dirty="0">
                <a:solidFill>
                  <a:srgbClr val="0D0D0D"/>
                </a:solidFill>
                <a:effectLs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sz="1400" b="0" i="0" dirty="0">
                <a:solidFill>
                  <a:srgbClr val="0D0D0D"/>
                </a:solidFill>
                <a:effectLst/>
                <a:latin typeface="Söhne"/>
              </a:rPr>
              <a:t>1. </a:t>
            </a:r>
            <a:r>
              <a:rPr lang="en-US" sz="1400" b="1" i="0" dirty="0">
                <a:solidFill>
                  <a:srgbClr val="0D0D0D"/>
                </a:solidFill>
                <a:effectLst/>
                <a:latin typeface="Söhne"/>
              </a:rPr>
              <a:t>System Architecture</a:t>
            </a:r>
            <a:endParaRPr lang="en-US" sz="1400" b="0" i="0" dirty="0">
              <a:solidFill>
                <a:srgbClr val="0D0D0D"/>
              </a:solidFill>
              <a:effectLst/>
              <a:latin typeface="Söhne"/>
            </a:endParaRPr>
          </a:p>
          <a:p>
            <a:pPr algn="l">
              <a:buFont typeface="Arial" panose="020B0604020202020204" pitchFamily="34" charset="0"/>
              <a:buChar char="•"/>
            </a:pPr>
            <a:r>
              <a:rPr lang="en-US" sz="1400" b="1" i="0" dirty="0">
                <a:solidFill>
                  <a:srgbClr val="0D0D0D"/>
                </a:solidFill>
                <a:effectLst/>
                <a:latin typeface="Söhne"/>
              </a:rPr>
              <a:t>Backend Development</a:t>
            </a:r>
            <a:r>
              <a:rPr lang="en-US" sz="1400" b="0" i="0" dirty="0">
                <a:solidFill>
                  <a:srgbClr val="0D0D0D"/>
                </a:solidFill>
                <a:effectLs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sz="1400" b="1" i="0" dirty="0">
                <a:solidFill>
                  <a:srgbClr val="0D0D0D"/>
                </a:solidFill>
                <a:effectLst/>
                <a:latin typeface="Söhne"/>
              </a:rPr>
              <a:t>Frontend Integration</a:t>
            </a:r>
            <a:r>
              <a:rPr lang="en-US" sz="1400" b="0" i="0" dirty="0">
                <a:solidFill>
                  <a:srgbClr val="0D0D0D"/>
                </a:solidFill>
                <a:effectLs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sz="1400" b="1" i="0" dirty="0">
                <a:solidFill>
                  <a:srgbClr val="0D0D0D"/>
                </a:solidFill>
                <a:effectLst/>
                <a:latin typeface="Söhne"/>
              </a:rPr>
              <a:t>Database Design</a:t>
            </a:r>
            <a:r>
              <a:rPr lang="en-US" sz="1400" b="0" i="0" dirty="0">
                <a:solidFill>
                  <a:srgbClr val="0D0D0D"/>
                </a:solidFill>
                <a:effectLst/>
                <a:latin typeface="Söhne"/>
              </a:rPr>
              <a:t>: Design a relational database schema that efficiently stores user data, notes, categories, and interactions to facilitate quick retrieval and secure storage of information.</a:t>
            </a:r>
          </a:p>
          <a:p>
            <a:pPr algn="l"/>
            <a:r>
              <a:rPr lang="en-US" sz="1400" b="0" i="0" dirty="0">
                <a:solidFill>
                  <a:srgbClr val="0D0D0D"/>
                </a:solidFill>
                <a:effectLst/>
                <a:latin typeface="Söhne"/>
              </a:rPr>
              <a:t>2. </a:t>
            </a:r>
            <a:r>
              <a:rPr lang="en-US" sz="1400" b="1" i="0" dirty="0">
                <a:solidFill>
                  <a:srgbClr val="0D0D0D"/>
                </a:solidFill>
                <a:effectLst/>
                <a:latin typeface="Söhne"/>
              </a:rPr>
              <a:t>Core Features</a:t>
            </a:r>
            <a:endParaRPr lang="en-US" sz="1400" b="0" i="0" dirty="0">
              <a:solidFill>
                <a:srgbClr val="0D0D0D"/>
              </a:solidFill>
              <a:effectLst/>
              <a:latin typeface="Söhne"/>
            </a:endParaRPr>
          </a:p>
          <a:p>
            <a:pPr algn="l">
              <a:buFont typeface="Arial" panose="020B0604020202020204" pitchFamily="34" charset="0"/>
              <a:buChar char="•"/>
            </a:pPr>
            <a:r>
              <a:rPr lang="en-US" sz="1400" b="1" i="0" dirty="0">
                <a:solidFill>
                  <a:srgbClr val="0D0D0D"/>
                </a:solidFill>
                <a:effectLst/>
                <a:latin typeface="Söhne"/>
              </a:rPr>
              <a:t>User Authentication and Authorization</a:t>
            </a:r>
            <a:r>
              <a:rPr lang="en-US" sz="1400" b="0" i="0" dirty="0">
                <a:solidFill>
                  <a:srgbClr val="0D0D0D"/>
                </a:solidFill>
                <a:effectLs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sz="1400" b="1" i="0" dirty="0">
                <a:solidFill>
                  <a:srgbClr val="0D0D0D"/>
                </a:solidFill>
                <a:effectLst/>
                <a:latin typeface="Söhne"/>
              </a:rPr>
              <a:t>Notes Management</a:t>
            </a:r>
            <a:r>
              <a:rPr lang="en-US" sz="1400" b="0" i="0" dirty="0">
                <a:solidFill>
                  <a:srgbClr val="0D0D0D"/>
                </a:solidFill>
                <a:effectLs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sz="1400" b="1" i="0" dirty="0">
                <a:solidFill>
                  <a:srgbClr val="0D0D0D"/>
                </a:solidFill>
                <a:effectLst/>
                <a:latin typeface="Söhne"/>
              </a:rPr>
              <a:t>Collaboration Tools</a:t>
            </a:r>
            <a:r>
              <a:rPr lang="en-US" sz="1400" b="0" i="0" dirty="0">
                <a:solidFill>
                  <a:srgbClr val="0D0D0D"/>
                </a:solidFill>
                <a:effectLs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138652" y="758782"/>
            <a:ext cx="7612116" cy="3754874"/>
          </a:xfrm>
          <a:prstGeom prst="rect">
            <a:avLst/>
          </a:prstGeom>
          <a:noFill/>
        </p:spPr>
        <p:txBody>
          <a:bodyPr wrap="square" rtlCol="0">
            <a:spAutoFit/>
          </a:bodyPr>
          <a:lstStyle/>
          <a:p>
            <a:pPr algn="l"/>
            <a:r>
              <a:rPr lang="en-US" sz="1400" b="0" i="0" dirty="0">
                <a:solidFill>
                  <a:srgbClr val="0D0D0D"/>
                </a:solidFill>
                <a:effectLst/>
                <a:latin typeface="Söhne"/>
              </a:rPr>
              <a:t>3. </a:t>
            </a:r>
            <a:r>
              <a:rPr lang="en-US" sz="1400" b="1" i="0" dirty="0">
                <a:solidFill>
                  <a:srgbClr val="0D0D0D"/>
                </a:solidFill>
                <a:effectLst/>
                <a:latin typeface="Söhne"/>
              </a:rPr>
              <a:t>Security and Privacy</a:t>
            </a:r>
            <a:endParaRPr lang="en-US" sz="1400" b="0" i="0" dirty="0">
              <a:solidFill>
                <a:srgbClr val="0D0D0D"/>
              </a:solidFill>
              <a:effectLst/>
              <a:latin typeface="Söhne"/>
            </a:endParaRPr>
          </a:p>
          <a:p>
            <a:pPr algn="l">
              <a:buFont typeface="Arial" panose="020B0604020202020204" pitchFamily="34" charset="0"/>
              <a:buChar char="•"/>
            </a:pPr>
            <a:r>
              <a:rPr lang="en-US" sz="1400" b="0" i="0" dirty="0">
                <a:solidFill>
                  <a:srgbClr val="0D0D0D"/>
                </a:solidFill>
                <a:effectLs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sz="1400" b="0" i="0" dirty="0">
                <a:solidFill>
                  <a:srgbClr val="0D0D0D"/>
                </a:solidFill>
                <a:effectLst/>
                <a:latin typeface="Söhne"/>
              </a:rPr>
              <a:t>Ensure data privacy by adhering to regulations such as GDPR for the handling of personal information.</a:t>
            </a:r>
          </a:p>
          <a:p>
            <a:pPr algn="l"/>
            <a:r>
              <a:rPr lang="en-US" sz="1400" b="0" i="0" dirty="0">
                <a:solidFill>
                  <a:srgbClr val="0D0D0D"/>
                </a:solidFill>
                <a:effectLst/>
                <a:latin typeface="Söhne"/>
              </a:rPr>
              <a:t>4. </a:t>
            </a:r>
            <a:r>
              <a:rPr lang="en-US" sz="1400" b="1" i="0" dirty="0">
                <a:solidFill>
                  <a:srgbClr val="0D0D0D"/>
                </a:solidFill>
                <a:effectLst/>
                <a:latin typeface="Söhne"/>
              </a:rPr>
              <a:t>Scalability and Performance</a:t>
            </a:r>
            <a:endParaRPr lang="en-US" sz="1400" b="0" i="0" dirty="0">
              <a:solidFill>
                <a:srgbClr val="0D0D0D"/>
              </a:solidFill>
              <a:effectLst/>
              <a:latin typeface="Söhne"/>
            </a:endParaRPr>
          </a:p>
          <a:p>
            <a:pPr algn="l">
              <a:buFont typeface="Arial" panose="020B0604020202020204" pitchFamily="34" charset="0"/>
              <a:buChar char="•"/>
            </a:pPr>
            <a:r>
              <a:rPr lang="en-US" sz="1400" b="0" i="0" dirty="0">
                <a:solidFill>
                  <a:srgbClr val="0D0D0D"/>
                </a:solidFill>
                <a:effectLs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sz="1400" b="0" i="0" dirty="0">
                <a:solidFill>
                  <a:srgbClr val="0D0D0D"/>
                </a:solidFill>
                <a:effectLst/>
                <a:latin typeface="Söhne"/>
              </a:rPr>
              <a:t>Utilize Django’s caching framework to enhance application performance and reduce server load.</a:t>
            </a:r>
          </a:p>
          <a:p>
            <a:pPr algn="l"/>
            <a:r>
              <a:rPr lang="en-US" sz="1400" b="0" i="0" dirty="0">
                <a:solidFill>
                  <a:srgbClr val="0D0D0D"/>
                </a:solidFill>
                <a:effectLst/>
                <a:latin typeface="Söhne"/>
              </a:rPr>
              <a:t>5. </a:t>
            </a:r>
            <a:r>
              <a:rPr lang="en-US" sz="1400" b="1" i="0" dirty="0">
                <a:solidFill>
                  <a:srgbClr val="0D0D0D"/>
                </a:solidFill>
                <a:effectLst/>
                <a:latin typeface="Söhne"/>
              </a:rPr>
              <a:t>User Experience (UX) Design</a:t>
            </a:r>
            <a:endParaRPr lang="en-US" sz="1400" b="0" i="0" dirty="0">
              <a:solidFill>
                <a:srgbClr val="0D0D0D"/>
              </a:solidFill>
              <a:effectLst/>
              <a:latin typeface="Söhne"/>
            </a:endParaRPr>
          </a:p>
          <a:p>
            <a:pPr algn="l">
              <a:buFont typeface="Arial" panose="020B0604020202020204" pitchFamily="34" charset="0"/>
              <a:buChar char="•"/>
            </a:pPr>
            <a:r>
              <a:rPr lang="en-US" sz="1400" b="0" i="0" dirty="0">
                <a:solidFill>
                  <a:srgbClr val="0D0D0D"/>
                </a:solidFill>
                <a:effectLs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sz="1400" b="0" i="0" dirty="0">
                <a:solidFill>
                  <a:srgbClr val="0D0D0D"/>
                </a:solidFill>
                <a:effectLst/>
                <a:latin typeface="Söhne"/>
              </a:rPr>
              <a:t>Implement responsive design principles to ensure the application is accessible across various devices and screen sizes.</a:t>
            </a:r>
          </a:p>
          <a:p>
            <a:pPr algn="l"/>
            <a:r>
              <a:rPr lang="en-US" sz="1400" b="0" i="0" dirty="0">
                <a:solidFill>
                  <a:srgbClr val="0D0D0D"/>
                </a:solidFill>
                <a:effectLst/>
                <a:latin typeface="Söhne"/>
              </a:rPr>
              <a:t>6. </a:t>
            </a:r>
            <a:r>
              <a:rPr lang="en-US" sz="1400" b="1" i="0" dirty="0">
                <a:solidFill>
                  <a:srgbClr val="0D0D0D"/>
                </a:solidFill>
                <a:effectLst/>
                <a:latin typeface="Söhne"/>
              </a:rPr>
              <a:t>Testing and Quality Assurance</a:t>
            </a:r>
            <a:endParaRPr lang="en-US" sz="1400" b="0" i="0" dirty="0">
              <a:solidFill>
                <a:srgbClr val="0D0D0D"/>
              </a:solidFill>
              <a:effectLst/>
              <a:latin typeface="Söhne"/>
            </a:endParaRPr>
          </a:p>
          <a:p>
            <a:pPr algn="l">
              <a:buFont typeface="Arial" panose="020B0604020202020204" pitchFamily="34" charset="0"/>
              <a:buChar char="•"/>
            </a:pPr>
            <a:r>
              <a:rPr lang="en-US" sz="1400" b="0" i="0" dirty="0">
                <a:solidFill>
                  <a:srgbClr val="0D0D0D"/>
                </a:solidFill>
                <a:effectLs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sz="1400" b="0" i="0" dirty="0">
                <a:solidFill>
                  <a:srgbClr val="0D0D0D"/>
                </a:solidFill>
                <a:effectLs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82625"/>
            <a:ext cx="293528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584172" y="1155700"/>
            <a:ext cx="7249206" cy="3621918"/>
          </a:xfrm>
          <a:prstGeom prst="rect">
            <a:avLst/>
          </a:prstGeom>
        </p:spPr>
      </p:pic>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spTree>
    <p:extLst>
      <p:ext uri="{BB962C8B-B14F-4D97-AF65-F5344CB8AC3E}">
        <p14:creationId xmlns:p14="http://schemas.microsoft.com/office/powerpoint/2010/main" val="2120792210"/>
      </p:ext>
    </p:extLst>
  </p:cSld>
  <p:clrMapOvr>
    <a:masterClrMapping/>
  </p:clrMapOvr>
</p:sld>
</file>

<file path=ppt/theme/theme1.xml><?xml version="1.0" encoding="utf-8"?>
<a:theme xmlns:a="http://schemas.openxmlformats.org/drawingml/2006/main" name="Facet">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rosted Glass">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Facet</Template>
  <TotalTime>206</TotalTime>
  <Words>1199</Words>
  <Application>Microsoft Office PowerPoint</Application>
  <PresentationFormat>On-screen Show (16:9)</PresentationFormat>
  <Paragraphs>70</Paragraphs>
  <Slides>15</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15</vt:i4>
      </vt:variant>
      <vt:variant>
        <vt:lpstr>Custom Shows</vt:lpstr>
      </vt:variant>
      <vt:variant>
        <vt:i4>1</vt:i4>
      </vt:variant>
    </vt:vector>
  </HeadingPairs>
  <TitlesOfParts>
    <vt:vector size="22" baseType="lpstr">
      <vt:lpstr>Arial</vt:lpstr>
      <vt:lpstr>Calibri</vt:lpstr>
      <vt:lpstr>Söhne</vt:lpstr>
      <vt:lpstr>Times New Roman</vt:lpstr>
      <vt:lpstr>Wingdings 3</vt:lpstr>
      <vt:lpstr>Facet</vt:lpstr>
      <vt:lpstr>PowerPoint Presentation</vt:lpstr>
      <vt:lpstr>PowerPoint Presentation</vt:lpstr>
      <vt:lpstr>Abstract</vt:lpstr>
      <vt:lpstr>Problem Statement</vt:lpstr>
      <vt:lpstr>Project Overview</vt:lpstr>
      <vt:lpstr>Proposed Solution</vt:lpstr>
      <vt:lpstr>PowerPoint Presentation</vt:lpstr>
      <vt:lpstr>Technology Used</vt:lpstr>
      <vt:lpstr>User-Profile</vt:lpstr>
      <vt:lpstr>Homepage</vt:lpstr>
      <vt:lpstr>Admin-Page</vt:lpstr>
      <vt:lpstr>Modelling &amp; Results</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Devika lal G B</cp:lastModifiedBy>
  <cp:revision>13</cp:revision>
  <dcterms:modified xsi:type="dcterms:W3CDTF">2024-04-07T14:07:26Z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