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666666"/>
              </a:buClr>
              <a:buSzPct val="100000"/>
              <a:defRPr sz="4800">
                <a:solidFill>
                  <a:srgbClr val="666666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None/>
              <a:defRPr sz="2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666666"/>
              </a:buClr>
              <a:defRPr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bg>
      <p:bgPr>
        <a:solidFill>
          <a:srgbClr val="F8F8F8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7FF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9" name="Shape 9"/>
          <p:cNvSpPr/>
          <p:nvPr/>
        </p:nvSpPr>
        <p:spPr>
          <a:xfrm>
            <a:off x="-11525" y="-12700"/>
            <a:ext cx="9167100" cy="3231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-23025" y="4962373"/>
            <a:ext cx="9167100" cy="196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1879315"/>
            <a:ext cx="8520600" cy="11694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4000">
                <a:latin typeface="Open Sans"/>
                <a:ea typeface="Open Sans"/>
                <a:cs typeface="Open Sans"/>
                <a:sym typeface="Open Sans"/>
              </a:rPr>
              <a:t>Data Science Initiative at SOIS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44625" y="3428763"/>
            <a:ext cx="3381000" cy="108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C. S. Ramashesha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B. Dinesh Rao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M. Devi Prasad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36" y="630025"/>
            <a:ext cx="3449625" cy="9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5313344" y="4222820"/>
            <a:ext cx="2241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Friday, </a:t>
            </a: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27-January-2017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7765862" y="4234250"/>
            <a:ext cx="1209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Slide 1 of 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International Student Internship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421191"/>
            <a:ext cx="8520600" cy="301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Mr. Gevithan Shanmugathasan, student from EFREI, France, is pursuing five month internship at SOIS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Topic       -  Data Analytics and Visualization</a:t>
            </a:r>
          </a:p>
          <a:p>
            <a:pPr indent="45720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Duration -  October-2016 to February-2017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7896347" y="4562006"/>
            <a:ext cx="1209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Slide 10 of 18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6132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Visit by an International Expert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21225" y="1381075"/>
            <a:ext cx="5852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Dr. Peter Aiken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Char char="-"/>
            </a:pPr>
            <a:r>
              <a:rPr lang="en" sz="2000">
                <a:solidFill>
                  <a:schemeClr val="dk2"/>
                </a:solidFill>
              </a:rPr>
              <a:t>ACM Distinguished Speaker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n" sz="2000">
                <a:solidFill>
                  <a:schemeClr val="dk2"/>
                </a:solidFill>
              </a:rPr>
              <a:t>Associate Professor of Information Systems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     Virginia Commonwealth University (VCU)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-"/>
            </a:pPr>
            <a:r>
              <a:rPr lang="en" sz="2000">
                <a:solidFill>
                  <a:schemeClr val="dk2"/>
                </a:solidFill>
              </a:rPr>
              <a:t>addressed students and faculty of SOIS on                                   16-August-2016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200" y="1398725"/>
            <a:ext cx="2400861" cy="3340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8048737" y="4714400"/>
            <a:ext cx="10953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Slide 11 of 18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Potential Collaboration with VCU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466025"/>
            <a:ext cx="8520600" cy="325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Prof. </a:t>
            </a:r>
            <a:r>
              <a:rPr lang="en"/>
              <a:t>Jayaraman Vijayakumar, Associate Dean - Graduate Programs, VCU, will be visiting SOIS</a:t>
            </a:r>
          </a:p>
          <a:p>
            <a:pPr indent="-355600" lvl="0" marL="457200" rtl="0">
              <a:lnSpc>
                <a:spcPct val="125000"/>
              </a:lnSpc>
              <a:spcBef>
                <a:spcPts val="0"/>
              </a:spcBef>
              <a:buSzPct val="100000"/>
              <a:buChar char="-"/>
            </a:pPr>
            <a:r>
              <a:rPr lang="en" sz="2000"/>
              <a:t>next month, on 6-February</a:t>
            </a:r>
          </a:p>
          <a:p>
            <a:pPr indent="-355600" lvl="0" marL="457200" rtl="0">
              <a:spcBef>
                <a:spcPts val="0"/>
              </a:spcBef>
              <a:buSzPct val="90909"/>
              <a:buChar char="-"/>
            </a:pPr>
            <a:r>
              <a:rPr lang="en"/>
              <a:t>we intend to brainstorm and figure out a suitable pattern of collaboration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7896347" y="4562006"/>
            <a:ext cx="1209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Slide 12 of 18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Intramural Fund Utilization Status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300700"/>
            <a:ext cx="8520600" cy="326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At present, we have utilized around 2.6 lakhs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workshops and faculty development programs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In our estimate, we will require about 5 lakhs to support planned activities for the next two months</a:t>
            </a:r>
          </a:p>
          <a:p>
            <a:pPr indent="-3429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national conference (in March)</a:t>
            </a:r>
          </a:p>
          <a:p>
            <a:pPr indent="-3429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a workshop (in February)</a:t>
            </a:r>
          </a:p>
          <a:p>
            <a:pPr indent="-342900" lvl="0" marL="457200">
              <a:lnSpc>
                <a:spcPct val="125000"/>
              </a:lnSpc>
              <a:spcBef>
                <a:spcPts val="0"/>
              </a:spcBef>
              <a:buSzPct val="100000"/>
              <a:buChar char="-"/>
            </a:pPr>
            <a:r>
              <a:rPr lang="en" sz="1800"/>
              <a:t>procuring reference books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7896347" y="4562006"/>
            <a:ext cx="1209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Slide 13 of 18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Planned Activities - Next Two Months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91025"/>
            <a:ext cx="8520600" cy="327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</a:rPr>
              <a:t>Seventh National conference on Information Sciences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24 and 25, March, 2017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</a:rPr>
              <a:t>Workshop on </a:t>
            </a:r>
            <a:r>
              <a:rPr i="1" lang="en" sz="2600">
                <a:solidFill>
                  <a:srgbClr val="434343"/>
                </a:solidFill>
              </a:rPr>
              <a:t>Machine Learning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800"/>
              <a:t>Azure platform group, Microsoft India.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7896347" y="4562006"/>
            <a:ext cx="1209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Slide 14 of 18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Plan for 2017-18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91025"/>
            <a:ext cx="8520600" cy="327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</a:rPr>
              <a:t>We will form an advisory board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furthering interdisciplinary research and development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2000"/>
              <a:t>t</a:t>
            </a:r>
            <a:r>
              <a:rPr lang="en" sz="2000"/>
              <a:t>aking more effective steps for international collaboration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</a:rPr>
              <a:t>We will collaborate with premier Indian institutes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 sz="2000">
                <a:solidFill>
                  <a:srgbClr val="434343"/>
                </a:solidFill>
              </a:rPr>
              <a:t>helps in establishing long term research association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 sz="2000">
                <a:solidFill>
                  <a:srgbClr val="434343"/>
                </a:solidFill>
              </a:rPr>
              <a:t>makes it possible to invite/host resident experts/scholars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 sz="2000">
                <a:solidFill>
                  <a:srgbClr val="434343"/>
                </a:solidFill>
              </a:rPr>
              <a:t>creates avenues for external funded research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7896347" y="4562006"/>
            <a:ext cx="1209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Slide 15 of 18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Plan for 2017-18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096453"/>
            <a:ext cx="8520600" cy="351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</a:rPr>
              <a:t>We will host programs of international reach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(conference, winter/summer school, seminar)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data analytics and data visualization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data and information security and privacy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2000"/>
              <a:t>formal verification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434343"/>
                </a:solidFill>
              </a:rPr>
              <a:t>We will identify one more reputed international university for collaboration in data science programs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7896347" y="4562006"/>
            <a:ext cx="1209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Slide 16 of 18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Requests for 2017-2018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339475"/>
            <a:ext cx="8520600" cy="322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We sincerely request you to extend the grant period</a:t>
            </a:r>
          </a:p>
          <a:p>
            <a:pPr indent="-355600" lvl="0" marL="457200">
              <a:spcBef>
                <a:spcPts val="0"/>
              </a:spcBef>
              <a:buSzPct val="100000"/>
              <a:buChar char="-"/>
            </a:pPr>
            <a:r>
              <a:rPr lang="en" sz="2000"/>
              <a:t>extension of the existing funding support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We request you to expand the scope</a:t>
            </a:r>
          </a:p>
          <a:p>
            <a:pPr indent="-355600" lvl="0" marL="457200" rtl="0">
              <a:lnSpc>
                <a:spcPct val="125000"/>
              </a:lnSpc>
              <a:spcBef>
                <a:spcPts val="0"/>
              </a:spcBef>
              <a:buSzPct val="100000"/>
              <a:buChar char="-"/>
            </a:pPr>
            <a:r>
              <a:rPr lang="en" sz="2000"/>
              <a:t>data and information security</a:t>
            </a:r>
          </a:p>
          <a:p>
            <a:pPr indent="-355600" lvl="0" marL="457200">
              <a:lnSpc>
                <a:spcPct val="125000"/>
              </a:lnSpc>
              <a:spcBef>
                <a:spcPts val="0"/>
              </a:spcBef>
              <a:buSzPct val="100000"/>
              <a:buChar char="-"/>
            </a:pPr>
            <a:r>
              <a:rPr lang="en" sz="2000"/>
              <a:t>medical software systems</a:t>
            </a:r>
          </a:p>
          <a:p>
            <a:pPr indent="-355600" lvl="0" marL="457200" rtl="0">
              <a:lnSpc>
                <a:spcPct val="125000"/>
              </a:lnSpc>
              <a:spcBef>
                <a:spcPts val="0"/>
              </a:spcBef>
              <a:buSzPct val="100000"/>
              <a:buChar char="-"/>
            </a:pPr>
            <a:r>
              <a:rPr lang="en" sz="2000"/>
              <a:t>embedded systems design</a:t>
            </a:r>
          </a:p>
          <a:p>
            <a:pPr indent="-355600" lvl="0" marL="457200" rtl="0">
              <a:lnSpc>
                <a:spcPct val="125000"/>
              </a:lnSpc>
              <a:spcBef>
                <a:spcPts val="0"/>
              </a:spcBef>
              <a:buSzPct val="100000"/>
              <a:buChar char="-"/>
            </a:pPr>
            <a:r>
              <a:rPr lang="en" sz="2000"/>
              <a:t>software and hardware verification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7896347" y="4562006"/>
            <a:ext cx="1209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Slide 17 of 18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533475"/>
            <a:ext cx="8520600" cy="303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>
                <a:solidFill>
                  <a:srgbClr val="000000"/>
                </a:solidFill>
              </a:rPr>
              <a:t>Sincere thanks to each one of you, for your generous support, patience and time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/>
              <a:t>we r</a:t>
            </a:r>
            <a:r>
              <a:rPr lang="en" sz="2400"/>
              <a:t>equest your comments, advice and continued support</a:t>
            </a:r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7896347" y="4562006"/>
            <a:ext cx="1209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Slide 18 of 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Presentation Plan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210250"/>
            <a:ext cx="8520600" cy="341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original goals 							</a:t>
            </a:r>
            <a:r>
              <a:rPr lang="en" sz="1600">
                <a:solidFill>
                  <a:srgbClr val="0000FF"/>
                </a:solidFill>
              </a:rPr>
              <a:t>1 slide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status summary						</a:t>
            </a:r>
            <a:r>
              <a:rPr lang="en" sz="1600">
                <a:solidFill>
                  <a:srgbClr val="0000FF"/>
                </a:solidFill>
              </a:rPr>
              <a:t>2 slides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our approach					</a:t>
            </a:r>
            <a:r>
              <a:rPr lang="en" sz="1600">
                <a:solidFill>
                  <a:srgbClr val="0000FF"/>
                </a:solidFill>
              </a:rPr>
              <a:t>7 slides</a:t>
            </a:r>
          </a:p>
          <a:p>
            <a:pPr indent="-228600" lvl="0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i="1" lang="en"/>
              <a:t>and the progress so far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 utilization status as on this day		</a:t>
            </a:r>
            <a:r>
              <a:rPr lang="en" sz="1600">
                <a:solidFill>
                  <a:srgbClr val="0000FF"/>
                </a:solidFill>
              </a:rPr>
              <a:t>1 slide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this year </a:t>
            </a:r>
            <a:r>
              <a:rPr i="1" lang="en"/>
              <a:t>and the next				</a:t>
            </a:r>
            <a:r>
              <a:rPr lang="en" sz="1600">
                <a:solidFill>
                  <a:srgbClr val="0000FF"/>
                </a:solidFill>
              </a:rPr>
              <a:t>3 slides</a:t>
            </a:r>
            <a:r>
              <a:rPr i="1" lang="en"/>
              <a:t>	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request										</a:t>
            </a:r>
            <a:r>
              <a:rPr lang="en" sz="1600">
                <a:solidFill>
                  <a:srgbClr val="0000FF"/>
                </a:solidFill>
              </a:rPr>
              <a:t>1 slide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									</a:t>
            </a:r>
            <a:r>
              <a:rPr lang="en" sz="1600">
                <a:solidFill>
                  <a:srgbClr val="0000FF"/>
                </a:solidFill>
              </a:rPr>
              <a:t>1 slide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896347" y="4547394"/>
            <a:ext cx="1209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Slide 2 of 18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The Goals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443425"/>
            <a:ext cx="8520600" cy="327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00">
                <a:solidFill>
                  <a:srgbClr val="666666"/>
                </a:solidFill>
              </a:rPr>
              <a:t>To create data systems programs in collaboration with international universities</a:t>
            </a:r>
          </a:p>
          <a:p>
            <a:pPr indent="-355600" lvl="0" marL="457200" rtl="0">
              <a:lnSpc>
                <a:spcPct val="125000"/>
              </a:lnSpc>
              <a:spcBef>
                <a:spcPts val="0"/>
              </a:spcBef>
              <a:buSzPct val="100000"/>
              <a:buChar char="-"/>
            </a:pPr>
            <a:r>
              <a:rPr lang="en" sz="2000"/>
              <a:t>design a new Master’s program around data science</a:t>
            </a:r>
          </a:p>
          <a:p>
            <a:pPr indent="-355600" lvl="0" marL="457200" rtl="0">
              <a:lnSpc>
                <a:spcPct val="125000"/>
              </a:lnSpc>
              <a:spcBef>
                <a:spcPts val="0"/>
              </a:spcBef>
              <a:buSzPct val="100000"/>
              <a:buChar char="-"/>
            </a:pPr>
            <a:r>
              <a:rPr lang="en" sz="2000"/>
              <a:t>develop competency in data science</a:t>
            </a:r>
          </a:p>
          <a:p>
            <a:pPr indent="-355600" lvl="0" marL="457200" rtl="0">
              <a:lnSpc>
                <a:spcPct val="125000"/>
              </a:lnSpc>
              <a:spcBef>
                <a:spcPts val="0"/>
              </a:spcBef>
              <a:buSzPct val="100000"/>
              <a:buChar char="-"/>
            </a:pPr>
            <a:r>
              <a:rPr lang="en" sz="2000"/>
              <a:t>identify two international universities for collaboration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7896347" y="4547394"/>
            <a:ext cx="1209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Slide 3 of 18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Brief Status Summary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23175"/>
            <a:ext cx="8520600" cy="349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Developed</a:t>
            </a:r>
            <a:r>
              <a:rPr lang="en">
                <a:solidFill>
                  <a:srgbClr val="000000"/>
                </a:solidFill>
              </a:rPr>
              <a:t> a new Master’s program in data science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admitted two batches of students (18 + 8 students)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Created opportunities for faculty development within SOIS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u</a:t>
            </a:r>
            <a:r>
              <a:rPr lang="en" sz="2000"/>
              <a:t>sed MOOCs </a:t>
            </a:r>
            <a:r>
              <a:rPr i="1" lang="en" sz="2000"/>
              <a:t>and</a:t>
            </a:r>
            <a:r>
              <a:rPr lang="en" sz="2000"/>
              <a:t> </a:t>
            </a:r>
            <a:r>
              <a:rPr lang="en" sz="2000"/>
              <a:t>h</a:t>
            </a:r>
            <a:r>
              <a:rPr lang="en" sz="2000"/>
              <a:t>osted hands-on workshops, …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collaborated with the Department of Statistics (of MU)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Identified </a:t>
            </a:r>
            <a:r>
              <a:rPr i="1" lang="en">
                <a:solidFill>
                  <a:srgbClr val="000000"/>
                </a:solidFill>
              </a:rPr>
              <a:t>one</a:t>
            </a:r>
            <a:r>
              <a:rPr lang="en">
                <a:solidFill>
                  <a:srgbClr val="000000"/>
                </a:solidFill>
              </a:rPr>
              <a:t> university for (</a:t>
            </a:r>
            <a:r>
              <a:rPr i="1" lang="en">
                <a:solidFill>
                  <a:srgbClr val="000000"/>
                </a:solidFill>
              </a:rPr>
              <a:t>potential</a:t>
            </a:r>
            <a:r>
              <a:rPr lang="en">
                <a:solidFill>
                  <a:srgbClr val="000000"/>
                </a:solidFill>
              </a:rPr>
              <a:t>) collaboration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 Virginia Commonwealth University</a:t>
            </a:r>
          </a:p>
          <a:p>
            <a:pPr indent="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February 6 - </a:t>
            </a:r>
            <a:r>
              <a:rPr lang="en" sz="1800">
                <a:solidFill>
                  <a:srgbClr val="666666"/>
                </a:solidFill>
              </a:rPr>
              <a:t>visit by VCU’s </a:t>
            </a:r>
            <a:r>
              <a:rPr lang="en" sz="1800"/>
              <a:t>associate</a:t>
            </a:r>
            <a:r>
              <a:rPr lang="en" sz="1800">
                <a:solidFill>
                  <a:srgbClr val="666666"/>
                </a:solidFill>
              </a:rPr>
              <a:t>-dean of School of Business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7896347" y="4547394"/>
            <a:ext cx="1209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Slide 4 of 18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Brief Status Summary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3175"/>
            <a:ext cx="8520600" cy="349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Accepted an international student for internship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five month internship in data analytics and visualization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student from EFREI, France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Designed a software architecture for Big Data Analysis in MU</a:t>
            </a:r>
          </a:p>
          <a:p>
            <a:pPr indent="-3556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Manipal Data Architecture</a:t>
            </a:r>
          </a:p>
          <a:p>
            <a:pPr indent="-3556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ensures security and privacy of sensitive data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e</a:t>
            </a:r>
            <a:r>
              <a:rPr lang="en" sz="2000"/>
              <a:t>nables monetizable services for data sharing and analytics</a:t>
            </a: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7896347" y="4547394"/>
            <a:ext cx="1209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Slide 5 of 18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Data and Data Analytics Program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482199"/>
            <a:ext cx="8520600" cy="313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A</a:t>
            </a:r>
            <a:r>
              <a:rPr lang="en"/>
              <a:t> new ME (Master of Engineering) program</a:t>
            </a: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800"/>
              <a:t>admitted two batches (18 + 8 students)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Great support from the faculty of the department of Statistics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Industry support by Philips Healthcare, Bangalore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7896347" y="4562006"/>
            <a:ext cx="1209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Slide 6 of 18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Competency Development Efforts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91025"/>
            <a:ext cx="8520600" cy="327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Learning from popular MOOCs - </a:t>
            </a:r>
            <a:r>
              <a:rPr lang="en"/>
              <a:t>Udacity </a:t>
            </a:r>
            <a:r>
              <a:rPr lang="en"/>
              <a:t>courses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ctive </a:t>
            </a:r>
            <a:r>
              <a:rPr lang="en"/>
              <a:t>Learning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2000"/>
              <a:t>Interactive, hands-on </a:t>
            </a:r>
            <a:r>
              <a:rPr lang="en" sz="2000"/>
              <a:t>w</a:t>
            </a:r>
            <a:r>
              <a:rPr lang="en" sz="2000"/>
              <a:t>orkshops conducted by experts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by Doing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2000"/>
              <a:t>hobby projects (personal) and term projects (with students)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Participatory Learning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2000"/>
              <a:t>term projects offered by Philips Healthcare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7896347" y="4562006"/>
            <a:ext cx="1209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Slide 7 of 18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Workshops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21625"/>
            <a:ext cx="8520600" cy="352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We hosted three intensive, hands-on workshops</a:t>
            </a:r>
          </a:p>
          <a:p>
            <a:pPr indent="-355600" lvl="0" marL="457200" rtl="0">
              <a:lnSpc>
                <a:spcPct val="125000"/>
              </a:lnSpc>
              <a:spcBef>
                <a:spcPts val="0"/>
              </a:spcBef>
              <a:buSzPct val="100000"/>
              <a:buChar char="-"/>
            </a:pPr>
            <a:r>
              <a:rPr lang="en" sz="2000"/>
              <a:t>Two day workshop on </a:t>
            </a:r>
            <a:r>
              <a:rPr i="1" lang="en" sz="2000"/>
              <a:t>data visualization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5 faculty, and 30 students of SOIS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21-22, October, 2016. Instructor - Nikhil Kabbin, Gramener, Bangalore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2000"/>
              <a:t>Three day workshop on </a:t>
            </a:r>
            <a:r>
              <a:rPr i="1" lang="en" sz="2000"/>
              <a:t>virtualization for big data systems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7 faculty, and 30 students of SOIS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14-16, December, 2016. Instructor - Saurabh Bharjatiya, Rekall Software, Hyderabad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2000"/>
              <a:t>Four day Faculty development program on </a:t>
            </a:r>
            <a:r>
              <a:rPr i="1" lang="en" sz="2000"/>
              <a:t>Big Data and Hadoop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6 faculty of MIT, Manipal. 5 faculty and 25 students of SOIS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400"/>
              <a:t>11-14, January, 2017. Instructor - Animesh Yadav, Finland Labs, Delhi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896347" y="4562006"/>
            <a:ext cx="1209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Slide 8 of 18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159300" y="1294625"/>
            <a:ext cx="3617100" cy="3086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Manipal Data Architecture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800"/>
              <a:t>Offers opportunities for novel research collaborations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Service Oriented Architecture (SOA) enables monetizable data services</a:t>
            </a:r>
          </a:p>
        </p:txBody>
      </p:sp>
      <p:pic>
        <p:nvPicPr>
          <p:cNvPr descr="NextGenDataStackHighlighted.jpg" id="115" name="Shape 115"/>
          <p:cNvPicPr preferRelativeResize="0"/>
          <p:nvPr/>
        </p:nvPicPr>
        <p:blipFill rotWithShape="1">
          <a:blip r:embed="rId3">
            <a:alphaModFix/>
          </a:blip>
          <a:srcRect b="0" l="-1930" r="1929" t="0"/>
          <a:stretch/>
        </p:blipFill>
        <p:spPr>
          <a:xfrm>
            <a:off x="4023297" y="334503"/>
            <a:ext cx="4935299" cy="45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47747" y="4562006"/>
            <a:ext cx="1209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Slide 9 of 18</a:t>
            </a: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108949" y="445025"/>
            <a:ext cx="3923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System Design Effort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