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57" r:id="rId4"/>
    <p:sldId id="259" r:id="rId5"/>
    <p:sldId id="260" r:id="rId6"/>
    <p:sldId id="262" r:id="rId7"/>
    <p:sldId id="263" r:id="rId8"/>
    <p:sldId id="266" r:id="rId9"/>
    <p:sldId id="265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4" y="-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14F1B-A05F-4070-B107-C2B688822473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109A8-805D-4E56-AB3E-DD799E40E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76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Ingress Controller</a:t>
            </a:r>
            <a:r>
              <a:rPr lang="en-IN" baseline="0" dirty="0" smtClean="0"/>
              <a:t> created in namespace – “ingress-</a:t>
            </a:r>
            <a:r>
              <a:rPr lang="en-IN" baseline="0" dirty="0" err="1" smtClean="0"/>
              <a:t>nginx</a:t>
            </a:r>
            <a:r>
              <a:rPr lang="en-IN" baseline="0" dirty="0" smtClean="0"/>
              <a:t>”. Application runs in namespace “default”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109A8-805D-4E56-AB3E-DD799E40E39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873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kubernetes/ingress-nginx/controller-v1.7.0/deploy/static/provider/cloud/deploy.ya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Microservice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2412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IN" dirty="0" err="1" smtClean="0"/>
              <a:t>ClusterIP</a:t>
            </a:r>
            <a:r>
              <a:rPr lang="en-IN" dirty="0" smtClean="0"/>
              <a:t> creation :</a:t>
            </a:r>
          </a:p>
          <a:p>
            <a:pPr marL="0" indent="0">
              <a:buNone/>
            </a:pPr>
            <a:r>
              <a:rPr lang="en-IN" dirty="0" smtClean="0"/>
              <a:t>Platform Service			Command Service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905000"/>
            <a:ext cx="3657600" cy="454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426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270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000" dirty="0" smtClean="0"/>
              <a:t>Configure Cluster IP in Platform Service for making HTTP Request:</a:t>
            </a:r>
          </a:p>
          <a:p>
            <a:pPr marL="0" indent="0">
              <a:buNone/>
            </a:pPr>
            <a:endParaRPr lang="en-IN" sz="2000" dirty="0" smtClean="0"/>
          </a:p>
          <a:p>
            <a:pPr marL="400050" lvl="1" indent="0">
              <a:buNone/>
            </a:pPr>
            <a:r>
              <a:rPr lang="en-IN" sz="1600" dirty="0" smtClean="0"/>
              <a:t>Add command service </a:t>
            </a:r>
            <a:r>
              <a:rPr lang="en-IN" sz="1600" dirty="0" err="1" smtClean="0"/>
              <a:t>clusterIP</a:t>
            </a:r>
            <a:r>
              <a:rPr lang="en-IN" sz="1600" dirty="0" smtClean="0"/>
              <a:t> </a:t>
            </a:r>
            <a:r>
              <a:rPr lang="en-IN" sz="1600" dirty="0" err="1" smtClean="0"/>
              <a:t>uri</a:t>
            </a:r>
            <a:r>
              <a:rPr lang="en-IN" sz="1600" dirty="0" smtClean="0"/>
              <a:t> in platform service </a:t>
            </a:r>
            <a:r>
              <a:rPr lang="en-IN" sz="1600" dirty="0" err="1" smtClean="0"/>
              <a:t>config</a:t>
            </a:r>
            <a:r>
              <a:rPr lang="en-IN" sz="1600" dirty="0" smtClean="0"/>
              <a:t> file.</a:t>
            </a:r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 smtClean="0"/>
          </a:p>
          <a:p>
            <a:pPr marL="400050" lvl="1" indent="0">
              <a:buNone/>
            </a:pPr>
            <a:endParaRPr lang="en-IN" sz="1600" dirty="0"/>
          </a:p>
          <a:p>
            <a:pPr marL="400050" lvl="1" indent="0">
              <a:buNone/>
            </a:pPr>
            <a:endParaRPr lang="en-IN" sz="1600" dirty="0" smtClean="0"/>
          </a:p>
          <a:p>
            <a:pPr marL="400050" lvl="1" indent="0">
              <a:buNone/>
            </a:pPr>
            <a:endParaRPr lang="en-IN" sz="1600" dirty="0" smtClean="0"/>
          </a:p>
          <a:p>
            <a:pPr marL="400050" lvl="1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pPr marL="400050" lvl="1" indent="0">
              <a:buNone/>
            </a:pPr>
            <a:r>
              <a:rPr lang="en-IN" sz="1600" dirty="0" smtClean="0"/>
              <a:t>Use above </a:t>
            </a:r>
            <a:r>
              <a:rPr lang="en-IN" sz="1600" dirty="0" err="1" smtClean="0"/>
              <a:t>config</a:t>
            </a:r>
            <a:r>
              <a:rPr lang="en-IN" sz="1600" dirty="0" smtClean="0"/>
              <a:t> in making http request to command </a:t>
            </a:r>
            <a:r>
              <a:rPr lang="en-IN" sz="1600" dirty="0" err="1" smtClean="0"/>
              <a:t>servuce</a:t>
            </a:r>
            <a:r>
              <a:rPr lang="en-IN" sz="1600" dirty="0" smtClean="0"/>
              <a:t>. Options pattern is used to get the URI from configuration file.</a:t>
            </a:r>
          </a:p>
          <a:p>
            <a:pPr marL="400050" lvl="1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 																																								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4533900" cy="137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86200"/>
            <a:ext cx="75438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5422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4000" dirty="0" smtClean="0">
                <a:solidFill>
                  <a:schemeClr val="bg2">
                    <a:lumMod val="25000"/>
                  </a:schemeClr>
                </a:solidFill>
              </a:rPr>
              <a:t>STAGE 4: Install </a:t>
            </a:r>
            <a:r>
              <a:rPr lang="en-IN" sz="4000" dirty="0" err="1" smtClean="0">
                <a:solidFill>
                  <a:schemeClr val="bg2">
                    <a:lumMod val="25000"/>
                  </a:schemeClr>
                </a:solidFill>
              </a:rPr>
              <a:t>nginx</a:t>
            </a:r>
            <a:r>
              <a:rPr lang="en-IN" sz="4000" dirty="0" smtClean="0">
                <a:solidFill>
                  <a:schemeClr val="bg2">
                    <a:lumMod val="25000"/>
                  </a:schemeClr>
                </a:solidFill>
              </a:rPr>
              <a:t> Ingress controller in </a:t>
            </a:r>
            <a:r>
              <a:rPr lang="en-IN" sz="4000" dirty="0" err="1" smtClean="0">
                <a:solidFill>
                  <a:schemeClr val="bg2">
                    <a:lumMod val="25000"/>
                  </a:schemeClr>
                </a:solidFill>
              </a:rPr>
              <a:t>kubernetes</a:t>
            </a:r>
            <a:r>
              <a:rPr lang="en-IN" sz="4000" dirty="0" smtClean="0">
                <a:solidFill>
                  <a:schemeClr val="bg2">
                    <a:lumMod val="25000"/>
                  </a:schemeClr>
                </a:solidFill>
              </a:rPr>
              <a:t> cluster</a:t>
            </a:r>
            <a:endParaRPr lang="en-IN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 smtClean="0"/>
              <a:t>What is Ingress Controller – proxy pod to route the request to Pods based on received request. Helps to achieve a single Public IP for all the publicly exposed apps/services running in the cluster. </a:t>
            </a:r>
            <a:endParaRPr lang="en-IN" sz="1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57462"/>
            <a:ext cx="5147639" cy="275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0" y="6096000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https://www.youtube.com/watch?v=-wHRGFRnboY</a:t>
            </a:r>
          </a:p>
        </p:txBody>
      </p:sp>
    </p:spTree>
    <p:extLst>
      <p:ext uri="{BB962C8B-B14F-4D97-AF65-F5344CB8AC3E}">
        <p14:creationId xmlns:p14="http://schemas.microsoft.com/office/powerpoint/2010/main" val="2915337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 smtClean="0"/>
              <a:t>Kubernetes</a:t>
            </a:r>
            <a:r>
              <a:rPr lang="en-IN" sz="1800" dirty="0" smtClean="0"/>
              <a:t> does not comes with ingress controller. But supports ingress controller from third party like </a:t>
            </a:r>
            <a:r>
              <a:rPr lang="en-IN" sz="1800" dirty="0" err="1" smtClean="0"/>
              <a:t>nginx</a:t>
            </a:r>
            <a:r>
              <a:rPr lang="en-IN" sz="1800" dirty="0" smtClean="0"/>
              <a:t>, </a:t>
            </a:r>
            <a:r>
              <a:rPr lang="en-IN" sz="1800" dirty="0" err="1" smtClean="0"/>
              <a:t>istio</a:t>
            </a:r>
            <a:r>
              <a:rPr lang="en-IN" sz="1800" dirty="0" smtClean="0"/>
              <a:t> and so on.</a:t>
            </a:r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Ingress Resources: K8s allows user to create/write ingress resources. Ingress resources is a K8s object to write rules for routing to be used by installed ingress controller.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4000" dirty="0" smtClean="0">
                <a:solidFill>
                  <a:schemeClr val="bg2">
                    <a:lumMod val="25000"/>
                  </a:schemeClr>
                </a:solidFill>
              </a:rPr>
              <a:t>STAGE 4: Install </a:t>
            </a:r>
            <a:r>
              <a:rPr lang="en-IN" sz="4000" dirty="0" err="1" smtClean="0">
                <a:solidFill>
                  <a:schemeClr val="bg2">
                    <a:lumMod val="25000"/>
                  </a:schemeClr>
                </a:solidFill>
              </a:rPr>
              <a:t>nginx</a:t>
            </a:r>
            <a:r>
              <a:rPr lang="en-IN" sz="4000" dirty="0" smtClean="0">
                <a:solidFill>
                  <a:schemeClr val="bg2">
                    <a:lumMod val="25000"/>
                  </a:schemeClr>
                </a:solidFill>
              </a:rPr>
              <a:t> Ingress controller in </a:t>
            </a:r>
            <a:r>
              <a:rPr lang="en-IN" sz="4000" dirty="0" err="1" smtClean="0">
                <a:solidFill>
                  <a:schemeClr val="bg2">
                    <a:lumMod val="25000"/>
                  </a:schemeClr>
                </a:solidFill>
              </a:rPr>
              <a:t>kubernetes</a:t>
            </a:r>
            <a:r>
              <a:rPr lang="en-IN" sz="4000" dirty="0" smtClean="0">
                <a:solidFill>
                  <a:schemeClr val="bg2">
                    <a:lumMod val="25000"/>
                  </a:schemeClr>
                </a:solidFill>
              </a:rPr>
              <a:t> cluster</a:t>
            </a:r>
            <a:endParaRPr lang="en-IN" sz="4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921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 smtClean="0"/>
              <a:t>Install Ingress controller for </a:t>
            </a:r>
            <a:r>
              <a:rPr lang="en-IN" sz="1400" dirty="0" err="1" smtClean="0"/>
              <a:t>kubernetes</a:t>
            </a:r>
            <a:r>
              <a:rPr lang="en-IN" sz="1400" dirty="0" smtClean="0"/>
              <a:t> in </a:t>
            </a:r>
            <a:r>
              <a:rPr lang="en-IN" sz="1400" dirty="0" err="1" smtClean="0"/>
              <a:t>Docker</a:t>
            </a:r>
            <a:r>
              <a:rPr lang="en-IN" sz="1400" dirty="0" smtClean="0"/>
              <a:t> Desktop</a:t>
            </a:r>
          </a:p>
          <a:p>
            <a:pPr marL="0" indent="0">
              <a:buNone/>
            </a:pPr>
            <a:r>
              <a:rPr lang="en-GB" sz="1400" dirty="0" err="1"/>
              <a:t>kubectl</a:t>
            </a:r>
            <a:r>
              <a:rPr lang="en-GB" sz="1400" dirty="0"/>
              <a:t> apply -f </a:t>
            </a:r>
            <a:r>
              <a:rPr lang="en-GB" sz="1400" dirty="0">
                <a:hlinkClick r:id="rId3"/>
              </a:rPr>
              <a:t>https://</a:t>
            </a:r>
            <a:r>
              <a:rPr lang="en-GB" sz="1400" dirty="0" smtClean="0">
                <a:hlinkClick r:id="rId3"/>
              </a:rPr>
              <a:t>raw.githubusercontent.com/kubernetes/ingress-nginx/controller-v1.7.0/deploy/static/provider/cloud/deploy.yaml</a:t>
            </a:r>
            <a:endParaRPr lang="en-GB" sz="14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 smtClean="0">
                <a:solidFill>
                  <a:schemeClr val="bg2">
                    <a:lumMod val="25000"/>
                  </a:schemeClr>
                </a:solidFill>
              </a:rPr>
              <a:t>STAGE 4: Install </a:t>
            </a:r>
            <a:r>
              <a:rPr lang="en-IN" sz="4000" dirty="0" err="1" smtClean="0">
                <a:solidFill>
                  <a:schemeClr val="bg2">
                    <a:lumMod val="25000"/>
                  </a:schemeClr>
                </a:solidFill>
              </a:rPr>
              <a:t>nginx</a:t>
            </a:r>
            <a:r>
              <a:rPr lang="en-IN" sz="4000" dirty="0" smtClean="0">
                <a:solidFill>
                  <a:schemeClr val="bg2">
                    <a:lumMod val="25000"/>
                  </a:schemeClr>
                </a:solidFill>
              </a:rPr>
              <a:t> Ingress controller in </a:t>
            </a:r>
            <a:r>
              <a:rPr lang="en-IN" sz="4000" dirty="0" err="1" smtClean="0">
                <a:solidFill>
                  <a:schemeClr val="bg2">
                    <a:lumMod val="25000"/>
                  </a:schemeClr>
                </a:solidFill>
              </a:rPr>
              <a:t>kubernetes</a:t>
            </a:r>
            <a:r>
              <a:rPr lang="en-IN" sz="4000" dirty="0" smtClean="0">
                <a:solidFill>
                  <a:schemeClr val="bg2">
                    <a:lumMod val="25000"/>
                  </a:schemeClr>
                </a:solidFill>
              </a:rPr>
              <a:t> cluster</a:t>
            </a:r>
            <a:endParaRPr lang="en-IN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67056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33" y="5524500"/>
            <a:ext cx="6903267" cy="126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191000"/>
            <a:ext cx="2971800" cy="107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279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STAGE 1 : First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</a:rPr>
              <a:t>Microservice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 and its Deployment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dirty="0" smtClean="0"/>
              <a:t>GOAL : Write First </a:t>
            </a:r>
            <a:r>
              <a:rPr lang="en-IN" sz="2400" dirty="0" err="1" smtClean="0"/>
              <a:t>Microservice</a:t>
            </a:r>
            <a:r>
              <a:rPr lang="en-IN" sz="2400" dirty="0" smtClean="0"/>
              <a:t> and Run inside a K8s cluster.</a:t>
            </a:r>
          </a:p>
          <a:p>
            <a:pPr marL="0" indent="0">
              <a:buNone/>
            </a:pPr>
            <a:endParaRPr lang="en-IN" sz="2400" dirty="0" smtClean="0"/>
          </a:p>
          <a:p>
            <a:pPr marL="400050" lvl="1" indent="0">
              <a:buNone/>
            </a:pPr>
            <a:r>
              <a:rPr lang="en-IN" sz="2100" dirty="0"/>
              <a:t>Step 1:</a:t>
            </a:r>
          </a:p>
          <a:p>
            <a:pPr marL="400050" lvl="1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 Create a REST Web API project – Platform Service. </a:t>
            </a:r>
          </a:p>
          <a:p>
            <a:pPr marL="400050" lvl="1" indent="0">
              <a:buNone/>
            </a:pPr>
            <a:endParaRPr lang="en-IN" sz="2000" dirty="0" smtClean="0"/>
          </a:p>
          <a:p>
            <a:pPr marL="400050" lvl="1" indent="0">
              <a:buNone/>
            </a:pPr>
            <a:r>
              <a:rPr lang="en-IN" sz="2000" dirty="0" smtClean="0"/>
              <a:t>Step 2:</a:t>
            </a:r>
          </a:p>
          <a:p>
            <a:pPr marL="400050" lvl="1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 Create </a:t>
            </a:r>
            <a:r>
              <a:rPr lang="en-IN" sz="2000" dirty="0" err="1" smtClean="0"/>
              <a:t>Docker</a:t>
            </a:r>
            <a:r>
              <a:rPr lang="en-IN" sz="2000" dirty="0" smtClean="0"/>
              <a:t> Image and Push it to </a:t>
            </a:r>
            <a:r>
              <a:rPr lang="en-IN" sz="2000" dirty="0" err="1" smtClean="0"/>
              <a:t>Docker</a:t>
            </a:r>
            <a:r>
              <a:rPr lang="en-IN" sz="2000" dirty="0" smtClean="0"/>
              <a:t> hub.</a:t>
            </a:r>
          </a:p>
          <a:p>
            <a:pPr marL="400050" lvl="1" indent="0">
              <a:buNone/>
            </a:pPr>
            <a:endParaRPr lang="en-IN" sz="2000" dirty="0" smtClean="0"/>
          </a:p>
          <a:p>
            <a:pPr marL="400050" lvl="1" indent="0">
              <a:buNone/>
            </a:pPr>
            <a:r>
              <a:rPr lang="en-IN" sz="2000" dirty="0" smtClean="0"/>
              <a:t>Step 3:</a:t>
            </a:r>
          </a:p>
          <a:p>
            <a:pPr marL="400050" lvl="1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 Create Deployment file to run </a:t>
            </a:r>
            <a:r>
              <a:rPr lang="en-IN" sz="2000" dirty="0" err="1" smtClean="0"/>
              <a:t>microservice</a:t>
            </a:r>
            <a:r>
              <a:rPr lang="en-IN" sz="2000" dirty="0" smtClean="0"/>
              <a:t> as Pods inside K8s environment.</a:t>
            </a:r>
          </a:p>
          <a:p>
            <a:pPr marL="400050" lvl="1" indent="0">
              <a:buNone/>
            </a:pPr>
            <a:endParaRPr lang="en-IN" sz="2000" dirty="0" smtClean="0"/>
          </a:p>
          <a:p>
            <a:pPr marL="400050" lvl="1" indent="0">
              <a:buNone/>
            </a:pPr>
            <a:r>
              <a:rPr lang="en-IN" sz="2000" dirty="0" smtClean="0"/>
              <a:t>Step 4: </a:t>
            </a:r>
          </a:p>
          <a:p>
            <a:pPr marL="400050" lvl="1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Create </a:t>
            </a:r>
            <a:r>
              <a:rPr lang="en-IN" sz="2000" dirty="0" err="1" smtClean="0"/>
              <a:t>NodePort</a:t>
            </a:r>
            <a:r>
              <a:rPr lang="en-IN" sz="2000" dirty="0" smtClean="0"/>
              <a:t> Service for accessing Platform Service running inside Pod.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7876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900" b="1" dirty="0" smtClean="0"/>
              <a:t>Step 1: Create a </a:t>
            </a:r>
            <a:r>
              <a:rPr lang="en-IN" sz="1900" b="1" dirty="0" err="1" smtClean="0"/>
              <a:t>RESTFul</a:t>
            </a:r>
            <a:r>
              <a:rPr lang="en-IN" sz="1900" b="1" dirty="0"/>
              <a:t> </a:t>
            </a:r>
            <a:r>
              <a:rPr lang="en-IN" sz="1900" b="1" dirty="0" err="1"/>
              <a:t>WebApi</a:t>
            </a:r>
            <a:r>
              <a:rPr lang="en-IN" sz="1900" b="1" dirty="0"/>
              <a:t> </a:t>
            </a:r>
            <a:r>
              <a:rPr lang="en-IN" sz="1900" b="1" dirty="0" smtClean="0"/>
              <a:t>for – </a:t>
            </a:r>
          </a:p>
          <a:p>
            <a:pPr marL="0" indent="0">
              <a:buNone/>
            </a:pPr>
            <a:r>
              <a:rPr lang="en-IN" sz="1900" b="1" dirty="0" smtClean="0"/>
              <a:t>Platform Service</a:t>
            </a:r>
            <a:endParaRPr lang="en-IN" sz="1900" b="1" dirty="0" smtClean="0"/>
          </a:p>
          <a:p>
            <a:pPr marL="228600" indent="-228600">
              <a:buAutoNum type="arabicParenR"/>
            </a:pPr>
            <a:endParaRPr lang="en-IN" sz="1200" dirty="0" smtClean="0"/>
          </a:p>
          <a:p>
            <a:pPr marL="228600" indent="-228600">
              <a:buAutoNum type="arabicParenR"/>
            </a:pPr>
            <a:r>
              <a:rPr lang="en-IN" sz="1200" dirty="0" smtClean="0"/>
              <a:t>Scaffold </a:t>
            </a:r>
            <a:r>
              <a:rPr lang="en-IN" sz="1200" dirty="0" smtClean="0"/>
              <a:t>a new </a:t>
            </a:r>
            <a:r>
              <a:rPr lang="en-IN" sz="1200" dirty="0" err="1" smtClean="0"/>
              <a:t>webapi</a:t>
            </a:r>
            <a:r>
              <a:rPr lang="en-IN" sz="1200" dirty="0" smtClean="0"/>
              <a:t> project with the dependencies</a:t>
            </a:r>
          </a:p>
          <a:p>
            <a:pPr marL="0" indent="0">
              <a:buNone/>
            </a:pPr>
            <a:endParaRPr lang="en-IN" sz="1200" dirty="0" smtClean="0"/>
          </a:p>
          <a:p>
            <a:pPr marL="0" indent="0">
              <a:buNone/>
            </a:pPr>
            <a:r>
              <a:rPr lang="en-IN" sz="1200" dirty="0" smtClean="0"/>
              <a:t>Add dependency packages</a:t>
            </a:r>
          </a:p>
          <a:p>
            <a:pPr marL="0" indent="0">
              <a:buNone/>
            </a:pPr>
            <a:endParaRPr lang="en-IN" sz="1200" dirty="0" smtClean="0"/>
          </a:p>
          <a:p>
            <a:pPr marL="0" indent="0">
              <a:buNone/>
            </a:pPr>
            <a:r>
              <a:rPr lang="en-IN" sz="1200" dirty="0" smtClean="0"/>
              <a:t>CMD:</a:t>
            </a:r>
          </a:p>
          <a:p>
            <a:pPr marL="0" indent="0">
              <a:buNone/>
            </a:pPr>
            <a:r>
              <a:rPr lang="en-IN" sz="1200" dirty="0" smtClean="0"/>
              <a:t>	</a:t>
            </a:r>
            <a:r>
              <a:rPr lang="en-IN" sz="1200" dirty="0" err="1" smtClean="0"/>
              <a:t>dotnet</a:t>
            </a:r>
            <a:r>
              <a:rPr lang="en-IN" sz="1200" dirty="0" smtClean="0"/>
              <a:t> add package X</a:t>
            </a:r>
          </a:p>
          <a:p>
            <a:pPr marL="0" indent="0">
              <a:buNone/>
            </a:pPr>
            <a:r>
              <a:rPr lang="en-IN" sz="1200" dirty="0" smtClean="0"/>
              <a:t>	</a:t>
            </a:r>
          </a:p>
          <a:p>
            <a:pPr marL="0" indent="0">
              <a:buNone/>
            </a:pPr>
            <a:r>
              <a:rPr lang="en-IN" sz="1200" dirty="0"/>
              <a:t>	</a:t>
            </a:r>
            <a:r>
              <a:rPr lang="en-IN" sz="1200" dirty="0" smtClean="0"/>
              <a:t>X = </a:t>
            </a:r>
            <a:r>
              <a:rPr lang="en-IN" sz="1200" dirty="0" err="1" smtClean="0"/>
              <a:t>Automapper.Extensions.Microsoft.DependencyInjection</a:t>
            </a:r>
            <a:endParaRPr lang="en-IN" sz="1200" dirty="0" smtClean="0"/>
          </a:p>
          <a:p>
            <a:pPr marL="0" indent="0">
              <a:buNone/>
            </a:pPr>
            <a:r>
              <a:rPr lang="en-IN" sz="1200" dirty="0" smtClean="0"/>
              <a:t>	      </a:t>
            </a:r>
            <a:r>
              <a:rPr lang="en-IN" sz="1200" dirty="0" err="1" smtClean="0"/>
              <a:t>Microsoft.EntityFrameworkCore</a:t>
            </a:r>
            <a:endParaRPr lang="en-IN" sz="1200" dirty="0"/>
          </a:p>
          <a:p>
            <a:pPr marL="0" indent="0">
              <a:buNone/>
            </a:pPr>
            <a:r>
              <a:rPr lang="en-IN" sz="1200" dirty="0" smtClean="0"/>
              <a:t>	      </a:t>
            </a:r>
            <a:r>
              <a:rPr lang="en-IN" sz="1200" dirty="0" err="1" smtClean="0"/>
              <a:t>Microsoft.EntityFrameworkCore.Design</a:t>
            </a:r>
            <a:endParaRPr lang="en-IN" sz="1200" dirty="0" smtClean="0"/>
          </a:p>
          <a:p>
            <a:pPr marL="0" indent="0">
              <a:buNone/>
            </a:pPr>
            <a:r>
              <a:rPr lang="en-IN" sz="1200" dirty="0" smtClean="0"/>
              <a:t>	      </a:t>
            </a:r>
            <a:r>
              <a:rPr lang="en-IN" sz="1200" dirty="0" err="1" smtClean="0"/>
              <a:t>Microsoft.EntityFrameworkCore.Inmemory</a:t>
            </a:r>
            <a:endParaRPr lang="en-IN" sz="1200" dirty="0" smtClean="0"/>
          </a:p>
          <a:p>
            <a:pPr marL="0" indent="0">
              <a:buNone/>
            </a:pPr>
            <a:r>
              <a:rPr lang="en-IN" sz="1200" dirty="0" smtClean="0"/>
              <a:t>	      </a:t>
            </a:r>
            <a:r>
              <a:rPr lang="en-IN" sz="1200" dirty="0" err="1" smtClean="0"/>
              <a:t>Microsoft.EntityFrameworkCore.SQLServer</a:t>
            </a:r>
            <a:endParaRPr lang="en-IN" sz="1200" dirty="0" smtClean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 smtClean="0"/>
              <a:t>2) </a:t>
            </a:r>
            <a:r>
              <a:rPr lang="en-IN" sz="1200" b="1" dirty="0" smtClean="0"/>
              <a:t>Create Models</a:t>
            </a:r>
            <a:r>
              <a:rPr lang="en-IN" sz="1200" dirty="0" smtClean="0"/>
              <a:t> – Internal Representation of data.</a:t>
            </a:r>
          </a:p>
          <a:p>
            <a:pPr marL="0" indent="0">
              <a:buNone/>
            </a:pPr>
            <a:r>
              <a:rPr lang="en-IN" sz="1200" dirty="0" smtClean="0"/>
              <a:t>DTO – External representation of data.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 smtClean="0"/>
              <a:t>Decorate property with </a:t>
            </a:r>
            <a:r>
              <a:rPr lang="en-IN" sz="1200" dirty="0" err="1" smtClean="0"/>
              <a:t>System.ComponentModel.DataAnnotation</a:t>
            </a:r>
            <a:r>
              <a:rPr lang="en-IN" sz="1200" dirty="0" smtClean="0"/>
              <a:t> attributes.</a:t>
            </a:r>
          </a:p>
          <a:p>
            <a:pPr marL="0" indent="0">
              <a:buNone/>
            </a:pPr>
            <a:r>
              <a:rPr lang="en-IN" sz="1200" dirty="0" err="1" smtClean="0"/>
              <a:t>EntityFrameworkCore</a:t>
            </a:r>
            <a:r>
              <a:rPr lang="en-IN" sz="1200" dirty="0" smtClean="0"/>
              <a:t> uses these attributes for creating tables.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 smtClean="0"/>
              <a:t>3) </a:t>
            </a:r>
            <a:r>
              <a:rPr lang="en-IN" sz="1200" b="1" dirty="0" smtClean="0"/>
              <a:t>Create </a:t>
            </a:r>
            <a:r>
              <a:rPr lang="en-IN" sz="1200" b="1" dirty="0" err="1" smtClean="0"/>
              <a:t>DBContext</a:t>
            </a:r>
            <a:r>
              <a:rPr lang="en-IN" sz="1200" b="1" dirty="0"/>
              <a:t> </a:t>
            </a:r>
            <a:r>
              <a:rPr lang="en-IN" sz="1200" dirty="0" smtClean="0"/>
              <a:t>– for persisting Models to database.</a:t>
            </a:r>
          </a:p>
          <a:p>
            <a:pPr marL="0" indent="0">
              <a:buNone/>
            </a:pPr>
            <a:r>
              <a:rPr lang="en-IN" sz="1200" b="1" dirty="0" smtClean="0"/>
              <a:t>Add the </a:t>
            </a:r>
            <a:r>
              <a:rPr lang="en-IN" sz="1200" b="1" dirty="0" err="1" smtClean="0"/>
              <a:t>DBContext</a:t>
            </a:r>
            <a:r>
              <a:rPr lang="en-IN" sz="1200" b="1" dirty="0" smtClean="0"/>
              <a:t> as a service to asp.net core.</a:t>
            </a:r>
          </a:p>
          <a:p>
            <a:pPr marL="0" indent="0">
              <a:buNone/>
            </a:pPr>
            <a:r>
              <a:rPr lang="en-IN" sz="1200" dirty="0" smtClean="0"/>
              <a:t>Configure </a:t>
            </a:r>
            <a:r>
              <a:rPr lang="en-IN" sz="1200" dirty="0" err="1" smtClean="0"/>
              <a:t>DBContext</a:t>
            </a:r>
            <a:r>
              <a:rPr lang="en-IN" sz="1200" dirty="0" smtClean="0"/>
              <a:t> to work with Entity Framework’s </a:t>
            </a:r>
            <a:r>
              <a:rPr lang="en-IN" sz="1200" dirty="0" err="1" smtClean="0"/>
              <a:t>InMemory</a:t>
            </a:r>
            <a:r>
              <a:rPr lang="en-IN" sz="1200" dirty="0" smtClean="0"/>
              <a:t> Database.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 smtClean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 smtClean="0"/>
          </a:p>
          <a:p>
            <a:pPr marL="0" indent="0">
              <a:buNone/>
            </a:pPr>
            <a:endParaRPr lang="en-IN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bg2">
                    <a:lumMod val="25000"/>
                  </a:schemeClr>
                </a:solidFill>
              </a:rPr>
              <a:t>STAGE 1 : First </a:t>
            </a:r>
            <a:r>
              <a:rPr lang="en-IN" dirty="0" err="1" smtClean="0">
                <a:solidFill>
                  <a:schemeClr val="bg2">
                    <a:lumMod val="25000"/>
                  </a:schemeClr>
                </a:solidFill>
              </a:rPr>
              <a:t>Microservice</a:t>
            </a:r>
            <a:r>
              <a:rPr lang="en-IN" dirty="0" smtClean="0">
                <a:solidFill>
                  <a:schemeClr val="bg2">
                    <a:lumMod val="25000"/>
                  </a:schemeClr>
                </a:solidFill>
              </a:rPr>
              <a:t> and its Deployment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11297" y="3195873"/>
            <a:ext cx="4171014" cy="31393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Request/Response</a:t>
            </a:r>
          </a:p>
          <a:p>
            <a:pPr algn="ctr"/>
            <a:r>
              <a:rPr lang="en-IN" dirty="0" smtClean="0"/>
              <a:t>	   </a:t>
            </a:r>
            <a:r>
              <a:rPr lang="en-IN" sz="1100" i="1" dirty="0" smtClean="0"/>
              <a:t>DTO</a:t>
            </a:r>
            <a:r>
              <a:rPr lang="en-IN" dirty="0" smtClean="0"/>
              <a:t>	</a:t>
            </a:r>
          </a:p>
          <a:p>
            <a:pPr algn="ctr"/>
            <a:r>
              <a:rPr lang="en-IN" dirty="0" smtClean="0"/>
              <a:t>Controller</a:t>
            </a:r>
          </a:p>
          <a:p>
            <a:pPr algn="ctr"/>
            <a:r>
              <a:rPr lang="en-IN" i="1" dirty="0"/>
              <a:t> </a:t>
            </a:r>
            <a:r>
              <a:rPr lang="en-IN" i="1" dirty="0" smtClean="0"/>
              <a:t>         </a:t>
            </a:r>
            <a:r>
              <a:rPr lang="en-IN" sz="1100" i="1" dirty="0" smtClean="0"/>
              <a:t>DTO</a:t>
            </a:r>
            <a:endParaRPr lang="en-IN" sz="1100" i="1" dirty="0"/>
          </a:p>
          <a:p>
            <a:pPr algn="ctr"/>
            <a:r>
              <a:rPr lang="en-IN" dirty="0"/>
              <a:t>  </a:t>
            </a:r>
            <a:r>
              <a:rPr lang="en-IN" dirty="0" smtClean="0"/>
              <a:t>          </a:t>
            </a:r>
            <a:r>
              <a:rPr lang="en-IN" sz="1100" i="1" dirty="0" smtClean="0"/>
              <a:t>Model</a:t>
            </a:r>
            <a:endParaRPr lang="en-IN" sz="1100" i="1" dirty="0"/>
          </a:p>
          <a:p>
            <a:pPr algn="ctr"/>
            <a:r>
              <a:rPr lang="en-IN" dirty="0" err="1" smtClean="0"/>
              <a:t>Irepo</a:t>
            </a:r>
            <a:r>
              <a:rPr lang="en-IN" dirty="0" smtClean="0"/>
              <a:t> (Repository of Models)</a:t>
            </a:r>
          </a:p>
          <a:p>
            <a:pPr algn="ctr"/>
            <a:r>
              <a:rPr lang="en-IN" dirty="0"/>
              <a:t> </a:t>
            </a:r>
            <a:r>
              <a:rPr lang="en-IN" dirty="0" smtClean="0"/>
              <a:t>          </a:t>
            </a:r>
            <a:r>
              <a:rPr lang="en-IN" sz="1100" i="1" dirty="0" smtClean="0"/>
              <a:t>Model</a:t>
            </a:r>
            <a:endParaRPr lang="en-IN" sz="1100" i="1" dirty="0"/>
          </a:p>
          <a:p>
            <a:pPr algn="ctr"/>
            <a:r>
              <a:rPr lang="en-IN" dirty="0" err="1" smtClean="0"/>
              <a:t>DBContext</a:t>
            </a:r>
            <a:r>
              <a:rPr lang="en-IN" dirty="0" smtClean="0"/>
              <a:t> (Used to talk with configure</a:t>
            </a:r>
          </a:p>
          <a:p>
            <a:pPr algn="ctr"/>
            <a:r>
              <a:rPr lang="en-IN" dirty="0" smtClean="0"/>
              <a:t>Data provider to persist model)</a:t>
            </a:r>
          </a:p>
          <a:p>
            <a:pPr algn="ctr"/>
            <a:r>
              <a:rPr lang="en-IN" dirty="0"/>
              <a:t> </a:t>
            </a:r>
            <a:r>
              <a:rPr lang="en-IN" dirty="0" smtClean="0"/>
              <a:t>         </a:t>
            </a:r>
            <a:r>
              <a:rPr lang="en-IN" sz="1100" i="1" dirty="0" smtClean="0"/>
              <a:t>Model</a:t>
            </a:r>
            <a:endParaRPr lang="en-IN" sz="1100" i="1" dirty="0"/>
          </a:p>
          <a:p>
            <a:pPr algn="ctr"/>
            <a:r>
              <a:rPr lang="en-IN" dirty="0" err="1" smtClean="0"/>
              <a:t>DBContext</a:t>
            </a:r>
            <a:r>
              <a:rPr lang="en-IN" dirty="0" smtClean="0"/>
              <a:t> configured to use </a:t>
            </a:r>
            <a:r>
              <a:rPr lang="en-IN" dirty="0" err="1" smtClean="0"/>
              <a:t>InMemoryDb</a:t>
            </a:r>
            <a:endParaRPr lang="en-IN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010400" y="3551976"/>
            <a:ext cx="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010400" y="4114800"/>
            <a:ext cx="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010400" y="5715000"/>
            <a:ext cx="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017945" y="4876800"/>
            <a:ext cx="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391400" y="4267200"/>
            <a:ext cx="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55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dirty="0" smtClean="0"/>
              <a:t>4) Create </a:t>
            </a:r>
            <a:r>
              <a:rPr lang="en-IN" sz="1200" dirty="0" err="1" smtClean="0"/>
              <a:t>IPlatformRepo</a:t>
            </a:r>
            <a:r>
              <a:rPr lang="en-IN" sz="1200" dirty="0" smtClean="0"/>
              <a:t> 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 smtClean="0"/>
              <a:t>5) Implement </a:t>
            </a:r>
            <a:r>
              <a:rPr lang="en-IN" sz="1200" dirty="0" err="1" smtClean="0"/>
              <a:t>PlatformRepo</a:t>
            </a:r>
            <a:endParaRPr lang="en-IN" sz="1200" dirty="0" smtClean="0"/>
          </a:p>
          <a:p>
            <a:pPr marL="0" indent="0">
              <a:buNone/>
            </a:pPr>
            <a:r>
              <a:rPr lang="en-IN" sz="1200" b="1" dirty="0" smtClean="0"/>
              <a:t>Add </a:t>
            </a:r>
            <a:r>
              <a:rPr lang="en-IN" sz="1200" b="1" dirty="0" err="1" smtClean="0"/>
              <a:t>PlatformRepo</a:t>
            </a:r>
            <a:r>
              <a:rPr lang="en-IN" sz="1200" b="1" dirty="0" smtClean="0"/>
              <a:t> scoped service</a:t>
            </a:r>
            <a:r>
              <a:rPr lang="en-IN" sz="1200" dirty="0" smtClean="0"/>
              <a:t>.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 err="1" smtClean="0"/>
              <a:t>Builder.Services.AddScoped</a:t>
            </a:r>
            <a:r>
              <a:rPr lang="en-IN" sz="1200" dirty="0" smtClean="0"/>
              <a:t>&lt;</a:t>
            </a:r>
            <a:r>
              <a:rPr lang="en-IN" sz="1200" dirty="0" err="1" smtClean="0"/>
              <a:t>IPlatformRepo</a:t>
            </a:r>
            <a:r>
              <a:rPr lang="en-IN" sz="1200" dirty="0" smtClean="0"/>
              <a:t>, </a:t>
            </a:r>
            <a:r>
              <a:rPr lang="en-IN" sz="1200" dirty="0" err="1" smtClean="0"/>
              <a:t>PlatformRepo</a:t>
            </a:r>
            <a:r>
              <a:rPr lang="en-IN" sz="1200" dirty="0" smtClean="0"/>
              <a:t>&gt;();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 smtClean="0"/>
              <a:t>6. Prepare test data.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 smtClean="0"/>
              <a:t>7. Create DTOs. </a:t>
            </a:r>
            <a:r>
              <a:rPr lang="en-IN" sz="1200" dirty="0" err="1" smtClean="0"/>
              <a:t>Dtos</a:t>
            </a:r>
            <a:r>
              <a:rPr lang="en-IN" sz="1200" dirty="0" smtClean="0"/>
              <a:t> represent the structure that is used to send and receive data from application and client.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 smtClean="0"/>
              <a:t>8. </a:t>
            </a:r>
            <a:r>
              <a:rPr lang="en-IN" sz="1200" dirty="0" err="1" smtClean="0"/>
              <a:t>Automapper</a:t>
            </a:r>
            <a:r>
              <a:rPr lang="en-IN" sz="1200" dirty="0" smtClean="0"/>
              <a:t> to map </a:t>
            </a:r>
            <a:r>
              <a:rPr lang="en-IN" sz="1200" dirty="0" err="1" smtClean="0"/>
              <a:t>Dto</a:t>
            </a:r>
            <a:r>
              <a:rPr lang="en-IN" sz="1200" dirty="0" smtClean="0"/>
              <a:t> with Model data.</a:t>
            </a:r>
          </a:p>
          <a:p>
            <a:pPr marL="0" indent="0">
              <a:buNone/>
            </a:pPr>
            <a:r>
              <a:rPr lang="en-IN" sz="1200" dirty="0" smtClean="0"/>
              <a:t>Create </a:t>
            </a:r>
            <a:r>
              <a:rPr lang="en-IN" sz="1200" dirty="0" err="1" smtClean="0"/>
              <a:t>PlatformProfile</a:t>
            </a:r>
            <a:r>
              <a:rPr lang="en-IN" sz="1200" dirty="0" smtClean="0"/>
              <a:t> class to define mapping between Platform model with </a:t>
            </a:r>
            <a:r>
              <a:rPr lang="en-IN" sz="1200" dirty="0" err="1" smtClean="0"/>
              <a:t>CreatePlatformDto</a:t>
            </a:r>
            <a:r>
              <a:rPr lang="en-IN" sz="1200" dirty="0" smtClean="0"/>
              <a:t> and </a:t>
            </a:r>
            <a:r>
              <a:rPr lang="en-IN" sz="1200" dirty="0" err="1" smtClean="0"/>
              <a:t>ReadPlatformDto</a:t>
            </a:r>
            <a:r>
              <a:rPr lang="en-IN" sz="1200" dirty="0" smtClean="0"/>
              <a:t> objects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 smtClean="0"/>
              <a:t>9. Implement </a:t>
            </a:r>
            <a:r>
              <a:rPr lang="en-IN" sz="1200" dirty="0" smtClean="0"/>
              <a:t>Controllers</a:t>
            </a:r>
          </a:p>
          <a:p>
            <a:pPr marL="0" indent="0">
              <a:buNone/>
            </a:pPr>
            <a:endParaRPr lang="en-IN" sz="1200" dirty="0" smtClean="0"/>
          </a:p>
          <a:p>
            <a:pPr marL="0" indent="0">
              <a:buNone/>
            </a:pPr>
            <a:r>
              <a:rPr lang="en-IN" sz="2000" b="1" dirty="0"/>
              <a:t>Step </a:t>
            </a:r>
            <a:r>
              <a:rPr lang="en-IN" sz="2000" b="1" dirty="0" smtClean="0"/>
              <a:t>2: Create </a:t>
            </a:r>
            <a:r>
              <a:rPr lang="en-IN" sz="2000" b="1" dirty="0" err="1" smtClean="0"/>
              <a:t>Docker</a:t>
            </a:r>
            <a:r>
              <a:rPr lang="en-IN" sz="2000" b="1" dirty="0" smtClean="0"/>
              <a:t> Image and Test Container</a:t>
            </a:r>
          </a:p>
          <a:p>
            <a:pPr marL="0" indent="0">
              <a:buNone/>
            </a:pPr>
            <a:endParaRPr lang="en-IN" sz="1200" dirty="0"/>
          </a:p>
          <a:p>
            <a:pPr marL="228600" indent="-228600">
              <a:buAutoNum type="arabicPeriod"/>
            </a:pPr>
            <a:r>
              <a:rPr lang="en-IN" sz="1200" dirty="0" smtClean="0"/>
              <a:t>Create a </a:t>
            </a:r>
            <a:r>
              <a:rPr lang="en-IN" sz="1200" dirty="0" err="1" smtClean="0"/>
              <a:t>Docker</a:t>
            </a:r>
            <a:r>
              <a:rPr lang="en-IN" sz="1200" dirty="0" smtClean="0"/>
              <a:t> File and build </a:t>
            </a:r>
            <a:r>
              <a:rPr lang="en-IN" sz="1200" dirty="0" err="1" smtClean="0"/>
              <a:t>docker</a:t>
            </a:r>
            <a:r>
              <a:rPr lang="en-IN" sz="1200" dirty="0" smtClean="0"/>
              <a:t> image.</a:t>
            </a:r>
          </a:p>
          <a:p>
            <a:pPr marL="228600" indent="-228600">
              <a:buAutoNum type="arabicPeriod"/>
            </a:pPr>
            <a:r>
              <a:rPr lang="en-IN" sz="1200" dirty="0" smtClean="0"/>
              <a:t>Test the </a:t>
            </a:r>
            <a:r>
              <a:rPr lang="en-IN" sz="1200" dirty="0" err="1" smtClean="0"/>
              <a:t>Docker</a:t>
            </a:r>
            <a:r>
              <a:rPr lang="en-IN" sz="1200" dirty="0" smtClean="0"/>
              <a:t> image by running a container. </a:t>
            </a:r>
          </a:p>
          <a:p>
            <a:pPr marL="0" indent="0">
              <a:buNone/>
            </a:pPr>
            <a:r>
              <a:rPr lang="en-IN" sz="1200" dirty="0" smtClean="0"/>
              <a:t>Use port mapping for accessing the container and test the </a:t>
            </a:r>
            <a:r>
              <a:rPr lang="en-IN" sz="1200" dirty="0" err="1" smtClean="0"/>
              <a:t>api</a:t>
            </a:r>
            <a:r>
              <a:rPr lang="en-IN" sz="1200" dirty="0" smtClean="0"/>
              <a:t>.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 smtClean="0"/>
          </a:p>
          <a:p>
            <a:pPr marL="0" indent="0">
              <a:buNone/>
            </a:pPr>
            <a:endParaRPr lang="en-IN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bg2">
                    <a:lumMod val="25000"/>
                  </a:schemeClr>
                </a:solidFill>
              </a:rPr>
              <a:t>STAGE 1 : First </a:t>
            </a:r>
            <a:r>
              <a:rPr lang="en-IN" dirty="0" err="1" smtClean="0">
                <a:solidFill>
                  <a:schemeClr val="bg2">
                    <a:lumMod val="25000"/>
                  </a:schemeClr>
                </a:solidFill>
              </a:rPr>
              <a:t>Microservice</a:t>
            </a:r>
            <a:r>
              <a:rPr lang="en-IN" dirty="0" smtClean="0">
                <a:solidFill>
                  <a:schemeClr val="bg2">
                    <a:lumMod val="25000"/>
                  </a:schemeClr>
                </a:solidFill>
              </a:rPr>
              <a:t> and its Deployment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60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2000" b="1" dirty="0"/>
              <a:t>Step 3: Deploy the first </a:t>
            </a:r>
            <a:r>
              <a:rPr lang="en-IN" sz="2000" b="1" dirty="0" err="1"/>
              <a:t>microservice</a:t>
            </a:r>
            <a:r>
              <a:rPr lang="en-IN" sz="2000" b="1" dirty="0"/>
              <a:t> in K8s </a:t>
            </a:r>
            <a:r>
              <a:rPr lang="en-IN" sz="2000" b="1" dirty="0" smtClean="0"/>
              <a:t>as Pods</a:t>
            </a:r>
          </a:p>
          <a:p>
            <a:pPr marL="0" indent="0">
              <a:buNone/>
            </a:pPr>
            <a:endParaRPr lang="en-IN" sz="1200" dirty="0" smtClean="0"/>
          </a:p>
          <a:p>
            <a:pPr marL="0" indent="0">
              <a:buNone/>
            </a:pPr>
            <a:r>
              <a:rPr lang="en-IN" sz="1200" dirty="0" smtClean="0"/>
              <a:t>1</a:t>
            </a:r>
            <a:r>
              <a:rPr lang="en-IN" sz="1200" dirty="0"/>
              <a:t>) </a:t>
            </a:r>
            <a:r>
              <a:rPr lang="en-IN" sz="1200" dirty="0" smtClean="0"/>
              <a:t>Create first </a:t>
            </a:r>
            <a:r>
              <a:rPr lang="en-IN" sz="1200" dirty="0" err="1" smtClean="0"/>
              <a:t>microservice</a:t>
            </a:r>
            <a:r>
              <a:rPr lang="en-IN" sz="1200" dirty="0" smtClean="0"/>
              <a:t> Deployment in k8s cluster.</a:t>
            </a:r>
          </a:p>
          <a:p>
            <a:pPr marL="0" indent="0">
              <a:buNone/>
            </a:pPr>
            <a:endParaRPr lang="en-IN" sz="1200" dirty="0" smtClean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 smtClean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 smtClean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 smtClean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 smtClean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 smtClean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 smtClean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 smtClean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 smtClean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 smtClean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 smtClean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 smtClean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 smtClean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 smtClean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 smtClean="0"/>
          </a:p>
          <a:p>
            <a:pPr marL="0" indent="0">
              <a:buNone/>
            </a:pPr>
            <a:endParaRPr lang="en-IN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3200"/>
            <a:ext cx="5189537" cy="2955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30" y="6003202"/>
            <a:ext cx="5341937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bg2">
                    <a:lumMod val="25000"/>
                  </a:schemeClr>
                </a:solidFill>
              </a:rPr>
              <a:t>STAGE 1 : First </a:t>
            </a:r>
            <a:r>
              <a:rPr lang="en-IN" dirty="0" err="1" smtClean="0">
                <a:solidFill>
                  <a:schemeClr val="bg2">
                    <a:lumMod val="25000"/>
                  </a:schemeClr>
                </a:solidFill>
              </a:rPr>
              <a:t>Microservice</a:t>
            </a:r>
            <a:r>
              <a:rPr lang="en-IN" dirty="0" smtClean="0">
                <a:solidFill>
                  <a:schemeClr val="bg2">
                    <a:lumMod val="25000"/>
                  </a:schemeClr>
                </a:solidFill>
              </a:rPr>
              <a:t> and its Deployment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567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2000" b="1" dirty="0"/>
              <a:t>Step </a:t>
            </a:r>
            <a:r>
              <a:rPr lang="en-IN" sz="2000" b="1" dirty="0" smtClean="0"/>
              <a:t>4: Create </a:t>
            </a:r>
            <a:r>
              <a:rPr lang="en-IN" sz="2000" b="1" dirty="0" err="1" smtClean="0"/>
              <a:t>NodePort</a:t>
            </a:r>
            <a:r>
              <a:rPr lang="en-IN" sz="2000" b="1" dirty="0" smtClean="0"/>
              <a:t> Service to access Pods running inside the cluster</a:t>
            </a:r>
          </a:p>
          <a:p>
            <a:pPr marL="0" indent="0">
              <a:buNone/>
            </a:pPr>
            <a:endParaRPr lang="en-IN" sz="2000" b="1" dirty="0" smtClean="0"/>
          </a:p>
          <a:p>
            <a:pPr marL="0" indent="0">
              <a:buNone/>
            </a:pPr>
            <a:r>
              <a:rPr lang="en-IN" sz="1200" dirty="0" smtClean="0"/>
              <a:t>2) Create </a:t>
            </a:r>
            <a:r>
              <a:rPr lang="en-IN" sz="1200" b="1" dirty="0" err="1" smtClean="0"/>
              <a:t>NodePort</a:t>
            </a:r>
            <a:r>
              <a:rPr lang="en-IN" sz="1200" b="1" dirty="0" smtClean="0"/>
              <a:t> </a:t>
            </a:r>
            <a:r>
              <a:rPr lang="en-IN" sz="1200" dirty="0" smtClean="0"/>
              <a:t>service to access pods running in platform service.</a:t>
            </a:r>
          </a:p>
          <a:p>
            <a:pPr marL="0" indent="0">
              <a:buNone/>
            </a:pPr>
            <a:endParaRPr lang="en-IN" sz="1200" dirty="0" smtClean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 smtClean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 smtClean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 smtClean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 smtClean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 smtClean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 smtClean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 smtClean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 smtClean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 smtClean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 smtClean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 smtClean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 smtClean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 smtClean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 smtClean="0"/>
          </a:p>
          <a:p>
            <a:pPr marL="0" indent="0">
              <a:buNone/>
            </a:pPr>
            <a:endParaRPr lang="en-IN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80" y="2819400"/>
            <a:ext cx="2800350" cy="259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80" y="5630863"/>
            <a:ext cx="6153150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bg2">
                    <a:lumMod val="25000"/>
                  </a:schemeClr>
                </a:solidFill>
              </a:rPr>
              <a:t>STAGE 1 : First </a:t>
            </a:r>
            <a:r>
              <a:rPr lang="en-IN" dirty="0" err="1" smtClean="0">
                <a:solidFill>
                  <a:schemeClr val="bg2">
                    <a:lumMod val="25000"/>
                  </a:schemeClr>
                </a:solidFill>
              </a:rPr>
              <a:t>Microservice</a:t>
            </a:r>
            <a:r>
              <a:rPr lang="en-IN" dirty="0" smtClean="0">
                <a:solidFill>
                  <a:schemeClr val="bg2">
                    <a:lumMod val="25000"/>
                  </a:schemeClr>
                </a:solidFill>
              </a:rPr>
              <a:t> and its Deployment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901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STAGE </a:t>
            </a:r>
            <a:r>
              <a:rPr lang="en-IN" dirty="0" smtClean="0">
                <a:solidFill>
                  <a:schemeClr val="bg2">
                    <a:lumMod val="25000"/>
                  </a:schemeClr>
                </a:solidFill>
              </a:rPr>
              <a:t>2 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IN" dirty="0" smtClean="0">
                <a:solidFill>
                  <a:schemeClr val="bg2">
                    <a:lumMod val="25000"/>
                  </a:schemeClr>
                </a:solidFill>
              </a:rPr>
              <a:t>Second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</a:rPr>
              <a:t>Microservice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 and its Deployment</a:t>
            </a:r>
            <a:endParaRPr lang="en-IN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GOAL : Write Second </a:t>
            </a:r>
            <a:r>
              <a:rPr lang="en-IN" sz="2400" dirty="0" err="1" smtClean="0"/>
              <a:t>Microservice</a:t>
            </a:r>
            <a:r>
              <a:rPr lang="en-IN" sz="2400" dirty="0" smtClean="0"/>
              <a:t> and Run inside a K8s cluster.</a:t>
            </a:r>
          </a:p>
          <a:p>
            <a:pPr marL="0" indent="0">
              <a:buNone/>
            </a:pPr>
            <a:endParaRPr lang="en-IN" sz="2400" dirty="0" smtClean="0"/>
          </a:p>
          <a:p>
            <a:pPr marL="400050" lvl="1" indent="0">
              <a:buNone/>
            </a:pPr>
            <a:r>
              <a:rPr lang="en-IN" sz="2100" dirty="0"/>
              <a:t>Step 1:</a:t>
            </a:r>
          </a:p>
          <a:p>
            <a:pPr marL="400050" lvl="1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 Create a REST Web API project – Command Service. </a:t>
            </a:r>
          </a:p>
          <a:p>
            <a:pPr marL="400050" lvl="1" indent="0">
              <a:buNone/>
            </a:pPr>
            <a:endParaRPr lang="en-IN" sz="2000" dirty="0" smtClean="0"/>
          </a:p>
          <a:p>
            <a:pPr marL="400050" lvl="1" indent="0">
              <a:buNone/>
            </a:pPr>
            <a:r>
              <a:rPr lang="en-IN" sz="2000" dirty="0" smtClean="0"/>
              <a:t>Step 2:</a:t>
            </a:r>
          </a:p>
          <a:p>
            <a:pPr marL="400050" lvl="1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 Create </a:t>
            </a:r>
            <a:r>
              <a:rPr lang="en-IN" sz="2000" dirty="0" err="1" smtClean="0"/>
              <a:t>Docker</a:t>
            </a:r>
            <a:r>
              <a:rPr lang="en-IN" sz="2000" dirty="0" smtClean="0"/>
              <a:t> Image and Push it to </a:t>
            </a:r>
            <a:r>
              <a:rPr lang="en-IN" sz="2000" dirty="0" err="1" smtClean="0"/>
              <a:t>Docker</a:t>
            </a:r>
            <a:r>
              <a:rPr lang="en-IN" sz="2000" dirty="0" smtClean="0"/>
              <a:t> hub.</a:t>
            </a:r>
          </a:p>
          <a:p>
            <a:pPr marL="400050" lvl="1" indent="0">
              <a:buNone/>
            </a:pPr>
            <a:endParaRPr lang="en-IN" sz="2000" dirty="0" smtClean="0"/>
          </a:p>
          <a:p>
            <a:pPr marL="400050" lvl="1" indent="0">
              <a:buNone/>
            </a:pPr>
            <a:r>
              <a:rPr lang="en-IN" sz="2000" dirty="0" smtClean="0"/>
              <a:t>Step 3:</a:t>
            </a:r>
          </a:p>
          <a:p>
            <a:pPr marL="400050" lvl="1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 Create Deployment file to run </a:t>
            </a:r>
            <a:r>
              <a:rPr lang="en-IN" sz="2000" dirty="0" err="1" smtClean="0"/>
              <a:t>microservice</a:t>
            </a:r>
            <a:r>
              <a:rPr lang="en-IN" sz="2000" dirty="0" smtClean="0"/>
              <a:t> as Pods inside K8s environment.</a:t>
            </a:r>
          </a:p>
          <a:p>
            <a:pPr marL="400050" lvl="1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06115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Command </a:t>
            </a:r>
            <a:r>
              <a:rPr lang="en-IN" sz="2400" dirty="0"/>
              <a:t>Service deployment File.</a:t>
            </a:r>
            <a:endParaRPr lang="en-IN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4210050" cy="315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3726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 smtClean="0">
                <a:solidFill>
                  <a:schemeClr val="bg2">
                    <a:lumMod val="25000"/>
                  </a:schemeClr>
                </a:solidFill>
              </a:rPr>
              <a:t>STAGE 3: </a:t>
            </a:r>
            <a:r>
              <a:rPr lang="en-IN" sz="4000" dirty="0" err="1" smtClean="0">
                <a:solidFill>
                  <a:schemeClr val="bg2">
                    <a:lumMod val="25000"/>
                  </a:schemeClr>
                </a:solidFill>
              </a:rPr>
              <a:t>Microservice</a:t>
            </a:r>
            <a:r>
              <a:rPr lang="en-IN" sz="4000" dirty="0" smtClean="0">
                <a:solidFill>
                  <a:schemeClr val="bg2">
                    <a:lumMod val="25000"/>
                  </a:schemeClr>
                </a:solidFill>
              </a:rPr>
              <a:t>-to-</a:t>
            </a:r>
            <a:r>
              <a:rPr lang="en-IN" sz="4000" dirty="0" err="1" smtClean="0">
                <a:solidFill>
                  <a:schemeClr val="bg2">
                    <a:lumMod val="25000"/>
                  </a:schemeClr>
                </a:solidFill>
              </a:rPr>
              <a:t>Microservice</a:t>
            </a:r>
            <a:r>
              <a:rPr lang="en-IN" sz="4000" dirty="0" smtClean="0">
                <a:solidFill>
                  <a:schemeClr val="bg2">
                    <a:lumMod val="25000"/>
                  </a:schemeClr>
                </a:solidFill>
              </a:rPr>
              <a:t> Synchronous Communication</a:t>
            </a:r>
            <a:endParaRPr lang="en-IN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GOAL: Create a </a:t>
            </a:r>
            <a:r>
              <a:rPr lang="en-IN" sz="2000" dirty="0" err="1"/>
              <a:t>ClusterIP</a:t>
            </a:r>
            <a:r>
              <a:rPr lang="en-IN" sz="2000" dirty="0"/>
              <a:t> service for Platform and Command </a:t>
            </a:r>
            <a:r>
              <a:rPr lang="en-IN" sz="2000" dirty="0" err="1"/>
              <a:t>microservice</a:t>
            </a:r>
            <a:r>
              <a:rPr lang="en-IN" sz="2000" dirty="0"/>
              <a:t> to allow both to communicate with each other within the cluster.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Step 1: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	Create </a:t>
            </a:r>
            <a:r>
              <a:rPr lang="en-IN" sz="2000" dirty="0" err="1"/>
              <a:t>ClusterIP</a:t>
            </a:r>
            <a:r>
              <a:rPr lang="en-IN" sz="2000" dirty="0"/>
              <a:t> for both Platform and Command Service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Step 2</a:t>
            </a:r>
            <a:r>
              <a:rPr lang="en-IN" sz="2000" dirty="0" smtClean="0"/>
              <a:t>:</a:t>
            </a:r>
          </a:p>
          <a:p>
            <a:pPr marL="0" indent="0">
              <a:buNone/>
            </a:pPr>
            <a:r>
              <a:rPr lang="en-IN" sz="2000" dirty="0" smtClean="0"/>
              <a:t>	Update </a:t>
            </a:r>
            <a:r>
              <a:rPr lang="en-IN" sz="2000" dirty="0"/>
              <a:t>Platform service to make a HTTP POST request to Command service using </a:t>
            </a:r>
            <a:r>
              <a:rPr lang="en-IN" sz="2000" dirty="0" err="1"/>
              <a:t>IHTTPClientFactory</a:t>
            </a:r>
            <a:r>
              <a:rPr lang="en-IN" sz="2000" dirty="0"/>
              <a:t>. Use Command Service’s </a:t>
            </a:r>
            <a:r>
              <a:rPr lang="en-IN" sz="2000" dirty="0" err="1"/>
              <a:t>ClusterIP</a:t>
            </a:r>
            <a:r>
              <a:rPr lang="en-IN" sz="2000" dirty="0"/>
              <a:t> name as URI for making HTTP Post request.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65287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2071</TotalTime>
  <Words>454</Words>
  <Application>Microsoft Office PowerPoint</Application>
  <PresentationFormat>On-screen Show (4:3)</PresentationFormat>
  <Paragraphs>197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Microservice</vt:lpstr>
      <vt:lpstr>STAGE 1 : First Microservice and its Deployment</vt:lpstr>
      <vt:lpstr>STAGE 1 : First Microservice and its Deployment</vt:lpstr>
      <vt:lpstr>STAGE 1 : First Microservice and its Deployment</vt:lpstr>
      <vt:lpstr>STAGE 1 : First Microservice and its Deployment</vt:lpstr>
      <vt:lpstr>STAGE 1 : First Microservice and its Deployment</vt:lpstr>
      <vt:lpstr>STAGE 2 : Second Microservice and its Deployment</vt:lpstr>
      <vt:lpstr>PowerPoint Presentation</vt:lpstr>
      <vt:lpstr>STAGE 3: Microservice-to-Microservice Synchronous Communication</vt:lpstr>
      <vt:lpstr>PowerPoint Presentation</vt:lpstr>
      <vt:lpstr>PowerPoint Presentation</vt:lpstr>
      <vt:lpstr>STAGE 4: Install nginx Ingress controller in kubernetes cluster</vt:lpstr>
      <vt:lpstr>STAGE 4: Install nginx Ingress controller in kubernetes cluster</vt:lpstr>
      <vt:lpstr>STAGE 4: Install nginx Ingress controller in kubernetes cluster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</dc:title>
  <dc:creator>Admin</dc:creator>
  <cp:lastModifiedBy>Admin</cp:lastModifiedBy>
  <cp:revision>46</cp:revision>
  <dcterms:created xsi:type="dcterms:W3CDTF">2006-08-16T00:00:00Z</dcterms:created>
  <dcterms:modified xsi:type="dcterms:W3CDTF">2023-05-03T03:08:45Z</dcterms:modified>
</cp:coreProperties>
</file>