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1" r:id="rId14"/>
    <p:sldId id="264" r:id="rId15"/>
    <p:sldId id="26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1" autoAdjust="0"/>
  </p:normalViewPr>
  <p:slideViewPr>
    <p:cSldViewPr snapToGrid="0">
      <p:cViewPr varScale="1">
        <p:scale>
          <a:sx n="65" d="100"/>
          <a:sy n="65" d="100"/>
        </p:scale>
        <p:origin x="7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48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11.2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37,'14'1,"1"1,0 0,-1 1,1 1,-1 0,15 6,-10-3,0-1,31 6,513 70,-432-70,205-9,-167-5,-154 2,9 0,-22 0,-3 0,-15 0,-240 9,66 0,-961 4,1095-13,3 1,-78-9,130 8,-1 0,1 0,0 0,0 0,-1 0,1-1,0 1,0 0,-1-1,1 1,0-1,0 0,0 1,0-1,0 0,-1-1,2 2,0-1,0 1,0-1,0 1,0 0,0-1,0 1,0-1,0 1,1-1,-1 1,0 0,0-1,0 1,1-1,-1 1,0 0,1-1,-1 1,0 0,1-1,-1 1,0 0,1 0,-1-1,1 1,-1 0,1-1,9-4,0 1,20-7,111-27,195-26,280 7,-2 48,-497 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12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2097,'-2'0,"0"0,-1-1,1 1,0-1,-1 0,1 0,0 0,0 0,0 0,0 0,0 0,0-1,0 1,0-1,0 1,1-1,-1 0,1 0,-1 0,1 1,-2-4,-2-5,0 0,0 0,-4-14,-6-26,2-2,2 0,-5-56,-2-161,17 248,-1-394,7 348,3 0,3 0,2 1,27-75,-5 51,93-170,-80 183,82-102,-124 171,7-6,-2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13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1,'-10'0,"-3"0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7:46:2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1985 1 24575,'-204'11'0,"-665"122"0,814-125 0,-187 31 0,181-26 0,-111 39 0,-1 0 0,107-34 0,7 6 341,44-17-910,0-1 1,-18 5-1,12-6-6257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7:46:3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4101 177 24575,'9'4'0,"-8"-4"0,-1 0 0,0 0 0,0 0 0,0 0 0,0 1 0,0-1 0,1 0 0,-1 0 0,0 0 0,0 0 0,0 0 0,0 1 0,0-1 0,0 0 0,0 0 0,1 0 0,-1 0 0,0 1 0,0-1 0,0 0 0,0 0 0,0 0 0,0 0 0,0 1 0,0-1 0,0 0 0,0 0 0,0 0 0,0 1 0,0-1 0,0 0 0,0 0 0,0 0 0,0 0 0,0 1 0,-1-1 0,1 0 0,0 0 0,0 0 0,0 0 0,0 1 0,0-1 0,0 0 0,0 0 0,-1 0 0,1 0 0,0 0 0,0 0 0,0 1 0,0-1 0,-1 0 0,-3 2 0,-1 0 0,0-1 0,0 1 0,0-1 0,0 0 0,0 0 0,0-1 0,-7 0 0,-1 1 0,-29 2 0,0-3 0,-1-1 0,-43-8 0,-124-29 0,191 34 0,-55-10 0,-1 4 0,0 3 0,-94 4 0,93 5 0,-137-3 0,174-5 0,-46-12 0,-16-3 0,-89-2 0,-234 3 0,176 5 0,-21 1 0,-759 15 0,995 1 0,0 1 0,-53 13 0,75-13 0,-30 8 0,1 1 0,-63 30 0,82-33 0,11-5-105,0 0 0,0-1 0,-1 0 0,1-1 0,-1 0 0,1 0 0,-1-1 0,0-1 0,1 0 0,-1 0 0,0-1 0,-14-3 0,7-3-6721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04:02:06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4:02:29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0 137 24575,'74'0'0,"119"16"0,-31 6 0,-90-12 0,1-4 0,140-5 0,-107-2 0,106-1 0,339 5 0,-141 36 0,64 2 0,-185-39 0,203 5 0,-330-2 0,130 6 0,-249-7 0,0 2 0,-1 2 0,52 17 0,-66-19 0,0-2 0,1-1 0,-1-1 0,1-1 0,32-4 0,2 2 0,472 0 0,-471-2 0,95-17 0,-55 6 0,671-79 0,-275 19 0,53-9 0,-376 58 0,-67 8 0,187-4 0,136 22 0,-409 1 0,0 1 0,-1 0 0,1 2 0,28 10 0,-23-7 0,59 9 0,5-1 0,-21-3 0,-11-2 0,-34-6 0,49 5 0,412-8 0,-242-4 0,203 19 0,155-5 0,-385-14 0,243 2 0,-420 2 0,59 11 0,-33-4 0,17 3 0,-21-3 0,67 0 0,269 8 0,-284-10 0,-4-3-1365,-89-4-5461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2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1 432,'0'-2,"1"1,-1 0,0-1,1 1,-1 0,1 0,0 0,-1-1,1 1,0 0,0 0,0 0,0 0,0 0,0 0,0 0,1 0,25-17,-15 11,129-86,-51 36,23-15,124-58,-225 124,1 0,0 1,0 1,0 0,22-3,-26 6,0 1,1 0,-1 0,0 1,0 0,0 1,0 0,0 0,9 4,39 15,1-2,73 13,288 34,-146-25,491 56,-748-96,-1 1,1 1,-1 0,30 11,-35-10,0 1,0 1,-1 0,1 0,-1 1,0 0,11 12,272 332,-173-197,44 48,273 356,-414-530,62 91,-69-94,-1 0,21 51,-29-57,-1 0,0 1,2 36,-5-35,1 0,0 0,10 28,0-7,-2 1,-2 0,-2 0,-2 1,-1-1,-3 1,-4 51,2-84,-1 0,0 0,-1 0,0 0,-1-1,0 0,-1 1,0-2,0 1,-1 0,0-1,-9 9,-11 12,-1-2,-33 26,51-46,-37 33,-2-2,-94 57,117-82,-1-1,1-2,-2 0,0-2,0-1,0-1,-1-1,-41 3,-293-7,187-5,-141 4,-240-3,499 0,0-2,0-4,-68-16,80 11,2-1,0-2,1-2,-64-37,-29-30,4-6,4-6,-218-215,316 282,-47-65,65 80,1-2,1 1,1-1,0 0,1-1,-6-28,4 2,1 0,3 0,2-1,2 0,1 0,3 1,2-1,1 1,3 0,16-52,-6 38,3 0,2 2,3 1,2 1,56-77,228-244,-308 370,0-1,0 1,0 0,1 0,-1 0,1 1,0 0,1 0,-1 1,1 0,-1 0,1 0,0 1,0 0,0 0,0 1,1 0,-1 0,0 0,1 1,-1 0,0 1,0 0,1 0,6 2,19 6,-1 1,0 1,0 2,54 30,110 85,20 38,-97-72,-54-44,-2 3,-2 3,57 70,-91-93,-2 1,-1 1,-2 1,-1 1,-2 1,-1 0,22 78,-23-46,-4 1,7 101,-10 143,-9-277,-3 156,-1-143,-18 95,16-122,-2 1,-1-1,0-1,-2 1,-19 32,20-41,-1-1,-1 0,0 0,0-2,-1 1,-1-1,0-1,-1-1,-16 11,14-12,-1-1,0 0,0-1,-1-1,0 0,0-1,0-1,-1-1,1-1,-1-1,0 0,1-1,-1-1,0-1,-27-6,38 6,-1-1,1-1,0 0,0 0,0 0,1-1,-1 0,1 0,0-1,1 0,-1 0,1-1,0 0,1 0,0 0,-9-16,2-3,0-1,2 0,0 0,-5-32,-7-42,-14-169,22-102,14 304,3-1,21-114,-17 149,2 1,1 0,1 0,2 1,2 1,0 0,24-34,-20 39,0 1,32-32,-40 46,1 1,0 0,0 0,1 2,1-1,25-10,-34 16,1 1,0 1,0-1,-1 1,1 0,0 0,0 1,0 0,0 0,0 0,0 1,9 1,-5 1,-1 0,0 0,0 1,0 0,-1 1,0 0,9 6,8 10,-1 1,-1 0,32 42,-50-58,71 96,-51-62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3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0,'0'1,"0"0,0 0,1 0,-1 0,0 0,1 0,-1 0,1 0,0 0,-1 0,1 0,0 0,-1 0,1-1,0 1,0 0,0-1,0 1,0 0,-1-1,1 1,0-1,0 0,1 1,-1-1,0 0,0 0,1 1,40 5,-29-5,405 28,4-25,-296-4,1823-1,-1897-1,-52 2,1 0,-1 0,1 0,0 0,-1 0,1 0,-1 0,1 0,-1-1,1 1,0 0,-1 0,1 0,-1-1,1 1,-1 0,0-1,1 1,-1 0,1-1,-1 1,1-1,-1 1,0-1,1 1,-1-1,0 1,0-1,1 1,-1-1,0 1,0-1,0 0,-7-15,-8-3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4.6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81,'0'1,"0"1,1 0,-1 0,0-1,1 1,-1 0,1-1,-1 1,1-1,0 1,-1 0,1-1,0 0,0 1,0-1,0 1,0-1,1 0,-1 0,0 0,1 0,-1 0,3 2,3 0,0 0,1 0,-1-1,10 2,-14-3,48 10,1-3,56 3,116-5,-160-5,1222 1,-744-5,-200 2,-76-4,-244 4,50-1,122-19,-189 20,0 0,0 0,-1 0,1-1,0 0,-1 0,1 0,7-5,-11 6,0 0,0 0,-1 0,1 0,0 0,0 0,-1 0,1 0,-1-1,1 1,-1 0,0 0,1-1,-1 1,0 0,0 0,0-1,0 1,0 0,0-1,0 1,0 0,0 0,-1-1,1 1,0 0,-1 0,1 0,-1-1,0 1,1 0,-1 0,-1-1,-34-52,19 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6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1,'1547'0,"-1282"15,-31-1,828-11,-593-5,-378 3,-20 0,84-9,-115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8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89 208,'0'0,"-1"1,0-1,1 0,-1 0,0 1,1-1,-1 0,0 1,1-1,-1 1,1-1,-1 1,1-1,-1 1,1-1,-1 1,1-1,0 1,-1 0,1-1,0 1,-1 0,1-1,0 1,0 0,0-1,-1 2,-3 25,3-21,-14 400,6-58,-8-161,-12 387,30-545,2 1,1-1,2 0,1 0,0-1,19 42,-10-36,0-2,3 0,1-1,42 52,58 48,-8-8,-83-92,37 30,3 4,-52-49,1 0,1-1,0-1,1-1,1-1,39 17,144 42,-151-55,610 142,21-57,778-8,-1430-92,232-7,-250 5,0-1,0-1,0 0,-1 0,1-1,-1-1,0 0,24-14,-1 0,0 2,50-16,82-16,-101 30,-11 4,339-99,-6-19,-373 127,0-1,-1 0,0-1,0 0,23-19,-33 23,-1 0,0 0,0 0,-1-1,1 1,-1-1,0 0,0 0,-1-1,1 1,-1 0,0-1,-1 0,1 1,-1-1,0 0,-1 1,1-1,-2-11,1 6,1 0,-1 0,2 0,-1 0,2 0,-1 0,2 1,8-21,-4 14,1 1,1 0,0 1,23-26,0 8,1 1,1 2,58-37,-8 13,-43 28,79-62,-110 76,1-1,-2 0,1 0,8-16,-11 15,2 1,-1 0,2 0,12-12,16-6,2 1,51-28,-46 30,68-54,-109 77,0-1,0 0,-1 0,0 0,0-1,-1 1,0-1,0 0,0 0,-1 0,2-10,5-13,6-9,-4 10,0-1,-2 0,5-32,-13 53,0 1,0 0,-1 0,0 0,0-1,-1 1,0 0,0 0,-1 0,0 0,-1 0,1 1,-2-1,1 0,-1 1,-8-12,-2 2,-32-29,33 35,1-1,0 0,1 0,1-1,-11-16,-26-62,-36-97,73 165,-2 1,0 1,-1 0,-1 0,-1 1,0 1,-2 1,0 0,-31-23,-7 2,-92-48,95 59,-32-15,-2 4,-2 3,-112-28,115 42,-120-16,-91 8,184 20,-18-6,52 5,-88 0,-656 51,786-37,1 2,-50 13,58-12,0-3,-1 0,1-1,-39-3,19 0,-326-21,258 13,-276-25,-101-8,-7 27,94 32,-114-1,470-15,-98 15,-6 8,108-18,36-6,0 0,0 1,0 1,0-1,1 2,-1-1,1 1,-1 0,1 1,-10 5,4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01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4004 418,'-2343'0,"2301"0,-241 6,258-5,0 2,-40 9,55-9,-1 1,1-1,1 2,-1 0,1 0,-1 0,2 1,-13 11,-61 59,-34 29,75-74,-1-3,-1-1,-2-2,-56 22,12-11,-40 16,-149 82,269-129,1 1,1 0,-1 0,1 1,0 0,1 0,-11 16,1 1,-17 37,27-47,0 0,1 1,1-1,1 1,-4 24,0 77,7-114,-1 10,1-1,1 1,-1 0,2 0,0 0,0-1,1 1,0-1,1 0,0 0,1 0,0 0,1-1,0 0,11 14,163 161,-57-65,26 39,193 195,-272-285,408 370,-406-383,2-2,2-5,2-2,2-4,108 41,-56-39,204 41,147-7,515 2,-6-77,-813-12,-159 6,0 0,0-1,0-1,0-1,33-13,-33 8,0-1,-1-1,-1 0,32-28,337-261,-339 269,-2-3,-2-2,-1-2,49-57,-81 82,-2 1,1-2,-2 1,0-1,-1 0,6-17,1-11,7-44,-16 71,1 1,0 0,1 0,1 1,0 0,1 0,19-22,8-14,23-36,75-123,-113 173,-3-1,-1-1,-2-1,11-40,-6-2,-3 0,-4 0,-4-2,-3 1,-3-1,-13-118,-10 21,13 143,-2 2,-1-1,-16-34,16 48,-1 2,-1-1,-1 1,0 1,-2 0,-32-33,6 4,28 31,-1 1,-1 0,-33-27,-6 6,-2 2,-90-40,-130-38,170 72,-296-111,-13 31,397 116,0 1,-1 1,1 1,-1 0,0 1,1 1,-1 1,0 0,-19 5,-76 23,-2-6,-181 13,210-33,21-1,-116 17,-138 36,-357 74,-30-32,591-87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04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2190 2343,'42'22,"231"111,-212-107,2-3,99 24,-38-22,0-5,167 5,391-22,-1-58,-644 48,55-18,16-3,195-16,12-2,43-25,-5-25,-340 92,-1-1,1 0,-1-1,0 0,0-1,-1 0,0-1,0 0,-1 0,0-2,-1 1,15-19,91-135,50-62,17 34,-181 190,6-5,1-1,-2 0,1-1,10-16,-15 22,-1-1,0 1,0-1,0 1,0-1,-1 0,1 1,-1-1,1 0,-1 1,0-1,0 0,-1 0,1 1,0-1,-1 0,1 1,-1-1,0 0,0 1,0-1,-2-2,-11-17,0 1,-1 0,-25-25,-3-3,5-2,2-1,-31-61,-46-118,73 147,21 44,-39-59,46 82,-1 1,-1 0,0 0,-1 1,-24-18,-15-4,-1 2,-1 3,-2 3,-1 2,-105-33,-323-59,480 118,-155-33,-667-124,738 149,0 3,-103 8,77 1,-437 8,0 34,-156 59,-23 52,22 64,463-127,214-78,0 3,1 0,1 3,-57 46,60-43,10-8,-32 34,46-45,0 1,1 0,0 0,0 0,0 1,1-1,0 1,0 0,1 0,-3 14,3 1,0 32,1 13,-20 280,22-325,1 0,0 0,2 0,1-1,0 1,2-1,0 0,16 30,6 4,63 88,-55-90,3-2,2-1,3-2,79 66,107 50,-165-127,3-3,114 40,-47-21,-75-24,-35-16,38 13,146 36,3-9,2-9,249 17,648-14,-1028-46,30 1,206-22,-247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08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1,'1'0,"88"3,-78-1,-1-1,1 2,0 0,-1 0,0 1,12 5,-8-3,0 0,0-1,0-1,1 0,-1-1,29 2,94-4,-74-2,675 16,-299-2,-311 2,-80-8,56 0,510-8,-600 0,1 1,-1 1,1 0,-1 1,1 0,-1 1,0 1,0 1,0-1,-1 2,22 12,-18-9,0 0,35 11,-22-8,-29-12,0 0,0 1,0-1,0 0,-1 1,1-1,0 1,0-1,-1 1,1-1,0 1,0-1,-1 1,1 0,-1-1,1 1,0 1,-1-2,0 1,0-1,0 1,0-1,0 0,0 1,-1-1,1 1,0-1,0 0,0 1,0-1,-1 0,1 1,0-1,0 0,-1 1,1-1,0 0,-1 0,1 1,0-1,-1 0,1 0,0 0,-1 1,-36 11,33-11,-53 12,-90 8,-66-6,129-10,-124 5,-68 4,245-10,0 2,-48 14,-16 3,8-6,70-11,17-6,0 1,0-1,0 0,-1 0,1 0,0 0,0 0,0 0,0 1,0-1,0 0,0 0,0 0,0 0,0 0,0 1,0-1,0 0,0 0,0 0,0 0,0 0,0 1,0-1,0 0,0 0,1 0,-1 0,0 0,0 0,0 1,0-1,0 0,0 0,0 0,0 0,1 0,-1 0,0 0,0 0,0 0,0 1,0-1,0 0,1 0,-1 0,0 0,0 0,0 0,32 8,-29-7,66 9,102 4,-115-12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51CC2-1919-42B8-9F76-4D1B8CD3604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B77E-6174-4E00-8A85-53A6B3B6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Green</a:t>
            </a:r>
            <a:r>
              <a:rPr lang="en-US" dirty="0"/>
              <a:t> – External </a:t>
            </a:r>
            <a:r>
              <a:rPr lang="en-US" dirty="0" err="1"/>
              <a:t>i.e</a:t>
            </a:r>
            <a:r>
              <a:rPr lang="en-US" dirty="0"/>
              <a:t>, outside microservice domain. From user request to platform service and response back to user.</a:t>
            </a:r>
          </a:p>
          <a:p>
            <a:r>
              <a:rPr lang="en-US" b="1" dirty="0" err="1"/>
              <a:t>Grpc</a:t>
            </a:r>
            <a:r>
              <a:rPr lang="en-US" dirty="0"/>
              <a:t> – command service communication with platform service </a:t>
            </a:r>
          </a:p>
          <a:p>
            <a:r>
              <a:rPr lang="en-US" b="1" dirty="0" err="1"/>
              <a:t>httpClient</a:t>
            </a:r>
            <a:r>
              <a:rPr lang="en-US" dirty="0"/>
              <a:t> – command and platform service coupled for data transfer</a:t>
            </a:r>
          </a:p>
          <a:p>
            <a:r>
              <a:rPr lang="en-US" b="1" dirty="0"/>
              <a:t>Msg</a:t>
            </a:r>
            <a:r>
              <a:rPr lang="en-US" dirty="0"/>
              <a:t> publisher – asynchronous communication between platform and command service,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B77E-6174-4E00-8A85-53A6B3B66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B926-4AD7-3845-275F-EC4DD99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E1EE-5A34-881C-5195-F5B85180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F16EC-C821-046D-D264-6D617010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D2B6-1648-35B6-FB65-37FDB231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40A4-62AE-B427-6D73-50443CA5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3481-BBB6-C7CC-7B86-C06964F9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57EC-1DC1-5413-A17F-C4F1B0DB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1D98-3DFE-CB52-514E-4DF88CB9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8799-FE6A-62A4-61E0-1EB4FF1C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E5B0F-A7F6-98DB-9499-0C2ED898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4F6D0-6D5C-AF11-3934-161549CF8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7212C-0A31-72F0-171F-9F4DF2D4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E5BB-E1ED-433F-A28E-F1246CE1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B5C3-3C0A-555E-FBE2-B0998C9A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FDBB-DD0C-1376-D897-1E7CC37F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0095-9B6E-BBAB-207E-73A2F81D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6887-45B1-5A53-FB27-467BB523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7C4D-41B0-1F96-76F1-FF799FF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58F7-0530-D81B-9435-CAA077DC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BA4B-7563-8B2A-9767-87BB19A6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B813-027D-9545-C96B-0A4AA332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A902-0C62-5029-9ED1-1C62A6AC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CA0E-C6A6-A6DF-7406-A990DA07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0A81-314C-D3D7-F9A9-167229E9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9479-90C5-7E11-944E-1CC4450A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3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BACF-C212-0E03-54EC-1BD2154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A05F-48D8-5D40-1C25-19F42937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8275E-79FC-3003-8764-5F505669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970B7-C6DB-81DB-53E6-47F162FE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987A-B067-111A-882D-F954B359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376D-738D-3FF2-BEC8-2E45EA99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3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1751-A8F6-3D84-7268-FE2A1BF7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474E-F843-293F-1336-2F4E13DE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94E7-F4C4-48AE-C8A9-C2A2D96F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6A7C4-27CD-A393-6183-5B2526EEB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7BCC1-8251-26D4-059E-A99187031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0AB56-37D3-856C-01A9-F93CF78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9AD67-1B4E-51D4-7F42-7B9A888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A7EC-1B32-944B-A7D5-EC9BDC31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9839-B8DF-EFB4-92EC-EB9E89DF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0EDF5-EB45-9DA0-46BC-76F1D2D8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3C501-2A65-5D14-8687-6BF164E9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426AE-DF69-67BE-D207-C485C0C4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6C6BB-6725-C41D-E614-A0CB402B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6B15B-1CF5-3AF1-2BC5-5B04295C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CEBC-63DF-418A-EFAE-D3A8C79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23C2-196B-0FA2-225A-2E9E945E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8B0A-AFFA-0460-050D-9BE8AEE0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38C02-5B2D-BA6E-DA41-87203E85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5091F-C3FD-C389-01F4-DEB6845E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95F2D-8116-78F3-ED0E-43E8450E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BFAA-9984-86EC-A727-4228BB14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746B-7F1E-80E5-7DEA-23200929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F03BF-EA85-B257-0F12-4D07C210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9D921-46EC-77F7-1DEB-D7081053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EE05-60EF-251E-EB3A-2CEB875C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21A7-5B3F-7D4C-6D80-1DBDABE7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EA55E-E4A4-A358-BF74-4010979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A0B63-0D5B-5DD3-C39C-1AE65714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D485A-5625-A28A-8805-5A485106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3A1F-2AA8-78C8-7B3F-F2E826AF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4C25-B196-487B-A112-EFE59A4954F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3AD4-CB7B-BFE1-71B2-3128386C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47462-FBD0-0BB5-E9AC-83451F731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gVjEo3OGBI&amp;t=381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rchitecture/microserv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-maze.com/automapper-net-core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4js.com/online_documentation/fjs-fgl-2.50.02-manual-html/c_fgl_Connections_002.html" TargetMode="External"/><Relationship Id="rId2" Type="http://schemas.openxmlformats.org/officeDocument/2006/relationships/hyperlink" Target="https://learn.microsoft.com/en-us/dotnet/api/microsoft.entityframeworkcore.dbcontext?view=efcore-6.0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1D9-02DE-6359-2627-1DA1AD8D4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7D02-8117-1765-748C-995846F44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r>
              <a:rPr lang="en-US" dirty="0">
                <a:hlinkClick r:id="rId2"/>
              </a:rPr>
              <a:t>https://www.youtube.com/watch?v=DgVjEo3OGBI&amp;t=381s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8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298DDE-CBBC-254D-E95A-F4F747A9288E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647C5-BAE7-81B2-F3C9-16E4DDA846D0}"/>
              </a:ext>
            </a:extLst>
          </p:cNvPr>
          <p:cNvSpPr txBox="1"/>
          <p:nvPr/>
        </p:nvSpPr>
        <p:spPr>
          <a:xfrm>
            <a:off x="388547" y="831771"/>
            <a:ext cx="113935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8:</a:t>
            </a:r>
            <a:r>
              <a:rPr lang="en-US" dirty="0"/>
              <a:t>	Create controller for platform.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Controller:</a:t>
            </a:r>
          </a:p>
          <a:p>
            <a:r>
              <a:rPr lang="en-US" b="1" dirty="0"/>
              <a:t> Derive from </a:t>
            </a:r>
            <a:r>
              <a:rPr lang="en-US" b="1" dirty="0" err="1"/>
              <a:t>Microsoft.AspNetCore.Mvc.ControllerBase</a:t>
            </a:r>
            <a:endParaRPr lang="en-US" b="1" dirty="0"/>
          </a:p>
          <a:p>
            <a:r>
              <a:rPr lang="en-US" b="1" dirty="0"/>
              <a:t> [</a:t>
            </a:r>
            <a:r>
              <a:rPr lang="en-US" b="1" dirty="0" err="1"/>
              <a:t>ApiController</a:t>
            </a:r>
            <a:r>
              <a:rPr lang="en-US" b="1" dirty="0"/>
              <a:t>] – decorate with this </a:t>
            </a:r>
            <a:r>
              <a:rPr lang="en-US" b="1" dirty="0" err="1"/>
              <a:t>attr</a:t>
            </a:r>
            <a:endParaRPr lang="en-US" b="1" dirty="0"/>
          </a:p>
          <a:p>
            <a:r>
              <a:rPr lang="en-US" b="1" dirty="0"/>
              <a:t> [Route(“</a:t>
            </a:r>
            <a:r>
              <a:rPr lang="en-US" b="1" dirty="0" err="1"/>
              <a:t>api</a:t>
            </a:r>
            <a:r>
              <a:rPr lang="en-US" b="1" dirty="0"/>
              <a:t>/[controller]”) – define route, write route methods, and register the controller.</a:t>
            </a:r>
          </a:p>
          <a:p>
            <a:endParaRPr lang="en-US" dirty="0"/>
          </a:p>
          <a:p>
            <a:r>
              <a:rPr lang="en-US" dirty="0"/>
              <a:t>Build the sever and test the </a:t>
            </a:r>
            <a:r>
              <a:rPr lang="en-US" dirty="0" err="1"/>
              <a:t>api’s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Get all platforms – retrieves the seeded data</a:t>
            </a:r>
          </a:p>
          <a:p>
            <a:r>
              <a:rPr lang="en-US" dirty="0"/>
              <a:t>Get Platform by ID – returns 200, if platform available</a:t>
            </a:r>
          </a:p>
          <a:p>
            <a:r>
              <a:rPr lang="en-US" dirty="0"/>
              <a:t>		- returns 404, if platform not found</a:t>
            </a:r>
          </a:p>
          <a:p>
            <a:r>
              <a:rPr lang="en-US" dirty="0"/>
              <a:t>Create Platform – creates platform and returns 201 status code,</a:t>
            </a:r>
          </a:p>
          <a:p>
            <a:r>
              <a:rPr lang="en-US" dirty="0"/>
              <a:t>		with the location </a:t>
            </a:r>
            <a:r>
              <a:rPr lang="en-US" dirty="0" err="1"/>
              <a:t>uri</a:t>
            </a:r>
            <a:r>
              <a:rPr lang="en-US" dirty="0"/>
              <a:t> in response.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7C95C-62B7-9BCE-3660-5F9923E77AB9}"/>
              </a:ext>
            </a:extLst>
          </p:cNvPr>
          <p:cNvSpPr/>
          <p:nvPr/>
        </p:nvSpPr>
        <p:spPr>
          <a:xfrm>
            <a:off x="3230136" y="1963958"/>
            <a:ext cx="1817648" cy="6356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36C5B7-5EBC-C187-A412-3B8F2E979CAD}"/>
              </a:ext>
            </a:extLst>
          </p:cNvPr>
          <p:cNvCxnSpPr>
            <a:cxnSpLocks/>
          </p:cNvCxnSpPr>
          <p:nvPr/>
        </p:nvCxnSpPr>
        <p:spPr>
          <a:xfrm>
            <a:off x="2118732" y="2159104"/>
            <a:ext cx="111140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290891-8604-8B45-6385-17B3DE21C306}"/>
              </a:ext>
            </a:extLst>
          </p:cNvPr>
          <p:cNvCxnSpPr/>
          <p:nvPr/>
        </p:nvCxnSpPr>
        <p:spPr>
          <a:xfrm>
            <a:off x="5047784" y="2154872"/>
            <a:ext cx="104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405039-6D04-D588-E3FE-448BCF5208C7}"/>
              </a:ext>
            </a:extLst>
          </p:cNvPr>
          <p:cNvSpPr txBox="1"/>
          <p:nvPr/>
        </p:nvSpPr>
        <p:spPr>
          <a:xfrm>
            <a:off x="600305" y="1331108"/>
            <a:ext cx="285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receives </a:t>
            </a:r>
            <a:r>
              <a:rPr lang="en-US" dirty="0" err="1"/>
              <a:t>Dto</a:t>
            </a:r>
            <a:r>
              <a:rPr lang="en-US" dirty="0"/>
              <a:t> object out of </a:t>
            </a:r>
            <a:r>
              <a:rPr lang="en-US" dirty="0" err="1"/>
              <a:t>api</a:t>
            </a:r>
            <a:r>
              <a:rPr lang="en-US" dirty="0"/>
              <a:t>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1BD57-440D-752A-CC7A-5CA29AF5BA93}"/>
              </a:ext>
            </a:extLst>
          </p:cNvPr>
          <p:cNvSpPr txBox="1"/>
          <p:nvPr/>
        </p:nvSpPr>
        <p:spPr>
          <a:xfrm>
            <a:off x="2397338" y="2599578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01091-BBD1-1871-541A-8300147B74BF}"/>
              </a:ext>
            </a:extLst>
          </p:cNvPr>
          <p:cNvCxnSpPr/>
          <p:nvPr/>
        </p:nvCxnSpPr>
        <p:spPr>
          <a:xfrm flipH="1">
            <a:off x="2118732" y="2397512"/>
            <a:ext cx="1111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17EA8A-BFB5-6DF1-3961-4B7B4AC2EF0B}"/>
              </a:ext>
            </a:extLst>
          </p:cNvPr>
          <p:cNvCxnSpPr/>
          <p:nvPr/>
        </p:nvCxnSpPr>
        <p:spPr>
          <a:xfrm flipH="1">
            <a:off x="5047784" y="2397512"/>
            <a:ext cx="1111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F1D072-3997-F567-4137-4E001DAF3724}"/>
              </a:ext>
            </a:extLst>
          </p:cNvPr>
          <p:cNvSpPr txBox="1"/>
          <p:nvPr/>
        </p:nvSpPr>
        <p:spPr>
          <a:xfrm>
            <a:off x="5312124" y="2586097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6BDC7-BBB4-1D7E-9538-28F30C5C61C2}"/>
              </a:ext>
            </a:extLst>
          </p:cNvPr>
          <p:cNvSpPr txBox="1"/>
          <p:nvPr/>
        </p:nvSpPr>
        <p:spPr>
          <a:xfrm>
            <a:off x="7426712" y="1033836"/>
            <a:ext cx="3122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dependency –</a:t>
            </a:r>
          </a:p>
          <a:p>
            <a:endParaRPr lang="en-US" dirty="0"/>
          </a:p>
          <a:p>
            <a:r>
              <a:rPr lang="en-US" dirty="0"/>
              <a:t>1. Requires repo to work on data</a:t>
            </a:r>
          </a:p>
          <a:p>
            <a:r>
              <a:rPr lang="en-US" dirty="0"/>
              <a:t>2. Requires mapping service to map between data and </a:t>
            </a:r>
            <a:r>
              <a:rPr lang="en-US" dirty="0" err="1"/>
              <a:t>dto</a:t>
            </a:r>
            <a:r>
              <a:rPr lang="en-US" dirty="0"/>
              <a:t>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59E2A9E-206E-080F-ACE2-BF3EC3E20D88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4138960" y="1773044"/>
            <a:ext cx="3287752" cy="190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82052E8-56DB-F23B-23D5-210FE697C42C}"/>
              </a:ext>
            </a:extLst>
          </p:cNvPr>
          <p:cNvCxnSpPr>
            <a:cxnSpLocks/>
          </p:cNvCxnSpPr>
          <p:nvPr/>
        </p:nvCxnSpPr>
        <p:spPr>
          <a:xfrm rot="10800000">
            <a:off x="4235900" y="1977439"/>
            <a:ext cx="3287754" cy="433558"/>
          </a:xfrm>
          <a:prstGeom prst="bentConnector4">
            <a:avLst>
              <a:gd name="adj1" fmla="val 36179"/>
              <a:gd name="adj2" fmla="val 224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5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B912C9-BC13-5237-86BD-5F7C3A21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3" y="261431"/>
            <a:ext cx="7672560" cy="63239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929601-7F80-729A-783F-3707BEE95AAC}"/>
                  </a:ext>
                </a:extLst>
              </p14:cNvPr>
              <p14:cNvContentPartPr/>
              <p14:nvPr/>
            </p14:nvContentPartPr>
            <p14:xfrm>
              <a:off x="2511701" y="517791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929601-7F80-729A-783F-3707BEE95A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8061" y="506991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2CAE67-3F80-CC91-5CD7-C5AB55D8DBC6}"/>
                  </a:ext>
                </a:extLst>
              </p14:cNvPr>
              <p14:cNvContentPartPr/>
              <p14:nvPr/>
            </p14:nvContentPartPr>
            <p14:xfrm>
              <a:off x="1395341" y="5013398"/>
              <a:ext cx="4382640" cy="128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2CAE67-3F80-CC91-5CD7-C5AB55D8DB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6341" y="5004758"/>
                <a:ext cx="4400280" cy="1458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877ED85-FC82-84BC-0832-A18FB1923EEC}"/>
              </a:ext>
            </a:extLst>
          </p:cNvPr>
          <p:cNvSpPr txBox="1"/>
          <p:nvPr/>
        </p:nvSpPr>
        <p:spPr>
          <a:xfrm>
            <a:off x="8662736" y="500514"/>
            <a:ext cx="315563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REST  Status Code : 201</a:t>
            </a:r>
          </a:p>
          <a:p>
            <a:r>
              <a:rPr lang="en-US" b="1" dirty="0"/>
              <a:t>Returns a URI for the new inserted item.</a:t>
            </a:r>
          </a:p>
          <a:p>
            <a:endParaRPr lang="en-US" b="1" dirty="0"/>
          </a:p>
          <a:p>
            <a:r>
              <a:rPr lang="en-US" sz="1400" dirty="0" err="1"/>
              <a:t>CreatedAtRoute</a:t>
            </a:r>
            <a:r>
              <a:rPr lang="en-US" sz="1400" dirty="0"/>
              <a:t> : Generates 201 route/</a:t>
            </a:r>
            <a:r>
              <a:rPr lang="en-US" sz="1400" dirty="0" err="1"/>
              <a:t>uri</a:t>
            </a:r>
            <a:r>
              <a:rPr lang="en-US" sz="1400" dirty="0"/>
              <a:t> as response to Post request. </a:t>
            </a:r>
          </a:p>
          <a:p>
            <a:endParaRPr lang="en-US" sz="1400" dirty="0"/>
          </a:p>
          <a:p>
            <a:r>
              <a:rPr lang="en-US" sz="1400" dirty="0"/>
              <a:t>Arguments: 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 look for a method by name “</a:t>
            </a:r>
            <a:r>
              <a:rPr lang="en-US" sz="1400" b="0" i="0" dirty="0" err="1">
                <a:solidFill>
                  <a:srgbClr val="232629"/>
                </a:solidFill>
                <a:effectLst/>
                <a:latin typeface="-apple-system"/>
              </a:rPr>
              <a:t>GetPlatformmyId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” function that receives 1 parameters, in this case 1  integer value. </a:t>
            </a:r>
          </a:p>
          <a:p>
            <a:endParaRPr lang="en-US" sz="1400" dirty="0">
              <a:solidFill>
                <a:srgbClr val="232629"/>
              </a:solidFill>
              <a:latin typeface="-apple-system"/>
            </a:endParaRPr>
          </a:p>
          <a:p>
            <a:r>
              <a:rPr lang="en-US" sz="1400" dirty="0">
                <a:solidFill>
                  <a:srgbClr val="232629"/>
                </a:solidFill>
                <a:latin typeface="-apple-system"/>
              </a:rPr>
              <a:t>Arg1 : name of method/route to redirect</a:t>
            </a:r>
          </a:p>
          <a:p>
            <a:r>
              <a:rPr lang="en-US" sz="1400" dirty="0">
                <a:solidFill>
                  <a:srgbClr val="232629"/>
                </a:solidFill>
                <a:latin typeface="-apple-system"/>
              </a:rPr>
              <a:t>Arg 2 : value to be passed to the method/route </a:t>
            </a:r>
          </a:p>
          <a:p>
            <a:r>
              <a:rPr lang="en-US" sz="1400" dirty="0">
                <a:solidFill>
                  <a:srgbClr val="232629"/>
                </a:solidFill>
                <a:latin typeface="-apple-system"/>
              </a:rPr>
              <a:t>Arg 3: Object to be added in response body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534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A25F-6500-F13B-20B8-A3DF9AE7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79"/>
          </a:xfrm>
        </p:spPr>
        <p:txBody>
          <a:bodyPr/>
          <a:lstStyle/>
          <a:p>
            <a:r>
              <a:rPr lang="en-US" dirty="0"/>
              <a:t>Module 2 – </a:t>
            </a:r>
            <a:r>
              <a:rPr lang="en-US" dirty="0" err="1"/>
              <a:t>Dockerize</a:t>
            </a:r>
            <a:r>
              <a:rPr lang="en-US" dirty="0"/>
              <a:t> </a:t>
            </a:r>
            <a:r>
              <a:rPr lang="en-US" dirty="0" err="1"/>
              <a:t>ASP.Net</a:t>
            </a:r>
            <a:r>
              <a:rPr lang="en-US" dirty="0"/>
              <a:t> Core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2798C-7ABA-3EB5-BB7A-2DCC6D16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37230"/>
            <a:ext cx="117824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3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71FE-0B9C-F579-7015-4C03EDEF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– </a:t>
            </a:r>
            <a:r>
              <a:rPr lang="en-US" dirty="0" err="1"/>
              <a:t>Dockerize</a:t>
            </a:r>
            <a:r>
              <a:rPr lang="en-US" dirty="0"/>
              <a:t>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56C-E7B4-D2EF-8BF6-74BB8A70CC13}"/>
              </a:ext>
            </a:extLst>
          </p:cNvPr>
          <p:cNvSpPr txBox="1"/>
          <p:nvPr/>
        </p:nvSpPr>
        <p:spPr>
          <a:xfrm>
            <a:off x="838199" y="1761423"/>
            <a:ext cx="1100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File : Instruction to Docker Engine about the app to convert into Docker Image</a:t>
            </a:r>
          </a:p>
        </p:txBody>
      </p:sp>
    </p:spTree>
    <p:extLst>
      <p:ext uri="{BB962C8B-B14F-4D97-AF65-F5344CB8AC3E}">
        <p14:creationId xmlns:p14="http://schemas.microsoft.com/office/powerpoint/2010/main" val="228020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C2E1D-D33F-F40B-10D4-3C08A956FED1}"/>
              </a:ext>
            </a:extLst>
          </p:cNvPr>
          <p:cNvSpPr txBox="1"/>
          <p:nvPr/>
        </p:nvSpPr>
        <p:spPr>
          <a:xfrm>
            <a:off x="7908758" y="5144963"/>
            <a:ext cx="4283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9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5A8A1-B864-3462-4D21-3F2B2EBB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1" y="914400"/>
            <a:ext cx="10040069" cy="5008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23664-1B81-BF8D-95DA-8A505FA89D40}"/>
              </a:ext>
            </a:extLst>
          </p:cNvPr>
          <p:cNvSpPr txBox="1"/>
          <p:nvPr/>
        </p:nvSpPr>
        <p:spPr>
          <a:xfrm>
            <a:off x="174031" y="363855"/>
            <a:ext cx="798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Communication in a microservice architecture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F06A8-5B3C-0227-5146-C8E5A8EDD95C}"/>
              </a:ext>
            </a:extLst>
          </p:cNvPr>
          <p:cNvSpPr txBox="1"/>
          <p:nvPr/>
        </p:nvSpPr>
        <p:spPr>
          <a:xfrm>
            <a:off x="174031" y="6040854"/>
            <a:ext cx="1045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https://learn.microsoft.com/en-us/dotnet/architecture/microservices/architect-microservice-container-applications/communication-in-microservice-architecture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363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78408-3232-1708-F542-E1768EFEEFB4}"/>
              </a:ext>
            </a:extLst>
          </p:cNvPr>
          <p:cNvSpPr txBox="1"/>
          <p:nvPr/>
        </p:nvSpPr>
        <p:spPr>
          <a:xfrm>
            <a:off x="375385" y="413886"/>
            <a:ext cx="11261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Resources:</a:t>
            </a:r>
          </a:p>
          <a:p>
            <a:endParaRPr lang="en-US" dirty="0"/>
          </a:p>
          <a:p>
            <a:r>
              <a:rPr lang="en-US" dirty="0" err="1"/>
              <a:t>Automapper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ASP.Net</a:t>
            </a:r>
            <a:r>
              <a:rPr lang="en-US" dirty="0"/>
              <a:t> Core</a:t>
            </a:r>
          </a:p>
          <a:p>
            <a:r>
              <a:rPr lang="en-US" dirty="0">
                <a:hlinkClick r:id="rId2"/>
              </a:rPr>
              <a:t>https://code-maze.com/net-core-series/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Microservices architecture: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https://learn.microsoft.com/en-us/dotnet/architecture/microservices/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5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0554-3A45-F315-69E3-985E1238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Know About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069E-094D-D4B5-8AF4-A53E07B9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microservices?</a:t>
            </a:r>
          </a:p>
          <a:p>
            <a:r>
              <a:rPr lang="en-US" dirty="0"/>
              <a:t>How to decide an app can be implemented using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244052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FDA29-E1D4-499C-DBDD-96D07384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" y="1030014"/>
            <a:ext cx="9634681" cy="5391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27FF36-D641-A688-BB3C-BF251D0C3F10}"/>
              </a:ext>
            </a:extLst>
          </p:cNvPr>
          <p:cNvSpPr txBox="1"/>
          <p:nvPr/>
        </p:nvSpPr>
        <p:spPr>
          <a:xfrm>
            <a:off x="262759" y="252248"/>
            <a:ext cx="69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 -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DB9A70-F701-65AD-6AC4-7E951B1E62DF}"/>
                  </a:ext>
                </a:extLst>
              </p14:cNvPr>
              <p14:cNvContentPartPr/>
              <p14:nvPr/>
            </p14:nvContentPartPr>
            <p14:xfrm>
              <a:off x="3499548" y="38779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DB9A70-F701-65AD-6AC4-7E951B1E6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908" y="377030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CB1B32-95E3-3B26-6C48-B17C299211D8}"/>
                  </a:ext>
                </a:extLst>
              </p14:cNvPr>
              <p14:cNvContentPartPr/>
              <p14:nvPr/>
            </p14:nvContentPartPr>
            <p14:xfrm>
              <a:off x="1786308" y="5015185"/>
              <a:ext cx="1441440" cy="115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CB1B32-95E3-3B26-6C48-B17C29921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2668" y="4907545"/>
                <a:ext cx="1549080" cy="13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82DABA-CA8E-5A9A-B647-D4A793F1B0E9}"/>
                  </a:ext>
                </a:extLst>
              </p14:cNvPr>
              <p14:cNvContentPartPr/>
              <p14:nvPr/>
            </p14:nvContentPartPr>
            <p14:xfrm>
              <a:off x="4929108" y="6105985"/>
              <a:ext cx="1101600" cy="22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82DABA-CA8E-5A9A-B647-D4A793F1B0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5468" y="5997985"/>
                <a:ext cx="1209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84E36C-E14F-C9B7-DFE9-1A00E1C4F6B3}"/>
                  </a:ext>
                </a:extLst>
              </p14:cNvPr>
              <p14:cNvContentPartPr/>
              <p14:nvPr/>
            </p14:nvContentPartPr>
            <p14:xfrm>
              <a:off x="4813548" y="6276625"/>
              <a:ext cx="1207440" cy="61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84E36C-E14F-C9B7-DFE9-1A00E1C4F6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9548" y="6168625"/>
                <a:ext cx="13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E0D185-D5EA-E372-B3DE-BB7A83729CE2}"/>
                  </a:ext>
                </a:extLst>
              </p14:cNvPr>
              <p14:cNvContentPartPr/>
              <p14:nvPr/>
            </p14:nvContentPartPr>
            <p14:xfrm>
              <a:off x="4802748" y="4245505"/>
              <a:ext cx="1416960" cy="1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E0D185-D5EA-E372-B3DE-BB7A83729C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49108" y="4137865"/>
                <a:ext cx="15246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CEC274-C2A4-601A-DBC7-5DE6AE623888}"/>
                  </a:ext>
                </a:extLst>
              </p14:cNvPr>
              <p14:cNvContentPartPr/>
              <p14:nvPr/>
            </p14:nvContentPartPr>
            <p14:xfrm>
              <a:off x="4266708" y="3719185"/>
              <a:ext cx="2438280" cy="11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CEC274-C2A4-601A-DBC7-5DE6AE6238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13068" y="3611185"/>
                <a:ext cx="2545920" cy="13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7390C9-B6A1-15EA-216A-422BCF717E37}"/>
                  </a:ext>
                </a:extLst>
              </p14:cNvPr>
              <p14:cNvContentPartPr/>
              <p14:nvPr/>
            </p14:nvContentPartPr>
            <p14:xfrm>
              <a:off x="7187748" y="3675265"/>
              <a:ext cx="2377080" cy="128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7390C9-B6A1-15EA-216A-422BCF717E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33748" y="3567265"/>
                <a:ext cx="2484720" cy="15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5A8597-AFF4-24F5-478C-DF5195F25134}"/>
                  </a:ext>
                </a:extLst>
              </p14:cNvPr>
              <p14:cNvContentPartPr/>
              <p14:nvPr/>
            </p14:nvContentPartPr>
            <p14:xfrm>
              <a:off x="1103028" y="3759865"/>
              <a:ext cx="2497320" cy="103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5A8597-AFF4-24F5-478C-DF5195F251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9028" y="3651865"/>
                <a:ext cx="260496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083299-D555-740C-5FEA-464C2AF708D7}"/>
                  </a:ext>
                </a:extLst>
              </p14:cNvPr>
              <p14:cNvContentPartPr/>
              <p14:nvPr/>
            </p14:nvContentPartPr>
            <p14:xfrm>
              <a:off x="1817988" y="2374585"/>
              <a:ext cx="1042560" cy="15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083299-D555-740C-5FEA-464C2AF708D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64348" y="2266945"/>
                <a:ext cx="11502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E380E7-BC9C-BB17-41BE-6F9C1ED9A252}"/>
                  </a:ext>
                </a:extLst>
              </p14:cNvPr>
              <p14:cNvContentPartPr/>
              <p14:nvPr/>
            </p14:nvContentPartPr>
            <p14:xfrm>
              <a:off x="8116188" y="2403745"/>
              <a:ext cx="677520" cy="77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E380E7-BC9C-BB17-41BE-6F9C1ED9A2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62548" y="2295745"/>
                <a:ext cx="7851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AEFDFE-FC69-A64F-9CD0-36EC9C4DDB29}"/>
                  </a:ext>
                </a:extLst>
              </p14:cNvPr>
              <p14:cNvContentPartPr/>
              <p14:nvPr/>
            </p14:nvContentPartPr>
            <p14:xfrm>
              <a:off x="5423748" y="1378465"/>
              <a:ext cx="161640" cy="75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AEFDFE-FC69-A64F-9CD0-36EC9C4DDB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69748" y="1270825"/>
                <a:ext cx="26928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8A022B-4BDE-18FC-8D77-62CCD3640639}"/>
                  </a:ext>
                </a:extLst>
              </p14:cNvPr>
              <p14:cNvContentPartPr/>
              <p14:nvPr/>
            </p14:nvContentPartPr>
            <p14:xfrm>
              <a:off x="5488188" y="1324105"/>
              <a:ext cx="86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8A022B-4BDE-18FC-8D77-62CCD36406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34188" y="1216465"/>
                <a:ext cx="116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90524FC-EC51-A4E6-0B7B-F1495F852F73}"/>
              </a:ext>
            </a:extLst>
          </p:cNvPr>
          <p:cNvSpPr txBox="1"/>
          <p:nvPr/>
        </p:nvSpPr>
        <p:spPr>
          <a:xfrm>
            <a:off x="5677171" y="641131"/>
            <a:ext cx="205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Ruby on rails</a:t>
            </a:r>
          </a:p>
        </p:txBody>
      </p:sp>
    </p:spTree>
    <p:extLst>
      <p:ext uri="{BB962C8B-B14F-4D97-AF65-F5344CB8AC3E}">
        <p14:creationId xmlns:p14="http://schemas.microsoft.com/office/powerpoint/2010/main" val="264183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38E9A-DD73-3B4F-2A7C-B359B1ED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532913"/>
            <a:ext cx="11445766" cy="6325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1492F-8D17-AC46-F760-0618A4AD2C64}"/>
              </a:ext>
            </a:extLst>
          </p:cNvPr>
          <p:cNvSpPr txBox="1"/>
          <p:nvPr/>
        </p:nvSpPr>
        <p:spPr>
          <a:xfrm>
            <a:off x="6379779" y="532913"/>
            <a:ext cx="534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2 Services – Platform and Command and its Event Driven implementation using Message Bus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FDF076-20DD-6088-ACC4-B856884DA960}"/>
                  </a:ext>
                </a:extLst>
              </p14:cNvPr>
              <p14:cNvContentPartPr/>
              <p14:nvPr/>
            </p14:nvContentPartPr>
            <p14:xfrm>
              <a:off x="5118468" y="4035265"/>
              <a:ext cx="714960" cy="137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FDF076-20DD-6088-ACC4-B856884DA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9468" y="4026625"/>
                <a:ext cx="7326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34E2CE-F79D-BFDC-2775-96B4224D9C1A}"/>
                  </a:ext>
                </a:extLst>
              </p14:cNvPr>
              <p14:cNvContentPartPr/>
              <p14:nvPr/>
            </p14:nvContentPartPr>
            <p14:xfrm>
              <a:off x="5102988" y="4129585"/>
              <a:ext cx="1480680" cy="73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34E2CE-F79D-BFDC-2775-96B4224D9C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3988" y="4120945"/>
                <a:ext cx="1498320" cy="907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2F7D381-5D1E-DE3A-F3C9-77C3B43F1854}"/>
              </a:ext>
            </a:extLst>
          </p:cNvPr>
          <p:cNvSpPr txBox="1"/>
          <p:nvPr/>
        </p:nvSpPr>
        <p:spPr>
          <a:xfrm>
            <a:off x="3987528" y="4129585"/>
            <a:ext cx="148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these 2?</a:t>
            </a:r>
          </a:p>
        </p:txBody>
      </p:sp>
    </p:spTree>
    <p:extLst>
      <p:ext uri="{BB962C8B-B14F-4D97-AF65-F5344CB8AC3E}">
        <p14:creationId xmlns:p14="http://schemas.microsoft.com/office/powerpoint/2010/main" val="130388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DD8A9-05D7-4D4D-9C42-4B3EB611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513121"/>
            <a:ext cx="9396413" cy="5753100"/>
          </a:xfrm>
          <a:prstGeom prst="rect">
            <a:avLst/>
          </a:prstGeom>
          <a:effectLst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CED44-AA56-EC29-0D51-664C83DDF73B}"/>
              </a:ext>
            </a:extLst>
          </p:cNvPr>
          <p:cNvSpPr txBox="1"/>
          <p:nvPr/>
        </p:nvSpPr>
        <p:spPr>
          <a:xfrm>
            <a:off x="365759" y="163629"/>
            <a:ext cx="2006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ACA38-DFFF-A46D-42E7-9D66746873AB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168FB-05C3-B7F0-8215-5E49CB1F638A}"/>
              </a:ext>
            </a:extLst>
          </p:cNvPr>
          <p:cNvSpPr txBox="1"/>
          <p:nvPr/>
        </p:nvSpPr>
        <p:spPr>
          <a:xfrm>
            <a:off x="399699" y="831771"/>
            <a:ext cx="10706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</a:t>
            </a:r>
            <a:r>
              <a:rPr lang="en-US" dirty="0"/>
              <a:t> Empty </a:t>
            </a:r>
            <a:r>
              <a:rPr lang="en-US" dirty="0" err="1"/>
              <a:t>WebAPI</a:t>
            </a:r>
            <a:r>
              <a:rPr lang="en-US" dirty="0"/>
              <a:t> project using </a:t>
            </a:r>
            <a:r>
              <a:rPr lang="en-US" dirty="0" err="1"/>
              <a:t>.Net</a:t>
            </a:r>
            <a:r>
              <a:rPr lang="en-US" dirty="0"/>
              <a:t> 5</a:t>
            </a:r>
          </a:p>
          <a:p>
            <a:endParaRPr lang="en-US" dirty="0"/>
          </a:p>
          <a:p>
            <a:r>
              <a:rPr lang="en-US" dirty="0"/>
              <a:t>	Add Packages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lvl="2"/>
            <a:r>
              <a:rPr lang="en-US" b="1" dirty="0" err="1"/>
              <a:t>Automapper</a:t>
            </a:r>
            <a:r>
              <a:rPr lang="en-US" b="1" dirty="0"/>
              <a:t> </a:t>
            </a:r>
            <a:r>
              <a:rPr lang="en-US" dirty="0"/>
              <a:t>– converts one object to type to another </a:t>
            </a:r>
            <a:r>
              <a:rPr lang="en-US" dirty="0" err="1"/>
              <a:t>objectj</a:t>
            </a:r>
            <a:endParaRPr lang="en-US" dirty="0"/>
          </a:p>
          <a:p>
            <a:pPr lvl="2"/>
            <a:r>
              <a:rPr lang="en-US" dirty="0"/>
              <a:t>What are the objects that are converted?</a:t>
            </a:r>
          </a:p>
          <a:p>
            <a:pPr lvl="2"/>
            <a:r>
              <a:rPr lang="en-US" dirty="0">
                <a:hlinkClick r:id="rId2"/>
              </a:rPr>
              <a:t>https://code-maze.com/automapper-net-core/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Cmd</a:t>
            </a:r>
            <a:r>
              <a:rPr lang="en-US" dirty="0"/>
              <a:t>: dotnet add package  </a:t>
            </a:r>
            <a:r>
              <a:rPr lang="en-US" i="1" dirty="0" err="1"/>
              <a:t>Automapper.Extensions.Microsoft.DependencyInjection</a:t>
            </a:r>
            <a:endParaRPr lang="en-US" i="1" dirty="0"/>
          </a:p>
          <a:p>
            <a:pPr lvl="2"/>
            <a:endParaRPr lang="en-US" dirty="0"/>
          </a:p>
          <a:p>
            <a:pPr lvl="2"/>
            <a:r>
              <a:rPr lang="en-US" b="1" dirty="0"/>
              <a:t>Entity Framework</a:t>
            </a:r>
            <a:r>
              <a:rPr lang="en-US" dirty="0"/>
              <a:t> – </a:t>
            </a:r>
          </a:p>
          <a:p>
            <a:pPr lvl="2"/>
            <a:r>
              <a:rPr lang="en-US" dirty="0"/>
              <a:t>dotnet add package </a:t>
            </a:r>
            <a:r>
              <a:rPr lang="en-US" dirty="0" err="1"/>
              <a:t>Microsoft.EntityFrameworkCore</a:t>
            </a:r>
            <a:endParaRPr lang="en-US" dirty="0"/>
          </a:p>
          <a:p>
            <a:pPr lvl="2"/>
            <a:r>
              <a:rPr lang="en-US" dirty="0"/>
              <a:t>dotnet add package </a:t>
            </a:r>
            <a:r>
              <a:rPr lang="en-US" dirty="0" err="1"/>
              <a:t>Microsoft.EntityFrameworkCore.Design</a:t>
            </a:r>
            <a:endParaRPr lang="en-US" dirty="0"/>
          </a:p>
          <a:p>
            <a:pPr lvl="2"/>
            <a:r>
              <a:rPr lang="en-US" dirty="0"/>
              <a:t>dotnet add package </a:t>
            </a:r>
            <a:r>
              <a:rPr lang="en-US" dirty="0" err="1"/>
              <a:t>Microsoft.EntityFrameworkCore.InMemory</a:t>
            </a:r>
            <a:endParaRPr lang="en-US" dirty="0"/>
          </a:p>
          <a:p>
            <a:pPr lvl="2"/>
            <a:r>
              <a:rPr lang="en-US" dirty="0"/>
              <a:t>dotnet add package </a:t>
            </a:r>
            <a:r>
              <a:rPr lang="en-US" dirty="0" err="1"/>
              <a:t>Microsoft.EntityFrameworkCore.SqlServer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Step 2: </a:t>
            </a:r>
            <a:r>
              <a:rPr lang="en-US" dirty="0"/>
              <a:t>Create </a:t>
            </a:r>
            <a:r>
              <a:rPr lang="en-US" b="1" dirty="0"/>
              <a:t>Model</a:t>
            </a:r>
            <a:r>
              <a:rPr lang="en-US" dirty="0"/>
              <a:t>  - POCO for Internal Representation of Data. Create Platform poco class – data managed by this service.	</a:t>
            </a:r>
          </a:p>
          <a:p>
            <a:r>
              <a:rPr lang="en-US" dirty="0"/>
              <a:t>	(DTO – Representation of data that is going out of the app)</a:t>
            </a:r>
          </a:p>
          <a:p>
            <a:r>
              <a:rPr lang="en-US" dirty="0"/>
              <a:t>	</a:t>
            </a:r>
            <a:r>
              <a:rPr lang="en-US" dirty="0" err="1"/>
              <a:t>DataAnnotations</a:t>
            </a:r>
            <a:r>
              <a:rPr lang="en-US" dirty="0"/>
              <a:t> play a role where it validates the data passed to the database.</a:t>
            </a:r>
          </a:p>
          <a:p>
            <a:r>
              <a:rPr lang="en-US" dirty="0"/>
              <a:t>	 https://www.entityframeworktutorial.net/code-first/dataannotation-in-code-first.aspx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0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ACA38-DFFF-A46D-42E7-9D66746873AB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168FB-05C3-B7F0-8215-5E49CB1F638A}"/>
              </a:ext>
            </a:extLst>
          </p:cNvPr>
          <p:cNvSpPr txBox="1"/>
          <p:nvPr/>
        </p:nvSpPr>
        <p:spPr>
          <a:xfrm>
            <a:off x="399699" y="831771"/>
            <a:ext cx="107063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</a:t>
            </a:r>
            <a:r>
              <a:rPr lang="en-US" dirty="0"/>
              <a:t>	Create </a:t>
            </a:r>
            <a:r>
              <a:rPr lang="en-US" b="1" dirty="0" err="1"/>
              <a:t>DBContext</a:t>
            </a:r>
            <a:r>
              <a:rPr lang="en-US" b="1" dirty="0"/>
              <a:t> </a:t>
            </a:r>
            <a:r>
              <a:rPr lang="en-US" dirty="0"/>
              <a:t>for establishing </a:t>
            </a:r>
            <a:r>
              <a:rPr lang="en-US" b="1" dirty="0"/>
              <a:t>connection</a:t>
            </a:r>
            <a:r>
              <a:rPr lang="en-US" dirty="0"/>
              <a:t> between </a:t>
            </a:r>
            <a:r>
              <a:rPr lang="en-US" b="1" dirty="0"/>
              <a:t>Models</a:t>
            </a:r>
            <a:r>
              <a:rPr lang="en-US" dirty="0"/>
              <a:t> – Platform data and </a:t>
            </a:r>
            <a:r>
              <a:rPr lang="en-US" b="1" dirty="0"/>
              <a:t>Database. Register </a:t>
            </a:r>
            <a:r>
              <a:rPr lang="en-US" b="1" dirty="0" err="1"/>
              <a:t>DBContext</a:t>
            </a:r>
            <a:r>
              <a:rPr lang="en-US" b="1" dirty="0"/>
              <a:t> as service.</a:t>
            </a:r>
          </a:p>
          <a:p>
            <a:r>
              <a:rPr lang="en-US" dirty="0"/>
              <a:t>	Use previously created (platform)model to create data in database – </a:t>
            </a:r>
            <a:r>
              <a:rPr lang="en-US" dirty="0" err="1"/>
              <a:t>sqlServer</a:t>
            </a:r>
            <a:r>
              <a:rPr lang="en-US" dirty="0"/>
              <a:t>. Code First Approach.</a:t>
            </a:r>
          </a:p>
          <a:p>
            <a:r>
              <a:rPr lang="en-US" dirty="0"/>
              <a:t>Configure </a:t>
            </a:r>
            <a:r>
              <a:rPr lang="en-US" dirty="0" err="1"/>
              <a:t>DbContext</a:t>
            </a:r>
            <a:r>
              <a:rPr lang="en-US" dirty="0"/>
              <a:t> to use </a:t>
            </a:r>
            <a:r>
              <a:rPr lang="en-US" b="1" dirty="0" err="1"/>
              <a:t>InMem</a:t>
            </a:r>
            <a:r>
              <a:rPr lang="en-US" dirty="0"/>
              <a:t> database for the services up and running.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What is a  </a:t>
            </a:r>
            <a:r>
              <a:rPr lang="en-US" dirty="0" err="1">
                <a:hlinkClick r:id="rId2"/>
              </a:rPr>
              <a:t>DbContext</a:t>
            </a:r>
            <a:r>
              <a:rPr lang="en-US" dirty="0"/>
              <a:t>: 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instance represents a session with the database and can be used to query and save instances of your entities.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is a combination of the Unit Of Work and Repository patterns. Entity Framework Core does not support multiple parallel operations being run on the same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instance. This includes both parallel execution of async queries and any explicit concurrent use from multiple threads. Therefore, always await async calls immediately, or use separate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instances for operations that execute in parallel. </a:t>
            </a:r>
            <a:r>
              <a:rPr lang="en-US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</a:t>
            </a:r>
            <a:r>
              <a:rPr lang="en-US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Asp.Net</a:t>
            </a:r>
            <a:r>
              <a:rPr lang="en-US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Core, </a:t>
            </a:r>
            <a:r>
              <a:rPr lang="en-US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i="1" dirty="0">
                <a:solidFill>
                  <a:srgbClr val="171717"/>
                </a:solidFill>
                <a:latin typeface="Segoe UI" panose="020B0502040204020203" pitchFamily="34" charset="0"/>
              </a:rPr>
              <a:t>uses a scoped model</a:t>
            </a:r>
            <a:endParaRPr lang="en-US" i="1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What is a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hlinkClick r:id="rId3"/>
              </a:rPr>
              <a:t>Database Connection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?</a:t>
            </a: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connection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session of work, opened by the program to communicate with a specific database server, in order to execute SQL statements as a specific user.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Lazy Loading in EF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Scoped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Dbcontext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– single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context for a single request works when there are multiple users requesting to access data? Concurrency handled in EF?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12BA6-E246-8B8F-F456-74FD3E64A61E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F3837-B925-9773-060A-4081FD643C89}"/>
              </a:ext>
            </a:extLst>
          </p:cNvPr>
          <p:cNvSpPr txBox="1"/>
          <p:nvPr/>
        </p:nvSpPr>
        <p:spPr>
          <a:xfrm>
            <a:off x="399699" y="831771"/>
            <a:ext cx="107063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</a:t>
            </a:r>
            <a:r>
              <a:rPr lang="en-US" dirty="0"/>
              <a:t>	</a:t>
            </a:r>
          </a:p>
          <a:p>
            <a:r>
              <a:rPr lang="en-US" dirty="0"/>
              <a:t>	Create Repository Interface for platform – </a:t>
            </a:r>
            <a:r>
              <a:rPr lang="en-US" dirty="0" err="1"/>
              <a:t>GetAllPlatforms</a:t>
            </a:r>
            <a:r>
              <a:rPr lang="en-US" dirty="0"/>
              <a:t>, </a:t>
            </a:r>
            <a:r>
              <a:rPr lang="en-US" dirty="0" err="1"/>
              <a:t>GetPlatformById</a:t>
            </a:r>
            <a:r>
              <a:rPr lang="en-US" dirty="0"/>
              <a:t>, </a:t>
            </a:r>
            <a:r>
              <a:rPr lang="en-US" dirty="0" err="1"/>
              <a:t>CreatePlatform</a:t>
            </a:r>
            <a:r>
              <a:rPr lang="en-US" dirty="0"/>
              <a:t> and </a:t>
            </a:r>
            <a:r>
              <a:rPr lang="en-US" dirty="0" err="1"/>
              <a:t>SaveChanges</a:t>
            </a:r>
            <a:r>
              <a:rPr lang="en-US" dirty="0"/>
              <a:t>.</a:t>
            </a:r>
          </a:p>
          <a:p>
            <a:r>
              <a:rPr lang="en-US" dirty="0"/>
              <a:t>	Implement Repository interface and dependency inject </a:t>
            </a:r>
            <a:r>
              <a:rPr lang="en-US" dirty="0" err="1"/>
              <a:t>DbContext</a:t>
            </a:r>
            <a:r>
              <a:rPr lang="en-US" dirty="0"/>
              <a:t> via constructor. Interface method implementation using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Register repository interface to give the concrete implementation.</a:t>
            </a:r>
          </a:p>
          <a:p>
            <a:endParaRPr lang="en-US" dirty="0"/>
          </a:p>
          <a:p>
            <a:r>
              <a:rPr lang="en-US" dirty="0" err="1"/>
              <a:t>Services.AddScoped</a:t>
            </a:r>
            <a:r>
              <a:rPr lang="en-US" dirty="0"/>
              <a:t>&lt;</a:t>
            </a:r>
            <a:r>
              <a:rPr lang="en-US" dirty="0" err="1"/>
              <a:t>IPlatformFormRepo</a:t>
            </a:r>
            <a:r>
              <a:rPr lang="en-US" dirty="0"/>
              <a:t>, </a:t>
            </a:r>
            <a:r>
              <a:rPr lang="en-US" dirty="0" err="1"/>
              <a:t>PlatformRepo</a:t>
            </a:r>
            <a:r>
              <a:rPr lang="en-US" dirty="0"/>
              <a:t>&gt;();</a:t>
            </a:r>
          </a:p>
          <a:p>
            <a:endParaRPr lang="en-US" dirty="0"/>
          </a:p>
          <a:p>
            <a:r>
              <a:rPr lang="en-US" dirty="0"/>
              <a:t>Dotnet </a:t>
            </a:r>
            <a:r>
              <a:rPr lang="en-US" dirty="0" err="1"/>
              <a:t>cmds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Dotnet build</a:t>
            </a:r>
          </a:p>
          <a:p>
            <a:r>
              <a:rPr lang="en-US" dirty="0"/>
              <a:t>Dotnet run</a:t>
            </a:r>
          </a:p>
          <a:p>
            <a:endParaRPr lang="en-US" dirty="0"/>
          </a:p>
          <a:p>
            <a:r>
              <a:rPr lang="en-US" dirty="0"/>
              <a:t>Review:</a:t>
            </a:r>
          </a:p>
          <a:p>
            <a:r>
              <a:rPr lang="en-US" dirty="0"/>
              <a:t>	Model – Platform POCO Created</a:t>
            </a:r>
          </a:p>
          <a:p>
            <a:r>
              <a:rPr lang="en-US" dirty="0"/>
              <a:t>	Data – </a:t>
            </a:r>
            <a:r>
              <a:rPr lang="en-US" dirty="0" err="1"/>
              <a:t>DBContext</a:t>
            </a:r>
            <a:r>
              <a:rPr lang="en-US" dirty="0"/>
              <a:t> created - </a:t>
            </a:r>
            <a:r>
              <a:rPr lang="en-US" dirty="0" err="1"/>
              <a:t>DBSet</a:t>
            </a:r>
            <a:r>
              <a:rPr lang="en-US" dirty="0"/>
              <a:t>  for Model Platform is created – Registered </a:t>
            </a:r>
            <a:r>
              <a:rPr lang="en-US" dirty="0" err="1"/>
              <a:t>DBContext</a:t>
            </a:r>
            <a:r>
              <a:rPr lang="en-US" dirty="0"/>
              <a:t> as Service</a:t>
            </a:r>
          </a:p>
          <a:p>
            <a:r>
              <a:rPr lang="en-US" dirty="0"/>
              <a:t>	Repo – </a:t>
            </a:r>
            <a:r>
              <a:rPr lang="en-US" dirty="0" err="1"/>
              <a:t>Platfrom</a:t>
            </a:r>
            <a:r>
              <a:rPr lang="en-US" dirty="0"/>
              <a:t> Interface created – Concrete Platform Repo Implemented – Registered Repo as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9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2B5C0-666B-D09F-E5CA-570D87D7CDC3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B716C-0C7C-4699-FB7C-7935E2374DA2}"/>
              </a:ext>
            </a:extLst>
          </p:cNvPr>
          <p:cNvSpPr txBox="1"/>
          <p:nvPr/>
        </p:nvSpPr>
        <p:spPr>
          <a:xfrm>
            <a:off x="388548" y="831771"/>
            <a:ext cx="10706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</a:t>
            </a:r>
            <a:r>
              <a:rPr lang="en-US" dirty="0"/>
              <a:t>	Prepare DB -&gt; seed data to </a:t>
            </a:r>
            <a:r>
              <a:rPr lang="en-US" dirty="0" err="1"/>
              <a:t>DbContext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Step 6:</a:t>
            </a:r>
            <a:r>
              <a:rPr lang="en-US" dirty="0"/>
              <a:t> 	Prepare DTO – External Representation of Data.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PlatformCreateDTO</a:t>
            </a:r>
            <a:r>
              <a:rPr lang="en-US" dirty="0"/>
              <a:t> – inputs taken from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PlatformReadDTO</a:t>
            </a:r>
            <a:r>
              <a:rPr lang="en-US" dirty="0"/>
              <a:t> – inputs passed to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DataAnnotations</a:t>
            </a:r>
            <a:r>
              <a:rPr lang="en-US" dirty="0"/>
              <a:t> plays a role where it validates the received inputs in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7:</a:t>
            </a:r>
            <a:r>
              <a:rPr lang="en-US" dirty="0"/>
              <a:t>	Map Model to </a:t>
            </a:r>
            <a:r>
              <a:rPr lang="en-US" dirty="0" err="1"/>
              <a:t>Dto’s</a:t>
            </a:r>
            <a:r>
              <a:rPr lang="en-US" dirty="0"/>
              <a:t> using </a:t>
            </a:r>
            <a:r>
              <a:rPr lang="en-US" dirty="0" err="1"/>
              <a:t>Automapper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Register </a:t>
            </a:r>
            <a:r>
              <a:rPr lang="en-US" dirty="0" err="1"/>
              <a:t>Automapper</a:t>
            </a:r>
            <a:r>
              <a:rPr lang="en-US" dirty="0"/>
              <a:t> </a:t>
            </a:r>
          </a:p>
          <a:p>
            <a:r>
              <a:rPr lang="en-US" dirty="0"/>
              <a:t>	Map </a:t>
            </a:r>
            <a:r>
              <a:rPr lang="en-US" dirty="0" err="1"/>
              <a:t>Dto’s</a:t>
            </a:r>
            <a:r>
              <a:rPr lang="en-US" dirty="0"/>
              <a:t> to model – Create a profile class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141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1027</Words>
  <Application>Microsoft Office PowerPoint</Application>
  <PresentationFormat>Widescreen</PresentationFormat>
  <Paragraphs>143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Arial</vt:lpstr>
      <vt:lpstr>Calibri</vt:lpstr>
      <vt:lpstr>Calibri Light</vt:lpstr>
      <vt:lpstr>Segoe UI</vt:lpstr>
      <vt:lpstr>Office Theme</vt:lpstr>
      <vt:lpstr>Microservices</vt:lpstr>
      <vt:lpstr>To Know About 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2 – Dockerize ASP.Net Core</vt:lpstr>
      <vt:lpstr>Module 2 – Dockerize ASP.Net Core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Devi Priyadharshini Thavamani - I45247</dc:creator>
  <cp:lastModifiedBy>Devi Priyadharshini Thavamani - I45247</cp:lastModifiedBy>
  <cp:revision>77</cp:revision>
  <dcterms:created xsi:type="dcterms:W3CDTF">2022-10-01T07:20:47Z</dcterms:created>
  <dcterms:modified xsi:type="dcterms:W3CDTF">2022-10-06T04:13:24Z</dcterms:modified>
</cp:coreProperties>
</file>