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3" r:id="rId6"/>
    <p:sldId id="260"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3261-E6E5-22E6-ED12-356C0C4956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301B64-F1B5-0D30-20B1-DCDCD5647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7AD3C5-9A38-3A5E-E9CA-125AB5617413}"/>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5" name="Footer Placeholder 4">
            <a:extLst>
              <a:ext uri="{FF2B5EF4-FFF2-40B4-BE49-F238E27FC236}">
                <a16:creationId xmlns:a16="http://schemas.microsoft.com/office/drawing/2014/main" id="{B084D648-9619-298C-F10F-B6B191108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11452-570B-8153-E4EE-7B6D7E67ED9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54548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F993-C7B4-9CA6-D9A4-C68435FAE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6EE9C-C3B0-34F9-20CC-B54B7E26C4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B41D1-578F-0D9C-CBE0-664DFD9811F1}"/>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5" name="Footer Placeholder 4">
            <a:extLst>
              <a:ext uri="{FF2B5EF4-FFF2-40B4-BE49-F238E27FC236}">
                <a16:creationId xmlns:a16="http://schemas.microsoft.com/office/drawing/2014/main" id="{D8E2C725-7C51-0242-0E23-41062C61D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4F7DB-1715-B90D-CA4E-58B439E583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67699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9E2E2-FA45-BF31-AFE7-FEDA4A8F5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50B6D-0F34-0DE5-3967-C717695A5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17778-ADC0-383D-5B77-9786E2038438}"/>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5" name="Footer Placeholder 4">
            <a:extLst>
              <a:ext uri="{FF2B5EF4-FFF2-40B4-BE49-F238E27FC236}">
                <a16:creationId xmlns:a16="http://schemas.microsoft.com/office/drawing/2014/main" id="{340E2EAB-4C48-2AEB-5FF1-414CB10AA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A878D-85FA-21F1-2CC8-EFC89034899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262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D69F-D6E8-21B1-4A3B-50A2061CE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3AAB9-4633-2998-748B-735129D82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8659A-F30B-F249-0FC1-9492694AD05F}"/>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5" name="Footer Placeholder 4">
            <a:extLst>
              <a:ext uri="{FF2B5EF4-FFF2-40B4-BE49-F238E27FC236}">
                <a16:creationId xmlns:a16="http://schemas.microsoft.com/office/drawing/2014/main" id="{D2F01E6C-D7AA-3A25-FBEF-F009A77B2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2DF13-6FC9-60A5-7BB7-622F8092E0DF}"/>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64183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DDAB-AFCC-CD68-4049-473A0EBE6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A9874A-FB11-D704-71C9-F8A9EF020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0AB9A-B673-7E49-733B-40E56FD803AD}"/>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5" name="Footer Placeholder 4">
            <a:extLst>
              <a:ext uri="{FF2B5EF4-FFF2-40B4-BE49-F238E27FC236}">
                <a16:creationId xmlns:a16="http://schemas.microsoft.com/office/drawing/2014/main" id="{61C81749-4708-071D-5A5F-A14C409B0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54DA4-4D6B-EB4E-F6F6-8A6402830088}"/>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04419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FE01-DD0D-E5C2-69E3-A99904E49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C9CBA-06C5-056D-608F-883C3A0611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DB6196-BE1F-DC35-92E5-B632A8141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7124DD-4A73-0A44-726C-ED00DBF4D9E8}"/>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6" name="Footer Placeholder 5">
            <a:extLst>
              <a:ext uri="{FF2B5EF4-FFF2-40B4-BE49-F238E27FC236}">
                <a16:creationId xmlns:a16="http://schemas.microsoft.com/office/drawing/2014/main" id="{E7802B0F-E660-1F18-2718-4DF23E402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60461-35AA-407A-33B1-27A72E5944C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747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6E0C-D1BE-FE47-2C46-E433442148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8DD122-BD3B-154C-E146-E0AEFAE03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19DDA-2332-2F4E-A5B5-5EB021619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4E949-D9C1-3E60-95AB-96CB9C548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E346B-3E6E-25CF-2FA2-1F45435E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26580-237A-9289-F02C-1EA3A84DC3E6}"/>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8" name="Footer Placeholder 7">
            <a:extLst>
              <a:ext uri="{FF2B5EF4-FFF2-40B4-BE49-F238E27FC236}">
                <a16:creationId xmlns:a16="http://schemas.microsoft.com/office/drawing/2014/main" id="{BDD0759B-823A-1AB1-237C-DB25AC4BE4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A3AEB6-6873-BAC8-8ED3-B0567651D7DC}"/>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192522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0F27-A0A3-2A80-C94E-A26BF8825C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C4429C-A771-4418-F2E9-E071B5D71965}"/>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4" name="Footer Placeholder 3">
            <a:extLst>
              <a:ext uri="{FF2B5EF4-FFF2-40B4-BE49-F238E27FC236}">
                <a16:creationId xmlns:a16="http://schemas.microsoft.com/office/drawing/2014/main" id="{F0502AE1-3591-0B3F-2FAC-8998B23C9D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684AC-E71C-22A9-464E-0F89342CFB1E}"/>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64035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27029-4D44-9633-1572-5D40B22D6E89}"/>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3" name="Footer Placeholder 2">
            <a:extLst>
              <a:ext uri="{FF2B5EF4-FFF2-40B4-BE49-F238E27FC236}">
                <a16:creationId xmlns:a16="http://schemas.microsoft.com/office/drawing/2014/main" id="{7AFC3E6A-F321-D1E3-D2D2-F252534EC5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3D7572-03BA-E948-6741-87FE09F3FF40}"/>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97128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67E7-9903-CDFF-C054-ADDEB016A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78436-8729-75A8-F6D4-60DD1F9C5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20FA3-4673-E150-E064-74DF1EEFB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B37103-4631-6525-5A81-542A9BAB2509}"/>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6" name="Footer Placeholder 5">
            <a:extLst>
              <a:ext uri="{FF2B5EF4-FFF2-40B4-BE49-F238E27FC236}">
                <a16:creationId xmlns:a16="http://schemas.microsoft.com/office/drawing/2014/main" id="{8B3AC99A-ABDA-B437-CD78-9B0A7E849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D6A5C-2CAE-7751-79B9-8C3057A7A0B3}"/>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28639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F5B4-C973-FA36-1E88-80C3F7D0D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7ACFCD-9553-0A4E-0B62-087E64D04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74BC35-1245-C184-D0C3-ADCC492DE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19B45-2B30-70E9-6804-38C65B809DEA}"/>
              </a:ext>
            </a:extLst>
          </p:cNvPr>
          <p:cNvSpPr>
            <a:spLocks noGrp="1"/>
          </p:cNvSpPr>
          <p:nvPr>
            <p:ph type="dt" sz="half" idx="10"/>
          </p:nvPr>
        </p:nvSpPr>
        <p:spPr/>
        <p:txBody>
          <a:bodyPr/>
          <a:lstStyle/>
          <a:p>
            <a:fld id="{605E9D6F-DD27-48E8-B4A6-144BD91B9C7F}" type="datetimeFigureOut">
              <a:rPr lang="en-US" smtClean="0"/>
              <a:t>9/19/2022</a:t>
            </a:fld>
            <a:endParaRPr lang="en-US"/>
          </a:p>
        </p:txBody>
      </p:sp>
      <p:sp>
        <p:nvSpPr>
          <p:cNvPr id="6" name="Footer Placeholder 5">
            <a:extLst>
              <a:ext uri="{FF2B5EF4-FFF2-40B4-BE49-F238E27FC236}">
                <a16:creationId xmlns:a16="http://schemas.microsoft.com/office/drawing/2014/main" id="{C84BFE06-3811-95ED-FB79-1A5B9D8D0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9AD22-E2CA-3679-23B4-566EA2C9E94D}"/>
              </a:ext>
            </a:extLst>
          </p:cNvPr>
          <p:cNvSpPr>
            <a:spLocks noGrp="1"/>
          </p:cNvSpPr>
          <p:nvPr>
            <p:ph type="sldNum" sz="quarter" idx="12"/>
          </p:nvPr>
        </p:nvSpPr>
        <p:spPr/>
        <p:txBody>
          <a:bodyPr/>
          <a:lstStyle/>
          <a:p>
            <a:fld id="{F21DFD1C-7F25-45D9-842C-F2EFE311BC0E}" type="slidenum">
              <a:rPr lang="en-US" smtClean="0"/>
              <a:t>‹#›</a:t>
            </a:fld>
            <a:endParaRPr lang="en-US"/>
          </a:p>
        </p:txBody>
      </p:sp>
    </p:spTree>
    <p:extLst>
      <p:ext uri="{BB962C8B-B14F-4D97-AF65-F5344CB8AC3E}">
        <p14:creationId xmlns:p14="http://schemas.microsoft.com/office/powerpoint/2010/main" val="390329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D2E05-A994-D69A-52E4-7E398C0CC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8B03C-2446-D9D1-5C26-FA169B8F0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1680F-1759-445A-E209-C84A5A7F2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E9D6F-DD27-48E8-B4A6-144BD91B9C7F}" type="datetimeFigureOut">
              <a:rPr lang="en-US" smtClean="0"/>
              <a:t>9/19/2022</a:t>
            </a:fld>
            <a:endParaRPr lang="en-US"/>
          </a:p>
        </p:txBody>
      </p:sp>
      <p:sp>
        <p:nvSpPr>
          <p:cNvPr id="5" name="Footer Placeholder 4">
            <a:extLst>
              <a:ext uri="{FF2B5EF4-FFF2-40B4-BE49-F238E27FC236}">
                <a16:creationId xmlns:a16="http://schemas.microsoft.com/office/drawing/2014/main" id="{AD5D4F13-ACFF-4791-3A93-0B06FF73F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CD23AD-A25C-157E-3F2E-385C41224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FD1C-7F25-45D9-842C-F2EFE311BC0E}" type="slidenum">
              <a:rPr lang="en-US" smtClean="0"/>
              <a:t>‹#›</a:t>
            </a:fld>
            <a:endParaRPr lang="en-US"/>
          </a:p>
        </p:txBody>
      </p:sp>
    </p:spTree>
    <p:extLst>
      <p:ext uri="{BB962C8B-B14F-4D97-AF65-F5344CB8AC3E}">
        <p14:creationId xmlns:p14="http://schemas.microsoft.com/office/powerpoint/2010/main" val="114649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8BDE-4A61-74C1-84DB-32735E211265}"/>
              </a:ext>
            </a:extLst>
          </p:cNvPr>
          <p:cNvSpPr>
            <a:spLocks noGrp="1"/>
          </p:cNvSpPr>
          <p:nvPr>
            <p:ph type="ctrTitle"/>
          </p:nvPr>
        </p:nvSpPr>
        <p:spPr/>
        <p:txBody>
          <a:bodyPr/>
          <a:lstStyle/>
          <a:p>
            <a:r>
              <a:rPr lang="en-US" dirty="0"/>
              <a:t>Rest API using ASP.NET core</a:t>
            </a:r>
          </a:p>
        </p:txBody>
      </p:sp>
      <p:sp>
        <p:nvSpPr>
          <p:cNvPr id="3" name="Subtitle 2">
            <a:extLst>
              <a:ext uri="{FF2B5EF4-FFF2-40B4-BE49-F238E27FC236}">
                <a16:creationId xmlns:a16="http://schemas.microsoft.com/office/drawing/2014/main" id="{6FC8E4BB-9DCE-2960-3B39-DCD5AC956D59}"/>
              </a:ext>
            </a:extLst>
          </p:cNvPr>
          <p:cNvSpPr>
            <a:spLocks noGrp="1"/>
          </p:cNvSpPr>
          <p:nvPr>
            <p:ph type="subTitle" idx="1"/>
          </p:nvPr>
        </p:nvSpPr>
        <p:spPr/>
        <p:txBody>
          <a:bodyPr/>
          <a:lstStyle/>
          <a:p>
            <a:pPr algn="r"/>
            <a:r>
              <a:rPr lang="en-US" dirty="0"/>
              <a:t>-  https://www.youtube.com/watch?v=fmvcAzHpsk8</a:t>
            </a:r>
          </a:p>
        </p:txBody>
      </p:sp>
    </p:spTree>
    <p:extLst>
      <p:ext uri="{BB962C8B-B14F-4D97-AF65-F5344CB8AC3E}">
        <p14:creationId xmlns:p14="http://schemas.microsoft.com/office/powerpoint/2010/main" val="419203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0194C-73C8-C674-E820-50D762977500}"/>
              </a:ext>
            </a:extLst>
          </p:cNvPr>
          <p:cNvSpPr txBox="1"/>
          <p:nvPr/>
        </p:nvSpPr>
        <p:spPr>
          <a:xfrm>
            <a:off x="327259" y="356135"/>
            <a:ext cx="11386686" cy="6186309"/>
          </a:xfrm>
          <a:prstGeom prst="rect">
            <a:avLst/>
          </a:prstGeom>
          <a:noFill/>
        </p:spPr>
        <p:txBody>
          <a:bodyPr wrap="square" rtlCol="0">
            <a:spAutoFit/>
          </a:bodyPr>
          <a:lstStyle/>
          <a:p>
            <a:r>
              <a:rPr lang="en-US" dirty="0"/>
              <a:t>Things Covered:</a:t>
            </a:r>
          </a:p>
          <a:p>
            <a:endParaRPr lang="en-US" dirty="0"/>
          </a:p>
          <a:p>
            <a:r>
              <a:rPr lang="en-US" b="1" dirty="0"/>
              <a:t>HTTP</a:t>
            </a:r>
            <a:r>
              <a:rPr lang="en-US" dirty="0"/>
              <a:t> </a:t>
            </a:r>
          </a:p>
          <a:p>
            <a:r>
              <a:rPr lang="en-US" dirty="0"/>
              <a:t>CRUD </a:t>
            </a:r>
            <a:r>
              <a:rPr lang="en-US" dirty="0" err="1"/>
              <a:t>Optns</a:t>
            </a:r>
            <a:endParaRPr lang="en-US" dirty="0"/>
          </a:p>
          <a:p>
            <a:r>
              <a:rPr lang="en-US" dirty="0"/>
              <a:t>http verbs: GET(</a:t>
            </a:r>
            <a:r>
              <a:rPr lang="en-US" b="1" dirty="0"/>
              <a:t>R</a:t>
            </a:r>
            <a:r>
              <a:rPr lang="en-US" dirty="0"/>
              <a:t>ead), POST(Write/</a:t>
            </a:r>
            <a:r>
              <a:rPr lang="en-US" b="1" dirty="0"/>
              <a:t>C</a:t>
            </a:r>
            <a:r>
              <a:rPr lang="en-US" dirty="0"/>
              <a:t>reate), PUT &amp; PATCH(</a:t>
            </a:r>
            <a:r>
              <a:rPr lang="en-US" b="1" dirty="0"/>
              <a:t>U</a:t>
            </a:r>
            <a:r>
              <a:rPr lang="en-US" dirty="0"/>
              <a:t>pdate), </a:t>
            </a:r>
            <a:r>
              <a:rPr lang="en-US" b="1" dirty="0"/>
              <a:t>D</a:t>
            </a:r>
            <a:r>
              <a:rPr lang="en-US" dirty="0"/>
              <a:t>ELETE(delete)</a:t>
            </a:r>
          </a:p>
          <a:p>
            <a:endParaRPr lang="en-US" dirty="0"/>
          </a:p>
          <a:p>
            <a:r>
              <a:rPr lang="en-US" dirty="0"/>
              <a:t>Diff </a:t>
            </a:r>
            <a:r>
              <a:rPr lang="en-US" dirty="0" err="1"/>
              <a:t>btwn</a:t>
            </a:r>
            <a:r>
              <a:rPr lang="en-US" dirty="0"/>
              <a:t> PUT and PATCH:</a:t>
            </a:r>
          </a:p>
          <a:p>
            <a:r>
              <a:rPr lang="en-US" dirty="0"/>
              <a:t>PUT update replaces the entire entity with the PUT payload. Therefore, while using PUT, the payload requires entity’s all parameters along with the parameter that needs to be modified. </a:t>
            </a:r>
          </a:p>
          <a:p>
            <a:r>
              <a:rPr lang="en-US" dirty="0"/>
              <a:t>PATCH – patch updates the only parameter in the entity that needs update while ignores/leaves the other parameter in the entity. In Patch request, the data which needs modification alone is sent.</a:t>
            </a:r>
          </a:p>
          <a:p>
            <a:endParaRPr lang="en-US" dirty="0"/>
          </a:p>
          <a:p>
            <a:r>
              <a:rPr lang="en-US" b="1" dirty="0"/>
              <a:t>Repository Pattern</a:t>
            </a:r>
          </a:p>
          <a:p>
            <a:r>
              <a:rPr lang="en-US" b="0" i="0" dirty="0">
                <a:solidFill>
                  <a:srgbClr val="333333"/>
                </a:solidFill>
                <a:effectLst/>
                <a:latin typeface="PT Serif" panose="020B0604020202020204" pitchFamily="18" charset="0"/>
              </a:rPr>
              <a:t>Repository Pattern is an abstraction of the Data Access Layer. It hides the details of how exactly the data is saved or retrieved from the underlying data source. The details of how the data is stored and retrieved is in the respective repository. For example, you may have a repository that stores and retrieves data from an in-memory collection. You may have another repository that stores and retrieves data from a database like SQL Server. Yet another repository that stores and retrieves data from an XML file.</a:t>
            </a:r>
          </a:p>
          <a:p>
            <a:r>
              <a:rPr lang="en-US" dirty="0">
                <a:solidFill>
                  <a:srgbClr val="333333"/>
                </a:solidFill>
                <a:latin typeface="PT Serif" panose="020B0604020202020204" pitchFamily="18" charset="0"/>
              </a:rPr>
              <a:t>Implementation:</a:t>
            </a:r>
          </a:p>
          <a:p>
            <a:r>
              <a:rPr lang="en-US" b="1" dirty="0">
                <a:solidFill>
                  <a:srgbClr val="333333"/>
                </a:solidFill>
                <a:latin typeface="PT Serif" panose="020B0604020202020204" pitchFamily="18" charset="0"/>
              </a:rPr>
              <a:t>Create an (Repository Pattern) Interface and specify the operations that an application requires </a:t>
            </a:r>
            <a:r>
              <a:rPr lang="en-US" b="1" dirty="0" err="1">
                <a:solidFill>
                  <a:srgbClr val="333333"/>
                </a:solidFill>
                <a:latin typeface="PT Serif" panose="020B0604020202020204" pitchFamily="18" charset="0"/>
              </a:rPr>
              <a:t>inorder</a:t>
            </a:r>
            <a:r>
              <a:rPr lang="en-US" b="1" dirty="0">
                <a:solidFill>
                  <a:srgbClr val="333333"/>
                </a:solidFill>
                <a:latin typeface="PT Serif" panose="020B0604020202020204" pitchFamily="18" charset="0"/>
              </a:rPr>
              <a:t> to talk with the underlying data(XML, SQL, JSON </a:t>
            </a:r>
            <a:r>
              <a:rPr lang="en-US" b="1" dirty="0" err="1">
                <a:solidFill>
                  <a:srgbClr val="333333"/>
                </a:solidFill>
                <a:latin typeface="PT Serif" panose="020B0604020202020204" pitchFamily="18" charset="0"/>
              </a:rPr>
              <a:t>etc</a:t>
            </a:r>
            <a:r>
              <a:rPr lang="en-US" b="1" dirty="0">
                <a:solidFill>
                  <a:srgbClr val="333333"/>
                </a:solidFill>
                <a:latin typeface="PT Serif" panose="020B0604020202020204" pitchFamily="18" charset="0"/>
              </a:rPr>
              <a:t>). </a:t>
            </a:r>
            <a:endParaRPr lang="en-US" b="1" dirty="0"/>
          </a:p>
          <a:p>
            <a:endParaRPr lang="en-US" dirty="0"/>
          </a:p>
        </p:txBody>
      </p:sp>
    </p:spTree>
    <p:extLst>
      <p:ext uri="{BB962C8B-B14F-4D97-AF65-F5344CB8AC3E}">
        <p14:creationId xmlns:p14="http://schemas.microsoft.com/office/powerpoint/2010/main" val="16726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8C4B6-AEDB-C8BB-CABF-BA7D5253178E}"/>
              </a:ext>
            </a:extLst>
          </p:cNvPr>
          <p:cNvPicPr>
            <a:picLocks noChangeAspect="1"/>
          </p:cNvPicPr>
          <p:nvPr/>
        </p:nvPicPr>
        <p:blipFill>
          <a:blip r:embed="rId2"/>
          <a:stretch>
            <a:fillRect/>
          </a:stretch>
        </p:blipFill>
        <p:spPr>
          <a:xfrm>
            <a:off x="108155" y="357743"/>
            <a:ext cx="11838040" cy="6197987"/>
          </a:xfrm>
          <a:prstGeom prst="rect">
            <a:avLst/>
          </a:prstGeom>
        </p:spPr>
      </p:pic>
    </p:spTree>
    <p:extLst>
      <p:ext uri="{BB962C8B-B14F-4D97-AF65-F5344CB8AC3E}">
        <p14:creationId xmlns:p14="http://schemas.microsoft.com/office/powerpoint/2010/main" val="6555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2D30A-A713-C61E-C87B-EEF37005BC3B}"/>
              </a:ext>
            </a:extLst>
          </p:cNvPr>
          <p:cNvPicPr>
            <a:picLocks noChangeAspect="1"/>
          </p:cNvPicPr>
          <p:nvPr/>
        </p:nvPicPr>
        <p:blipFill>
          <a:blip r:embed="rId2"/>
          <a:stretch>
            <a:fillRect/>
          </a:stretch>
        </p:blipFill>
        <p:spPr>
          <a:xfrm>
            <a:off x="533399" y="2623170"/>
            <a:ext cx="5968999" cy="2879241"/>
          </a:xfrm>
          <a:prstGeom prst="rect">
            <a:avLst/>
          </a:prstGeom>
        </p:spPr>
      </p:pic>
      <p:sp>
        <p:nvSpPr>
          <p:cNvPr id="4" name="TextBox 3">
            <a:extLst>
              <a:ext uri="{FF2B5EF4-FFF2-40B4-BE49-F238E27FC236}">
                <a16:creationId xmlns:a16="http://schemas.microsoft.com/office/drawing/2014/main" id="{9C158542-777A-7B68-5C27-64F0B63D50A8}"/>
              </a:ext>
            </a:extLst>
          </p:cNvPr>
          <p:cNvSpPr txBox="1"/>
          <p:nvPr/>
        </p:nvSpPr>
        <p:spPr>
          <a:xfrm>
            <a:off x="135467" y="100633"/>
            <a:ext cx="4267200" cy="2554545"/>
          </a:xfrm>
          <a:prstGeom prst="rect">
            <a:avLst/>
          </a:prstGeom>
          <a:noFill/>
        </p:spPr>
        <p:txBody>
          <a:bodyPr wrap="square" rtlCol="0">
            <a:spAutoFit/>
          </a:bodyPr>
          <a:lstStyle/>
          <a:p>
            <a:r>
              <a:rPr lang="en-US" sz="1600" dirty="0"/>
              <a:t>Service Container</a:t>
            </a:r>
          </a:p>
          <a:p>
            <a:r>
              <a:rPr lang="en-US" sz="1600" dirty="0"/>
              <a:t>- Configures service. </a:t>
            </a:r>
          </a:p>
          <a:p>
            <a:pPr marL="285750" indent="-285750">
              <a:buFontTx/>
              <a:buChar char="-"/>
            </a:pPr>
            <a:r>
              <a:rPr lang="en-US" sz="1600" dirty="0"/>
              <a:t>Responsible for providing instance of configured services when referenced via its interface.</a:t>
            </a:r>
          </a:p>
          <a:p>
            <a:pPr marL="285750" indent="-285750">
              <a:buFontTx/>
              <a:buChar char="-"/>
            </a:pPr>
            <a:r>
              <a:rPr lang="en-US" sz="1600"/>
              <a:t>Based </a:t>
            </a:r>
            <a:r>
              <a:rPr lang="en-US" sz="1600" dirty="0"/>
              <a:t>on how the service life time is configured, either same object or new instance object is returned.</a:t>
            </a:r>
          </a:p>
          <a:p>
            <a:pPr marL="285750" indent="-285750">
              <a:buFontTx/>
              <a:buChar char="-"/>
            </a:pPr>
            <a:r>
              <a:rPr lang="en-US" sz="1600" dirty="0"/>
              <a:t>Dependency injection : service is injected by the service container</a:t>
            </a:r>
          </a:p>
        </p:txBody>
      </p:sp>
      <p:sp>
        <p:nvSpPr>
          <p:cNvPr id="5" name="TextBox 4">
            <a:extLst>
              <a:ext uri="{FF2B5EF4-FFF2-40B4-BE49-F238E27FC236}">
                <a16:creationId xmlns:a16="http://schemas.microsoft.com/office/drawing/2014/main" id="{900829EF-4475-096F-DEA1-9CDCF702FBA4}"/>
              </a:ext>
            </a:extLst>
          </p:cNvPr>
          <p:cNvSpPr txBox="1"/>
          <p:nvPr/>
        </p:nvSpPr>
        <p:spPr>
          <a:xfrm>
            <a:off x="5791200" y="160867"/>
            <a:ext cx="4080933" cy="369332"/>
          </a:xfrm>
          <a:prstGeom prst="rect">
            <a:avLst/>
          </a:prstGeom>
          <a:noFill/>
        </p:spPr>
        <p:txBody>
          <a:bodyPr wrap="square" rtlCol="0">
            <a:spAutoFit/>
          </a:bodyPr>
          <a:lstStyle/>
          <a:p>
            <a:r>
              <a:rPr lang="en-US" dirty="0"/>
              <a:t>Service</a:t>
            </a:r>
          </a:p>
        </p:txBody>
      </p:sp>
      <p:pic>
        <p:nvPicPr>
          <p:cNvPr id="7" name="Picture 6">
            <a:extLst>
              <a:ext uri="{FF2B5EF4-FFF2-40B4-BE49-F238E27FC236}">
                <a16:creationId xmlns:a16="http://schemas.microsoft.com/office/drawing/2014/main" id="{556E2864-F39B-1A4C-98FB-6514574474D3}"/>
              </a:ext>
            </a:extLst>
          </p:cNvPr>
          <p:cNvPicPr>
            <a:picLocks noChangeAspect="1"/>
          </p:cNvPicPr>
          <p:nvPr/>
        </p:nvPicPr>
        <p:blipFill>
          <a:blip r:embed="rId3"/>
          <a:stretch>
            <a:fillRect/>
          </a:stretch>
        </p:blipFill>
        <p:spPr>
          <a:xfrm>
            <a:off x="7347880" y="2438400"/>
            <a:ext cx="4310721" cy="2977092"/>
          </a:xfrm>
          <a:prstGeom prst="rect">
            <a:avLst/>
          </a:prstGeom>
        </p:spPr>
      </p:pic>
    </p:spTree>
    <p:extLst>
      <p:ext uri="{BB962C8B-B14F-4D97-AF65-F5344CB8AC3E}">
        <p14:creationId xmlns:p14="http://schemas.microsoft.com/office/powerpoint/2010/main" val="128462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25824-F3B8-60F2-3BF3-7E4A840993F7}"/>
              </a:ext>
            </a:extLst>
          </p:cNvPr>
          <p:cNvPicPr>
            <a:picLocks noChangeAspect="1"/>
          </p:cNvPicPr>
          <p:nvPr/>
        </p:nvPicPr>
        <p:blipFill>
          <a:blip r:embed="rId2"/>
          <a:stretch>
            <a:fillRect/>
          </a:stretch>
        </p:blipFill>
        <p:spPr>
          <a:xfrm>
            <a:off x="1790700" y="828675"/>
            <a:ext cx="8610600" cy="5200650"/>
          </a:xfrm>
          <a:prstGeom prst="rect">
            <a:avLst/>
          </a:prstGeom>
        </p:spPr>
      </p:pic>
    </p:spTree>
    <p:extLst>
      <p:ext uri="{BB962C8B-B14F-4D97-AF65-F5344CB8AC3E}">
        <p14:creationId xmlns:p14="http://schemas.microsoft.com/office/powerpoint/2010/main" val="180868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8B9B6-1779-AE32-DA41-7B7F606DA714}"/>
              </a:ext>
            </a:extLst>
          </p:cNvPr>
          <p:cNvSpPr txBox="1"/>
          <p:nvPr/>
        </p:nvSpPr>
        <p:spPr>
          <a:xfrm>
            <a:off x="304800" y="296333"/>
            <a:ext cx="11667067" cy="3139321"/>
          </a:xfrm>
          <a:prstGeom prst="rect">
            <a:avLst/>
          </a:prstGeom>
          <a:noFill/>
        </p:spPr>
        <p:txBody>
          <a:bodyPr wrap="square" rtlCol="0">
            <a:spAutoFit/>
          </a:bodyPr>
          <a:lstStyle/>
          <a:p>
            <a:r>
              <a:rPr lang="en-US" dirty="0"/>
              <a:t>Notes:</a:t>
            </a:r>
          </a:p>
          <a:p>
            <a:endParaRPr lang="en-US" dirty="0"/>
          </a:p>
          <a:p>
            <a:pPr marL="285750" indent="-285750">
              <a:buFontTx/>
              <a:buChar char="-"/>
            </a:pPr>
            <a:r>
              <a:rPr lang="en-US" dirty="0"/>
              <a:t>Repo can be for all resources. </a:t>
            </a:r>
            <a:r>
              <a:rPr lang="en-US" dirty="0" err="1"/>
              <a:t>i.e</a:t>
            </a:r>
            <a:r>
              <a:rPr lang="en-US" dirty="0"/>
              <a:t>, A Repo can return commands as well any other data the underlying data base supports.</a:t>
            </a:r>
          </a:p>
          <a:p>
            <a:pPr marL="285750" indent="-285750">
              <a:buFontTx/>
              <a:buChar char="-"/>
            </a:pPr>
            <a:r>
              <a:rPr lang="en-US" dirty="0"/>
              <a:t>Controller – can deal with one resource type. </a:t>
            </a:r>
            <a:r>
              <a:rPr lang="en-US" dirty="0" err="1"/>
              <a:t>i.e</a:t>
            </a:r>
            <a:r>
              <a:rPr lang="en-US" dirty="0"/>
              <a:t>, </a:t>
            </a:r>
            <a:r>
              <a:rPr lang="en-US" dirty="0" err="1"/>
              <a:t>Cmd</a:t>
            </a:r>
            <a:r>
              <a:rPr lang="en-US" dirty="0"/>
              <a:t> Controller can do CRUD operation on Cmd.</a:t>
            </a:r>
          </a:p>
          <a:p>
            <a:r>
              <a:rPr lang="en-US" dirty="0" err="1"/>
              <a:t>UserController</a:t>
            </a:r>
            <a:r>
              <a:rPr lang="en-US" dirty="0"/>
              <a:t> – can do CRUD Operation on User entity. </a:t>
            </a:r>
            <a:r>
              <a:rPr lang="en-US" dirty="0" err="1"/>
              <a:t>i.e</a:t>
            </a:r>
            <a:r>
              <a:rPr lang="en-US" dirty="0"/>
              <a:t>, </a:t>
            </a:r>
            <a:r>
              <a:rPr lang="en-US" dirty="0" err="1"/>
              <a:t>CmdController</a:t>
            </a:r>
            <a:r>
              <a:rPr lang="en-US" dirty="0"/>
              <a:t> cannot work with user entity on any REST CRUD </a:t>
            </a:r>
            <a:r>
              <a:rPr lang="en-US" dirty="0" err="1"/>
              <a:t>Optn</a:t>
            </a: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Why Action/API Endpoint method returns </a:t>
            </a:r>
            <a:r>
              <a:rPr lang="en-US" dirty="0" err="1"/>
              <a:t>ActionResult</a:t>
            </a:r>
            <a:r>
              <a:rPr lang="en-US" dirty="0"/>
              <a:t> not the object directly?</a:t>
            </a:r>
          </a:p>
          <a:p>
            <a:endParaRPr lang="en-US" dirty="0"/>
          </a:p>
        </p:txBody>
      </p:sp>
    </p:spTree>
    <p:extLst>
      <p:ext uri="{BB962C8B-B14F-4D97-AF65-F5344CB8AC3E}">
        <p14:creationId xmlns:p14="http://schemas.microsoft.com/office/powerpoint/2010/main" val="280212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6B-6402-0E4D-8DED-007E9EAE3FD8}"/>
              </a:ext>
            </a:extLst>
          </p:cNvPr>
          <p:cNvSpPr>
            <a:spLocks noGrp="1"/>
          </p:cNvSpPr>
          <p:nvPr>
            <p:ph type="title"/>
          </p:nvPr>
        </p:nvSpPr>
        <p:spPr>
          <a:xfrm>
            <a:off x="838200" y="154005"/>
            <a:ext cx="10515600" cy="760396"/>
          </a:xfrm>
        </p:spPr>
        <p:txBody>
          <a:bodyPr>
            <a:normAutofit/>
          </a:bodyPr>
          <a:lstStyle/>
          <a:p>
            <a:r>
              <a:rPr lang="en-US" dirty="0"/>
              <a:t>Create project vs code </a:t>
            </a:r>
            <a:r>
              <a:rPr lang="en-US" dirty="0" err="1"/>
              <a:t>Cmdj</a:t>
            </a:r>
            <a:endParaRPr lang="en-US" dirty="0"/>
          </a:p>
        </p:txBody>
      </p:sp>
      <p:sp>
        <p:nvSpPr>
          <p:cNvPr id="3" name="Content Placeholder 2">
            <a:extLst>
              <a:ext uri="{FF2B5EF4-FFF2-40B4-BE49-F238E27FC236}">
                <a16:creationId xmlns:a16="http://schemas.microsoft.com/office/drawing/2014/main" id="{2F6146CC-94B4-88A0-BF12-87FF6547995E}"/>
              </a:ext>
            </a:extLst>
          </p:cNvPr>
          <p:cNvSpPr>
            <a:spLocks noGrp="1"/>
          </p:cNvSpPr>
          <p:nvPr>
            <p:ph idx="1"/>
          </p:nvPr>
        </p:nvSpPr>
        <p:spPr>
          <a:xfrm>
            <a:off x="838200" y="991402"/>
            <a:ext cx="10515600" cy="5185561"/>
          </a:xfrm>
        </p:spPr>
        <p:txBody>
          <a:bodyPr/>
          <a:lstStyle/>
          <a:p>
            <a:pPr marL="0" indent="0">
              <a:buNone/>
            </a:pPr>
            <a:r>
              <a:rPr lang="en-US" dirty="0" err="1"/>
              <a:t>Cmds</a:t>
            </a:r>
            <a:r>
              <a:rPr lang="en-US" dirty="0"/>
              <a:t>:</a:t>
            </a:r>
          </a:p>
          <a:p>
            <a:pPr marL="0" indent="0">
              <a:buNone/>
            </a:pPr>
            <a:endParaRPr lang="en-US" dirty="0"/>
          </a:p>
          <a:p>
            <a:pPr marL="0" indent="0">
              <a:buNone/>
            </a:pPr>
            <a:r>
              <a:rPr lang="en-US" dirty="0"/>
              <a:t>Dotnet new</a:t>
            </a:r>
          </a:p>
          <a:p>
            <a:pPr marL="0" indent="0">
              <a:buNone/>
            </a:pPr>
            <a:r>
              <a:rPr lang="en-US" dirty="0"/>
              <a:t>Dotnet new </a:t>
            </a:r>
            <a:r>
              <a:rPr lang="en-US" dirty="0" err="1"/>
              <a:t>webapi</a:t>
            </a:r>
            <a:r>
              <a:rPr lang="en-US" dirty="0"/>
              <a:t> –n </a:t>
            </a:r>
            <a:r>
              <a:rPr lang="en-US" dirty="0" err="1"/>
              <a:t>commandServer</a:t>
            </a:r>
            <a:r>
              <a:rPr lang="en-US" dirty="0"/>
              <a:t> (name of project)</a:t>
            </a:r>
          </a:p>
          <a:p>
            <a:pPr marL="0" indent="0">
              <a:buNone/>
            </a:pPr>
            <a:endParaRPr lang="en-US" dirty="0"/>
          </a:p>
          <a:p>
            <a:pPr marL="0" indent="0">
              <a:buNone/>
            </a:pPr>
            <a:r>
              <a:rPr lang="en-US" dirty="0"/>
              <a:t>Core –r </a:t>
            </a:r>
            <a:r>
              <a:rPr lang="en-US" dirty="0" err="1"/>
              <a:t>commandServer</a:t>
            </a:r>
            <a:r>
              <a:rPr lang="en-US" dirty="0"/>
              <a:t> – open folder in </a:t>
            </a:r>
            <a:r>
              <a:rPr lang="en-US" dirty="0" err="1"/>
              <a:t>vscode</a:t>
            </a:r>
            <a:r>
              <a:rPr lang="en-US" dirty="0"/>
              <a:t> ?</a:t>
            </a:r>
          </a:p>
        </p:txBody>
      </p:sp>
    </p:spTree>
    <p:extLst>
      <p:ext uri="{BB962C8B-B14F-4D97-AF65-F5344CB8AC3E}">
        <p14:creationId xmlns:p14="http://schemas.microsoft.com/office/powerpoint/2010/main" val="17799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423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PT Serif</vt:lpstr>
      <vt:lpstr>Office Theme</vt:lpstr>
      <vt:lpstr>Rest API using ASP.NET core</vt:lpstr>
      <vt:lpstr>PowerPoint Presentation</vt:lpstr>
      <vt:lpstr>PowerPoint Presentation</vt:lpstr>
      <vt:lpstr>PowerPoint Presentation</vt:lpstr>
      <vt:lpstr>PowerPoint Presentation</vt:lpstr>
      <vt:lpstr>PowerPoint Presentation</vt:lpstr>
      <vt:lpstr>Create project vs code Cmdj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using ASP.NET core</dc:title>
  <dc:creator>Devi Priyadharshini Thavamani - I45247</dc:creator>
  <cp:lastModifiedBy>Devi Priyadharshini Thavamani - I45247</cp:lastModifiedBy>
  <cp:revision>13</cp:revision>
  <dcterms:created xsi:type="dcterms:W3CDTF">2022-09-18T17:41:06Z</dcterms:created>
  <dcterms:modified xsi:type="dcterms:W3CDTF">2022-09-19T16:39:50Z</dcterms:modified>
</cp:coreProperties>
</file>