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28E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0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02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704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012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5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19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3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7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8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9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76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1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7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4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66E5-586D-41CE-9D23-EA8BFA698EA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D2DD-548C-4A90-8336-BC97A6464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081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amincode.net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oracle.com/" TargetMode="External"/><Relationship Id="rId5" Type="http://schemas.openxmlformats.org/officeDocument/2006/relationships/hyperlink" Target="http://netbeans.org/" TargetMode="External"/><Relationship Id="rId4" Type="http://schemas.openxmlformats.org/officeDocument/2006/relationships/hyperlink" Target="http://examples.javacodegeek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harpenSoften amount="99000"/>
                    </a14:imgEffect>
                    <a14:imgEffect>
                      <a14:colorTemperature colorTemp="5300"/>
                    </a14:imgEffect>
                    <a14:imgEffect>
                      <a14:saturation sat="114000"/>
                    </a14:imgEffect>
                    <a14:imgEffect>
                      <a14:brightnessContrast contrast="2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B668DD-DCEC-4D05-8053-86BA442FA94F}"/>
              </a:ext>
            </a:extLst>
          </p:cNvPr>
          <p:cNvSpPr txBox="1"/>
          <p:nvPr/>
        </p:nvSpPr>
        <p:spPr>
          <a:xfrm>
            <a:off x="2761727" y="749457"/>
            <a:ext cx="6668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ATM MACHINE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A26C9-EE6C-43CB-A1D9-D9840EF37690}"/>
              </a:ext>
            </a:extLst>
          </p:cNvPr>
          <p:cNvCxnSpPr>
            <a:cxnSpLocks/>
          </p:cNvCxnSpPr>
          <p:nvPr/>
        </p:nvCxnSpPr>
        <p:spPr>
          <a:xfrm>
            <a:off x="656490" y="2433711"/>
            <a:ext cx="11071274" cy="0"/>
          </a:xfrm>
          <a:prstGeom prst="line">
            <a:avLst/>
          </a:prstGeom>
          <a:ln w="76200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B8F404-15AE-4D3B-8B2F-147C92460BEA}"/>
              </a:ext>
            </a:extLst>
          </p:cNvPr>
          <p:cNvSpPr txBox="1"/>
          <p:nvPr/>
        </p:nvSpPr>
        <p:spPr>
          <a:xfrm>
            <a:off x="914400" y="2914120"/>
            <a:ext cx="3193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Project work done by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468D4-8797-4F1E-8CE0-2540FA15687D}"/>
              </a:ext>
            </a:extLst>
          </p:cNvPr>
          <p:cNvSpPr txBox="1"/>
          <p:nvPr/>
        </p:nvSpPr>
        <p:spPr>
          <a:xfrm flipH="1">
            <a:off x="5004417" y="3632551"/>
            <a:ext cx="648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LOGESH E                        412919104006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EB43E-5BEB-4B0B-BBCD-24909814808B}"/>
              </a:ext>
            </a:extLst>
          </p:cNvPr>
          <p:cNvSpPr txBox="1"/>
          <p:nvPr/>
        </p:nvSpPr>
        <p:spPr>
          <a:xfrm flipH="1">
            <a:off x="5004417" y="4118766"/>
            <a:ext cx="648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NAGARAJ V                    412919104008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9A1BC-FF96-4B48-B9C9-557A61A8F4DE}"/>
              </a:ext>
            </a:extLst>
          </p:cNvPr>
          <p:cNvSpPr txBox="1"/>
          <p:nvPr/>
        </p:nvSpPr>
        <p:spPr>
          <a:xfrm>
            <a:off x="2710373" y="5430600"/>
            <a:ext cx="696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Computer Science &amp; Engineering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1F3E9-0244-47B7-8BD7-AC6DDCBFA04C}"/>
              </a:ext>
            </a:extLst>
          </p:cNvPr>
          <p:cNvSpPr txBox="1"/>
          <p:nvPr/>
        </p:nvSpPr>
        <p:spPr>
          <a:xfrm>
            <a:off x="3692652" y="6028757"/>
            <a:ext cx="499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Guide Name : Mr. </a:t>
            </a:r>
            <a:r>
              <a:rPr lang="en-US" sz="2400" dirty="0" err="1">
                <a:solidFill>
                  <a:schemeClr val="bg1"/>
                </a:solidFill>
              </a:rPr>
              <a:t>S.Prabu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M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E</a:t>
            </a:r>
            <a:endParaRPr lang="en-IN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3F7B1-1F40-4322-A11A-7B6C4A72F0E5}"/>
              </a:ext>
            </a:extLst>
          </p:cNvPr>
          <p:cNvSpPr txBox="1"/>
          <p:nvPr/>
        </p:nvSpPr>
        <p:spPr>
          <a:xfrm>
            <a:off x="5004417" y="4601610"/>
            <a:ext cx="672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KISHORE KUMAR P         412919104006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8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8F7E52-434B-447B-B62A-FF6F25431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6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2B3ACC-8AAD-458C-BF18-42D39F2B5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75" y="1216856"/>
            <a:ext cx="5792049" cy="5641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D9049-C898-47AA-95F2-3F93F0366616}"/>
              </a:ext>
            </a:extLst>
          </p:cNvPr>
          <p:cNvSpPr txBox="1"/>
          <p:nvPr/>
        </p:nvSpPr>
        <p:spPr>
          <a:xfrm>
            <a:off x="3995225" y="201193"/>
            <a:ext cx="3477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FLOW CHART</a:t>
            </a:r>
            <a:endParaRPr lang="en-IN" sz="6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3D9E26-2EA1-4EA5-BC76-78FE3696D76E}"/>
              </a:ext>
            </a:extLst>
          </p:cNvPr>
          <p:cNvCxnSpPr/>
          <p:nvPr/>
        </p:nvCxnSpPr>
        <p:spPr>
          <a:xfrm>
            <a:off x="1495863" y="998806"/>
            <a:ext cx="92002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A300762-7C97-40DB-9121-74B4C8CD3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7" y="1216856"/>
            <a:ext cx="2678371" cy="35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1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1C5B-88AB-4DE0-82AA-5D9FDEA97BE5}"/>
              </a:ext>
            </a:extLst>
          </p:cNvPr>
          <p:cNvSpPr txBox="1"/>
          <p:nvPr/>
        </p:nvSpPr>
        <p:spPr>
          <a:xfrm>
            <a:off x="4492283" y="196948"/>
            <a:ext cx="3207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REFERENCE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5C206C-5F9D-46D9-85BD-51ADBEB86A99}"/>
              </a:ext>
            </a:extLst>
          </p:cNvPr>
          <p:cNvCxnSpPr>
            <a:cxnSpLocks/>
          </p:cNvCxnSpPr>
          <p:nvPr/>
        </p:nvCxnSpPr>
        <p:spPr>
          <a:xfrm flipV="1">
            <a:off x="647112" y="1201332"/>
            <a:ext cx="10283484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451F4A-7802-478D-8434-06639E21B1E4}"/>
              </a:ext>
            </a:extLst>
          </p:cNvPr>
          <p:cNvSpPr txBox="1"/>
          <p:nvPr/>
        </p:nvSpPr>
        <p:spPr>
          <a:xfrm flipH="1">
            <a:off x="944292" y="1776101"/>
            <a:ext cx="968912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DREAMCODE.NET,2014 .[Online]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Available at :  </a:t>
            </a:r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http://www.dreamincode.net</a:t>
            </a:r>
            <a:endParaRPr lang="en-US" sz="2800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EXAMPLES.JAVACODEGEEKS, 2014 .[Online]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Available at :  </a:t>
            </a:r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http://examples.javacodegeeks.com</a:t>
            </a:r>
            <a:endParaRPr lang="en-US" sz="2800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NETBEANS.ORG, 2016. [Online]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Available at :  </a:t>
            </a:r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http://netbeans.org</a:t>
            </a:r>
            <a:endParaRPr lang="en-US" sz="2800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ORACLE.COM, 2014.dosc.oracle.com. [Online]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Available at :  </a:t>
            </a:r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http://docs.oracle.com</a:t>
            </a:r>
            <a:endParaRPr lang="en-US" sz="2800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PROGRAMCREEK.COM, 2008. [Online]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Available at :  </a:t>
            </a:r>
            <a:r>
              <a:rPr lang="en-US" sz="2800" dirty="0">
                <a:solidFill>
                  <a:srgbClr val="7030A0"/>
                </a:solidFill>
                <a:latin typeface="Garamond" panose="02020404030301010803" pitchFamily="18" charset="0"/>
              </a:rPr>
              <a:t>http://www.programcreek.com</a:t>
            </a:r>
          </a:p>
          <a:p>
            <a:endParaRPr lang="en-US" sz="2800" dirty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6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BDD1A-E84D-4739-81BA-51B54F1E3C57}"/>
              </a:ext>
            </a:extLst>
          </p:cNvPr>
          <p:cNvSpPr txBox="1"/>
          <p:nvPr/>
        </p:nvSpPr>
        <p:spPr>
          <a:xfrm>
            <a:off x="2797126" y="182880"/>
            <a:ext cx="6597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Conclusion</a:t>
            </a:r>
            <a:endParaRPr lang="en-IN" sz="6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CC170E-1012-4BB5-8D75-617C3E3D9DEF}"/>
              </a:ext>
            </a:extLst>
          </p:cNvPr>
          <p:cNvCxnSpPr>
            <a:cxnSpLocks/>
          </p:cNvCxnSpPr>
          <p:nvPr/>
        </p:nvCxnSpPr>
        <p:spPr>
          <a:xfrm flipH="1">
            <a:off x="1165273" y="1198543"/>
            <a:ext cx="98614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AE84A7-5161-41E3-B80B-9E708CF609CD}"/>
              </a:ext>
            </a:extLst>
          </p:cNvPr>
          <p:cNvSpPr txBox="1"/>
          <p:nvPr/>
        </p:nvSpPr>
        <p:spPr>
          <a:xfrm>
            <a:off x="1378634" y="1744394"/>
            <a:ext cx="105929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The projects on “ATM MACHINE” has been developed as the best flexible and efficient project within the available resources and time.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In future we r planning to add new feature like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Fingure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Print Reader and  Eye Detection System for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authendication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of user Security purpose.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Care has been taken at each step to make it more user friendly so that users can added new features where ever necessary while using this automated system for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Authendication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of user security purpose.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The ATM’s have gained worldwide popularity within a few years.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The customers using the ATM machine are satisfies with the service and have very complaints about the machines.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5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D69BF7-0FF2-4BE6-A083-0D712F2C343C}"/>
              </a:ext>
            </a:extLst>
          </p:cNvPr>
          <p:cNvSpPr/>
          <p:nvPr/>
        </p:nvSpPr>
        <p:spPr>
          <a:xfrm>
            <a:off x="2391508" y="2296533"/>
            <a:ext cx="220395" cy="24699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95E46-70C0-467E-A94A-D2E5BE78D798}"/>
              </a:ext>
            </a:extLst>
          </p:cNvPr>
          <p:cNvSpPr txBox="1"/>
          <p:nvPr/>
        </p:nvSpPr>
        <p:spPr>
          <a:xfrm>
            <a:off x="2926077" y="2254348"/>
            <a:ext cx="6654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Thank You</a:t>
            </a:r>
            <a:endParaRPr lang="en-IN" sz="96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752A2-E008-49A5-B2D3-5B5FEBFDDE54}"/>
              </a:ext>
            </a:extLst>
          </p:cNvPr>
          <p:cNvSpPr txBox="1"/>
          <p:nvPr/>
        </p:nvSpPr>
        <p:spPr>
          <a:xfrm>
            <a:off x="3052688" y="3429000"/>
            <a:ext cx="77794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For Your Attention</a:t>
            </a:r>
            <a:endParaRPr lang="en-IN" sz="88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6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30038-5247-4E73-8C57-DDFA10D16FA4}"/>
              </a:ext>
            </a:extLst>
          </p:cNvPr>
          <p:cNvSpPr txBox="1"/>
          <p:nvPr/>
        </p:nvSpPr>
        <p:spPr>
          <a:xfrm>
            <a:off x="4194389" y="211016"/>
            <a:ext cx="3803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ATM MACHINE</a:t>
            </a:r>
            <a:endParaRPr lang="en-IN" sz="60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A92A7F-B9DA-4722-A67C-F62EB3ED2602}"/>
              </a:ext>
            </a:extLst>
          </p:cNvPr>
          <p:cNvCxnSpPr>
            <a:cxnSpLocks/>
          </p:cNvCxnSpPr>
          <p:nvPr/>
        </p:nvCxnSpPr>
        <p:spPr>
          <a:xfrm>
            <a:off x="1073833" y="1215401"/>
            <a:ext cx="100443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6F02A4-1A22-467E-9248-510E5C009891}"/>
              </a:ext>
            </a:extLst>
          </p:cNvPr>
          <p:cNvSpPr txBox="1"/>
          <p:nvPr/>
        </p:nvSpPr>
        <p:spPr>
          <a:xfrm>
            <a:off x="1223889" y="1744394"/>
            <a:ext cx="95660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Design and implement an ATM MACHINE that simulates the functions of a real ATM.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The ATM will support PIN authentication , balance inquiry ,</a:t>
            </a: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 and Withdrawal. If time permits , will add deposit and transfers.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Devolop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reqirements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for an ATM with withdrawal , Deposit  and balance inquiry.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Determine  what public methods (interface) are needed for an ATM U.I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Determine what services are needed from the bank  Subsystem.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For this phase , we will use a dummy bank . It approve all requests.</a:t>
            </a:r>
          </a:p>
        </p:txBody>
      </p:sp>
    </p:spTree>
    <p:extLst>
      <p:ext uri="{BB962C8B-B14F-4D97-AF65-F5344CB8AC3E}">
        <p14:creationId xmlns:p14="http://schemas.microsoft.com/office/powerpoint/2010/main" val="304078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A4B6D3-F84B-4C26-943C-7781226749CA}"/>
              </a:ext>
            </a:extLst>
          </p:cNvPr>
          <p:cNvSpPr txBox="1"/>
          <p:nvPr/>
        </p:nvSpPr>
        <p:spPr>
          <a:xfrm>
            <a:off x="1664677" y="0"/>
            <a:ext cx="8862646" cy="847718"/>
          </a:xfrm>
          <a:prstGeom prst="rect">
            <a:avLst/>
          </a:prstGeom>
          <a:noFill/>
        </p:spPr>
        <p:txBody>
          <a:bodyPr wrap="square" tIns="72000" bIns="36000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HARDWARE    &amp;   SOFTWARE</a:t>
            </a:r>
            <a:endParaRPr lang="en-IN" sz="48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E6C60-CF64-45EE-B1A7-5E751E41A20A}"/>
              </a:ext>
            </a:extLst>
          </p:cNvPr>
          <p:cNvSpPr txBox="1"/>
          <p:nvPr/>
        </p:nvSpPr>
        <p:spPr>
          <a:xfrm>
            <a:off x="3380935" y="530693"/>
            <a:ext cx="5430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REQUIREMENTS</a:t>
            </a:r>
            <a:endParaRPr lang="en-IN" sz="48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274822-0601-46DB-9DAC-354D88B8E5A7}"/>
              </a:ext>
            </a:extLst>
          </p:cNvPr>
          <p:cNvCxnSpPr/>
          <p:nvPr/>
        </p:nvCxnSpPr>
        <p:spPr>
          <a:xfrm>
            <a:off x="876885" y="1249149"/>
            <a:ext cx="104382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8D9CE7-166F-4C46-BB91-E518A7BEFCAC}"/>
              </a:ext>
            </a:extLst>
          </p:cNvPr>
          <p:cNvCxnSpPr>
            <a:cxnSpLocks/>
          </p:cNvCxnSpPr>
          <p:nvPr/>
        </p:nvCxnSpPr>
        <p:spPr>
          <a:xfrm>
            <a:off x="6096000" y="1533378"/>
            <a:ext cx="0" cy="51769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B95972-44A0-427A-B652-D676119C8BD0}"/>
              </a:ext>
            </a:extLst>
          </p:cNvPr>
          <p:cNvSpPr txBox="1"/>
          <p:nvPr/>
        </p:nvSpPr>
        <p:spPr>
          <a:xfrm>
            <a:off x="318870" y="1523971"/>
            <a:ext cx="588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SOFTWARE REQUIREMENTS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62D77-71D0-4910-94B5-AFA8E736388F}"/>
              </a:ext>
            </a:extLst>
          </p:cNvPr>
          <p:cNvSpPr txBox="1"/>
          <p:nvPr/>
        </p:nvSpPr>
        <p:spPr>
          <a:xfrm>
            <a:off x="6199164" y="1523971"/>
            <a:ext cx="588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HARDWARE REQUIREMENTS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D01D-88C1-4F90-8398-DC072042876F}"/>
              </a:ext>
            </a:extLst>
          </p:cNvPr>
          <p:cNvSpPr txBox="1"/>
          <p:nvPr/>
        </p:nvSpPr>
        <p:spPr>
          <a:xfrm>
            <a:off x="450165" y="2729132"/>
            <a:ext cx="5387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Operating system : Windows 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582E3-9D9D-4BF5-B304-C74DD9610080}"/>
              </a:ext>
            </a:extLst>
          </p:cNvPr>
          <p:cNvSpPr txBox="1"/>
          <p:nvPr/>
        </p:nvSpPr>
        <p:spPr>
          <a:xfrm>
            <a:off x="482987" y="4202017"/>
            <a:ext cx="5645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Front End :- Eclipse IDE for  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                    enterprise  java and 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                    web developers.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73BAA-F7C3-44BA-B37D-8E57F38713C9}"/>
              </a:ext>
            </a:extLst>
          </p:cNvPr>
          <p:cNvSpPr txBox="1"/>
          <p:nvPr/>
        </p:nvSpPr>
        <p:spPr>
          <a:xfrm flipH="1">
            <a:off x="450165" y="5464625"/>
            <a:ext cx="4970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Back End :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Xampp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, my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sql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F8116-4B68-42DC-A3F6-ACDF82218140}"/>
              </a:ext>
            </a:extLst>
          </p:cNvPr>
          <p:cNvSpPr txBox="1"/>
          <p:nvPr/>
        </p:nvSpPr>
        <p:spPr>
          <a:xfrm>
            <a:off x="450165" y="3252352"/>
            <a:ext cx="5289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Language : Java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Connectivity : JDBC Driver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E185BE-02CD-4254-9936-5473A3875541}"/>
              </a:ext>
            </a:extLst>
          </p:cNvPr>
          <p:cNvSpPr txBox="1"/>
          <p:nvPr/>
        </p:nvSpPr>
        <p:spPr>
          <a:xfrm>
            <a:off x="6222615" y="2445123"/>
            <a:ext cx="5856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Processor :  intel Dual based system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Speed       :  1GHz to @2GHz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RAM        :  256 MB to 512 MB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Hard Disk :  4 GB to 30 GB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36CDD-FDD9-4E6E-9DE9-3BC9D2D49D09}"/>
              </a:ext>
            </a:extLst>
          </p:cNvPr>
          <p:cNvSpPr txBox="1"/>
          <p:nvPr/>
        </p:nvSpPr>
        <p:spPr>
          <a:xfrm>
            <a:off x="1111348" y="0"/>
            <a:ext cx="2872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ABSTRACT</a:t>
            </a:r>
            <a:endParaRPr lang="en-IN" sz="6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A37F27-91A5-4ECF-863C-D5C61070B1D6}"/>
              </a:ext>
            </a:extLst>
          </p:cNvPr>
          <p:cNvCxnSpPr>
            <a:cxnSpLocks/>
          </p:cNvCxnSpPr>
          <p:nvPr/>
        </p:nvCxnSpPr>
        <p:spPr>
          <a:xfrm>
            <a:off x="858129" y="1015663"/>
            <a:ext cx="10222523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1C7951-0DF6-47A7-8B01-48826F2543B0}"/>
              </a:ext>
            </a:extLst>
          </p:cNvPr>
          <p:cNvSpPr txBox="1"/>
          <p:nvPr/>
        </p:nvSpPr>
        <p:spPr>
          <a:xfrm>
            <a:off x="858129" y="1350499"/>
            <a:ext cx="111416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The ATM system is the project which is used to access their bank accounts in Order to make the cash withdrawals.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Whenever the user needs to make cash withdrawals, they can enter their PIN Number (personal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idendification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number) and it will display the amount to be Withdrawn in the form of 100’s and 500’s.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Once their withdrawn was successful, the amount will be debited in their account.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The atm will service one customer at a time. A customer will be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reuired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to enter ATM card number, PIN – both of which will be send to the database 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for validation as a part of each transaction.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Also customer must be able to make a balance inquiry of any account linked to the card.</a:t>
            </a:r>
          </a:p>
          <a:p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C42CA-479E-48CD-9CD2-1C2D2B455656}"/>
              </a:ext>
            </a:extLst>
          </p:cNvPr>
          <p:cNvSpPr txBox="1"/>
          <p:nvPr/>
        </p:nvSpPr>
        <p:spPr>
          <a:xfrm>
            <a:off x="3226444" y="168812"/>
            <a:ext cx="5739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ATM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7F00A-85BC-4AF2-BE47-21431164F72C}"/>
              </a:ext>
            </a:extLst>
          </p:cNvPr>
          <p:cNvSpPr txBox="1"/>
          <p:nvPr/>
        </p:nvSpPr>
        <p:spPr>
          <a:xfrm>
            <a:off x="775271" y="1318326"/>
            <a:ext cx="112732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Automated teller machine, a machine of a bank branch or  other location 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 Which enables a customer to perform basic banking activities (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checkingone’s</a:t>
            </a:r>
            <a:endParaRPr lang="en-US" sz="28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 balance , withdrawing or transferring funds)even when the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 bank is closed.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0903C-6EC8-49CA-9EDC-D8655A341E10}"/>
              </a:ext>
            </a:extLst>
          </p:cNvPr>
          <p:cNvSpPr txBox="1"/>
          <p:nvPr/>
        </p:nvSpPr>
        <p:spPr>
          <a:xfrm>
            <a:off x="775271" y="3303020"/>
            <a:ext cx="109449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It enables the customer to perform several banking operations without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The help of a teller , such as to withdraw cash , make deposits , pay  Bills ,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obtain bank statements , effect cash transfers.</a:t>
            </a:r>
            <a:endParaRPr lang="en-IN" sz="2800" dirty="0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9B14B-38BA-445F-BCD5-88180A1568B7}"/>
              </a:ext>
            </a:extLst>
          </p:cNvPr>
          <p:cNvSpPr txBox="1"/>
          <p:nvPr/>
        </p:nvSpPr>
        <p:spPr>
          <a:xfrm>
            <a:off x="775271" y="5025640"/>
            <a:ext cx="11155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Also called automated Banking machine , automatic till machine , or remote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Service unit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788D6F-3E9B-4221-94E0-B59E0BE282A8}"/>
              </a:ext>
            </a:extLst>
          </p:cNvPr>
          <p:cNvCxnSpPr>
            <a:cxnSpLocks/>
          </p:cNvCxnSpPr>
          <p:nvPr/>
        </p:nvCxnSpPr>
        <p:spPr>
          <a:xfrm>
            <a:off x="1139483" y="999809"/>
            <a:ext cx="98614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2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4BCA2-750D-43A7-9144-2F43FD3E5417}"/>
              </a:ext>
            </a:extLst>
          </p:cNvPr>
          <p:cNvSpPr txBox="1"/>
          <p:nvPr/>
        </p:nvSpPr>
        <p:spPr>
          <a:xfrm>
            <a:off x="3024554" y="29542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AEBBD-C856-451C-9C22-61EC1E96A222}"/>
              </a:ext>
            </a:extLst>
          </p:cNvPr>
          <p:cNvSpPr txBox="1"/>
          <p:nvPr/>
        </p:nvSpPr>
        <p:spPr>
          <a:xfrm>
            <a:off x="3076392" y="203089"/>
            <a:ext cx="5702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OBJECTIVES OF PROJECT</a:t>
            </a:r>
            <a:endParaRPr lang="en-IN" sz="54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3A2A32-5541-446C-B7DC-377DFCA30961}"/>
              </a:ext>
            </a:extLst>
          </p:cNvPr>
          <p:cNvCxnSpPr>
            <a:cxnSpLocks/>
          </p:cNvCxnSpPr>
          <p:nvPr/>
        </p:nvCxnSpPr>
        <p:spPr>
          <a:xfrm>
            <a:off x="919089" y="1032740"/>
            <a:ext cx="103538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F524F-9517-41F3-91F6-504D2074266D}"/>
              </a:ext>
            </a:extLst>
          </p:cNvPr>
          <p:cNvSpPr txBox="1"/>
          <p:nvPr/>
        </p:nvSpPr>
        <p:spPr>
          <a:xfrm>
            <a:off x="811237" y="1017669"/>
            <a:ext cx="28600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OBJECTIVES </a:t>
            </a:r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</a:t>
            </a:r>
            <a:endParaRPr lang="en-IN" sz="6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E002D-E72E-4B54-B980-07CFAA92F7C6}"/>
              </a:ext>
            </a:extLst>
          </p:cNvPr>
          <p:cNvSpPr txBox="1"/>
          <p:nvPr/>
        </p:nvSpPr>
        <p:spPr>
          <a:xfrm>
            <a:off x="764345" y="1723859"/>
            <a:ext cx="11365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To analyses &amp; discuss the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stragic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issues present in automated Teller machine .</a:t>
            </a:r>
            <a:endParaRPr lang="en-IN" sz="2800" dirty="0"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31033-078F-4B3F-87F8-D8B01C6E2BE8}"/>
              </a:ext>
            </a:extLst>
          </p:cNvPr>
          <p:cNvSpPr txBox="1"/>
          <p:nvPr/>
        </p:nvSpPr>
        <p:spPr>
          <a:xfrm>
            <a:off x="764345" y="2202609"/>
            <a:ext cx="11099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To make  observation about the concepts &amp; functions of automated Teller 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     Machine.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E526E-A4CC-4954-BDF3-577DFBF0C2E6}"/>
              </a:ext>
            </a:extLst>
          </p:cNvPr>
          <p:cNvSpPr txBox="1"/>
          <p:nvPr/>
        </p:nvSpPr>
        <p:spPr>
          <a:xfrm>
            <a:off x="764345" y="3093623"/>
            <a:ext cx="989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Understand the nature &amp; structure of automated Teller Machine.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1489B-968B-4A7E-832D-7BEB5A1D7263}"/>
              </a:ext>
            </a:extLst>
          </p:cNvPr>
          <p:cNvSpPr txBox="1"/>
          <p:nvPr/>
        </p:nvSpPr>
        <p:spPr>
          <a:xfrm>
            <a:off x="764345" y="3553749"/>
            <a:ext cx="6722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To link theoretical Knowledge with real life.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8348E-A3CF-4A90-8BDE-14A2FEF98F61}"/>
              </a:ext>
            </a:extLst>
          </p:cNvPr>
          <p:cNvSpPr txBox="1"/>
          <p:nvPr/>
        </p:nvSpPr>
        <p:spPr>
          <a:xfrm>
            <a:off x="811237" y="3967838"/>
            <a:ext cx="11318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Our main objectives is to speed up the transactions done by customers</a:t>
            </a: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No manual transactions needed generally. The second objectives is to save the time which is very important now-a-days.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To render accurate services to customers. The reduction of fraudulent activities.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To reduce error processing, the guarantee of increases.</a:t>
            </a:r>
            <a:endParaRPr lang="en-US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3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FB03E-0756-41E1-8159-05BD00D08D54}"/>
              </a:ext>
            </a:extLst>
          </p:cNvPr>
          <p:cNvSpPr txBox="1"/>
          <p:nvPr/>
        </p:nvSpPr>
        <p:spPr>
          <a:xfrm>
            <a:off x="3339428" y="63305"/>
            <a:ext cx="4876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SCOPE OF PROJECT</a:t>
            </a:r>
            <a:endParaRPr lang="en-IN" sz="6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ADDE5D-72A0-4B03-88A7-4E98F5DFD236}"/>
              </a:ext>
            </a:extLst>
          </p:cNvPr>
          <p:cNvCxnSpPr>
            <a:cxnSpLocks/>
          </p:cNvCxnSpPr>
          <p:nvPr/>
        </p:nvCxnSpPr>
        <p:spPr>
          <a:xfrm>
            <a:off x="996461" y="959392"/>
            <a:ext cx="1019907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B52CCC-89F8-42FA-853E-086E08F90FFB}"/>
              </a:ext>
            </a:extLst>
          </p:cNvPr>
          <p:cNvSpPr txBox="1"/>
          <p:nvPr/>
        </p:nvSpPr>
        <p:spPr>
          <a:xfrm>
            <a:off x="996461" y="1142272"/>
            <a:ext cx="46484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Provides Customer to 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Financial Flexibility.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World Wide acceptance.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Round the clock convince.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Filling of Bills.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Fund Transfer.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Garamond" panose="02020404030301010803" pitchFamily="18" charset="0"/>
              </a:rPr>
              <a:t>Net Banking Registration.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8393A-BEDE-47D6-87AB-4C96840522CC}"/>
              </a:ext>
            </a:extLst>
          </p:cNvPr>
          <p:cNvSpPr txBox="1"/>
          <p:nvPr/>
        </p:nvSpPr>
        <p:spPr>
          <a:xfrm>
            <a:off x="996461" y="4568793"/>
            <a:ext cx="2606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Use  of ATM :</a:t>
            </a:r>
            <a:endParaRPr lang="en-IN" sz="3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DAD9D-CCE8-462F-9B9B-017D3A59B10E}"/>
              </a:ext>
            </a:extLst>
          </p:cNvPr>
          <p:cNvSpPr txBox="1"/>
          <p:nvPr/>
        </p:nvSpPr>
        <p:spPr>
          <a:xfrm>
            <a:off x="996461" y="5153568"/>
            <a:ext cx="9481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Cash  Withdrawal and Balance Enquiry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Bill payments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Cash/Cheque Deposit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DE759D-3B9A-4F40-AA02-117C8716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1" y="1017945"/>
            <a:ext cx="3951849" cy="34187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5098C9-E575-4F52-BCC5-A7534D719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3" y="4407728"/>
            <a:ext cx="3951848" cy="24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9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0E201-6446-4A9D-9F8F-A323F839E27F}"/>
              </a:ext>
            </a:extLst>
          </p:cNvPr>
          <p:cNvSpPr txBox="1"/>
          <p:nvPr/>
        </p:nvSpPr>
        <p:spPr>
          <a:xfrm flipH="1">
            <a:off x="2714478" y="189174"/>
            <a:ext cx="6763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Existing </a:t>
            </a:r>
            <a:r>
              <a:rPr lang="en-US" sz="6000" dirty="0" err="1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sysytem</a:t>
            </a:r>
            <a:endParaRPr lang="en-IN" sz="6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761C68-6ED4-431B-8EFB-126A6242D8B6}"/>
              </a:ext>
            </a:extLst>
          </p:cNvPr>
          <p:cNvCxnSpPr>
            <a:cxnSpLocks/>
          </p:cNvCxnSpPr>
          <p:nvPr/>
        </p:nvCxnSpPr>
        <p:spPr>
          <a:xfrm>
            <a:off x="1350499" y="1055077"/>
            <a:ext cx="97067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A8A07F4-26ED-4CF2-83A8-0A7F941C2377}"/>
              </a:ext>
            </a:extLst>
          </p:cNvPr>
          <p:cNvSpPr txBox="1"/>
          <p:nvPr/>
        </p:nvSpPr>
        <p:spPr>
          <a:xfrm>
            <a:off x="1008184" y="1261108"/>
            <a:ext cx="107102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In the manual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system,firstly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the bank manager and its staff have to manage information regarding the accounts and transactions of all the customers manually.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Doing this manual transactions was really  tedious job. Secondly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Information regarding accounts and transactions of customers were to be maintained.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This process is time consuming and it requires a great manual effort.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18399-C790-4434-89E9-00FFD88747BC}"/>
              </a:ext>
            </a:extLst>
          </p:cNvPr>
          <p:cNvSpPr txBox="1"/>
          <p:nvPr/>
        </p:nvSpPr>
        <p:spPr>
          <a:xfrm>
            <a:off x="1008184" y="4398504"/>
            <a:ext cx="76246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Garamond" panose="02020404030301010803" pitchFamily="18" charset="0"/>
              </a:rPr>
              <a:t>Disadvantages 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More time is consumed.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More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</a:rPr>
              <a:t>hardwark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 to maintain all records.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Bulk of paper is to be searched for a single search 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6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9A4EA-384E-43A3-99AD-0FED59E10A68}"/>
              </a:ext>
            </a:extLst>
          </p:cNvPr>
          <p:cNvSpPr txBox="1"/>
          <p:nvPr/>
        </p:nvSpPr>
        <p:spPr>
          <a:xfrm>
            <a:off x="2611901" y="119317"/>
            <a:ext cx="6968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NEW PROPOSED SYSTEM</a:t>
            </a:r>
            <a:r>
              <a:rPr lang="en-US" sz="40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</a:t>
            </a:r>
            <a:endParaRPr lang="en-IN" sz="40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B63BFE-5125-49F4-9EEA-E8C64CAE12D4}"/>
              </a:ext>
            </a:extLst>
          </p:cNvPr>
          <p:cNvCxnSpPr/>
          <p:nvPr/>
        </p:nvCxnSpPr>
        <p:spPr>
          <a:xfrm>
            <a:off x="1195754" y="1041009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537001-E8BB-4092-AE4E-F9FB8A4E48DC}"/>
              </a:ext>
            </a:extLst>
          </p:cNvPr>
          <p:cNvCxnSpPr>
            <a:cxnSpLocks/>
          </p:cNvCxnSpPr>
          <p:nvPr/>
        </p:nvCxnSpPr>
        <p:spPr>
          <a:xfrm>
            <a:off x="1167617" y="1097278"/>
            <a:ext cx="1008653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A384D8-E2A8-4862-B775-88D63711655F}"/>
              </a:ext>
            </a:extLst>
          </p:cNvPr>
          <p:cNvSpPr txBox="1"/>
          <p:nvPr/>
        </p:nvSpPr>
        <p:spPr>
          <a:xfrm>
            <a:off x="745588" y="1688135"/>
            <a:ext cx="11240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This system provides paperless maintenance. </a:t>
            </a:r>
            <a:r>
              <a:rPr lang="en-US" sz="2800" dirty="0" err="1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Inially</a:t>
            </a: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 a cashier or an clerk</a:t>
            </a:r>
          </a:p>
          <a:p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     Can be appointed to do all the transaction and update and maintain records.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In the new system the customer  himself can do all the transaction and the Computerized system automatically updates and maintain the records.</a:t>
            </a:r>
            <a:endParaRPr lang="en-IN" sz="2800" dirty="0">
              <a:solidFill>
                <a:schemeClr val="bg1"/>
              </a:solidFill>
              <a:latin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23534-BA8A-48C3-8ED3-1FC19E4E80F4}"/>
              </a:ext>
            </a:extLst>
          </p:cNvPr>
          <p:cNvSpPr txBox="1"/>
          <p:nvPr/>
        </p:nvSpPr>
        <p:spPr>
          <a:xfrm>
            <a:off x="745588" y="4485686"/>
            <a:ext cx="452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Advantages </a:t>
            </a:r>
            <a:r>
              <a:rPr lang="en-US" sz="5400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:</a:t>
            </a:r>
            <a:endParaRPr lang="en-IN" sz="54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0B11F-EC64-410D-9C41-6657E58EEBF6}"/>
              </a:ext>
            </a:extLst>
          </p:cNvPr>
          <p:cNvSpPr txBox="1"/>
          <p:nvPr/>
        </p:nvSpPr>
        <p:spPr>
          <a:xfrm>
            <a:off x="1167617" y="5219885"/>
            <a:ext cx="6977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less effort to complete transaction.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Less time required.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No need to maintain the bulk of papers.</a:t>
            </a:r>
          </a:p>
        </p:txBody>
      </p:sp>
    </p:spTree>
    <p:extLst>
      <p:ext uri="{BB962C8B-B14F-4D97-AF65-F5344CB8AC3E}">
        <p14:creationId xmlns:p14="http://schemas.microsoft.com/office/powerpoint/2010/main" val="2297672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967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Garamond</vt:lpstr>
      <vt:lpstr>Microsoft Himalaya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LOGESH E</dc:creator>
  <cp:lastModifiedBy>LOGESH E</cp:lastModifiedBy>
  <cp:revision>46</cp:revision>
  <dcterms:created xsi:type="dcterms:W3CDTF">2022-05-22T04:39:57Z</dcterms:created>
  <dcterms:modified xsi:type="dcterms:W3CDTF">2022-05-22T17:08:55Z</dcterms:modified>
</cp:coreProperties>
</file>