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4" r:id="rId10"/>
    <p:sldId id="265" r:id="rId11"/>
    <p:sldId id="268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403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mmmm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[mmmm.xlsx]Sheet2!PivotTable24</c:name>
    <c:fmtId val="1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DATASET</a:t>
            </a:r>
          </a:p>
          <a:p>
            <a:pPr>
              <a:defRPr/>
            </a:pP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Sheet2!$D$1</c:f>
              <c:strCache>
                <c:ptCount val="1"/>
                <c:pt idx="0">
                  <c:v>Sum of Age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hade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shade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Sheet2!$A$2:$C$7</c:f>
              <c:multiLvlStrCache>
                <c:ptCount val="6"/>
                <c:lvl>
                  <c:pt idx="0">
                    <c:v>PHD</c:v>
                  </c:pt>
                  <c:pt idx="1">
                    <c:v>Bachelors</c:v>
                  </c:pt>
                  <c:pt idx="2">
                    <c:v>Bachelors</c:v>
                  </c:pt>
                  <c:pt idx="3">
                    <c:v>Masters</c:v>
                  </c:pt>
                  <c:pt idx="4">
                    <c:v>Bachelors</c:v>
                  </c:pt>
                  <c:pt idx="5">
                    <c:v>Bachelors</c:v>
                  </c:pt>
                </c:lvl>
                <c:lvl>
                  <c:pt idx="0">
                    <c:v>Female</c:v>
                  </c:pt>
                  <c:pt idx="1">
                    <c:v>Male</c:v>
                  </c:pt>
                  <c:pt idx="2">
                    <c:v>Female</c:v>
                  </c:pt>
                  <c:pt idx="3">
                    <c:v>Male</c:v>
                  </c:pt>
                  <c:pt idx="4">
                    <c:v>Female</c:v>
                  </c:pt>
                  <c:pt idx="5">
                    <c:v>Male</c:v>
                  </c:pt>
                </c:lvl>
                <c:lvl>
                  <c:pt idx="0">
                    <c:v>Bangalore</c:v>
                  </c:pt>
                  <c:pt idx="2">
                    <c:v>New Delhi</c:v>
                  </c:pt>
                  <c:pt idx="4">
                    <c:v>Pune</c:v>
                  </c:pt>
                </c:lvl>
              </c:multiLvlStrCache>
            </c:multiLvlStrRef>
          </c:cat>
          <c:val>
            <c:numRef>
              <c:f>Sheet2!$D$2:$D$7</c:f>
              <c:numCache>
                <c:formatCode>General</c:formatCode>
                <c:ptCount val="6"/>
                <c:pt idx="0">
                  <c:v>28</c:v>
                </c:pt>
                <c:pt idx="1">
                  <c:v>108</c:v>
                </c:pt>
                <c:pt idx="2">
                  <c:v>27</c:v>
                </c:pt>
                <c:pt idx="3">
                  <c:v>27</c:v>
                </c:pt>
                <c:pt idx="4">
                  <c:v>52</c:v>
                </c:pt>
                <c:pt idx="5">
                  <c:v>27</c:v>
                </c:pt>
              </c:numCache>
            </c:numRef>
          </c:val>
        </c:ser>
        <c:ser>
          <c:idx val="1"/>
          <c:order val="1"/>
          <c:tx>
            <c:strRef>
              <c:f>Sheet2!$E$1</c:f>
              <c:strCache>
                <c:ptCount val="1"/>
                <c:pt idx="0">
                  <c:v>Sum of Experience In Current Domain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Sheet2!$A$2:$C$7</c:f>
              <c:multiLvlStrCache>
                <c:ptCount val="6"/>
                <c:lvl>
                  <c:pt idx="0">
                    <c:v>PHD</c:v>
                  </c:pt>
                  <c:pt idx="1">
                    <c:v>Bachelors</c:v>
                  </c:pt>
                  <c:pt idx="2">
                    <c:v>Bachelors</c:v>
                  </c:pt>
                  <c:pt idx="3">
                    <c:v>Masters</c:v>
                  </c:pt>
                  <c:pt idx="4">
                    <c:v>Bachelors</c:v>
                  </c:pt>
                  <c:pt idx="5">
                    <c:v>Bachelors</c:v>
                  </c:pt>
                </c:lvl>
                <c:lvl>
                  <c:pt idx="0">
                    <c:v>Female</c:v>
                  </c:pt>
                  <c:pt idx="1">
                    <c:v>Male</c:v>
                  </c:pt>
                  <c:pt idx="2">
                    <c:v>Female</c:v>
                  </c:pt>
                  <c:pt idx="3">
                    <c:v>Male</c:v>
                  </c:pt>
                  <c:pt idx="4">
                    <c:v>Female</c:v>
                  </c:pt>
                  <c:pt idx="5">
                    <c:v>Male</c:v>
                  </c:pt>
                </c:lvl>
                <c:lvl>
                  <c:pt idx="0">
                    <c:v>Bangalore</c:v>
                  </c:pt>
                  <c:pt idx="2">
                    <c:v>New Delhi</c:v>
                  </c:pt>
                  <c:pt idx="4">
                    <c:v>Pune</c:v>
                  </c:pt>
                </c:lvl>
              </c:multiLvlStrCache>
            </c:multiLvlStrRef>
          </c:cat>
          <c:val>
            <c:numRef>
              <c:f>Sheet2!$E$2:$E$7</c:f>
              <c:numCache>
                <c:formatCode>General</c:formatCode>
                <c:ptCount val="6"/>
                <c:pt idx="0">
                  <c:v>1</c:v>
                </c:pt>
                <c:pt idx="1">
                  <c:v>13</c:v>
                </c:pt>
                <c:pt idx="2">
                  <c:v>5</c:v>
                </c:pt>
                <c:pt idx="3">
                  <c:v>5</c:v>
                </c:pt>
                <c:pt idx="4">
                  <c:v>8</c:v>
                </c:pt>
                <c:pt idx="5">
                  <c:v>5</c:v>
                </c:pt>
              </c:numCache>
            </c:numRef>
          </c:val>
        </c:ser>
        <c:ser>
          <c:idx val="2"/>
          <c:order val="2"/>
          <c:tx>
            <c:strRef>
              <c:f>Sheet2!$F$1</c:f>
              <c:strCache>
                <c:ptCount val="1"/>
                <c:pt idx="0">
                  <c:v>Sum of Payment Tier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tint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tint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Sheet2!$A$2:$C$7</c:f>
              <c:multiLvlStrCache>
                <c:ptCount val="6"/>
                <c:lvl>
                  <c:pt idx="0">
                    <c:v>PHD</c:v>
                  </c:pt>
                  <c:pt idx="1">
                    <c:v>Bachelors</c:v>
                  </c:pt>
                  <c:pt idx="2">
                    <c:v>Bachelors</c:v>
                  </c:pt>
                  <c:pt idx="3">
                    <c:v>Masters</c:v>
                  </c:pt>
                  <c:pt idx="4">
                    <c:v>Bachelors</c:v>
                  </c:pt>
                  <c:pt idx="5">
                    <c:v>Bachelors</c:v>
                  </c:pt>
                </c:lvl>
                <c:lvl>
                  <c:pt idx="0">
                    <c:v>Female</c:v>
                  </c:pt>
                  <c:pt idx="1">
                    <c:v>Male</c:v>
                  </c:pt>
                  <c:pt idx="2">
                    <c:v>Female</c:v>
                  </c:pt>
                  <c:pt idx="3">
                    <c:v>Male</c:v>
                  </c:pt>
                  <c:pt idx="4">
                    <c:v>Female</c:v>
                  </c:pt>
                  <c:pt idx="5">
                    <c:v>Male</c:v>
                  </c:pt>
                </c:lvl>
                <c:lvl>
                  <c:pt idx="0">
                    <c:v>Bangalore</c:v>
                  </c:pt>
                  <c:pt idx="2">
                    <c:v>New Delhi</c:v>
                  </c:pt>
                  <c:pt idx="4">
                    <c:v>Pune</c:v>
                  </c:pt>
                </c:lvl>
              </c:multiLvlStrCache>
            </c:multiLvlStrRef>
          </c:cat>
          <c:val>
            <c:numRef>
              <c:f>Sheet2!$F$2:$F$7</c:f>
              <c:numCache>
                <c:formatCode>General</c:formatCode>
                <c:ptCount val="6"/>
                <c:pt idx="0">
                  <c:v>3</c:v>
                </c:pt>
                <c:pt idx="1">
                  <c:v>12</c:v>
                </c:pt>
                <c:pt idx="2">
                  <c:v>3</c:v>
                </c:pt>
                <c:pt idx="3">
                  <c:v>2</c:v>
                </c:pt>
                <c:pt idx="4">
                  <c:v>6</c:v>
                </c:pt>
                <c:pt idx="5">
                  <c:v>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-1506034800"/>
        <c:axId val="-1506041328"/>
      </c:barChart>
      <c:catAx>
        <c:axId val="-15060348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0"/>
                  <a:t>EDUCATION,CITY,GENDER</a:t>
                </a:r>
              </a:p>
              <a:p>
                <a:pPr>
                  <a:defRPr/>
                </a:pPr>
                <a:endParaRPr lang="en-US"/>
              </a:p>
            </c:rich>
          </c:tx>
          <c:layout>
            <c:manualLayout>
              <c:xMode val="edge"/>
              <c:yMode val="edge"/>
              <c:x val="0.47894253901492129"/>
              <c:y val="0.8246153215223097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06041328"/>
        <c:crosses val="autoZero"/>
        <c:auto val="1"/>
        <c:lblAlgn val="ctr"/>
        <c:lblOffset val="100"/>
        <c:noMultiLvlLbl val="0"/>
      </c:catAx>
      <c:valAx>
        <c:axId val="-150604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SUM</a:t>
                </a:r>
                <a:r>
                  <a:rPr lang="en-US" baseline="0"/>
                  <a:t> OF AGE,SUM OF EXPERIENCE IN DOMAIN,</a:t>
                </a:r>
              </a:p>
              <a:p>
                <a:pPr>
                  <a:defRPr/>
                </a:pPr>
                <a:r>
                  <a:rPr lang="en-US" baseline="0"/>
                  <a:t>SUM OF PAYMENT TIER</a:t>
                </a:r>
              </a:p>
              <a:p>
                <a:pPr>
                  <a:defRPr/>
                </a:pPr>
                <a:endParaRPr lang="en-US"/>
              </a:p>
            </c:rich>
          </c:tx>
          <c:layout>
            <c:manualLayout>
              <c:xMode val="edge"/>
              <c:yMode val="edge"/>
              <c:x val="1.7154222181854601E-2"/>
              <c:y val="0.1082403762029746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06034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1143000" y="3314150"/>
            <a:ext cx="100221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 POOJA DEVI M</a:t>
            </a:r>
            <a:endParaRPr lang="en-US" sz="2400" dirty="0"/>
          </a:p>
          <a:p>
            <a:r>
              <a:rPr lang="en-US" sz="2400" dirty="0"/>
              <a:t>REGISTER </a:t>
            </a:r>
            <a:r>
              <a:rPr lang="en-US" sz="2400" dirty="0" smtClean="0"/>
              <a:t>NO:2213391042042[51A089811B185A6A4754D5E6FA638575]</a:t>
            </a:r>
            <a:endParaRPr lang="en-US" sz="2400" dirty="0"/>
          </a:p>
          <a:p>
            <a:r>
              <a:rPr lang="en-US" sz="2400" dirty="0" smtClean="0"/>
              <a:t>DEPARTMENT:BACHELOR OF COMMERCE[CORPORATE SECRETARYSHIP]</a:t>
            </a:r>
            <a:endParaRPr lang="en-US" sz="2400" dirty="0"/>
          </a:p>
          <a:p>
            <a:r>
              <a:rPr lang="en-US" sz="2400" dirty="0" smtClean="0"/>
              <a:t>COLLEGE:QUEEN MARY’S COLLEGE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766809"/>
              </p:ext>
            </p:extLst>
          </p:nvPr>
        </p:nvGraphicFramePr>
        <p:xfrm>
          <a:off x="781050" y="1371602"/>
          <a:ext cx="10629900" cy="14477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3200"/>
                <a:gridCol w="1231900"/>
                <a:gridCol w="1333500"/>
                <a:gridCol w="1295400"/>
                <a:gridCol w="2527300"/>
                <a:gridCol w="2768600"/>
              </a:tblGrid>
              <a:tr h="3388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City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Gender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Education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Sum of Age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Sum of Experience In Current Domain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Sum of Payment Tier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1848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Bangalore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Female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PHD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48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Bangalore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Bachelors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48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New Delhi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Female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Bachelors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48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New Delhi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Masters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48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Pune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Female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Bachelors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48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Pune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Bachelors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8427336"/>
              </p:ext>
            </p:extLst>
          </p:nvPr>
        </p:nvGraphicFramePr>
        <p:xfrm>
          <a:off x="1802130" y="3124200"/>
          <a:ext cx="858774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0200" y="1752600"/>
            <a:ext cx="5638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Conclusion: 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*</a:t>
            </a:r>
            <a:r>
              <a:rPr lang="en-US" dirty="0"/>
              <a:t>Accurate Aggregation*: Successfully summed the "</a:t>
            </a:r>
            <a:r>
              <a:rPr lang="en-US" dirty="0" err="1"/>
              <a:t>part_time</a:t>
            </a:r>
            <a:r>
              <a:rPr lang="en-US" dirty="0"/>
              <a:t>" values to obtain a comprehensive </a:t>
            </a:r>
            <a:r>
              <a:rPr lang="en-US" dirty="0" smtClean="0"/>
              <a:t>total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*Data </a:t>
            </a:r>
            <a:r>
              <a:rPr lang="en-US" dirty="0"/>
              <a:t>Insight*: Provided clear insights into part-time labor costs or hours</a:t>
            </a:r>
            <a:r>
              <a:rPr lang="en-US" dirty="0" smtClean="0"/>
              <a:t>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*Decision </a:t>
            </a:r>
            <a:r>
              <a:rPr lang="en-US" dirty="0"/>
              <a:t>Support*: Enabled better decision-making by presenting consolidated data</a:t>
            </a:r>
            <a:r>
              <a:rPr lang="en-US" dirty="0" smtClean="0"/>
              <a:t>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*Actionable </a:t>
            </a:r>
            <a:r>
              <a:rPr lang="en-US" dirty="0"/>
              <a:t>Information*: Delivered key metrics for budgeting, staffing, and resource planning</a:t>
            </a:r>
            <a:r>
              <a:rPr lang="en-US" dirty="0" smtClean="0"/>
              <a:t>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*Data </a:t>
            </a:r>
            <a:r>
              <a:rPr lang="en-US" dirty="0"/>
              <a:t>Integrity*: Ensured accurate and reliable data handling and reporting.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US" sz="44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Salary Analysis </a:t>
            </a:r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990600" y="1605902"/>
            <a:ext cx="6705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Objective:</a:t>
            </a:r>
          </a:p>
          <a:p>
            <a:r>
              <a:rPr lang="en-US" dirty="0" smtClean="0"/>
              <a:t>            </a:t>
            </a:r>
            <a:r>
              <a:rPr lang="en-US" dirty="0"/>
              <a:t>Find the total sum of the "</a:t>
            </a:r>
            <a:r>
              <a:rPr lang="en-US" dirty="0" err="1"/>
              <a:t>part_time</a:t>
            </a:r>
            <a:r>
              <a:rPr lang="en-US" dirty="0"/>
              <a:t>" column values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342900" indent="-342900">
              <a:buAutoNum type="arabicPeriod" startAt="2"/>
            </a:pPr>
            <a:r>
              <a:rPr lang="en-US" dirty="0" smtClean="0"/>
              <a:t>Data:</a:t>
            </a:r>
          </a:p>
          <a:p>
            <a:r>
              <a:rPr lang="en-US" dirty="0"/>
              <a:t> </a:t>
            </a:r>
            <a:r>
              <a:rPr lang="en-US" dirty="0" smtClean="0"/>
              <a:t>          Numerical </a:t>
            </a:r>
            <a:r>
              <a:rPr lang="en-US" dirty="0"/>
              <a:t>values provided under the "</a:t>
            </a:r>
            <a:r>
              <a:rPr lang="en-US" dirty="0" err="1"/>
              <a:t>part_time</a:t>
            </a:r>
            <a:r>
              <a:rPr lang="en-US" dirty="0"/>
              <a:t>" column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3.   Include:</a:t>
            </a:r>
          </a:p>
          <a:p>
            <a:r>
              <a:rPr lang="en-US" dirty="0" smtClean="0"/>
              <a:t>          Grand </a:t>
            </a:r>
            <a:r>
              <a:rPr lang="en-US" dirty="0"/>
              <a:t>total values as part of the sum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4.   Calculation:</a:t>
            </a:r>
          </a:p>
          <a:p>
            <a:r>
              <a:rPr lang="en-US" dirty="0" smtClean="0"/>
              <a:t>           </a:t>
            </a:r>
            <a:r>
              <a:rPr lang="en-US" dirty="0"/>
              <a:t>Sum all listed values and grand totals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5.   Outcome:</a:t>
            </a:r>
          </a:p>
          <a:p>
            <a:r>
              <a:rPr lang="en-US" dirty="0" smtClean="0"/>
              <a:t>          </a:t>
            </a:r>
            <a:r>
              <a:rPr lang="en-US" dirty="0"/>
              <a:t>Determine the overall total for the "</a:t>
            </a:r>
            <a:r>
              <a:rPr lang="en-US" dirty="0" err="1"/>
              <a:t>part_time</a:t>
            </a:r>
            <a:r>
              <a:rPr lang="en-US" dirty="0"/>
              <a:t>" column.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0497" y="76200"/>
            <a:ext cx="5722793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2401" y="746896"/>
            <a:ext cx="928886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Objective:</a:t>
            </a:r>
          </a:p>
          <a:p>
            <a:endParaRPr lang="en-US" dirty="0" smtClean="0"/>
          </a:p>
          <a:p>
            <a:r>
              <a:rPr lang="en-US" dirty="0" smtClean="0"/>
              <a:t>              Analyze </a:t>
            </a:r>
            <a:r>
              <a:rPr lang="en-US" dirty="0"/>
              <a:t>and calculate the total sum of values in the "</a:t>
            </a:r>
            <a:r>
              <a:rPr lang="en-US" dirty="0" err="1"/>
              <a:t>part_time</a:t>
            </a:r>
            <a:r>
              <a:rPr lang="en-US" dirty="0"/>
              <a:t>" column from a dataset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2</a:t>
            </a:r>
            <a:r>
              <a:rPr lang="en-US" dirty="0"/>
              <a:t>. </a:t>
            </a:r>
            <a:r>
              <a:rPr lang="en-US" dirty="0" smtClean="0"/>
              <a:t>Data Source:</a:t>
            </a:r>
          </a:p>
          <a:p>
            <a:endParaRPr lang="en-US" dirty="0" smtClean="0"/>
          </a:p>
          <a:p>
            <a:r>
              <a:rPr lang="en-US" dirty="0" smtClean="0"/>
              <a:t>             Values </a:t>
            </a:r>
            <a:r>
              <a:rPr lang="en-US" dirty="0"/>
              <a:t>provided under the "</a:t>
            </a:r>
            <a:r>
              <a:rPr lang="en-US" dirty="0" err="1"/>
              <a:t>part_time</a:t>
            </a:r>
            <a:r>
              <a:rPr lang="en-US" dirty="0"/>
              <a:t>" column and associated grand totals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3</a:t>
            </a:r>
            <a:r>
              <a:rPr lang="en-US" dirty="0"/>
              <a:t>. </a:t>
            </a:r>
            <a:r>
              <a:rPr lang="en-US" dirty="0" smtClean="0"/>
              <a:t>Tasks:</a:t>
            </a:r>
          </a:p>
          <a:p>
            <a:endParaRPr lang="en-US" dirty="0" smtClean="0"/>
          </a:p>
          <a:p>
            <a:r>
              <a:rPr lang="en-US" dirty="0" smtClean="0"/>
              <a:t>            - </a:t>
            </a:r>
            <a:r>
              <a:rPr lang="en-US" dirty="0"/>
              <a:t>Extract numerical values from the dataset.  </a:t>
            </a:r>
            <a:endParaRPr lang="en-US" dirty="0" smtClean="0"/>
          </a:p>
          <a:p>
            <a:r>
              <a:rPr lang="en-US" dirty="0" smtClean="0"/>
              <a:t>            - </a:t>
            </a:r>
            <a:r>
              <a:rPr lang="en-US" dirty="0"/>
              <a:t>Include grand total entries in the calculations. </a:t>
            </a:r>
            <a:endParaRPr lang="en-US" dirty="0" smtClean="0"/>
          </a:p>
          <a:p>
            <a:r>
              <a:rPr lang="en-US" dirty="0" smtClean="0"/>
              <a:t>            - </a:t>
            </a:r>
            <a:r>
              <a:rPr lang="en-US" dirty="0"/>
              <a:t>Sum all relevant values to determine the overall total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4</a:t>
            </a:r>
            <a:r>
              <a:rPr lang="en-US" dirty="0"/>
              <a:t>. </a:t>
            </a:r>
            <a:r>
              <a:rPr lang="en-US" dirty="0" smtClean="0"/>
              <a:t>Tools/Methods: </a:t>
            </a:r>
          </a:p>
          <a:p>
            <a:endParaRPr lang="en-US" dirty="0" smtClean="0"/>
          </a:p>
          <a:p>
            <a:r>
              <a:rPr lang="en-US" dirty="0" smtClean="0"/>
              <a:t>             Use </a:t>
            </a:r>
            <a:r>
              <a:rPr lang="en-US" dirty="0"/>
              <a:t>basic arithmetic operations to aggregate data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5. Outcome: 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Provide </a:t>
            </a:r>
            <a:r>
              <a:rPr lang="en-US" dirty="0"/>
              <a:t>the total sum of the "</a:t>
            </a:r>
            <a:r>
              <a:rPr lang="en-US" dirty="0" err="1"/>
              <a:t>part_time</a:t>
            </a:r>
            <a:r>
              <a:rPr lang="en-US" dirty="0"/>
              <a:t>" column values for further analysis or reporting.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/>
          <p:cNvSpPr txBox="1"/>
          <p:nvPr/>
        </p:nvSpPr>
        <p:spPr>
          <a:xfrm>
            <a:off x="2667000" y="2286000"/>
            <a:ext cx="5867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*</a:t>
            </a:r>
            <a:r>
              <a:rPr lang="en-US" dirty="0"/>
              <a:t>Data Analysts*: Analyze data for insights</a:t>
            </a:r>
            <a:r>
              <a:rPr lang="en-US" dirty="0" smtClean="0"/>
              <a:t>.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*</a:t>
            </a:r>
            <a:r>
              <a:rPr lang="en-US" dirty="0"/>
              <a:t>Management Teams*: Make strategic decisions</a:t>
            </a:r>
            <a:r>
              <a:rPr lang="en-US" dirty="0" smtClean="0"/>
              <a:t>.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*</a:t>
            </a:r>
            <a:r>
              <a:rPr lang="en-US" dirty="0"/>
              <a:t>Finance Departments*: Manage labor costs</a:t>
            </a:r>
            <a:r>
              <a:rPr lang="en-US" dirty="0" smtClean="0"/>
              <a:t>.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 startAt="4"/>
            </a:pPr>
            <a:r>
              <a:rPr lang="en-US" dirty="0" smtClean="0"/>
              <a:t>*</a:t>
            </a:r>
            <a:r>
              <a:rPr lang="en-US" dirty="0"/>
              <a:t>Project Managers*: Oversee part-time staffing</a:t>
            </a:r>
            <a:r>
              <a:rPr lang="en-US" dirty="0" smtClean="0"/>
              <a:t>.</a:t>
            </a:r>
          </a:p>
          <a:p>
            <a:pPr marL="342900" indent="-342900">
              <a:buAutoNum type="arabicPeriod" startAt="4"/>
            </a:pPr>
            <a:endParaRPr lang="en-US" dirty="0" smtClean="0"/>
          </a:p>
          <a:p>
            <a:pPr marL="342900" indent="-342900">
              <a:buAutoNum type="arabicPeriod" startAt="4"/>
            </a:pPr>
            <a:r>
              <a:rPr lang="en-US" dirty="0" smtClean="0"/>
              <a:t>*</a:t>
            </a:r>
            <a:r>
              <a:rPr lang="en-US" dirty="0"/>
              <a:t>HR Departments*: Analyze workforce data.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/>
          <p:cNvSpPr txBox="1"/>
          <p:nvPr/>
        </p:nvSpPr>
        <p:spPr>
          <a:xfrm>
            <a:off x="3276600" y="2095500"/>
            <a:ext cx="7696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Solution and Its </a:t>
            </a:r>
            <a:r>
              <a:rPr lang="en-US" dirty="0" smtClean="0"/>
              <a:t>Proposition: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Solution: 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 smtClean="0"/>
              <a:t>                 Aggregate </a:t>
            </a:r>
            <a:r>
              <a:rPr lang="en-US" dirty="0"/>
              <a:t>and sum the values in the "</a:t>
            </a:r>
            <a:r>
              <a:rPr lang="en-US" dirty="0" err="1"/>
              <a:t>part_time</a:t>
            </a:r>
            <a:r>
              <a:rPr lang="en-US" dirty="0"/>
              <a:t>" column </a:t>
            </a:r>
            <a:r>
              <a:rPr lang="en-US" dirty="0" smtClean="0"/>
              <a:t>for </a:t>
            </a:r>
            <a:r>
              <a:rPr lang="en-US" dirty="0"/>
              <a:t>accurate data analysis</a:t>
            </a:r>
            <a:r>
              <a:rPr lang="en-US" dirty="0" smtClean="0"/>
              <a:t>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 smtClean="0"/>
              <a:t>2.    Proposition: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 smtClean="0"/>
              <a:t>                  </a:t>
            </a:r>
            <a:r>
              <a:rPr lang="en-US" dirty="0"/>
              <a:t>Provides a comprehensive total that aids in budgeting, decision-making, and resource planning by delivering clear and actionable insights into part-time labor costs.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2209800"/>
            <a:ext cx="8991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*</a:t>
            </a:r>
            <a:r>
              <a:rPr lang="en-US" dirty="0"/>
              <a:t>Column Name*: "</a:t>
            </a:r>
            <a:r>
              <a:rPr lang="en-US" dirty="0" err="1"/>
              <a:t>part_time</a:t>
            </a:r>
            <a:r>
              <a:rPr lang="en-US" dirty="0"/>
              <a:t>" – focuses on part-time labor costs or hours</a:t>
            </a:r>
            <a:r>
              <a:rPr lang="en-US" dirty="0" smtClean="0"/>
              <a:t>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*Data </a:t>
            </a:r>
            <a:r>
              <a:rPr lang="en-US" dirty="0"/>
              <a:t>Points*: Includes individual numerical entries and grand totals</a:t>
            </a:r>
            <a:r>
              <a:rPr lang="en-US" dirty="0" smtClean="0"/>
              <a:t>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 startAt="3"/>
            </a:pPr>
            <a:r>
              <a:rPr lang="en-US" dirty="0" smtClean="0"/>
              <a:t>*</a:t>
            </a:r>
            <a:r>
              <a:rPr lang="en-US" dirty="0"/>
              <a:t>Format*: Organized in rows and columns for structured analysis</a:t>
            </a:r>
            <a:r>
              <a:rPr lang="en-US" dirty="0" smtClean="0"/>
              <a:t>.</a:t>
            </a:r>
          </a:p>
          <a:p>
            <a:pPr marL="342900" indent="-342900">
              <a:buAutoNum type="arabicPeriod" startAt="3"/>
            </a:pPr>
            <a:endParaRPr lang="en-US" dirty="0"/>
          </a:p>
          <a:p>
            <a:pPr marL="342900" indent="-342900">
              <a:buAutoNum type="arabicPeriod" startAt="4"/>
            </a:pPr>
            <a:r>
              <a:rPr lang="en-US" dirty="0" smtClean="0"/>
              <a:t>*</a:t>
            </a:r>
            <a:r>
              <a:rPr lang="en-US" dirty="0"/>
              <a:t>Labels*: Rows are labeled with specific identifiers and totals</a:t>
            </a:r>
            <a:r>
              <a:rPr lang="en-US" dirty="0" smtClean="0"/>
              <a:t>.</a:t>
            </a:r>
          </a:p>
          <a:p>
            <a:pPr marL="342900" indent="-342900">
              <a:buAutoNum type="arabicPeriod" startAt="4"/>
            </a:pPr>
            <a:endParaRPr lang="en-US" dirty="0"/>
          </a:p>
          <a:p>
            <a:r>
              <a:rPr lang="en-US" dirty="0" smtClean="0"/>
              <a:t>5.   </a:t>
            </a:r>
            <a:r>
              <a:rPr lang="en-US" dirty="0"/>
              <a:t>*Purpose*: Facilitates calculation and analysis of part-time labor data.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447800" y="1338211"/>
            <a:ext cx="6705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Modelling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1</a:t>
            </a:r>
            <a:r>
              <a:rPr lang="en-US" dirty="0"/>
              <a:t>. *Objective*: Develop a model to aggregate and analyze the "</a:t>
            </a:r>
            <a:r>
              <a:rPr lang="en-US" dirty="0" err="1"/>
              <a:t>part_time</a:t>
            </a:r>
            <a:r>
              <a:rPr lang="en-US" dirty="0"/>
              <a:t>" data for accurate insights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  2</a:t>
            </a:r>
            <a:r>
              <a:rPr lang="en-US" dirty="0"/>
              <a:t>. *Data Preparation*: Clean and organize the dataset by verifying and structuring numerical values and labels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  3</a:t>
            </a:r>
            <a:r>
              <a:rPr lang="en-US" dirty="0"/>
              <a:t>. *Aggregation*: Implement calculations to sum individual entries and grand totals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  4</a:t>
            </a:r>
            <a:r>
              <a:rPr lang="en-US" dirty="0"/>
              <a:t>. *Analysis*: Use statistical methods to interpret the aggregated data and identify trends or patterns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  5</a:t>
            </a:r>
            <a:r>
              <a:rPr lang="en-US" dirty="0"/>
              <a:t>. *Reporting*: Generate reports or visualizations to present the findings to stakeholders.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</TotalTime>
  <Words>665</Words>
  <Application>Microsoft Office PowerPoint</Application>
  <PresentationFormat>Widescreen</PresentationFormat>
  <Paragraphs>168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Dell</cp:lastModifiedBy>
  <cp:revision>19</cp:revision>
  <dcterms:created xsi:type="dcterms:W3CDTF">2024-03-29T15:07:22Z</dcterms:created>
  <dcterms:modified xsi:type="dcterms:W3CDTF">2024-08-30T05:53:45Z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