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753600" cy="7315200"/>
  <p:notesSz cx="6858000" cy="9144000"/>
  <p:embeddedFontLst>
    <p:embeddedFont>
      <p:font typeface="Bubblebody Neue" panose="020B0604020202020204" charset="0"/>
      <p:regular r:id="rId15"/>
    </p:embeddedFont>
    <p:embeddedFont>
      <p:font typeface="Calibri" panose="020F0502020204030204" pitchFamily="34" charset="0"/>
      <p:regular r:id="rId16"/>
      <p:bold r:id="rId17"/>
      <p:italic r:id="rId18"/>
      <p:boldItalic r:id="rId19"/>
    </p:embeddedFont>
    <p:embeddedFont>
      <p:font typeface="Nunito Sans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1598"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66.svg"/><Relationship Id="rId7" Type="http://schemas.openxmlformats.org/officeDocument/2006/relationships/image" Target="../media/image42.sv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50.svg"/><Relationship Id="rId4" Type="http://schemas.openxmlformats.org/officeDocument/2006/relationships/image" Target="../media/image49.png"/><Relationship Id="rId9" Type="http://schemas.openxmlformats.org/officeDocument/2006/relationships/image" Target="../media/image44.sv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8.svg"/><Relationship Id="rId7" Type="http://schemas.openxmlformats.org/officeDocument/2006/relationships/image" Target="../media/image24.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36.svg"/></Relationships>
</file>

<file path=ppt/slides/_rels/slide1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34.svg"/><Relationship Id="rId3" Type="http://schemas.openxmlformats.org/officeDocument/2006/relationships/image" Target="../media/image69.svg"/><Relationship Id="rId7" Type="http://schemas.openxmlformats.org/officeDocument/2006/relationships/image" Target="../media/image2.svg"/><Relationship Id="rId12" Type="http://schemas.openxmlformats.org/officeDocument/2006/relationships/image" Target="../media/image33.png"/><Relationship Id="rId2"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42.svg"/><Relationship Id="rId5" Type="http://schemas.openxmlformats.org/officeDocument/2006/relationships/image" Target="../media/image71.svg"/><Relationship Id="rId15" Type="http://schemas.openxmlformats.org/officeDocument/2006/relationships/image" Target="../media/image26.svg"/><Relationship Id="rId10" Type="http://schemas.openxmlformats.org/officeDocument/2006/relationships/image" Target="../media/image41.png"/><Relationship Id="rId4" Type="http://schemas.openxmlformats.org/officeDocument/2006/relationships/image" Target="../media/image70.png"/><Relationship Id="rId9" Type="http://schemas.openxmlformats.org/officeDocument/2006/relationships/image" Target="../media/image6.svg"/><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24.svg"/><Relationship Id="rId5" Type="http://schemas.openxmlformats.org/officeDocument/2006/relationships/image" Target="../media/image30.svg"/><Relationship Id="rId10" Type="http://schemas.openxmlformats.org/officeDocument/2006/relationships/image" Target="../media/image23.png"/><Relationship Id="rId4" Type="http://schemas.openxmlformats.org/officeDocument/2006/relationships/image" Target="../media/image29.png"/><Relationship Id="rId9" Type="http://schemas.openxmlformats.org/officeDocument/2006/relationships/image" Target="../media/image34.svg"/></Relationships>
</file>

<file path=ppt/slides/_rels/slide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8.svg"/><Relationship Id="rId7" Type="http://schemas.openxmlformats.org/officeDocument/2006/relationships/image" Target="../media/image30.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44.svg"/><Relationship Id="rId5" Type="http://schemas.openxmlformats.org/officeDocument/2006/relationships/image" Target="../media/image40.sv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svg"/></Relationships>
</file>

<file path=ppt/slides/_rels/slide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svg"/><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50.svg"/><Relationship Id="rId7" Type="http://schemas.openxmlformats.org/officeDocument/2006/relationships/image" Target="../media/image34.sv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2.svg"/><Relationship Id="rId7" Type="http://schemas.openxmlformats.org/officeDocument/2006/relationships/image" Target="../media/image42.sv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26.svg"/><Relationship Id="rId5" Type="http://schemas.openxmlformats.org/officeDocument/2006/relationships/image" Target="../media/image54.svg"/><Relationship Id="rId10" Type="http://schemas.openxmlformats.org/officeDocument/2006/relationships/image" Target="../media/image25.png"/><Relationship Id="rId4" Type="http://schemas.openxmlformats.org/officeDocument/2006/relationships/image" Target="../media/image53.png"/><Relationship Id="rId9" Type="http://schemas.openxmlformats.org/officeDocument/2006/relationships/image" Target="../media/image24.svg"/></Relationships>
</file>

<file path=ppt/slides/_rels/slide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6.svg"/><Relationship Id="rId7" Type="http://schemas.openxmlformats.org/officeDocument/2006/relationships/image" Target="../media/image44.sv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50.sv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8.svg"/><Relationship Id="rId7" Type="http://schemas.openxmlformats.org/officeDocument/2006/relationships/image" Target="../media/image62.sv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image" Target="../media/image64.svg"/><Relationship Id="rId5" Type="http://schemas.openxmlformats.org/officeDocument/2006/relationships/image" Target="../media/image60.svg"/><Relationship Id="rId10" Type="http://schemas.openxmlformats.org/officeDocument/2006/relationships/image" Target="../media/image63.png"/><Relationship Id="rId4" Type="http://schemas.openxmlformats.org/officeDocument/2006/relationships/image" Target="../media/image59.png"/><Relationship Id="rId9" Type="http://schemas.openxmlformats.org/officeDocument/2006/relationships/image" Target="../media/image4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4765">
            <a:off x="6285024" y="-3956130"/>
            <a:ext cx="4527055" cy="563321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66077" flipH="1">
            <a:off x="-1932884" y="1153647"/>
            <a:ext cx="4884839" cy="676741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39545">
            <a:off x="5221211" y="-262940"/>
            <a:ext cx="2440452" cy="709950"/>
          </a:xfrm>
          <a:prstGeom prst="rect">
            <a:avLst/>
          </a:prstGeom>
        </p:spPr>
      </p:pic>
      <p:sp>
        <p:nvSpPr>
          <p:cNvPr id="5" name="AutoShape 5"/>
          <p:cNvSpPr/>
          <p:nvPr/>
        </p:nvSpPr>
        <p:spPr>
          <a:xfrm rot="-78937">
            <a:off x="545817" y="1979211"/>
            <a:ext cx="8796380" cy="3261322"/>
          </a:xfrm>
          <a:prstGeom prst="rect">
            <a:avLst/>
          </a:prstGeom>
          <a:solidFill>
            <a:srgbClr val="468B91"/>
          </a:solidFill>
        </p:spPr>
      </p:sp>
      <p:sp>
        <p:nvSpPr>
          <p:cNvPr id="6" name="AutoShape 6"/>
          <p:cNvSpPr/>
          <p:nvPr/>
        </p:nvSpPr>
        <p:spPr>
          <a:xfrm>
            <a:off x="753699" y="2094745"/>
            <a:ext cx="8386261" cy="3036307"/>
          </a:xfrm>
          <a:prstGeom prst="rect">
            <a:avLst/>
          </a:prstGeom>
          <a:solidFill>
            <a:srgbClr val="F6F6E9"/>
          </a:solidFill>
        </p:spPr>
      </p:sp>
      <p:pic>
        <p:nvPicPr>
          <p:cNvPr id="7"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155419">
            <a:off x="163611" y="2050657"/>
            <a:ext cx="1553335" cy="440582"/>
          </a:xfrm>
          <a:prstGeom prst="rect">
            <a:avLst/>
          </a:prstGeom>
        </p:spPr>
      </p:pic>
      <p:pic>
        <p:nvPicPr>
          <p:cNvPr id="8" name="Picture 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1239772">
            <a:off x="7740194" y="5111264"/>
            <a:ext cx="1616717" cy="458560"/>
          </a:xfrm>
          <a:prstGeom prst="rect">
            <a:avLst/>
          </a:prstGeom>
        </p:spPr>
      </p:pic>
      <p:pic>
        <p:nvPicPr>
          <p:cNvPr id="9" name="Picture 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3895279">
            <a:off x="5868589" y="6062855"/>
            <a:ext cx="1208294" cy="1127009"/>
          </a:xfrm>
          <a:prstGeom prst="rect">
            <a:avLst/>
          </a:prstGeom>
        </p:spPr>
      </p:pic>
      <p:pic>
        <p:nvPicPr>
          <p:cNvPr id="10" name="Picture 10"/>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280212" y="4537352"/>
            <a:ext cx="1320133" cy="2206909"/>
          </a:xfrm>
          <a:prstGeom prst="rect">
            <a:avLst/>
          </a:prstGeom>
        </p:spPr>
      </p:pic>
      <p:sp>
        <p:nvSpPr>
          <p:cNvPr id="11" name="TextBox 11"/>
          <p:cNvSpPr txBox="1"/>
          <p:nvPr/>
        </p:nvSpPr>
        <p:spPr>
          <a:xfrm>
            <a:off x="746359" y="2378918"/>
            <a:ext cx="8144583" cy="1333698"/>
          </a:xfrm>
          <a:prstGeom prst="rect">
            <a:avLst/>
          </a:prstGeom>
        </p:spPr>
        <p:txBody>
          <a:bodyPr lIns="0" tIns="0" rIns="0" bIns="0" rtlCol="0" anchor="t">
            <a:spAutoFit/>
          </a:bodyPr>
          <a:lstStyle/>
          <a:p>
            <a:pPr algn="ctr">
              <a:lnSpc>
                <a:spcPts val="5199"/>
              </a:lnSpc>
            </a:pPr>
            <a:r>
              <a:rPr lang="vi-VN" sz="5199">
                <a:solidFill>
                  <a:srgbClr val="291B25"/>
                </a:solidFill>
                <a:latin typeface="Bubblebody Neue"/>
              </a:rPr>
              <a:t>BÁO CÁO MÔN HỌC PHÁT TRIỂN ỨNG DỤNG DI ĐỘNG</a:t>
            </a:r>
            <a:endParaRPr lang="en-US" sz="5199">
              <a:solidFill>
                <a:srgbClr val="291B25"/>
              </a:solidFill>
              <a:latin typeface="Bubblebody Neue"/>
            </a:endParaRPr>
          </a:p>
        </p:txBody>
      </p:sp>
      <p:sp>
        <p:nvSpPr>
          <p:cNvPr id="12" name="TextBox 12"/>
          <p:cNvSpPr txBox="1"/>
          <p:nvPr/>
        </p:nvSpPr>
        <p:spPr>
          <a:xfrm>
            <a:off x="2182371" y="4008632"/>
            <a:ext cx="5528916" cy="332655"/>
          </a:xfrm>
          <a:prstGeom prst="rect">
            <a:avLst/>
          </a:prstGeom>
        </p:spPr>
        <p:txBody>
          <a:bodyPr lIns="0" tIns="0" rIns="0" bIns="0" rtlCol="0" anchor="t">
            <a:spAutoFit/>
          </a:bodyPr>
          <a:lstStyle/>
          <a:p>
            <a:pPr algn="ctr">
              <a:lnSpc>
                <a:spcPts val="2655"/>
              </a:lnSpc>
            </a:pPr>
            <a:r>
              <a:rPr lang="en-US" sz="1896">
                <a:solidFill>
                  <a:srgbClr val="291B25"/>
                </a:solidFill>
                <a:latin typeface="Nunito Sans Regular Bold"/>
              </a:rPr>
              <a:t>Teacher </a:t>
            </a:r>
            <a:r>
              <a:rPr lang="vi-VN" sz="1896">
                <a:solidFill>
                  <a:srgbClr val="291B25"/>
                </a:solidFill>
                <a:latin typeface="Nunito Sans Regular Bold"/>
              </a:rPr>
              <a:t>:LÊ VĂN VANG</a:t>
            </a:r>
            <a:endParaRPr lang="en-US" sz="1896">
              <a:solidFill>
                <a:srgbClr val="291B25"/>
              </a:solidFill>
              <a:latin typeface="Nunito Sans Regular Bold"/>
            </a:endParaRPr>
          </a:p>
        </p:txBody>
      </p:sp>
      <p:pic>
        <p:nvPicPr>
          <p:cNvPr id="13" name="Picture 13"/>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8721327" y="2201951"/>
            <a:ext cx="837265" cy="8511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214" y="152364"/>
            <a:ext cx="8610600" cy="1107997"/>
          </a:xfrm>
          <a:prstGeom prst="rect">
            <a:avLst/>
          </a:prstGeom>
        </p:spPr>
      </p:pic>
      <p:sp>
        <p:nvSpPr>
          <p:cNvPr id="4" name="TextBox 4"/>
          <p:cNvSpPr txBox="1"/>
          <p:nvPr/>
        </p:nvSpPr>
        <p:spPr>
          <a:xfrm>
            <a:off x="797014" y="233697"/>
            <a:ext cx="8001000" cy="593817"/>
          </a:xfrm>
          <a:prstGeom prst="rect">
            <a:avLst/>
          </a:prstGeom>
        </p:spPr>
        <p:txBody>
          <a:bodyPr wrap="square" lIns="0" tIns="0" rIns="0" bIns="0" rtlCol="0" anchor="t">
            <a:spAutoFit/>
          </a:bodyPr>
          <a:lstStyle/>
          <a:p>
            <a:pPr marL="0" lvl="0" indent="0" algn="ctr">
              <a:lnSpc>
                <a:spcPts val="5400"/>
              </a:lnSpc>
              <a:spcBef>
                <a:spcPct val="0"/>
              </a:spcBef>
            </a:pPr>
            <a:r>
              <a:rPr lang="vi-VN" sz="2400">
                <a:solidFill>
                  <a:srgbClr val="291B25"/>
                </a:solidFill>
                <a:latin typeface="Bubblebody Neue"/>
              </a:rPr>
              <a:t>6. Tạo kế hoạch chi tiêu cho tương lai và theo dõi tiến độ</a:t>
            </a:r>
            <a:endParaRPr lang="en-US" sz="2400" u="none">
              <a:solidFill>
                <a:srgbClr val="291B25"/>
              </a:solidFill>
              <a:latin typeface="Bubblebody Neue"/>
            </a:endParaRPr>
          </a:p>
        </p:txBody>
      </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3216771">
            <a:off x="-24411" y="468794"/>
            <a:ext cx="1522809" cy="708798"/>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707763">
            <a:off x="8749557" y="4670654"/>
            <a:ext cx="1186680" cy="2227556"/>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74689" flipH="1">
            <a:off x="-2550271" y="6964980"/>
            <a:ext cx="714532" cy="1523227"/>
          </a:xfrm>
          <a:prstGeom prst="rect">
            <a:avLst/>
          </a:prstGeom>
        </p:spPr>
      </p:pic>
      <p:sp>
        <p:nvSpPr>
          <p:cNvPr id="11" name="TextBox 10">
            <a:extLst>
              <a:ext uri="{FF2B5EF4-FFF2-40B4-BE49-F238E27FC236}">
                <a16:creationId xmlns:a16="http://schemas.microsoft.com/office/drawing/2014/main" id="{A1B8AD16-22BC-72FA-A267-F1DFBCA91124}"/>
              </a:ext>
            </a:extLst>
          </p:cNvPr>
          <p:cNvSpPr txBox="1"/>
          <p:nvPr/>
        </p:nvSpPr>
        <p:spPr>
          <a:xfrm>
            <a:off x="120316" y="1295771"/>
            <a:ext cx="8982498" cy="2246769"/>
          </a:xfrm>
          <a:prstGeom prst="rect">
            <a:avLst/>
          </a:prstGeom>
          <a:noFill/>
        </p:spPr>
        <p:txBody>
          <a:bodyPr wrap="square">
            <a:spAutoFit/>
          </a:bodyPr>
          <a:lstStyle/>
          <a:p>
            <a:pPr marL="742950" lvl="1" indent="-285750" algn="l">
              <a:buFont typeface="Times New Roman" panose="02020603050405020304" pitchFamily="18" charset="0"/>
              <a:buChar char="-"/>
            </a:pPr>
            <a:r>
              <a:rPr lang="vi-VN" sz="2800" dirty="0">
                <a:effectLst/>
                <a:latin typeface="Times New Roman" panose="02020603050405020304" pitchFamily="18" charset="0"/>
                <a:ea typeface="Calibri" panose="020F0502020204030204" pitchFamily="34" charset="0"/>
                <a:cs typeface="Arial" panose="020B0604020202020204" pitchFamily="34" charset="0"/>
              </a:rPr>
              <a:t>Người dùng có thể tạo kế hoạch cho từng loại chi tiêu hoặc tổng chi tiêu, và xem xét tiến độ của mình so với kế hoạch. Điều này giúp người dùng dễ dàng theo dõi và kiểm soát chi tiêu trong tương lai, giúp tiết kiệm và quản lý tài chính một cách hiệu quả hơn.</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3">
            <a:extLst>
              <a:ext uri="{FF2B5EF4-FFF2-40B4-BE49-F238E27FC236}">
                <a16:creationId xmlns:a16="http://schemas.microsoft.com/office/drawing/2014/main" id="{CC613898-FC5E-810D-4077-9F3182BF9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97014" y="3542540"/>
            <a:ext cx="5638800" cy="744807"/>
          </a:xfrm>
          <a:prstGeom prst="rect">
            <a:avLst/>
          </a:prstGeom>
        </p:spPr>
      </p:pic>
      <p:sp>
        <p:nvSpPr>
          <p:cNvPr id="14" name="TextBox 13">
            <a:extLst>
              <a:ext uri="{FF2B5EF4-FFF2-40B4-BE49-F238E27FC236}">
                <a16:creationId xmlns:a16="http://schemas.microsoft.com/office/drawing/2014/main" id="{089FBC34-11CB-0EB5-5840-E78A7D8BE5CF}"/>
              </a:ext>
            </a:extLst>
          </p:cNvPr>
          <p:cNvSpPr txBox="1"/>
          <p:nvPr/>
        </p:nvSpPr>
        <p:spPr>
          <a:xfrm>
            <a:off x="374828" y="3451755"/>
            <a:ext cx="4648200" cy="677686"/>
          </a:xfrm>
          <a:prstGeom prst="rect">
            <a:avLst/>
          </a:prstGeom>
          <a:noFill/>
        </p:spPr>
        <p:txBody>
          <a:bodyPr wrap="square">
            <a:spAutoFit/>
          </a:bodyPr>
          <a:lstStyle/>
          <a:p>
            <a:pPr marL="0" marR="0" lvl="0" indent="0" algn="ctr" defTabSz="914400" rtl="0" eaLnBrk="1" fontAlgn="auto" latinLnBrk="0" hangingPunct="1">
              <a:lnSpc>
                <a:spcPts val="5400"/>
              </a:lnSpc>
              <a:spcBef>
                <a:spcPct val="0"/>
              </a:spcBef>
              <a:spcAft>
                <a:spcPts val="0"/>
              </a:spcAft>
              <a:buClrTx/>
              <a:buSzTx/>
              <a:buFontTx/>
              <a:buNone/>
              <a:tabLst/>
              <a:defRPr/>
            </a:pPr>
            <a:r>
              <a:rPr lang="vi-VN" sz="2400" dirty="0">
                <a:solidFill>
                  <a:srgbClr val="291B25"/>
                </a:solidFill>
              </a:rPr>
              <a:t>7. Tạo các nhóm chi tiêu</a:t>
            </a:r>
            <a:endParaRPr lang="en-US" sz="2400" dirty="0">
              <a:solidFill>
                <a:srgbClr val="291B25"/>
              </a:solidFill>
              <a:latin typeface="Bubblebody Neue"/>
            </a:endParaRPr>
          </a:p>
        </p:txBody>
      </p:sp>
      <p:sp>
        <p:nvSpPr>
          <p:cNvPr id="16" name="TextBox 15">
            <a:extLst>
              <a:ext uri="{FF2B5EF4-FFF2-40B4-BE49-F238E27FC236}">
                <a16:creationId xmlns:a16="http://schemas.microsoft.com/office/drawing/2014/main" id="{6EDCB567-A70F-EC88-E56E-F8EA84CF6415}"/>
              </a:ext>
            </a:extLst>
          </p:cNvPr>
          <p:cNvSpPr txBox="1"/>
          <p:nvPr/>
        </p:nvSpPr>
        <p:spPr>
          <a:xfrm>
            <a:off x="0" y="4323048"/>
            <a:ext cx="8982499" cy="2677656"/>
          </a:xfrm>
          <a:prstGeom prst="rect">
            <a:avLst/>
          </a:prstGeom>
          <a:noFill/>
        </p:spPr>
        <p:txBody>
          <a:bodyPr wrap="square">
            <a:spAutoFit/>
          </a:bodyPr>
          <a:lstStyle/>
          <a:p>
            <a:pPr marL="742950" lvl="1" indent="-285750">
              <a:buFont typeface="Times New Roman" panose="02020603050405020304" pitchFamily="18" charset="0"/>
              <a:buChar char="-"/>
            </a:pPr>
            <a:r>
              <a:rPr lang="vi-VN" sz="2800" dirty="0">
                <a:latin typeface="Times New Roman" panose="02020603050405020304" pitchFamily="18" charset="0"/>
                <a:ea typeface="Calibri" panose="020F0502020204030204" pitchFamily="34" charset="0"/>
                <a:cs typeface="Arial" panose="020B0604020202020204" pitchFamily="34" charset="0"/>
              </a:rPr>
              <a:t>Cho phép người dùng chia nhỏ các mục chi tiêu của mình ra thành nhiều nhóm, ví dụ như chi tiêu cho gia đình, chi tiêu cho sức khỏe, chi tiêu cho giải trí v.v. Sau đó, họ có thể theo dõi chi tiêu theo từng nhóm để có một cái nhìn tổng quan về nhu cầu và số tiền đã chi tiêu cho mỗi nhóm.</a:t>
            </a:r>
            <a:endParaRPr lang="en-US" sz="2800" dirty="0">
              <a:latin typeface="Times New Roman" panose="02020603050405020304" pitchFamily="18" charset="0"/>
              <a:ea typeface="Calibri" panose="020F050202020403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5" name="TextBox 5"/>
          <p:cNvSpPr txBox="1"/>
          <p:nvPr/>
        </p:nvSpPr>
        <p:spPr>
          <a:xfrm>
            <a:off x="190500" y="-88416"/>
            <a:ext cx="9372600" cy="548483"/>
          </a:xfrm>
          <a:prstGeom prst="rect">
            <a:avLst/>
          </a:prstGeom>
        </p:spPr>
        <p:txBody>
          <a:bodyPr wrap="square" lIns="0" tIns="0" rIns="0" bIns="0" rtlCol="0" anchor="t">
            <a:spAutoFit/>
          </a:bodyPr>
          <a:lstStyle/>
          <a:p>
            <a:pPr marL="0" lvl="0" indent="0" algn="ctr">
              <a:lnSpc>
                <a:spcPts val="4799"/>
              </a:lnSpc>
              <a:spcBef>
                <a:spcPct val="0"/>
              </a:spcBef>
            </a:pPr>
            <a:r>
              <a:rPr lang="vi-VN" sz="2800">
                <a:solidFill>
                  <a:srgbClr val="291B25"/>
                </a:solidFill>
                <a:latin typeface="Bubblebody Neue"/>
              </a:rPr>
              <a:t>8.Liên kết ứng dụng ngân hàng trực tuyến hoặc e-wallet</a:t>
            </a:r>
            <a:endParaRPr lang="en-US" sz="2800" u="none">
              <a:solidFill>
                <a:srgbClr val="291B25"/>
              </a:solidFill>
              <a:latin typeface="Bubblebody Neue"/>
            </a:endParaRPr>
          </a:p>
        </p:txBody>
      </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6" r="60999"/>
          <a:stretch>
            <a:fillRect/>
          </a:stretch>
        </p:blipFill>
        <p:spPr>
          <a:xfrm rot="143919" flipH="1">
            <a:off x="-3493889" y="-250114"/>
            <a:ext cx="2699809" cy="7879874"/>
          </a:xfrm>
          <a:prstGeom prst="rect">
            <a:avLst/>
          </a:prstGeom>
        </p:spPr>
      </p:pic>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970313" y="-146807"/>
            <a:ext cx="709847" cy="791918"/>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90287" y="55384"/>
            <a:ext cx="796122" cy="809366"/>
          </a:xfrm>
          <a:prstGeom prst="rect">
            <a:avLst/>
          </a:prstGeom>
        </p:spPr>
      </p:pic>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9595840">
            <a:off x="-1311370" y="-822901"/>
            <a:ext cx="1037064" cy="967298"/>
          </a:xfrm>
          <a:prstGeom prst="rect">
            <a:avLst/>
          </a:prstGeom>
        </p:spPr>
      </p:pic>
      <p:sp>
        <p:nvSpPr>
          <p:cNvPr id="16" name="TextBox 15">
            <a:extLst>
              <a:ext uri="{FF2B5EF4-FFF2-40B4-BE49-F238E27FC236}">
                <a16:creationId xmlns:a16="http://schemas.microsoft.com/office/drawing/2014/main" id="{7A06823D-7824-7CEB-4AD1-9A900C891F94}"/>
              </a:ext>
            </a:extLst>
          </p:cNvPr>
          <p:cNvSpPr txBox="1"/>
          <p:nvPr/>
        </p:nvSpPr>
        <p:spPr>
          <a:xfrm>
            <a:off x="-139824" y="768220"/>
            <a:ext cx="9525000" cy="2246769"/>
          </a:xfrm>
          <a:prstGeom prst="rect">
            <a:avLst/>
          </a:prstGeom>
          <a:noFill/>
        </p:spPr>
        <p:txBody>
          <a:bodyPr wrap="square">
            <a:spAutoFit/>
          </a:bodyPr>
          <a:lstStyle/>
          <a:p>
            <a:pPr marL="742950" lvl="1" indent="-285750" algn="l">
              <a:buFont typeface="Times New Roman" panose="02020603050405020304" pitchFamily="18" charset="0"/>
              <a:buChar char="-"/>
            </a:pPr>
            <a:r>
              <a:rPr lang="vi-VN" sz="2800" dirty="0">
                <a:effectLst/>
                <a:latin typeface="Times New Roman" panose="02020603050405020304" pitchFamily="18" charset="0"/>
                <a:ea typeface="Calibri" panose="020F0502020204030204" pitchFamily="34" charset="0"/>
                <a:cs typeface="Arial" panose="020B0604020202020204" pitchFamily="34" charset="0"/>
              </a:rPr>
              <a:t>Có thể được hiện thực bằng cách sử dụng API của các ứng dụng ngân hàng trực tuyến hoặc e-wallet để tự động nhận dữ liệu về giao dịch của người dùng và cập nhật vào chi tiêu. Nó giúp cho việc quản lý chi tiêu trở nên dễ dàng và tiết kiệm thời gian hơn.</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7" name="TextBox 5">
            <a:extLst>
              <a:ext uri="{FF2B5EF4-FFF2-40B4-BE49-F238E27FC236}">
                <a16:creationId xmlns:a16="http://schemas.microsoft.com/office/drawing/2014/main" id="{18651875-0FF6-E14B-6D14-25A991969657}"/>
              </a:ext>
            </a:extLst>
          </p:cNvPr>
          <p:cNvSpPr txBox="1"/>
          <p:nvPr/>
        </p:nvSpPr>
        <p:spPr>
          <a:xfrm>
            <a:off x="190500" y="3323142"/>
            <a:ext cx="9372600" cy="538674"/>
          </a:xfrm>
          <a:prstGeom prst="rect">
            <a:avLst/>
          </a:prstGeom>
        </p:spPr>
        <p:txBody>
          <a:bodyPr wrap="square" lIns="0" tIns="0" rIns="0" bIns="0" rtlCol="0" anchor="t">
            <a:spAutoFit/>
          </a:bodyPr>
          <a:lstStyle/>
          <a:p>
            <a:pPr marL="0" lvl="0" indent="0" algn="ctr">
              <a:lnSpc>
                <a:spcPts val="4799"/>
              </a:lnSpc>
              <a:spcBef>
                <a:spcPct val="0"/>
              </a:spcBef>
            </a:pPr>
            <a:r>
              <a:rPr lang="vi-VN" sz="2800" dirty="0">
                <a:solidFill>
                  <a:srgbClr val="291B25"/>
                </a:solidFill>
              </a:rPr>
              <a:t>9. Tạo các bảng biểu để visualized chi tiêu theo thời gian</a:t>
            </a:r>
            <a:endParaRPr lang="en-US" sz="2800" dirty="0">
              <a:solidFill>
                <a:srgbClr val="291B25"/>
              </a:solidFill>
              <a:latin typeface="Bubblebody Neue"/>
            </a:endParaRPr>
          </a:p>
        </p:txBody>
      </p:sp>
      <p:sp>
        <p:nvSpPr>
          <p:cNvPr id="19" name="TextBox 18">
            <a:extLst>
              <a:ext uri="{FF2B5EF4-FFF2-40B4-BE49-F238E27FC236}">
                <a16:creationId xmlns:a16="http://schemas.microsoft.com/office/drawing/2014/main" id="{71F6CD9E-FBBE-DB82-26BC-0E54777245D2}"/>
              </a:ext>
            </a:extLst>
          </p:cNvPr>
          <p:cNvSpPr txBox="1"/>
          <p:nvPr/>
        </p:nvSpPr>
        <p:spPr>
          <a:xfrm>
            <a:off x="0" y="4192471"/>
            <a:ext cx="9150016" cy="2677656"/>
          </a:xfrm>
          <a:prstGeom prst="rect">
            <a:avLst/>
          </a:prstGeom>
          <a:noFill/>
        </p:spPr>
        <p:txBody>
          <a:bodyPr wrap="square">
            <a:spAutoFit/>
          </a:bodyPr>
          <a:lstStyle/>
          <a:p>
            <a:pPr marL="742950" lvl="1" indent="-285750">
              <a:buFont typeface="Times New Roman" panose="02020603050405020304" pitchFamily="18" charset="0"/>
              <a:buChar char="-"/>
            </a:pPr>
            <a:r>
              <a:rPr lang="vi-VN" sz="2800" dirty="0">
                <a:latin typeface="Times New Roman" panose="02020603050405020304" pitchFamily="18" charset="0"/>
                <a:ea typeface="Calibri" panose="020F0502020204030204" pitchFamily="34" charset="0"/>
                <a:cs typeface="Arial" panose="020B0604020202020204" pitchFamily="34" charset="0"/>
              </a:rPr>
              <a:t>Có thể giúp người dùng cảm nhận rõ hơn về tình hình chi tiêu của họ theo thời gian. Bằng cách tạo các biểu đồ và biểu đồ cột, người dùng có thể nhanh chóng nhìn thấy những xu hướng và sự thay đổi trong chi tiêu của họ. Việc này cũng giúp họ tìm ra những vấn đề về chi tiêu và cải thiện cách quản lý chi tiêu của họ trong tương lai.</a:t>
            </a:r>
            <a:endParaRPr lang="en-US" sz="2800" dirty="0">
              <a:latin typeface="Times New Roman" panose="02020603050405020304" pitchFamily="18" charset="0"/>
              <a:ea typeface="Calibri" panose="020F050202020403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57678" y="-3779025"/>
            <a:ext cx="10868955" cy="11094225"/>
          </a:xfrm>
          <a:prstGeom prst="rect">
            <a:avLst/>
          </a:prstGeom>
        </p:spPr>
      </p:pic>
      <p:sp>
        <p:nvSpPr>
          <p:cNvPr id="3" name="TextBox 3"/>
          <p:cNvSpPr txBox="1"/>
          <p:nvPr/>
        </p:nvSpPr>
        <p:spPr>
          <a:xfrm>
            <a:off x="3200400" y="305730"/>
            <a:ext cx="3733800" cy="478401"/>
          </a:xfrm>
          <a:prstGeom prst="rect">
            <a:avLst/>
          </a:prstGeom>
        </p:spPr>
        <p:txBody>
          <a:bodyPr wrap="square" lIns="0" tIns="0" rIns="0" bIns="0" rtlCol="0" anchor="t">
            <a:spAutoFit/>
          </a:bodyPr>
          <a:lstStyle/>
          <a:p>
            <a:pPr marL="0" lvl="0" indent="0" algn="ctr">
              <a:lnSpc>
                <a:spcPts val="4200"/>
              </a:lnSpc>
              <a:spcBef>
                <a:spcPct val="0"/>
              </a:spcBef>
            </a:pPr>
            <a:r>
              <a:rPr lang="vi-VN" sz="2400">
                <a:solidFill>
                  <a:srgbClr val="291B25"/>
                </a:solidFill>
                <a:latin typeface="Bubblebody Neue"/>
              </a:rPr>
              <a:t>Sơ đồ Usecase tổng quát</a:t>
            </a:r>
            <a:endParaRPr lang="en-US" sz="2400" u="none">
              <a:solidFill>
                <a:srgbClr val="291B25"/>
              </a:solidFill>
              <a:latin typeface="Bubblebody Neue"/>
            </a:endParaRPr>
          </a:p>
        </p:txBody>
      </p:sp>
      <p:pic>
        <p:nvPicPr>
          <p:cNvPr id="19" name="Picture 18">
            <a:extLst>
              <a:ext uri="{FF2B5EF4-FFF2-40B4-BE49-F238E27FC236}">
                <a16:creationId xmlns:a16="http://schemas.microsoft.com/office/drawing/2014/main" id="{1CD2A7EB-7C78-848D-71A1-722ED7F7F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797779"/>
            <a:ext cx="6587089" cy="62116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57475">
            <a:off x="-2088378" y="3832227"/>
            <a:ext cx="4876877" cy="620898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954650">
            <a:off x="6450301" y="-2656104"/>
            <a:ext cx="4145053" cy="5520047"/>
          </a:xfrm>
          <a:prstGeom prst="rect">
            <a:avLst/>
          </a:prstGeom>
        </p:spPr>
      </p:pic>
      <p:sp>
        <p:nvSpPr>
          <p:cNvPr id="4" name="AutoShape 4"/>
          <p:cNvSpPr/>
          <p:nvPr/>
        </p:nvSpPr>
        <p:spPr>
          <a:xfrm rot="-78937">
            <a:off x="765947" y="2082450"/>
            <a:ext cx="8166545" cy="3316610"/>
          </a:xfrm>
          <a:prstGeom prst="rect">
            <a:avLst/>
          </a:prstGeom>
          <a:solidFill>
            <a:srgbClr val="FFCE6D"/>
          </a:solidFill>
        </p:spPr>
      </p:sp>
      <p:sp>
        <p:nvSpPr>
          <p:cNvPr id="5" name="AutoShape 5"/>
          <p:cNvSpPr/>
          <p:nvPr/>
        </p:nvSpPr>
        <p:spPr>
          <a:xfrm>
            <a:off x="932321" y="2199942"/>
            <a:ext cx="7839538" cy="3087780"/>
          </a:xfrm>
          <a:prstGeom prst="rect">
            <a:avLst/>
          </a:prstGeom>
          <a:solidFill>
            <a:srgbClr val="F6F6E9"/>
          </a:solidFill>
        </p:spPr>
      </p:sp>
      <p:sp>
        <p:nvSpPr>
          <p:cNvPr id="6" name="TextBox 6"/>
          <p:cNvSpPr txBox="1"/>
          <p:nvPr/>
        </p:nvSpPr>
        <p:spPr>
          <a:xfrm>
            <a:off x="2047525" y="2917031"/>
            <a:ext cx="5603390" cy="768323"/>
          </a:xfrm>
          <a:prstGeom prst="rect">
            <a:avLst/>
          </a:prstGeom>
        </p:spPr>
        <p:txBody>
          <a:bodyPr lIns="0" tIns="0" rIns="0" bIns="0" rtlCol="0" anchor="t">
            <a:spAutoFit/>
          </a:bodyPr>
          <a:lstStyle/>
          <a:p>
            <a:pPr marL="0" lvl="0" indent="0" algn="ctr">
              <a:lnSpc>
                <a:spcPts val="5500"/>
              </a:lnSpc>
            </a:pPr>
            <a:r>
              <a:rPr lang="en-US" sz="5500" u="none">
                <a:solidFill>
                  <a:srgbClr val="291B25"/>
                </a:solidFill>
                <a:latin typeface="Bubblebody Neue"/>
              </a:rPr>
              <a:t>Thank you!</a:t>
            </a:r>
          </a:p>
        </p:txBody>
      </p:sp>
      <p:sp>
        <p:nvSpPr>
          <p:cNvPr id="7" name="AutoShape 7"/>
          <p:cNvSpPr/>
          <p:nvPr/>
        </p:nvSpPr>
        <p:spPr>
          <a:xfrm>
            <a:off x="2047525" y="3899000"/>
            <a:ext cx="5603390" cy="716508"/>
          </a:xfrm>
          <a:prstGeom prst="rect">
            <a:avLst/>
          </a:prstGeom>
          <a:solidFill>
            <a:srgbClr val="FFCE6D"/>
          </a:solidFill>
        </p:spPr>
      </p:sp>
      <p:sp>
        <p:nvSpPr>
          <p:cNvPr id="8" name="TextBox 8"/>
          <p:cNvSpPr txBox="1"/>
          <p:nvPr/>
        </p:nvSpPr>
        <p:spPr>
          <a:xfrm>
            <a:off x="2142279" y="4138246"/>
            <a:ext cx="5413881" cy="247542"/>
          </a:xfrm>
          <a:prstGeom prst="rect">
            <a:avLst/>
          </a:prstGeom>
        </p:spPr>
        <p:txBody>
          <a:bodyPr lIns="0" tIns="0" rIns="0" bIns="0" rtlCol="0" anchor="t">
            <a:spAutoFit/>
          </a:bodyPr>
          <a:lstStyle/>
          <a:p>
            <a:pPr marL="0" lvl="0" indent="0" algn="ctr">
              <a:lnSpc>
                <a:spcPts val="2040"/>
              </a:lnSpc>
            </a:pPr>
            <a:r>
              <a:rPr lang="en-US" sz="1700" u="none">
                <a:solidFill>
                  <a:srgbClr val="291B25"/>
                </a:solidFill>
                <a:latin typeface="Nunito Sans Regular Bold"/>
              </a:rPr>
              <a:t>Do you have any follow-up questions for me?</a:t>
            </a:r>
          </a:p>
        </p:txBody>
      </p:sp>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707110">
            <a:off x="-814823" y="-4120937"/>
            <a:ext cx="3846016" cy="4785766"/>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77071">
            <a:off x="6478749" y="6704692"/>
            <a:ext cx="2787966" cy="811045"/>
          </a:xfrm>
          <a:prstGeom prst="rect">
            <a:avLst/>
          </a:prstGeom>
        </p:spPr>
      </p:pic>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750842">
            <a:off x="8163156" y="3378105"/>
            <a:ext cx="1078969" cy="2025369"/>
          </a:xfrm>
          <a:prstGeom prst="rect">
            <a:avLst/>
          </a:prstGeom>
        </p:spPr>
      </p:pic>
      <p:pic>
        <p:nvPicPr>
          <p:cNvPr id="12" name="Picture 12"/>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148326" y="1788400"/>
            <a:ext cx="899199" cy="1003163"/>
          </a:xfrm>
          <a:prstGeom prst="rect">
            <a:avLst/>
          </a:prstGeom>
        </p:spPr>
      </p:pic>
      <p:pic>
        <p:nvPicPr>
          <p:cNvPr id="13" name="Picture 13"/>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2323304">
            <a:off x="697730" y="4659578"/>
            <a:ext cx="1102955" cy="4151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72256"/>
          <a:stretch>
            <a:fillRect/>
          </a:stretch>
        </p:blipFill>
        <p:spPr>
          <a:xfrm rot="1081854">
            <a:off x="6203033" y="-571804"/>
            <a:ext cx="4468422" cy="1542591"/>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66800" y="1752600"/>
            <a:ext cx="4299582" cy="4504325"/>
          </a:xfrm>
          <a:prstGeom prst="rect">
            <a:avLst/>
          </a:prstGeom>
        </p:spPr>
      </p:pic>
      <p:sp>
        <p:nvSpPr>
          <p:cNvPr id="6" name="TextBox 6"/>
          <p:cNvSpPr txBox="1"/>
          <p:nvPr/>
        </p:nvSpPr>
        <p:spPr>
          <a:xfrm>
            <a:off x="1600200" y="798076"/>
            <a:ext cx="4686374" cy="523670"/>
          </a:xfrm>
          <a:prstGeom prst="rect">
            <a:avLst/>
          </a:prstGeom>
        </p:spPr>
        <p:txBody>
          <a:bodyPr wrap="square" lIns="0" tIns="0" rIns="0" bIns="0" rtlCol="0" anchor="t">
            <a:spAutoFit/>
          </a:bodyPr>
          <a:lstStyle/>
          <a:p>
            <a:pPr algn="ctr">
              <a:lnSpc>
                <a:spcPts val="4259"/>
              </a:lnSpc>
            </a:pPr>
            <a:r>
              <a:rPr lang="vi-VN" sz="3549">
                <a:solidFill>
                  <a:srgbClr val="291B25"/>
                </a:solidFill>
                <a:latin typeface="Bubblebody Neue"/>
              </a:rPr>
              <a:t>GIỚI THIỆU THÀNH VIÊN</a:t>
            </a:r>
            <a:endParaRPr lang="en-US" sz="3549">
              <a:solidFill>
                <a:srgbClr val="291B25"/>
              </a:solidFill>
              <a:latin typeface="Bubblebody Neue"/>
            </a:endParaRPr>
          </a:p>
        </p:txBody>
      </p:sp>
      <p:sp>
        <p:nvSpPr>
          <p:cNvPr id="7" name="AutoShape 7"/>
          <p:cNvSpPr/>
          <p:nvPr/>
        </p:nvSpPr>
        <p:spPr>
          <a:xfrm>
            <a:off x="1186376" y="2645375"/>
            <a:ext cx="4299583" cy="512744"/>
          </a:xfrm>
          <a:prstGeom prst="rect">
            <a:avLst/>
          </a:prstGeom>
          <a:noFill/>
        </p:spPr>
        <p:txBody>
          <a:bodyPr/>
          <a:lstStyle/>
          <a:p>
            <a:r>
              <a:rPr lang="vi-VN" sz="2400" dirty="0"/>
              <a:t>1.52000620-LÝ TUẤN AN</a:t>
            </a:r>
          </a:p>
        </p:txBody>
      </p:sp>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10382" flipH="1">
            <a:off x="8531228" y="4856604"/>
            <a:ext cx="617643" cy="1316682"/>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45936" y="1790062"/>
            <a:ext cx="681790" cy="693132"/>
          </a:xfrm>
          <a:prstGeom prst="rect">
            <a:avLst/>
          </a:prstGeom>
        </p:spPr>
      </p:pic>
      <p:pic>
        <p:nvPicPr>
          <p:cNvPr id="13" name="Picture 1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9338087">
            <a:off x="985263" y="5676039"/>
            <a:ext cx="1149219" cy="432524"/>
          </a:xfrm>
          <a:prstGeom prst="rect">
            <a:avLst/>
          </a:prstGeom>
        </p:spPr>
      </p:pic>
      <p:grpSp>
        <p:nvGrpSpPr>
          <p:cNvPr id="14" name="Group 14"/>
          <p:cNvGrpSpPr/>
          <p:nvPr/>
        </p:nvGrpSpPr>
        <p:grpSpPr>
          <a:xfrm>
            <a:off x="-558056" y="7070454"/>
            <a:ext cx="10964374" cy="489491"/>
            <a:chOff x="0" y="0"/>
            <a:chExt cx="6954256" cy="310464"/>
          </a:xfrm>
        </p:grpSpPr>
        <p:sp>
          <p:nvSpPr>
            <p:cNvPr id="15" name="Freeform 15"/>
            <p:cNvSpPr/>
            <p:nvPr/>
          </p:nvSpPr>
          <p:spPr>
            <a:xfrm>
              <a:off x="0" y="0"/>
              <a:ext cx="6954255" cy="310464"/>
            </a:xfrm>
            <a:custGeom>
              <a:avLst/>
              <a:gdLst/>
              <a:ahLst/>
              <a:cxnLst/>
              <a:rect l="l" t="t" r="r" b="b"/>
              <a:pathLst>
                <a:path w="6954255" h="310464">
                  <a:moveTo>
                    <a:pt x="0" y="0"/>
                  </a:moveTo>
                  <a:lnTo>
                    <a:pt x="6954255" y="0"/>
                  </a:lnTo>
                  <a:lnTo>
                    <a:pt x="6954255" y="310464"/>
                  </a:lnTo>
                  <a:lnTo>
                    <a:pt x="0" y="310464"/>
                  </a:lnTo>
                  <a:close/>
                </a:path>
              </a:pathLst>
            </a:custGeom>
            <a:solidFill>
              <a:srgbClr val="FFCE6D"/>
            </a:solidFill>
          </p:spPr>
        </p:sp>
      </p:grpSp>
      <p:sp>
        <p:nvSpPr>
          <p:cNvPr id="3" name="AutoShape 7">
            <a:extLst>
              <a:ext uri="{FF2B5EF4-FFF2-40B4-BE49-F238E27FC236}">
                <a16:creationId xmlns:a16="http://schemas.microsoft.com/office/drawing/2014/main" id="{5464174E-C320-C658-C044-7408711EB635}"/>
              </a:ext>
            </a:extLst>
          </p:cNvPr>
          <p:cNvSpPr/>
          <p:nvPr/>
        </p:nvSpPr>
        <p:spPr>
          <a:xfrm>
            <a:off x="1181121" y="3727763"/>
            <a:ext cx="4299583" cy="489492"/>
          </a:xfrm>
          <a:prstGeom prst="rect">
            <a:avLst/>
          </a:prstGeom>
          <a:noFill/>
        </p:spPr>
        <p:txBody>
          <a:bodyPr/>
          <a:lstStyle/>
          <a:p>
            <a:r>
              <a:rPr lang="vi-VN" sz="2400" dirty="0"/>
              <a:t>2.52000909-PREANN MESA</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TextBox 2"/>
          <p:cNvSpPr txBox="1"/>
          <p:nvPr/>
        </p:nvSpPr>
        <p:spPr>
          <a:xfrm>
            <a:off x="969056" y="1136467"/>
            <a:ext cx="7163301" cy="618631"/>
          </a:xfrm>
          <a:prstGeom prst="rect">
            <a:avLst/>
          </a:prstGeom>
        </p:spPr>
        <p:txBody>
          <a:bodyPr wrap="square" lIns="0" tIns="0" rIns="0" bIns="0" rtlCol="0" anchor="t">
            <a:spAutoFit/>
          </a:bodyPr>
          <a:lstStyle/>
          <a:p>
            <a:pPr marL="0" lvl="0" indent="0">
              <a:lnSpc>
                <a:spcPts val="5400"/>
              </a:lnSpc>
            </a:pPr>
            <a:r>
              <a:rPr lang="vi-VN" sz="3200">
                <a:solidFill>
                  <a:srgbClr val="291B25"/>
                </a:solidFill>
                <a:latin typeface="Bubblebody Neue"/>
              </a:rPr>
              <a:t>ĐỀ TÀI:ỨNG DỤNG QUẢN LÝ CHI TIÊU</a:t>
            </a:r>
            <a:endParaRPr lang="en-US" sz="3200" u="none">
              <a:solidFill>
                <a:srgbClr val="291B25"/>
              </a:solidFill>
              <a:latin typeface="Bubblebody Neue"/>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6" r="60999"/>
          <a:stretch>
            <a:fillRect/>
          </a:stretch>
        </p:blipFill>
        <p:spPr>
          <a:xfrm rot="143919">
            <a:off x="8719384" y="-348916"/>
            <a:ext cx="2811800" cy="8206737"/>
          </a:xfrm>
          <a:prstGeom prst="rect">
            <a:avLst/>
          </a:prstGeom>
        </p:spPr>
      </p:pic>
      <p:sp>
        <p:nvSpPr>
          <p:cNvPr id="4" name="AutoShape 4"/>
          <p:cNvSpPr/>
          <p:nvPr/>
        </p:nvSpPr>
        <p:spPr>
          <a:xfrm rot="101125">
            <a:off x="471264" y="3117196"/>
            <a:ext cx="2455160" cy="2570908"/>
          </a:xfrm>
          <a:prstGeom prst="rect">
            <a:avLst/>
          </a:prstGeom>
          <a:solidFill>
            <a:srgbClr val="FFCE6D"/>
          </a:solidFill>
        </p:spPr>
      </p:sp>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93524">
            <a:off x="1109705" y="2976931"/>
            <a:ext cx="1178278" cy="281212"/>
          </a:xfrm>
          <a:prstGeom prst="rect">
            <a:avLst/>
          </a:prstGeom>
        </p:spPr>
      </p:pic>
      <p:sp>
        <p:nvSpPr>
          <p:cNvPr id="6" name="AutoShape 6"/>
          <p:cNvSpPr/>
          <p:nvPr/>
        </p:nvSpPr>
        <p:spPr>
          <a:xfrm rot="-98493">
            <a:off x="3400725" y="3117196"/>
            <a:ext cx="2455160" cy="2570908"/>
          </a:xfrm>
          <a:prstGeom prst="rect">
            <a:avLst/>
          </a:prstGeom>
          <a:solidFill>
            <a:srgbClr val="FFCE6D"/>
          </a:solidFill>
        </p:spPr>
      </p:sp>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91288">
            <a:off x="4090643" y="2967713"/>
            <a:ext cx="1030037" cy="299647"/>
          </a:xfrm>
          <a:prstGeom prst="rect">
            <a:avLst/>
          </a:prstGeom>
        </p:spPr>
      </p:pic>
      <p:sp>
        <p:nvSpPr>
          <p:cNvPr id="8" name="AutoShape 8"/>
          <p:cNvSpPr/>
          <p:nvPr/>
        </p:nvSpPr>
        <p:spPr>
          <a:xfrm rot="148990">
            <a:off x="6330186" y="3117196"/>
            <a:ext cx="2455160" cy="2570908"/>
          </a:xfrm>
          <a:prstGeom prst="rect">
            <a:avLst/>
          </a:prstGeom>
          <a:solidFill>
            <a:srgbClr val="FFCE6D"/>
          </a:solidFill>
        </p:spPr>
      </p:sp>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66755">
            <a:off x="6968627" y="2972659"/>
            <a:ext cx="1178278" cy="281212"/>
          </a:xfrm>
          <a:prstGeom prst="rect">
            <a:avLst/>
          </a:prstGeom>
        </p:spPr>
      </p:pic>
      <p:pic>
        <p:nvPicPr>
          <p:cNvPr id="10" name="Picture 1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132357" y="4904943"/>
            <a:ext cx="889723" cy="992592"/>
          </a:xfrm>
          <a:prstGeom prst="rect">
            <a:avLst/>
          </a:prstGeom>
        </p:spPr>
      </p:pic>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7795425" y="1500348"/>
            <a:ext cx="753456" cy="765990"/>
          </a:xfrm>
          <a:prstGeom prst="rect">
            <a:avLst/>
          </a:prstGeom>
        </p:spPr>
      </p:pic>
      <p:pic>
        <p:nvPicPr>
          <p:cNvPr id="12" name="Picture 12"/>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9595840">
            <a:off x="549011" y="5223616"/>
            <a:ext cx="1107432" cy="1032932"/>
          </a:xfrm>
          <a:prstGeom prst="rect">
            <a:avLst/>
          </a:prstGeom>
        </p:spPr>
      </p:pic>
      <p:sp>
        <p:nvSpPr>
          <p:cNvPr id="13" name="TextBox 13"/>
          <p:cNvSpPr txBox="1"/>
          <p:nvPr/>
        </p:nvSpPr>
        <p:spPr>
          <a:xfrm>
            <a:off x="712329" y="3423521"/>
            <a:ext cx="1973030" cy="264079"/>
          </a:xfrm>
          <a:prstGeom prst="rect">
            <a:avLst/>
          </a:prstGeom>
        </p:spPr>
        <p:txBody>
          <a:bodyPr lIns="0" tIns="0" rIns="0" bIns="0" rtlCol="0" anchor="t">
            <a:spAutoFit/>
          </a:bodyPr>
          <a:lstStyle/>
          <a:p>
            <a:pPr marL="0" lvl="0" indent="0" algn="ctr">
              <a:lnSpc>
                <a:spcPts val="2239"/>
              </a:lnSpc>
              <a:spcBef>
                <a:spcPct val="0"/>
              </a:spcBef>
            </a:pPr>
            <a:r>
              <a:rPr lang="en-US" sz="1599" u="none">
                <a:solidFill>
                  <a:srgbClr val="291B25"/>
                </a:solidFill>
                <a:latin typeface="Nunito Sans Regular Bold"/>
              </a:rPr>
              <a:t>Protagonist</a:t>
            </a:r>
          </a:p>
        </p:txBody>
      </p:sp>
      <p:sp>
        <p:nvSpPr>
          <p:cNvPr id="14" name="TextBox 14"/>
          <p:cNvSpPr txBox="1"/>
          <p:nvPr/>
        </p:nvSpPr>
        <p:spPr>
          <a:xfrm>
            <a:off x="3648320" y="3423521"/>
            <a:ext cx="1914683" cy="264079"/>
          </a:xfrm>
          <a:prstGeom prst="rect">
            <a:avLst/>
          </a:prstGeom>
        </p:spPr>
        <p:txBody>
          <a:bodyPr lIns="0" tIns="0" rIns="0" bIns="0" rtlCol="0" anchor="t">
            <a:spAutoFit/>
          </a:bodyPr>
          <a:lstStyle/>
          <a:p>
            <a:pPr marL="0" lvl="0" indent="0" algn="ctr">
              <a:lnSpc>
                <a:spcPts val="2239"/>
              </a:lnSpc>
              <a:spcBef>
                <a:spcPct val="0"/>
              </a:spcBef>
            </a:pPr>
            <a:r>
              <a:rPr lang="en-US" sz="1599" u="none">
                <a:solidFill>
                  <a:srgbClr val="291B25"/>
                </a:solidFill>
                <a:latin typeface="Nunito Sans Regular Bold"/>
              </a:rPr>
              <a:t>Antagonist</a:t>
            </a:r>
          </a:p>
        </p:txBody>
      </p:sp>
      <p:sp>
        <p:nvSpPr>
          <p:cNvPr id="15" name="TextBox 15"/>
          <p:cNvSpPr txBox="1"/>
          <p:nvPr/>
        </p:nvSpPr>
        <p:spPr>
          <a:xfrm>
            <a:off x="6445998" y="3423521"/>
            <a:ext cx="2263593" cy="264079"/>
          </a:xfrm>
          <a:prstGeom prst="rect">
            <a:avLst/>
          </a:prstGeom>
        </p:spPr>
        <p:txBody>
          <a:bodyPr lIns="0" tIns="0" rIns="0" bIns="0" rtlCol="0" anchor="t">
            <a:spAutoFit/>
          </a:bodyPr>
          <a:lstStyle/>
          <a:p>
            <a:pPr marL="0" lvl="0" indent="0" algn="ctr">
              <a:lnSpc>
                <a:spcPts val="2239"/>
              </a:lnSpc>
              <a:spcBef>
                <a:spcPct val="0"/>
              </a:spcBef>
            </a:pPr>
            <a:r>
              <a:rPr lang="en-US" sz="1599" u="none">
                <a:solidFill>
                  <a:srgbClr val="291B25"/>
                </a:solidFill>
                <a:latin typeface="Nunito Sans Regular Bold"/>
              </a:rPr>
              <a:t>Tertiary Characters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E6D"/>
        </a:solidFill>
        <a:effectLst/>
      </p:bgPr>
    </p:bg>
    <p:spTree>
      <p:nvGrpSpPr>
        <p:cNvPr id="1" name=""/>
        <p:cNvGrpSpPr/>
        <p:nvPr/>
      </p:nvGrpSpPr>
      <p:grpSpPr>
        <a:xfrm>
          <a:off x="0" y="0"/>
          <a:ext cx="0" cy="0"/>
          <a:chOff x="0" y="0"/>
          <a:chExt cx="0" cy="0"/>
        </a:xfrm>
      </p:grpSpPr>
      <p:sp>
        <p:nvSpPr>
          <p:cNvPr id="2" name="AutoShape 2"/>
          <p:cNvSpPr/>
          <p:nvPr/>
        </p:nvSpPr>
        <p:spPr>
          <a:xfrm rot="-5400000">
            <a:off x="4852318" y="-2906189"/>
            <a:ext cx="6419777" cy="11750974"/>
          </a:xfrm>
          <a:prstGeom prst="rect">
            <a:avLst/>
          </a:prstGeom>
          <a:solidFill>
            <a:srgbClr val="FFFFFF"/>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53572" y="-240590"/>
            <a:ext cx="11677482" cy="65685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flipV="1">
            <a:off x="1914817" y="294994"/>
            <a:ext cx="7122846" cy="10175495"/>
          </a:xfrm>
          <a:prstGeom prst="rect">
            <a:avLst/>
          </a:prstGeom>
        </p:spPr>
      </p:pic>
      <p:sp>
        <p:nvSpPr>
          <p:cNvPr id="5" name="AutoShape 5"/>
          <p:cNvSpPr/>
          <p:nvPr/>
        </p:nvSpPr>
        <p:spPr>
          <a:xfrm>
            <a:off x="1030007" y="2050229"/>
            <a:ext cx="3423587" cy="938838"/>
          </a:xfrm>
          <a:prstGeom prst="rect">
            <a:avLst/>
          </a:prstGeom>
          <a:solidFill>
            <a:srgbClr val="FFCE6D"/>
          </a:solidFill>
        </p:spPr>
      </p:sp>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756658" y="-116292"/>
            <a:ext cx="2286852" cy="545788"/>
          </a:xfrm>
          <a:prstGeom prst="rect">
            <a:avLst/>
          </a:prstGeom>
        </p:spPr>
      </p:pic>
      <p:sp>
        <p:nvSpPr>
          <p:cNvPr id="7" name="AutoShape 7"/>
          <p:cNvSpPr/>
          <p:nvPr/>
        </p:nvSpPr>
        <p:spPr>
          <a:xfrm>
            <a:off x="1030007" y="3093987"/>
            <a:ext cx="3423587" cy="938838"/>
          </a:xfrm>
          <a:prstGeom prst="rect">
            <a:avLst/>
          </a:prstGeom>
          <a:solidFill>
            <a:srgbClr val="FFCE6D"/>
          </a:solidFill>
        </p:spPr>
        <p:txBody>
          <a:bodyPr/>
          <a:lstStyle/>
          <a:p>
            <a:endParaRPr lang="en-US"/>
          </a:p>
        </p:txBody>
      </p:sp>
      <p:sp>
        <p:nvSpPr>
          <p:cNvPr id="8" name="AutoShape 8"/>
          <p:cNvSpPr/>
          <p:nvPr/>
        </p:nvSpPr>
        <p:spPr>
          <a:xfrm>
            <a:off x="1087209" y="6473243"/>
            <a:ext cx="3423587" cy="938838"/>
          </a:xfrm>
          <a:prstGeom prst="rect">
            <a:avLst/>
          </a:prstGeom>
          <a:solidFill>
            <a:srgbClr val="FFCE6D"/>
          </a:solidFill>
        </p:spPr>
        <p:txBody>
          <a:bodyPr/>
          <a:lstStyle/>
          <a:p>
            <a:r>
              <a:rPr lang="vi-VN"/>
              <a:t>5.Thiết lập giới hạn chi tiêu hàng tháng</a:t>
            </a:r>
            <a:endParaRPr lang="en-US"/>
          </a:p>
        </p:txBody>
      </p:sp>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938379">
            <a:off x="9528920" y="320714"/>
            <a:ext cx="1135607" cy="2131685"/>
          </a:xfrm>
          <a:prstGeom prst="rect">
            <a:avLst/>
          </a:prstGeom>
        </p:spPr>
      </p:pic>
      <p:pic>
        <p:nvPicPr>
          <p:cNvPr id="10" name="Picture 1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274689" flipH="1">
            <a:off x="2159618" y="176944"/>
            <a:ext cx="679427" cy="1448391"/>
          </a:xfrm>
          <a:prstGeom prst="rect">
            <a:avLst/>
          </a:prstGeom>
        </p:spPr>
      </p:pic>
      <p:sp>
        <p:nvSpPr>
          <p:cNvPr id="11" name="TextBox 11"/>
          <p:cNvSpPr txBox="1"/>
          <p:nvPr/>
        </p:nvSpPr>
        <p:spPr>
          <a:xfrm>
            <a:off x="3237959" y="-41269"/>
            <a:ext cx="3806308" cy="523670"/>
          </a:xfrm>
          <a:prstGeom prst="rect">
            <a:avLst/>
          </a:prstGeom>
        </p:spPr>
        <p:txBody>
          <a:bodyPr wrap="square" lIns="0" tIns="0" rIns="0" bIns="0" rtlCol="0" anchor="t">
            <a:spAutoFit/>
          </a:bodyPr>
          <a:lstStyle/>
          <a:p>
            <a:pPr marL="0" lvl="0" indent="0">
              <a:lnSpc>
                <a:spcPts val="4799"/>
              </a:lnSpc>
            </a:pPr>
            <a:r>
              <a:rPr lang="vi-VN" sz="2000" u="none">
                <a:solidFill>
                  <a:srgbClr val="291B25"/>
                </a:solidFill>
                <a:latin typeface="Bubblebody Neue"/>
              </a:rPr>
              <a:t>MỔ TA CHỨC NĂNG ỨNG DỤNG</a:t>
            </a:r>
            <a:endParaRPr lang="en-US" sz="2000" u="none">
              <a:solidFill>
                <a:srgbClr val="291B25"/>
              </a:solidFill>
              <a:latin typeface="Bubblebody Neue"/>
            </a:endParaRPr>
          </a:p>
        </p:txBody>
      </p:sp>
      <p:sp>
        <p:nvSpPr>
          <p:cNvPr id="12" name="TextBox 12"/>
          <p:cNvSpPr txBox="1"/>
          <p:nvPr/>
        </p:nvSpPr>
        <p:spPr>
          <a:xfrm>
            <a:off x="1287798" y="2264240"/>
            <a:ext cx="2676455" cy="555280"/>
          </a:xfrm>
          <a:prstGeom prst="rect">
            <a:avLst/>
          </a:prstGeom>
        </p:spPr>
        <p:txBody>
          <a:bodyPr wrap="square" lIns="0" tIns="0" rIns="0" bIns="0" rtlCol="0" anchor="t">
            <a:spAutoFit/>
          </a:bodyPr>
          <a:lstStyle/>
          <a:p>
            <a:pPr marL="0" lvl="0" indent="0">
              <a:lnSpc>
                <a:spcPts val="2239"/>
              </a:lnSpc>
              <a:spcBef>
                <a:spcPct val="0"/>
              </a:spcBef>
            </a:pPr>
            <a:r>
              <a:rPr lang="vi-VN" sz="1599" u="none">
                <a:solidFill>
                  <a:srgbClr val="291B25"/>
                </a:solidFill>
                <a:latin typeface="Nunito Sans Regular Bold"/>
              </a:rPr>
              <a:t>1.Đăng ký , Đăng nhập và Thiết lặp ví cá nhân</a:t>
            </a:r>
            <a:endParaRPr lang="en-US" sz="1599" u="none">
              <a:solidFill>
                <a:srgbClr val="291B25"/>
              </a:solidFill>
              <a:latin typeface="Nunito Sans Regular Bold"/>
            </a:endParaRPr>
          </a:p>
        </p:txBody>
      </p:sp>
      <p:sp>
        <p:nvSpPr>
          <p:cNvPr id="13" name="TextBox 13"/>
          <p:cNvSpPr txBox="1"/>
          <p:nvPr/>
        </p:nvSpPr>
        <p:spPr>
          <a:xfrm>
            <a:off x="1189830" y="3285766"/>
            <a:ext cx="3194282" cy="555280"/>
          </a:xfrm>
          <a:prstGeom prst="rect">
            <a:avLst/>
          </a:prstGeom>
        </p:spPr>
        <p:txBody>
          <a:bodyPr wrap="square" lIns="0" tIns="0" rIns="0" bIns="0" rtlCol="0" anchor="t">
            <a:spAutoFit/>
          </a:bodyPr>
          <a:lstStyle/>
          <a:p>
            <a:pPr marL="0" lvl="0" indent="0">
              <a:lnSpc>
                <a:spcPts val="2239"/>
              </a:lnSpc>
              <a:spcBef>
                <a:spcPct val="0"/>
              </a:spcBef>
            </a:pPr>
            <a:r>
              <a:rPr lang="vi-VN" sz="1599" u="none">
                <a:solidFill>
                  <a:srgbClr val="291B25"/>
                </a:solidFill>
                <a:latin typeface="Nunito Sans Regular Bold"/>
              </a:rPr>
              <a:t>2.Thêm vào các khoản chi tiêu hàng ngày, tuần, tháng hoặc năm</a:t>
            </a:r>
            <a:endParaRPr lang="en-US" sz="1599" u="none">
              <a:solidFill>
                <a:srgbClr val="291B25"/>
              </a:solidFill>
              <a:latin typeface="Nunito Sans Regular Bold"/>
            </a:endParaRPr>
          </a:p>
        </p:txBody>
      </p:sp>
      <p:sp>
        <p:nvSpPr>
          <p:cNvPr id="15" name="AutoShape 8">
            <a:extLst>
              <a:ext uri="{FF2B5EF4-FFF2-40B4-BE49-F238E27FC236}">
                <a16:creationId xmlns:a16="http://schemas.microsoft.com/office/drawing/2014/main" id="{DBB575A1-54E5-3056-C53A-C34370FC8F1D}"/>
              </a:ext>
            </a:extLst>
          </p:cNvPr>
          <p:cNvSpPr/>
          <p:nvPr/>
        </p:nvSpPr>
        <p:spPr>
          <a:xfrm>
            <a:off x="1075177" y="5392353"/>
            <a:ext cx="3423587" cy="938838"/>
          </a:xfrm>
          <a:prstGeom prst="rect">
            <a:avLst/>
          </a:prstGeom>
          <a:solidFill>
            <a:srgbClr val="FFCE6D"/>
          </a:solidFill>
        </p:spPr>
        <p:txBody>
          <a:bodyPr/>
          <a:lstStyle/>
          <a:p>
            <a:r>
              <a:rPr lang="vi-VN"/>
              <a:t>4.Chia sẻ thông tin chi tiêu</a:t>
            </a:r>
            <a:endParaRPr lang="en-US"/>
          </a:p>
        </p:txBody>
      </p:sp>
      <p:sp>
        <p:nvSpPr>
          <p:cNvPr id="16" name="AutoShape 8">
            <a:extLst>
              <a:ext uri="{FF2B5EF4-FFF2-40B4-BE49-F238E27FC236}">
                <a16:creationId xmlns:a16="http://schemas.microsoft.com/office/drawing/2014/main" id="{8AB0C081-5C60-24F2-13BB-81D71C385FCE}"/>
              </a:ext>
            </a:extLst>
          </p:cNvPr>
          <p:cNvSpPr/>
          <p:nvPr/>
        </p:nvSpPr>
        <p:spPr>
          <a:xfrm>
            <a:off x="1030006" y="4224604"/>
            <a:ext cx="3423587" cy="938838"/>
          </a:xfrm>
          <a:prstGeom prst="rect">
            <a:avLst/>
          </a:prstGeom>
          <a:solidFill>
            <a:srgbClr val="FFCE6D"/>
          </a:solidFill>
        </p:spPr>
        <p:txBody>
          <a:bodyPr/>
          <a:lstStyle/>
          <a:p>
            <a:r>
              <a:rPr lang="vi-VN"/>
              <a:t>3.Xem thống kế chi tiêu theo thời gian và loại chi tiêu</a:t>
            </a:r>
            <a:endParaRPr lang="en-US"/>
          </a:p>
        </p:txBody>
      </p:sp>
      <p:sp>
        <p:nvSpPr>
          <p:cNvPr id="17" name="AutoShape 8">
            <a:extLst>
              <a:ext uri="{FF2B5EF4-FFF2-40B4-BE49-F238E27FC236}">
                <a16:creationId xmlns:a16="http://schemas.microsoft.com/office/drawing/2014/main" id="{78D983AC-32BE-DF21-3154-DC0CD687891E}"/>
              </a:ext>
            </a:extLst>
          </p:cNvPr>
          <p:cNvSpPr/>
          <p:nvPr/>
        </p:nvSpPr>
        <p:spPr>
          <a:xfrm>
            <a:off x="5632878" y="2545120"/>
            <a:ext cx="3423587" cy="938838"/>
          </a:xfrm>
          <a:prstGeom prst="rect">
            <a:avLst/>
          </a:prstGeom>
          <a:solidFill>
            <a:srgbClr val="FFCE6D"/>
          </a:solidFill>
        </p:spPr>
        <p:txBody>
          <a:bodyPr/>
          <a:lstStyle/>
          <a:p>
            <a:r>
              <a:rPr lang="vi-VN"/>
              <a:t>6.Tạo một kế hoạch chi tiêu cho tương lai và theo dõi tiến độ</a:t>
            </a:r>
            <a:endParaRPr lang="en-US"/>
          </a:p>
        </p:txBody>
      </p:sp>
      <p:sp>
        <p:nvSpPr>
          <p:cNvPr id="18" name="AutoShape 8">
            <a:extLst>
              <a:ext uri="{FF2B5EF4-FFF2-40B4-BE49-F238E27FC236}">
                <a16:creationId xmlns:a16="http://schemas.microsoft.com/office/drawing/2014/main" id="{52E8F7C9-95E9-B241-9405-C06EBE4C2EEE}"/>
              </a:ext>
            </a:extLst>
          </p:cNvPr>
          <p:cNvSpPr/>
          <p:nvPr/>
        </p:nvSpPr>
        <p:spPr>
          <a:xfrm>
            <a:off x="5632878" y="3699861"/>
            <a:ext cx="3423587" cy="938838"/>
          </a:xfrm>
          <a:prstGeom prst="rect">
            <a:avLst/>
          </a:prstGeom>
          <a:solidFill>
            <a:srgbClr val="FFCE6D"/>
          </a:solidFill>
        </p:spPr>
        <p:txBody>
          <a:bodyPr/>
          <a:lstStyle/>
          <a:p>
            <a:r>
              <a:rPr lang="vi-VN"/>
              <a:t>7. Tạo các nhóm chi tiêu</a:t>
            </a:r>
            <a:endParaRPr lang="en-US"/>
          </a:p>
        </p:txBody>
      </p:sp>
      <p:sp>
        <p:nvSpPr>
          <p:cNvPr id="19" name="AutoShape 8">
            <a:extLst>
              <a:ext uri="{FF2B5EF4-FFF2-40B4-BE49-F238E27FC236}">
                <a16:creationId xmlns:a16="http://schemas.microsoft.com/office/drawing/2014/main" id="{EF9A2FD2-3FE9-AFD7-2198-621C450853BE}"/>
              </a:ext>
            </a:extLst>
          </p:cNvPr>
          <p:cNvSpPr/>
          <p:nvPr/>
        </p:nvSpPr>
        <p:spPr>
          <a:xfrm>
            <a:off x="5632877" y="4761141"/>
            <a:ext cx="3423587" cy="938838"/>
          </a:xfrm>
          <a:prstGeom prst="rect">
            <a:avLst/>
          </a:prstGeom>
          <a:solidFill>
            <a:srgbClr val="FFCE6D"/>
          </a:solidFill>
        </p:spPr>
        <p:txBody>
          <a:bodyPr/>
          <a:lstStyle/>
          <a:p>
            <a:r>
              <a:rPr lang="vi-VN"/>
              <a:t>8.Liên kết ứng dụng ngân hàng trực tuyến hoặc e-wallet</a:t>
            </a:r>
            <a:endParaRPr lang="en-US"/>
          </a:p>
        </p:txBody>
      </p:sp>
      <p:sp>
        <p:nvSpPr>
          <p:cNvPr id="20" name="AutoShape 8">
            <a:extLst>
              <a:ext uri="{FF2B5EF4-FFF2-40B4-BE49-F238E27FC236}">
                <a16:creationId xmlns:a16="http://schemas.microsoft.com/office/drawing/2014/main" id="{8E436407-6B2A-BCBF-7AFB-4B95AEC51747}"/>
              </a:ext>
            </a:extLst>
          </p:cNvPr>
          <p:cNvSpPr/>
          <p:nvPr/>
        </p:nvSpPr>
        <p:spPr>
          <a:xfrm>
            <a:off x="5593874" y="5873071"/>
            <a:ext cx="3462590" cy="938838"/>
          </a:xfrm>
          <a:prstGeom prst="rect">
            <a:avLst/>
          </a:prstGeom>
          <a:solidFill>
            <a:srgbClr val="FFCE6D"/>
          </a:solidFill>
        </p:spPr>
        <p:txBody>
          <a:bodyPr/>
          <a:lstStyle/>
          <a:p>
            <a:r>
              <a:rPr lang="vi-VN"/>
              <a:t>9. Tạo các bảng biểu để visualized chi tiêu theo thời gian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3" name="AutoShape 3"/>
          <p:cNvSpPr/>
          <p:nvPr/>
        </p:nvSpPr>
        <p:spPr>
          <a:xfrm>
            <a:off x="30481" y="2293946"/>
            <a:ext cx="9563526" cy="2667000"/>
          </a:xfrm>
          <a:prstGeom prst="rect">
            <a:avLst/>
          </a:prstGeom>
          <a:solidFill>
            <a:srgbClr val="F6F6E9"/>
          </a:solidFill>
        </p:spPr>
        <p:txBody>
          <a:bodyPr/>
          <a:lstStyle/>
          <a:p>
            <a:pPr marL="742950" lvl="1" indent="-285750" algn="l">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cs typeface="Arial" panose="020B0604020202020204" pitchFamily="34" charset="0"/>
              </a:rPr>
              <a:t>Cho phép người dùng đăng ký tài khoản bằng email hoặc số điện thoại.</a:t>
            </a:r>
            <a:endParaRPr lang="en-US" sz="240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l">
              <a:buFont typeface="Times New Roman" panose="02020603050405020304" pitchFamily="18" charset="0"/>
              <a:buChar char="-"/>
            </a:pPr>
            <a:r>
              <a:rPr lang="vi-VN" sz="2400">
                <a:effectLst/>
                <a:latin typeface="Times New Roman" panose="02020603050405020304" pitchFamily="18" charset="0"/>
                <a:ea typeface="Calibri" panose="020F0502020204030204" pitchFamily="34" charset="0"/>
                <a:cs typeface="Arial" panose="020B0604020202020204" pitchFamily="34" charset="0"/>
              </a:rPr>
              <a:t>Sau khi đăng ký tài khoản, người dùng bắt đầu thiết lặp ví tiền với số tiền hiện có của mình thông qua nhiều lựa chọn như tiền mặt, ví điện tử, ví ngân hàng,…</a:t>
            </a:r>
            <a:endParaRPr lang="en-US" sz="240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8740747" y="116004"/>
            <a:ext cx="849233" cy="899958"/>
          </a:xfrm>
          <a:prstGeom prst="rect">
            <a:avLst/>
          </a:prstGeom>
        </p:spPr>
      </p:pic>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94100" y="6404029"/>
            <a:ext cx="849233" cy="899958"/>
          </a:xfrm>
          <a:prstGeom prst="rect">
            <a:avLst/>
          </a:prstGeom>
        </p:spPr>
      </p:pic>
      <p:pic>
        <p:nvPicPr>
          <p:cNvPr id="17" name="Picture 1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343400" y="4960946"/>
            <a:ext cx="1408272" cy="2354254"/>
          </a:xfrm>
          <a:prstGeom prst="rect">
            <a:avLst/>
          </a:prstGeom>
        </p:spPr>
      </p:pic>
      <p:sp>
        <p:nvSpPr>
          <p:cNvPr id="18" name="AutoShape 8">
            <a:extLst>
              <a:ext uri="{FF2B5EF4-FFF2-40B4-BE49-F238E27FC236}">
                <a16:creationId xmlns:a16="http://schemas.microsoft.com/office/drawing/2014/main" id="{1F38343D-3A29-FFEF-BFAF-E920C535C1AC}"/>
              </a:ext>
            </a:extLst>
          </p:cNvPr>
          <p:cNvSpPr/>
          <p:nvPr/>
        </p:nvSpPr>
        <p:spPr>
          <a:xfrm>
            <a:off x="2641842" y="1749005"/>
            <a:ext cx="4811388" cy="468234"/>
          </a:xfrm>
          <a:prstGeom prst="rect">
            <a:avLst/>
          </a:prstGeom>
          <a:solidFill>
            <a:srgbClr val="FFCE6D"/>
          </a:solidFill>
        </p:spPr>
        <p:txBody>
          <a:bodyPr/>
          <a:lstStyle/>
          <a:p>
            <a:pPr algn="ctr"/>
            <a:r>
              <a:rPr lang="vi-VN"/>
              <a:t>1.Đăng ký, Đăng nhập và thiết lập ví cá nhân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216771">
            <a:off x="7968122" y="740937"/>
            <a:ext cx="1550700" cy="721780"/>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72256"/>
          <a:stretch>
            <a:fillRect/>
          </a:stretch>
        </p:blipFill>
        <p:spPr>
          <a:xfrm rot="1081854">
            <a:off x="4478045" y="-1500584"/>
            <a:ext cx="6506798" cy="2246280"/>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19571" y="5588584"/>
            <a:ext cx="1137858" cy="1269416"/>
          </a:xfrm>
          <a:prstGeom prst="rect">
            <a:avLst/>
          </a:prstGeom>
        </p:spPr>
      </p:pic>
      <p:sp>
        <p:nvSpPr>
          <p:cNvPr id="15" name="TextBox 14">
            <a:extLst>
              <a:ext uri="{FF2B5EF4-FFF2-40B4-BE49-F238E27FC236}">
                <a16:creationId xmlns:a16="http://schemas.microsoft.com/office/drawing/2014/main" id="{201D62B8-0D2E-62CC-E825-4520D6F8C65E}"/>
              </a:ext>
            </a:extLst>
          </p:cNvPr>
          <p:cNvSpPr txBox="1"/>
          <p:nvPr/>
        </p:nvSpPr>
        <p:spPr>
          <a:xfrm>
            <a:off x="457200" y="457200"/>
            <a:ext cx="7772400" cy="400110"/>
          </a:xfrm>
          <a:prstGeom prst="rect">
            <a:avLst/>
          </a:prstGeom>
          <a:noFill/>
        </p:spPr>
        <p:txBody>
          <a:bodyPr wrap="square">
            <a:spAutoFit/>
          </a:bodyPr>
          <a:lstStyle/>
          <a:p>
            <a:r>
              <a:rPr lang="vi-VN" sz="2000" u="none">
                <a:solidFill>
                  <a:srgbClr val="291B25"/>
                </a:solidFill>
                <a:latin typeface="Nunito Sans Regular Bold"/>
              </a:rPr>
              <a:t>2.Thêm vào các khoản chi tiêu hàng ngày, tuần, tháng hoặc năm</a:t>
            </a:r>
            <a:endParaRPr lang="en-US" sz="2000"/>
          </a:p>
        </p:txBody>
      </p:sp>
      <p:sp>
        <p:nvSpPr>
          <p:cNvPr id="17" name="TextBox 16">
            <a:extLst>
              <a:ext uri="{FF2B5EF4-FFF2-40B4-BE49-F238E27FC236}">
                <a16:creationId xmlns:a16="http://schemas.microsoft.com/office/drawing/2014/main" id="{4E94C7BC-5154-4398-DD5E-ECBF04A3D9A3}"/>
              </a:ext>
            </a:extLst>
          </p:cNvPr>
          <p:cNvSpPr txBox="1"/>
          <p:nvPr/>
        </p:nvSpPr>
        <p:spPr>
          <a:xfrm>
            <a:off x="259634" y="1608833"/>
            <a:ext cx="8229600" cy="4093428"/>
          </a:xfrm>
          <a:prstGeom prst="rect">
            <a:avLst/>
          </a:prstGeom>
          <a:noFill/>
        </p:spPr>
        <p:txBody>
          <a:bodyPr wrap="square">
            <a:spAutoFit/>
          </a:bodyPr>
          <a:lstStyle/>
          <a:p>
            <a:pPr marL="742950" lvl="1" indent="-285750" algn="l">
              <a:buFont typeface="Times New Roman" panose="02020603050405020304" pitchFamily="18" charset="0"/>
              <a:buChar char="-"/>
            </a:pPr>
            <a:r>
              <a:rPr lang="vi-VN" sz="2000" dirty="0">
                <a:effectLst/>
                <a:latin typeface="Times New Roman" panose="02020603050405020304" pitchFamily="18" charset="0"/>
                <a:ea typeface="Calibri" panose="020F0502020204030204" pitchFamily="34" charset="0"/>
                <a:cs typeface="Arial" panose="020B0604020202020204" pitchFamily="34" charset="0"/>
              </a:rPr>
              <a:t>Cho phép người dùng thêm và quản lý các khoản chi tiêu mỗi ngày, mỗi tuần, mỗi tháng hoặc mỗi năm. Để thêm một khoản chi tiêu, người dùng cần nhập vào thông tin về số tiền, loại chi tiêu (ví dụ như ăn uống, giải trí, đi lại, v.v.), ngày chi tiêu và ghi chú,...</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85800" algn="l"/>
            <a:r>
              <a:rPr lang="vi-VN"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l">
              <a:buFont typeface="Times New Roman" panose="02020603050405020304" pitchFamily="18" charset="0"/>
              <a:buChar char="-"/>
            </a:pPr>
            <a:r>
              <a:rPr lang="vi-VN" sz="2000" dirty="0">
                <a:effectLst/>
                <a:latin typeface="Times New Roman" panose="02020603050405020304" pitchFamily="18" charset="0"/>
                <a:ea typeface="Calibri" panose="020F0502020204030204" pitchFamily="34" charset="0"/>
                <a:cs typeface="Arial" panose="020B0604020202020204" pitchFamily="34" charset="0"/>
              </a:rPr>
              <a:t>Ghi chú này có thể bao gồm mục đích, địa điểm, hoặc bất kỳ thông tin nào liên quan đến chi tiêu đó. Điều này giúp người dùng ghi nhớ những chi tiêu của mình và có thể dễ dàng truy vấn nếu cần thiết trong tương lai.</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l"/>
            <a:r>
              <a:rPr lang="vi-VN"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l">
              <a:buFont typeface="Times New Roman" panose="02020603050405020304" pitchFamily="18" charset="0"/>
              <a:buChar char="-"/>
            </a:pPr>
            <a:r>
              <a:rPr lang="vi-VN" sz="2000" dirty="0">
                <a:effectLst/>
                <a:latin typeface="Times New Roman" panose="02020603050405020304" pitchFamily="18" charset="0"/>
                <a:ea typeface="Calibri" panose="020F0502020204030204" pitchFamily="34" charset="0"/>
                <a:cs typeface="Arial" panose="020B0604020202020204" pitchFamily="34" charset="0"/>
              </a:rPr>
              <a:t>Sau khi thêm chi tiêu, người dùng có thể xem chi tiêu theo ngày, tuần, tháng hoặc năm và so sánh với các mục tiêu đã đặt. Ngoài ra, người dùng có thể sửa hoặc xoá bất kỳ chi tiêu nào mà họ muốn</a:t>
            </a:r>
            <a:r>
              <a:rPr lang="vi-VN" sz="1300" dirty="0">
                <a:effectLst/>
                <a:latin typeface="Times New Roman" panose="02020603050405020304" pitchFamily="18"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3866" y="1822473"/>
            <a:ext cx="8252639" cy="528556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5274" y="-203534"/>
            <a:ext cx="6889525" cy="1956134"/>
          </a:xfrm>
          <a:prstGeom prst="rect">
            <a:avLst/>
          </a:prstGeom>
        </p:spPr>
      </p:pic>
      <p:sp>
        <p:nvSpPr>
          <p:cNvPr id="8" name="TextBox 8"/>
          <p:cNvSpPr txBox="1"/>
          <p:nvPr/>
        </p:nvSpPr>
        <p:spPr>
          <a:xfrm>
            <a:off x="1944013" y="146156"/>
            <a:ext cx="6566533" cy="628377"/>
          </a:xfrm>
          <a:prstGeom prst="rect">
            <a:avLst/>
          </a:prstGeom>
        </p:spPr>
        <p:txBody>
          <a:bodyPr wrap="square" lIns="0" tIns="0" rIns="0" bIns="0" rtlCol="0" anchor="t">
            <a:spAutoFit/>
          </a:bodyPr>
          <a:lstStyle/>
          <a:p>
            <a:pPr marL="0" lvl="0" indent="0" algn="ctr">
              <a:lnSpc>
                <a:spcPts val="4919"/>
              </a:lnSpc>
              <a:spcBef>
                <a:spcPct val="0"/>
              </a:spcBef>
            </a:pPr>
            <a:r>
              <a:rPr lang="vi-VN" sz="4099">
                <a:solidFill>
                  <a:srgbClr val="FFFFFF"/>
                </a:solidFill>
                <a:latin typeface="Bubblebody Neue"/>
              </a:rPr>
              <a:t>3.Xem thống kê chi tiêu</a:t>
            </a:r>
            <a:endParaRPr lang="en-US" sz="4099">
              <a:solidFill>
                <a:srgbClr val="FFFFFF"/>
              </a:solidFill>
              <a:latin typeface="Bubblebody Neue"/>
            </a:endParaRPr>
          </a:p>
        </p:txBody>
      </p:sp>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938379">
            <a:off x="447414" y="4452313"/>
            <a:ext cx="1212299" cy="2275646"/>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66057" y="1338827"/>
            <a:ext cx="621856" cy="632201"/>
          </a:xfrm>
          <a:prstGeom prst="rect">
            <a:avLst/>
          </a:prstGeom>
        </p:spPr>
      </p:pic>
      <p:pic>
        <p:nvPicPr>
          <p:cNvPr id="13" name="Picture 1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2082063">
            <a:off x="8641278" y="5086212"/>
            <a:ext cx="803014" cy="302225"/>
          </a:xfrm>
          <a:prstGeom prst="rect">
            <a:avLst/>
          </a:prstGeom>
        </p:spPr>
      </p:pic>
      <p:sp>
        <p:nvSpPr>
          <p:cNvPr id="15" name="TextBox 14">
            <a:extLst>
              <a:ext uri="{FF2B5EF4-FFF2-40B4-BE49-F238E27FC236}">
                <a16:creationId xmlns:a16="http://schemas.microsoft.com/office/drawing/2014/main" id="{29B0D203-A7E8-69FF-58AB-A6877414C557}"/>
              </a:ext>
            </a:extLst>
          </p:cNvPr>
          <p:cNvSpPr txBox="1"/>
          <p:nvPr/>
        </p:nvSpPr>
        <p:spPr>
          <a:xfrm>
            <a:off x="1425909" y="1822473"/>
            <a:ext cx="6508105" cy="5078313"/>
          </a:xfrm>
          <a:prstGeom prst="rect">
            <a:avLst/>
          </a:prstGeom>
          <a:noFill/>
        </p:spPr>
        <p:txBody>
          <a:bodyPr wrap="square">
            <a:spAutoFit/>
          </a:bodyPr>
          <a:lstStyle/>
          <a:p>
            <a:r>
              <a:rPr lang="vi-VN"/>
              <a:t>-Cho phép người dùng xem thống kê chi tiêu của họ theo thời gian và theo các loại chi tiêu khác nhau.</a:t>
            </a:r>
          </a:p>
          <a:p>
            <a:endParaRPr lang="vi-VN"/>
          </a:p>
          <a:p>
            <a:r>
              <a:rPr lang="vi-VN"/>
              <a:t>-Ví dụ, người dùng có thể xem thống kê chi tiêu của họ trong một tuần hoặc một tháng, hoặc xem tổng chi tiêu trong một năm. Điều này giúp họ có một cái nhìn tổng quan về những chi tiêu của họ trong một khoảng thời gian cụ thể.</a:t>
            </a:r>
          </a:p>
          <a:p>
            <a:endParaRPr lang="vi-VN"/>
          </a:p>
          <a:p>
            <a:r>
              <a:rPr lang="vi-VN"/>
              <a:t>-Người dùng cũng có thể xem thống kê chi tiêu theo các loại chi tiêu khác nhau, ví dụ như ăn uống, giải trí, di chuyển, v.v. Điều này giúp họ có một cái nhìn tổng quan về những chi tiêu của họ trong mỗi loại và có thể quản lý chi tiêu theo loại đó một cách hiệu quả.</a:t>
            </a:r>
          </a:p>
          <a:p>
            <a:endParaRPr lang="vi-VN"/>
          </a:p>
          <a:p>
            <a:r>
              <a:rPr lang="vi-VN"/>
              <a:t>-Chức năng này cung cấp cho người dùng một cách dễ dàng để xem và theo dõi thống kê chi tiêu, giúp họ quản lý chi tiêu một cách hiệu quả và đảm bảo rằng họ không chi tiêu quá nhiều tiền vào các mục không cần thiết.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1676400" y="126981"/>
            <a:ext cx="5402206" cy="790841"/>
            <a:chOff x="0" y="0"/>
            <a:chExt cx="2020450" cy="372539"/>
          </a:xfrm>
        </p:grpSpPr>
        <p:sp>
          <p:nvSpPr>
            <p:cNvPr id="3" name="Freeform 3"/>
            <p:cNvSpPr/>
            <p:nvPr/>
          </p:nvSpPr>
          <p:spPr>
            <a:xfrm>
              <a:off x="0" y="0"/>
              <a:ext cx="2020450" cy="372539"/>
            </a:xfrm>
            <a:custGeom>
              <a:avLst/>
              <a:gdLst/>
              <a:ahLst/>
              <a:cxnLst/>
              <a:rect l="l" t="t" r="r" b="b"/>
              <a:pathLst>
                <a:path w="2020450" h="372539">
                  <a:moveTo>
                    <a:pt x="0" y="0"/>
                  </a:moveTo>
                  <a:lnTo>
                    <a:pt x="2020450" y="0"/>
                  </a:lnTo>
                  <a:lnTo>
                    <a:pt x="2020450" y="372539"/>
                  </a:lnTo>
                  <a:lnTo>
                    <a:pt x="0" y="372539"/>
                  </a:lnTo>
                  <a:close/>
                </a:path>
              </a:pathLst>
            </a:custGeom>
            <a:solidFill>
              <a:srgbClr val="61A6AB"/>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9009" y="1161011"/>
            <a:ext cx="8833545" cy="6633164"/>
          </a:xfrm>
          <a:prstGeom prst="rect">
            <a:avLst/>
          </a:prstGeom>
        </p:spPr>
      </p:pic>
      <p:sp>
        <p:nvSpPr>
          <p:cNvPr id="8" name="TextBox 8"/>
          <p:cNvSpPr txBox="1"/>
          <p:nvPr/>
        </p:nvSpPr>
        <p:spPr>
          <a:xfrm>
            <a:off x="2020983" y="362742"/>
            <a:ext cx="4453562" cy="319318"/>
          </a:xfrm>
          <a:prstGeom prst="rect">
            <a:avLst/>
          </a:prstGeom>
        </p:spPr>
        <p:txBody>
          <a:bodyPr wrap="square" lIns="0" tIns="0" rIns="0" bIns="0" rtlCol="0" anchor="t">
            <a:spAutoFit/>
          </a:bodyPr>
          <a:lstStyle/>
          <a:p>
            <a:pPr marL="0" lvl="0" indent="0" algn="ctr">
              <a:lnSpc>
                <a:spcPts val="2239"/>
              </a:lnSpc>
              <a:spcBef>
                <a:spcPct val="0"/>
              </a:spcBef>
            </a:pPr>
            <a:r>
              <a:rPr lang="vi-VN" sz="2800">
                <a:solidFill>
                  <a:srgbClr val="FFFFFF"/>
                </a:solidFill>
                <a:latin typeface="Nunito Sans Regular Bold"/>
              </a:rPr>
              <a:t>4.Chia sẻ thông tin chi tiêu</a:t>
            </a:r>
            <a:endParaRPr lang="en-US" sz="2800">
              <a:solidFill>
                <a:srgbClr val="FFFFFF"/>
              </a:solidFill>
              <a:latin typeface="Nunito Sans Regular Bold"/>
            </a:endParaRPr>
          </a:p>
        </p:txBody>
      </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70844" y="126981"/>
            <a:ext cx="695712" cy="707286"/>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74689" flipH="1">
            <a:off x="8845182" y="5323024"/>
            <a:ext cx="994848" cy="2120801"/>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731699">
            <a:off x="6986899" y="326306"/>
            <a:ext cx="872579" cy="406146"/>
          </a:xfrm>
          <a:prstGeom prst="rect">
            <a:avLst/>
          </a:prstGeom>
        </p:spPr>
      </p:pic>
      <p:sp>
        <p:nvSpPr>
          <p:cNvPr id="14" name="TextBox 13">
            <a:extLst>
              <a:ext uri="{FF2B5EF4-FFF2-40B4-BE49-F238E27FC236}">
                <a16:creationId xmlns:a16="http://schemas.microsoft.com/office/drawing/2014/main" id="{6E06CE82-64C2-BB08-1208-DC377B216C72}"/>
              </a:ext>
            </a:extLst>
          </p:cNvPr>
          <p:cNvSpPr txBox="1"/>
          <p:nvPr/>
        </p:nvSpPr>
        <p:spPr>
          <a:xfrm>
            <a:off x="1457706" y="1332151"/>
            <a:ext cx="7185667" cy="3970318"/>
          </a:xfrm>
          <a:prstGeom prst="rect">
            <a:avLst/>
          </a:prstGeom>
          <a:noFill/>
        </p:spPr>
        <p:txBody>
          <a:bodyPr wrap="square">
            <a:spAutoFit/>
          </a:bodyPr>
          <a:lstStyle/>
          <a:p>
            <a:pPr marL="742950" lvl="1" indent="-285750" algn="l">
              <a:buFont typeface="Times New Roman" panose="02020603050405020304" pitchFamily="18" charset="0"/>
              <a:buChar char="-"/>
            </a:pPr>
            <a:r>
              <a:rPr lang="vi-VN" sz="2800" dirty="0">
                <a:effectLst/>
                <a:latin typeface="Times New Roman" panose="02020603050405020304" pitchFamily="18" charset="0"/>
                <a:ea typeface="Calibri" panose="020F0502020204030204" pitchFamily="34" charset="0"/>
                <a:cs typeface="Arial" panose="020B0604020202020204" pitchFamily="34" charset="0"/>
              </a:rPr>
              <a:t>Cho phép người dùng chia sẻ thông tin về chi tiêu của họ với người thân hoặc bạn bè của họ.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l">
              <a:buFont typeface="Times New Roman" panose="02020603050405020304" pitchFamily="18" charset="0"/>
              <a:buChar char="-"/>
            </a:pPr>
            <a:endParaRPr lang="en-US" sz="2800" dirty="0">
              <a:latin typeface="Calibri" panose="020F0502020204030204" pitchFamily="34" charset="0"/>
              <a:ea typeface="Calibri" panose="020F0502020204030204" pitchFamily="34" charset="0"/>
              <a:cs typeface="Arial" panose="020B0604020202020204" pitchFamily="34" charset="0"/>
            </a:endParaRPr>
          </a:p>
          <a:p>
            <a:pPr marL="742950" lvl="1" indent="-285750" algn="l">
              <a:buFont typeface="Times New Roman" panose="02020603050405020304" pitchFamily="18" charset="0"/>
              <a:buChar char="-"/>
            </a:pPr>
            <a:r>
              <a:rPr lang="vi-VN" sz="2800" dirty="0">
                <a:effectLst/>
                <a:latin typeface="Times New Roman" panose="02020603050405020304" pitchFamily="18" charset="0"/>
                <a:ea typeface="Calibri" panose="020F0502020204030204" pitchFamily="34" charset="0"/>
                <a:cs typeface="Arial" panose="020B0604020202020204" pitchFamily="34" charset="0"/>
              </a:rPr>
              <a:t>Có thể chia sẻ tổng quan chi tiêu hàng tháng hoặc chi tiêu chi tiết của mỗi khoản chi tiêu. Chức năng này giúp người dùng dễ dàng chia sẻ và hợp tác với người thân hoặc bạn bè trong việc quản lý chi tiêu của mình.</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110105" flipH="1" flipV="1">
            <a:off x="553518" y="2292687"/>
            <a:ext cx="2594342" cy="370620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1499" b="30850"/>
          <a:stretch>
            <a:fillRect/>
          </a:stretch>
        </p:blipFill>
        <p:spPr>
          <a:xfrm rot="678179">
            <a:off x="6590399" y="1233185"/>
            <a:ext cx="2619996" cy="4030329"/>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2367363" y="387276"/>
            <a:ext cx="5016031" cy="6050037"/>
          </a:xfrm>
          <a:prstGeom prst="rect">
            <a:avLst/>
          </a:prstGeom>
        </p:spPr>
      </p:pic>
      <p:grpSp>
        <p:nvGrpSpPr>
          <p:cNvPr id="5" name="Group 5"/>
          <p:cNvGrpSpPr/>
          <p:nvPr/>
        </p:nvGrpSpPr>
        <p:grpSpPr>
          <a:xfrm>
            <a:off x="1001144" y="968134"/>
            <a:ext cx="7688256" cy="3869504"/>
            <a:chOff x="6295" y="-102460"/>
            <a:chExt cx="2973724" cy="1863832"/>
          </a:xfrm>
        </p:grpSpPr>
        <p:sp>
          <p:nvSpPr>
            <p:cNvPr id="6" name="Freeform 6"/>
            <p:cNvSpPr/>
            <p:nvPr/>
          </p:nvSpPr>
          <p:spPr>
            <a:xfrm>
              <a:off x="6295" y="-102460"/>
              <a:ext cx="2973724" cy="1863832"/>
            </a:xfrm>
            <a:custGeom>
              <a:avLst/>
              <a:gdLst/>
              <a:ahLst/>
              <a:cxnLst/>
              <a:rect l="l" t="t" r="r" b="b"/>
              <a:pathLst>
                <a:path w="2973724" h="1863832">
                  <a:moveTo>
                    <a:pt x="0" y="0"/>
                  </a:moveTo>
                  <a:lnTo>
                    <a:pt x="2973724" y="0"/>
                  </a:lnTo>
                  <a:lnTo>
                    <a:pt x="2973724" y="1863832"/>
                  </a:lnTo>
                  <a:lnTo>
                    <a:pt x="0" y="1863832"/>
                  </a:lnTo>
                  <a:close/>
                </a:path>
              </a:pathLst>
            </a:custGeom>
            <a:solidFill>
              <a:srgbClr val="F6F6E9"/>
            </a:solidFill>
          </p:spPr>
        </p:sp>
      </p:grpSp>
      <p:sp>
        <p:nvSpPr>
          <p:cNvPr id="7" name="TextBox 7"/>
          <p:cNvSpPr txBox="1"/>
          <p:nvPr/>
        </p:nvSpPr>
        <p:spPr>
          <a:xfrm>
            <a:off x="1676400" y="89160"/>
            <a:ext cx="7162800" cy="618631"/>
          </a:xfrm>
          <a:prstGeom prst="rect">
            <a:avLst/>
          </a:prstGeom>
        </p:spPr>
        <p:txBody>
          <a:bodyPr wrap="square" lIns="0" tIns="0" rIns="0" bIns="0" rtlCol="0" anchor="t">
            <a:spAutoFit/>
          </a:bodyPr>
          <a:lstStyle/>
          <a:p>
            <a:pPr marL="0" lvl="0" indent="0" algn="ctr">
              <a:lnSpc>
                <a:spcPts val="5400"/>
              </a:lnSpc>
              <a:spcBef>
                <a:spcPct val="0"/>
              </a:spcBef>
            </a:pPr>
            <a:r>
              <a:rPr lang="vi-VN" sz="3200" u="none">
                <a:solidFill>
                  <a:srgbClr val="291B25"/>
                </a:solidFill>
                <a:latin typeface="Bubblebody Neue"/>
              </a:rPr>
              <a:t>5.Thiết lập giới hạn chi tiêu hàng tháng </a:t>
            </a:r>
            <a:endParaRPr lang="en-US" sz="3200" u="none">
              <a:solidFill>
                <a:srgbClr val="291B25"/>
              </a:solidFill>
              <a:latin typeface="Bubblebody Neue"/>
            </a:endParaRPr>
          </a:p>
        </p:txBody>
      </p:sp>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728286" y="4778304"/>
            <a:ext cx="1725122" cy="2883943"/>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1750609">
            <a:off x="605110" y="1470457"/>
            <a:ext cx="865550" cy="325761"/>
          </a:xfrm>
          <a:prstGeom prst="rect">
            <a:avLst/>
          </a:prstGeom>
        </p:spPr>
      </p:pic>
      <p:sp>
        <p:nvSpPr>
          <p:cNvPr id="11" name="TextBox 10">
            <a:extLst>
              <a:ext uri="{FF2B5EF4-FFF2-40B4-BE49-F238E27FC236}">
                <a16:creationId xmlns:a16="http://schemas.microsoft.com/office/drawing/2014/main" id="{DCBC8413-2AF4-18CF-5E79-B7E69CD347A3}"/>
              </a:ext>
            </a:extLst>
          </p:cNvPr>
          <p:cNvSpPr txBox="1"/>
          <p:nvPr/>
        </p:nvSpPr>
        <p:spPr>
          <a:xfrm>
            <a:off x="1199754" y="1255758"/>
            <a:ext cx="7029845" cy="2246769"/>
          </a:xfrm>
          <a:prstGeom prst="rect">
            <a:avLst/>
          </a:prstGeom>
          <a:noFill/>
        </p:spPr>
        <p:txBody>
          <a:bodyPr wrap="square">
            <a:spAutoFit/>
          </a:bodyPr>
          <a:lstStyle/>
          <a:p>
            <a:pPr marL="742950" lvl="1" indent="-285750" algn="l">
              <a:buFont typeface="Times New Roman" panose="02020603050405020304" pitchFamily="18" charset="0"/>
              <a:buChar char="-"/>
            </a:pPr>
            <a:r>
              <a:rPr lang="vi-VN" sz="2800" dirty="0">
                <a:effectLst/>
                <a:latin typeface="Times New Roman" panose="02020603050405020304" pitchFamily="18" charset="0"/>
                <a:ea typeface="Calibri" panose="020F0502020204030204" pitchFamily="34" charset="0"/>
                <a:cs typeface="Arial" panose="020B0604020202020204" pitchFamily="34" charset="0"/>
              </a:rPr>
              <a:t>Người dùng có thể thiết lập giới hạn cho từng loại chi tiêu hoặc tổng chi tiêu hàng tháng. Thông báo sẽ giúp người dùng dễ dàng theo dõi và giữ kiểm soát chi tiêu của mình, tránh tình trạng chi tiêu quá mức.</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1086</Words>
  <Application>Microsoft Office PowerPoint</Application>
  <PresentationFormat>Custom</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Nunito Sans Regular Bold</vt:lpstr>
      <vt:lpstr>Bubblebody Neue</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Yellow Playful Illustration English Book Report Education Presentation 4:3</dc:title>
  <dc:creator>Mesa</dc:creator>
  <cp:lastModifiedBy>Hứa Vĩnh Phong</cp:lastModifiedBy>
  <cp:revision>11</cp:revision>
  <dcterms:created xsi:type="dcterms:W3CDTF">2006-08-16T00:00:00Z</dcterms:created>
  <dcterms:modified xsi:type="dcterms:W3CDTF">2023-05-05T10:44:10Z</dcterms:modified>
  <dc:identifier>DAFiByR2HFg</dc:identifier>
</cp:coreProperties>
</file>