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64" r:id="rId3"/>
    <p:sldId id="265" r:id="rId4"/>
    <p:sldId id="266" r:id="rId5"/>
    <p:sldId id="277" r:id="rId6"/>
    <p:sldId id="279" r:id="rId7"/>
    <p:sldId id="280" r:id="rId8"/>
    <p:sldId id="269" r:id="rId9"/>
    <p:sldId id="257" r:id="rId10"/>
    <p:sldId id="258" r:id="rId11"/>
    <p:sldId id="271" r:id="rId12"/>
    <p:sldId id="272" r:id="rId13"/>
    <p:sldId id="273" r:id="rId14"/>
    <p:sldId id="276" r:id="rId15"/>
    <p:sldId id="28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9" d="100"/>
          <a:sy n="159" d="100"/>
        </p:scale>
        <p:origin x="23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c557da4f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262c557da4f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c557da4f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62c557da4f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c557da4f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62c557da4f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0920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c557da4f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62c557da4f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866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2c557da4f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62c557da4f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061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394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031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246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2648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46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8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51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173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c557da4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262c557da4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85" name="Google Shape;85;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311708" y="519150"/>
            <a:ext cx="8520600" cy="2052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Times New Roman"/>
              <a:buNone/>
            </a:pPr>
            <a:r>
              <a:rPr lang="vi" sz="3977" dirty="0">
                <a:latin typeface="Times New Roman"/>
                <a:ea typeface="Times New Roman"/>
                <a:cs typeface="Times New Roman"/>
                <a:sym typeface="Times New Roman"/>
              </a:rPr>
              <a:t>Chủ đề: </a:t>
            </a:r>
            <a:endParaRPr sz="3977"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4400"/>
              <a:buFont typeface="Times New Roman"/>
              <a:buNone/>
            </a:pPr>
            <a:r>
              <a:rPr lang="vi" dirty="0">
                <a:latin typeface="Times New Roman"/>
                <a:ea typeface="Times New Roman"/>
                <a:cs typeface="Times New Roman"/>
                <a:sym typeface="Times New Roman"/>
              </a:rPr>
              <a:t>Truy xuất </a:t>
            </a:r>
            <a:r>
              <a:rPr lang="en-US" dirty="0" err="1">
                <a:latin typeface="Times New Roman"/>
                <a:ea typeface="Times New Roman"/>
                <a:cs typeface="Times New Roman"/>
                <a:sym typeface="Times New Roman"/>
              </a:rPr>
              <a:t>nguồn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gốc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sản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phẩm</a:t>
            </a:r>
            <a:r>
              <a:rPr lang="en-US" dirty="0">
                <a:latin typeface="Times New Roman"/>
                <a:ea typeface="Times New Roman"/>
                <a:cs typeface="Times New Roman"/>
                <a:sym typeface="Times New Roman"/>
              </a:rPr>
              <a:t> </a:t>
            </a:r>
            <a:r>
              <a:rPr lang="vi" dirty="0">
                <a:latin typeface="Times New Roman"/>
                <a:ea typeface="Times New Roman"/>
                <a:cs typeface="Times New Roman"/>
                <a:sym typeface="Times New Roman"/>
              </a:rPr>
              <a:t>ứng dụng blockchain</a:t>
            </a:r>
            <a:endParaRPr dirty="0">
              <a:latin typeface="Times New Roman"/>
              <a:ea typeface="Times New Roman"/>
              <a:cs typeface="Times New Roman"/>
              <a:sym typeface="Times New Roman"/>
            </a:endParaRPr>
          </a:p>
        </p:txBody>
      </p:sp>
      <p:sp>
        <p:nvSpPr>
          <p:cNvPr id="93" name="Google Shape;93;p14"/>
          <p:cNvSpPr txBox="1">
            <a:spLocks noGrp="1"/>
          </p:cNvSpPr>
          <p:nvPr>
            <p:ph type="subTitle" idx="1"/>
          </p:nvPr>
        </p:nvSpPr>
        <p:spPr>
          <a:xfrm>
            <a:off x="2634775" y="2890425"/>
            <a:ext cx="4052100" cy="13890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888888"/>
              </a:buClr>
              <a:buSzPts val="3200"/>
              <a:buNone/>
            </a:pPr>
            <a:r>
              <a:rPr lang="en-US" sz="2000" b="1" dirty="0" err="1">
                <a:solidFill>
                  <a:schemeClr val="bg2"/>
                </a:solidFill>
                <a:latin typeface="Times New Roman"/>
                <a:ea typeface="Times New Roman"/>
                <a:cs typeface="Times New Roman"/>
                <a:sym typeface="Times New Roman"/>
              </a:rPr>
              <a:t>Nhóm</a:t>
            </a:r>
            <a:r>
              <a:rPr lang="en-US" sz="2000" b="1" dirty="0">
                <a:solidFill>
                  <a:schemeClr val="bg2"/>
                </a:solidFill>
                <a:latin typeface="Times New Roman"/>
                <a:ea typeface="Times New Roman"/>
                <a:cs typeface="Times New Roman"/>
                <a:sym typeface="Times New Roman"/>
              </a:rPr>
              <a:t> 19: </a:t>
            </a:r>
            <a:br>
              <a:rPr lang="en-US" sz="2000" dirty="0">
                <a:latin typeface="Times New Roman"/>
                <a:ea typeface="Times New Roman"/>
                <a:cs typeface="Times New Roman"/>
                <a:sym typeface="Times New Roman"/>
              </a:rPr>
            </a:br>
            <a:r>
              <a:rPr lang="vi" sz="2000" dirty="0">
                <a:latin typeface="Times New Roman"/>
                <a:ea typeface="Times New Roman"/>
                <a:cs typeface="Times New Roman"/>
                <a:sym typeface="Times New Roman"/>
              </a:rPr>
              <a:t>Lê Ngọc Nguyên Minh - 52000498</a:t>
            </a:r>
            <a:br>
              <a:rPr lang="vi" sz="2000" dirty="0">
                <a:latin typeface="Times New Roman"/>
                <a:ea typeface="Times New Roman"/>
                <a:cs typeface="Times New Roman"/>
                <a:sym typeface="Times New Roman"/>
              </a:rPr>
            </a:br>
            <a:r>
              <a:rPr lang="vi" sz="2000" dirty="0">
                <a:latin typeface="Times New Roman"/>
                <a:ea typeface="Times New Roman"/>
                <a:cs typeface="Times New Roman"/>
                <a:sym typeface="Times New Roman"/>
              </a:rPr>
              <a:t>Lý Tuấn An - 52000620</a:t>
            </a:r>
            <a:endParaRPr sz="2000" dirty="0">
              <a:latin typeface="Times New Roman"/>
              <a:ea typeface="Times New Roman"/>
              <a:cs typeface="Times New Roman"/>
              <a:sym typeface="Times New Roman"/>
            </a:endParaRPr>
          </a:p>
          <a:p>
            <a:pPr marL="0" lvl="0" indent="0" algn="l" rtl="0">
              <a:spcBef>
                <a:spcPts val="0"/>
              </a:spcBef>
              <a:spcAft>
                <a:spcPts val="0"/>
              </a:spcAft>
              <a:buClr>
                <a:srgbClr val="888888"/>
              </a:buClr>
              <a:buSzPts val="3200"/>
              <a:buNone/>
            </a:pPr>
            <a:r>
              <a:rPr lang="vi" sz="2000" dirty="0">
                <a:latin typeface="Times New Roman"/>
                <a:ea typeface="Times New Roman"/>
                <a:cs typeface="Times New Roman"/>
                <a:sym typeface="Times New Roman"/>
              </a:rPr>
              <a:t>Phùng Phúc Hậu - 52000443</a:t>
            </a:r>
            <a:endParaRPr sz="2000" dirty="0">
              <a:latin typeface="Times New Roman"/>
              <a:ea typeface="Times New Roman"/>
              <a:cs typeface="Times New Roman"/>
              <a:sym typeface="Times New Roman"/>
            </a:endParaRPr>
          </a:p>
          <a:p>
            <a:pPr marL="0" lvl="0" indent="0" algn="l" rtl="0">
              <a:spcBef>
                <a:spcPts val="0"/>
              </a:spcBef>
              <a:spcAft>
                <a:spcPts val="0"/>
              </a:spcAft>
              <a:buClr>
                <a:srgbClr val="888888"/>
              </a:buClr>
              <a:buSzPts val="3200"/>
              <a:buNone/>
            </a:pPr>
            <a:r>
              <a:rPr lang="vi" sz="2000" dirty="0">
                <a:latin typeface="Times New Roman"/>
                <a:ea typeface="Times New Roman"/>
                <a:cs typeface="Times New Roman"/>
                <a:sym typeface="Times New Roman"/>
              </a:rPr>
              <a:t>Trần Đăng Quang - 52000118</a:t>
            </a:r>
            <a:endParaRPr sz="2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descr="DelftX: Open Science: Sharing Your Research with the World | edX"/>
          <p:cNvSpPr/>
          <p:nvPr/>
        </p:nvSpPr>
        <p:spPr>
          <a:xfrm>
            <a:off x="63500" y="-102394"/>
            <a:ext cx="304800" cy="22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16"/>
          <p:cNvPicPr preferRelativeResize="0"/>
          <p:nvPr/>
        </p:nvPicPr>
        <p:blipFill>
          <a:blip r:embed="rId3">
            <a:alphaModFix/>
          </a:blip>
          <a:stretch>
            <a:fillRect/>
          </a:stretch>
        </p:blipFill>
        <p:spPr>
          <a:xfrm>
            <a:off x="-33387" y="-102401"/>
            <a:ext cx="2787575" cy="5305265"/>
          </a:xfrm>
          <a:prstGeom prst="rect">
            <a:avLst/>
          </a:prstGeom>
          <a:noFill/>
          <a:ln>
            <a:noFill/>
          </a:ln>
        </p:spPr>
      </p:pic>
      <p:sp>
        <p:nvSpPr>
          <p:cNvPr id="108" name="Google Shape;108;p16"/>
          <p:cNvSpPr txBox="1">
            <a:spLocks noGrp="1"/>
          </p:cNvSpPr>
          <p:nvPr>
            <p:ph type="title"/>
          </p:nvPr>
        </p:nvSpPr>
        <p:spPr>
          <a:xfrm>
            <a:off x="58238" y="1445300"/>
            <a:ext cx="2604300" cy="2252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ct val="162962"/>
              <a:buFont typeface="Times New Roman"/>
              <a:buNone/>
            </a:pPr>
            <a:r>
              <a:rPr lang="vi" sz="2700" b="1" dirty="0">
                <a:solidFill>
                  <a:srgbClr val="FF0000"/>
                </a:solidFill>
                <a:latin typeface="Times New Roman"/>
                <a:ea typeface="Times New Roman"/>
                <a:cs typeface="Times New Roman"/>
                <a:sym typeface="Times New Roman"/>
              </a:rPr>
              <a:t>II</a:t>
            </a:r>
            <a:r>
              <a:rPr lang="en-US" sz="2700" b="1" dirty="0">
                <a:solidFill>
                  <a:srgbClr val="FF0000"/>
                </a:solidFill>
                <a:latin typeface="Times New Roman"/>
                <a:ea typeface="Times New Roman"/>
                <a:cs typeface="Times New Roman"/>
                <a:sym typeface="Times New Roman"/>
              </a:rPr>
              <a:t>I</a:t>
            </a:r>
            <a:r>
              <a:rPr lang="vi" sz="2700" b="1" dirty="0">
                <a:solidFill>
                  <a:srgbClr val="FF0000"/>
                </a:solidFill>
                <a:latin typeface="Times New Roman"/>
                <a:ea typeface="Times New Roman"/>
                <a:cs typeface="Times New Roman"/>
                <a:sym typeface="Times New Roman"/>
              </a:rPr>
              <a:t>. Ý tưởng</a:t>
            </a:r>
            <a:endParaRPr sz="2700" b="1"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vi" sz="1983" dirty="0">
                <a:solidFill>
                  <a:schemeClr val="lt1"/>
                </a:solidFill>
                <a:latin typeface="Times New Roman"/>
                <a:ea typeface="Times New Roman"/>
                <a:cs typeface="Times New Roman"/>
                <a:sym typeface="Times New Roman"/>
              </a:rPr>
              <a:t>    </a:t>
            </a:r>
            <a:r>
              <a:rPr lang="vi" sz="1983" dirty="0">
                <a:solidFill>
                  <a:srgbClr val="FF0000"/>
                </a:solidFill>
                <a:latin typeface="Times New Roman"/>
                <a:ea typeface="Times New Roman"/>
                <a:cs typeface="Times New Roman"/>
                <a:sym typeface="Times New Roman"/>
              </a:rPr>
              <a:t>a. Mô hình </a:t>
            </a:r>
            <a:br>
              <a:rPr lang="en-US" sz="1983" dirty="0">
                <a:solidFill>
                  <a:schemeClr val="lt1"/>
                </a:solidFill>
                <a:latin typeface="Times New Roman"/>
                <a:ea typeface="Times New Roman"/>
                <a:cs typeface="Times New Roman"/>
                <a:sym typeface="Times New Roman"/>
              </a:rPr>
            </a:br>
            <a:r>
              <a:rPr lang="en-US" sz="1983" dirty="0">
                <a:solidFill>
                  <a:schemeClr val="lt1"/>
                </a:solidFill>
                <a:latin typeface="Times New Roman"/>
                <a:ea typeface="Times New Roman"/>
                <a:cs typeface="Times New Roman"/>
                <a:sym typeface="Times New Roman"/>
              </a:rPr>
              <a:t>    </a:t>
            </a:r>
            <a:r>
              <a:rPr lang="vi" sz="1983" dirty="0">
                <a:solidFill>
                  <a:schemeClr val="lt1"/>
                </a:solidFill>
                <a:latin typeface="Times New Roman"/>
                <a:ea typeface="Times New Roman"/>
                <a:cs typeface="Times New Roman"/>
                <a:sym typeface="Times New Roman"/>
              </a:rPr>
              <a:t>b. </a:t>
            </a:r>
            <a:r>
              <a:rPr lang="en-US" sz="1983" dirty="0" err="1">
                <a:solidFill>
                  <a:schemeClr val="lt1"/>
                </a:solidFill>
                <a:latin typeface="Times New Roman"/>
                <a:ea typeface="Times New Roman"/>
                <a:cs typeface="Times New Roman"/>
                <a:sym typeface="Times New Roman"/>
              </a:rPr>
              <a:t>Các</a:t>
            </a:r>
            <a:r>
              <a:rPr lang="en-US" sz="1983" dirty="0">
                <a:solidFill>
                  <a:schemeClr val="lt1"/>
                </a:solidFill>
                <a:latin typeface="Times New Roman"/>
                <a:ea typeface="Times New Roman"/>
                <a:cs typeface="Times New Roman"/>
                <a:sym typeface="Times New Roman"/>
              </a:rPr>
              <a:t> </a:t>
            </a:r>
            <a:r>
              <a:rPr lang="en-US" sz="1983" dirty="0" err="1">
                <a:solidFill>
                  <a:schemeClr val="lt1"/>
                </a:solidFill>
                <a:latin typeface="Times New Roman"/>
                <a:ea typeface="Times New Roman"/>
                <a:cs typeface="Times New Roman"/>
                <a:sym typeface="Times New Roman"/>
              </a:rPr>
              <a:t>chức</a:t>
            </a:r>
            <a:r>
              <a:rPr lang="en-US" sz="1983" dirty="0">
                <a:solidFill>
                  <a:schemeClr val="lt1"/>
                </a:solidFill>
                <a:latin typeface="Times New Roman"/>
                <a:ea typeface="Times New Roman"/>
                <a:cs typeface="Times New Roman"/>
                <a:sym typeface="Times New Roman"/>
              </a:rPr>
              <a:t> </a:t>
            </a:r>
            <a:r>
              <a:rPr lang="en-US" sz="1983" dirty="0" err="1">
                <a:solidFill>
                  <a:schemeClr val="lt1"/>
                </a:solidFill>
                <a:latin typeface="Times New Roman"/>
                <a:ea typeface="Times New Roman"/>
                <a:cs typeface="Times New Roman"/>
                <a:sym typeface="Times New Roman"/>
              </a:rPr>
              <a:t>năng</a:t>
            </a:r>
            <a:endParaRPr sz="1983"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62962"/>
              <a:buFont typeface="Times New Roman"/>
              <a:buNone/>
            </a:pPr>
            <a:r>
              <a:rPr lang="vi" sz="2700" b="1" dirty="0">
                <a:solidFill>
                  <a:schemeClr val="lt1"/>
                </a:solidFill>
                <a:latin typeface="Times New Roman"/>
                <a:ea typeface="Times New Roman"/>
                <a:cs typeface="Times New Roman"/>
                <a:sym typeface="Times New Roman"/>
              </a:rPr>
              <a:t>I</a:t>
            </a:r>
            <a:r>
              <a:rPr lang="en-US" sz="2700" b="1" dirty="0">
                <a:solidFill>
                  <a:schemeClr val="lt1"/>
                </a:solidFill>
                <a:latin typeface="Times New Roman"/>
                <a:ea typeface="Times New Roman"/>
                <a:cs typeface="Times New Roman"/>
                <a:sym typeface="Times New Roman"/>
              </a:rPr>
              <a:t>V</a:t>
            </a:r>
            <a:r>
              <a:rPr lang="vi" sz="2700" b="1" dirty="0">
                <a:solidFill>
                  <a:schemeClr val="lt1"/>
                </a:solidFill>
                <a:latin typeface="Times New Roman"/>
                <a:ea typeface="Times New Roman"/>
                <a:cs typeface="Times New Roman"/>
                <a:sym typeface="Times New Roman"/>
              </a:rPr>
              <a:t>. Ưu điểm</a:t>
            </a:r>
            <a:endParaRPr sz="27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62962"/>
              <a:buFont typeface="Times New Roman"/>
              <a:buNone/>
            </a:pPr>
            <a:r>
              <a:rPr lang="en-US" sz="2700" dirty="0">
                <a:solidFill>
                  <a:schemeClr val="lt1"/>
                </a:solidFill>
                <a:latin typeface="Times New Roman"/>
                <a:ea typeface="Times New Roman"/>
                <a:cs typeface="Times New Roman"/>
                <a:sym typeface="Times New Roman"/>
              </a:rPr>
              <a:t>V</a:t>
            </a:r>
            <a:r>
              <a:rPr lang="vi" sz="2700" b="1" dirty="0">
                <a:solidFill>
                  <a:schemeClr val="lt1"/>
                </a:solidFill>
                <a:latin typeface="Times New Roman"/>
                <a:ea typeface="Times New Roman"/>
                <a:cs typeface="Times New Roman"/>
                <a:sym typeface="Times New Roman"/>
              </a:rPr>
              <a:t>. Nhược điểm</a:t>
            </a:r>
            <a:endParaRPr sz="27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57142"/>
              <a:buFont typeface="Times New Roman"/>
              <a:buNone/>
            </a:pPr>
            <a:endParaRPr u="sng" dirty="0">
              <a:solidFill>
                <a:schemeClr val="lt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8EFBE98F-E1A2-427C-BCD6-E54011642B2F}"/>
              </a:ext>
            </a:extLst>
          </p:cNvPr>
          <p:cNvPicPr>
            <a:picLocks noChangeAspect="1"/>
          </p:cNvPicPr>
          <p:nvPr/>
        </p:nvPicPr>
        <p:blipFill>
          <a:blip r:embed="rId4"/>
          <a:stretch>
            <a:fillRect/>
          </a:stretch>
        </p:blipFill>
        <p:spPr>
          <a:xfrm>
            <a:off x="2754163" y="752745"/>
            <a:ext cx="6389837" cy="36380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descr="DelftX: Open Science: Sharing Your Research with the World | edX"/>
          <p:cNvSpPr/>
          <p:nvPr/>
        </p:nvSpPr>
        <p:spPr>
          <a:xfrm>
            <a:off x="63500" y="-102394"/>
            <a:ext cx="304800" cy="22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16"/>
          <p:cNvPicPr preferRelativeResize="0"/>
          <p:nvPr/>
        </p:nvPicPr>
        <p:blipFill>
          <a:blip r:embed="rId3">
            <a:alphaModFix/>
          </a:blip>
          <a:stretch>
            <a:fillRect/>
          </a:stretch>
        </p:blipFill>
        <p:spPr>
          <a:xfrm>
            <a:off x="-33387" y="-102401"/>
            <a:ext cx="2787575" cy="5305265"/>
          </a:xfrm>
          <a:prstGeom prst="rect">
            <a:avLst/>
          </a:prstGeom>
          <a:noFill/>
          <a:ln>
            <a:noFill/>
          </a:ln>
        </p:spPr>
      </p:pic>
      <p:sp>
        <p:nvSpPr>
          <p:cNvPr id="108" name="Google Shape;108;p16"/>
          <p:cNvSpPr txBox="1">
            <a:spLocks noGrp="1"/>
          </p:cNvSpPr>
          <p:nvPr>
            <p:ph type="title"/>
          </p:nvPr>
        </p:nvSpPr>
        <p:spPr>
          <a:xfrm>
            <a:off x="58238" y="1445300"/>
            <a:ext cx="2604300" cy="2252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ct val="162962"/>
              <a:buFont typeface="Times New Roman"/>
              <a:buNone/>
            </a:pPr>
            <a:r>
              <a:rPr lang="vi" sz="2700" b="1" dirty="0">
                <a:solidFill>
                  <a:srgbClr val="FF0000"/>
                </a:solidFill>
                <a:latin typeface="Times New Roman"/>
                <a:ea typeface="Times New Roman"/>
                <a:cs typeface="Times New Roman"/>
                <a:sym typeface="Times New Roman"/>
              </a:rPr>
              <a:t>II</a:t>
            </a:r>
            <a:r>
              <a:rPr lang="en-US" sz="2700" b="1" dirty="0">
                <a:solidFill>
                  <a:srgbClr val="FF0000"/>
                </a:solidFill>
                <a:latin typeface="Times New Roman"/>
                <a:ea typeface="Times New Roman"/>
                <a:cs typeface="Times New Roman"/>
                <a:sym typeface="Times New Roman"/>
              </a:rPr>
              <a:t>I</a:t>
            </a:r>
            <a:r>
              <a:rPr lang="vi" sz="2700" b="1" dirty="0">
                <a:solidFill>
                  <a:srgbClr val="FF0000"/>
                </a:solidFill>
                <a:latin typeface="Times New Roman"/>
                <a:ea typeface="Times New Roman"/>
                <a:cs typeface="Times New Roman"/>
                <a:sym typeface="Times New Roman"/>
              </a:rPr>
              <a:t>. Ý tưởng</a:t>
            </a:r>
            <a:endParaRPr sz="2700" b="1" dirty="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r>
              <a:rPr lang="vi" sz="1983" dirty="0">
                <a:solidFill>
                  <a:schemeClr val="bg1"/>
                </a:solidFill>
                <a:latin typeface="Times New Roman"/>
                <a:ea typeface="Times New Roman"/>
                <a:cs typeface="Times New Roman"/>
                <a:sym typeface="Times New Roman"/>
              </a:rPr>
              <a:t>    a. Mô hình </a:t>
            </a:r>
            <a:br>
              <a:rPr lang="en-US" sz="1983" dirty="0">
                <a:solidFill>
                  <a:schemeClr val="lt1"/>
                </a:solidFill>
                <a:latin typeface="Times New Roman"/>
                <a:ea typeface="Times New Roman"/>
                <a:cs typeface="Times New Roman"/>
                <a:sym typeface="Times New Roman"/>
              </a:rPr>
            </a:br>
            <a:r>
              <a:rPr lang="en-US" sz="1983" dirty="0">
                <a:solidFill>
                  <a:schemeClr val="lt1"/>
                </a:solidFill>
                <a:latin typeface="Times New Roman"/>
                <a:ea typeface="Times New Roman"/>
                <a:cs typeface="Times New Roman"/>
                <a:sym typeface="Times New Roman"/>
              </a:rPr>
              <a:t>    </a:t>
            </a:r>
            <a:r>
              <a:rPr lang="vi" sz="1983" dirty="0">
                <a:solidFill>
                  <a:srgbClr val="FF0000"/>
                </a:solidFill>
                <a:latin typeface="Times New Roman"/>
                <a:ea typeface="Times New Roman"/>
                <a:cs typeface="Times New Roman"/>
                <a:sym typeface="Times New Roman"/>
              </a:rPr>
              <a:t>b. </a:t>
            </a:r>
            <a:r>
              <a:rPr lang="en-US" sz="1983" dirty="0" err="1">
                <a:solidFill>
                  <a:srgbClr val="FF0000"/>
                </a:solidFill>
                <a:latin typeface="Times New Roman"/>
                <a:ea typeface="Times New Roman"/>
                <a:cs typeface="Times New Roman"/>
                <a:sym typeface="Times New Roman"/>
              </a:rPr>
              <a:t>Các</a:t>
            </a:r>
            <a:r>
              <a:rPr lang="en-US" sz="1983" dirty="0">
                <a:solidFill>
                  <a:srgbClr val="FF0000"/>
                </a:solidFill>
                <a:latin typeface="Times New Roman"/>
                <a:ea typeface="Times New Roman"/>
                <a:cs typeface="Times New Roman"/>
                <a:sym typeface="Times New Roman"/>
              </a:rPr>
              <a:t> </a:t>
            </a:r>
            <a:r>
              <a:rPr lang="en-US" sz="1983" dirty="0" err="1">
                <a:solidFill>
                  <a:srgbClr val="FF0000"/>
                </a:solidFill>
                <a:latin typeface="Times New Roman"/>
                <a:ea typeface="Times New Roman"/>
                <a:cs typeface="Times New Roman"/>
                <a:sym typeface="Times New Roman"/>
              </a:rPr>
              <a:t>chức</a:t>
            </a:r>
            <a:r>
              <a:rPr lang="en-US" sz="1983" dirty="0">
                <a:solidFill>
                  <a:srgbClr val="FF0000"/>
                </a:solidFill>
                <a:latin typeface="Times New Roman"/>
                <a:ea typeface="Times New Roman"/>
                <a:cs typeface="Times New Roman"/>
                <a:sym typeface="Times New Roman"/>
              </a:rPr>
              <a:t> </a:t>
            </a:r>
            <a:r>
              <a:rPr lang="en-US" sz="1983" dirty="0" err="1">
                <a:solidFill>
                  <a:srgbClr val="FF0000"/>
                </a:solidFill>
                <a:latin typeface="Times New Roman"/>
                <a:ea typeface="Times New Roman"/>
                <a:cs typeface="Times New Roman"/>
                <a:sym typeface="Times New Roman"/>
              </a:rPr>
              <a:t>năng</a:t>
            </a:r>
            <a:endParaRPr sz="1983" dirty="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62962"/>
              <a:buFont typeface="Times New Roman"/>
              <a:buNone/>
            </a:pPr>
            <a:r>
              <a:rPr lang="vi" sz="2700" b="1" dirty="0">
                <a:solidFill>
                  <a:schemeClr val="lt1"/>
                </a:solidFill>
                <a:latin typeface="Times New Roman"/>
                <a:ea typeface="Times New Roman"/>
                <a:cs typeface="Times New Roman"/>
                <a:sym typeface="Times New Roman"/>
              </a:rPr>
              <a:t>I</a:t>
            </a:r>
            <a:r>
              <a:rPr lang="en-US" sz="2700" b="1" dirty="0">
                <a:solidFill>
                  <a:schemeClr val="lt1"/>
                </a:solidFill>
                <a:latin typeface="Times New Roman"/>
                <a:ea typeface="Times New Roman"/>
                <a:cs typeface="Times New Roman"/>
                <a:sym typeface="Times New Roman"/>
              </a:rPr>
              <a:t>V</a:t>
            </a:r>
            <a:r>
              <a:rPr lang="vi" sz="2700" b="1" dirty="0">
                <a:solidFill>
                  <a:schemeClr val="lt1"/>
                </a:solidFill>
                <a:latin typeface="Times New Roman"/>
                <a:ea typeface="Times New Roman"/>
                <a:cs typeface="Times New Roman"/>
                <a:sym typeface="Times New Roman"/>
              </a:rPr>
              <a:t>. Ưu điểm</a:t>
            </a:r>
            <a:endParaRPr sz="27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62962"/>
              <a:buFont typeface="Times New Roman"/>
              <a:buNone/>
            </a:pPr>
            <a:r>
              <a:rPr lang="en-US" sz="2700" dirty="0">
                <a:solidFill>
                  <a:schemeClr val="lt1"/>
                </a:solidFill>
                <a:latin typeface="Times New Roman"/>
                <a:ea typeface="Times New Roman"/>
                <a:cs typeface="Times New Roman"/>
                <a:sym typeface="Times New Roman"/>
              </a:rPr>
              <a:t>V</a:t>
            </a:r>
            <a:r>
              <a:rPr lang="vi" sz="2700" b="1" dirty="0">
                <a:solidFill>
                  <a:schemeClr val="lt1"/>
                </a:solidFill>
                <a:latin typeface="Times New Roman"/>
                <a:ea typeface="Times New Roman"/>
                <a:cs typeface="Times New Roman"/>
                <a:sym typeface="Times New Roman"/>
              </a:rPr>
              <a:t>. Nhược điểm</a:t>
            </a:r>
            <a:endParaRPr sz="27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57142"/>
              <a:buFont typeface="Times New Roman"/>
              <a:buNone/>
            </a:pPr>
            <a:endParaRPr u="sng" dirty="0">
              <a:solidFill>
                <a:schemeClr val="lt1"/>
              </a:solidFill>
              <a:latin typeface="Times New Roman"/>
              <a:ea typeface="Times New Roman"/>
              <a:cs typeface="Times New Roman"/>
              <a:sym typeface="Times New Roman"/>
            </a:endParaRPr>
          </a:p>
        </p:txBody>
      </p:sp>
      <p:sp>
        <p:nvSpPr>
          <p:cNvPr id="6" name="Google Shape;99;p15">
            <a:extLst>
              <a:ext uri="{FF2B5EF4-FFF2-40B4-BE49-F238E27FC236}">
                <a16:creationId xmlns:a16="http://schemas.microsoft.com/office/drawing/2014/main" id="{223A9840-7478-4FBD-952C-006ED191A0F7}"/>
              </a:ext>
            </a:extLst>
          </p:cNvPr>
          <p:cNvSpPr txBox="1">
            <a:spLocks noGrp="1"/>
          </p:cNvSpPr>
          <p:nvPr>
            <p:ph type="body" idx="1"/>
          </p:nvPr>
        </p:nvSpPr>
        <p:spPr>
          <a:xfrm>
            <a:off x="2754163" y="0"/>
            <a:ext cx="6389838" cy="5143500"/>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Farmer</a:t>
            </a:r>
          </a:p>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Thêm</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sản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phẩm</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Ghi</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thông</a:t>
            </a:r>
            <a:r>
              <a:rPr lang="en-US" dirty="0">
                <a:solidFill>
                  <a:schemeClr val="bg2"/>
                </a:solidFill>
                <a:latin typeface="Times New Roman" panose="02020603050405020304" pitchFamily="18" charset="0"/>
                <a:cs typeface="Times New Roman" panose="02020603050405020304" pitchFamily="18" charset="0"/>
              </a:rPr>
              <a:t> tin </a:t>
            </a:r>
            <a:r>
              <a:rPr lang="en-US" dirty="0" err="1">
                <a:solidFill>
                  <a:schemeClr val="bg2"/>
                </a:solidFill>
                <a:latin typeface="Times New Roman" panose="02020603050405020304" pitchFamily="18" charset="0"/>
                <a:cs typeface="Times New Roman" panose="02020603050405020304" pitchFamily="18" charset="0"/>
              </a:rPr>
              <a:t>cần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thiết</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của</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sản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phẩm</a:t>
            </a:r>
            <a:r>
              <a:rPr lang="en-US" dirty="0">
                <a:solidFill>
                  <a:schemeClr val="bg2"/>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Tự</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động</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tạo</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mã</a:t>
            </a:r>
            <a:r>
              <a:rPr lang="en-US" dirty="0">
                <a:solidFill>
                  <a:schemeClr val="bg2"/>
                </a:solidFill>
                <a:latin typeface="Times New Roman" panose="02020603050405020304" pitchFamily="18" charset="0"/>
                <a:cs typeface="Times New Roman" panose="02020603050405020304" pitchFamily="18" charset="0"/>
              </a:rPr>
              <a:t> QR Code </a:t>
            </a:r>
            <a:r>
              <a:rPr lang="en-US" dirty="0" err="1">
                <a:solidFill>
                  <a:schemeClr val="bg2"/>
                </a:solidFill>
                <a:latin typeface="Times New Roman" panose="02020603050405020304" pitchFamily="18" charset="0"/>
                <a:cs typeface="Times New Roman" panose="02020603050405020304" pitchFamily="18" charset="0"/>
              </a:rPr>
              <a:t>cho</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sản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phẩm</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được</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thêm</a:t>
            </a:r>
            <a:r>
              <a:rPr lang="en-US" dirty="0">
                <a:solidFill>
                  <a:schemeClr val="bg2"/>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Xem</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kho</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sản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phẩm</a:t>
            </a:r>
            <a:r>
              <a:rPr lang="en-US" dirty="0">
                <a:solidFill>
                  <a:schemeClr val="bg2"/>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Company</a:t>
            </a:r>
          </a:p>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Mua</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sản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phẩm</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nhập</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sản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phẩm</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từ</a:t>
            </a:r>
            <a:r>
              <a:rPr lang="en-US" dirty="0">
                <a:solidFill>
                  <a:schemeClr val="bg2"/>
                </a:solidFill>
                <a:latin typeface="Times New Roman" panose="02020603050405020304" pitchFamily="18" charset="0"/>
                <a:cs typeface="Times New Roman" panose="02020603050405020304" pitchFamily="18" charset="0"/>
              </a:rPr>
              <a:t> Farmer).</a:t>
            </a:r>
          </a:p>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Xem</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kho</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sản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phẩm</a:t>
            </a:r>
            <a:r>
              <a:rPr lang="en-US" dirty="0">
                <a:solidFill>
                  <a:schemeClr val="bg2"/>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Consumer</a:t>
            </a:r>
          </a:p>
          <a:p>
            <a:pPr marL="0" indent="0">
              <a:lnSpc>
                <a:spcPct val="150000"/>
              </a:lnSpc>
              <a:spcBef>
                <a:spcPts val="0"/>
              </a:spcBef>
              <a:buNone/>
            </a:pP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Truy</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cập</a:t>
            </a:r>
            <a:r>
              <a:rPr lang="en-US" dirty="0">
                <a:solidFill>
                  <a:schemeClr val="bg2"/>
                </a:solidFill>
                <a:latin typeface="Times New Roman" panose="02020603050405020304" pitchFamily="18" charset="0"/>
                <a:cs typeface="Times New Roman" panose="02020603050405020304" pitchFamily="18" charset="0"/>
              </a:rPr>
              <a:t> web </a:t>
            </a:r>
            <a:r>
              <a:rPr lang="en-US" dirty="0" err="1">
                <a:solidFill>
                  <a:schemeClr val="bg2"/>
                </a:solidFill>
                <a:latin typeface="Times New Roman" panose="02020603050405020304" pitchFamily="18" charset="0"/>
                <a:cs typeface="Times New Roman" panose="02020603050405020304" pitchFamily="18" charset="0"/>
              </a:rPr>
              <a:t>tra</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cứu</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thông</a:t>
            </a:r>
            <a:r>
              <a:rPr lang="en-US" dirty="0">
                <a:solidFill>
                  <a:schemeClr val="bg2"/>
                </a:solidFill>
                <a:latin typeface="Times New Roman" panose="02020603050405020304" pitchFamily="18" charset="0"/>
                <a:cs typeface="Times New Roman" panose="02020603050405020304" pitchFamily="18" charset="0"/>
              </a:rPr>
              <a:t> tin </a:t>
            </a:r>
            <a:r>
              <a:rPr lang="en-US" dirty="0" err="1">
                <a:solidFill>
                  <a:schemeClr val="bg2"/>
                </a:solidFill>
                <a:latin typeface="Times New Roman" panose="02020603050405020304" pitchFamily="18" charset="0"/>
                <a:cs typeface="Times New Roman" panose="02020603050405020304" pitchFamily="18" charset="0"/>
              </a:rPr>
              <a:t>sản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phẩm</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bằng</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cách</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quét</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mã</a:t>
            </a:r>
            <a:r>
              <a:rPr lang="en-US" dirty="0">
                <a:solidFill>
                  <a:schemeClr val="bg2"/>
                </a:solidFill>
                <a:latin typeface="Times New Roman" panose="02020603050405020304" pitchFamily="18" charset="0"/>
                <a:cs typeface="Times New Roman" panose="02020603050405020304" pitchFamily="18" charset="0"/>
              </a:rPr>
              <a:t> QR Code.</a:t>
            </a:r>
          </a:p>
          <a:p>
            <a:pPr marL="342900" lvl="0" indent="-241300" algn="l" rtl="0">
              <a:spcBef>
                <a:spcPts val="320"/>
              </a:spcBef>
              <a:spcAft>
                <a:spcPts val="1200"/>
              </a:spcAft>
              <a:buClr>
                <a:schemeClr val="dk1"/>
              </a:buClr>
              <a:buSzPts val="1600"/>
              <a:buNone/>
            </a:pPr>
            <a:endParaRPr sz="1600" dirty="0">
              <a:latin typeface="Calibri"/>
              <a:ea typeface="Calibri"/>
              <a:cs typeface="Calibri"/>
              <a:sym typeface="Calibri"/>
            </a:endParaRPr>
          </a:p>
        </p:txBody>
      </p:sp>
      <p:pic>
        <p:nvPicPr>
          <p:cNvPr id="2" name="Picture 1">
            <a:extLst>
              <a:ext uri="{FF2B5EF4-FFF2-40B4-BE49-F238E27FC236}">
                <a16:creationId xmlns:a16="http://schemas.microsoft.com/office/drawing/2014/main" id="{453977A6-8127-4652-99B5-09DBBD563EB2}"/>
              </a:ext>
            </a:extLst>
          </p:cNvPr>
          <p:cNvPicPr>
            <a:picLocks noChangeAspect="1"/>
          </p:cNvPicPr>
          <p:nvPr/>
        </p:nvPicPr>
        <p:blipFill>
          <a:blip r:embed="rId4"/>
          <a:stretch>
            <a:fillRect/>
          </a:stretch>
        </p:blipFill>
        <p:spPr>
          <a:xfrm>
            <a:off x="3872731" y="2779174"/>
            <a:ext cx="4152726" cy="2364326"/>
          </a:xfrm>
          <a:prstGeom prst="rect">
            <a:avLst/>
          </a:prstGeom>
        </p:spPr>
      </p:pic>
    </p:spTree>
    <p:extLst>
      <p:ext uri="{BB962C8B-B14F-4D97-AF65-F5344CB8AC3E}">
        <p14:creationId xmlns:p14="http://schemas.microsoft.com/office/powerpoint/2010/main" val="233454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descr="DelftX: Open Science: Sharing Your Research with the World | edX"/>
          <p:cNvSpPr/>
          <p:nvPr/>
        </p:nvSpPr>
        <p:spPr>
          <a:xfrm>
            <a:off x="63500" y="-102394"/>
            <a:ext cx="304800" cy="22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16"/>
          <p:cNvPicPr preferRelativeResize="0"/>
          <p:nvPr/>
        </p:nvPicPr>
        <p:blipFill>
          <a:blip r:embed="rId3">
            <a:alphaModFix/>
          </a:blip>
          <a:stretch>
            <a:fillRect/>
          </a:stretch>
        </p:blipFill>
        <p:spPr>
          <a:xfrm>
            <a:off x="-33387" y="-102401"/>
            <a:ext cx="2787575" cy="5305265"/>
          </a:xfrm>
          <a:prstGeom prst="rect">
            <a:avLst/>
          </a:prstGeom>
          <a:noFill/>
          <a:ln>
            <a:noFill/>
          </a:ln>
        </p:spPr>
      </p:pic>
      <p:sp>
        <p:nvSpPr>
          <p:cNvPr id="108" name="Google Shape;108;p16"/>
          <p:cNvSpPr txBox="1">
            <a:spLocks noGrp="1"/>
          </p:cNvSpPr>
          <p:nvPr>
            <p:ph type="title"/>
          </p:nvPr>
        </p:nvSpPr>
        <p:spPr>
          <a:xfrm>
            <a:off x="58238" y="1445300"/>
            <a:ext cx="2604300" cy="2252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ct val="162962"/>
              <a:buFont typeface="Times New Roman"/>
              <a:buNone/>
            </a:pPr>
            <a:r>
              <a:rPr lang="vi" sz="2700" b="1" dirty="0">
                <a:solidFill>
                  <a:schemeClr val="bg1"/>
                </a:solidFill>
                <a:latin typeface="Times New Roman"/>
                <a:ea typeface="Times New Roman"/>
                <a:cs typeface="Times New Roman"/>
                <a:sym typeface="Times New Roman"/>
              </a:rPr>
              <a:t>II</a:t>
            </a:r>
            <a:r>
              <a:rPr lang="en-US" sz="2700" b="1" dirty="0">
                <a:solidFill>
                  <a:schemeClr val="bg1"/>
                </a:solidFill>
                <a:latin typeface="Times New Roman"/>
                <a:ea typeface="Times New Roman"/>
                <a:cs typeface="Times New Roman"/>
                <a:sym typeface="Times New Roman"/>
              </a:rPr>
              <a:t>I</a:t>
            </a:r>
            <a:r>
              <a:rPr lang="vi" sz="2700" b="1" dirty="0">
                <a:solidFill>
                  <a:schemeClr val="bg1"/>
                </a:solidFill>
                <a:latin typeface="Times New Roman"/>
                <a:ea typeface="Times New Roman"/>
                <a:cs typeface="Times New Roman"/>
                <a:sym typeface="Times New Roman"/>
              </a:rPr>
              <a:t>. Ý tưởng</a:t>
            </a:r>
            <a:endParaRPr sz="2700" b="1" dirty="0">
              <a:solidFill>
                <a:schemeClr val="bg1"/>
              </a:solidFill>
              <a:latin typeface="Times New Roman"/>
              <a:ea typeface="Times New Roman"/>
              <a:cs typeface="Times New Roman"/>
              <a:sym typeface="Times New Roman"/>
            </a:endParaRPr>
          </a:p>
          <a:p>
            <a:pPr marL="0" lvl="0" indent="0" algn="l" rtl="0">
              <a:spcBef>
                <a:spcPts val="0"/>
              </a:spcBef>
              <a:spcAft>
                <a:spcPts val="0"/>
              </a:spcAft>
              <a:buNone/>
            </a:pPr>
            <a:r>
              <a:rPr lang="vi" sz="1983" dirty="0">
                <a:solidFill>
                  <a:schemeClr val="bg1"/>
                </a:solidFill>
                <a:latin typeface="Times New Roman"/>
                <a:ea typeface="Times New Roman"/>
                <a:cs typeface="Times New Roman"/>
                <a:sym typeface="Times New Roman"/>
              </a:rPr>
              <a:t>    a. Mô hình </a:t>
            </a:r>
            <a:br>
              <a:rPr lang="en-US" sz="1983" dirty="0">
                <a:solidFill>
                  <a:schemeClr val="lt1"/>
                </a:solidFill>
                <a:latin typeface="Times New Roman"/>
                <a:ea typeface="Times New Roman"/>
                <a:cs typeface="Times New Roman"/>
                <a:sym typeface="Times New Roman"/>
              </a:rPr>
            </a:br>
            <a:r>
              <a:rPr lang="en-US" sz="1983" dirty="0">
                <a:solidFill>
                  <a:schemeClr val="lt1"/>
                </a:solidFill>
                <a:latin typeface="Times New Roman"/>
                <a:ea typeface="Times New Roman"/>
                <a:cs typeface="Times New Roman"/>
                <a:sym typeface="Times New Roman"/>
              </a:rPr>
              <a:t>    </a:t>
            </a:r>
            <a:r>
              <a:rPr lang="vi" sz="1983" dirty="0">
                <a:solidFill>
                  <a:schemeClr val="lt1"/>
                </a:solidFill>
                <a:latin typeface="Times New Roman"/>
                <a:ea typeface="Times New Roman"/>
                <a:cs typeface="Times New Roman"/>
                <a:sym typeface="Times New Roman"/>
              </a:rPr>
              <a:t>b. </a:t>
            </a:r>
            <a:r>
              <a:rPr lang="en-US" sz="1983" dirty="0" err="1">
                <a:solidFill>
                  <a:schemeClr val="lt1"/>
                </a:solidFill>
                <a:latin typeface="Times New Roman"/>
                <a:ea typeface="Times New Roman"/>
                <a:cs typeface="Times New Roman"/>
                <a:sym typeface="Times New Roman"/>
              </a:rPr>
              <a:t>Các</a:t>
            </a:r>
            <a:r>
              <a:rPr lang="en-US" sz="1983" dirty="0">
                <a:solidFill>
                  <a:schemeClr val="lt1"/>
                </a:solidFill>
                <a:latin typeface="Times New Roman"/>
                <a:ea typeface="Times New Roman"/>
                <a:cs typeface="Times New Roman"/>
                <a:sym typeface="Times New Roman"/>
              </a:rPr>
              <a:t> </a:t>
            </a:r>
            <a:r>
              <a:rPr lang="en-US" sz="1983" dirty="0" err="1">
                <a:solidFill>
                  <a:schemeClr val="lt1"/>
                </a:solidFill>
                <a:latin typeface="Times New Roman"/>
                <a:ea typeface="Times New Roman"/>
                <a:cs typeface="Times New Roman"/>
                <a:sym typeface="Times New Roman"/>
              </a:rPr>
              <a:t>chức</a:t>
            </a:r>
            <a:r>
              <a:rPr lang="en-US" sz="1983" dirty="0">
                <a:solidFill>
                  <a:schemeClr val="lt1"/>
                </a:solidFill>
                <a:latin typeface="Times New Roman"/>
                <a:ea typeface="Times New Roman"/>
                <a:cs typeface="Times New Roman"/>
                <a:sym typeface="Times New Roman"/>
              </a:rPr>
              <a:t> </a:t>
            </a:r>
            <a:r>
              <a:rPr lang="en-US" sz="1983" dirty="0" err="1">
                <a:solidFill>
                  <a:schemeClr val="lt1"/>
                </a:solidFill>
                <a:latin typeface="Times New Roman"/>
                <a:ea typeface="Times New Roman"/>
                <a:cs typeface="Times New Roman"/>
                <a:sym typeface="Times New Roman"/>
              </a:rPr>
              <a:t>năng</a:t>
            </a:r>
            <a:endParaRPr sz="1983"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62962"/>
              <a:buFont typeface="Times New Roman"/>
              <a:buNone/>
            </a:pPr>
            <a:r>
              <a:rPr lang="vi" sz="2700" b="1" dirty="0">
                <a:solidFill>
                  <a:srgbClr val="FF0000"/>
                </a:solidFill>
                <a:latin typeface="Times New Roman"/>
                <a:ea typeface="Times New Roman"/>
                <a:cs typeface="Times New Roman"/>
                <a:sym typeface="Times New Roman"/>
              </a:rPr>
              <a:t>I</a:t>
            </a:r>
            <a:r>
              <a:rPr lang="en-US" sz="2700" b="1" dirty="0">
                <a:solidFill>
                  <a:srgbClr val="FF0000"/>
                </a:solidFill>
                <a:latin typeface="Times New Roman"/>
                <a:ea typeface="Times New Roman"/>
                <a:cs typeface="Times New Roman"/>
                <a:sym typeface="Times New Roman"/>
              </a:rPr>
              <a:t>V</a:t>
            </a:r>
            <a:r>
              <a:rPr lang="vi" sz="2700" b="1" dirty="0">
                <a:solidFill>
                  <a:srgbClr val="FF0000"/>
                </a:solidFill>
                <a:latin typeface="Times New Roman"/>
                <a:ea typeface="Times New Roman"/>
                <a:cs typeface="Times New Roman"/>
                <a:sym typeface="Times New Roman"/>
              </a:rPr>
              <a:t>. Ưu điểm</a:t>
            </a:r>
            <a:endParaRPr sz="2700" b="1" dirty="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62962"/>
              <a:buFont typeface="Times New Roman"/>
              <a:buNone/>
            </a:pPr>
            <a:r>
              <a:rPr lang="en-US" sz="2700" dirty="0">
                <a:solidFill>
                  <a:schemeClr val="lt1"/>
                </a:solidFill>
                <a:latin typeface="Times New Roman"/>
                <a:ea typeface="Times New Roman"/>
                <a:cs typeface="Times New Roman"/>
                <a:sym typeface="Times New Roman"/>
              </a:rPr>
              <a:t>V</a:t>
            </a:r>
            <a:r>
              <a:rPr lang="vi" sz="2700" b="1" dirty="0">
                <a:solidFill>
                  <a:schemeClr val="lt1"/>
                </a:solidFill>
                <a:latin typeface="Times New Roman"/>
                <a:ea typeface="Times New Roman"/>
                <a:cs typeface="Times New Roman"/>
                <a:sym typeface="Times New Roman"/>
              </a:rPr>
              <a:t>. Nhược điểm</a:t>
            </a:r>
            <a:endParaRPr sz="27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57142"/>
              <a:buFont typeface="Times New Roman"/>
              <a:buNone/>
            </a:pPr>
            <a:endParaRPr u="sng" dirty="0">
              <a:solidFill>
                <a:schemeClr val="lt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4B7A93EF-11EE-41AE-9F14-38DD80E4C710}"/>
              </a:ext>
            </a:extLst>
          </p:cNvPr>
          <p:cNvSpPr/>
          <p:nvPr/>
        </p:nvSpPr>
        <p:spPr>
          <a:xfrm>
            <a:off x="2754163" y="359204"/>
            <a:ext cx="6389837" cy="4708981"/>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1. Minh </a:t>
            </a:r>
            <a:r>
              <a:rPr lang="en-US" sz="1600" b="1" dirty="0" err="1">
                <a:latin typeface="Times New Roman" panose="02020603050405020304" pitchFamily="18" charset="0"/>
                <a:cs typeface="Times New Roman" panose="02020603050405020304" pitchFamily="18" charset="0"/>
              </a:rPr>
              <a:t>bạch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và</a:t>
            </a:r>
            <a:r>
              <a:rPr lang="en-US" sz="1600" b="1" dirty="0">
                <a:latin typeface="Times New Roman" panose="02020603050405020304" pitchFamily="18" charset="0"/>
                <a:cs typeface="Times New Roman" panose="02020603050405020304" pitchFamily="18" charset="0"/>
              </a:rPr>
              <a:t> tin </a:t>
            </a:r>
            <a:r>
              <a:rPr lang="en-US" sz="1600" b="1" dirty="0" err="1">
                <a:latin typeface="Times New Roman" panose="02020603050405020304" pitchFamily="18" charset="0"/>
                <a:cs typeface="Times New Roman" panose="02020603050405020304" pitchFamily="18" charset="0"/>
              </a:rPr>
              <a:t>cậy</a:t>
            </a:r>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Theo </a:t>
            </a:r>
            <a:r>
              <a:rPr lang="en-US" sz="1600" dirty="0" err="1">
                <a:latin typeface="Times New Roman" panose="02020603050405020304" pitchFamily="18" charset="0"/>
                <a:cs typeface="Times New Roman" panose="02020603050405020304" pitchFamily="18" charset="0"/>
              </a:rPr>
              <a:t>dõi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nguồn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phẩm</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lận</a:t>
            </a:r>
            <a:r>
              <a:rPr lang="en-US" sz="1600" dirty="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2. </a:t>
            </a:r>
            <a:r>
              <a:rPr lang="en-US" sz="1600" b="1" dirty="0" err="1">
                <a:latin typeface="Times New Roman" panose="02020603050405020304" pitchFamily="18" charset="0"/>
                <a:cs typeface="Times New Roman" panose="02020603050405020304" pitchFamily="18" charset="0"/>
              </a:rPr>
              <a:t>Quản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lý</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chất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lượng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và</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tuân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thủ</a:t>
            </a:r>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phẩm</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Tuân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3. </a:t>
            </a:r>
            <a:r>
              <a:rPr lang="en-US" sz="1600" b="1" dirty="0" err="1">
                <a:latin typeface="Times New Roman" panose="02020603050405020304" pitchFamily="18" charset="0"/>
                <a:cs typeface="Times New Roman" panose="02020603050405020304" pitchFamily="18" charset="0"/>
              </a:rPr>
              <a:t>Tiết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kiệm</a:t>
            </a:r>
            <a:r>
              <a:rPr lang="en-US" sz="1600" b="1" dirty="0">
                <a:latin typeface="Times New Roman" panose="02020603050405020304" pitchFamily="18" charset="0"/>
                <a:cs typeface="Times New Roman" panose="02020603050405020304" pitchFamily="18" charset="0"/>
              </a:rPr>
              <a:t> chi </a:t>
            </a:r>
            <a:r>
              <a:rPr lang="en-US" sz="1600" b="1" dirty="0" err="1">
                <a:latin typeface="Times New Roman" panose="02020603050405020304" pitchFamily="18" charset="0"/>
                <a:cs typeface="Times New Roman" panose="02020603050405020304" pitchFamily="18" charset="0"/>
              </a:rPr>
              <a:t>phí</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và</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thời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gian</a:t>
            </a:r>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thiểu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blockchain </a:t>
            </a: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thiểu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tưởng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tin,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chi </a:t>
            </a:r>
            <a:r>
              <a:rPr lang="en-US" sz="1600" dirty="0" err="1">
                <a:latin typeface="Times New Roman" panose="02020603050405020304" pitchFamily="18" charset="0"/>
                <a:cs typeface="Times New Roman" panose="02020603050405020304" pitchFamily="18" charset="0"/>
              </a:rPr>
              <a:t>phí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bước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blockchain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giúp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cung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4. Gia </a:t>
            </a:r>
            <a:r>
              <a:rPr lang="en-US" sz="1600" b="1" dirty="0" err="1">
                <a:latin typeface="Times New Roman" panose="02020603050405020304" pitchFamily="18" charset="0"/>
                <a:cs typeface="Times New Roman" panose="02020603050405020304" pitchFamily="18" charset="0"/>
              </a:rPr>
              <a:t>tăng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giá</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trị</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thương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hiệu</a:t>
            </a:r>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Khả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nguồn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ra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người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lựa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phẩm</a:t>
            </a:r>
            <a:r>
              <a:rPr lang="en-US" sz="16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p>
        </p:txBody>
      </p:sp>
    </p:spTree>
    <p:extLst>
      <p:ext uri="{BB962C8B-B14F-4D97-AF65-F5344CB8AC3E}">
        <p14:creationId xmlns:p14="http://schemas.microsoft.com/office/powerpoint/2010/main" val="193714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6" descr="DelftX: Open Science: Sharing Your Research with the World | edX"/>
          <p:cNvSpPr/>
          <p:nvPr/>
        </p:nvSpPr>
        <p:spPr>
          <a:xfrm>
            <a:off x="63500" y="-102394"/>
            <a:ext cx="304800" cy="228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16"/>
          <p:cNvPicPr preferRelativeResize="0"/>
          <p:nvPr/>
        </p:nvPicPr>
        <p:blipFill>
          <a:blip r:embed="rId3">
            <a:alphaModFix/>
          </a:blip>
          <a:stretch>
            <a:fillRect/>
          </a:stretch>
        </p:blipFill>
        <p:spPr>
          <a:xfrm>
            <a:off x="-33387" y="-102401"/>
            <a:ext cx="2787575" cy="5305265"/>
          </a:xfrm>
          <a:prstGeom prst="rect">
            <a:avLst/>
          </a:prstGeom>
          <a:noFill/>
          <a:ln>
            <a:noFill/>
          </a:ln>
        </p:spPr>
      </p:pic>
      <p:sp>
        <p:nvSpPr>
          <p:cNvPr id="108" name="Google Shape;108;p16"/>
          <p:cNvSpPr txBox="1">
            <a:spLocks noGrp="1"/>
          </p:cNvSpPr>
          <p:nvPr>
            <p:ph type="title"/>
          </p:nvPr>
        </p:nvSpPr>
        <p:spPr>
          <a:xfrm>
            <a:off x="58238" y="1445300"/>
            <a:ext cx="2604300" cy="2252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ct val="162962"/>
              <a:buFont typeface="Times New Roman"/>
              <a:buNone/>
            </a:pPr>
            <a:r>
              <a:rPr lang="vi" sz="2700" b="1" dirty="0">
                <a:solidFill>
                  <a:schemeClr val="bg1"/>
                </a:solidFill>
                <a:latin typeface="Times New Roman"/>
                <a:ea typeface="Times New Roman"/>
                <a:cs typeface="Times New Roman"/>
                <a:sym typeface="Times New Roman"/>
              </a:rPr>
              <a:t>II</a:t>
            </a:r>
            <a:r>
              <a:rPr lang="en-US" sz="2700" b="1" dirty="0">
                <a:solidFill>
                  <a:schemeClr val="bg1"/>
                </a:solidFill>
                <a:latin typeface="Times New Roman"/>
                <a:ea typeface="Times New Roman"/>
                <a:cs typeface="Times New Roman"/>
                <a:sym typeface="Times New Roman"/>
              </a:rPr>
              <a:t>I</a:t>
            </a:r>
            <a:r>
              <a:rPr lang="vi" sz="2700" b="1" dirty="0">
                <a:solidFill>
                  <a:schemeClr val="bg1"/>
                </a:solidFill>
                <a:latin typeface="Times New Roman"/>
                <a:ea typeface="Times New Roman"/>
                <a:cs typeface="Times New Roman"/>
                <a:sym typeface="Times New Roman"/>
              </a:rPr>
              <a:t>. Ý tưởng</a:t>
            </a:r>
            <a:endParaRPr sz="2700" b="1" dirty="0">
              <a:solidFill>
                <a:schemeClr val="bg1"/>
              </a:solidFill>
              <a:latin typeface="Times New Roman"/>
              <a:ea typeface="Times New Roman"/>
              <a:cs typeface="Times New Roman"/>
              <a:sym typeface="Times New Roman"/>
            </a:endParaRPr>
          </a:p>
          <a:p>
            <a:pPr marL="0" lvl="0" indent="0" algn="l" rtl="0">
              <a:spcBef>
                <a:spcPts val="0"/>
              </a:spcBef>
              <a:spcAft>
                <a:spcPts val="0"/>
              </a:spcAft>
              <a:buNone/>
            </a:pPr>
            <a:r>
              <a:rPr lang="vi" sz="1983" dirty="0">
                <a:solidFill>
                  <a:schemeClr val="bg1"/>
                </a:solidFill>
                <a:latin typeface="Times New Roman"/>
                <a:ea typeface="Times New Roman"/>
                <a:cs typeface="Times New Roman"/>
                <a:sym typeface="Times New Roman"/>
              </a:rPr>
              <a:t>    a. Mô hình </a:t>
            </a:r>
            <a:br>
              <a:rPr lang="en-US" sz="1983" dirty="0">
                <a:solidFill>
                  <a:schemeClr val="lt1"/>
                </a:solidFill>
                <a:latin typeface="Times New Roman"/>
                <a:ea typeface="Times New Roman"/>
                <a:cs typeface="Times New Roman"/>
                <a:sym typeface="Times New Roman"/>
              </a:rPr>
            </a:br>
            <a:r>
              <a:rPr lang="en-US" sz="1983" dirty="0">
                <a:solidFill>
                  <a:schemeClr val="lt1"/>
                </a:solidFill>
                <a:latin typeface="Times New Roman"/>
                <a:ea typeface="Times New Roman"/>
                <a:cs typeface="Times New Roman"/>
                <a:sym typeface="Times New Roman"/>
              </a:rPr>
              <a:t>    </a:t>
            </a:r>
            <a:r>
              <a:rPr lang="vi" sz="1983" dirty="0">
                <a:solidFill>
                  <a:schemeClr val="lt1"/>
                </a:solidFill>
                <a:latin typeface="Times New Roman"/>
                <a:ea typeface="Times New Roman"/>
                <a:cs typeface="Times New Roman"/>
                <a:sym typeface="Times New Roman"/>
              </a:rPr>
              <a:t>b. </a:t>
            </a:r>
            <a:r>
              <a:rPr lang="en-US" sz="1983" dirty="0" err="1">
                <a:solidFill>
                  <a:schemeClr val="lt1"/>
                </a:solidFill>
                <a:latin typeface="Times New Roman"/>
                <a:ea typeface="Times New Roman"/>
                <a:cs typeface="Times New Roman"/>
                <a:sym typeface="Times New Roman"/>
              </a:rPr>
              <a:t>Các</a:t>
            </a:r>
            <a:r>
              <a:rPr lang="en-US" sz="1983" dirty="0">
                <a:solidFill>
                  <a:schemeClr val="lt1"/>
                </a:solidFill>
                <a:latin typeface="Times New Roman"/>
                <a:ea typeface="Times New Roman"/>
                <a:cs typeface="Times New Roman"/>
                <a:sym typeface="Times New Roman"/>
              </a:rPr>
              <a:t> </a:t>
            </a:r>
            <a:r>
              <a:rPr lang="en-US" sz="1983" dirty="0" err="1">
                <a:solidFill>
                  <a:schemeClr val="lt1"/>
                </a:solidFill>
                <a:latin typeface="Times New Roman"/>
                <a:ea typeface="Times New Roman"/>
                <a:cs typeface="Times New Roman"/>
                <a:sym typeface="Times New Roman"/>
              </a:rPr>
              <a:t>chức</a:t>
            </a:r>
            <a:r>
              <a:rPr lang="en-US" sz="1983" dirty="0">
                <a:solidFill>
                  <a:schemeClr val="lt1"/>
                </a:solidFill>
                <a:latin typeface="Times New Roman"/>
                <a:ea typeface="Times New Roman"/>
                <a:cs typeface="Times New Roman"/>
                <a:sym typeface="Times New Roman"/>
              </a:rPr>
              <a:t> </a:t>
            </a:r>
            <a:r>
              <a:rPr lang="en-US" sz="1983" dirty="0" err="1">
                <a:solidFill>
                  <a:schemeClr val="lt1"/>
                </a:solidFill>
                <a:latin typeface="Times New Roman"/>
                <a:ea typeface="Times New Roman"/>
                <a:cs typeface="Times New Roman"/>
                <a:sym typeface="Times New Roman"/>
              </a:rPr>
              <a:t>năng</a:t>
            </a:r>
            <a:endParaRPr sz="1983"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62962"/>
              <a:buFont typeface="Times New Roman"/>
              <a:buNone/>
            </a:pPr>
            <a:r>
              <a:rPr lang="vi" sz="2700" b="1" dirty="0">
                <a:solidFill>
                  <a:schemeClr val="lt1"/>
                </a:solidFill>
                <a:latin typeface="Times New Roman"/>
                <a:ea typeface="Times New Roman"/>
                <a:cs typeface="Times New Roman"/>
                <a:sym typeface="Times New Roman"/>
              </a:rPr>
              <a:t>I</a:t>
            </a:r>
            <a:r>
              <a:rPr lang="en-US" sz="2700" b="1" dirty="0">
                <a:solidFill>
                  <a:schemeClr val="lt1"/>
                </a:solidFill>
                <a:latin typeface="Times New Roman"/>
                <a:ea typeface="Times New Roman"/>
                <a:cs typeface="Times New Roman"/>
                <a:sym typeface="Times New Roman"/>
              </a:rPr>
              <a:t>V</a:t>
            </a:r>
            <a:r>
              <a:rPr lang="vi" sz="2700" b="1" dirty="0">
                <a:solidFill>
                  <a:schemeClr val="lt1"/>
                </a:solidFill>
                <a:latin typeface="Times New Roman"/>
                <a:ea typeface="Times New Roman"/>
                <a:cs typeface="Times New Roman"/>
                <a:sym typeface="Times New Roman"/>
              </a:rPr>
              <a:t>. Ưu điểm</a:t>
            </a:r>
            <a:endParaRPr sz="27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62962"/>
              <a:buFont typeface="Times New Roman"/>
              <a:buNone/>
            </a:pPr>
            <a:r>
              <a:rPr lang="en-US" sz="2700" dirty="0">
                <a:solidFill>
                  <a:srgbClr val="FF0000"/>
                </a:solidFill>
                <a:latin typeface="Times New Roman"/>
                <a:ea typeface="Times New Roman"/>
                <a:cs typeface="Times New Roman"/>
                <a:sym typeface="Times New Roman"/>
              </a:rPr>
              <a:t>V</a:t>
            </a:r>
            <a:r>
              <a:rPr lang="vi" sz="2700" b="1" dirty="0">
                <a:solidFill>
                  <a:srgbClr val="FF0000"/>
                </a:solidFill>
                <a:latin typeface="Times New Roman"/>
                <a:ea typeface="Times New Roman"/>
                <a:cs typeface="Times New Roman"/>
                <a:sym typeface="Times New Roman"/>
              </a:rPr>
              <a:t>. Nhược điểm</a:t>
            </a:r>
            <a:endParaRPr sz="2700" b="1" dirty="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157142"/>
              <a:buFont typeface="Times New Roman"/>
              <a:buNone/>
            </a:pPr>
            <a:endParaRPr u="sng" dirty="0">
              <a:solidFill>
                <a:schemeClr val="lt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88C0FB41-9246-4216-AABE-43919EBCA3AC}"/>
              </a:ext>
            </a:extLst>
          </p:cNvPr>
          <p:cNvSpPr/>
          <p:nvPr/>
        </p:nvSpPr>
        <p:spPr>
          <a:xfrm>
            <a:off x="2754163" y="594474"/>
            <a:ext cx="6389837" cy="3954352"/>
          </a:xfrm>
          <a:prstGeom prst="rect">
            <a:avLst/>
          </a:prstGeom>
        </p:spPr>
        <p:txBody>
          <a:bodyPr wrap="square">
            <a:spAutoFit/>
          </a:bodyPr>
          <a:lstStyle/>
          <a:p>
            <a:pPr algn="just">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1.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Độ</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phức</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tạp</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cao</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2. Chi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phí</a:t>
            </a:r>
            <a:r>
              <a:rPr lang="en-US" sz="1600" b="1" dirty="0">
                <a:latin typeface="Times New Roman" panose="02020603050405020304" pitchFamily="18" charset="0"/>
                <a:ea typeface="Calibri" panose="020F0502020204030204" pitchFamily="34" charset="0"/>
                <a:cs typeface="Times New Roman" panose="02020603050405020304" pitchFamily="18" charset="0"/>
              </a:rPr>
              <a:t> ban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vận</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hành</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3.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Tiêu</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chuẩn</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hóa</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tương</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thích</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ngành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nghiệp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vẫn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sự</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tiêu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chuẩn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hóa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rõ</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ràng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khai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mạng</a:t>
            </a:r>
            <a:r>
              <a:rPr lang="en-US" sz="1600" dirty="0">
                <a:latin typeface="Times New Roman" panose="02020603050405020304" pitchFamily="18" charset="0"/>
                <a:ea typeface="Calibri" panose="020F0502020204030204" pitchFamily="34" charset="0"/>
                <a:cs typeface="Times New Roman" panose="02020603050405020304" pitchFamily="18" charset="0"/>
              </a:rPr>
              <a:t> blockchain,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này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tạo</a:t>
            </a:r>
            <a:r>
              <a:rPr lang="en-US" sz="1600" dirty="0">
                <a:latin typeface="Times New Roman" panose="02020603050405020304" pitchFamily="18" charset="0"/>
                <a:ea typeface="Calibri" panose="020F0502020204030204" pitchFamily="34" charset="0"/>
                <a:cs typeface="Times New Roman" panose="02020603050405020304" pitchFamily="18" charset="0"/>
              </a:rPr>
              <a:t> ra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khăn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tương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khác</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4.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thức</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chấp</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nghệ</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Mặc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dù</a:t>
            </a:r>
            <a:r>
              <a:rPr lang="en-US" sz="1600" dirty="0">
                <a:latin typeface="Times New Roman" panose="02020603050405020304" pitchFamily="18" charset="0"/>
                <a:ea typeface="Calibri" panose="020F0502020204030204" pitchFamily="34" charset="0"/>
                <a:cs typeface="Times New Roman" panose="02020603050405020304" pitchFamily="18" charset="0"/>
              </a:rPr>
              <a:t> blockchain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đã</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rất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nhanh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nhưng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vẫn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còn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chưa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toàn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chấp</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nghệ</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này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này</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tạo</a:t>
            </a:r>
            <a:r>
              <a:rPr lang="en-US" sz="1600" dirty="0">
                <a:latin typeface="Times New Roman" panose="02020603050405020304" pitchFamily="18" charset="0"/>
                <a:ea typeface="Calibri" panose="020F0502020204030204" pitchFamily="34" charset="0"/>
                <a:cs typeface="Times New Roman" panose="02020603050405020304" pitchFamily="18" charset="0"/>
              </a:rPr>
              <a:t> ra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thách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thức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quá</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khai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sử</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dụng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5.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Vấn</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Đề</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Quyền</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Riêng</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Tư</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6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khai</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548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1985159"/>
            <a:ext cx="8229600" cy="857250"/>
          </a:xfrm>
          <a:prstGeom prst="rect">
            <a:avLst/>
          </a:prstGeom>
          <a:noFill/>
          <a:ln>
            <a:noFill/>
          </a:ln>
        </p:spPr>
        <p:txBody>
          <a:bodyPr spcFirstLastPara="1" wrap="square" lIns="91425" tIns="45700" rIns="91425" bIns="45700" anchor="ctr" anchorCtr="0">
            <a:normAutofit/>
          </a:bodyPr>
          <a:lstStyle/>
          <a:p>
            <a:pPr lvl="0">
              <a:buSzPts val="4400"/>
            </a:pPr>
            <a:r>
              <a:rPr lang="en-US" u="sng" dirty="0">
                <a:solidFill>
                  <a:schemeClr val="accent3"/>
                </a:solidFill>
                <a:latin typeface="Times New Roman"/>
                <a:ea typeface="Times New Roman"/>
                <a:cs typeface="Times New Roman"/>
                <a:sym typeface="Times New Roman"/>
              </a:rPr>
              <a:t>VI. Demo Web</a:t>
            </a:r>
            <a:endParaRPr u="sng" dirty="0">
              <a:solidFill>
                <a:schemeClr val="accent3"/>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7415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TỔNG HỢP MỘT SỐ MẪU SLIDE CẢM ƠN ẤN TƯỢNG VÀ CHUYÊN NGHIỆP">
            <a:extLst>
              <a:ext uri="{FF2B5EF4-FFF2-40B4-BE49-F238E27FC236}">
                <a16:creationId xmlns:a16="http://schemas.microsoft.com/office/drawing/2014/main" id="{DB25C73D-33C6-445F-A515-9CA62DC2D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272" y="962968"/>
            <a:ext cx="4025456" cy="301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2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lvl="0">
              <a:buSzPts val="4400"/>
            </a:pPr>
            <a:r>
              <a:rPr lang="en-US" u="sng" dirty="0">
                <a:solidFill>
                  <a:srgbClr val="FF0000"/>
                </a:solidFill>
                <a:latin typeface="Times New Roman"/>
                <a:ea typeface="Times New Roman"/>
                <a:cs typeface="Times New Roman"/>
                <a:sym typeface="Times New Roman"/>
              </a:rPr>
              <a:t>I. </a:t>
            </a:r>
            <a:r>
              <a:rPr lang="en-US" u="sng" dirty="0" err="1">
                <a:solidFill>
                  <a:srgbClr val="FF0000"/>
                </a:solidFill>
                <a:latin typeface="Times New Roman"/>
                <a:ea typeface="Times New Roman"/>
                <a:cs typeface="Times New Roman"/>
                <a:sym typeface="Times New Roman"/>
              </a:rPr>
              <a:t>Tổng</a:t>
            </a:r>
            <a:r>
              <a:rPr lang="en-US" u="sng" dirty="0">
                <a:solidFill>
                  <a:srgbClr val="FF0000"/>
                </a:solidFill>
                <a:latin typeface="Times New Roman"/>
                <a:ea typeface="Times New Roman"/>
                <a:cs typeface="Times New Roman"/>
                <a:sym typeface="Times New Roman"/>
              </a:rPr>
              <a:t> </a:t>
            </a:r>
            <a:r>
              <a:rPr lang="en-US" u="sng" dirty="0" err="1">
                <a:solidFill>
                  <a:srgbClr val="FF0000"/>
                </a:solidFill>
                <a:latin typeface="Times New Roman"/>
                <a:ea typeface="Times New Roman"/>
                <a:cs typeface="Times New Roman"/>
                <a:sym typeface="Times New Roman"/>
              </a:rPr>
              <a:t>quan</a:t>
            </a:r>
            <a:r>
              <a:rPr lang="en-US" u="sng" dirty="0">
                <a:solidFill>
                  <a:srgbClr val="FF0000"/>
                </a:solidFill>
                <a:latin typeface="Times New Roman"/>
                <a:ea typeface="Times New Roman"/>
                <a:cs typeface="Times New Roman"/>
                <a:sym typeface="Times New Roman"/>
              </a:rPr>
              <a:t> </a:t>
            </a:r>
            <a:r>
              <a:rPr lang="en-US" u="sng" dirty="0" err="1">
                <a:solidFill>
                  <a:srgbClr val="FF0000"/>
                </a:solidFill>
                <a:latin typeface="Times New Roman"/>
                <a:ea typeface="Times New Roman"/>
                <a:cs typeface="Times New Roman"/>
                <a:sym typeface="Times New Roman"/>
              </a:rPr>
              <a:t>về</a:t>
            </a:r>
            <a:r>
              <a:rPr lang="en-US" u="sng" dirty="0">
                <a:solidFill>
                  <a:srgbClr val="FF0000"/>
                </a:solidFill>
                <a:latin typeface="Times New Roman"/>
                <a:ea typeface="Times New Roman"/>
                <a:cs typeface="Times New Roman"/>
                <a:sym typeface="Times New Roman"/>
              </a:rPr>
              <a:t> Hyperledger Fabric</a:t>
            </a:r>
            <a:endParaRPr u="sng" dirty="0">
              <a:solidFill>
                <a:srgbClr val="FF0000"/>
              </a:solidFill>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600"/>
              <a:buNone/>
            </a:pPr>
            <a:r>
              <a:rPr lang="en-US" sz="1600" b="1" dirty="0">
                <a:solidFill>
                  <a:srgbClr val="FF0000"/>
                </a:solidFill>
                <a:latin typeface="Times New Roman"/>
                <a:ea typeface="Times New Roman"/>
                <a:cs typeface="Times New Roman"/>
                <a:sym typeface="Times New Roman"/>
              </a:rPr>
              <a:t>1. </a:t>
            </a:r>
            <a:r>
              <a:rPr lang="en-US" sz="1600" b="1" dirty="0" err="1">
                <a:solidFill>
                  <a:srgbClr val="FF0000"/>
                </a:solidFill>
                <a:latin typeface="Times New Roman"/>
                <a:ea typeface="Times New Roman"/>
                <a:cs typeface="Times New Roman"/>
                <a:sym typeface="Times New Roman"/>
              </a:rPr>
              <a:t>Định</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nghĩa</a:t>
            </a:r>
            <a:r>
              <a:rPr lang="en-US" sz="1600" b="1" dirty="0">
                <a:solidFill>
                  <a:srgbClr val="FF0000"/>
                </a:solidFill>
                <a:latin typeface="Times New Roman"/>
                <a:ea typeface="Times New Roman"/>
                <a:cs typeface="Times New Roman"/>
                <a:sym typeface="Times New Roman"/>
              </a:rPr>
              <a:t>: </a:t>
            </a:r>
          </a:p>
          <a:p>
            <a:pPr algn="just"/>
            <a:r>
              <a:rPr lang="vi-VN" sz="1600" dirty="0">
                <a:solidFill>
                  <a:schemeClr val="bg2"/>
                </a:solidFill>
                <a:latin typeface="Times New Roman" panose="02020603050405020304" pitchFamily="18" charset="0"/>
                <a:cs typeface="Times New Roman" panose="02020603050405020304" pitchFamily="18" charset="0"/>
              </a:rPr>
              <a:t>Hyperledger Fabric là một private/permissioned blockchain framework nguồn mở, được thiết kế để phát triển các ứng dụng blockchain cho doanh nghiệp. </a:t>
            </a:r>
          </a:p>
          <a:p>
            <a:pPr algn="just"/>
            <a:r>
              <a:rPr lang="vi-VN" sz="1600" dirty="0">
                <a:solidFill>
                  <a:schemeClr val="bg2"/>
                </a:solidFill>
                <a:latin typeface="Times New Roman" panose="02020603050405020304" pitchFamily="18" charset="0"/>
                <a:cs typeface="Times New Roman" panose="02020603050405020304" pitchFamily="18" charset="0"/>
              </a:rPr>
              <a:t>Fabric cung cấp cơ sở hạ tầng blockchain module, có khả năng mở rộng cao, hỗ trợ các mô hình triển khai linh hoạt. </a:t>
            </a:r>
            <a:endParaRPr lang="vi-VN" sz="1600"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342900" lvl="0" indent="-241300" algn="l" rtl="0">
              <a:spcBef>
                <a:spcPts val="320"/>
              </a:spcBef>
              <a:spcAft>
                <a:spcPts val="1200"/>
              </a:spcAft>
              <a:buClr>
                <a:schemeClr val="dk1"/>
              </a:buClr>
              <a:buSzPts val="1600"/>
              <a:buNone/>
            </a:pPr>
            <a:endParaRPr sz="1600" dirty="0">
              <a:latin typeface="Calibri"/>
              <a:ea typeface="Calibri"/>
              <a:cs typeface="Calibri"/>
              <a:sym typeface="Calibri"/>
            </a:endParaRPr>
          </a:p>
        </p:txBody>
      </p:sp>
      <p:pic>
        <p:nvPicPr>
          <p:cNvPr id="5122" name="Picture 2" descr="Nguồn tài liệu đáng tin cậy nhất để tìm hiểu về Hyperledger - BlockchainWork">
            <a:extLst>
              <a:ext uri="{FF2B5EF4-FFF2-40B4-BE49-F238E27FC236}">
                <a16:creationId xmlns:a16="http://schemas.microsoft.com/office/drawing/2014/main" id="{E57A79DA-D1D5-49E2-AA7F-B30ADF716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562" y="2833262"/>
            <a:ext cx="3744876" cy="22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52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body" idx="1"/>
          </p:nvPr>
        </p:nvSpPr>
        <p:spPr>
          <a:xfrm>
            <a:off x="457200" y="212650"/>
            <a:ext cx="8229600" cy="4706679"/>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600"/>
              <a:buNone/>
            </a:pPr>
            <a:r>
              <a:rPr lang="en-US" sz="1600" b="1" dirty="0">
                <a:solidFill>
                  <a:srgbClr val="FF0000"/>
                </a:solidFill>
                <a:latin typeface="Times New Roman"/>
                <a:ea typeface="Times New Roman"/>
                <a:cs typeface="Times New Roman"/>
                <a:sym typeface="Times New Roman"/>
              </a:rPr>
              <a:t>2. </a:t>
            </a:r>
            <a:r>
              <a:rPr lang="en-US" sz="1600" b="1" dirty="0" err="1">
                <a:solidFill>
                  <a:srgbClr val="FF0000"/>
                </a:solidFill>
                <a:latin typeface="Times New Roman"/>
                <a:ea typeface="Times New Roman"/>
                <a:cs typeface="Times New Roman"/>
                <a:sym typeface="Times New Roman"/>
              </a:rPr>
              <a:t>Lịch</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sử</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hình</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thành</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và</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phát</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triển</a:t>
            </a:r>
            <a:endParaRPr lang="en-US" sz="1600" b="1" dirty="0">
              <a:solidFill>
                <a:srgbClr val="FF0000"/>
              </a:solidFill>
              <a:latin typeface="Times New Roman"/>
              <a:ea typeface="Times New Roman"/>
              <a:cs typeface="Times New Roman"/>
              <a:sym typeface="Times New Roman"/>
            </a:endParaRPr>
          </a:p>
          <a:p>
            <a:pPr algn="just"/>
            <a:r>
              <a:rPr lang="en-US" sz="1600" dirty="0">
                <a:solidFill>
                  <a:schemeClr val="bg2"/>
                </a:solidFill>
                <a:latin typeface="Times New Roman" panose="02020603050405020304" pitchFamily="18" charset="0"/>
                <a:cs typeface="Times New Roman" panose="02020603050405020304" pitchFamily="18" charset="0"/>
              </a:rPr>
              <a:t>2016: Hyperledger Fabric 1.0 ra </a:t>
            </a:r>
            <a:r>
              <a:rPr lang="en-US" sz="1600" dirty="0" err="1">
                <a:solidFill>
                  <a:schemeClr val="bg2"/>
                </a:solidFill>
                <a:latin typeface="Times New Roman" panose="02020603050405020304" pitchFamily="18" charset="0"/>
                <a:cs typeface="Times New Roman" panose="02020603050405020304" pitchFamily="18" charset="0"/>
              </a:rPr>
              <a:t>mắt</a:t>
            </a:r>
            <a:r>
              <a:rPr lang="en-US" sz="1600" dirty="0">
                <a:solidFill>
                  <a:schemeClr val="bg2"/>
                </a:solidFill>
                <a:latin typeface="Times New Roman" panose="02020603050405020304" pitchFamily="18" charset="0"/>
                <a:cs typeface="Times New Roman" panose="02020603050405020304" pitchFamily="18" charset="0"/>
              </a:rPr>
              <a:t>, do IBM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Digital Asset </a:t>
            </a:r>
            <a:r>
              <a:rPr lang="en-US" sz="1600" dirty="0" err="1">
                <a:solidFill>
                  <a:schemeClr val="bg2"/>
                </a:solidFill>
                <a:latin typeface="Times New Roman" panose="02020603050405020304" pitchFamily="18" charset="0"/>
                <a:cs typeface="Times New Roman" panose="02020603050405020304" pitchFamily="18" charset="0"/>
              </a:rPr>
              <a:t>đề</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xuất</a:t>
            </a:r>
            <a:r>
              <a:rPr lang="en-US" sz="1600" dirty="0">
                <a:solidFill>
                  <a:schemeClr val="bg2"/>
                </a:solidFill>
                <a:latin typeface="Times New Roman" panose="02020603050405020304" pitchFamily="18" charset="0"/>
                <a:cs typeface="Times New Roman" panose="02020603050405020304" pitchFamily="18" charset="0"/>
              </a:rPr>
              <a:t>.</a:t>
            </a:r>
          </a:p>
          <a:p>
            <a:pPr algn="just"/>
            <a:r>
              <a:rPr lang="en-US" sz="1600" dirty="0">
                <a:solidFill>
                  <a:schemeClr val="bg2"/>
                </a:solidFill>
                <a:latin typeface="Times New Roman" panose="02020603050405020304" pitchFamily="18" charset="0"/>
                <a:cs typeface="Times New Roman" panose="02020603050405020304" pitchFamily="18" charset="0"/>
              </a:rPr>
              <a:t>2017: Fabric v1.1 ra </a:t>
            </a:r>
            <a:r>
              <a:rPr lang="en-US" sz="1600" dirty="0" err="1">
                <a:solidFill>
                  <a:schemeClr val="bg2"/>
                </a:solidFill>
                <a:latin typeface="Times New Roman" panose="02020603050405020304" pitchFamily="18" charset="0"/>
                <a:cs typeface="Times New Roman" panose="02020603050405020304" pitchFamily="18" charset="0"/>
              </a:rPr>
              <a:t>mắt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tăng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cường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năng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bảo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mật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quyền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riêng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tư</a:t>
            </a:r>
            <a:r>
              <a:rPr lang="en-US" sz="1600" dirty="0">
                <a:solidFill>
                  <a:schemeClr val="bg2"/>
                </a:solidFill>
                <a:latin typeface="Times New Roman" panose="02020603050405020304" pitchFamily="18" charset="0"/>
                <a:cs typeface="Times New Roman" panose="02020603050405020304" pitchFamily="18" charset="0"/>
              </a:rPr>
              <a:t>. </a:t>
            </a:r>
          </a:p>
          <a:p>
            <a:pPr algn="just"/>
            <a:r>
              <a:rPr lang="en-US" sz="1600" dirty="0">
                <a:solidFill>
                  <a:schemeClr val="bg2"/>
                </a:solidFill>
                <a:latin typeface="Times New Roman" panose="02020603050405020304" pitchFamily="18" charset="0"/>
                <a:cs typeface="Times New Roman" panose="02020603050405020304" pitchFamily="18" charset="0"/>
              </a:rPr>
              <a:t>2022: </a:t>
            </a:r>
            <a:r>
              <a:rPr lang="en-US" sz="1600" dirty="0" err="1">
                <a:solidFill>
                  <a:schemeClr val="bg2"/>
                </a:solidFill>
                <a:latin typeface="Times New Roman" panose="02020603050405020304" pitchFamily="18" charset="0"/>
                <a:cs typeface="Times New Roman" panose="02020603050405020304" pitchFamily="18" charset="0"/>
              </a:rPr>
              <a:t>Phiên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bản</a:t>
            </a:r>
            <a:r>
              <a:rPr lang="en-US" sz="1600" dirty="0">
                <a:solidFill>
                  <a:schemeClr val="bg2"/>
                </a:solidFill>
                <a:latin typeface="Times New Roman" panose="02020603050405020304" pitchFamily="18" charset="0"/>
                <a:cs typeface="Times New Roman" panose="02020603050405020304" pitchFamily="18" charset="0"/>
              </a:rPr>
              <a:t> Fabric 2.0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2.2 ra </a:t>
            </a:r>
            <a:r>
              <a:rPr lang="en-US" sz="1600" dirty="0" err="1">
                <a:solidFill>
                  <a:schemeClr val="bg2"/>
                </a:solidFill>
                <a:latin typeface="Times New Roman" panose="02020603050405020304" pitchFamily="18" charset="0"/>
                <a:cs typeface="Times New Roman" panose="02020603050405020304" pitchFamily="18" charset="0"/>
              </a:rPr>
              <a:t>đời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tối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ưu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hóa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năng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hỗ</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trợ</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triển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khai</a:t>
            </a:r>
            <a:r>
              <a:rPr lang="en-US" sz="1600" dirty="0">
                <a:solidFill>
                  <a:schemeClr val="bg2"/>
                </a:solidFill>
                <a:latin typeface="Times New Roman" panose="02020603050405020304" pitchFamily="18" charset="0"/>
                <a:cs typeface="Times New Roman" panose="02020603050405020304" pitchFamily="18" charset="0"/>
              </a:rPr>
              <a:t> Kubernetes.</a:t>
            </a:r>
          </a:p>
          <a:p>
            <a:pPr marL="0" lvl="0" indent="0" algn="just" rtl="0">
              <a:lnSpc>
                <a:spcPct val="150000"/>
              </a:lnSpc>
              <a:spcBef>
                <a:spcPts val="0"/>
              </a:spcBef>
              <a:spcAft>
                <a:spcPts val="0"/>
              </a:spcAft>
              <a:buClr>
                <a:schemeClr val="dk1"/>
              </a:buClr>
              <a:buSzPts val="1600"/>
              <a:buNone/>
            </a:pPr>
            <a:endParaRPr sz="1600" dirty="0">
              <a:latin typeface="Times New Roman"/>
              <a:ea typeface="Times New Roman"/>
              <a:cs typeface="Times New Roman"/>
              <a:sym typeface="Times New Roman"/>
            </a:endParaRPr>
          </a:p>
          <a:p>
            <a:pPr marL="342900" lvl="0" indent="-241300" algn="l" rtl="0">
              <a:spcBef>
                <a:spcPts val="320"/>
              </a:spcBef>
              <a:spcAft>
                <a:spcPts val="1200"/>
              </a:spcAft>
              <a:buClr>
                <a:schemeClr val="dk1"/>
              </a:buClr>
              <a:buSzPts val="1600"/>
              <a:buNone/>
            </a:pPr>
            <a:endParaRPr sz="1600" dirty="0">
              <a:latin typeface="Calibri"/>
              <a:ea typeface="Calibri"/>
              <a:cs typeface="Calibri"/>
              <a:sym typeface="Calibri"/>
            </a:endParaRPr>
          </a:p>
        </p:txBody>
      </p:sp>
      <p:pic>
        <p:nvPicPr>
          <p:cNvPr id="6" name="Picture 5">
            <a:extLst>
              <a:ext uri="{FF2B5EF4-FFF2-40B4-BE49-F238E27FC236}">
                <a16:creationId xmlns:a16="http://schemas.microsoft.com/office/drawing/2014/main" id="{9E062F03-81A3-4B21-BA6F-E3532EA0F8D6}"/>
              </a:ext>
            </a:extLst>
          </p:cNvPr>
          <p:cNvPicPr>
            <a:picLocks noChangeAspect="1"/>
          </p:cNvPicPr>
          <p:nvPr/>
        </p:nvPicPr>
        <p:blipFill>
          <a:blip r:embed="rId3"/>
          <a:stretch>
            <a:fillRect/>
          </a:stretch>
        </p:blipFill>
        <p:spPr>
          <a:xfrm>
            <a:off x="1584251" y="1926402"/>
            <a:ext cx="5975498" cy="2668745"/>
          </a:xfrm>
          <a:prstGeom prst="rect">
            <a:avLst/>
          </a:prstGeom>
        </p:spPr>
      </p:pic>
    </p:spTree>
    <p:extLst>
      <p:ext uri="{BB962C8B-B14F-4D97-AF65-F5344CB8AC3E}">
        <p14:creationId xmlns:p14="http://schemas.microsoft.com/office/powerpoint/2010/main" val="67623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body" idx="1"/>
          </p:nvPr>
        </p:nvSpPr>
        <p:spPr>
          <a:xfrm>
            <a:off x="457200" y="262270"/>
            <a:ext cx="8229600" cy="488123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600"/>
              <a:buNone/>
            </a:pPr>
            <a:r>
              <a:rPr lang="en-US" sz="1600" b="1" dirty="0">
                <a:solidFill>
                  <a:srgbClr val="FF0000"/>
                </a:solidFill>
                <a:latin typeface="Times New Roman"/>
                <a:ea typeface="Times New Roman"/>
                <a:cs typeface="Times New Roman"/>
                <a:sym typeface="Times New Roman"/>
              </a:rPr>
              <a:t>3. </a:t>
            </a:r>
            <a:r>
              <a:rPr lang="en-US" sz="1600" b="1" dirty="0" err="1">
                <a:solidFill>
                  <a:srgbClr val="FF0000"/>
                </a:solidFill>
                <a:latin typeface="Times New Roman"/>
                <a:ea typeface="Times New Roman"/>
                <a:cs typeface="Times New Roman"/>
                <a:sym typeface="Times New Roman"/>
              </a:rPr>
              <a:t>Đặc</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điểm</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của</a:t>
            </a:r>
            <a:r>
              <a:rPr lang="en-US" sz="1600" b="1" dirty="0">
                <a:solidFill>
                  <a:srgbClr val="FF0000"/>
                </a:solidFill>
                <a:latin typeface="Times New Roman"/>
                <a:ea typeface="Times New Roman"/>
                <a:cs typeface="Times New Roman"/>
                <a:sym typeface="Times New Roman"/>
              </a:rPr>
              <a:t> Hyperledger Fabric</a:t>
            </a:r>
            <a:endParaRPr sz="1600" b="1" dirty="0">
              <a:solidFill>
                <a:srgbClr val="FF0000"/>
              </a:solidFill>
              <a:latin typeface="Times New Roman"/>
              <a:ea typeface="Times New Roman"/>
              <a:cs typeface="Times New Roman"/>
              <a:sym typeface="Times New Roman"/>
            </a:endParaRPr>
          </a:p>
          <a:p>
            <a:pPr algn="just"/>
            <a:r>
              <a:rPr lang="en-US" sz="1600" dirty="0">
                <a:solidFill>
                  <a:schemeClr val="bg2"/>
                </a:solidFill>
                <a:latin typeface="Times New Roman" panose="02020603050405020304" pitchFamily="18" charset="0"/>
                <a:cs typeface="Times New Roman" panose="02020603050405020304" pitchFamily="18" charset="0"/>
              </a:rPr>
              <a:t>Hyperledger Fabric </a:t>
            </a:r>
            <a:r>
              <a:rPr lang="en-US" sz="1600" dirty="0" err="1">
                <a:solidFill>
                  <a:schemeClr val="bg2"/>
                </a:solidFill>
                <a:latin typeface="Times New Roman" panose="02020603050405020304" pitchFamily="18" charset="0"/>
                <a:cs typeface="Times New Roman" panose="02020603050405020304" pitchFamily="18" charset="0"/>
              </a:rPr>
              <a:t>được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phát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triển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bởi</a:t>
            </a:r>
            <a:r>
              <a:rPr lang="en-US" sz="1600" dirty="0">
                <a:solidFill>
                  <a:schemeClr val="bg2"/>
                </a:solidFill>
                <a:latin typeface="Times New Roman" panose="02020603050405020304" pitchFamily="18" charset="0"/>
                <a:cs typeface="Times New Roman" panose="02020603050405020304" pitchFamily="18" charset="0"/>
              </a:rPr>
              <a:t> Hyperledger, </a:t>
            </a:r>
            <a:r>
              <a:rPr lang="en-US" sz="1600" dirty="0" err="1">
                <a:solidFill>
                  <a:schemeClr val="bg2"/>
                </a:solidFill>
                <a:latin typeface="Times New Roman" panose="02020603050405020304" pitchFamily="18" charset="0"/>
                <a:cs typeface="Times New Roman" panose="02020603050405020304" pitchFamily="18" charset="0"/>
              </a:rPr>
              <a:t>trong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đó</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phải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kể</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đến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Fabcar</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Fabcar</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có</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năng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hướng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dẫn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thông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cho</a:t>
            </a:r>
            <a:r>
              <a:rPr lang="en-US" sz="1600" dirty="0">
                <a:solidFill>
                  <a:schemeClr val="bg2"/>
                </a:solidFill>
                <a:latin typeface="Times New Roman" panose="02020603050405020304" pitchFamily="18" charset="0"/>
                <a:cs typeface="Times New Roman" panose="02020603050405020304" pitchFamily="18" charset="0"/>
              </a:rPr>
              <a:t> Hyperledger Fabric. </a:t>
            </a:r>
            <a:r>
              <a:rPr lang="en-US" sz="1600" dirty="0" err="1">
                <a:solidFill>
                  <a:schemeClr val="bg2"/>
                </a:solidFill>
                <a:latin typeface="Times New Roman" panose="02020603050405020304" pitchFamily="18" charset="0"/>
                <a:cs typeface="Times New Roman" panose="02020603050405020304" pitchFamily="18" charset="0"/>
              </a:rPr>
              <a:t>Fabcar</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được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tạo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từ</a:t>
            </a:r>
            <a:r>
              <a:rPr lang="en-US" sz="1600" dirty="0">
                <a:solidFill>
                  <a:schemeClr val="bg2"/>
                </a:solidFill>
                <a:latin typeface="Times New Roman" panose="02020603050405020304" pitchFamily="18" charset="0"/>
                <a:cs typeface="Times New Roman" panose="02020603050405020304" pitchFamily="18" charset="0"/>
              </a:rPr>
              <a:t> 2 </a:t>
            </a:r>
            <a:r>
              <a:rPr lang="en-US" sz="1600" dirty="0" err="1">
                <a:solidFill>
                  <a:schemeClr val="bg2"/>
                </a:solidFill>
                <a:latin typeface="Times New Roman" panose="02020603050405020304" pitchFamily="18" charset="0"/>
                <a:cs typeface="Times New Roman" panose="02020603050405020304" pitchFamily="18" charset="0"/>
              </a:rPr>
              <a:t>phần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chính</a:t>
            </a:r>
            <a:r>
              <a:rPr lang="en-US" sz="1600" dirty="0">
                <a:solidFill>
                  <a:schemeClr val="bg2"/>
                </a:solidFill>
                <a:latin typeface="Times New Roman" panose="02020603050405020304" pitchFamily="18" charset="0"/>
                <a:cs typeface="Times New Roman" panose="02020603050405020304" pitchFamily="18" charset="0"/>
              </a:rPr>
              <a:t>: </a:t>
            </a:r>
          </a:p>
          <a:p>
            <a:pPr lvl="1" algn="just"/>
            <a:r>
              <a:rPr lang="en-US" sz="1600" dirty="0" err="1">
                <a:solidFill>
                  <a:schemeClr val="bg2"/>
                </a:solidFill>
                <a:latin typeface="Times New Roman" panose="02020603050405020304" pitchFamily="18" charset="0"/>
                <a:cs typeface="Times New Roman" panose="02020603050405020304" pitchFamily="18" charset="0"/>
              </a:rPr>
              <a:t>Ứng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Chaincode</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được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dùng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để</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triển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khai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thực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lệnh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trong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mạng</a:t>
            </a:r>
            <a:r>
              <a:rPr lang="en-US" sz="1600" dirty="0">
                <a:solidFill>
                  <a:schemeClr val="bg2"/>
                </a:solidFill>
                <a:latin typeface="Times New Roman" panose="02020603050405020304" pitchFamily="18" charset="0"/>
                <a:cs typeface="Times New Roman" panose="02020603050405020304" pitchFamily="18" charset="0"/>
              </a:rPr>
              <a:t> fabric. </a:t>
            </a:r>
          </a:p>
          <a:p>
            <a:pPr lvl="1" algn="just"/>
            <a:r>
              <a:rPr lang="en-US" sz="1600" dirty="0" err="1">
                <a:solidFill>
                  <a:schemeClr val="bg2"/>
                </a:solidFill>
                <a:latin typeface="Times New Roman" panose="02020603050405020304" pitchFamily="18" charset="0"/>
                <a:cs typeface="Times New Roman" panose="02020603050405020304" pitchFamily="18" charset="0"/>
              </a:rPr>
              <a:t>Ứng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Client: </a:t>
            </a:r>
            <a:r>
              <a:rPr lang="en-US" sz="1600" dirty="0" err="1">
                <a:solidFill>
                  <a:schemeClr val="bg2"/>
                </a:solidFill>
                <a:latin typeface="Times New Roman" panose="02020603050405020304" pitchFamily="18" charset="0"/>
                <a:cs typeface="Times New Roman" panose="02020603050405020304" pitchFamily="18" charset="0"/>
              </a:rPr>
              <a:t>được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dùng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để</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các</a:t>
            </a:r>
            <a:r>
              <a:rPr lang="en-US" sz="1600" dirty="0">
                <a:solidFill>
                  <a:schemeClr val="bg2"/>
                </a:solidFill>
                <a:latin typeface="Times New Roman" panose="02020603050405020304" pitchFamily="18" charset="0"/>
                <a:cs typeface="Times New Roman" panose="02020603050405020304" pitchFamily="18" charset="0"/>
              </a:rPr>
              <a:t> traders </a:t>
            </a:r>
            <a:r>
              <a:rPr lang="en-US" sz="1600" dirty="0" err="1">
                <a:solidFill>
                  <a:schemeClr val="bg2"/>
                </a:solidFill>
                <a:latin typeface="Times New Roman" panose="02020603050405020304" pitchFamily="18" charset="0"/>
                <a:cs typeface="Times New Roman" panose="02020603050405020304" pitchFamily="18" charset="0"/>
              </a:rPr>
              <a:t>tương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chaincode</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trên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mạng</a:t>
            </a:r>
            <a:r>
              <a:rPr lang="en-US" sz="1600" dirty="0">
                <a:solidFill>
                  <a:schemeClr val="bg2"/>
                </a:solidFill>
                <a:latin typeface="Times New Roman" panose="02020603050405020304" pitchFamily="18" charset="0"/>
                <a:cs typeface="Times New Roman" panose="02020603050405020304" pitchFamily="18" charset="0"/>
              </a:rPr>
              <a:t> fabric </a:t>
            </a:r>
            <a:r>
              <a:rPr lang="en-US" sz="1600" dirty="0" err="1">
                <a:solidFill>
                  <a:schemeClr val="bg2"/>
                </a:solidFill>
                <a:latin typeface="Times New Roman" panose="02020603050405020304" pitchFamily="18" charset="0"/>
                <a:cs typeface="Times New Roman" panose="02020603050405020304" pitchFamily="18" charset="0"/>
              </a:rPr>
              <a:t>này</a:t>
            </a:r>
            <a:r>
              <a:rPr lang="en-US" sz="1600" dirty="0">
                <a:solidFill>
                  <a:schemeClr val="bg2"/>
                </a:solidFill>
                <a:latin typeface="Times New Roman" panose="02020603050405020304" pitchFamily="18" charset="0"/>
                <a:cs typeface="Times New Roman" panose="02020603050405020304" pitchFamily="18" charset="0"/>
              </a:rPr>
              <a:t>. </a:t>
            </a:r>
          </a:p>
          <a:p>
            <a:pPr algn="just"/>
            <a:r>
              <a:rPr lang="en-US" sz="1600" dirty="0">
                <a:solidFill>
                  <a:schemeClr val="bg2"/>
                </a:solidFill>
                <a:latin typeface="Times New Roman" panose="02020603050405020304" pitchFamily="18" charset="0"/>
                <a:cs typeface="Times New Roman" panose="02020603050405020304" pitchFamily="18" charset="0"/>
              </a:rPr>
              <a:t>Hyperledger Fabric </a:t>
            </a:r>
            <a:r>
              <a:rPr lang="en-US" sz="1600" dirty="0" err="1">
                <a:solidFill>
                  <a:schemeClr val="bg2"/>
                </a:solidFill>
                <a:latin typeface="Times New Roman" panose="02020603050405020304" pitchFamily="18" charset="0"/>
                <a:cs typeface="Times New Roman" panose="02020603050405020304" pitchFamily="18" charset="0"/>
              </a:rPr>
              <a:t>được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xem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có</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mô</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đun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tương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đối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cao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Hơn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nữa</a:t>
            </a:r>
            <a:r>
              <a:rPr lang="en-US" sz="1600" dirty="0">
                <a:solidFill>
                  <a:schemeClr val="bg2"/>
                </a:solidFill>
                <a:latin typeface="Times New Roman" panose="02020603050405020304" pitchFamily="18" charset="0"/>
                <a:cs typeface="Times New Roman" panose="02020603050405020304" pitchFamily="18" charset="0"/>
              </a:rPr>
              <a:t> Hyperledger Fabric </a:t>
            </a:r>
            <a:r>
              <a:rPr lang="en-US" sz="1600" dirty="0" err="1">
                <a:solidFill>
                  <a:schemeClr val="bg2"/>
                </a:solidFill>
                <a:latin typeface="Times New Roman" panose="02020603050405020304" pitchFamily="18" charset="0"/>
                <a:cs typeface="Times New Roman" panose="02020603050405020304" pitchFamily="18" charset="0"/>
              </a:rPr>
              <a:t>hoạt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động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khá</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hoạt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nó</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còn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cung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cho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doanh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nghiệp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một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bộ</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khung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để</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xây</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dựng</a:t>
            </a:r>
            <a:r>
              <a:rPr lang="en-US" sz="1600" dirty="0">
                <a:solidFill>
                  <a:schemeClr val="bg2"/>
                </a:solidFill>
                <a:latin typeface="Times New Roman" panose="02020603050405020304" pitchFamily="18" charset="0"/>
                <a:cs typeface="Times New Roman" panose="02020603050405020304" pitchFamily="18" charset="0"/>
              </a:rPr>
              <a:t> Private Blockchain. </a:t>
            </a:r>
            <a:r>
              <a:rPr lang="en-US" sz="1600" dirty="0" err="1">
                <a:solidFill>
                  <a:schemeClr val="bg2"/>
                </a:solidFill>
                <a:latin typeface="Times New Roman" panose="02020603050405020304" pitchFamily="18" charset="0"/>
                <a:cs typeface="Times New Roman" panose="02020603050405020304" pitchFamily="18" charset="0"/>
              </a:rPr>
              <a:t>Đó</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lý</a:t>
            </a:r>
            <a:r>
              <a:rPr lang="en-US" sz="1600" dirty="0">
                <a:solidFill>
                  <a:schemeClr val="bg2"/>
                </a:solidFill>
                <a:latin typeface="Times New Roman" panose="02020603050405020304" pitchFamily="18" charset="0"/>
                <a:cs typeface="Times New Roman" panose="02020603050405020304" pitchFamily="18" charset="0"/>
              </a:rPr>
              <a:t> do </a:t>
            </a:r>
            <a:r>
              <a:rPr lang="en-US" sz="1600" dirty="0" err="1">
                <a:solidFill>
                  <a:schemeClr val="bg2"/>
                </a:solidFill>
                <a:latin typeface="Times New Roman" panose="02020603050405020304" pitchFamily="18" charset="0"/>
                <a:cs typeface="Times New Roman" panose="02020603050405020304" pitchFamily="18" charset="0"/>
              </a:rPr>
              <a:t>tại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sao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doanh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nghiệp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có</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thể</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xây</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dựng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một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ứng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Private Blockchain </a:t>
            </a: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yêu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cầu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nghiệp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vụ</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của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mình</a:t>
            </a:r>
            <a:r>
              <a:rPr lang="en-US" sz="1600" dirty="0">
                <a:solidFill>
                  <a:schemeClr val="bg2"/>
                </a:solidFill>
                <a:latin typeface="Times New Roman" panose="02020603050405020304" pitchFamily="18" charset="0"/>
                <a:cs typeface="Times New Roman" panose="02020603050405020304" pitchFamily="18" charset="0"/>
              </a:rPr>
              <a:t>. </a:t>
            </a:r>
          </a:p>
          <a:p>
            <a:pPr algn="just"/>
            <a:r>
              <a:rPr lang="en-US" sz="1600" dirty="0" err="1">
                <a:solidFill>
                  <a:schemeClr val="bg2"/>
                </a:solidFill>
                <a:latin typeface="Times New Roman" panose="02020603050405020304" pitchFamily="18" charset="0"/>
                <a:cs typeface="Times New Roman" panose="02020603050405020304" pitchFamily="18" charset="0"/>
              </a:rPr>
              <a:t>Tuy</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nhiên</a:t>
            </a:r>
            <a:r>
              <a:rPr lang="en-US" sz="1600" dirty="0">
                <a:solidFill>
                  <a:schemeClr val="bg2"/>
                </a:solidFill>
                <a:latin typeface="Times New Roman" panose="02020603050405020304" pitchFamily="18" charset="0"/>
                <a:cs typeface="Times New Roman" panose="02020603050405020304" pitchFamily="18" charset="0"/>
              </a:rPr>
              <a:t>, Hyperledger Fabric </a:t>
            </a:r>
            <a:r>
              <a:rPr lang="en-US" sz="1600" dirty="0" err="1">
                <a:solidFill>
                  <a:schemeClr val="bg2"/>
                </a:solidFill>
                <a:latin typeface="Times New Roman" panose="02020603050405020304" pitchFamily="18" charset="0"/>
                <a:cs typeface="Times New Roman" panose="02020603050405020304" pitchFamily="18" charset="0"/>
              </a:rPr>
              <a:t>sẽ</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không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sử</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cho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người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Bởi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vì</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nó</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được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hoạt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động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như</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một</a:t>
            </a:r>
            <a:r>
              <a:rPr lang="en-US" sz="1600" dirty="0">
                <a:solidFill>
                  <a:schemeClr val="bg2"/>
                </a:solidFill>
                <a:latin typeface="Times New Roman" panose="02020603050405020304" pitchFamily="18" charset="0"/>
                <a:cs typeface="Times New Roman" panose="02020603050405020304" pitchFamily="18" charset="0"/>
              </a:rPr>
              <a:t> framework </a:t>
            </a:r>
            <a:r>
              <a:rPr lang="en-US" sz="1600" dirty="0" err="1">
                <a:solidFill>
                  <a:schemeClr val="bg2"/>
                </a:solidFill>
                <a:latin typeface="Times New Roman" panose="02020603050405020304" pitchFamily="18" charset="0"/>
                <a:cs typeface="Times New Roman" panose="02020603050405020304" pitchFamily="18" charset="0"/>
              </a:rPr>
              <a:t>mô-đun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nơi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ứng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có</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thể</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mở</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rộng</a:t>
            </a:r>
            <a:r>
              <a:rPr lang="en-US" sz="1600" dirty="0">
                <a:solidFill>
                  <a:schemeClr val="bg2"/>
                </a:solidFill>
                <a:latin typeface="Times New Roman" panose="02020603050405020304" pitchFamily="18" charset="0"/>
                <a:cs typeface="Times New Roman" panose="02020603050405020304" pitchFamily="18" charset="0"/>
              </a:rPr>
              <a:t> ở </a:t>
            </a:r>
            <a:r>
              <a:rPr lang="en-US" sz="1600" dirty="0" err="1">
                <a:solidFill>
                  <a:schemeClr val="bg2"/>
                </a:solidFill>
                <a:latin typeface="Times New Roman" panose="02020603050405020304" pitchFamily="18" charset="0"/>
                <a:cs typeface="Times New Roman" panose="02020603050405020304" pitchFamily="18" charset="0"/>
              </a:rPr>
              <a:t>mọi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độ</a:t>
            </a:r>
            <a:r>
              <a:rPr lang="en-US" sz="1600" dirty="0">
                <a:solidFill>
                  <a:schemeClr val="bg2"/>
                </a:solidFill>
                <a:latin typeface="Times New Roman" panose="02020603050405020304" pitchFamily="18" charset="0"/>
                <a:cs typeface="Times New Roman" panose="02020603050405020304" pitchFamily="18" charset="0"/>
              </a:rPr>
              <a:t>. Hyperledger Fabric hi </a:t>
            </a:r>
            <a:r>
              <a:rPr lang="en-US" sz="1600" dirty="0" err="1">
                <a:solidFill>
                  <a:schemeClr val="bg2"/>
                </a:solidFill>
                <a:latin typeface="Times New Roman" panose="02020603050405020304" pitchFamily="18" charset="0"/>
                <a:cs typeface="Times New Roman" panose="02020603050405020304" pitchFamily="18" charset="0"/>
              </a:rPr>
              <a:t>vọng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sẽ</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trở</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thành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nhà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cung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dịch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vụ</a:t>
            </a:r>
            <a:r>
              <a:rPr lang="en-US" sz="1600" dirty="0">
                <a:solidFill>
                  <a:schemeClr val="bg2"/>
                </a:solidFill>
                <a:latin typeface="Times New Roman" panose="02020603050405020304" pitchFamily="18" charset="0"/>
                <a:cs typeface="Times New Roman" panose="02020603050405020304" pitchFamily="18" charset="0"/>
              </a:rPr>
              <a:t> blockchain </a:t>
            </a:r>
            <a:r>
              <a:rPr lang="en-US" sz="1600" dirty="0" err="1">
                <a:solidFill>
                  <a:schemeClr val="bg2"/>
                </a:solidFill>
                <a:latin typeface="Times New Roman" panose="02020603050405020304" pitchFamily="18" charset="0"/>
                <a:cs typeface="Times New Roman" panose="02020603050405020304" pitchFamily="18" charset="0"/>
              </a:rPr>
              <a:t>minh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bạch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phân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bảo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mật</a:t>
            </a:r>
            <a:r>
              <a:rPr lang="en-US" sz="1600" dirty="0">
                <a:solidFill>
                  <a:schemeClr val="bg2"/>
                </a:solidFill>
                <a:latin typeface="Times New Roman" panose="02020603050405020304" pitchFamily="18" charset="0"/>
                <a:cs typeface="Times New Roman" panose="02020603050405020304" pitchFamily="18" charset="0"/>
              </a:rPr>
              <a:t>.</a:t>
            </a:r>
          </a:p>
          <a:p>
            <a:pPr marL="342900" lvl="0" indent="-241300" algn="l" rtl="0">
              <a:spcBef>
                <a:spcPts val="320"/>
              </a:spcBef>
              <a:spcAft>
                <a:spcPts val="1200"/>
              </a:spcAft>
              <a:buClr>
                <a:schemeClr val="dk1"/>
              </a:buClr>
              <a:buSzPts val="1600"/>
              <a:buNone/>
            </a:pPr>
            <a:endParaRPr sz="1600" dirty="0">
              <a:latin typeface="Calibri"/>
              <a:ea typeface="Calibri"/>
              <a:cs typeface="Calibri"/>
              <a:sym typeface="Calibri"/>
            </a:endParaRPr>
          </a:p>
        </p:txBody>
      </p:sp>
    </p:spTree>
    <p:extLst>
      <p:ext uri="{BB962C8B-B14F-4D97-AF65-F5344CB8AC3E}">
        <p14:creationId xmlns:p14="http://schemas.microsoft.com/office/powerpoint/2010/main" val="302400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body" idx="1"/>
          </p:nvPr>
        </p:nvSpPr>
        <p:spPr>
          <a:xfrm>
            <a:off x="457200" y="241005"/>
            <a:ext cx="8229600" cy="4902495"/>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600"/>
              <a:buNone/>
            </a:pPr>
            <a:r>
              <a:rPr lang="en-US" sz="1600" b="1" dirty="0">
                <a:solidFill>
                  <a:srgbClr val="FF0000"/>
                </a:solidFill>
                <a:latin typeface="Times New Roman"/>
                <a:ea typeface="Times New Roman"/>
                <a:cs typeface="Times New Roman"/>
                <a:sym typeface="Times New Roman"/>
              </a:rPr>
              <a:t>4. </a:t>
            </a:r>
            <a:r>
              <a:rPr lang="en-US" sz="1600" b="1" dirty="0" err="1">
                <a:solidFill>
                  <a:srgbClr val="FF0000"/>
                </a:solidFill>
                <a:latin typeface="Times New Roman"/>
                <a:ea typeface="Times New Roman"/>
                <a:cs typeface="Times New Roman"/>
                <a:sym typeface="Times New Roman"/>
              </a:rPr>
              <a:t>Các</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thành</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phần</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của</a:t>
            </a:r>
            <a:r>
              <a:rPr lang="en-US" sz="1600" b="1" dirty="0">
                <a:solidFill>
                  <a:srgbClr val="FF0000"/>
                </a:solidFill>
                <a:latin typeface="Times New Roman"/>
                <a:ea typeface="Times New Roman"/>
                <a:cs typeface="Times New Roman"/>
                <a:sym typeface="Times New Roman"/>
              </a:rPr>
              <a:t> Hyperledger Fabric</a:t>
            </a:r>
            <a:endParaRPr sz="1600" b="1" dirty="0">
              <a:solidFill>
                <a:srgbClr val="FF0000"/>
              </a:solidFill>
              <a:latin typeface="Times New Roman"/>
              <a:ea typeface="Times New Roman"/>
              <a:cs typeface="Times New Roman"/>
              <a:sym typeface="Times New Roman"/>
            </a:endParaRPr>
          </a:p>
          <a:p>
            <a:pPr marL="342900" lvl="0" indent="-241300">
              <a:spcBef>
                <a:spcPts val="320"/>
              </a:spcBef>
              <a:spcAft>
                <a:spcPts val="1200"/>
              </a:spcAft>
              <a:buSzPts val="1600"/>
              <a:buNone/>
            </a:pPr>
            <a:r>
              <a:rPr lang="vi-VN" sz="1600" dirty="0">
                <a:solidFill>
                  <a:schemeClr val="bg2"/>
                </a:solidFill>
                <a:latin typeface="+mj-lt"/>
                <a:ea typeface="Calibri"/>
                <a:cs typeface="Calibri"/>
                <a:sym typeface="Calibri"/>
              </a:rPr>
              <a:t>Hyperledger Fabric bao gồm các thành phần chính: </a:t>
            </a:r>
            <a:endParaRPr lang="en-US" sz="1600" dirty="0">
              <a:solidFill>
                <a:schemeClr val="bg2"/>
              </a:solidFill>
              <a:latin typeface="+mj-lt"/>
              <a:ea typeface="Calibri"/>
              <a:cs typeface="Calibri"/>
              <a:sym typeface="Calibri"/>
            </a:endParaRPr>
          </a:p>
          <a:p>
            <a:pPr marL="387350" indent="-285750">
              <a:spcBef>
                <a:spcPts val="320"/>
              </a:spcBef>
              <a:spcAft>
                <a:spcPts val="1200"/>
              </a:spcAft>
              <a:buSzPts val="1600"/>
            </a:pPr>
            <a:r>
              <a:rPr lang="vi-VN" sz="1600" dirty="0">
                <a:solidFill>
                  <a:schemeClr val="bg2"/>
                </a:solidFill>
                <a:latin typeface="+mj-lt"/>
                <a:ea typeface="Calibri"/>
                <a:cs typeface="Calibri"/>
                <a:sym typeface="Calibri"/>
              </a:rPr>
              <a:t>Sổ cái phân tán (distributed ledger): Ghi lại tất cả dữ liệu giao dịch </a:t>
            </a:r>
            <a:endParaRPr lang="en-US" sz="1600" dirty="0">
              <a:solidFill>
                <a:schemeClr val="bg2"/>
              </a:solidFill>
              <a:latin typeface="+mj-lt"/>
              <a:ea typeface="Calibri"/>
              <a:cs typeface="Calibri"/>
              <a:sym typeface="Calibri"/>
            </a:endParaRPr>
          </a:p>
          <a:p>
            <a:pPr marL="387350" indent="-285750">
              <a:spcBef>
                <a:spcPts val="320"/>
              </a:spcBef>
              <a:spcAft>
                <a:spcPts val="1200"/>
              </a:spcAft>
              <a:buSzPts val="1600"/>
            </a:pPr>
            <a:r>
              <a:rPr lang="vi-VN" sz="1600" dirty="0">
                <a:solidFill>
                  <a:schemeClr val="bg2"/>
                </a:solidFill>
                <a:latin typeface="+mj-lt"/>
                <a:ea typeface="Calibri"/>
                <a:cs typeface="Calibri"/>
                <a:sym typeface="Calibri"/>
              </a:rPr>
              <a:t>Các peer (hoặc node): Đại diện cho các tổ chức, thành viên tham gia mạng. Lưu trữ bản sao</a:t>
            </a:r>
            <a:r>
              <a:rPr lang="en-US" sz="1600" dirty="0">
                <a:solidFill>
                  <a:schemeClr val="bg2"/>
                </a:solidFill>
                <a:latin typeface="+mj-lt"/>
                <a:ea typeface="Calibri"/>
                <a:cs typeface="Calibri"/>
                <a:sym typeface="Calibri"/>
              </a:rPr>
              <a:t> </a:t>
            </a:r>
            <a:r>
              <a:rPr lang="vi-VN" sz="1600" dirty="0">
                <a:solidFill>
                  <a:schemeClr val="bg2"/>
                </a:solidFill>
                <a:latin typeface="+mj-lt"/>
                <a:ea typeface="Calibri"/>
                <a:cs typeface="Calibri"/>
                <a:sym typeface="Calibri"/>
              </a:rPr>
              <a:t>ledger và smart contract. </a:t>
            </a:r>
            <a:endParaRPr lang="en-US" sz="1600" dirty="0">
              <a:solidFill>
                <a:schemeClr val="bg2"/>
              </a:solidFill>
              <a:latin typeface="+mj-lt"/>
              <a:ea typeface="Calibri"/>
              <a:cs typeface="Calibri"/>
              <a:sym typeface="Calibri"/>
            </a:endParaRPr>
          </a:p>
          <a:p>
            <a:pPr marL="387350" indent="-285750">
              <a:spcBef>
                <a:spcPts val="320"/>
              </a:spcBef>
              <a:spcAft>
                <a:spcPts val="1200"/>
              </a:spcAft>
              <a:buSzPts val="1600"/>
            </a:pPr>
            <a:r>
              <a:rPr lang="vi-VN" sz="1600" dirty="0">
                <a:solidFill>
                  <a:schemeClr val="bg2"/>
                </a:solidFill>
                <a:latin typeface="+mj-lt"/>
                <a:ea typeface="Calibri"/>
                <a:cs typeface="Calibri"/>
                <a:sym typeface="Calibri"/>
              </a:rPr>
              <a:t>Smart contract (chaincode): Chứa logic kinh doanh cho các giao dịch </a:t>
            </a:r>
            <a:endParaRPr lang="en-US" sz="1600" dirty="0">
              <a:solidFill>
                <a:schemeClr val="bg2"/>
              </a:solidFill>
              <a:latin typeface="+mj-lt"/>
              <a:ea typeface="Calibri"/>
              <a:cs typeface="Calibri"/>
              <a:sym typeface="Calibri"/>
            </a:endParaRPr>
          </a:p>
          <a:p>
            <a:pPr marL="101600" indent="0">
              <a:spcBef>
                <a:spcPts val="320"/>
              </a:spcBef>
              <a:spcAft>
                <a:spcPts val="1200"/>
              </a:spcAft>
              <a:buSzPts val="1600"/>
              <a:buNone/>
            </a:pPr>
            <a:r>
              <a:rPr lang="vi-VN" sz="1600" dirty="0">
                <a:solidFill>
                  <a:schemeClr val="bg2"/>
                </a:solidFill>
                <a:latin typeface="+mj-lt"/>
                <a:ea typeface="Calibri"/>
                <a:cs typeface="Calibri"/>
                <a:sym typeface="Calibri"/>
              </a:rPr>
              <a:t>Cũng giống như hầu hết các mạng blockchain, các giao dịch phải được phê duyệt bởi sự đồng thuận của tất cả các nút được nhập vào sổ cái. Trong Fabric, điều này được gọi là sự chứng thực.</a:t>
            </a:r>
            <a:endParaRPr lang="en-US" sz="1600" dirty="0">
              <a:solidFill>
                <a:schemeClr val="bg2"/>
              </a:solidFill>
              <a:latin typeface="+mj-lt"/>
              <a:ea typeface="Calibri"/>
              <a:cs typeface="Calibri"/>
              <a:sym typeface="Calibri"/>
            </a:endParaRPr>
          </a:p>
        </p:txBody>
      </p:sp>
    </p:spTree>
    <p:extLst>
      <p:ext uri="{BB962C8B-B14F-4D97-AF65-F5344CB8AC3E}">
        <p14:creationId xmlns:p14="http://schemas.microsoft.com/office/powerpoint/2010/main" val="81075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body" idx="1"/>
          </p:nvPr>
        </p:nvSpPr>
        <p:spPr>
          <a:xfrm>
            <a:off x="457200" y="304800"/>
            <a:ext cx="8229600" cy="48387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600"/>
              <a:buNone/>
            </a:pPr>
            <a:r>
              <a:rPr lang="en-US" sz="1600" b="1" dirty="0">
                <a:solidFill>
                  <a:srgbClr val="FF0000"/>
                </a:solidFill>
                <a:latin typeface="Times New Roman"/>
                <a:ea typeface="Times New Roman"/>
                <a:cs typeface="Times New Roman"/>
                <a:sym typeface="Times New Roman"/>
              </a:rPr>
              <a:t>3. </a:t>
            </a:r>
            <a:r>
              <a:rPr lang="en-US" sz="1600" b="1" dirty="0" err="1">
                <a:solidFill>
                  <a:srgbClr val="FF0000"/>
                </a:solidFill>
                <a:latin typeface="Times New Roman"/>
                <a:ea typeface="Times New Roman"/>
                <a:cs typeface="Times New Roman"/>
                <a:sym typeface="Times New Roman"/>
              </a:rPr>
              <a:t>Các</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thành</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phần</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của</a:t>
            </a:r>
            <a:r>
              <a:rPr lang="en-US" sz="1600" b="1" dirty="0">
                <a:solidFill>
                  <a:srgbClr val="FF0000"/>
                </a:solidFill>
                <a:latin typeface="Times New Roman"/>
                <a:ea typeface="Times New Roman"/>
                <a:cs typeface="Times New Roman"/>
                <a:sym typeface="Times New Roman"/>
              </a:rPr>
              <a:t> Hyperledger Fabric</a:t>
            </a:r>
            <a:endParaRPr sz="1600" b="1" dirty="0">
              <a:solidFill>
                <a:srgbClr val="FF0000"/>
              </a:solidFill>
              <a:latin typeface="Times New Roman"/>
              <a:ea typeface="Times New Roman"/>
              <a:cs typeface="Times New Roman"/>
              <a:sym typeface="Times New Roman"/>
            </a:endParaRPr>
          </a:p>
          <a:p>
            <a:pPr marL="114300" indent="0">
              <a:buNone/>
            </a:pPr>
            <a:r>
              <a:rPr lang="en-US" sz="1600" b="1" dirty="0" err="1">
                <a:solidFill>
                  <a:schemeClr val="bg2"/>
                </a:solidFill>
                <a:latin typeface="Times New Roman" panose="02020603050405020304" pitchFamily="18" charset="0"/>
                <a:cs typeface="Times New Roman" panose="02020603050405020304" pitchFamily="18" charset="0"/>
              </a:rPr>
              <a:t>Các</a:t>
            </a:r>
            <a:r>
              <a:rPr lang="en-US" sz="1600" b="1" dirty="0">
                <a:solidFill>
                  <a:schemeClr val="bg2"/>
                </a:solidFill>
                <a:latin typeface="Times New Roman" panose="02020603050405020304" pitchFamily="18" charset="0"/>
                <a:cs typeface="Times New Roman" panose="02020603050405020304" pitchFamily="18" charset="0"/>
              </a:rPr>
              <a:t> </a:t>
            </a:r>
            <a:r>
              <a:rPr lang="en-US" sz="1600" b="1" dirty="0" err="1">
                <a:solidFill>
                  <a:schemeClr val="bg2"/>
                </a:solidFill>
                <a:latin typeface="Times New Roman" panose="02020603050405020304" pitchFamily="18" charset="0"/>
                <a:cs typeface="Times New Roman" panose="02020603050405020304" pitchFamily="18" charset="0"/>
              </a:rPr>
              <a:t>loại</a:t>
            </a:r>
            <a:r>
              <a:rPr lang="en-US" sz="1600" b="1" dirty="0">
                <a:solidFill>
                  <a:schemeClr val="bg2"/>
                </a:solidFill>
                <a:latin typeface="Times New Roman" panose="02020603050405020304" pitchFamily="18" charset="0"/>
                <a:cs typeface="Times New Roman" panose="02020603050405020304" pitchFamily="18" charset="0"/>
              </a:rPr>
              <a:t> peers </a:t>
            </a:r>
            <a:r>
              <a:rPr lang="en-US" sz="1600" b="1" dirty="0" err="1">
                <a:solidFill>
                  <a:schemeClr val="bg2"/>
                </a:solidFill>
                <a:latin typeface="Times New Roman" panose="02020603050405020304" pitchFamily="18" charset="0"/>
                <a:cs typeface="Times New Roman" panose="02020603050405020304" pitchFamily="18" charset="0"/>
              </a:rPr>
              <a:t>chính</a:t>
            </a:r>
            <a:endParaRPr lang="en-US" sz="1600" b="1" dirty="0">
              <a:solidFill>
                <a:schemeClr val="bg2"/>
              </a:solidFill>
              <a:latin typeface="Times New Roman" panose="02020603050405020304" pitchFamily="18" charset="0"/>
              <a:cs typeface="Times New Roman" panose="02020603050405020304" pitchFamily="18" charset="0"/>
            </a:endParaRPr>
          </a:p>
          <a:p>
            <a:r>
              <a:rPr lang="en-US" sz="1600" dirty="0" err="1">
                <a:solidFill>
                  <a:schemeClr val="bg2"/>
                </a:solidFill>
                <a:latin typeface="Times New Roman" panose="02020603050405020304" pitchFamily="18" charset="0"/>
                <a:cs typeface="Times New Roman" panose="02020603050405020304" pitchFamily="18" charset="0"/>
              </a:rPr>
              <a:t>Orderer</a:t>
            </a:r>
            <a:r>
              <a:rPr lang="en-US" sz="1600" dirty="0">
                <a:solidFill>
                  <a:schemeClr val="bg2"/>
                </a:solidFill>
                <a:latin typeface="Times New Roman" panose="02020603050405020304" pitchFamily="18" charset="0"/>
                <a:cs typeface="Times New Roman" panose="02020603050405020304" pitchFamily="18" charset="0"/>
              </a:rPr>
              <a:t> peers - </a:t>
            </a:r>
            <a:r>
              <a:rPr lang="en-US" sz="1600" dirty="0" err="1">
                <a:solidFill>
                  <a:schemeClr val="bg2"/>
                </a:solidFill>
                <a:latin typeface="Times New Roman" panose="02020603050405020304" pitchFamily="18" charset="0"/>
                <a:cs typeface="Times New Roman" panose="02020603050405020304" pitchFamily="18" charset="0"/>
              </a:rPr>
              <a:t>Đảm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bảo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nhất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quán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giữa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các</a:t>
            </a:r>
            <a:r>
              <a:rPr lang="en-US" sz="1600" dirty="0">
                <a:solidFill>
                  <a:schemeClr val="bg2"/>
                </a:solidFill>
                <a:latin typeface="Times New Roman" panose="02020603050405020304" pitchFamily="18" charset="0"/>
                <a:cs typeface="Times New Roman" panose="02020603050405020304" pitchFamily="18" charset="0"/>
              </a:rPr>
              <a:t> peer.</a:t>
            </a:r>
          </a:p>
          <a:p>
            <a:r>
              <a:rPr lang="en-US" sz="1600" dirty="0">
                <a:solidFill>
                  <a:schemeClr val="bg2"/>
                </a:solidFill>
                <a:latin typeface="Times New Roman" panose="02020603050405020304" pitchFamily="18" charset="0"/>
                <a:cs typeface="Times New Roman" panose="02020603050405020304" pitchFamily="18" charset="0"/>
              </a:rPr>
              <a:t>Endorser peers - </a:t>
            </a:r>
            <a:r>
              <a:rPr lang="en-US" sz="1600" dirty="0" err="1">
                <a:solidFill>
                  <a:schemeClr val="bg2"/>
                </a:solidFill>
                <a:latin typeface="Times New Roman" panose="02020603050405020304" pitchFamily="18" charset="0"/>
                <a:cs typeface="Times New Roman" panose="02020603050405020304" pitchFamily="18" charset="0"/>
              </a:rPr>
              <a:t>Thực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nhận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lệ</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của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giao</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dịch</a:t>
            </a:r>
            <a:r>
              <a:rPr lang="en-US" sz="1600" dirty="0">
                <a:solidFill>
                  <a:schemeClr val="bg2"/>
                </a:solidFill>
                <a:latin typeface="Times New Roman" panose="02020603050405020304" pitchFamily="18" charset="0"/>
                <a:cs typeface="Times New Roman" panose="02020603050405020304" pitchFamily="18" charset="0"/>
              </a:rPr>
              <a:t>.</a:t>
            </a:r>
          </a:p>
          <a:p>
            <a:pPr marL="114300" indent="0">
              <a:buNone/>
            </a:pPr>
            <a:r>
              <a:rPr lang="vi-VN" sz="1600" b="1" dirty="0">
                <a:solidFill>
                  <a:schemeClr val="bg2"/>
                </a:solidFill>
                <a:latin typeface="Times New Roman" panose="02020603050405020304" pitchFamily="18" charset="0"/>
                <a:cs typeface="Times New Roman" panose="02020603050405020304" pitchFamily="18" charset="0"/>
              </a:rPr>
              <a:t>Hyperledger Fabric CA</a:t>
            </a:r>
            <a:r>
              <a:rPr lang="en-US" sz="1600" b="1" dirty="0">
                <a:solidFill>
                  <a:schemeClr val="bg2"/>
                </a:solidFill>
                <a:latin typeface="Times New Roman" panose="02020603050405020304" pitchFamily="18" charset="0"/>
                <a:cs typeface="Times New Roman" panose="02020603050405020304" pitchFamily="18" charset="0"/>
              </a:rPr>
              <a:t> </a:t>
            </a:r>
            <a:endParaRPr lang="vi-VN" sz="1600" b="1" dirty="0">
              <a:solidFill>
                <a:schemeClr val="bg2"/>
              </a:solidFill>
              <a:latin typeface="Times New Roman" panose="02020603050405020304" pitchFamily="18" charset="0"/>
              <a:cs typeface="Times New Roman" panose="02020603050405020304" pitchFamily="18" charset="0"/>
            </a:endParaRPr>
          </a:p>
          <a:p>
            <a:r>
              <a:rPr lang="vi-VN" sz="1600" dirty="0">
                <a:solidFill>
                  <a:schemeClr val="bg2"/>
                </a:solidFill>
                <a:latin typeface="Times New Roman" panose="02020603050405020304" pitchFamily="18" charset="0"/>
                <a:cs typeface="Times New Roman" panose="02020603050405020304" pitchFamily="18" charset="0"/>
              </a:rPr>
              <a:t>Là Certificate Authority (CA) trong Fabric</a:t>
            </a:r>
            <a:r>
              <a:rPr lang="en-US" sz="1600" dirty="0">
                <a:solidFill>
                  <a:schemeClr val="bg2"/>
                </a:solidFill>
                <a:latin typeface="Times New Roman" panose="02020603050405020304" pitchFamily="18" charset="0"/>
                <a:cs typeface="Times New Roman" panose="02020603050405020304" pitchFamily="18" charset="0"/>
              </a:rPr>
              <a:t> (C</a:t>
            </a:r>
            <a:r>
              <a:rPr lang="vi-VN" sz="1600" dirty="0">
                <a:solidFill>
                  <a:schemeClr val="bg2"/>
                </a:solidFill>
                <a:latin typeface="Times New Roman" panose="02020603050405020304" pitchFamily="18" charset="0"/>
                <a:cs typeface="Times New Roman" panose="02020603050405020304" pitchFamily="18" charset="0"/>
              </a:rPr>
              <a:t>ơ</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quan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chứng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chỉ</a:t>
            </a:r>
            <a:r>
              <a:rPr lang="en-US" sz="1600" dirty="0">
                <a:solidFill>
                  <a:schemeClr val="bg2"/>
                </a:solidFill>
                <a:latin typeface="Times New Roman" panose="02020603050405020304" pitchFamily="18" charset="0"/>
                <a:cs typeface="Times New Roman" panose="02020603050405020304" pitchFamily="18" charset="0"/>
              </a:rPr>
              <a:t> Fabric).</a:t>
            </a:r>
            <a:endParaRPr lang="vi-VN" sz="1600" dirty="0">
              <a:solidFill>
                <a:schemeClr val="bg2"/>
              </a:solidFill>
              <a:latin typeface="Times New Roman" panose="02020603050405020304" pitchFamily="18" charset="0"/>
              <a:cs typeface="Times New Roman" panose="02020603050405020304" pitchFamily="18" charset="0"/>
            </a:endParaRPr>
          </a:p>
          <a:p>
            <a:r>
              <a:rPr lang="vi-VN" sz="1600" dirty="0">
                <a:solidFill>
                  <a:schemeClr val="bg2"/>
                </a:solidFill>
                <a:latin typeface="Times New Roman" panose="02020603050405020304" pitchFamily="18" charset="0"/>
                <a:cs typeface="Times New Roman" panose="02020603050405020304" pitchFamily="18" charset="0"/>
              </a:rPr>
              <a:t>Đóng vai trò như Membership Service Provide</a:t>
            </a:r>
            <a:r>
              <a:rPr lang="en-US" sz="1600" dirty="0">
                <a:solidFill>
                  <a:schemeClr val="bg2"/>
                </a:solidFill>
                <a:latin typeface="Times New Roman" panose="02020603050405020304" pitchFamily="18" charset="0"/>
                <a:cs typeface="Times New Roman" panose="02020603050405020304" pitchFamily="18" charset="0"/>
              </a:rPr>
              <a:t>r (</a:t>
            </a:r>
            <a:r>
              <a:rPr lang="en-US" sz="1600" dirty="0" err="1">
                <a:solidFill>
                  <a:schemeClr val="bg2"/>
                </a:solidFill>
                <a:latin typeface="Times New Roman" panose="02020603050405020304" pitchFamily="18" charset="0"/>
                <a:cs typeface="Times New Roman" panose="02020603050405020304" pitchFamily="18" charset="0"/>
              </a:rPr>
              <a:t>Nhà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cung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dịch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vụ</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thành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viên</a:t>
            </a:r>
            <a:r>
              <a:rPr lang="en-US" sz="1600" dirty="0">
                <a:solidFill>
                  <a:schemeClr val="bg2"/>
                </a:solidFill>
                <a:latin typeface="Times New Roman" panose="02020603050405020304" pitchFamily="18" charset="0"/>
                <a:cs typeface="Times New Roman" panose="02020603050405020304" pitchFamily="18" charset="0"/>
              </a:rPr>
              <a:t>).</a:t>
            </a:r>
            <a:endParaRPr lang="vi-VN" sz="1600" dirty="0">
              <a:solidFill>
                <a:schemeClr val="bg2"/>
              </a:solidFill>
              <a:latin typeface="Times New Roman" panose="02020603050405020304" pitchFamily="18" charset="0"/>
              <a:cs typeface="Times New Roman" panose="02020603050405020304" pitchFamily="18" charset="0"/>
            </a:endParaRPr>
          </a:p>
          <a:p>
            <a:r>
              <a:rPr lang="vi-VN" sz="1600" dirty="0">
                <a:solidFill>
                  <a:schemeClr val="bg2"/>
                </a:solidFill>
                <a:latin typeface="Times New Roman" panose="02020603050405020304" pitchFamily="18" charset="0"/>
                <a:cs typeface="Times New Roman" panose="02020603050405020304" pitchFamily="18" charset="0"/>
              </a:rPr>
              <a:t>Quản lý đăng ký, xác thực và cấp chứng chỉ cho các thành viên tham gia mạng</a:t>
            </a:r>
            <a:r>
              <a:rPr lang="en-US" sz="1600" dirty="0">
                <a:solidFill>
                  <a:schemeClr val="bg2"/>
                </a:solidFill>
                <a:latin typeface="Times New Roman" panose="02020603050405020304" pitchFamily="18" charset="0"/>
                <a:cs typeface="Times New Roman" panose="02020603050405020304" pitchFamily="18" charset="0"/>
              </a:rPr>
              <a:t>.</a:t>
            </a:r>
          </a:p>
          <a:p>
            <a:pPr marL="114300" indent="0">
              <a:buNone/>
            </a:pPr>
            <a:r>
              <a:rPr lang="vi-VN" sz="1600" b="1" dirty="0">
                <a:solidFill>
                  <a:schemeClr val="bg2"/>
                </a:solidFill>
                <a:latin typeface="Times New Roman" panose="02020603050405020304" pitchFamily="18" charset="0"/>
                <a:cs typeface="Times New Roman" panose="02020603050405020304" pitchFamily="18" charset="0"/>
              </a:rPr>
              <a:t>Ledger</a:t>
            </a:r>
          </a:p>
          <a:p>
            <a:r>
              <a:rPr lang="vi-VN" sz="1600" dirty="0">
                <a:solidFill>
                  <a:schemeClr val="bg2"/>
                </a:solidFill>
                <a:latin typeface="Times New Roman" panose="02020603050405020304" pitchFamily="18" charset="0"/>
                <a:cs typeface="Times New Roman" panose="02020603050405020304" pitchFamily="18" charset="0"/>
              </a:rPr>
              <a:t>Là sổ cái phân tán lưu trữ tất cả các giao dịch đã được xác nhận</a:t>
            </a:r>
            <a:r>
              <a:rPr lang="en-US" sz="1600" dirty="0">
                <a:solidFill>
                  <a:schemeClr val="bg2"/>
                </a:solidFill>
                <a:latin typeface="Times New Roman" panose="02020603050405020304" pitchFamily="18" charset="0"/>
                <a:cs typeface="Times New Roman" panose="02020603050405020304" pitchFamily="18" charset="0"/>
              </a:rPr>
              <a:t>.</a:t>
            </a:r>
            <a:endParaRPr lang="vi-VN" sz="1600" dirty="0">
              <a:solidFill>
                <a:schemeClr val="bg2"/>
              </a:solidFill>
              <a:latin typeface="Times New Roman" panose="02020603050405020304" pitchFamily="18" charset="0"/>
              <a:cs typeface="Times New Roman" panose="02020603050405020304" pitchFamily="18" charset="0"/>
            </a:endParaRPr>
          </a:p>
          <a:p>
            <a:r>
              <a:rPr lang="vi-VN" sz="1600" dirty="0">
                <a:solidFill>
                  <a:schemeClr val="bg2"/>
                </a:solidFill>
                <a:latin typeface="Times New Roman" panose="02020603050405020304" pitchFamily="18" charset="0"/>
                <a:cs typeface="Times New Roman" panose="02020603050405020304" pitchFamily="18" charset="0"/>
              </a:rPr>
              <a:t>Bao gồm các khối (blocks) chứa thông tin chi tiết về giao dịch như: thời gian, bên tham gia, số tiền, mục đích,...</a:t>
            </a:r>
          </a:p>
          <a:p>
            <a:r>
              <a:rPr lang="vi-VN" sz="1600" dirty="0">
                <a:solidFill>
                  <a:schemeClr val="bg2"/>
                </a:solidFill>
                <a:latin typeface="Times New Roman" panose="02020603050405020304" pitchFamily="18" charset="0"/>
                <a:cs typeface="Times New Roman" panose="02020603050405020304" pitchFamily="18" charset="0"/>
              </a:rPr>
              <a:t>Đảm bảo tính bất biến của dữ liệu (immutability)</a:t>
            </a:r>
            <a:r>
              <a:rPr lang="en-US" sz="1600" dirty="0">
                <a:solidFill>
                  <a:schemeClr val="bg2"/>
                </a:solidFill>
                <a:latin typeface="Times New Roman" panose="02020603050405020304" pitchFamily="18" charset="0"/>
                <a:cs typeface="Times New Roman" panose="02020603050405020304" pitchFamily="18" charset="0"/>
              </a:rPr>
              <a:t>.</a:t>
            </a:r>
            <a:endParaRPr lang="vi-VN" sz="1600" dirty="0">
              <a:solidFill>
                <a:schemeClr val="bg2"/>
              </a:solidFill>
              <a:latin typeface="Times New Roman" panose="02020603050405020304" pitchFamily="18" charset="0"/>
              <a:cs typeface="Times New Roman" panose="02020603050405020304" pitchFamily="18" charset="0"/>
            </a:endParaRPr>
          </a:p>
          <a:p>
            <a:r>
              <a:rPr lang="vi-VN" sz="1600" dirty="0">
                <a:solidFill>
                  <a:schemeClr val="bg2"/>
                </a:solidFill>
                <a:latin typeface="Times New Roman" panose="02020603050405020304" pitchFamily="18" charset="0"/>
                <a:cs typeface="Times New Roman" panose="02020603050405020304" pitchFamily="18" charset="0"/>
              </a:rPr>
              <a:t>Ledger không chỉ lưu các giao dịch được chấp nhận mà cả các giao dịch bị từ chối</a:t>
            </a:r>
            <a:r>
              <a:rPr lang="en-US" sz="1600" dirty="0">
                <a:solidFill>
                  <a:schemeClr val="bg2"/>
                </a:solidFill>
                <a:latin typeface="Times New Roman" panose="02020603050405020304" pitchFamily="18" charset="0"/>
                <a:cs typeface="Times New Roman" panose="02020603050405020304" pitchFamily="18" charset="0"/>
              </a:rPr>
              <a:t>.</a:t>
            </a:r>
            <a:endParaRPr lang="vi-VN" sz="1600" dirty="0">
              <a:solidFill>
                <a:schemeClr val="bg2"/>
              </a:solidFill>
              <a:latin typeface="Times New Roman" panose="02020603050405020304" pitchFamily="18" charset="0"/>
              <a:cs typeface="Times New Roman" panose="02020603050405020304" pitchFamily="18" charset="0"/>
            </a:endParaRPr>
          </a:p>
          <a:p>
            <a:pPr marL="114300" indent="0">
              <a:buNone/>
            </a:pPr>
            <a:endParaRPr lang="vi-VN" dirty="0"/>
          </a:p>
        </p:txBody>
      </p:sp>
    </p:spTree>
    <p:extLst>
      <p:ext uri="{BB962C8B-B14F-4D97-AF65-F5344CB8AC3E}">
        <p14:creationId xmlns:p14="http://schemas.microsoft.com/office/powerpoint/2010/main" val="96862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body" idx="1"/>
          </p:nvPr>
        </p:nvSpPr>
        <p:spPr>
          <a:xfrm>
            <a:off x="70884" y="311888"/>
            <a:ext cx="3599833" cy="4831612"/>
          </a:xfrm>
          <a:prstGeom prst="rect">
            <a:avLst/>
          </a:prstGeom>
          <a:noFill/>
          <a:ln>
            <a:noFill/>
          </a:ln>
        </p:spPr>
        <p:txBody>
          <a:bodyPr spcFirstLastPara="1" wrap="square" lIns="91425" tIns="45700" rIns="91425" bIns="45700" anchor="t" anchorCtr="0">
            <a:normAutofit fontScale="92500" lnSpcReduction="10000"/>
          </a:bodyPr>
          <a:lstStyle/>
          <a:p>
            <a:pPr marL="0" lvl="0" indent="0" algn="just">
              <a:lnSpc>
                <a:spcPct val="150000"/>
              </a:lnSpc>
              <a:spcBef>
                <a:spcPts val="0"/>
              </a:spcBef>
              <a:buSzPts val="1600"/>
              <a:buNone/>
            </a:pPr>
            <a:r>
              <a:rPr lang="en-US" sz="1600" b="1" dirty="0">
                <a:solidFill>
                  <a:srgbClr val="FF0000"/>
                </a:solidFill>
                <a:latin typeface="Times New Roman"/>
                <a:ea typeface="Times New Roman"/>
                <a:cs typeface="Times New Roman"/>
                <a:sym typeface="Times New Roman"/>
              </a:rPr>
              <a:t>3. </a:t>
            </a:r>
            <a:r>
              <a:rPr lang="en-US" sz="1600" b="1" dirty="0" err="1">
                <a:solidFill>
                  <a:srgbClr val="FF0000"/>
                </a:solidFill>
                <a:latin typeface="Times New Roman"/>
                <a:ea typeface="Times New Roman"/>
                <a:cs typeface="Times New Roman"/>
                <a:sym typeface="Times New Roman"/>
              </a:rPr>
              <a:t>Quy</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trình</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làm</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việc</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của</a:t>
            </a:r>
            <a:r>
              <a:rPr lang="en-US" sz="1600" b="1" dirty="0">
                <a:solidFill>
                  <a:srgbClr val="FF0000"/>
                </a:solidFill>
                <a:latin typeface="Times New Roman"/>
                <a:ea typeface="Times New Roman"/>
                <a:cs typeface="Times New Roman"/>
                <a:sym typeface="Times New Roman"/>
              </a:rPr>
              <a:t> Hyperledger Fabric</a:t>
            </a:r>
            <a:endParaRPr sz="1600" b="1" dirty="0">
              <a:solidFill>
                <a:srgbClr val="FF0000"/>
              </a:solidFill>
              <a:latin typeface="Times New Roman"/>
              <a:ea typeface="Times New Roman"/>
              <a:cs typeface="Times New Roman"/>
              <a:sym typeface="Times New Roman"/>
            </a:endParaRPr>
          </a:p>
          <a:p>
            <a:pPr algn="just"/>
            <a:r>
              <a:rPr lang="vi-VN" sz="1600" b="1" dirty="0">
                <a:solidFill>
                  <a:schemeClr val="bg2"/>
                </a:solidFill>
                <a:latin typeface="+mj-lt"/>
              </a:rPr>
              <a:t>Tạo đề xuất giao dịch</a:t>
            </a:r>
            <a:r>
              <a:rPr lang="vi-VN" sz="1600" dirty="0">
                <a:solidFill>
                  <a:schemeClr val="bg2"/>
                </a:solidFill>
                <a:latin typeface="+mj-lt"/>
              </a:rPr>
              <a:t>: Client tạo giao dịch proposal thông qua ứng dụng sử dụng SDK</a:t>
            </a:r>
            <a:r>
              <a:rPr lang="en-US" sz="1600" dirty="0">
                <a:solidFill>
                  <a:schemeClr val="bg2"/>
                </a:solidFill>
                <a:latin typeface="+mj-lt"/>
              </a:rPr>
              <a:t>.</a:t>
            </a:r>
            <a:endParaRPr lang="vi-VN" sz="1600" dirty="0">
              <a:solidFill>
                <a:schemeClr val="bg2"/>
              </a:solidFill>
              <a:latin typeface="+mj-lt"/>
            </a:endParaRPr>
          </a:p>
          <a:p>
            <a:pPr algn="just"/>
            <a:r>
              <a:rPr lang="vi-VN" sz="1600" b="1" dirty="0">
                <a:solidFill>
                  <a:schemeClr val="bg2"/>
                </a:solidFill>
                <a:latin typeface="+mj-lt"/>
              </a:rPr>
              <a:t>Xác nhận giao dịch</a:t>
            </a:r>
            <a:r>
              <a:rPr lang="vi-VN" sz="1600" dirty="0">
                <a:solidFill>
                  <a:schemeClr val="bg2"/>
                </a:solidFill>
                <a:latin typeface="+mj-lt"/>
              </a:rPr>
              <a:t>: Các endorser peers nhận proposal, chạy chaincode để xác nhận và trả lại kết quả cho client</a:t>
            </a:r>
            <a:r>
              <a:rPr lang="en-US" sz="1600" dirty="0">
                <a:solidFill>
                  <a:schemeClr val="bg2"/>
                </a:solidFill>
                <a:latin typeface="+mj-lt"/>
              </a:rPr>
              <a:t>.</a:t>
            </a:r>
            <a:endParaRPr lang="vi-VN" sz="1600" dirty="0">
              <a:solidFill>
                <a:schemeClr val="bg2"/>
              </a:solidFill>
              <a:latin typeface="+mj-lt"/>
            </a:endParaRPr>
          </a:p>
          <a:p>
            <a:pPr algn="just"/>
            <a:r>
              <a:rPr lang="vi-VN" sz="1600" b="1" dirty="0">
                <a:solidFill>
                  <a:schemeClr val="bg2"/>
                </a:solidFill>
                <a:latin typeface="+mj-lt"/>
              </a:rPr>
              <a:t>Gửi tới các đồng nghiệp đặt hàng</a:t>
            </a:r>
            <a:r>
              <a:rPr lang="vi-VN" sz="1600" dirty="0">
                <a:solidFill>
                  <a:schemeClr val="bg2"/>
                </a:solidFill>
                <a:latin typeface="+mj-lt"/>
              </a:rPr>
              <a:t>: Client gộp kết quả, gửi tới orderer để đưa giao dịch vào khối mới</a:t>
            </a:r>
            <a:r>
              <a:rPr lang="en-US" sz="1600" dirty="0">
                <a:solidFill>
                  <a:schemeClr val="bg2"/>
                </a:solidFill>
                <a:latin typeface="+mj-lt"/>
              </a:rPr>
              <a:t>.</a:t>
            </a:r>
            <a:endParaRPr lang="vi-VN" sz="1600" dirty="0">
              <a:solidFill>
                <a:schemeClr val="bg2"/>
              </a:solidFill>
              <a:latin typeface="+mj-lt"/>
            </a:endParaRPr>
          </a:p>
          <a:p>
            <a:pPr algn="just"/>
            <a:r>
              <a:rPr lang="vi-VN" sz="1600" b="1" dirty="0">
                <a:solidFill>
                  <a:schemeClr val="bg2"/>
                </a:solidFill>
                <a:latin typeface="+mj-lt"/>
              </a:rPr>
              <a:t>Cam kết giao dịch</a:t>
            </a:r>
            <a:r>
              <a:rPr lang="vi-VN" sz="1600" dirty="0">
                <a:solidFill>
                  <a:schemeClr val="bg2"/>
                </a:solidFill>
                <a:latin typeface="+mj-lt"/>
              </a:rPr>
              <a:t>: Orderer phân phối khối mới chứa giao dịch đến các peers</a:t>
            </a:r>
            <a:r>
              <a:rPr lang="en-US" sz="1600" dirty="0">
                <a:solidFill>
                  <a:schemeClr val="bg2"/>
                </a:solidFill>
                <a:latin typeface="+mj-lt"/>
              </a:rPr>
              <a:t>.</a:t>
            </a:r>
            <a:endParaRPr lang="vi-VN" sz="1600" dirty="0">
              <a:solidFill>
                <a:schemeClr val="bg2"/>
              </a:solidFill>
              <a:latin typeface="+mj-lt"/>
            </a:endParaRPr>
          </a:p>
          <a:p>
            <a:pPr algn="just"/>
            <a:r>
              <a:rPr lang="vi-VN" sz="1600" b="1" dirty="0">
                <a:solidFill>
                  <a:schemeClr val="bg2"/>
                </a:solidFill>
                <a:latin typeface="+mj-lt"/>
              </a:rPr>
              <a:t>Gửi vào sổ cái</a:t>
            </a:r>
            <a:r>
              <a:rPr lang="vi-VN" sz="1600" dirty="0">
                <a:solidFill>
                  <a:schemeClr val="bg2"/>
                </a:solidFill>
                <a:latin typeface="+mj-lt"/>
              </a:rPr>
              <a:t>: Các peers cập nhật khối và giao dịch vào ledger</a:t>
            </a:r>
            <a:r>
              <a:rPr lang="en-US" sz="1600" dirty="0">
                <a:solidFill>
                  <a:schemeClr val="bg2"/>
                </a:solidFill>
                <a:latin typeface="+mj-lt"/>
              </a:rPr>
              <a:t>.</a:t>
            </a:r>
            <a:endParaRPr lang="vi-VN" sz="1600" dirty="0">
              <a:solidFill>
                <a:schemeClr val="bg2"/>
              </a:solidFill>
              <a:latin typeface="+mj-lt"/>
            </a:endParaRPr>
          </a:p>
        </p:txBody>
      </p:sp>
      <p:pic>
        <p:nvPicPr>
          <p:cNvPr id="4" name="Picture 3">
            <a:extLst>
              <a:ext uri="{FF2B5EF4-FFF2-40B4-BE49-F238E27FC236}">
                <a16:creationId xmlns:a16="http://schemas.microsoft.com/office/drawing/2014/main" id="{03C19E7A-65A3-4D5C-B8A8-A50F0FCF887E}"/>
              </a:ext>
            </a:extLst>
          </p:cNvPr>
          <p:cNvPicPr>
            <a:picLocks noChangeAspect="1"/>
          </p:cNvPicPr>
          <p:nvPr/>
        </p:nvPicPr>
        <p:blipFill>
          <a:blip r:embed="rId3"/>
          <a:stretch>
            <a:fillRect/>
          </a:stretch>
        </p:blipFill>
        <p:spPr>
          <a:xfrm>
            <a:off x="3670717" y="317647"/>
            <a:ext cx="5402400" cy="4266547"/>
          </a:xfrm>
          <a:prstGeom prst="rect">
            <a:avLst/>
          </a:prstGeom>
        </p:spPr>
      </p:pic>
    </p:spTree>
    <p:extLst>
      <p:ext uri="{BB962C8B-B14F-4D97-AF65-F5344CB8AC3E}">
        <p14:creationId xmlns:p14="http://schemas.microsoft.com/office/powerpoint/2010/main" val="164347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5"/>
          <p:cNvSpPr txBox="1">
            <a:spLocks noGrp="1"/>
          </p:cNvSpPr>
          <p:nvPr>
            <p:ph type="body" idx="1"/>
          </p:nvPr>
        </p:nvSpPr>
        <p:spPr>
          <a:xfrm>
            <a:off x="457200" y="326065"/>
            <a:ext cx="8229600" cy="4268557"/>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600"/>
              <a:buNone/>
            </a:pPr>
            <a:r>
              <a:rPr lang="en-US" sz="1600" b="1" dirty="0">
                <a:solidFill>
                  <a:srgbClr val="FF0000"/>
                </a:solidFill>
                <a:latin typeface="Times New Roman"/>
                <a:ea typeface="Times New Roman"/>
                <a:cs typeface="Times New Roman"/>
                <a:sym typeface="Times New Roman"/>
              </a:rPr>
              <a:t>5. </a:t>
            </a:r>
            <a:r>
              <a:rPr lang="vi-VN" sz="1600" b="1" dirty="0">
                <a:solidFill>
                  <a:srgbClr val="FF0000"/>
                </a:solidFill>
                <a:latin typeface="Times New Roman"/>
                <a:ea typeface="Times New Roman"/>
                <a:cs typeface="Times New Roman"/>
                <a:sym typeface="Times New Roman"/>
              </a:rPr>
              <a:t>Ư</a:t>
            </a:r>
            <a:r>
              <a:rPr lang="en-US" sz="1600" b="1" dirty="0">
                <a:solidFill>
                  <a:srgbClr val="FF0000"/>
                </a:solidFill>
                <a:latin typeface="Times New Roman"/>
                <a:ea typeface="Times New Roman"/>
                <a:cs typeface="Times New Roman"/>
                <a:sym typeface="Times New Roman"/>
              </a:rPr>
              <a:t>u </a:t>
            </a:r>
            <a:r>
              <a:rPr lang="en-US" sz="1600" b="1" dirty="0" err="1">
                <a:solidFill>
                  <a:srgbClr val="FF0000"/>
                </a:solidFill>
                <a:latin typeface="Times New Roman"/>
                <a:ea typeface="Times New Roman"/>
                <a:cs typeface="Times New Roman"/>
                <a:sym typeface="Times New Roman"/>
              </a:rPr>
              <a:t>và</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nh</a:t>
            </a:r>
            <a:r>
              <a:rPr lang="vi-VN" sz="1600" b="1" dirty="0">
                <a:solidFill>
                  <a:srgbClr val="FF0000"/>
                </a:solidFill>
                <a:latin typeface="Times New Roman"/>
                <a:ea typeface="Times New Roman"/>
                <a:cs typeface="Times New Roman"/>
                <a:sym typeface="Times New Roman"/>
              </a:rPr>
              <a:t>ư</a:t>
            </a:r>
            <a:r>
              <a:rPr lang="en-US" sz="1600" b="1" dirty="0" err="1">
                <a:solidFill>
                  <a:srgbClr val="FF0000"/>
                </a:solidFill>
                <a:latin typeface="Times New Roman"/>
                <a:ea typeface="Times New Roman"/>
                <a:cs typeface="Times New Roman"/>
                <a:sym typeface="Times New Roman"/>
              </a:rPr>
              <a:t>ợc</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điểm</a:t>
            </a:r>
            <a:r>
              <a:rPr lang="en-US" sz="1600" b="1" dirty="0">
                <a:solidFill>
                  <a:srgbClr val="FF0000"/>
                </a:solidFill>
                <a:latin typeface="Times New Roman"/>
                <a:ea typeface="Times New Roman"/>
                <a:cs typeface="Times New Roman"/>
                <a:sym typeface="Times New Roman"/>
              </a:rPr>
              <a:t> </a:t>
            </a:r>
            <a:r>
              <a:rPr lang="en-US" sz="1600" b="1" dirty="0" err="1">
                <a:solidFill>
                  <a:srgbClr val="FF0000"/>
                </a:solidFill>
                <a:latin typeface="Times New Roman"/>
                <a:ea typeface="Times New Roman"/>
                <a:cs typeface="Times New Roman"/>
                <a:sym typeface="Times New Roman"/>
              </a:rPr>
              <a:t>của</a:t>
            </a:r>
            <a:r>
              <a:rPr lang="en-US" sz="1600" b="1" dirty="0">
                <a:solidFill>
                  <a:srgbClr val="FF0000"/>
                </a:solidFill>
                <a:latin typeface="Times New Roman"/>
                <a:ea typeface="Times New Roman"/>
                <a:cs typeface="Times New Roman"/>
                <a:sym typeface="Times New Roman"/>
              </a:rPr>
              <a:t> Hyperledger Fabric</a:t>
            </a:r>
            <a:endParaRPr sz="1600" b="1" dirty="0">
              <a:solidFill>
                <a:srgbClr val="FF0000"/>
              </a:solidFill>
              <a:latin typeface="Times New Roman"/>
              <a:ea typeface="Times New Roman"/>
              <a:cs typeface="Times New Roman"/>
              <a:sym typeface="Times New Roman"/>
            </a:endParaRPr>
          </a:p>
          <a:p>
            <a:pPr marL="387350" lvl="0" indent="-285750" algn="just" rtl="0">
              <a:spcBef>
                <a:spcPts val="320"/>
              </a:spcBef>
              <a:spcAft>
                <a:spcPts val="1200"/>
              </a:spcAft>
              <a:buClr>
                <a:schemeClr val="dk1"/>
              </a:buClr>
              <a:buSzPts val="1600"/>
              <a:buFontTx/>
              <a:buChar char="-"/>
            </a:pPr>
            <a:r>
              <a:rPr lang="vi-VN" sz="1600" dirty="0">
                <a:solidFill>
                  <a:schemeClr val="bg2"/>
                </a:solidFill>
                <a:latin typeface="+mj-lt"/>
                <a:ea typeface="Calibri"/>
                <a:cs typeface="Calibri"/>
                <a:sym typeface="Calibri"/>
              </a:rPr>
              <a:t>Ư</a:t>
            </a:r>
            <a:r>
              <a:rPr lang="en-US" sz="1600" dirty="0">
                <a:solidFill>
                  <a:schemeClr val="bg2"/>
                </a:solidFill>
                <a:latin typeface="+mj-lt"/>
                <a:ea typeface="Calibri"/>
                <a:cs typeface="Calibri"/>
                <a:sym typeface="Calibri"/>
              </a:rPr>
              <a:t>u </a:t>
            </a:r>
            <a:r>
              <a:rPr lang="en-US" sz="1600" dirty="0" err="1">
                <a:solidFill>
                  <a:schemeClr val="bg2"/>
                </a:solidFill>
                <a:latin typeface="+mj-lt"/>
                <a:ea typeface="Calibri"/>
                <a:cs typeface="Calibri"/>
                <a:sym typeface="Calibri"/>
              </a:rPr>
              <a:t>điểm</a:t>
            </a:r>
            <a:r>
              <a:rPr lang="en-US" sz="1600" dirty="0">
                <a:solidFill>
                  <a:schemeClr val="bg2"/>
                </a:solidFill>
                <a:latin typeface="+mj-lt"/>
                <a:ea typeface="Calibri"/>
                <a:cs typeface="Calibri"/>
                <a:sym typeface="Calibri"/>
              </a:rPr>
              <a:t>:</a:t>
            </a:r>
          </a:p>
          <a:p>
            <a:pPr algn="just"/>
            <a:r>
              <a:rPr lang="en-US" sz="1600" dirty="0" err="1">
                <a:solidFill>
                  <a:schemeClr val="bg2"/>
                </a:solidFill>
                <a:latin typeface="+mj-lt"/>
              </a:rPr>
              <a:t>Hiệu</a:t>
            </a:r>
            <a:r>
              <a:rPr lang="en-US" sz="1600" dirty="0">
                <a:solidFill>
                  <a:schemeClr val="bg2"/>
                </a:solidFill>
                <a:latin typeface="+mj-lt"/>
              </a:rPr>
              <a:t> </a:t>
            </a:r>
            <a:r>
              <a:rPr lang="en-US" sz="1600" dirty="0" err="1">
                <a:solidFill>
                  <a:schemeClr val="bg2"/>
                </a:solidFill>
                <a:latin typeface="+mj-lt"/>
              </a:rPr>
              <a:t>năng</a:t>
            </a:r>
            <a:r>
              <a:rPr lang="en-US" sz="1600" dirty="0">
                <a:solidFill>
                  <a:schemeClr val="bg2"/>
                </a:solidFill>
                <a:latin typeface="+mj-lt"/>
              </a:rPr>
              <a:t> </a:t>
            </a:r>
            <a:r>
              <a:rPr lang="en-US" sz="1600" dirty="0" err="1">
                <a:solidFill>
                  <a:schemeClr val="bg2"/>
                </a:solidFill>
                <a:latin typeface="+mj-lt"/>
              </a:rPr>
              <a:t>xử</a:t>
            </a:r>
            <a:r>
              <a:rPr lang="en-US" sz="1600" dirty="0">
                <a:solidFill>
                  <a:schemeClr val="bg2"/>
                </a:solidFill>
                <a:latin typeface="+mj-lt"/>
              </a:rPr>
              <a:t> </a:t>
            </a:r>
            <a:r>
              <a:rPr lang="en-US" sz="1600" dirty="0" err="1">
                <a:solidFill>
                  <a:schemeClr val="bg2"/>
                </a:solidFill>
                <a:latin typeface="+mj-lt"/>
              </a:rPr>
              <a:t>lý</a:t>
            </a:r>
            <a:r>
              <a:rPr lang="en-US" sz="1600" dirty="0">
                <a:solidFill>
                  <a:schemeClr val="bg2"/>
                </a:solidFill>
                <a:latin typeface="+mj-lt"/>
              </a:rPr>
              <a:t> </a:t>
            </a:r>
            <a:r>
              <a:rPr lang="en-US" sz="1600" dirty="0" err="1">
                <a:solidFill>
                  <a:schemeClr val="bg2"/>
                </a:solidFill>
                <a:latin typeface="+mj-lt"/>
              </a:rPr>
              <a:t>giao</a:t>
            </a:r>
            <a:r>
              <a:rPr lang="en-US" sz="1600" dirty="0">
                <a:solidFill>
                  <a:schemeClr val="bg2"/>
                </a:solidFill>
                <a:latin typeface="+mj-lt"/>
              </a:rPr>
              <a:t> </a:t>
            </a:r>
            <a:r>
              <a:rPr lang="en-US" sz="1600" dirty="0" err="1">
                <a:solidFill>
                  <a:schemeClr val="bg2"/>
                </a:solidFill>
                <a:latin typeface="+mj-lt"/>
              </a:rPr>
              <a:t>dịch</a:t>
            </a:r>
            <a:r>
              <a:rPr lang="en-US" sz="1600" dirty="0">
                <a:solidFill>
                  <a:schemeClr val="bg2"/>
                </a:solidFill>
                <a:latin typeface="+mj-lt"/>
              </a:rPr>
              <a:t> </a:t>
            </a:r>
            <a:r>
              <a:rPr lang="en-US" sz="1600" dirty="0" err="1">
                <a:solidFill>
                  <a:schemeClr val="bg2"/>
                </a:solidFill>
                <a:latin typeface="+mj-lt"/>
              </a:rPr>
              <a:t>cao</a:t>
            </a:r>
            <a:r>
              <a:rPr lang="en-US" sz="1600" dirty="0">
                <a:solidFill>
                  <a:schemeClr val="bg2"/>
                </a:solidFill>
                <a:latin typeface="+mj-lt"/>
              </a:rPr>
              <a:t>, </a:t>
            </a:r>
            <a:r>
              <a:rPr lang="en-US" sz="1600" dirty="0" err="1">
                <a:solidFill>
                  <a:schemeClr val="bg2"/>
                </a:solidFill>
                <a:latin typeface="+mj-lt"/>
              </a:rPr>
              <a:t>có</a:t>
            </a:r>
            <a:r>
              <a:rPr lang="en-US" sz="1600" dirty="0">
                <a:solidFill>
                  <a:schemeClr val="bg2"/>
                </a:solidFill>
                <a:latin typeface="+mj-lt"/>
              </a:rPr>
              <a:t> </a:t>
            </a:r>
            <a:r>
              <a:rPr lang="en-US" sz="1600" dirty="0" err="1">
                <a:solidFill>
                  <a:schemeClr val="bg2"/>
                </a:solidFill>
                <a:latin typeface="+mj-lt"/>
              </a:rPr>
              <a:t>khả</a:t>
            </a:r>
            <a:r>
              <a:rPr lang="en-US" sz="1600" dirty="0">
                <a:solidFill>
                  <a:schemeClr val="bg2"/>
                </a:solidFill>
                <a:latin typeface="+mj-lt"/>
              </a:rPr>
              <a:t> </a:t>
            </a:r>
            <a:r>
              <a:rPr lang="en-US" sz="1600" dirty="0" err="1">
                <a:solidFill>
                  <a:schemeClr val="bg2"/>
                </a:solidFill>
                <a:latin typeface="+mj-lt"/>
              </a:rPr>
              <a:t>năng</a:t>
            </a:r>
            <a:r>
              <a:rPr lang="en-US" sz="1600" dirty="0">
                <a:solidFill>
                  <a:schemeClr val="bg2"/>
                </a:solidFill>
                <a:latin typeface="+mj-lt"/>
              </a:rPr>
              <a:t> </a:t>
            </a:r>
            <a:r>
              <a:rPr lang="en-US" sz="1600" dirty="0" err="1">
                <a:solidFill>
                  <a:schemeClr val="bg2"/>
                </a:solidFill>
                <a:latin typeface="+mj-lt"/>
              </a:rPr>
              <a:t>mở</a:t>
            </a:r>
            <a:r>
              <a:rPr lang="en-US" sz="1600" dirty="0">
                <a:solidFill>
                  <a:schemeClr val="bg2"/>
                </a:solidFill>
                <a:latin typeface="+mj-lt"/>
              </a:rPr>
              <a:t> </a:t>
            </a:r>
            <a:r>
              <a:rPr lang="en-US" sz="1600" dirty="0" err="1">
                <a:solidFill>
                  <a:schemeClr val="bg2"/>
                </a:solidFill>
                <a:latin typeface="+mj-lt"/>
              </a:rPr>
              <a:t>rộng</a:t>
            </a:r>
            <a:r>
              <a:rPr lang="en-US" sz="1600" dirty="0">
                <a:solidFill>
                  <a:schemeClr val="bg2"/>
                </a:solidFill>
                <a:latin typeface="+mj-lt"/>
              </a:rPr>
              <a:t> </a:t>
            </a:r>
            <a:r>
              <a:rPr lang="en-US" sz="1600" dirty="0" err="1">
                <a:solidFill>
                  <a:schemeClr val="bg2"/>
                </a:solidFill>
                <a:latin typeface="+mj-lt"/>
              </a:rPr>
              <a:t>tốt</a:t>
            </a:r>
            <a:r>
              <a:rPr lang="en-US" sz="1600" dirty="0">
                <a:solidFill>
                  <a:schemeClr val="bg2"/>
                </a:solidFill>
                <a:latin typeface="+mj-lt"/>
              </a:rPr>
              <a:t>. </a:t>
            </a:r>
          </a:p>
          <a:p>
            <a:pPr algn="just"/>
            <a:r>
              <a:rPr lang="en-US" sz="1600" dirty="0" err="1">
                <a:solidFill>
                  <a:schemeClr val="bg2"/>
                </a:solidFill>
                <a:latin typeface="+mj-lt"/>
              </a:rPr>
              <a:t>Hỗ</a:t>
            </a:r>
            <a:r>
              <a:rPr lang="en-US" sz="1600" dirty="0">
                <a:solidFill>
                  <a:schemeClr val="bg2"/>
                </a:solidFill>
                <a:latin typeface="+mj-lt"/>
              </a:rPr>
              <a:t> </a:t>
            </a:r>
            <a:r>
              <a:rPr lang="en-US" sz="1600" dirty="0" err="1">
                <a:solidFill>
                  <a:schemeClr val="bg2"/>
                </a:solidFill>
                <a:latin typeface="+mj-lt"/>
              </a:rPr>
              <a:t>trợ</a:t>
            </a:r>
            <a:r>
              <a:rPr lang="en-US" sz="1600" dirty="0">
                <a:solidFill>
                  <a:schemeClr val="bg2"/>
                </a:solidFill>
                <a:latin typeface="+mj-lt"/>
              </a:rPr>
              <a:t> </a:t>
            </a:r>
            <a:r>
              <a:rPr lang="en-US" sz="1600" dirty="0" err="1">
                <a:solidFill>
                  <a:schemeClr val="bg2"/>
                </a:solidFill>
                <a:latin typeface="+mj-lt"/>
              </a:rPr>
              <a:t>thiết</a:t>
            </a:r>
            <a:r>
              <a:rPr lang="en-US" sz="1600" dirty="0">
                <a:solidFill>
                  <a:schemeClr val="bg2"/>
                </a:solidFill>
                <a:latin typeface="+mj-lt"/>
              </a:rPr>
              <a:t> </a:t>
            </a:r>
            <a:r>
              <a:rPr lang="en-US" sz="1600" dirty="0" err="1">
                <a:solidFill>
                  <a:schemeClr val="bg2"/>
                </a:solidFill>
                <a:latin typeface="+mj-lt"/>
              </a:rPr>
              <a:t>lập</a:t>
            </a:r>
            <a:r>
              <a:rPr lang="en-US" sz="1600" dirty="0">
                <a:solidFill>
                  <a:schemeClr val="bg2"/>
                </a:solidFill>
                <a:latin typeface="+mj-lt"/>
              </a:rPr>
              <a:t> </a:t>
            </a:r>
            <a:r>
              <a:rPr lang="en-US" sz="1600" dirty="0" err="1">
                <a:solidFill>
                  <a:schemeClr val="bg2"/>
                </a:solidFill>
                <a:latin typeface="+mj-lt"/>
              </a:rPr>
              <a:t>quyền</a:t>
            </a:r>
            <a:r>
              <a:rPr lang="en-US" sz="1600" dirty="0">
                <a:solidFill>
                  <a:schemeClr val="bg2"/>
                </a:solidFill>
                <a:latin typeface="+mj-lt"/>
              </a:rPr>
              <a:t> </a:t>
            </a:r>
            <a:r>
              <a:rPr lang="en-US" sz="1600" dirty="0" err="1">
                <a:solidFill>
                  <a:schemeClr val="bg2"/>
                </a:solidFill>
                <a:latin typeface="+mj-lt"/>
              </a:rPr>
              <a:t>riêng</a:t>
            </a:r>
            <a:r>
              <a:rPr lang="en-US" sz="1600" dirty="0">
                <a:solidFill>
                  <a:schemeClr val="bg2"/>
                </a:solidFill>
                <a:latin typeface="+mj-lt"/>
              </a:rPr>
              <a:t> </a:t>
            </a:r>
            <a:r>
              <a:rPr lang="en-US" sz="1600" dirty="0" err="1">
                <a:solidFill>
                  <a:schemeClr val="bg2"/>
                </a:solidFill>
                <a:latin typeface="+mj-lt"/>
              </a:rPr>
              <a:t>tư</a:t>
            </a:r>
            <a:r>
              <a:rPr lang="en-US" sz="1600" dirty="0">
                <a:solidFill>
                  <a:schemeClr val="bg2"/>
                </a:solidFill>
                <a:latin typeface="+mj-lt"/>
              </a:rPr>
              <a:t> </a:t>
            </a:r>
            <a:r>
              <a:rPr lang="en-US" sz="1600" dirty="0" err="1">
                <a:solidFill>
                  <a:schemeClr val="bg2"/>
                </a:solidFill>
                <a:latin typeface="+mj-lt"/>
              </a:rPr>
              <a:t>và</a:t>
            </a:r>
            <a:r>
              <a:rPr lang="en-US" sz="1600" dirty="0">
                <a:solidFill>
                  <a:schemeClr val="bg2"/>
                </a:solidFill>
                <a:latin typeface="+mj-lt"/>
              </a:rPr>
              <a:t> </a:t>
            </a:r>
            <a:r>
              <a:rPr lang="en-US" sz="1600" dirty="0" err="1">
                <a:solidFill>
                  <a:schemeClr val="bg2"/>
                </a:solidFill>
                <a:latin typeface="+mj-lt"/>
              </a:rPr>
              <a:t>kiểm</a:t>
            </a:r>
            <a:r>
              <a:rPr lang="en-US" sz="1600" dirty="0">
                <a:solidFill>
                  <a:schemeClr val="bg2"/>
                </a:solidFill>
                <a:latin typeface="+mj-lt"/>
              </a:rPr>
              <a:t> </a:t>
            </a:r>
            <a:r>
              <a:rPr lang="en-US" sz="1600" dirty="0" err="1">
                <a:solidFill>
                  <a:schemeClr val="bg2"/>
                </a:solidFill>
                <a:latin typeface="+mj-lt"/>
              </a:rPr>
              <a:t>soát</a:t>
            </a:r>
            <a:r>
              <a:rPr lang="en-US" sz="1600" dirty="0">
                <a:solidFill>
                  <a:schemeClr val="bg2"/>
                </a:solidFill>
                <a:latin typeface="+mj-lt"/>
              </a:rPr>
              <a:t> </a:t>
            </a:r>
            <a:r>
              <a:rPr lang="en-US" sz="1600" dirty="0" err="1">
                <a:solidFill>
                  <a:schemeClr val="bg2"/>
                </a:solidFill>
                <a:latin typeface="+mj-lt"/>
              </a:rPr>
              <a:t>truy</a:t>
            </a:r>
            <a:r>
              <a:rPr lang="en-US" sz="1600" dirty="0">
                <a:solidFill>
                  <a:schemeClr val="bg2"/>
                </a:solidFill>
                <a:latin typeface="+mj-lt"/>
              </a:rPr>
              <a:t> </a:t>
            </a:r>
            <a:r>
              <a:rPr lang="en-US" sz="1600" dirty="0" err="1">
                <a:solidFill>
                  <a:schemeClr val="bg2"/>
                </a:solidFill>
                <a:latin typeface="+mj-lt"/>
              </a:rPr>
              <a:t>cập</a:t>
            </a:r>
            <a:r>
              <a:rPr lang="en-US" sz="1600" dirty="0">
                <a:solidFill>
                  <a:schemeClr val="bg2"/>
                </a:solidFill>
                <a:latin typeface="+mj-lt"/>
              </a:rPr>
              <a:t> ở </a:t>
            </a:r>
            <a:r>
              <a:rPr lang="en-US" sz="1600" dirty="0" err="1">
                <a:solidFill>
                  <a:schemeClr val="bg2"/>
                </a:solidFill>
                <a:latin typeface="+mj-lt"/>
              </a:rPr>
              <a:t>mức</a:t>
            </a:r>
            <a:r>
              <a:rPr lang="en-US" sz="1600" dirty="0">
                <a:solidFill>
                  <a:schemeClr val="bg2"/>
                </a:solidFill>
                <a:latin typeface="+mj-lt"/>
              </a:rPr>
              <a:t> </a:t>
            </a:r>
            <a:r>
              <a:rPr lang="en-US" sz="1600" dirty="0" err="1">
                <a:solidFill>
                  <a:schemeClr val="bg2"/>
                </a:solidFill>
                <a:latin typeface="+mj-lt"/>
              </a:rPr>
              <a:t>tinh</a:t>
            </a:r>
            <a:r>
              <a:rPr lang="en-US" sz="1600" dirty="0">
                <a:solidFill>
                  <a:schemeClr val="bg2"/>
                </a:solidFill>
                <a:latin typeface="+mj-lt"/>
              </a:rPr>
              <a:t> vi. </a:t>
            </a:r>
          </a:p>
          <a:p>
            <a:pPr algn="just"/>
            <a:r>
              <a:rPr lang="en-US" sz="1600" dirty="0" err="1">
                <a:solidFill>
                  <a:schemeClr val="bg2"/>
                </a:solidFill>
                <a:latin typeface="+mj-lt"/>
              </a:rPr>
              <a:t>Có</a:t>
            </a:r>
            <a:r>
              <a:rPr lang="en-US" sz="1600" dirty="0">
                <a:solidFill>
                  <a:schemeClr val="bg2"/>
                </a:solidFill>
                <a:latin typeface="+mj-lt"/>
              </a:rPr>
              <a:t> </a:t>
            </a:r>
            <a:r>
              <a:rPr lang="en-US" sz="1600" dirty="0" err="1">
                <a:solidFill>
                  <a:schemeClr val="bg2"/>
                </a:solidFill>
                <a:latin typeface="+mj-lt"/>
              </a:rPr>
              <a:t>cơ</a:t>
            </a:r>
            <a:r>
              <a:rPr lang="en-US" sz="1600" dirty="0">
                <a:solidFill>
                  <a:schemeClr val="bg2"/>
                </a:solidFill>
                <a:latin typeface="+mj-lt"/>
              </a:rPr>
              <a:t> </a:t>
            </a:r>
            <a:r>
              <a:rPr lang="en-US" sz="1600" dirty="0" err="1">
                <a:solidFill>
                  <a:schemeClr val="bg2"/>
                </a:solidFill>
                <a:latin typeface="+mj-lt"/>
              </a:rPr>
              <a:t>chế</a:t>
            </a:r>
            <a:r>
              <a:rPr lang="en-US" sz="1600" dirty="0">
                <a:solidFill>
                  <a:schemeClr val="bg2"/>
                </a:solidFill>
                <a:latin typeface="+mj-lt"/>
              </a:rPr>
              <a:t> </a:t>
            </a:r>
            <a:r>
              <a:rPr lang="en-US" sz="1600" dirty="0" err="1">
                <a:solidFill>
                  <a:schemeClr val="bg2"/>
                </a:solidFill>
                <a:latin typeface="+mj-lt"/>
              </a:rPr>
              <a:t>đồng</a:t>
            </a:r>
            <a:r>
              <a:rPr lang="en-US" sz="1600" dirty="0">
                <a:solidFill>
                  <a:schemeClr val="bg2"/>
                </a:solidFill>
                <a:latin typeface="+mj-lt"/>
              </a:rPr>
              <a:t> </a:t>
            </a:r>
            <a:r>
              <a:rPr lang="en-US" sz="1600" dirty="0" err="1">
                <a:solidFill>
                  <a:schemeClr val="bg2"/>
                </a:solidFill>
                <a:latin typeface="+mj-lt"/>
              </a:rPr>
              <a:t>thuận</a:t>
            </a:r>
            <a:r>
              <a:rPr lang="en-US" sz="1600" dirty="0">
                <a:solidFill>
                  <a:schemeClr val="bg2"/>
                </a:solidFill>
                <a:latin typeface="+mj-lt"/>
              </a:rPr>
              <a:t> Modular, </a:t>
            </a:r>
            <a:r>
              <a:rPr lang="en-US" sz="1600" dirty="0" err="1">
                <a:solidFill>
                  <a:schemeClr val="bg2"/>
                </a:solidFill>
                <a:latin typeface="+mj-lt"/>
              </a:rPr>
              <a:t>linh</a:t>
            </a:r>
            <a:r>
              <a:rPr lang="en-US" sz="1600" dirty="0">
                <a:solidFill>
                  <a:schemeClr val="bg2"/>
                </a:solidFill>
                <a:latin typeface="+mj-lt"/>
              </a:rPr>
              <a:t> </a:t>
            </a:r>
            <a:r>
              <a:rPr lang="en-US" sz="1600" dirty="0" err="1">
                <a:solidFill>
                  <a:schemeClr val="bg2"/>
                </a:solidFill>
                <a:latin typeface="+mj-lt"/>
              </a:rPr>
              <a:t>hoạt</a:t>
            </a:r>
            <a:r>
              <a:rPr lang="en-US" sz="1600" dirty="0">
                <a:solidFill>
                  <a:schemeClr val="bg2"/>
                </a:solidFill>
                <a:latin typeface="+mj-lt"/>
              </a:rPr>
              <a:t> </a:t>
            </a:r>
            <a:r>
              <a:rPr lang="en-US" sz="1600" dirty="0" err="1">
                <a:solidFill>
                  <a:schemeClr val="bg2"/>
                </a:solidFill>
                <a:latin typeface="+mj-lt"/>
              </a:rPr>
              <a:t>hỗ</a:t>
            </a:r>
            <a:r>
              <a:rPr lang="en-US" sz="1600" dirty="0">
                <a:solidFill>
                  <a:schemeClr val="bg2"/>
                </a:solidFill>
                <a:latin typeface="+mj-lt"/>
              </a:rPr>
              <a:t> </a:t>
            </a:r>
            <a:r>
              <a:rPr lang="en-US" sz="1600" dirty="0" err="1">
                <a:solidFill>
                  <a:schemeClr val="bg2"/>
                </a:solidFill>
                <a:latin typeface="+mj-lt"/>
              </a:rPr>
              <a:t>trợ</a:t>
            </a:r>
            <a:r>
              <a:rPr lang="en-US" sz="1600" dirty="0">
                <a:solidFill>
                  <a:schemeClr val="bg2"/>
                </a:solidFill>
                <a:latin typeface="+mj-lt"/>
              </a:rPr>
              <a:t> </a:t>
            </a:r>
            <a:r>
              <a:rPr lang="en-US" sz="1600" dirty="0" err="1">
                <a:solidFill>
                  <a:schemeClr val="bg2"/>
                </a:solidFill>
                <a:latin typeface="+mj-lt"/>
              </a:rPr>
              <a:t>nhiều</a:t>
            </a:r>
            <a:r>
              <a:rPr lang="en-US" sz="1600" dirty="0">
                <a:solidFill>
                  <a:schemeClr val="bg2"/>
                </a:solidFill>
                <a:latin typeface="+mj-lt"/>
              </a:rPr>
              <a:t> </a:t>
            </a:r>
            <a:r>
              <a:rPr lang="en-US" sz="1600" dirty="0" err="1">
                <a:solidFill>
                  <a:schemeClr val="bg2"/>
                </a:solidFill>
                <a:latin typeface="+mj-lt"/>
              </a:rPr>
              <a:t>mô</a:t>
            </a:r>
            <a:r>
              <a:rPr lang="en-US" sz="1600" dirty="0">
                <a:solidFill>
                  <a:schemeClr val="bg2"/>
                </a:solidFill>
                <a:latin typeface="+mj-lt"/>
              </a:rPr>
              <a:t> </a:t>
            </a:r>
            <a:r>
              <a:rPr lang="en-US" sz="1600" dirty="0" err="1">
                <a:solidFill>
                  <a:schemeClr val="bg2"/>
                </a:solidFill>
                <a:latin typeface="+mj-lt"/>
              </a:rPr>
              <a:t>hình</a:t>
            </a:r>
            <a:r>
              <a:rPr lang="en-US" sz="1600" dirty="0">
                <a:solidFill>
                  <a:schemeClr val="bg2"/>
                </a:solidFill>
                <a:latin typeface="+mj-lt"/>
              </a:rPr>
              <a:t> </a:t>
            </a:r>
            <a:r>
              <a:rPr lang="en-US" sz="1600" dirty="0" err="1">
                <a:solidFill>
                  <a:schemeClr val="bg2"/>
                </a:solidFill>
                <a:latin typeface="+mj-lt"/>
              </a:rPr>
              <a:t>triển</a:t>
            </a:r>
            <a:r>
              <a:rPr lang="en-US" sz="1600" dirty="0">
                <a:solidFill>
                  <a:schemeClr val="bg2"/>
                </a:solidFill>
                <a:latin typeface="+mj-lt"/>
              </a:rPr>
              <a:t> </a:t>
            </a:r>
            <a:r>
              <a:rPr lang="en-US" sz="1600" dirty="0" err="1">
                <a:solidFill>
                  <a:schemeClr val="bg2"/>
                </a:solidFill>
                <a:latin typeface="+mj-lt"/>
              </a:rPr>
              <a:t>khai</a:t>
            </a:r>
            <a:r>
              <a:rPr lang="en-US" sz="1600" dirty="0">
                <a:solidFill>
                  <a:schemeClr val="bg2"/>
                </a:solidFill>
                <a:latin typeface="+mj-lt"/>
              </a:rPr>
              <a:t>.</a:t>
            </a:r>
          </a:p>
          <a:p>
            <a:pPr marL="114300" indent="0" algn="just">
              <a:buNone/>
            </a:pPr>
            <a:endParaRPr lang="en-US" sz="1600" dirty="0">
              <a:solidFill>
                <a:schemeClr val="bg2"/>
              </a:solidFill>
              <a:latin typeface="+mj-lt"/>
            </a:endParaRPr>
          </a:p>
          <a:p>
            <a:pPr marL="387350" lvl="0" indent="-285750" algn="just" rtl="0">
              <a:lnSpc>
                <a:spcPct val="110000"/>
              </a:lnSpc>
              <a:spcBef>
                <a:spcPts val="320"/>
              </a:spcBef>
              <a:spcAft>
                <a:spcPts val="1200"/>
              </a:spcAft>
              <a:buClr>
                <a:schemeClr val="dk1"/>
              </a:buClr>
              <a:buSzPts val="1600"/>
              <a:buFontTx/>
              <a:buChar char="-"/>
            </a:pPr>
            <a:r>
              <a:rPr lang="en-US" sz="1600" dirty="0">
                <a:solidFill>
                  <a:schemeClr val="bg2"/>
                </a:solidFill>
                <a:latin typeface="+mj-lt"/>
                <a:ea typeface="Calibri"/>
                <a:cs typeface="Calibri"/>
                <a:sym typeface="Calibri"/>
              </a:rPr>
              <a:t>Nh</a:t>
            </a:r>
            <a:r>
              <a:rPr lang="vi-VN" sz="1600" dirty="0">
                <a:solidFill>
                  <a:schemeClr val="bg2"/>
                </a:solidFill>
                <a:latin typeface="+mj-lt"/>
                <a:ea typeface="Calibri"/>
                <a:cs typeface="Calibri"/>
                <a:sym typeface="Calibri"/>
              </a:rPr>
              <a:t>ư</a:t>
            </a:r>
            <a:r>
              <a:rPr lang="en-US" sz="1600" dirty="0" err="1">
                <a:solidFill>
                  <a:schemeClr val="bg2"/>
                </a:solidFill>
                <a:latin typeface="+mj-lt"/>
                <a:ea typeface="Calibri"/>
                <a:cs typeface="Calibri"/>
                <a:sym typeface="Calibri"/>
              </a:rPr>
              <a:t>ợc</a:t>
            </a:r>
            <a:r>
              <a:rPr lang="en-US" sz="1600" dirty="0">
                <a:solidFill>
                  <a:schemeClr val="bg2"/>
                </a:solidFill>
                <a:latin typeface="+mj-lt"/>
                <a:ea typeface="Calibri"/>
                <a:cs typeface="Calibri"/>
                <a:sym typeface="Calibri"/>
              </a:rPr>
              <a:t> </a:t>
            </a:r>
            <a:r>
              <a:rPr lang="en-US" sz="1600" dirty="0" err="1">
                <a:solidFill>
                  <a:schemeClr val="bg2"/>
                </a:solidFill>
                <a:latin typeface="+mj-lt"/>
                <a:ea typeface="Calibri"/>
                <a:cs typeface="Calibri"/>
                <a:sym typeface="Calibri"/>
              </a:rPr>
              <a:t>điểm</a:t>
            </a:r>
            <a:endParaRPr lang="en-US" sz="1600" dirty="0">
              <a:solidFill>
                <a:schemeClr val="bg2"/>
              </a:solidFill>
              <a:latin typeface="+mj-lt"/>
              <a:ea typeface="Calibri"/>
              <a:cs typeface="Calibri"/>
              <a:sym typeface="Calibri"/>
            </a:endParaRPr>
          </a:p>
          <a:p>
            <a:pPr algn="just">
              <a:lnSpc>
                <a:spcPct val="110000"/>
              </a:lnSpc>
            </a:pPr>
            <a:r>
              <a:rPr lang="en-US" sz="1600" dirty="0" err="1">
                <a:solidFill>
                  <a:schemeClr val="bg2"/>
                </a:solidFill>
                <a:latin typeface="+mj-lt"/>
              </a:rPr>
              <a:t>Quy</a:t>
            </a:r>
            <a:r>
              <a:rPr lang="en-US" sz="1600" dirty="0">
                <a:solidFill>
                  <a:schemeClr val="bg2"/>
                </a:solidFill>
                <a:latin typeface="+mj-lt"/>
              </a:rPr>
              <a:t> </a:t>
            </a:r>
            <a:r>
              <a:rPr lang="en-US" sz="1600" dirty="0" err="1">
                <a:solidFill>
                  <a:schemeClr val="bg2"/>
                </a:solidFill>
                <a:latin typeface="+mj-lt"/>
              </a:rPr>
              <a:t>trình</a:t>
            </a:r>
            <a:r>
              <a:rPr lang="en-US" sz="1600" dirty="0">
                <a:solidFill>
                  <a:schemeClr val="bg2"/>
                </a:solidFill>
                <a:latin typeface="+mj-lt"/>
              </a:rPr>
              <a:t> </a:t>
            </a:r>
            <a:r>
              <a:rPr lang="en-US" sz="1600" dirty="0" err="1">
                <a:solidFill>
                  <a:schemeClr val="bg2"/>
                </a:solidFill>
                <a:latin typeface="+mj-lt"/>
              </a:rPr>
              <a:t>phức</a:t>
            </a:r>
            <a:r>
              <a:rPr lang="en-US" sz="1600" dirty="0">
                <a:solidFill>
                  <a:schemeClr val="bg2"/>
                </a:solidFill>
                <a:latin typeface="+mj-lt"/>
              </a:rPr>
              <a:t> </a:t>
            </a:r>
            <a:r>
              <a:rPr lang="en-US" sz="1600" dirty="0" err="1">
                <a:solidFill>
                  <a:schemeClr val="bg2"/>
                </a:solidFill>
                <a:latin typeface="+mj-lt"/>
              </a:rPr>
              <a:t>tạp</a:t>
            </a:r>
            <a:r>
              <a:rPr lang="en-US" sz="1600" dirty="0">
                <a:solidFill>
                  <a:schemeClr val="bg2"/>
                </a:solidFill>
                <a:latin typeface="+mj-lt"/>
              </a:rPr>
              <a:t>, </a:t>
            </a:r>
            <a:r>
              <a:rPr lang="en-US" sz="1600" dirty="0" err="1">
                <a:solidFill>
                  <a:schemeClr val="bg2"/>
                </a:solidFill>
                <a:latin typeface="+mj-lt"/>
              </a:rPr>
              <a:t>khó</a:t>
            </a:r>
            <a:r>
              <a:rPr lang="en-US" sz="1600" dirty="0">
                <a:solidFill>
                  <a:schemeClr val="bg2"/>
                </a:solidFill>
                <a:latin typeface="+mj-lt"/>
              </a:rPr>
              <a:t> </a:t>
            </a:r>
            <a:r>
              <a:rPr lang="en-US" sz="1600" dirty="0" err="1">
                <a:solidFill>
                  <a:schemeClr val="bg2"/>
                </a:solidFill>
                <a:latin typeface="+mj-lt"/>
              </a:rPr>
              <a:t>sử</a:t>
            </a:r>
            <a:r>
              <a:rPr lang="en-US" sz="1600" dirty="0">
                <a:solidFill>
                  <a:schemeClr val="bg2"/>
                </a:solidFill>
                <a:latin typeface="+mj-lt"/>
              </a:rPr>
              <a:t> </a:t>
            </a:r>
            <a:r>
              <a:rPr lang="en-US" sz="1600" dirty="0" err="1">
                <a:solidFill>
                  <a:schemeClr val="bg2"/>
                </a:solidFill>
                <a:latin typeface="+mj-lt"/>
              </a:rPr>
              <a:t>dụng</a:t>
            </a:r>
            <a:r>
              <a:rPr lang="en-US" sz="1600" dirty="0">
                <a:solidFill>
                  <a:schemeClr val="bg2"/>
                </a:solidFill>
                <a:latin typeface="+mj-lt"/>
              </a:rPr>
              <a:t> </a:t>
            </a:r>
            <a:r>
              <a:rPr lang="en-US" sz="1600" dirty="0" err="1">
                <a:solidFill>
                  <a:schemeClr val="bg2"/>
                </a:solidFill>
                <a:latin typeface="+mj-lt"/>
              </a:rPr>
              <a:t>đối</a:t>
            </a:r>
            <a:r>
              <a:rPr lang="en-US" sz="1600" dirty="0">
                <a:solidFill>
                  <a:schemeClr val="bg2"/>
                </a:solidFill>
                <a:latin typeface="+mj-lt"/>
              </a:rPr>
              <a:t> </a:t>
            </a:r>
            <a:r>
              <a:rPr lang="en-US" sz="1600" dirty="0" err="1">
                <a:solidFill>
                  <a:schemeClr val="bg2"/>
                </a:solidFill>
                <a:latin typeface="+mj-lt"/>
              </a:rPr>
              <a:t>với</a:t>
            </a:r>
            <a:r>
              <a:rPr lang="en-US" sz="1600" dirty="0">
                <a:solidFill>
                  <a:schemeClr val="bg2"/>
                </a:solidFill>
                <a:latin typeface="+mj-lt"/>
              </a:rPr>
              <a:t> </a:t>
            </a:r>
            <a:r>
              <a:rPr lang="en-US" sz="1600" dirty="0" err="1">
                <a:solidFill>
                  <a:schemeClr val="bg2"/>
                </a:solidFill>
                <a:latin typeface="+mj-lt"/>
              </a:rPr>
              <a:t>nhà</a:t>
            </a:r>
            <a:r>
              <a:rPr lang="en-US" sz="1600" dirty="0">
                <a:solidFill>
                  <a:schemeClr val="bg2"/>
                </a:solidFill>
                <a:latin typeface="+mj-lt"/>
              </a:rPr>
              <a:t> </a:t>
            </a:r>
            <a:r>
              <a:rPr lang="en-US" sz="1600" dirty="0" err="1">
                <a:solidFill>
                  <a:schemeClr val="bg2"/>
                </a:solidFill>
                <a:latin typeface="+mj-lt"/>
              </a:rPr>
              <a:t>phát</a:t>
            </a:r>
            <a:r>
              <a:rPr lang="en-US" sz="1600" dirty="0">
                <a:solidFill>
                  <a:schemeClr val="bg2"/>
                </a:solidFill>
                <a:latin typeface="+mj-lt"/>
              </a:rPr>
              <a:t> </a:t>
            </a:r>
            <a:r>
              <a:rPr lang="en-US" sz="1600" dirty="0" err="1">
                <a:solidFill>
                  <a:schemeClr val="bg2"/>
                </a:solidFill>
                <a:latin typeface="+mj-lt"/>
              </a:rPr>
              <a:t>triển</a:t>
            </a:r>
            <a:r>
              <a:rPr lang="en-US" sz="1600" dirty="0">
                <a:solidFill>
                  <a:schemeClr val="bg2"/>
                </a:solidFill>
                <a:latin typeface="+mj-lt"/>
              </a:rPr>
              <a:t> </a:t>
            </a:r>
            <a:r>
              <a:rPr lang="en-US" sz="1600" dirty="0" err="1">
                <a:solidFill>
                  <a:schemeClr val="bg2"/>
                </a:solidFill>
                <a:latin typeface="+mj-lt"/>
              </a:rPr>
              <a:t>nhỏ</a:t>
            </a:r>
            <a:r>
              <a:rPr lang="en-US" sz="1600" dirty="0">
                <a:solidFill>
                  <a:schemeClr val="bg2"/>
                </a:solidFill>
                <a:latin typeface="+mj-lt"/>
              </a:rPr>
              <a:t> </a:t>
            </a:r>
            <a:r>
              <a:rPr lang="en-US" sz="1600" dirty="0" err="1">
                <a:solidFill>
                  <a:schemeClr val="bg2"/>
                </a:solidFill>
                <a:latin typeface="+mj-lt"/>
              </a:rPr>
              <a:t>lẻ</a:t>
            </a:r>
            <a:r>
              <a:rPr lang="en-US" sz="1600" dirty="0">
                <a:solidFill>
                  <a:schemeClr val="bg2"/>
                </a:solidFill>
                <a:latin typeface="+mj-lt"/>
              </a:rPr>
              <a:t>.</a:t>
            </a:r>
          </a:p>
          <a:p>
            <a:pPr algn="just">
              <a:lnSpc>
                <a:spcPct val="110000"/>
              </a:lnSpc>
            </a:pPr>
            <a:r>
              <a:rPr lang="en-US" sz="1600" dirty="0" err="1">
                <a:solidFill>
                  <a:schemeClr val="bg2"/>
                </a:solidFill>
                <a:latin typeface="+mj-lt"/>
              </a:rPr>
              <a:t>Đòi</a:t>
            </a:r>
            <a:r>
              <a:rPr lang="en-US" sz="1600" dirty="0">
                <a:solidFill>
                  <a:schemeClr val="bg2"/>
                </a:solidFill>
                <a:latin typeface="+mj-lt"/>
              </a:rPr>
              <a:t> </a:t>
            </a:r>
            <a:r>
              <a:rPr lang="en-US" sz="1600" dirty="0" err="1">
                <a:solidFill>
                  <a:schemeClr val="bg2"/>
                </a:solidFill>
                <a:latin typeface="+mj-lt"/>
              </a:rPr>
              <a:t>hỏi</a:t>
            </a:r>
            <a:r>
              <a:rPr lang="en-US" sz="1600" dirty="0">
                <a:solidFill>
                  <a:schemeClr val="bg2"/>
                </a:solidFill>
                <a:latin typeface="+mj-lt"/>
              </a:rPr>
              <a:t> </a:t>
            </a:r>
            <a:r>
              <a:rPr lang="en-US" sz="1600" dirty="0" err="1">
                <a:solidFill>
                  <a:schemeClr val="bg2"/>
                </a:solidFill>
                <a:latin typeface="+mj-lt"/>
              </a:rPr>
              <a:t>máy</a:t>
            </a:r>
            <a:r>
              <a:rPr lang="en-US" sz="1600" dirty="0">
                <a:solidFill>
                  <a:schemeClr val="bg2"/>
                </a:solidFill>
                <a:latin typeface="+mj-lt"/>
              </a:rPr>
              <a:t> </a:t>
            </a:r>
            <a:r>
              <a:rPr lang="en-US" sz="1600" dirty="0" err="1">
                <a:solidFill>
                  <a:schemeClr val="bg2"/>
                </a:solidFill>
                <a:latin typeface="+mj-lt"/>
              </a:rPr>
              <a:t>chủ</a:t>
            </a:r>
            <a:r>
              <a:rPr lang="en-US" sz="1600" dirty="0">
                <a:solidFill>
                  <a:schemeClr val="bg2"/>
                </a:solidFill>
                <a:latin typeface="+mj-lt"/>
              </a:rPr>
              <a:t> </a:t>
            </a:r>
            <a:r>
              <a:rPr lang="en-US" sz="1600" dirty="0" err="1">
                <a:solidFill>
                  <a:schemeClr val="bg2"/>
                </a:solidFill>
                <a:latin typeface="+mj-lt"/>
              </a:rPr>
              <a:t>và</a:t>
            </a:r>
            <a:r>
              <a:rPr lang="en-US" sz="1600" dirty="0">
                <a:solidFill>
                  <a:schemeClr val="bg2"/>
                </a:solidFill>
                <a:latin typeface="+mj-lt"/>
              </a:rPr>
              <a:t> </a:t>
            </a:r>
            <a:r>
              <a:rPr lang="en-US" sz="1600" dirty="0" err="1">
                <a:solidFill>
                  <a:schemeClr val="bg2"/>
                </a:solidFill>
                <a:latin typeface="+mj-lt"/>
              </a:rPr>
              <a:t>băng</a:t>
            </a:r>
            <a:r>
              <a:rPr lang="en-US" sz="1600" dirty="0">
                <a:solidFill>
                  <a:schemeClr val="bg2"/>
                </a:solidFill>
                <a:latin typeface="+mj-lt"/>
              </a:rPr>
              <a:t> </a:t>
            </a:r>
            <a:r>
              <a:rPr lang="en-US" sz="1600" dirty="0" err="1">
                <a:solidFill>
                  <a:schemeClr val="bg2"/>
                </a:solidFill>
                <a:latin typeface="+mj-lt"/>
              </a:rPr>
              <a:t>thông</a:t>
            </a:r>
            <a:r>
              <a:rPr lang="en-US" sz="1600" dirty="0">
                <a:solidFill>
                  <a:schemeClr val="bg2"/>
                </a:solidFill>
                <a:latin typeface="+mj-lt"/>
              </a:rPr>
              <a:t> </a:t>
            </a:r>
            <a:r>
              <a:rPr lang="en-US" sz="1600" dirty="0" err="1">
                <a:solidFill>
                  <a:schemeClr val="bg2"/>
                </a:solidFill>
                <a:latin typeface="+mj-lt"/>
              </a:rPr>
              <a:t>mạng</a:t>
            </a:r>
            <a:r>
              <a:rPr lang="en-US" sz="1600" dirty="0">
                <a:solidFill>
                  <a:schemeClr val="bg2"/>
                </a:solidFill>
                <a:latin typeface="+mj-lt"/>
              </a:rPr>
              <a:t> </a:t>
            </a:r>
            <a:r>
              <a:rPr lang="en-US" sz="1600" dirty="0" err="1">
                <a:solidFill>
                  <a:schemeClr val="bg2"/>
                </a:solidFill>
                <a:latin typeface="+mj-lt"/>
              </a:rPr>
              <a:t>lớn</a:t>
            </a:r>
            <a:r>
              <a:rPr lang="en-US" sz="1600" dirty="0">
                <a:solidFill>
                  <a:schemeClr val="bg2"/>
                </a:solidFill>
                <a:latin typeface="+mj-lt"/>
              </a:rPr>
              <a:t> </a:t>
            </a:r>
            <a:r>
              <a:rPr lang="en-US" sz="1600" dirty="0" err="1">
                <a:solidFill>
                  <a:schemeClr val="bg2"/>
                </a:solidFill>
                <a:latin typeface="+mj-lt"/>
              </a:rPr>
              <a:t>để</a:t>
            </a:r>
            <a:r>
              <a:rPr lang="en-US" sz="1600" dirty="0">
                <a:solidFill>
                  <a:schemeClr val="bg2"/>
                </a:solidFill>
                <a:latin typeface="+mj-lt"/>
              </a:rPr>
              <a:t> </a:t>
            </a:r>
            <a:r>
              <a:rPr lang="en-US" sz="1600" dirty="0" err="1">
                <a:solidFill>
                  <a:schemeClr val="bg2"/>
                </a:solidFill>
                <a:latin typeface="+mj-lt"/>
              </a:rPr>
              <a:t>vận</a:t>
            </a:r>
            <a:r>
              <a:rPr lang="en-US" sz="1600" dirty="0">
                <a:solidFill>
                  <a:schemeClr val="bg2"/>
                </a:solidFill>
                <a:latin typeface="+mj-lt"/>
              </a:rPr>
              <a:t> </a:t>
            </a:r>
            <a:r>
              <a:rPr lang="en-US" sz="1600" dirty="0" err="1">
                <a:solidFill>
                  <a:schemeClr val="bg2"/>
                </a:solidFill>
                <a:latin typeface="+mj-lt"/>
              </a:rPr>
              <a:t>hành</a:t>
            </a:r>
            <a:r>
              <a:rPr lang="en-US" sz="1600" dirty="0">
                <a:solidFill>
                  <a:schemeClr val="bg2"/>
                </a:solidFill>
                <a:latin typeface="+mj-lt"/>
              </a:rPr>
              <a:t> </a:t>
            </a:r>
            <a:r>
              <a:rPr lang="en-US" sz="1600" dirty="0" err="1">
                <a:solidFill>
                  <a:schemeClr val="bg2"/>
                </a:solidFill>
                <a:latin typeface="+mj-lt"/>
              </a:rPr>
              <a:t>ổn</a:t>
            </a:r>
            <a:r>
              <a:rPr lang="en-US" sz="1600" dirty="0">
                <a:solidFill>
                  <a:schemeClr val="bg2"/>
                </a:solidFill>
                <a:latin typeface="+mj-lt"/>
              </a:rPr>
              <a:t> </a:t>
            </a:r>
            <a:r>
              <a:rPr lang="en-US" sz="1600" dirty="0" err="1">
                <a:solidFill>
                  <a:schemeClr val="bg2"/>
                </a:solidFill>
                <a:latin typeface="+mj-lt"/>
              </a:rPr>
              <a:t>định</a:t>
            </a:r>
            <a:r>
              <a:rPr lang="en-US" sz="1600" dirty="0">
                <a:solidFill>
                  <a:schemeClr val="bg2"/>
                </a:solidFill>
                <a:latin typeface="+mj-lt"/>
              </a:rPr>
              <a:t>.</a:t>
            </a:r>
          </a:p>
          <a:p>
            <a:pPr marL="387350" lvl="0" indent="-285750" algn="l" rtl="0">
              <a:spcBef>
                <a:spcPts val="320"/>
              </a:spcBef>
              <a:spcAft>
                <a:spcPts val="1200"/>
              </a:spcAft>
              <a:buClr>
                <a:schemeClr val="dk1"/>
              </a:buClr>
              <a:buSzPts val="1600"/>
              <a:buFontTx/>
              <a:buChar char="-"/>
            </a:pPr>
            <a:endParaRPr sz="1600" dirty="0">
              <a:latin typeface="Calibri"/>
              <a:ea typeface="Calibri"/>
              <a:cs typeface="Calibri"/>
              <a:sym typeface="Calibri"/>
            </a:endParaRPr>
          </a:p>
        </p:txBody>
      </p:sp>
    </p:spTree>
    <p:extLst>
      <p:ext uri="{BB962C8B-B14F-4D97-AF65-F5344CB8AC3E}">
        <p14:creationId xmlns:p14="http://schemas.microsoft.com/office/powerpoint/2010/main" val="198909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u="sng" dirty="0">
                <a:solidFill>
                  <a:srgbClr val="FF0000"/>
                </a:solidFill>
                <a:latin typeface="Times New Roman"/>
                <a:ea typeface="Times New Roman"/>
                <a:cs typeface="Times New Roman"/>
                <a:sym typeface="Times New Roman"/>
              </a:rPr>
              <a:t>II. </a:t>
            </a:r>
            <a:r>
              <a:rPr lang="vi" u="sng" dirty="0">
                <a:solidFill>
                  <a:srgbClr val="FF0000"/>
                </a:solidFill>
                <a:latin typeface="Times New Roman"/>
                <a:ea typeface="Times New Roman"/>
                <a:cs typeface="Times New Roman"/>
                <a:sym typeface="Times New Roman"/>
              </a:rPr>
              <a:t>Giới thiệu về chủ đề</a:t>
            </a:r>
            <a:endParaRPr u="sng" dirty="0">
              <a:solidFill>
                <a:srgbClr val="FF0000"/>
              </a:solidFill>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1600"/>
              <a:buFont typeface="Times New Roman"/>
              <a:buChar char="●"/>
            </a:pPr>
            <a:r>
              <a:rPr lang="vi" sz="1600" dirty="0">
                <a:solidFill>
                  <a:schemeClr val="bg2"/>
                </a:solidFill>
                <a:latin typeface="Times New Roman"/>
                <a:ea typeface="Times New Roman"/>
                <a:cs typeface="Times New Roman"/>
                <a:sym typeface="Times New Roman"/>
              </a:rPr>
              <a:t>Hiện nay, ở Việt Nam, việc truy xuất </a:t>
            </a:r>
            <a:r>
              <a:rPr lang="en-US" sz="1600" dirty="0" err="1">
                <a:solidFill>
                  <a:schemeClr val="bg2"/>
                </a:solidFill>
                <a:latin typeface="Times New Roman"/>
                <a:ea typeface="Times New Roman"/>
                <a:cs typeface="Times New Roman"/>
                <a:sym typeface="Times New Roman"/>
              </a:rPr>
              <a:t>thông</a:t>
            </a:r>
            <a:r>
              <a:rPr lang="en-US" sz="1600" dirty="0">
                <a:solidFill>
                  <a:schemeClr val="bg2"/>
                </a:solidFill>
                <a:latin typeface="Times New Roman"/>
                <a:ea typeface="Times New Roman"/>
                <a:cs typeface="Times New Roman"/>
                <a:sym typeface="Times New Roman"/>
              </a:rPr>
              <a:t> tin </a:t>
            </a:r>
            <a:r>
              <a:rPr lang="en-US" sz="1600" dirty="0" err="1">
                <a:solidFill>
                  <a:schemeClr val="bg2"/>
                </a:solidFill>
                <a:latin typeface="Times New Roman"/>
                <a:ea typeface="Times New Roman"/>
                <a:cs typeface="Times New Roman"/>
                <a:sym typeface="Times New Roman"/>
              </a:rPr>
              <a:t>nguồn</a:t>
            </a:r>
            <a:r>
              <a:rPr lang="en-US" sz="1600" dirty="0">
                <a:solidFill>
                  <a:schemeClr val="bg2"/>
                </a:solidFill>
                <a:latin typeface="Times New Roman"/>
                <a:ea typeface="Times New Roman"/>
                <a:cs typeface="Times New Roman"/>
                <a:sym typeface="Times New Roman"/>
              </a:rPr>
              <a:t> </a:t>
            </a:r>
            <a:r>
              <a:rPr lang="vi" sz="1600" dirty="0">
                <a:solidFill>
                  <a:schemeClr val="bg2"/>
                </a:solidFill>
                <a:latin typeface="Times New Roman"/>
                <a:ea typeface="Times New Roman"/>
                <a:cs typeface="Times New Roman"/>
                <a:sym typeface="Times New Roman"/>
              </a:rPr>
              <a:t>sản phẩm, hàng hóa không còn là xu hướng, mà còn là giải pháp tối ưu, mang lại lợi ích to lớn cho tất cả các bên tham gia vào </a:t>
            </a:r>
            <a:r>
              <a:rPr lang="en-US" sz="1600" dirty="0" err="1">
                <a:solidFill>
                  <a:schemeClr val="bg2"/>
                </a:solidFill>
                <a:latin typeface="Times New Roman"/>
                <a:ea typeface="Times New Roman"/>
                <a:cs typeface="Times New Roman"/>
                <a:sym typeface="Times New Roman"/>
              </a:rPr>
              <a:t>việc</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mua</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bán</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sản</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phẩm</a:t>
            </a:r>
            <a:r>
              <a:rPr lang="vi" sz="1600" dirty="0">
                <a:solidFill>
                  <a:schemeClr val="bg2"/>
                </a:solidFill>
                <a:latin typeface="Times New Roman"/>
                <a:ea typeface="Times New Roman"/>
                <a:cs typeface="Times New Roman"/>
                <a:sym typeface="Times New Roman"/>
              </a:rPr>
              <a:t>. Tuy nhiên, các công cụ để thực hiện việc truy xuất </a:t>
            </a:r>
            <a:r>
              <a:rPr lang="en-US" sz="1600" dirty="0" err="1">
                <a:solidFill>
                  <a:schemeClr val="bg2"/>
                </a:solidFill>
                <a:latin typeface="Times New Roman"/>
                <a:ea typeface="Times New Roman"/>
                <a:cs typeface="Times New Roman"/>
                <a:sym typeface="Times New Roman"/>
              </a:rPr>
              <a:t>nguồn</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sản</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phẩm</a:t>
            </a:r>
            <a:r>
              <a:rPr lang="en-US" sz="1600" dirty="0">
                <a:solidFill>
                  <a:schemeClr val="bg2"/>
                </a:solidFill>
                <a:latin typeface="Times New Roman"/>
                <a:ea typeface="Times New Roman"/>
                <a:cs typeface="Times New Roman"/>
                <a:sym typeface="Times New Roman"/>
              </a:rPr>
              <a:t> </a:t>
            </a:r>
            <a:r>
              <a:rPr lang="vi" sz="1600" dirty="0">
                <a:solidFill>
                  <a:schemeClr val="bg2"/>
                </a:solidFill>
                <a:latin typeface="Times New Roman"/>
                <a:ea typeface="Times New Roman"/>
                <a:cs typeface="Times New Roman"/>
                <a:sym typeface="Times New Roman"/>
              </a:rPr>
              <a:t>vẫn bộc lộ những hạn chế, cần được khắc phục.</a:t>
            </a:r>
            <a:endParaRPr sz="1600" dirty="0">
              <a:solidFill>
                <a:schemeClr val="bg2"/>
              </a:solidFill>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Char char="●"/>
            </a:pPr>
            <a:r>
              <a:rPr lang="vi" sz="1600" dirty="0">
                <a:solidFill>
                  <a:schemeClr val="bg2"/>
                </a:solidFill>
                <a:latin typeface="Times New Roman"/>
                <a:ea typeface="Times New Roman"/>
                <a:cs typeface="Times New Roman"/>
                <a:sym typeface="Times New Roman"/>
              </a:rPr>
              <a:t>Nhóm em sẽ đề xuất một số phương pháp giúp người mua hàng dễ dàng truy cập để xem </a:t>
            </a:r>
            <a:r>
              <a:rPr lang="en-US" sz="1600" dirty="0" err="1">
                <a:solidFill>
                  <a:schemeClr val="bg2"/>
                </a:solidFill>
                <a:latin typeface="Times New Roman"/>
                <a:ea typeface="Times New Roman"/>
                <a:cs typeface="Times New Roman"/>
                <a:sym typeface="Times New Roman"/>
              </a:rPr>
              <a:t>thông</a:t>
            </a:r>
            <a:r>
              <a:rPr lang="en-US" sz="1600" dirty="0">
                <a:solidFill>
                  <a:schemeClr val="bg2"/>
                </a:solidFill>
                <a:latin typeface="Times New Roman"/>
                <a:ea typeface="Times New Roman"/>
                <a:cs typeface="Times New Roman"/>
                <a:sym typeface="Times New Roman"/>
              </a:rPr>
              <a:t> tin </a:t>
            </a:r>
            <a:r>
              <a:rPr lang="en-US" sz="1600" dirty="0" err="1">
                <a:solidFill>
                  <a:schemeClr val="bg2"/>
                </a:solidFill>
                <a:latin typeface="Times New Roman"/>
                <a:ea typeface="Times New Roman"/>
                <a:cs typeface="Times New Roman"/>
                <a:sym typeface="Times New Roman"/>
              </a:rPr>
              <a:t>nguồn</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gốc</a:t>
            </a:r>
            <a:r>
              <a:rPr lang="en-US" sz="1600" dirty="0">
                <a:solidFill>
                  <a:schemeClr val="bg2"/>
                </a:solidFill>
                <a:latin typeface="Times New Roman"/>
                <a:ea typeface="Times New Roman"/>
                <a:cs typeface="Times New Roman"/>
                <a:sym typeface="Times New Roman"/>
              </a:rPr>
              <a:t> </a:t>
            </a:r>
            <a:r>
              <a:rPr lang="vi" sz="1600" dirty="0">
                <a:solidFill>
                  <a:schemeClr val="bg2"/>
                </a:solidFill>
                <a:latin typeface="Times New Roman"/>
                <a:ea typeface="Times New Roman"/>
                <a:cs typeface="Times New Roman"/>
                <a:sym typeface="Times New Roman"/>
              </a:rPr>
              <a:t>sản phẩm, các thông số, </a:t>
            </a:r>
            <a:r>
              <a:rPr lang="en-US" sz="1600" dirty="0" err="1">
                <a:solidFill>
                  <a:schemeClr val="bg2"/>
                </a:solidFill>
                <a:latin typeface="Times New Roman"/>
                <a:ea typeface="Times New Roman"/>
                <a:cs typeface="Times New Roman"/>
                <a:sym typeface="Times New Roman"/>
              </a:rPr>
              <a:t>lịch</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sử</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mua</a:t>
            </a:r>
            <a:r>
              <a:rPr lang="en-US" sz="1600" dirty="0">
                <a:solidFill>
                  <a:schemeClr val="bg2"/>
                </a:solidFill>
                <a:latin typeface="Times New Roman"/>
                <a:ea typeface="Times New Roman"/>
                <a:cs typeface="Times New Roman"/>
                <a:sym typeface="Times New Roman"/>
              </a:rPr>
              <a:t> </a:t>
            </a:r>
            <a:r>
              <a:rPr lang="en-US" sz="1600" dirty="0" err="1">
                <a:solidFill>
                  <a:schemeClr val="bg2"/>
                </a:solidFill>
                <a:latin typeface="Times New Roman"/>
                <a:ea typeface="Times New Roman"/>
                <a:cs typeface="Times New Roman"/>
                <a:sym typeface="Times New Roman"/>
              </a:rPr>
              <a:t>bán</a:t>
            </a:r>
            <a:r>
              <a:rPr lang="en-US" sz="1600" dirty="0">
                <a:solidFill>
                  <a:schemeClr val="bg2"/>
                </a:solidFill>
                <a:latin typeface="Times New Roman"/>
                <a:ea typeface="Times New Roman"/>
                <a:cs typeface="Times New Roman"/>
                <a:sym typeface="Times New Roman"/>
              </a:rPr>
              <a:t> </a:t>
            </a:r>
            <a:r>
              <a:rPr lang="vi" sz="1600" dirty="0">
                <a:solidFill>
                  <a:schemeClr val="bg2"/>
                </a:solidFill>
                <a:latin typeface="Times New Roman"/>
                <a:ea typeface="Times New Roman"/>
                <a:cs typeface="Times New Roman"/>
                <a:sym typeface="Times New Roman"/>
              </a:rPr>
              <a:t>của sản phẩm. Từ đó có thể giúp đáp ứng nhu cầu ngày càng tăng về thông tin của người tiêu dùng về hàng hóa được sản xuất trên toàn cầu, mang lại sự minh bạch và chính xác hơn về hành trình dài của sản phẩm.</a:t>
            </a:r>
            <a:endParaRPr sz="1600" dirty="0">
              <a:solidFill>
                <a:schemeClr val="bg2"/>
              </a:solidFill>
              <a:latin typeface="Times New Roman"/>
              <a:ea typeface="Times New Roman"/>
              <a:cs typeface="Times New Roman"/>
              <a:sym typeface="Times New Roman"/>
            </a:endParaRPr>
          </a:p>
          <a:p>
            <a:pPr marL="342900" lvl="0" indent="-241300" algn="l" rtl="0">
              <a:spcBef>
                <a:spcPts val="320"/>
              </a:spcBef>
              <a:spcAft>
                <a:spcPts val="1200"/>
              </a:spcAft>
              <a:buClr>
                <a:schemeClr val="dk1"/>
              </a:buClr>
              <a:buSzPts val="1600"/>
              <a:buNone/>
            </a:pPr>
            <a:endParaRPr sz="16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1547</Words>
  <Application>Microsoft Office PowerPoint</Application>
  <PresentationFormat>On-screen Show (16:9)</PresentationFormat>
  <Paragraphs>101</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Times New Roman</vt:lpstr>
      <vt:lpstr>Raleway</vt:lpstr>
      <vt:lpstr>Lato</vt:lpstr>
      <vt:lpstr>Arial</vt:lpstr>
      <vt:lpstr>Streamline</vt:lpstr>
      <vt:lpstr>Chủ đề:  Truy xuất nguồn gốc sản phẩm ứng dụng blockchain</vt:lpstr>
      <vt:lpstr>I. Tổng quan về Hyperledger Fabric</vt:lpstr>
      <vt:lpstr>PowerPoint Presentation</vt:lpstr>
      <vt:lpstr>PowerPoint Presentation</vt:lpstr>
      <vt:lpstr>PowerPoint Presentation</vt:lpstr>
      <vt:lpstr>PowerPoint Presentation</vt:lpstr>
      <vt:lpstr>PowerPoint Presentation</vt:lpstr>
      <vt:lpstr>PowerPoint Presentation</vt:lpstr>
      <vt:lpstr>II. Giới thiệu về chủ đề</vt:lpstr>
      <vt:lpstr>III. Ý tưởng     a. Mô hình      b. Các chức năng IV. Ưu điểm V. Nhược điểm </vt:lpstr>
      <vt:lpstr>III. Ý tưởng     a. Mô hình      b. Các chức năng IV. Ưu điểm V. Nhược điểm </vt:lpstr>
      <vt:lpstr>III. Ý tưởng     a. Mô hình      b. Các chức năng IV. Ưu điểm V. Nhược điểm </vt:lpstr>
      <vt:lpstr>III. Ý tưởng     a. Mô hình      b. Các chức năng IV. Ưu điểm V. Nhược điểm </vt:lpstr>
      <vt:lpstr>VI. Demo Web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Truy xuất thông tin sở hữu sản phẩm ứng dụng blockchain</dc:title>
  <cp:lastModifiedBy>phungphuchau2002@gmail.com</cp:lastModifiedBy>
  <cp:revision>51</cp:revision>
  <dcterms:modified xsi:type="dcterms:W3CDTF">2024-01-03T07:13:21Z</dcterms:modified>
</cp:coreProperties>
</file>