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76" r:id="rId5"/>
    <p:sldId id="271" r:id="rId6"/>
    <p:sldId id="257" r:id="rId7"/>
    <p:sldId id="272" r:id="rId8"/>
    <p:sldId id="277" r:id="rId9"/>
    <p:sldId id="259" r:id="rId10"/>
    <p:sldId id="278" r:id="rId11"/>
    <p:sldId id="273" r:id="rId12"/>
    <p:sldId id="258" r:id="rId13"/>
    <p:sldId id="279" r:id="rId14"/>
    <p:sldId id="280" r:id="rId15"/>
    <p:sldId id="287" r:id="rId16"/>
    <p:sldId id="288" r:id="rId17"/>
    <p:sldId id="289" r:id="rId18"/>
    <p:sldId id="290" r:id="rId19"/>
    <p:sldId id="291" r:id="rId20"/>
    <p:sldId id="292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5556"/>
        <p:guide orient="horz" pos="4320"/>
        <p:guide pos="2880"/>
        <p:guide pos="204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r">
              <a:defRPr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t>Click to edit Master title style</a:t>
            </a:r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tx1"/>
                </a:solidFill>
              </a:defRPr>
            </a:lvl2pPr>
            <a:lvl3pPr marL="914400" lvl="2" indent="-914400" algn="ctr">
              <a:buNone/>
              <a:defRPr kern="1200">
                <a:solidFill>
                  <a:schemeClr val="tx1"/>
                </a:solidFill>
              </a:defRPr>
            </a:lvl3pPr>
            <a:lvl4pPr marL="1371600" lvl="3" indent="-1371600" algn="ctr">
              <a:buNone/>
              <a:defRPr kern="1200">
                <a:solidFill>
                  <a:schemeClr val="tx1"/>
                </a:solidFill>
              </a:defRPr>
            </a:lvl4pPr>
            <a:lvl5pPr marL="1828800" lvl="4" indent="-1828800" algn="ctr">
              <a:buNone/>
              <a:defRPr kern="1200">
                <a:solidFill>
                  <a:schemeClr val="tx1"/>
                </a:solidFill>
              </a:defRPr>
            </a:lvl5pPr>
          </a:lstStyle>
          <a:p>
            <a:pPr lvl="0" fontAlgn="base"/>
            <a:r>
              <a:t>Click to edit Master subtitle style</a:t>
            </a:r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noProof="1" dirty="0"/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endParaRPr lang="zh-CN" altLang="en-US" noProof="1" dirty="0"/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/>
            <a:fld id="{9A0DB2DC-4C9A-4742-B13C-FB6460FD3503}" type="slidenum">
              <a:rPr lang="zh-CN" noProof="1">
                <a:latin typeface="Arial" charset="0"/>
                <a:ea typeface="SimSun" charset="-122"/>
                <a:cs typeface="+mn-ea"/>
              </a:rPr>
            </a:fld>
            <a:endParaRPr lang="zh-CN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8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t>Click to edit Master text styles</a:t>
            </a:r>
          </a:p>
          <a:p>
            <a:pPr lvl="1" indent="-285750"/>
            <a:r>
              <a:t>Second level</a:t>
            </a:r>
          </a:p>
          <a:p>
            <a:pPr lvl="2" indent="-228600"/>
            <a:r>
              <a:t>Third level</a:t>
            </a:r>
          </a:p>
          <a:p>
            <a:pPr lvl="3" indent="-228600"/>
            <a:r>
              <a:t>Fourth level</a:t>
            </a:r>
          </a:p>
          <a:p>
            <a:pPr lvl="4" indent="-228600"/>
            <a:r>
              <a:t>Fifth level</a:t>
            </a:r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charset="0"/>
                <a:ea typeface="SimSun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>
              <a:buNone/>
            </a:pPr>
            <a:r>
              <a:rPr lang="x-none" kern="1200" baseline="0">
                <a:latin typeface="Arial" charset="0"/>
                <a:ea typeface="宋体" charset="-122"/>
                <a:cs typeface="+mj-cs"/>
              </a:rPr>
              <a:t>Clojure</a:t>
            </a:r>
            <a:endParaRPr lang="x-none" kern="1200" baseline="0">
              <a:latin typeface="Arial" charset="0"/>
              <a:ea typeface="宋体" charset="-122"/>
              <a:cs typeface="+mj-cs"/>
            </a:endParaRPr>
          </a:p>
        </p:txBody>
      </p:sp>
      <p:sp>
        <p:nvSpPr>
          <p:cNvPr id="3074" name="Subtitle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None/>
            </a:pPr>
            <a:r>
              <a:rPr lang="x-none" kern="1200" baseline="0">
                <a:latin typeface="Arial" charset="0"/>
                <a:ea typeface="宋体" charset="-122"/>
                <a:cs typeface="+mn-cs"/>
              </a:rPr>
              <a:t>Transducers</a:t>
            </a:r>
            <a:endParaRPr lang="x-none" kern="1200" baseline="0"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2140" y="2997200"/>
            <a:ext cx="803846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6600">
                <a:solidFill>
                  <a:schemeClr val="bg1">
                    <a:lumMod val="50000"/>
                  </a:schemeClr>
                </a:solidFill>
              </a:rPr>
              <a:t>TEMPLATE</a:t>
            </a:r>
            <a:endParaRPr lang="x-none" altLang="en-US" sz="6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6145" descr="e871a43c347649cea2e8363dead7576f# #矩形 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Usando transducers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828040" y="1701165"/>
            <a:ext cx="731266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/>
              <a:t>Existen varias formas validas y fáciles como correr transducers:</a:t>
            </a:r>
            <a:endParaRPr lang="x-none" altLang="en-US" sz="2000"/>
          </a:p>
          <a:p>
            <a:endParaRPr lang="x-none" altLang="en-US" sz="2400"/>
          </a:p>
          <a:p>
            <a:endParaRPr lang="x-none" altLang="en-US" sz="2800"/>
          </a:p>
          <a:p>
            <a:pPr marL="342900" indent="-342900" algn="just">
              <a:buAutoNum type="arabicPeriod"/>
            </a:pPr>
            <a:r>
              <a:rPr lang="x-none" altLang="en-US" sz="2000" b="1"/>
              <a:t>into:</a:t>
            </a:r>
            <a:r>
              <a:rPr lang="x-none" altLang="en-US" sz="2000"/>
              <a:t> es la version más sencilla. Concatena a una colección existente lo que el transducer aplica a una colección.</a:t>
            </a:r>
            <a:endParaRPr lang="x-none" altLang="en-US" sz="2000"/>
          </a:p>
          <a:p>
            <a:pPr marL="342900" indent="-342900" algn="just">
              <a:buAutoNum type="arabicPeriod"/>
            </a:pPr>
            <a:r>
              <a:rPr lang="x-none" altLang="en-US" sz="2000" b="1"/>
              <a:t>transduce: </a:t>
            </a:r>
            <a:r>
              <a:rPr lang="x-none" altLang="en-US" sz="2000"/>
              <a:t>aplica el transducer a una colección, luego, utilizando una función reductora, nos crea el resultado final.</a:t>
            </a:r>
            <a:endParaRPr lang="x-none" altLang="en-US" sz="2000"/>
          </a:p>
          <a:p>
            <a:pPr marL="342900" indent="-342900" algn="just">
              <a:buAutoNum type="arabicPeriod"/>
            </a:pPr>
            <a:r>
              <a:rPr lang="x-none" altLang="en-US" sz="2000" b="1"/>
              <a:t>sequence: </a:t>
            </a:r>
            <a:r>
              <a:rPr lang="x-none" altLang="en-US" sz="2000"/>
              <a:t>retorna una nueva lazy sequence generada por el transducer.</a:t>
            </a:r>
            <a:endParaRPr lang="x-none" altLang="en-US" sz="2000"/>
          </a:p>
          <a:p>
            <a:pPr marL="342900" indent="-342900" algn="just">
              <a:buAutoNum type="arabicPeriod"/>
            </a:pPr>
            <a:r>
              <a:rPr lang="x-none" altLang="en-US" sz="2000" b="1"/>
              <a:t>educe: </a:t>
            </a:r>
            <a:r>
              <a:rPr lang="x-none" altLang="en-US" sz="2000"/>
              <a:t>captura el proceso del transducer dentro de una función.</a:t>
            </a:r>
            <a:endParaRPr lang="x-none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Valores de retorno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2204720"/>
            <a:ext cx="8229600" cy="2974975"/>
          </a:xfrm>
        </p:spPr>
        <p:txBody>
          <a:bodyPr/>
          <a:p>
            <a:pPr marL="0" indent="0">
              <a:buNone/>
            </a:pPr>
            <a:r>
              <a:rPr lang="en-US" sz="2400"/>
              <a:t> </a:t>
            </a:r>
            <a:r>
              <a:rPr lang="x-none" altLang="en-US" sz="2200"/>
              <a:t>Un transducer puede retornar 0 o más valores</a:t>
            </a:r>
            <a:endParaRPr lang="x-none" altLang="en-US" sz="2200"/>
          </a:p>
          <a:p>
            <a:pPr marL="0" indent="0">
              <a:buNone/>
            </a:pPr>
            <a:endParaRPr lang="x-none" altLang="en-US" sz="2200"/>
          </a:p>
          <a:p>
            <a:pPr algn="just"/>
            <a:r>
              <a:rPr lang="x-none" altLang="en-US" sz="2200"/>
              <a:t>Para no retornar ningun valor, simplemente hay que retornar el resultado de esa iteración.</a:t>
            </a:r>
            <a:endParaRPr lang="x-none" altLang="en-US" sz="2200"/>
          </a:p>
          <a:p>
            <a:pPr algn="just"/>
            <a:r>
              <a:rPr lang="x-none" altLang="en-US" sz="2200"/>
              <a:t>Para retornar un solo valor retornar "(xf result value)"</a:t>
            </a:r>
            <a:endParaRPr lang="x-none" altLang="en-US" sz="2200"/>
          </a:p>
          <a:p>
            <a:pPr algn="just"/>
            <a:r>
              <a:rPr lang="x-none" altLang="en-US" sz="2200"/>
              <a:t>Para retornar multiples valores, llamar</a:t>
            </a:r>
            <a:r>
              <a:rPr lang="en-US" sz="2200"/>
              <a:t> “(xf result value1)”, </a:t>
            </a:r>
            <a:r>
              <a:rPr lang="x-none" altLang="en-US" sz="2200"/>
              <a:t>luego</a:t>
            </a:r>
            <a:r>
              <a:rPr lang="en-US" sz="2200"/>
              <a:t> “(xf result value2)”, </a:t>
            </a:r>
            <a:r>
              <a:rPr lang="x-none" altLang="en-US" sz="2200"/>
              <a:t>y así sucesivamente</a:t>
            </a:r>
            <a:r>
              <a:rPr lang="en-US" sz="2200"/>
              <a:t>.</a:t>
            </a:r>
            <a:endParaRPr lang="en-US" sz="2200"/>
          </a:p>
          <a:p>
            <a:pPr marL="0" indent="0" algn="just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Estados internos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490"/>
            <a:ext cx="8229600" cy="4366895"/>
          </a:xfrm>
        </p:spPr>
        <p:txBody>
          <a:bodyPr/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 algn="just">
              <a:buNone/>
            </a:pPr>
            <a:r>
              <a:rPr lang="x-none" altLang="en-US" sz="2400"/>
              <a:t>Es de gran utilidad el poder llevar un estado interno dentro de los transducers. Llevar este estado nos puede brindar una gran cantidad de beneficios, como veremos luego.</a:t>
            </a:r>
            <a:endParaRPr lang="x-none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Transducers como reducers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x-none" altLang="en-US" sz="5400"/>
              <a:t>DEMOSTRACIÓN</a:t>
            </a:r>
            <a:endParaRPr lang="x-none" altLang="en-US"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Parametrización en un transducer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2193290"/>
            <a:ext cx="8229600" cy="4749165"/>
          </a:xfrm>
        </p:spPr>
        <p:txBody>
          <a:bodyPr/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r>
              <a:rPr lang="x-none" altLang="en-US" sz="2400"/>
              <a:t>El inconveniente para la aplicación general de la parametrización es que el transducer tambien espera la función xf, para resolver este problema se utiliza la función </a:t>
            </a:r>
            <a:r>
              <a:rPr lang="x-none" altLang="en-US" sz="2400">
                <a:solidFill>
                  <a:schemeClr val="accent2">
                    <a:lumMod val="50000"/>
                  </a:schemeClr>
                </a:solidFill>
              </a:rPr>
              <a:t>partial</a:t>
            </a:r>
            <a:r>
              <a:rPr lang="x-none" altLang="en-US" sz="2400"/>
              <a:t>.</a:t>
            </a:r>
            <a:endParaRPr lang="x-none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Componiendo transducers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055"/>
            <a:ext cx="8229600" cy="403796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 algn="just">
              <a:buNone/>
            </a:pPr>
            <a:r>
              <a:rPr lang="x-none" altLang="en-US" sz="2400"/>
              <a:t>Una de los beneficios principales de los transducers es la capacidad de poder componer los mismo a partir de otros transducers. Esto logra que un transducer sea más eficiente que filtrar/mapear sobre una secuencia varias veces seguidas.</a:t>
            </a:r>
            <a:endParaRPr lang="x-none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Para finalizar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726305"/>
          </a:xfrm>
        </p:spPr>
        <p:txBody>
          <a:bodyPr/>
          <a:p>
            <a:pPr marL="0" indent="0">
              <a:buNone/>
            </a:pP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A partir de clojure 1.8 las funciones map y compañia tienen implementada una aridad por la cual pueden generar un transducer, por ejemplo:</a:t>
            </a:r>
            <a:endParaRPr lang="x-none" altLang="en-US" sz="2400"/>
          </a:p>
          <a:p>
            <a:pPr marL="0" indent="0">
              <a:buNone/>
            </a:pP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(</a:t>
            </a:r>
            <a:r>
              <a:rPr lang="x-none" altLang="en-US" sz="2400">
                <a:solidFill>
                  <a:schemeClr val="accent2">
                    <a:lumMod val="50000"/>
                  </a:schemeClr>
                </a:solidFill>
              </a:rPr>
              <a:t>map inc</a:t>
            </a:r>
            <a:r>
              <a:rPr lang="x-none" altLang="en-US" sz="2400"/>
              <a:t>) </a:t>
            </a:r>
            <a:r>
              <a:rPr lang="x-none" altLang="en-US" sz="2400">
                <a:solidFill>
                  <a:schemeClr val="bg1">
                    <a:lumMod val="50000"/>
                  </a:schemeClr>
                </a:solidFill>
              </a:rPr>
              <a:t>;; -&gt;&gt; me retorna un transducer</a:t>
            </a:r>
            <a:endParaRPr lang="x-none" altLang="en-US" sz="24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x-none" altLang="en-US" sz="24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 sz="2400"/>
              <a:t>(</a:t>
            </a:r>
            <a:r>
              <a:rPr lang="x-none" altLang="en-US" sz="2400">
                <a:solidFill>
                  <a:srgbClr val="C00000"/>
                </a:solidFill>
              </a:rPr>
              <a:t>sequence</a:t>
            </a:r>
            <a:r>
              <a:rPr lang="x-none" altLang="en-US" sz="24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x-none" altLang="en-US" sz="2400"/>
              <a:t>(</a:t>
            </a:r>
            <a:r>
              <a:rPr lang="x-none" altLang="en-US" sz="2400">
                <a:solidFill>
                  <a:schemeClr val="accent2">
                    <a:lumMod val="50000"/>
                  </a:schemeClr>
                </a:solidFill>
              </a:rPr>
              <a:t>map inc</a:t>
            </a:r>
            <a:r>
              <a:rPr lang="x-none" altLang="en-US" sz="2400"/>
              <a:t>) some-seq) </a:t>
            </a:r>
            <a:r>
              <a:rPr lang="x-none" altLang="en-US" sz="2400">
                <a:solidFill>
                  <a:schemeClr val="bg1">
                    <a:lumMod val="50000"/>
                  </a:schemeClr>
                </a:solidFill>
              </a:rPr>
              <a:t>;; llamada a un transducer</a:t>
            </a:r>
            <a:endParaRPr lang="x-none" altLang="en-US" sz="24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x-none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Funciones posibles a usar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205"/>
            <a:ext cx="8229600" cy="4488815"/>
          </a:xfrm>
        </p:spPr>
        <p:txBody>
          <a:bodyPr/>
          <a:p>
            <a:pPr marL="0" indent="0">
              <a:buNone/>
            </a:pP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map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cat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mapcat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filter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remove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take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take-while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take-nth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drop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drop-while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replace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partition-by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partition-all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keep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keep-indexed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map-indexed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distinct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interpose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dedupe</a:t>
            </a:r>
            <a:r>
              <a:rPr lang="x-none" altLang="en-US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random-sample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¿Qué son?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539750" y="2420620"/>
            <a:ext cx="803846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en-US" sz="2400">
                <a:solidFill>
                  <a:schemeClr val="tx1"/>
                </a:solidFill>
              </a:rPr>
              <a:t>Son la esencia de las funciones map, filter y otras funciones  que producen un resultado para una función reductora. </a:t>
            </a:r>
            <a:endParaRPr lang="x-none" altLang="en-US" sz="2400">
              <a:solidFill>
                <a:schemeClr val="tx1"/>
              </a:solidFill>
            </a:endParaRPr>
          </a:p>
          <a:p>
            <a:pPr algn="just"/>
            <a:r>
              <a:rPr lang="x-none" altLang="en-US" sz="2400">
                <a:solidFill>
                  <a:schemeClr val="tx1"/>
                </a:solidFill>
              </a:rPr>
              <a:t> </a:t>
            </a:r>
            <a:endParaRPr lang="x-none" altLang="en-US" sz="2400">
              <a:solidFill>
                <a:schemeClr val="tx1"/>
              </a:solidFill>
            </a:endParaRPr>
          </a:p>
          <a:p>
            <a:pPr algn="just"/>
            <a:r>
              <a:rPr lang="x-none" altLang="en-US" sz="2400">
                <a:solidFill>
                  <a:schemeClr val="tx1"/>
                </a:solidFill>
              </a:rPr>
              <a:t>Los transducers son algoritmos de trasnformación, los cuales se basan en procesos de redución. </a:t>
            </a:r>
            <a:endParaRPr lang="x-none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¿Qué clase de proceso?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612140" y="2637155"/>
            <a:ext cx="803846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charset="0"/>
              <a:buChar char="•"/>
            </a:pPr>
            <a:r>
              <a:rPr lang="x-none" altLang="en-US" sz="2400">
                <a:solidFill>
                  <a:schemeClr val="tx1"/>
                </a:solidFill>
              </a:rPr>
              <a:t>Aquellos procesos que pueden ser definidos por una sucesion de pasos.</a:t>
            </a:r>
            <a:endParaRPr lang="x-none" altLang="en-US" sz="2400">
              <a:solidFill>
                <a:schemeClr val="tx1"/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x-none" altLang="en-US" sz="2400">
                <a:solidFill>
                  <a:schemeClr val="tx1"/>
                </a:solidFill>
              </a:rPr>
              <a:t>Cada paso toma una entrada la cual transforma. Ej, creando una colección de datos. </a:t>
            </a:r>
            <a:endParaRPr lang="x-none" altLang="en-US" sz="2400">
              <a:solidFill>
                <a:schemeClr val="tx1"/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x-none" altLang="en-US" sz="2400">
                <a:solidFill>
                  <a:schemeClr val="tx1"/>
                </a:solidFill>
              </a:rPr>
              <a:t>La idea general es la de "reducción por la izquierda". El proceso, no el resultado.</a:t>
            </a:r>
            <a:endParaRPr lang="x-none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Reduce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612140" y="1701165"/>
            <a:ext cx="8038465" cy="3870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tx1"/>
                </a:solidFill>
              </a:rPr>
              <a:t>Reduce:</a:t>
            </a:r>
            <a:r>
              <a:rPr lang="x-none" altLang="en-US" sz="2400">
                <a:solidFill>
                  <a:schemeClr val="tx1"/>
                </a:solidFill>
              </a:rPr>
              <a:t> </a:t>
            </a:r>
            <a:r>
              <a:rPr lang="x-none" altLang="en-US" sz="2400">
                <a:solidFill>
                  <a:schemeClr val="bg1">
                    <a:lumMod val="50000"/>
                  </a:schemeClr>
                </a:solidFill>
              </a:rPr>
              <a:t>	(reduce f coll)  (reduce f val coll)</a:t>
            </a:r>
            <a:endParaRPr lang="x-none" altLang="en-US" sz="2400">
              <a:solidFill>
                <a:schemeClr val="bg1">
                  <a:lumMod val="50000"/>
                </a:schemeClr>
              </a:solidFill>
            </a:endParaRPr>
          </a:p>
          <a:p>
            <a:endParaRPr lang="x-none" altLang="en-US" sz="2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x-none" altLang="en-US" sz="2400" b="1">
                <a:solidFill>
                  <a:schemeClr val="tx1"/>
                </a:solidFill>
              </a:rPr>
              <a:t>f:</a:t>
            </a:r>
            <a:r>
              <a:rPr lang="x-none" altLang="en-US" sz="2400">
                <a:solidFill>
                  <a:schemeClr val="bg1">
                    <a:lumMod val="50000"/>
                  </a:schemeClr>
                </a:solidFill>
              </a:rPr>
              <a:t> 		función que recibe dos parametros</a:t>
            </a:r>
            <a:endParaRPr lang="x-none" altLang="en-US" sz="2400">
              <a:solidFill>
                <a:schemeClr val="bg1">
                  <a:lumMod val="50000"/>
                </a:schemeClr>
              </a:solidFill>
            </a:endParaRPr>
          </a:p>
          <a:p>
            <a:endParaRPr lang="x-none" altLang="en-US" sz="280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x-none" altLang="en-US" sz="2400">
                <a:solidFill>
                  <a:schemeClr val="tx1"/>
                </a:solidFill>
              </a:rPr>
              <a:t>Si val no ha sido proveido retorna el resultado de aplicar f a los primeros dos 2 items en coll, luego aplica f a ese valor y el tercer item y así sucesivamente. Si val ha sido proveido, retorna el valor de aplicar f a val y el primer valor de coll, luego el valor de aplicar ese resultado con el segundo item y así sucesivamente.</a:t>
            </a:r>
            <a:endParaRPr lang="x-none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¿Qué es un transducer?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612140" y="2420620"/>
            <a:ext cx="803846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i="1">
                <a:solidFill>
                  <a:schemeClr val="bg1">
                    <a:lumMod val="50000"/>
                  </a:schemeClr>
                </a:solidFill>
              </a:rPr>
              <a:t>"Reducing functions are functions that take two arguments: A result so far and an input. They return a new result (so far). For example + : With two arguments, you can think of the first as the result so far and the second as the input."</a:t>
            </a:r>
            <a:endParaRPr lang="x-none" altLang="en-US" sz="2000" i="1">
              <a:solidFill>
                <a:schemeClr val="bg1">
                  <a:lumMod val="50000"/>
                </a:schemeClr>
              </a:solidFill>
            </a:endParaRPr>
          </a:p>
          <a:p>
            <a:endParaRPr lang="x-none" altLang="en-US" sz="2000" i="1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x-none" altLang="en-US" sz="2000" i="1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x-none" altLang="en-US" sz="2000" i="1">
                <a:solidFill>
                  <a:schemeClr val="tx1"/>
                </a:solidFill>
              </a:rPr>
              <a:t>@Leon Grapenthin</a:t>
            </a:r>
            <a:endParaRPr lang="x-none" altLang="en-US" sz="2000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¿Qué es un transducer?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612140" y="2853055"/>
            <a:ext cx="803846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en-US" sz="2800">
                <a:solidFill>
                  <a:schemeClr val="tx1"/>
                </a:solidFill>
              </a:rPr>
              <a:t>Ahora, un tranducer puede convertir la función + en una función "twice-plus" (duplica la entrada antes de sumarla). </a:t>
            </a:r>
            <a:endParaRPr lang="x-none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Transduce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900430" y="1917065"/>
            <a:ext cx="732980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Font typeface="Arial" charset="0"/>
            </a:pPr>
            <a:r>
              <a:rPr lang="x-none" altLang="en-US" sz="2400">
                <a:solidFill>
                  <a:schemeClr val="tx1"/>
                </a:solidFill>
              </a:rPr>
              <a:t>TRANSDUCE: Al mismo paso que estamos tomando entradas por este proceso de reducción, vamos a llevar estas entradas por una seria de tranformaciónes.</a:t>
            </a:r>
            <a:endParaRPr lang="x-none" altLang="en-US" sz="2400">
              <a:solidFill>
                <a:schemeClr val="tx1"/>
              </a:solidFill>
            </a:endParaRPr>
          </a:p>
          <a:p>
            <a:pPr algn="just">
              <a:buFont typeface="Arial" charset="0"/>
            </a:pPr>
            <a:endParaRPr lang="x-none" altLang="en-US" sz="2400">
              <a:solidFill>
                <a:schemeClr val="tx1"/>
              </a:solidFill>
            </a:endParaRPr>
          </a:p>
          <a:p>
            <a:pPr algn="just">
              <a:buFont typeface="Arial" charset="0"/>
            </a:pPr>
            <a:endParaRPr lang="x-none" altLang="en-US" sz="2400">
              <a:solidFill>
                <a:schemeClr val="tx1"/>
              </a:solidFill>
            </a:endParaRPr>
          </a:p>
          <a:p>
            <a:pPr algn="just">
              <a:buFont typeface="Arial" charset="0"/>
            </a:pPr>
            <a:r>
              <a:rPr lang="x-none" altLang="en-US" sz="2400">
                <a:solidFill>
                  <a:schemeClr val="tx1"/>
                </a:solidFill>
              </a:rPr>
              <a:t>TL;DR: Es un proceso de transformaciones que se le realiza a las entradas a lo largo de un proceso de reducción.</a:t>
            </a:r>
            <a:endParaRPr lang="x-none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Beneficios sobre funciones de redución</a:t>
            </a:r>
            <a:endParaRPr lang="x-none" sz="3200" dirty="0"/>
          </a:p>
        </p:txBody>
      </p:sp>
      <p:pic>
        <p:nvPicPr>
          <p:cNvPr id="3" name="Picture 2" descr="redu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484630"/>
            <a:ext cx="7077075" cy="2145030"/>
          </a:xfrm>
          <a:prstGeom prst="rect">
            <a:avLst/>
          </a:prstGeom>
        </p:spPr>
      </p:pic>
      <p:pic>
        <p:nvPicPr>
          <p:cNvPr id="4" name="Picture 3" descr="transduc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4076700"/>
            <a:ext cx="6990715" cy="1875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sz="3200" dirty="0"/>
              <a:t>Beneficios</a:t>
            </a:r>
            <a:endParaRPr lang="x-none" sz="3200" dirty="0"/>
          </a:p>
        </p:txBody>
      </p:sp>
      <p:sp>
        <p:nvSpPr>
          <p:cNvPr id="2" name="Text Box 1"/>
          <p:cNvSpPr txBox="1"/>
          <p:nvPr/>
        </p:nvSpPr>
        <p:spPr>
          <a:xfrm>
            <a:off x="612140" y="2204720"/>
            <a:ext cx="8038465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charset="0"/>
              <a:buChar char="•"/>
            </a:pPr>
            <a:r>
              <a:rPr lang="x-none" altLang="en-US" sz="2000">
                <a:solidFill>
                  <a:schemeClr val="tx1"/>
                </a:solidFill>
              </a:rPr>
              <a:t>Una función map, filter, mapcat, etc. son funciones de secuencia a secuencia. Toman y generan secuencias.</a:t>
            </a:r>
            <a:endParaRPr lang="x-none" altLang="en-US" sz="2000">
              <a:solidFill>
                <a:schemeClr val="tx1"/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x-none" altLang="en-US" sz="2000">
                <a:solidFill>
                  <a:schemeClr val="tx1"/>
                </a:solidFill>
              </a:rPr>
              <a:t>Las reglas de estas funciones solamente funcionan sobre secuencias. ¿Qué pasa si tenemos streams, channels u otras estructuras?</a:t>
            </a:r>
            <a:endParaRPr lang="x-none" altLang="en-US" sz="2000">
              <a:solidFill>
                <a:schemeClr val="tx1"/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x-none" altLang="en-US" sz="2000">
                <a:solidFill>
                  <a:schemeClr val="tx1"/>
                </a:solidFill>
              </a:rPr>
              <a:t>Todas estas funcionen crean subsecuencias entre cada uno de sus pasos.</a:t>
            </a:r>
            <a:endParaRPr lang="x-none" altLang="en-US" sz="2000">
              <a:solidFill>
                <a:schemeClr val="tx1"/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x-none" altLang="en-US" sz="2000">
                <a:solidFill>
                  <a:schemeClr val="tx1"/>
                </a:solidFill>
              </a:rPr>
              <a:t>No existe reutilización en estas funciones. </a:t>
            </a:r>
            <a:endParaRPr lang="x-none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3927</Words>
  <Application>Kingsoft Office WPP</Application>
  <PresentationFormat/>
  <Paragraphs>104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Communications and Dialogues</vt:lpstr>
      <vt:lpstr>Clojure</vt:lpstr>
      <vt:lpstr>¿Qué son?</vt:lpstr>
      <vt:lpstr>¿Qué clase de proceso?</vt:lpstr>
      <vt:lpstr>Reduce</vt:lpstr>
      <vt:lpstr>¿Qué es un transducer?</vt:lpstr>
      <vt:lpstr>¿Qué es un transducer?</vt:lpstr>
      <vt:lpstr>Transduce</vt:lpstr>
      <vt:lpstr>Beneficios sobre funciones de redución</vt:lpstr>
      <vt:lpstr>Beneficios</vt:lpstr>
      <vt:lpstr>PowerPoint 演示文稿</vt:lpstr>
      <vt:lpstr>Usando transducers</vt:lpstr>
      <vt:lpstr>Valores de retorno</vt:lpstr>
      <vt:lpstr>Estados internos</vt:lpstr>
      <vt:lpstr>Transducers como reducers</vt:lpstr>
      <vt:lpstr>Parametrización en un transducer</vt:lpstr>
      <vt:lpstr>Componiendo transducers</vt:lpstr>
      <vt:lpstr>Para finalizar</vt:lpstr>
      <vt:lpstr>Funciones posibles a usar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</dc:creator>
  <cp:lastModifiedBy>jonathan</cp:lastModifiedBy>
  <cp:revision>10</cp:revision>
  <dcterms:created xsi:type="dcterms:W3CDTF">2017-07-05T15:58:27Z</dcterms:created>
  <dcterms:modified xsi:type="dcterms:W3CDTF">2017-07-05T15:58:27Z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