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1" r:id="rId15"/>
    <p:sldId id="269" r:id="rId16"/>
    <p:sldId id="270" r:id="rId17"/>
    <p:sldId id="271" r:id="rId18"/>
    <p:sldId id="272" r:id="rId19"/>
    <p:sldId id="282" r:id="rId20"/>
    <p:sldId id="273" r:id="rId21"/>
    <p:sldId id="275" r:id="rId22"/>
    <p:sldId id="283" r:id="rId23"/>
    <p:sldId id="278" r:id="rId24"/>
    <p:sldId id="279" r:id="rId25"/>
    <p:sldId id="280" r:id="rId26"/>
    <p:sldId id="284" r:id="rId27"/>
    <p:sldId id="277" r:id="rId28"/>
    <p:sldId id="276" r:id="rId29"/>
    <p:sldId id="285" r:id="rId30"/>
    <p:sldId id="289" r:id="rId31"/>
    <p:sldId id="290" r:id="rId32"/>
    <p:sldId id="286" r:id="rId33"/>
    <p:sldId id="287" r:id="rId34"/>
    <p:sldId id="288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64" y="-5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D3A8-0F94-4FBD-BFF3-7C624DA5A7F5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B457-604D-4E9D-90C5-B3FC0AEBB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95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D3A8-0F94-4FBD-BFF3-7C624DA5A7F5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B457-604D-4E9D-90C5-B3FC0AEBB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6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D3A8-0F94-4FBD-BFF3-7C624DA5A7F5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B457-604D-4E9D-90C5-B3FC0AEBB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7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D3A8-0F94-4FBD-BFF3-7C624DA5A7F5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B457-604D-4E9D-90C5-B3FC0AEBB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5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D3A8-0F94-4FBD-BFF3-7C624DA5A7F5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B457-604D-4E9D-90C5-B3FC0AEBB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53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D3A8-0F94-4FBD-BFF3-7C624DA5A7F5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B457-604D-4E9D-90C5-B3FC0AEBB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D3A8-0F94-4FBD-BFF3-7C624DA5A7F5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B457-604D-4E9D-90C5-B3FC0AEBB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9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D3A8-0F94-4FBD-BFF3-7C624DA5A7F5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B457-604D-4E9D-90C5-B3FC0AEBB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3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D3A8-0F94-4FBD-BFF3-7C624DA5A7F5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B457-604D-4E9D-90C5-B3FC0AEBB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8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D3A8-0F94-4FBD-BFF3-7C624DA5A7F5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B457-604D-4E9D-90C5-B3FC0AEBB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4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D3A8-0F94-4FBD-BFF3-7C624DA5A7F5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B457-604D-4E9D-90C5-B3FC0AEBB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CD3A8-0F94-4FBD-BFF3-7C624DA5A7F5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EB457-604D-4E9D-90C5-B3FC0AEBB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4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Deprecate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HTML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w3schools.com/tags/tag_detail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ocument_type_definition" TargetMode="External"/><Relationship Id="rId2" Type="http://schemas.openxmlformats.org/officeDocument/2006/relationships/hyperlink" Target="http://en.wikipedia.org/wiki/Webp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X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</a:t>
            </a:r>
            <a:r>
              <a:rPr lang="en-US" dirty="0"/>
              <a:t>yper </a:t>
            </a:r>
            <a:r>
              <a:rPr lang="en-US" b="1" dirty="0"/>
              <a:t>T</a:t>
            </a:r>
            <a:r>
              <a:rPr lang="en-US" dirty="0"/>
              <a:t>ext </a:t>
            </a:r>
            <a:r>
              <a:rPr lang="en-US" b="1" dirty="0"/>
              <a:t>M</a:t>
            </a:r>
            <a:r>
              <a:rPr lang="en-US" dirty="0"/>
              <a:t>arkup </a:t>
            </a:r>
            <a:r>
              <a:rPr lang="en-US" b="1" dirty="0"/>
              <a:t>L</a:t>
            </a:r>
            <a:r>
              <a:rPr lang="en-US" dirty="0"/>
              <a:t>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markup language is a set of </a:t>
            </a:r>
            <a:r>
              <a:rPr lang="en-US" b="1" dirty="0"/>
              <a:t>markup tags</a:t>
            </a:r>
            <a:endParaRPr lang="en-US" dirty="0"/>
          </a:p>
          <a:p>
            <a:r>
              <a:rPr lang="en-US" dirty="0"/>
              <a:t>HTML documents are described by </a:t>
            </a:r>
            <a:r>
              <a:rPr lang="en-US" b="1" dirty="0"/>
              <a:t>HTML tags</a:t>
            </a:r>
            <a:endParaRPr lang="en-US" dirty="0"/>
          </a:p>
          <a:p>
            <a:r>
              <a:rPr lang="en-US" dirty="0"/>
              <a:t>Each HTML tag </a:t>
            </a:r>
            <a:r>
              <a:rPr lang="en-US" b="1" dirty="0"/>
              <a:t>describes</a:t>
            </a:r>
            <a:r>
              <a:rPr lang="en-US" dirty="0"/>
              <a:t> different document content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39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XHTML Strict DTD. No </a:t>
            </a:r>
            <a:r>
              <a:rPr lang="en-US" dirty="0">
                <a:hlinkClick r:id="rId2" tooltip="Deprecated"/>
              </a:rPr>
              <a:t>deprecated</a:t>
            </a:r>
            <a:r>
              <a:rPr lang="en-US" dirty="0"/>
              <a:t> tags are supported and the code must be written correctly.</a:t>
            </a:r>
          </a:p>
          <a:p>
            <a:r>
              <a:rPr lang="en-US" dirty="0" smtClean="0"/>
              <a:t>XHTML </a:t>
            </a:r>
            <a:r>
              <a:rPr lang="en-US" dirty="0"/>
              <a:t>Transitional DTD is like the XHTML Strict DTD, but deprecated tags are allowed</a:t>
            </a:r>
            <a:r>
              <a:rPr lang="en-US" dirty="0" smtClean="0"/>
              <a:t>.</a:t>
            </a:r>
          </a:p>
          <a:p>
            <a:r>
              <a:rPr lang="en-US" dirty="0"/>
              <a:t>XHTML Frameset DTD is the only XHTML DTD that supports Frameset. The DTD is below.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80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tooltip="HTML5"/>
              </a:rPr>
              <a:t>HTML5</a:t>
            </a:r>
            <a:r>
              <a:rPr lang="en-US" dirty="0"/>
              <a:t> uses a </a:t>
            </a:r>
            <a:r>
              <a:rPr lang="en-US" dirty="0"/>
              <a:t>DOCTYPE</a:t>
            </a:r>
            <a:r>
              <a:rPr lang="en-US" dirty="0"/>
              <a:t> declaration which is very short, due to its lack of references to a DTD in the form of a URL or FPI. All it contains is the tag name of the root element of the </a:t>
            </a:r>
            <a:r>
              <a:rPr lang="en-US" dirty="0" smtClean="0"/>
              <a:t>document</a:t>
            </a:r>
            <a:r>
              <a:rPr lang="en-US" dirty="0"/>
              <a:t>, </a:t>
            </a:r>
            <a:r>
              <a:rPr lang="en-US" dirty="0" smtClean="0"/>
              <a:t>HTML</a:t>
            </a:r>
          </a:p>
          <a:p>
            <a:endParaRPr lang="en-US" dirty="0"/>
          </a:p>
          <a:p>
            <a:r>
              <a:rPr lang="en-US" dirty="0"/>
              <a:t>&lt;!DOCTYPE html&gt;</a:t>
            </a:r>
            <a:r>
              <a:rPr lang="en-US" dirty="0"/>
              <a:t>, case-insensitively.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04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 </a:t>
            </a:r>
          </a:p>
          <a:p>
            <a:r>
              <a:rPr lang="en-US" dirty="0" smtClean="0"/>
              <a:t>computers </a:t>
            </a:r>
            <a:r>
              <a:rPr lang="en-US" dirty="0"/>
              <a:t>deal in bits and </a:t>
            </a:r>
            <a:r>
              <a:rPr lang="en-US" dirty="0" smtClean="0"/>
              <a:t>bytes</a:t>
            </a:r>
          </a:p>
          <a:p>
            <a:r>
              <a:rPr lang="en-US" dirty="0" smtClean="0"/>
              <a:t>Every </a:t>
            </a:r>
            <a:r>
              <a:rPr lang="en-US" dirty="0"/>
              <a:t>piece of text you've ever seen on a computer screen is actually stored in a particular character </a:t>
            </a:r>
            <a:r>
              <a:rPr lang="en-US" dirty="0" smtClean="0"/>
              <a:t>encoding</a:t>
            </a:r>
          </a:p>
          <a:p>
            <a:endParaRPr lang="en-US" dirty="0" smtClean="0"/>
          </a:p>
          <a:p>
            <a:r>
              <a:rPr lang="en-US" dirty="0" err="1" smtClean="0"/>
              <a:t>Prev</a:t>
            </a:r>
            <a:r>
              <a:rPr lang="en-US" dirty="0" smtClean="0"/>
              <a:t> HTML versions</a:t>
            </a:r>
          </a:p>
          <a:p>
            <a:pPr lvl="1"/>
            <a:r>
              <a:rPr lang="en-US" dirty="0"/>
              <a:t>&lt;meta http-</a:t>
            </a:r>
            <a:r>
              <a:rPr lang="en-US" dirty="0" err="1"/>
              <a:t>equiv</a:t>
            </a:r>
            <a:r>
              <a:rPr lang="en-US" dirty="0"/>
              <a:t>="Content-Type" content="text/html; charset=UTF-8</a:t>
            </a:r>
            <a:r>
              <a:rPr lang="en-US" dirty="0" smtClean="0"/>
              <a:t>"&gt;</a:t>
            </a:r>
          </a:p>
          <a:p>
            <a:endParaRPr lang="en-US" dirty="0"/>
          </a:p>
          <a:p>
            <a:r>
              <a:rPr lang="en-US" dirty="0" smtClean="0"/>
              <a:t>HTML5 </a:t>
            </a:r>
          </a:p>
          <a:p>
            <a:pPr lvl="1"/>
            <a:r>
              <a:rPr lang="en-US" dirty="0"/>
              <a:t>&lt;meta charset="</a:t>
            </a:r>
            <a:r>
              <a:rPr lang="en-US" i="1" dirty="0" err="1"/>
              <a:t>character_set</a:t>
            </a:r>
            <a:r>
              <a:rPr lang="en-US" dirty="0" smtClean="0"/>
              <a:t>"&gt;</a:t>
            </a:r>
          </a:p>
          <a:p>
            <a:pPr lvl="1"/>
            <a:r>
              <a:rPr lang="en-US" dirty="0" smtClean="0"/>
              <a:t>Character set : </a:t>
            </a:r>
            <a:r>
              <a:rPr lang="en-US" dirty="0"/>
              <a:t>Specifies the character encoding for the HTML document.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772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MarkUp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&lt;!DOCTYPE html&gt;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&lt;html&gt;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&lt;head&gt;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&lt;meta charset="UTF-8"&gt;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&lt;title&gt;</a:t>
            </a:r>
            <a:r>
              <a:rPr lang="en-US" i="1" dirty="0"/>
              <a:t>Title of the document</a:t>
            </a:r>
            <a:r>
              <a:rPr lang="en-US" dirty="0"/>
              <a:t>&lt;/title&gt;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&lt;/head&gt;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&lt;body&gt;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Content of the document......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063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C:\Users\sandeep_bamane\Desktop\HTML\assign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"/>
            <a:ext cx="48768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sandeep_bamane\Desktop\HTML\file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971800"/>
            <a:ext cx="36957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584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Elements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interesting new elements are: </a:t>
            </a:r>
          </a:p>
          <a:p>
            <a:r>
              <a:rPr lang="en-US" dirty="0"/>
              <a:t>New </a:t>
            </a:r>
            <a:r>
              <a:rPr lang="en-US" b="1" dirty="0"/>
              <a:t>semantic</a:t>
            </a:r>
            <a:r>
              <a:rPr lang="en-US" dirty="0"/>
              <a:t> elements like &lt;header&gt;, &lt;footer&gt;, &lt;article&gt;, and &lt;section&gt;.</a:t>
            </a:r>
          </a:p>
          <a:p>
            <a:r>
              <a:rPr lang="en-US" dirty="0"/>
              <a:t>New form </a:t>
            </a:r>
            <a:r>
              <a:rPr lang="en-US" b="1" dirty="0"/>
              <a:t>controls</a:t>
            </a:r>
            <a:r>
              <a:rPr lang="en-US" dirty="0"/>
              <a:t> like number, date, time, calendar, and range.</a:t>
            </a:r>
          </a:p>
          <a:p>
            <a:r>
              <a:rPr lang="en-US" dirty="0"/>
              <a:t>New </a:t>
            </a:r>
            <a:r>
              <a:rPr lang="en-US" b="1" dirty="0"/>
              <a:t>graphic</a:t>
            </a:r>
            <a:r>
              <a:rPr lang="en-US" dirty="0"/>
              <a:t> elements: &lt;</a:t>
            </a:r>
            <a:r>
              <a:rPr lang="en-US" dirty="0" err="1"/>
              <a:t>svg</a:t>
            </a:r>
            <a:r>
              <a:rPr lang="en-US" dirty="0"/>
              <a:t>&gt; and &lt;canvas&gt;.</a:t>
            </a:r>
          </a:p>
          <a:p>
            <a:r>
              <a:rPr lang="en-US" dirty="0"/>
              <a:t>New </a:t>
            </a:r>
            <a:r>
              <a:rPr lang="en-US" b="1" dirty="0"/>
              <a:t>multimedia</a:t>
            </a:r>
            <a:r>
              <a:rPr lang="en-US" dirty="0"/>
              <a:t> elements: &lt;audio&gt; and &lt;video&gt;.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55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HTML5 </a:t>
            </a:r>
            <a:r>
              <a:rPr lang="en-US" dirty="0" smtClean="0"/>
              <a:t>API's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Geolocation</a:t>
            </a:r>
          </a:p>
          <a:p>
            <a:r>
              <a:rPr lang="en-US" dirty="0"/>
              <a:t>HTML Drag and Drop</a:t>
            </a:r>
          </a:p>
          <a:p>
            <a:r>
              <a:rPr lang="en-US" dirty="0"/>
              <a:t>HTML Local Storage</a:t>
            </a:r>
          </a:p>
          <a:p>
            <a:r>
              <a:rPr lang="en-US" dirty="0"/>
              <a:t>HTML Application Cache</a:t>
            </a:r>
          </a:p>
          <a:p>
            <a:r>
              <a:rPr lang="en-US" dirty="0"/>
              <a:t>HTML Web Workers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647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HTML5 = More Meaningful Markup ...not just DIVs and SPAN</a:t>
            </a:r>
          </a:p>
          <a:p>
            <a:endParaRPr lang="en-US" dirty="0"/>
          </a:p>
          <a:p>
            <a:r>
              <a:rPr lang="en-US" dirty="0"/>
              <a:t>multiple </a:t>
            </a:r>
            <a:r>
              <a:rPr lang="en-US" dirty="0" err="1"/>
              <a:t>divs</a:t>
            </a:r>
            <a:r>
              <a:rPr lang="en-US" dirty="0"/>
              <a:t> clubbed together to form </a:t>
            </a:r>
            <a:r>
              <a:rPr lang="en-US" dirty="0" smtClean="0"/>
              <a:t>website for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743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sandeep_bamane\Desktop\HTML\s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609600"/>
            <a:ext cx="5762851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07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C:\Users\sandeep_bamane\Desktop\HTML\assign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"/>
            <a:ext cx="48768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sandeep_bamane\Desktop\HTML\file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971800"/>
            <a:ext cx="36957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45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History</a:t>
            </a:r>
          </a:p>
          <a:p>
            <a:r>
              <a:rPr lang="en-US" dirty="0" err="1" smtClean="0"/>
              <a:t>Wats</a:t>
            </a:r>
            <a:r>
              <a:rPr lang="en-US" dirty="0" smtClean="0"/>
              <a:t> New In HTML5</a:t>
            </a:r>
          </a:p>
          <a:p>
            <a:r>
              <a:rPr lang="en-US" dirty="0" smtClean="0"/>
              <a:t>HTML5 Features</a:t>
            </a:r>
          </a:p>
          <a:p>
            <a:r>
              <a:rPr lang="en-US" dirty="0" smtClean="0"/>
              <a:t>Understand DOCTYPE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9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sandeep_bamane\Desktop\HTML\html5-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7618413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369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  <a:p>
            <a:r>
              <a:rPr lang="en-US" dirty="0"/>
              <a:t>Aside : section of a page that consists of content that is tangentially related to the content around the aside element, and which could be considered separate from that content</a:t>
            </a:r>
          </a:p>
          <a:p>
            <a:endParaRPr lang="en-US" dirty="0"/>
          </a:p>
          <a:p>
            <a:r>
              <a:rPr lang="en-US" dirty="0"/>
              <a:t>Section : represents a generic document or application section. A section, in this context, </a:t>
            </a:r>
            <a:r>
              <a:rPr lang="en-US" dirty="0" smtClean="0"/>
              <a:t>helps to break content of page into different areas, categories or sections</a:t>
            </a:r>
            <a:endParaRPr lang="en-US" dirty="0"/>
          </a:p>
          <a:p>
            <a:endParaRPr lang="en-US" dirty="0"/>
          </a:p>
          <a:p>
            <a:r>
              <a:rPr lang="en-US" dirty="0"/>
              <a:t>Article : represents a component of a page that consists of a self-contained composition in a document, page, application, or site and that is intended to be independently distributable or reusable, e.g. in syndication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Footer :represents a footer for its nearest ancestor sectioning content or sectioning root </a:t>
            </a:r>
            <a:r>
              <a:rPr lang="en-US" dirty="0" smtClean="0"/>
              <a:t>element</a:t>
            </a:r>
            <a:endParaRPr lang="en-US" dirty="0"/>
          </a:p>
          <a:p>
            <a:endParaRPr lang="en-US" dirty="0" smtClean="0"/>
          </a:p>
          <a:p>
            <a:r>
              <a:rPr lang="en-US" i="1" dirty="0"/>
              <a:t>Sections can contain Article &amp; vice versa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725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C:\Users\sandeep_bamane\Desktop\HTML\assign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"/>
            <a:ext cx="48768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sandeep_bamane\Desktop\HTML\file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971800"/>
            <a:ext cx="36957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06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&lt;figure&gt; and &lt;</a:t>
            </a:r>
            <a:r>
              <a:rPr lang="en-US" dirty="0" err="1"/>
              <a:t>figcaption</a:t>
            </a:r>
            <a:r>
              <a:rPr lang="en-US" dirty="0"/>
              <a:t>&gt; Elements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Captions </a:t>
            </a:r>
            <a:r>
              <a:rPr lang="en-US" dirty="0"/>
              <a:t>with </a:t>
            </a:r>
            <a:r>
              <a:rPr lang="en-US" dirty="0" smtClean="0"/>
              <a:t>images </a:t>
            </a:r>
          </a:p>
          <a:p>
            <a:r>
              <a:rPr lang="en-US" i="1" dirty="0" smtClean="0"/>
              <a:t>&lt;</a:t>
            </a:r>
            <a:r>
              <a:rPr lang="en-US" i="1" dirty="0"/>
              <a:t>figure&gt;</a:t>
            </a:r>
            <a:r>
              <a:rPr lang="en-US" i="1" dirty="0"/>
              <a:t/>
            </a:r>
            <a:br>
              <a:rPr lang="en-US" i="1" dirty="0"/>
            </a:br>
            <a:r>
              <a:rPr lang="en-US" sz="2800" i="1" dirty="0"/>
              <a:t>  &lt;</a:t>
            </a:r>
            <a:r>
              <a:rPr lang="en-US" sz="2800" i="1" dirty="0" err="1"/>
              <a:t>img</a:t>
            </a:r>
            <a:r>
              <a:rPr lang="en-US" sz="2800" i="1" dirty="0"/>
              <a:t> </a:t>
            </a:r>
            <a:r>
              <a:rPr lang="en-US" sz="2800" i="1" dirty="0" err="1"/>
              <a:t>src</a:t>
            </a:r>
            <a:r>
              <a:rPr lang="en-US" sz="2800" i="1" dirty="0"/>
              <a:t>="pic_mountain.jpg" </a:t>
            </a:r>
            <a:r>
              <a:rPr lang="en-US" sz="2800" i="1" dirty="0" smtClean="0"/>
              <a:t>width</a:t>
            </a:r>
            <a:r>
              <a:rPr lang="en-US" sz="2800" i="1" dirty="0"/>
              <a:t>="304" height="228"&gt;</a:t>
            </a:r>
            <a:r>
              <a:rPr lang="en-US" sz="2800" i="1" dirty="0"/>
              <a:t/>
            </a:r>
            <a:br>
              <a:rPr lang="en-US" sz="2800" i="1" dirty="0"/>
            </a:br>
            <a:r>
              <a:rPr lang="en-US" i="1" dirty="0"/>
              <a:t>  &lt;</a:t>
            </a:r>
            <a:r>
              <a:rPr lang="en-US" i="1" dirty="0" err="1"/>
              <a:t>figcaption</a:t>
            </a:r>
            <a:r>
              <a:rPr lang="en-US" i="1" dirty="0"/>
              <a:t>&gt;Fig1. - The Pulpit Rock, Norway.&lt;/</a:t>
            </a:r>
            <a:r>
              <a:rPr lang="en-US" i="1" dirty="0" err="1"/>
              <a:t>figcaption</a:t>
            </a:r>
            <a:r>
              <a:rPr lang="en-US" i="1" dirty="0"/>
              <a:t>&gt;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&lt;/figure&gt;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05565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&amp; Details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&lt;summary&gt; tag defines a visible heading for the </a:t>
            </a:r>
            <a:r>
              <a:rPr lang="en-US" dirty="0">
                <a:hlinkClick r:id="rId2"/>
              </a:rPr>
              <a:t>&lt;details&gt;</a:t>
            </a:r>
            <a:r>
              <a:rPr lang="en-US" dirty="0"/>
              <a:t> element. The heading can be clicked to view/hide the details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81400"/>
            <a:ext cx="3352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343400"/>
            <a:ext cx="576262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6816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&lt;details&gt;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b="1" dirty="0"/>
              <a:t>&lt;summary&gt;Copyright 1999-2014.&lt;/summary&gt;</a:t>
            </a:r>
            <a:r>
              <a:rPr lang="en-US" dirty="0"/>
              <a:t/>
            </a:r>
            <a:br>
              <a:rPr lang="en-US" dirty="0"/>
            </a:br>
            <a:r>
              <a:rPr lang="en-US" sz="2800" i="1" dirty="0"/>
              <a:t>  &lt;p&gt; - by </a:t>
            </a:r>
            <a:r>
              <a:rPr lang="en-US" sz="2800" i="1" dirty="0" err="1"/>
              <a:t>Refsnes</a:t>
            </a:r>
            <a:r>
              <a:rPr lang="en-US" sz="2800" i="1" dirty="0"/>
              <a:t> Data. All Rights Reserved.&lt;/p&gt;</a:t>
            </a:r>
            <a:r>
              <a:rPr lang="en-US" sz="2800" i="1" dirty="0"/>
              <a:t/>
            </a:r>
            <a:br>
              <a:rPr lang="en-US" sz="2800" i="1" dirty="0"/>
            </a:br>
            <a:r>
              <a:rPr lang="en-US" sz="2800" i="1" dirty="0"/>
              <a:t>  </a:t>
            </a:r>
            <a:r>
              <a:rPr lang="en-US" sz="2800" i="1" dirty="0" smtClean="0"/>
              <a:t>&lt;p&gt;All content and graphics on this web site are the property of the company </a:t>
            </a:r>
            <a:r>
              <a:rPr lang="en-US" sz="2800" i="1" dirty="0" err="1" smtClean="0"/>
              <a:t>Refsnes</a:t>
            </a:r>
            <a:r>
              <a:rPr lang="en-US" sz="2800" i="1" dirty="0" smtClean="0"/>
              <a:t> Data.&lt;/p&gt;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&lt;/details&gt;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657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C:\Users\sandeep_bamane\Desktop\HTML\assign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"/>
            <a:ext cx="48768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sandeep_bamane\Desktop\HTML\file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971800"/>
            <a:ext cx="36957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629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sandeep_bamane\Desktop\HTML\h5d-sectioning-flow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1" y="0"/>
            <a:ext cx="912611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898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Browser support:</a:t>
            </a:r>
          </a:p>
          <a:p>
            <a:endParaRPr lang="en-US" dirty="0"/>
          </a:p>
          <a:p>
            <a:r>
              <a:rPr lang="en-US" dirty="0" smtClean="0"/>
              <a:t>Caniuse.com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6" name="Picture 2" descr="C:\Users\sandeep_bamane\Desktop\HTML\html5-browser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743200"/>
            <a:ext cx="36957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282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 descr="C:\Users\sandeep_bamane\Desktop\HTML\order-for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894" y="1371600"/>
            <a:ext cx="52578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09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1990 – HTML 1.0</a:t>
            </a:r>
          </a:p>
          <a:p>
            <a:r>
              <a:rPr lang="en-US" dirty="0" smtClean="0"/>
              <a:t>HTML 2.0</a:t>
            </a:r>
          </a:p>
          <a:p>
            <a:r>
              <a:rPr lang="en-US" dirty="0" smtClean="0"/>
              <a:t>HTML3.0</a:t>
            </a:r>
            <a:endParaRPr lang="en-US" dirty="0"/>
          </a:p>
          <a:p>
            <a:r>
              <a:rPr lang="en-US" dirty="0" smtClean="0"/>
              <a:t>2000 – HTML 4.0</a:t>
            </a:r>
          </a:p>
          <a:p>
            <a:r>
              <a:rPr lang="en-US" dirty="0" smtClean="0"/>
              <a:t>2010 – HTML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0344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Form </a:t>
            </a:r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&lt;form&gt;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 smtClean="0"/>
              <a:t>form </a:t>
            </a:r>
            <a:r>
              <a:rPr lang="en-US" i="1" dirty="0"/>
              <a:t>elements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 smtClean="0"/>
              <a:t>&lt;/</a:t>
            </a:r>
            <a:r>
              <a:rPr lang="en-US" i="1" dirty="0"/>
              <a:t>form</a:t>
            </a:r>
            <a:r>
              <a:rPr lang="en-US" i="1" dirty="0" smtClean="0"/>
              <a:t>&gt;</a:t>
            </a:r>
          </a:p>
          <a:p>
            <a:r>
              <a:rPr lang="en-US" b="1" dirty="0"/>
              <a:t>action attribute</a:t>
            </a:r>
            <a:r>
              <a:rPr lang="en-US" dirty="0"/>
              <a:t> defines the action to be performed when the form is submitted</a:t>
            </a:r>
            <a:r>
              <a:rPr lang="en-US" dirty="0" smtClean="0"/>
              <a:t>.</a:t>
            </a:r>
          </a:p>
          <a:p>
            <a:r>
              <a:rPr lang="en-US" dirty="0"/>
              <a:t>&lt;form </a:t>
            </a:r>
            <a:r>
              <a:rPr lang="en-US" b="1" dirty="0"/>
              <a:t>action="</a:t>
            </a:r>
            <a:r>
              <a:rPr lang="en-US" b="1" dirty="0" err="1"/>
              <a:t>action_page.php</a:t>
            </a:r>
            <a:r>
              <a:rPr lang="en-US" dirty="0" smtClean="0"/>
              <a:t>"&gt; </a:t>
            </a:r>
          </a:p>
          <a:p>
            <a:r>
              <a:rPr lang="en-US" dirty="0"/>
              <a:t>&lt;form action="</a:t>
            </a:r>
            <a:r>
              <a:rPr lang="en-US" dirty="0" err="1"/>
              <a:t>action_page.php</a:t>
            </a:r>
            <a:r>
              <a:rPr lang="en-US" dirty="0"/>
              <a:t>" </a:t>
            </a:r>
            <a:r>
              <a:rPr lang="en-US" b="1" dirty="0"/>
              <a:t>method="GET"</a:t>
            </a:r>
            <a:r>
              <a:rPr lang="en-US" dirty="0"/>
              <a:t>&gt;</a:t>
            </a:r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44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Action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Method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Target</a:t>
            </a:r>
          </a:p>
          <a:p>
            <a:r>
              <a:rPr lang="en-US" b="1" dirty="0" smtClean="0"/>
              <a:t>accept-charset</a:t>
            </a:r>
          </a:p>
          <a:p>
            <a:r>
              <a:rPr lang="en-US" dirty="0" smtClean="0"/>
              <a:t>Autocomplete : </a:t>
            </a:r>
            <a:r>
              <a:rPr lang="en-US" sz="2800" dirty="0"/>
              <a:t>Specifies if the browser should autocomplete the form (default: on</a:t>
            </a:r>
            <a:r>
              <a:rPr lang="en-US" sz="2800" dirty="0" smtClean="0"/>
              <a:t>)</a:t>
            </a:r>
          </a:p>
          <a:p>
            <a:r>
              <a:rPr lang="en-US" sz="2800" dirty="0" err="1" smtClean="0"/>
              <a:t>NoValidate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dirty="0" smtClean="0"/>
              <a:t>&lt;</a:t>
            </a:r>
            <a:r>
              <a:rPr lang="en-US" dirty="0"/>
              <a:t>form 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action</a:t>
            </a:r>
            <a:r>
              <a:rPr lang="en-US" dirty="0"/>
              <a:t>="</a:t>
            </a:r>
            <a:r>
              <a:rPr lang="en-US" dirty="0" err="1"/>
              <a:t>action_page.php</a:t>
            </a:r>
            <a:r>
              <a:rPr lang="en-US" dirty="0"/>
              <a:t>" </a:t>
            </a:r>
            <a:r>
              <a:rPr lang="en-US" dirty="0">
                <a:solidFill>
                  <a:srgbClr val="00B050"/>
                </a:solidFill>
              </a:rPr>
              <a:t>method</a:t>
            </a:r>
            <a:r>
              <a:rPr lang="en-US" dirty="0"/>
              <a:t>="GET" </a:t>
            </a:r>
            <a:r>
              <a:rPr lang="en-US" dirty="0">
                <a:solidFill>
                  <a:srgbClr val="7030A0"/>
                </a:solidFill>
              </a:rPr>
              <a:t>target</a:t>
            </a:r>
            <a:r>
              <a:rPr lang="en-US" dirty="0"/>
              <a:t>="_blank" </a:t>
            </a:r>
            <a:r>
              <a:rPr lang="en-US" b="1" dirty="0"/>
              <a:t>accept-charset</a:t>
            </a:r>
            <a:r>
              <a:rPr lang="en-US" dirty="0"/>
              <a:t>="UTF-8"</a:t>
            </a:r>
            <a:br>
              <a:rPr lang="en-US" dirty="0"/>
            </a:br>
            <a:r>
              <a:rPr lang="en-US" dirty="0" err="1"/>
              <a:t>enctype</a:t>
            </a:r>
            <a:r>
              <a:rPr lang="en-US" dirty="0"/>
              <a:t>="application/x-www-form-</a:t>
            </a:r>
            <a:r>
              <a:rPr lang="en-US" dirty="0" err="1"/>
              <a:t>urlencoded</a:t>
            </a:r>
            <a:r>
              <a:rPr lang="en-US" dirty="0"/>
              <a:t>" autocomplete="off" </a:t>
            </a:r>
            <a:r>
              <a:rPr lang="en-US" dirty="0" err="1"/>
              <a:t>novalidate</a:t>
            </a:r>
            <a:r>
              <a:rPr lang="en-US" dirty="0"/>
              <a:t>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21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&lt;input type="text</a:t>
            </a:r>
            <a:r>
              <a:rPr lang="en-US" b="1" dirty="0" smtClean="0"/>
              <a:t>"&gt;</a:t>
            </a:r>
          </a:p>
          <a:p>
            <a:r>
              <a:rPr lang="en-US" dirty="0"/>
              <a:t> defines a one-line input field for </a:t>
            </a:r>
            <a:r>
              <a:rPr lang="en-US" b="1" dirty="0"/>
              <a:t>text input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i="1" dirty="0"/>
              <a:t>&lt;form&gt;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First name:&lt;</a:t>
            </a:r>
            <a:r>
              <a:rPr lang="en-US" i="1" dirty="0" err="1"/>
              <a:t>br</a:t>
            </a:r>
            <a:r>
              <a:rPr lang="en-US" i="1" dirty="0"/>
              <a:t>&gt;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&lt;input </a:t>
            </a:r>
            <a:r>
              <a:rPr lang="en-US" b="1" i="1" dirty="0" smtClean="0"/>
              <a:t>type="text"</a:t>
            </a:r>
            <a:r>
              <a:rPr lang="en-US" i="1" dirty="0"/>
              <a:t> name="</a:t>
            </a:r>
            <a:r>
              <a:rPr lang="en-US" i="1" dirty="0" err="1"/>
              <a:t>firstname</a:t>
            </a:r>
            <a:r>
              <a:rPr lang="en-US" i="1" dirty="0"/>
              <a:t>"&gt;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&lt;</a:t>
            </a:r>
            <a:r>
              <a:rPr lang="en-US" i="1" dirty="0" err="1"/>
              <a:t>br</a:t>
            </a:r>
            <a:r>
              <a:rPr lang="en-US" i="1" dirty="0"/>
              <a:t>&gt;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Last name:&lt;</a:t>
            </a:r>
            <a:r>
              <a:rPr lang="en-US" i="1" dirty="0" err="1"/>
              <a:t>br</a:t>
            </a:r>
            <a:r>
              <a:rPr lang="en-US" i="1" dirty="0"/>
              <a:t>&gt;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&lt;input type="text" name="</a:t>
            </a:r>
            <a:r>
              <a:rPr lang="en-US" i="1" dirty="0" err="1"/>
              <a:t>lastname</a:t>
            </a:r>
            <a:r>
              <a:rPr lang="en-US" i="1" dirty="0"/>
              <a:t>"&gt;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&lt;/form&gt;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49912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&lt;form&gt;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&lt;input </a:t>
            </a:r>
            <a:r>
              <a:rPr lang="en-US" b="1" i="1" dirty="0"/>
              <a:t>type="radio"</a:t>
            </a:r>
            <a:r>
              <a:rPr lang="en-US" i="1" dirty="0"/>
              <a:t> name="sex" value="male" checked&gt;Male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&lt;</a:t>
            </a:r>
            <a:r>
              <a:rPr lang="en-US" i="1" dirty="0" err="1"/>
              <a:t>br</a:t>
            </a:r>
            <a:r>
              <a:rPr lang="en-US" i="1" dirty="0"/>
              <a:t>&gt;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&lt;input type="radio" name="sex" value="female"&gt;Female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&lt;/form&gt;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115769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&lt;form action="</a:t>
            </a:r>
            <a:r>
              <a:rPr lang="en-US" dirty="0" err="1"/>
              <a:t>action_page.php</a:t>
            </a:r>
            <a:r>
              <a:rPr lang="en-US" dirty="0"/>
              <a:t>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First name:&lt;</a:t>
            </a:r>
            <a:r>
              <a:rPr lang="en-US" dirty="0" err="1"/>
              <a:t>br</a:t>
            </a:r>
            <a:r>
              <a:rPr lang="en-US" dirty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&lt;input type="text" name="</a:t>
            </a:r>
            <a:r>
              <a:rPr lang="en-US" dirty="0" err="1"/>
              <a:t>firstname</a:t>
            </a:r>
            <a:r>
              <a:rPr lang="en-US" dirty="0"/>
              <a:t>" value="Mickey"&gt;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&lt;</a:t>
            </a:r>
            <a:r>
              <a:rPr lang="en-US" dirty="0"/>
              <a:t>input </a:t>
            </a:r>
            <a:r>
              <a:rPr lang="en-US" b="1" dirty="0"/>
              <a:t>type="submit"</a:t>
            </a:r>
            <a:r>
              <a:rPr lang="en-US" dirty="0"/>
              <a:t> value="Submit"&gt;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&lt;/form&gt;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2071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6781800" cy="5360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33569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number</a:t>
            </a:r>
          </a:p>
          <a:p>
            <a:r>
              <a:rPr lang="en-US" dirty="0" smtClean="0"/>
              <a:t>                                    </a:t>
            </a:r>
            <a:r>
              <a:rPr lang="en-US" dirty="0" err="1" smtClean="0"/>
              <a:t>tel</a:t>
            </a:r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9600"/>
            <a:ext cx="2654429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78689"/>
            <a:ext cx="2897208" cy="618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78774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               email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text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290857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28600"/>
            <a:ext cx="2978126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66181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      date				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month		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"/>
            <a:ext cx="3137098" cy="669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5834"/>
            <a:ext cx="3128821" cy="6613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819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</a:t>
            </a:r>
            <a:r>
              <a:rPr lang="en-US" dirty="0" smtClean="0"/>
              <a:t>Restrictions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2267066"/>
              </p:ext>
            </p:extLst>
          </p:nvPr>
        </p:nvGraphicFramePr>
        <p:xfrm>
          <a:off x="609600" y="1447800"/>
          <a:ext cx="7810500" cy="681990"/>
        </p:xfrm>
        <a:graphic>
          <a:graphicData uri="http://schemas.openxmlformats.org/drawingml/2006/table">
            <a:tbl>
              <a:tblPr/>
              <a:tblGrid>
                <a:gridCol w="3905250"/>
                <a:gridCol w="3905250"/>
              </a:tblGrid>
              <a:tr h="51641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max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Specifies the maximum value for an input field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738864"/>
              </p:ext>
            </p:extLst>
          </p:nvPr>
        </p:nvGraphicFramePr>
        <p:xfrm>
          <a:off x="685800" y="2362200"/>
          <a:ext cx="7810500" cy="681990"/>
        </p:xfrm>
        <a:graphic>
          <a:graphicData uri="http://schemas.openxmlformats.org/drawingml/2006/table">
            <a:tbl>
              <a:tblPr/>
              <a:tblGrid>
                <a:gridCol w="3905250"/>
                <a:gridCol w="3905250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min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Specifies the minimum value for an input field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275404"/>
              </p:ext>
            </p:extLst>
          </p:nvPr>
        </p:nvGraphicFramePr>
        <p:xfrm>
          <a:off x="762000" y="3276600"/>
          <a:ext cx="7810500" cy="681990"/>
        </p:xfrm>
        <a:graphic>
          <a:graphicData uri="http://schemas.openxmlformats.org/drawingml/2006/table">
            <a:tbl>
              <a:tblPr/>
              <a:tblGrid>
                <a:gridCol w="3905250"/>
                <a:gridCol w="3905250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pattern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Specifies a regular expression to check the input value against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563978"/>
              </p:ext>
            </p:extLst>
          </p:nvPr>
        </p:nvGraphicFramePr>
        <p:xfrm>
          <a:off x="685800" y="4114800"/>
          <a:ext cx="7810500" cy="681990"/>
        </p:xfrm>
        <a:graphic>
          <a:graphicData uri="http://schemas.openxmlformats.org/drawingml/2006/table">
            <a:tbl>
              <a:tblPr/>
              <a:tblGrid>
                <a:gridCol w="3905250"/>
                <a:gridCol w="3905250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required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Specifies that an input field is required (must be filled out)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75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 groups working on it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WHATWG</a:t>
            </a:r>
            <a:r>
              <a:rPr lang="en-US" dirty="0"/>
              <a:t> </a:t>
            </a:r>
            <a:r>
              <a:rPr lang="en-US" dirty="0" smtClean="0"/>
              <a:t>- Web </a:t>
            </a:r>
            <a:r>
              <a:rPr lang="en-US" dirty="0" err="1" smtClean="0"/>
              <a:t>HyperText</a:t>
            </a:r>
            <a:r>
              <a:rPr lang="en-US" dirty="0" smtClean="0"/>
              <a:t>  Application Technology Working Group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W3C  -  World Wide Web Consortium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821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74162"/>
            <a:ext cx="6092044" cy="2252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25340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4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Front End Technologies</a:t>
            </a:r>
          </a:p>
          <a:p>
            <a:r>
              <a:rPr lang="en-US" dirty="0" smtClean="0"/>
              <a:t>&gt; Flash</a:t>
            </a:r>
          </a:p>
          <a:p>
            <a:r>
              <a:rPr lang="en-US" dirty="0" smtClean="0"/>
              <a:t>&gt;Silver Light</a:t>
            </a:r>
          </a:p>
          <a:p>
            <a:r>
              <a:rPr lang="en-US" dirty="0" smtClean="0"/>
              <a:t>&gt; Flex etc…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Plugin Dependencies , Security Threats …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772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HTML5????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HTML5 =  MARKUP +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172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09" y="304800"/>
            <a:ext cx="8763000" cy="597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2395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&lt;!DOCTYPE </a:t>
            </a:r>
            <a:r>
              <a:rPr lang="en-US" dirty="0">
                <a:solidFill>
                  <a:srgbClr val="92D050"/>
                </a:solidFill>
              </a:rPr>
              <a:t>root-element</a:t>
            </a:r>
            <a:r>
              <a:rPr lang="en-US" dirty="0"/>
              <a:t> PUBLIC </a:t>
            </a:r>
            <a:r>
              <a:rPr lang="en-US" dirty="0">
                <a:solidFill>
                  <a:srgbClr val="FF0000"/>
                </a:solidFill>
              </a:rPr>
              <a:t>"FPI"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["URI"] </a:t>
            </a:r>
            <a:r>
              <a:rPr lang="en-US" dirty="0"/>
              <a:t>[ &lt;!-- internal subset declarations --&gt; </a:t>
            </a:r>
            <a:r>
              <a:rPr lang="en-US" dirty="0" smtClean="0"/>
              <a:t>]&gt;</a:t>
            </a:r>
          </a:p>
          <a:p>
            <a:endParaRPr lang="en-US" dirty="0"/>
          </a:p>
          <a:p>
            <a:r>
              <a:rPr lang="en-US" dirty="0"/>
              <a:t>&lt;!DOCTYPE </a:t>
            </a:r>
            <a:r>
              <a:rPr lang="en-US" dirty="0">
                <a:solidFill>
                  <a:srgbClr val="92D050"/>
                </a:solidFill>
              </a:rPr>
              <a:t>HTML</a:t>
            </a:r>
            <a:r>
              <a:rPr lang="en-US" dirty="0"/>
              <a:t> PUBLIC </a:t>
            </a:r>
            <a:r>
              <a:rPr lang="en-US" dirty="0">
                <a:solidFill>
                  <a:srgbClr val="FF0000"/>
                </a:solidFill>
              </a:rPr>
              <a:t>"-//W3C//DTD HTML 4.01//EN"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"http://www.w3.org/TR/html4/strict.dtd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n-US" dirty="0" smtClean="0"/>
              <a:t>&gt;</a:t>
            </a:r>
          </a:p>
          <a:p>
            <a:r>
              <a:rPr lang="en-US" b="1" dirty="0"/>
              <a:t>Formal Public Identifier</a:t>
            </a:r>
            <a:r>
              <a:rPr lang="en-US" dirty="0"/>
              <a:t> (FPI) is a short piece of specially formatted text that may be used to uniquely identify a product, specification or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069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 </a:t>
            </a:r>
            <a:r>
              <a:rPr lang="en-US" b="1" dirty="0"/>
              <a:t>document type declaration</a:t>
            </a:r>
            <a:r>
              <a:rPr lang="en-US" dirty="0"/>
              <a:t>, or </a:t>
            </a:r>
            <a:r>
              <a:rPr lang="en-US" b="1" dirty="0"/>
              <a:t>DOCTYPE</a:t>
            </a:r>
            <a:r>
              <a:rPr lang="en-US" dirty="0"/>
              <a:t>, is an instruction that associates a particular  </a:t>
            </a:r>
            <a:r>
              <a:rPr lang="en-US" dirty="0" smtClean="0">
                <a:hlinkClick r:id="rId2" tooltip="Webpage"/>
              </a:rPr>
              <a:t>webpage</a:t>
            </a:r>
            <a:r>
              <a:rPr lang="en-US" dirty="0" smtClean="0"/>
              <a:t> </a:t>
            </a:r>
            <a:r>
              <a:rPr lang="en-US" dirty="0"/>
              <a:t>with a </a:t>
            </a:r>
            <a:r>
              <a:rPr lang="en-US" dirty="0">
                <a:hlinkClick r:id="rId3" tooltip="Document type definition"/>
              </a:rPr>
              <a:t>document type definition</a:t>
            </a:r>
            <a:r>
              <a:rPr lang="en-US" dirty="0"/>
              <a:t> (DTD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>
                <a:hlinkClick r:id="rId4" tooltip="XHTML"/>
              </a:rPr>
              <a:t>XHTML</a:t>
            </a:r>
            <a:r>
              <a:rPr lang="en-US" dirty="0"/>
              <a:t>'s DTDs are also Strict, Transitional and Frameset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4670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489</Words>
  <Application>Microsoft Office PowerPoint</Application>
  <PresentationFormat>On-screen Show (4:3)</PresentationFormat>
  <Paragraphs>132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Hyper Text Markup Language</vt:lpstr>
      <vt:lpstr>PowerPoint Presentation</vt:lpstr>
      <vt:lpstr>HTML Evolution</vt:lpstr>
      <vt:lpstr>History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Character encoding</vt:lpstr>
      <vt:lpstr>MarkUp</vt:lpstr>
      <vt:lpstr>PowerPoint Presentation</vt:lpstr>
      <vt:lpstr>New Elements </vt:lpstr>
      <vt:lpstr>New HTML5 API's</vt:lpstr>
      <vt:lpstr>Structural Elements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&lt;figure&gt; and &lt;figcaption&gt; Elements </vt:lpstr>
      <vt:lpstr>Summary &amp; Details Tag</vt:lpstr>
      <vt:lpstr>PowerPoint Presentation</vt:lpstr>
      <vt:lpstr>PowerPoint Presentation</vt:lpstr>
      <vt:lpstr>PowerPoint Presentation</vt:lpstr>
      <vt:lpstr>PowerPoint Presentation</vt:lpstr>
      <vt:lpstr>Form</vt:lpstr>
      <vt:lpstr>HTML Form Attributes</vt:lpstr>
      <vt:lpstr>PowerPoint Presentation</vt:lpstr>
      <vt:lpstr>Input Text</vt:lpstr>
      <vt:lpstr>Radio Input</vt:lpstr>
      <vt:lpstr>Submit Input</vt:lpstr>
      <vt:lpstr>color</vt:lpstr>
      <vt:lpstr>PowerPoint Presentation</vt:lpstr>
      <vt:lpstr>PowerPoint Presentation</vt:lpstr>
      <vt:lpstr>PowerPoint Presentation</vt:lpstr>
      <vt:lpstr>Input Restrictions</vt:lpstr>
      <vt:lpstr>range</vt:lpstr>
      <vt:lpstr>PowerPoint Presentation</vt:lpstr>
    </vt:vector>
  </TitlesOfParts>
  <Company>Dell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Bamane</dc:creator>
  <cp:lastModifiedBy>Sandeep Bamane</cp:lastModifiedBy>
  <cp:revision>106</cp:revision>
  <dcterms:created xsi:type="dcterms:W3CDTF">2015-01-15T04:58:58Z</dcterms:created>
  <dcterms:modified xsi:type="dcterms:W3CDTF">2015-01-15T11:39:34Z</dcterms:modified>
</cp:coreProperties>
</file>