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3" r:id="rId3"/>
  </p:sldMasterIdLst>
  <p:notesMasterIdLst>
    <p:notesMasterId r:id="rId12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81400-A6B9-43F7-8C68-A3E1C11AB42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DFB3-1B9F-4B43-8A41-8419AF60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16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136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CA77-0014-4C8F-BCDB-FC15F4B15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5CDD8-86BC-4A0E-AAA7-68F9A8E7E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B634D-8E26-4744-AC91-4C624643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5254-99AD-4034-AB42-7A4F97662BC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BE2F6-BFB7-4006-A0DD-348C1B35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EB31E-7D9C-49F8-9146-CFC9FB6E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B918-A77F-43FF-9413-DDDA5814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0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1379F-7C0B-4E6C-BC67-DC0051DAD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82801-BD42-4E79-B911-F3BCD85E3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C5203-5F86-4FC3-860B-F99E8EEC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5254-99AD-4034-AB42-7A4F97662BC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68D34-89FE-4A28-B02B-FEC0BD44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EEE9B-7667-45F1-8A44-64CC8772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B918-A77F-43FF-9413-DDDA5814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49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A0D99B-39F6-4D3A-B2D9-3278D96DB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B371E-424B-41B3-BBF3-DBCC0BA75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2E5AF-21FC-4F4D-9A80-D275681D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5254-99AD-4034-AB42-7A4F97662BC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CE99B-46B8-4A9F-B6D8-F24FAF79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201CE-A814-4091-AA35-1912F4F1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B918-A77F-43FF-9413-DDDA5814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44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521" y="1524000"/>
            <a:ext cx="11091672" cy="1518108"/>
          </a:xfrm>
        </p:spPr>
        <p:txBody>
          <a:bodyPr>
            <a:sp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-3392424" y="3392425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12" name="Freeform: Shape 44"/>
          <p:cNvSpPr>
            <a:spLocks/>
          </p:cNvSpPr>
          <p:nvPr userDrawn="1"/>
        </p:nvSpPr>
        <p:spPr bwMode="auto">
          <a:xfrm flipH="1">
            <a:off x="546522" y="1186668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endParaRPr lang="en-US" sz="1799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37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2" name="Freeform 5"/>
          <p:cNvSpPr>
            <a:spLocks/>
          </p:cNvSpPr>
          <p:nvPr userDrawn="1"/>
        </p:nvSpPr>
        <p:spPr bwMode="auto">
          <a:xfrm>
            <a:off x="3189289" y="-237547377"/>
            <a:ext cx="5813425" cy="142875"/>
          </a:xfrm>
          <a:custGeom>
            <a:avLst/>
            <a:gdLst>
              <a:gd name="T0" fmla="*/ 3662 w 3662"/>
              <a:gd name="T1" fmla="*/ 0 h 90"/>
              <a:gd name="T2" fmla="*/ 33 w 3662"/>
              <a:gd name="T3" fmla="*/ 0 h 90"/>
              <a:gd name="T4" fmla="*/ 0 w 3662"/>
              <a:gd name="T5" fmla="*/ 90 h 90"/>
              <a:gd name="T6" fmla="*/ 3629 w 3662"/>
              <a:gd name="T7" fmla="*/ 90 h 90"/>
              <a:gd name="T8" fmla="*/ 3662 w 3662"/>
              <a:gd name="T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62" h="90">
                <a:moveTo>
                  <a:pt x="3662" y="0"/>
                </a:moveTo>
                <a:lnTo>
                  <a:pt x="33" y="0"/>
                </a:lnTo>
                <a:lnTo>
                  <a:pt x="0" y="90"/>
                </a:lnTo>
                <a:lnTo>
                  <a:pt x="3629" y="90"/>
                </a:lnTo>
                <a:lnTo>
                  <a:pt x="3662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126"/>
            <a:endParaRPr lang="en-US" sz="1799">
              <a:solidFill>
                <a:srgbClr val="000000"/>
              </a:solidFill>
            </a:endParaRPr>
          </a:p>
        </p:txBody>
      </p:sp>
      <p:sp>
        <p:nvSpPr>
          <p:cNvPr id="16" name="Freeform 9"/>
          <p:cNvSpPr>
            <a:spLocks/>
          </p:cNvSpPr>
          <p:nvPr userDrawn="1"/>
        </p:nvSpPr>
        <p:spPr bwMode="auto">
          <a:xfrm>
            <a:off x="3189289" y="-233717354"/>
            <a:ext cx="5813425" cy="142876"/>
          </a:xfrm>
          <a:custGeom>
            <a:avLst/>
            <a:gdLst>
              <a:gd name="T0" fmla="*/ 3662 w 3662"/>
              <a:gd name="T1" fmla="*/ 0 h 90"/>
              <a:gd name="T2" fmla="*/ 33 w 3662"/>
              <a:gd name="T3" fmla="*/ 0 h 90"/>
              <a:gd name="T4" fmla="*/ 0 w 3662"/>
              <a:gd name="T5" fmla="*/ 90 h 90"/>
              <a:gd name="T6" fmla="*/ 3629 w 3662"/>
              <a:gd name="T7" fmla="*/ 90 h 90"/>
              <a:gd name="T8" fmla="*/ 3662 w 3662"/>
              <a:gd name="T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62" h="90">
                <a:moveTo>
                  <a:pt x="3662" y="0"/>
                </a:moveTo>
                <a:lnTo>
                  <a:pt x="33" y="0"/>
                </a:lnTo>
                <a:lnTo>
                  <a:pt x="0" y="90"/>
                </a:lnTo>
                <a:lnTo>
                  <a:pt x="3629" y="90"/>
                </a:lnTo>
                <a:lnTo>
                  <a:pt x="3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126"/>
            <a:endParaRPr lang="en-US" sz="1799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730883" y="3075057"/>
            <a:ext cx="273023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914126">
              <a:defRPr/>
            </a:pPr>
            <a:r>
              <a:rPr lang="en-US" sz="3999" b="1" dirty="0">
                <a:solidFill>
                  <a:prstClr val="white"/>
                </a:solidFill>
              </a:rPr>
              <a:t>Thank you</a:t>
            </a:r>
          </a:p>
        </p:txBody>
      </p:sp>
      <p:sp>
        <p:nvSpPr>
          <p:cNvPr id="15" name="Freeform: Shape 9"/>
          <p:cNvSpPr>
            <a:spLocks/>
          </p:cNvSpPr>
          <p:nvPr userDrawn="1"/>
        </p:nvSpPr>
        <p:spPr bwMode="auto">
          <a:xfrm flipH="1">
            <a:off x="4770121" y="3012450"/>
            <a:ext cx="2651760" cy="73152"/>
          </a:xfrm>
          <a:custGeom>
            <a:avLst/>
            <a:gdLst>
              <a:gd name="connsiteX0" fmla="*/ 2714641 w 2825755"/>
              <a:gd name="connsiteY0" fmla="*/ 91440 h 91440"/>
              <a:gd name="connsiteX1" fmla="*/ 64310 w 2825755"/>
              <a:gd name="connsiteY1" fmla="*/ 91440 h 91440"/>
              <a:gd name="connsiteX2" fmla="*/ 64310 w 2825755"/>
              <a:gd name="connsiteY2" fmla="*/ 91133 h 91440"/>
              <a:gd name="connsiteX3" fmla="*/ 0 w 2825755"/>
              <a:gd name="connsiteY3" fmla="*/ 91133 h 91440"/>
              <a:gd name="connsiteX4" fmla="*/ 33415 w 2825755"/>
              <a:gd name="connsiteY4" fmla="*/ 0 h 91440"/>
              <a:gd name="connsiteX5" fmla="*/ 64310 w 2825755"/>
              <a:gd name="connsiteY5" fmla="*/ 75 h 91440"/>
              <a:gd name="connsiteX6" fmla="*/ 64310 w 2825755"/>
              <a:gd name="connsiteY6" fmla="*/ 0 h 91440"/>
              <a:gd name="connsiteX7" fmla="*/ 1992392 w 2825755"/>
              <a:gd name="connsiteY7" fmla="*/ 0 h 91440"/>
              <a:gd name="connsiteX8" fmla="*/ 2714641 w 2825755"/>
              <a:gd name="connsiteY8" fmla="*/ 0 h 91440"/>
              <a:gd name="connsiteX9" fmla="*/ 2825755 w 2825755"/>
              <a:gd name="connsiteY9" fmla="*/ 0 h 91440"/>
              <a:gd name="connsiteX10" fmla="*/ 2792340 w 2825755"/>
              <a:gd name="connsiteY10" fmla="*/ 91133 h 91440"/>
              <a:gd name="connsiteX11" fmla="*/ 2714641 w 2825755"/>
              <a:gd name="connsiteY11" fmla="*/ 90944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25755" h="91440">
                <a:moveTo>
                  <a:pt x="2714641" y="91440"/>
                </a:moveTo>
                <a:lnTo>
                  <a:pt x="64310" y="91440"/>
                </a:lnTo>
                <a:lnTo>
                  <a:pt x="64310" y="91133"/>
                </a:lnTo>
                <a:lnTo>
                  <a:pt x="0" y="91133"/>
                </a:lnTo>
                <a:lnTo>
                  <a:pt x="33415" y="0"/>
                </a:lnTo>
                <a:lnTo>
                  <a:pt x="64310" y="75"/>
                </a:lnTo>
                <a:lnTo>
                  <a:pt x="64310" y="0"/>
                </a:lnTo>
                <a:lnTo>
                  <a:pt x="1992392" y="0"/>
                </a:lnTo>
                <a:lnTo>
                  <a:pt x="2714641" y="0"/>
                </a:lnTo>
                <a:lnTo>
                  <a:pt x="2825755" y="0"/>
                </a:lnTo>
                <a:lnTo>
                  <a:pt x="2792340" y="91133"/>
                </a:lnTo>
                <a:lnTo>
                  <a:pt x="2714641" y="909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4485" y="6382385"/>
            <a:ext cx="393012" cy="29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2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BB01-DC3A-44CC-B7BA-304206FB3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B7A3A-98DB-41E3-8CA1-2254861A9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F4BA5-9793-45B4-B40A-89AB9F49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734C-E350-4497-9E6C-9DAD5A878F97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75235-ECC0-4273-AD79-7E97DFA7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07C96-7512-49C5-83B5-94109281B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9F2A-8AFA-4639-A75A-997F3F43A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24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81D8E-2995-4CF9-A0A1-70D21A0C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A7054-95FE-4F04-AC83-1AD876AFA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F9ACA-1B8D-40CF-9C4E-B2261EF3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734C-E350-4497-9E6C-9DAD5A878F97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84606-94AE-4206-A343-7AA86495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9A17C-5E3E-41D5-9B5D-C787427F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9F2A-8AFA-4639-A75A-997F3F43A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74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7800-A653-4133-A1BF-053DDBAC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A546C-8507-4AEE-9F46-CFC0E9607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0581A-921D-4E48-87B5-66842AD65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734C-E350-4497-9E6C-9DAD5A878F97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E1FC7-E125-4BCA-80D1-A9E3A2C9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F4AF6-A405-430B-92D2-E801FEF15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9F2A-8AFA-4639-A75A-997F3F43A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87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04EC-DAC8-4A61-B59C-5D0656A3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8ECCD-6397-454B-8859-799CF71A3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A6872-36AA-414B-840B-0BD17FF6C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0DD18-DCA9-4D10-BFDC-F1D0A191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734C-E350-4497-9E6C-9DAD5A878F97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E43FC-A283-4C85-BC98-38B2F429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B3545-DE36-426C-B209-C15EB881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9F2A-8AFA-4639-A75A-997F3F43A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52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AC91-CFCD-4EC4-A654-40FB73C55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804E-53B5-4B4A-8E70-E3C5B454C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FF659-D62A-461E-830A-2681FBEF6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562A5-4D8C-4C86-936A-6BAA9C9D4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29CDD-D1B0-4D64-B844-2A72A230E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051FD3-60A9-453B-94A7-E294A950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734C-E350-4497-9E6C-9DAD5A878F97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0ECC7D-A7E5-4FF5-BFA9-5083BE6B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12FCFE-0359-4148-9334-7209331C3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9F2A-8AFA-4639-A75A-997F3F43A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957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3AD9-2A27-4158-BBE2-6A492151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785E4-3E8B-4A53-BC68-09FCBBCA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734C-E350-4497-9E6C-9DAD5A878F97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B948C-DBCB-4ADC-9B63-D6569234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0B913-C56F-41CA-A802-213095A7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9F2A-8AFA-4639-A75A-997F3F43A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5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4CD6-A54A-411A-BCA5-C97DC74B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381D-43DC-47C0-9A30-A61537DCA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8B1AB-6421-4860-AF2B-1AE306C0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5254-99AD-4034-AB42-7A4F97662BC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318E7-E995-4265-A3AD-31BE2BD7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0C562-4824-4FC1-8E00-09F1110B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B918-A77F-43FF-9413-DDDA5814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868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B71C-B4BF-4559-AD06-035784DCB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734C-E350-4497-9E6C-9DAD5A878F97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301D2-1D56-418D-84A4-24BC3DAC3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DC9BC-E1C2-48DB-9E95-752F8B1C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9F2A-8AFA-4639-A75A-997F3F43A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155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1BA98-BF04-47E6-9305-314110EFC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8FFB7-B5AA-41BE-85AF-408A24364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2D419-5574-49A5-9C9F-5CBB7EA6A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3C492-C2D3-4543-917E-0130D5D8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734C-E350-4497-9E6C-9DAD5A878F97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26CD9-BCA0-4AFC-84A5-EEDBD95F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84B71-290C-4EFE-BD51-0C4927A5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9F2A-8AFA-4639-A75A-997F3F43A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117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39F2-F387-4B40-86B3-FDCF8D2AB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894C38-D5B4-47C9-96A9-AFFD7A224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C0FE1-C0F8-4B3D-BB9C-38A350F10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5F314-5F05-434C-BDCD-A5CDE896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734C-E350-4497-9E6C-9DAD5A878F97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13BA1-4485-4F79-B015-D8FB74BF2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C4173-A5E3-4F21-88C3-7859BA19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9F2A-8AFA-4639-A75A-997F3F43A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004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717E-0E16-49CD-B660-BEE2BA9B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8E65D-08E8-47A8-923B-2893EBFE4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152E3-4F8F-490B-96A1-4C98D944B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734C-E350-4497-9E6C-9DAD5A878F97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90AAB-95F4-4CAF-9209-C1E40A89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AADCE-2F3C-4BE2-B94A-9122AA80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9F2A-8AFA-4639-A75A-997F3F43A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40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442219-0AD8-4E70-A5BE-DC303A4D8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32FB9-2675-410B-B86B-DEBF30804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B74DF-5F27-4B42-91ED-C8EC184C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734C-E350-4497-9E6C-9DAD5A878F97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B9B58-E21C-4A63-B4E4-7A0EFD8C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9AD98-CB84-4C3C-8D5D-9E104537D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9F2A-8AFA-4639-A75A-997F3F43A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1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1D7E-7AFE-449F-A0EB-A4A2032D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58E0B-3EF0-432B-A2EC-5B6CDC3ED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F3CB2-FB49-48B1-826B-F6CF90230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5254-99AD-4034-AB42-7A4F97662BC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10119-16A8-4484-96C0-15BEA48BA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0DECE-9440-4BDB-93F7-0DF873EE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B918-A77F-43FF-9413-DDDA5814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504E-1C53-4C79-B053-F36E9F5DF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0A318-DC97-4646-91D0-982C111EC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841F1-BEC5-45AB-9EE1-20FDEC92F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20479-9B97-4154-B244-429B2DBD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5254-99AD-4034-AB42-7A4F97662BC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CA228-7B52-4465-AB9B-0C7DBFC1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52DD0-17BC-46C2-8BF9-BE2F88A5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B918-A77F-43FF-9413-DDDA5814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0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1461C-D4AB-4064-AE15-EEF92D168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8F41B-F01C-4E3B-AEEB-1074BBE2C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93381-A0C1-47F9-BC6B-4855488DC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67845F-E9D4-4A77-B765-D621592A9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9C28C8-5599-4520-8D45-F23B8EC5F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DBDA37-2DD3-45CF-A9CD-6A46E3B9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5254-99AD-4034-AB42-7A4F97662BC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B1C3CF-E69A-403C-AFB7-FB8161AB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5FB2EA-972D-4282-A02C-7A738A82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B918-A77F-43FF-9413-DDDA5814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7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8606-A7B4-4221-9CAF-AD07EE786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7774F-12D1-4522-B867-31D2BFC5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5254-99AD-4034-AB42-7A4F97662BC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8A060-A4BE-4593-A6EE-38BF5092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0C391-1C85-44BA-B7E3-FE8E90B1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B918-A77F-43FF-9413-DDDA5814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1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E8AC3-67C3-49F9-906D-DE44A910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5254-99AD-4034-AB42-7A4F97662BC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28F4EE-454A-45FC-9C5B-AACBF461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03028-77A6-44FA-A622-F82AB257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B918-A77F-43FF-9413-DDDA5814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8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0657-E6CA-4A87-89C8-FABC9C2ED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CAECE-9F43-4EC1-9E1D-D39466423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9C396-2513-4B7D-901A-51074CA74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96981-4433-42A7-9027-FBE910C5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5254-99AD-4034-AB42-7A4F97662BC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38B93-F686-467F-A8BC-A344CD34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F366B-2B86-43E7-B767-A3F26B73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B918-A77F-43FF-9413-DDDA5814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2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C2CC3-F583-49E7-AD55-42B07737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CAC28-F7C4-4E54-B601-B26C0ED30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604D6-1D94-4BDB-97AA-07C8FDC8A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56BAD-8716-4B6C-A564-95CCC34D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5254-99AD-4034-AB42-7A4F97662BC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75C28-1506-4953-9369-F02A4C1CE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DC481-9B84-4488-A7AA-3EDD7224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B918-A77F-43FF-9413-DDDA5814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3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heme" Target="../theme/theme2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.bin"/><Relationship Id="rId5" Type="http://schemas.openxmlformats.org/officeDocument/2006/relationships/tags" Target="../tags/tag1.xml"/><Relationship Id="rId4" Type="http://schemas.openxmlformats.org/officeDocument/2006/relationships/vmlDrawing" Target="../drawings/vmlDrawing1.v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E4F76C-D976-4913-AF8D-1DE95D550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A7224-6A4C-437B-9F25-D9063C4F2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C0F4F-7ACD-4879-A016-5BBB18474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F5254-99AD-4034-AB42-7A4F97662BC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ED3BD-70CA-4C0B-B0F4-D2B7D4E4E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7A97B-CE93-476B-84AA-13EBC5EBA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AB918-A77F-43FF-9413-DDDA5814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/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521" y="450025"/>
            <a:ext cx="11091672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524000"/>
            <a:ext cx="11091672" cy="47475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48641" y="6347387"/>
            <a:ext cx="629893" cy="365125"/>
          </a:xfrm>
          <a:prstGeom prst="rect">
            <a:avLst/>
          </a:prstGeom>
        </p:spPr>
        <p:txBody>
          <a:bodyPr vert="horz" lIns="0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sz="1200">
                <a:solidFill>
                  <a:srgbClr val="6C80A5"/>
                </a:solidFill>
              </a:rPr>
              <a:pPr/>
              <a:t>‹#›</a:t>
            </a:fld>
            <a:endParaRPr sz="1200" dirty="0">
              <a:solidFill>
                <a:srgbClr val="6C80A5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22975" y="6434199"/>
            <a:ext cx="256032" cy="1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2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126" rtl="0" eaLnBrk="1" latinLnBrk="0" hangingPunct="1">
        <a:lnSpc>
          <a:spcPct val="100000"/>
        </a:lnSpc>
        <a:spcBef>
          <a:spcPct val="0"/>
        </a:spcBef>
        <a:buNone/>
        <a:defRPr sz="3599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4078" indent="-284078" algn="l" defTabSz="914126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1999" kern="1200">
          <a:solidFill>
            <a:schemeClr val="tx2"/>
          </a:solidFill>
          <a:latin typeface="+mn-lt"/>
          <a:ea typeface="+mn-ea"/>
          <a:cs typeface="+mn-cs"/>
        </a:defRPr>
      </a:lvl1pPr>
      <a:lvl2pPr marL="517370" indent="-233293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799" kern="1200">
          <a:solidFill>
            <a:schemeClr val="tx2"/>
          </a:solidFill>
          <a:latin typeface="+mn-lt"/>
          <a:ea typeface="+mn-ea"/>
          <a:cs typeface="+mn-cs"/>
        </a:defRPr>
      </a:lvl2pPr>
      <a:lvl3pPr marL="741141" indent="-223771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126" indent="-172986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087112" indent="-172986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3960">
          <p15:clr>
            <a:srgbClr val="F26B43"/>
          </p15:clr>
        </p15:guide>
        <p15:guide id="3" orient="horz" pos="345">
          <p15:clr>
            <a:srgbClr val="F26B43"/>
          </p15:clr>
        </p15:guide>
        <p15:guide id="4" pos="336">
          <p15:clr>
            <a:srgbClr val="F26B43"/>
          </p15:clr>
        </p15:guide>
        <p15:guide id="5" pos="7334">
          <p15:clr>
            <a:srgbClr val="F26B43"/>
          </p15:clr>
        </p15:guide>
        <p15:guide id="6" orient="horz" pos="1192">
          <p15:clr>
            <a:srgbClr val="A4A3A4"/>
          </p15:clr>
        </p15:guide>
        <p15:guide id="7" orient="horz" pos="960">
          <p15:clr>
            <a:srgbClr val="A4A3A4"/>
          </p15:clr>
        </p15:guide>
        <p15:guide id="8" orient="horz" pos="1420">
          <p15:clr>
            <a:srgbClr val="A4A3A4"/>
          </p15:clr>
        </p15:guide>
        <p15:guide id="9" orient="horz" pos="2160">
          <p15:clr>
            <a:srgbClr val="A4A3A4"/>
          </p15:clr>
        </p15:guide>
        <p15:guide id="10" orient="horz" pos="632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861A11-F427-402B-A995-47746C4B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EE295-E413-43EA-9140-1DF312E91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47AB4-9AE4-4BAB-BE6B-5D38BD58E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0734C-E350-4497-9E6C-9DAD5A878F97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9E3B-9689-400B-A618-922A10021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2EE74-81B1-4E6C-8817-D22A24565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69F2A-8AFA-4639-A75A-997F3F43A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3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8" y="0"/>
            <a:ext cx="12188825" cy="54727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7118" y="6139800"/>
            <a:ext cx="2425576" cy="5302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5778" y="1641766"/>
            <a:ext cx="11707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React-Redux :The Amdocs Way</a:t>
            </a:r>
          </a:p>
        </p:txBody>
      </p:sp>
      <p:sp>
        <p:nvSpPr>
          <p:cNvPr id="7" name="Freeform: Shape 44"/>
          <p:cNvSpPr>
            <a:spLocks/>
          </p:cNvSpPr>
          <p:nvPr/>
        </p:nvSpPr>
        <p:spPr bwMode="auto">
          <a:xfrm flipV="1">
            <a:off x="5778308" y="3260830"/>
            <a:ext cx="631818" cy="63387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27348" y="6217920"/>
            <a:ext cx="1663064" cy="568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1" name="TextBox 10"/>
          <p:cNvSpPr txBox="1"/>
          <p:nvPr/>
        </p:nvSpPr>
        <p:spPr>
          <a:xfrm>
            <a:off x="483046" y="3638808"/>
            <a:ext cx="11213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Sandeep Bamane</a:t>
            </a:r>
          </a:p>
        </p:txBody>
      </p:sp>
    </p:spTree>
    <p:extLst>
      <p:ext uri="{BB962C8B-B14F-4D97-AF65-F5344CB8AC3E}">
        <p14:creationId xmlns:p14="http://schemas.microsoft.com/office/powerpoint/2010/main" val="108896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547966" y="1524001"/>
            <a:ext cx="11088784" cy="2108269"/>
          </a:xfrm>
        </p:spPr>
        <p:txBody>
          <a:bodyPr/>
          <a:lstStyle/>
          <a:p>
            <a:pPr marL="342797" indent="-342797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3A69"/>
                </a:solidFill>
              </a:rPr>
              <a:t>Problems with Redux State Management</a:t>
            </a:r>
          </a:p>
          <a:p>
            <a:pPr marL="342797" indent="-342797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3A69"/>
                </a:solidFill>
              </a:rPr>
              <a:t>Solution – the Ideation phase</a:t>
            </a:r>
          </a:p>
          <a:p>
            <a:pPr marL="342797" indent="-342797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3A69"/>
                </a:solidFill>
              </a:rPr>
              <a:t>Implementation  - the prototyping phase</a:t>
            </a:r>
          </a:p>
          <a:p>
            <a:pPr marL="342797" indent="-342797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3A69"/>
                </a:solidFill>
              </a:rPr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179736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66" y="450025"/>
            <a:ext cx="11088784" cy="553998"/>
          </a:xfrm>
        </p:spPr>
        <p:txBody>
          <a:bodyPr/>
          <a:lstStyle/>
          <a:p>
            <a:r>
              <a:rPr lang="en-US" sz="3600" dirty="0">
                <a:solidFill>
                  <a:srgbClr val="003A69"/>
                </a:solidFill>
              </a:rPr>
              <a:t>Problems with Redux State Management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547966" y="1524001"/>
            <a:ext cx="11088784" cy="3195747"/>
          </a:xfrm>
        </p:spPr>
        <p:txBody>
          <a:bodyPr/>
          <a:lstStyle/>
          <a:p>
            <a:pPr marL="576089" lvl="1" indent="-342797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003A69"/>
              </a:solidFill>
            </a:endParaRPr>
          </a:p>
          <a:p>
            <a:pPr marL="342797" indent="-342797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No Encapsulation over shared state data</a:t>
            </a:r>
          </a:p>
          <a:p>
            <a:pPr marL="342797" indent="-342797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Duplicate copies of business logic</a:t>
            </a:r>
          </a:p>
          <a:p>
            <a:pPr marL="342797" indent="-342797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Component may be with multiple instances but store is singleton</a:t>
            </a:r>
          </a:p>
          <a:p>
            <a:pPr marL="342797" indent="-342797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Confusion whether the state belongs to view or business</a:t>
            </a:r>
          </a:p>
          <a:p>
            <a:pPr marL="342797" indent="-342797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3A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87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66" y="450025"/>
            <a:ext cx="11088784" cy="553998"/>
          </a:xfrm>
        </p:spPr>
        <p:txBody>
          <a:bodyPr/>
          <a:lstStyle/>
          <a:p>
            <a:r>
              <a:rPr lang="en-US" sz="3600" dirty="0">
                <a:solidFill>
                  <a:srgbClr val="003A69"/>
                </a:solidFill>
              </a:rPr>
              <a:t>Solution – the Ideation phase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9D72332-48BD-4CE5-AFF1-87566B392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966" y="1524001"/>
            <a:ext cx="11088784" cy="2259593"/>
          </a:xfrm>
        </p:spPr>
        <p:txBody>
          <a:bodyPr/>
          <a:lstStyle/>
          <a:p>
            <a:pPr marL="576089" lvl="1" indent="-342797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003A69"/>
              </a:solidFill>
            </a:endParaRPr>
          </a:p>
          <a:p>
            <a:pPr marL="0" indent="0">
              <a:buNone/>
            </a:pPr>
            <a:r>
              <a:rPr lang="en-US" sz="2800" dirty="0">
                <a:latin typeface="Abadi" panose="020B0604020104020204" pitchFamily="34" charset="0"/>
              </a:rPr>
              <a:t>A module which can …</a:t>
            </a:r>
          </a:p>
          <a:p>
            <a:pPr lvl="2"/>
            <a:r>
              <a:rPr lang="en-US" sz="2400" b="1" dirty="0">
                <a:solidFill>
                  <a:srgbClr val="FFC000"/>
                </a:solidFill>
                <a:latin typeface="Abadi" panose="020B0604020104020204" pitchFamily="34" charset="0"/>
              </a:rPr>
              <a:t>Encapsulate</a:t>
            </a:r>
            <a:r>
              <a:rPr lang="en-US" sz="2400" dirty="0">
                <a:latin typeface="Abadi" panose="020B0604020104020204" pitchFamily="34" charset="0"/>
              </a:rPr>
              <a:t> a part of global state</a:t>
            </a:r>
          </a:p>
          <a:p>
            <a:pPr lvl="2"/>
            <a:r>
              <a:rPr lang="en-US" sz="2400" dirty="0">
                <a:latin typeface="Abadi" panose="020B0604020104020204" pitchFamily="34" charset="0"/>
              </a:rPr>
              <a:t>Provide </a:t>
            </a:r>
            <a:r>
              <a:rPr lang="en-US" sz="2400" b="1" dirty="0">
                <a:solidFill>
                  <a:srgbClr val="FFC000"/>
                </a:solidFill>
                <a:latin typeface="Abadi" panose="020B0604020104020204" pitchFamily="34" charset="0"/>
              </a:rPr>
              <a:t>Interface</a:t>
            </a:r>
            <a:r>
              <a:rPr lang="en-US" sz="2400" dirty="0">
                <a:latin typeface="Abadi" panose="020B0604020104020204" pitchFamily="34" charset="0"/>
              </a:rPr>
              <a:t> to manage this state</a:t>
            </a:r>
          </a:p>
          <a:p>
            <a:pPr lvl="2"/>
            <a:r>
              <a:rPr lang="en-US" sz="2400" dirty="0">
                <a:latin typeface="Abadi" panose="020B0604020104020204" pitchFamily="34" charset="0"/>
              </a:rPr>
              <a:t>Has </a:t>
            </a:r>
            <a:r>
              <a:rPr lang="en-US" sz="2400" b="1" dirty="0">
                <a:solidFill>
                  <a:srgbClr val="FFC000"/>
                </a:solidFill>
                <a:latin typeface="Abadi" panose="020B0604020104020204" pitchFamily="34" charset="0"/>
              </a:rPr>
              <a:t>Single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138304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66" y="450025"/>
            <a:ext cx="11088784" cy="553998"/>
          </a:xfrm>
        </p:spPr>
        <p:txBody>
          <a:bodyPr/>
          <a:lstStyle/>
          <a:p>
            <a:r>
              <a:rPr lang="en-US" sz="3600" dirty="0">
                <a:solidFill>
                  <a:srgbClr val="003A69"/>
                </a:solidFill>
              </a:rPr>
              <a:t>Implementation  - the prototyping phase</a:t>
            </a:r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A6220D96-081B-42F2-82AB-491B6D0D713D}"/>
              </a:ext>
            </a:extLst>
          </p:cNvPr>
          <p:cNvSpPr/>
          <p:nvPr/>
        </p:nvSpPr>
        <p:spPr>
          <a:xfrm>
            <a:off x="580091" y="1312132"/>
            <a:ext cx="3875665" cy="1449335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799" dirty="0" err="1">
              <a:solidFill>
                <a:prstClr val="white"/>
              </a:solidFill>
              <a:latin typeface="Century Gothic" panose="020F0302020204030204"/>
            </a:endParaRPr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C790768B-B595-488F-8783-1B6771C24A5D}"/>
              </a:ext>
            </a:extLst>
          </p:cNvPr>
          <p:cNvSpPr/>
          <p:nvPr/>
        </p:nvSpPr>
        <p:spPr>
          <a:xfrm>
            <a:off x="2693391" y="2252865"/>
            <a:ext cx="1266495" cy="2733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Century Gothic" panose="020F0302020204030204"/>
              </a:rPr>
              <a:t>Container</a:t>
            </a:r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E977D4A9-8DD6-41C2-A5A6-749A78D7EC9B}"/>
              </a:ext>
            </a:extLst>
          </p:cNvPr>
          <p:cNvSpPr/>
          <p:nvPr/>
        </p:nvSpPr>
        <p:spPr>
          <a:xfrm>
            <a:off x="580088" y="2857698"/>
            <a:ext cx="3875666" cy="2355947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799" dirty="0" err="1">
              <a:solidFill>
                <a:prstClr val="white"/>
              </a:solidFill>
              <a:latin typeface="Century Gothic" panose="020F0302020204030204"/>
            </a:endParaRPr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412E5956-046F-475F-BFBC-7B423707E020}"/>
              </a:ext>
            </a:extLst>
          </p:cNvPr>
          <p:cNvSpPr/>
          <p:nvPr/>
        </p:nvSpPr>
        <p:spPr>
          <a:xfrm>
            <a:off x="922901" y="3328184"/>
            <a:ext cx="1266495" cy="2733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Century Gothic" panose="020F0302020204030204"/>
              </a:rPr>
              <a:t>Business Logic</a:t>
            </a:r>
          </a:p>
        </p:txBody>
      </p:sp>
      <p:sp>
        <p:nvSpPr>
          <p:cNvPr id="10" name="Rounded Rectangle 12">
            <a:extLst>
              <a:ext uri="{FF2B5EF4-FFF2-40B4-BE49-F238E27FC236}">
                <a16:creationId xmlns:a16="http://schemas.microsoft.com/office/drawing/2014/main" id="{393428D3-8CAF-4E47-A715-B981E34DC72E}"/>
              </a:ext>
            </a:extLst>
          </p:cNvPr>
          <p:cNvSpPr/>
          <p:nvPr/>
        </p:nvSpPr>
        <p:spPr>
          <a:xfrm>
            <a:off x="2703612" y="3876060"/>
            <a:ext cx="1266495" cy="2733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Century Gothic" panose="020F0302020204030204"/>
              </a:rPr>
              <a:t>Store (Redux)</a:t>
            </a:r>
          </a:p>
        </p:txBody>
      </p:sp>
      <p:sp>
        <p:nvSpPr>
          <p:cNvPr id="11" name="Rounded Rectangle 13">
            <a:extLst>
              <a:ext uri="{FF2B5EF4-FFF2-40B4-BE49-F238E27FC236}">
                <a16:creationId xmlns:a16="http://schemas.microsoft.com/office/drawing/2014/main" id="{B371F601-D10D-48A4-92AE-E3F20390DA77}"/>
              </a:ext>
            </a:extLst>
          </p:cNvPr>
          <p:cNvSpPr/>
          <p:nvPr/>
        </p:nvSpPr>
        <p:spPr>
          <a:xfrm>
            <a:off x="2703612" y="4602592"/>
            <a:ext cx="1266495" cy="2733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Century Gothic" panose="020F0302020204030204"/>
              </a:rPr>
              <a:t>Reducer</a:t>
            </a:r>
          </a:p>
        </p:txBody>
      </p:sp>
      <p:sp>
        <p:nvSpPr>
          <p:cNvPr id="12" name="Rounded Rectangle 14">
            <a:extLst>
              <a:ext uri="{FF2B5EF4-FFF2-40B4-BE49-F238E27FC236}">
                <a16:creationId xmlns:a16="http://schemas.microsoft.com/office/drawing/2014/main" id="{780A3DC2-AA36-4955-BE0F-48C626C3EF38}"/>
              </a:ext>
            </a:extLst>
          </p:cNvPr>
          <p:cNvSpPr/>
          <p:nvPr/>
        </p:nvSpPr>
        <p:spPr>
          <a:xfrm>
            <a:off x="580088" y="5314892"/>
            <a:ext cx="3875666" cy="88811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799" dirty="0" err="1">
              <a:solidFill>
                <a:prstClr val="white"/>
              </a:solidFill>
              <a:latin typeface="Century Gothic" panose="020F0302020204030204"/>
            </a:endParaRPr>
          </a:p>
        </p:txBody>
      </p:sp>
      <p:cxnSp>
        <p:nvCxnSpPr>
          <p:cNvPr id="13" name="Elbow Connector 17">
            <a:extLst>
              <a:ext uri="{FF2B5EF4-FFF2-40B4-BE49-F238E27FC236}">
                <a16:creationId xmlns:a16="http://schemas.microsoft.com/office/drawing/2014/main" id="{B2789235-BEB7-4387-833F-16EC4EC19933}"/>
              </a:ext>
            </a:extLst>
          </p:cNvPr>
          <p:cNvCxnSpPr>
            <a:stCxn id="7" idx="1"/>
            <a:endCxn id="9" idx="0"/>
          </p:cNvCxnSpPr>
          <p:nvPr/>
        </p:nvCxnSpPr>
        <p:spPr>
          <a:xfrm rot="10800000" flipV="1">
            <a:off x="1556148" y="2389532"/>
            <a:ext cx="1137242" cy="93865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208714-2C4E-4943-B0A6-027FFD98ED52}"/>
              </a:ext>
            </a:extLst>
          </p:cNvPr>
          <p:cNvSpPr txBox="1"/>
          <p:nvPr/>
        </p:nvSpPr>
        <p:spPr>
          <a:xfrm>
            <a:off x="1475208" y="1346183"/>
            <a:ext cx="1347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400" b="1" dirty="0">
                <a:solidFill>
                  <a:srgbClr val="302E45"/>
                </a:solidFill>
                <a:latin typeface="Century Gothic" panose="020F0302020204030204"/>
              </a:rPr>
              <a:t>View Modules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D9BE68-704E-4261-8E6E-CDA5B18D69BC}"/>
              </a:ext>
            </a:extLst>
          </p:cNvPr>
          <p:cNvSpPr txBox="1"/>
          <p:nvPr/>
        </p:nvSpPr>
        <p:spPr>
          <a:xfrm>
            <a:off x="1583849" y="2860485"/>
            <a:ext cx="1684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400" b="1" dirty="0">
                <a:solidFill>
                  <a:srgbClr val="302E45"/>
                </a:solidFill>
                <a:latin typeface="Century Gothic" panose="020F0302020204030204"/>
              </a:rPr>
              <a:t>Business Modules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3903A0-F5DC-4C25-942A-8BE4F12CAE20}"/>
              </a:ext>
            </a:extLst>
          </p:cNvPr>
          <p:cNvSpPr txBox="1"/>
          <p:nvPr/>
        </p:nvSpPr>
        <p:spPr>
          <a:xfrm>
            <a:off x="1560794" y="5348929"/>
            <a:ext cx="256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400" b="1" dirty="0">
                <a:solidFill>
                  <a:srgbClr val="302E45"/>
                </a:solidFill>
                <a:latin typeface="Century Gothic" panose="020F0302020204030204"/>
              </a:rPr>
              <a:t>Legacy / Microservices</a:t>
            </a:r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39AC3DAB-5872-46A7-A490-E1E17E9580A5}"/>
              </a:ext>
            </a:extLst>
          </p:cNvPr>
          <p:cNvSpPr/>
          <p:nvPr/>
        </p:nvSpPr>
        <p:spPr>
          <a:xfrm>
            <a:off x="2634897" y="1793262"/>
            <a:ext cx="1266495" cy="2733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Century Gothic" panose="020F0302020204030204"/>
              </a:rPr>
              <a:t>React View</a:t>
            </a:r>
          </a:p>
        </p:txBody>
      </p:sp>
      <p:cxnSp>
        <p:nvCxnSpPr>
          <p:cNvPr id="18" name="Elbow Connector 18">
            <a:extLst>
              <a:ext uri="{FF2B5EF4-FFF2-40B4-BE49-F238E27FC236}">
                <a16:creationId xmlns:a16="http://schemas.microsoft.com/office/drawing/2014/main" id="{427C88A0-5497-46D2-A799-1A5D8546A400}"/>
              </a:ext>
            </a:extLst>
          </p:cNvPr>
          <p:cNvCxnSpPr/>
          <p:nvPr/>
        </p:nvCxnSpPr>
        <p:spPr>
          <a:xfrm>
            <a:off x="2189395" y="3464853"/>
            <a:ext cx="514216" cy="547875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21">
            <a:extLst>
              <a:ext uri="{FF2B5EF4-FFF2-40B4-BE49-F238E27FC236}">
                <a16:creationId xmlns:a16="http://schemas.microsoft.com/office/drawing/2014/main" id="{28DC82CB-32B3-405D-841C-0CD203A2C99F}"/>
              </a:ext>
            </a:extLst>
          </p:cNvPr>
          <p:cNvCxnSpPr/>
          <p:nvPr/>
        </p:nvCxnSpPr>
        <p:spPr>
          <a:xfrm flipV="1">
            <a:off x="3970107" y="4012727"/>
            <a:ext cx="12697" cy="726532"/>
          </a:xfrm>
          <a:prstGeom prst="bentConnector3">
            <a:avLst>
              <a:gd name="adj1" fmla="val 1800000"/>
            </a:avLst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F2DD9D-4B57-44A7-944F-7831227642DF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556148" y="3601518"/>
            <a:ext cx="0" cy="214897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4C7181-76A0-4BFB-A8A9-B04DBBECBEF2}"/>
              </a:ext>
            </a:extLst>
          </p:cNvPr>
          <p:cNvCxnSpPr/>
          <p:nvPr/>
        </p:nvCxnSpPr>
        <p:spPr>
          <a:xfrm>
            <a:off x="1556148" y="4875925"/>
            <a:ext cx="0" cy="87456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D1B205-06EF-4740-8E05-7A380A956C45}"/>
              </a:ext>
            </a:extLst>
          </p:cNvPr>
          <p:cNvCxnSpPr/>
          <p:nvPr/>
        </p:nvCxnSpPr>
        <p:spPr>
          <a:xfrm>
            <a:off x="3336859" y="4149393"/>
            <a:ext cx="0" cy="45319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CD99E91-2003-4024-A4A5-0440FB55B2EE}"/>
              </a:ext>
            </a:extLst>
          </p:cNvPr>
          <p:cNvSpPr txBox="1"/>
          <p:nvPr/>
        </p:nvSpPr>
        <p:spPr>
          <a:xfrm>
            <a:off x="1008603" y="4885643"/>
            <a:ext cx="704666" cy="215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800" dirty="0">
                <a:solidFill>
                  <a:srgbClr val="302E45"/>
                </a:solidFill>
                <a:latin typeface="Century Gothic" panose="020F0302020204030204"/>
              </a:rPr>
              <a:t>AJAX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5EF31F-93A5-4543-84D3-63EAFB15423B}"/>
              </a:ext>
            </a:extLst>
          </p:cNvPr>
          <p:cNvSpPr txBox="1"/>
          <p:nvPr/>
        </p:nvSpPr>
        <p:spPr>
          <a:xfrm>
            <a:off x="3570160" y="4409599"/>
            <a:ext cx="704666" cy="215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800" dirty="0">
                <a:solidFill>
                  <a:srgbClr val="302E45"/>
                </a:solidFill>
                <a:latin typeface="Century Gothic" panose="020F0302020204030204"/>
              </a:rPr>
              <a:t>New State</a:t>
            </a:r>
          </a:p>
        </p:txBody>
      </p:sp>
      <p:cxnSp>
        <p:nvCxnSpPr>
          <p:cNvPr id="26" name="Elbow Connector 62">
            <a:extLst>
              <a:ext uri="{FF2B5EF4-FFF2-40B4-BE49-F238E27FC236}">
                <a16:creationId xmlns:a16="http://schemas.microsoft.com/office/drawing/2014/main" id="{CDBB491E-D750-46C5-8690-60CA93EC2FA9}"/>
              </a:ext>
            </a:extLst>
          </p:cNvPr>
          <p:cNvCxnSpPr/>
          <p:nvPr/>
        </p:nvCxnSpPr>
        <p:spPr>
          <a:xfrm rot="5400000" flipH="1" flipV="1">
            <a:off x="2711809" y="3247611"/>
            <a:ext cx="1253500" cy="340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15">
            <a:extLst>
              <a:ext uri="{FF2B5EF4-FFF2-40B4-BE49-F238E27FC236}">
                <a16:creationId xmlns:a16="http://schemas.microsoft.com/office/drawing/2014/main" id="{701CA406-5A72-4165-AD00-460D0E1C77F0}"/>
              </a:ext>
            </a:extLst>
          </p:cNvPr>
          <p:cNvSpPr/>
          <p:nvPr/>
        </p:nvSpPr>
        <p:spPr>
          <a:xfrm>
            <a:off x="922901" y="5750494"/>
            <a:ext cx="1266495" cy="2733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Century Gothic" panose="020F0302020204030204"/>
              </a:rPr>
              <a:t>REST Services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9B71E5-8D60-4310-9207-2FB01570B812}"/>
              </a:ext>
            </a:extLst>
          </p:cNvPr>
          <p:cNvSpPr txBox="1"/>
          <p:nvPr/>
        </p:nvSpPr>
        <p:spPr>
          <a:xfrm>
            <a:off x="2384607" y="3538092"/>
            <a:ext cx="704666" cy="215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800" dirty="0">
                <a:solidFill>
                  <a:srgbClr val="302E45"/>
                </a:solidFill>
                <a:latin typeface="Century Gothic" panose="020F0302020204030204"/>
              </a:rPr>
              <a:t>Dispatch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80CDEC-7C19-4087-B8B7-A890E5FECCA2}"/>
              </a:ext>
            </a:extLst>
          </p:cNvPr>
          <p:cNvSpPr txBox="1"/>
          <p:nvPr/>
        </p:nvSpPr>
        <p:spPr>
          <a:xfrm>
            <a:off x="2822644" y="4261643"/>
            <a:ext cx="704666" cy="215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800" dirty="0">
                <a:solidFill>
                  <a:srgbClr val="302E45"/>
                </a:solidFill>
                <a:latin typeface="Century Gothic" panose="020F0302020204030204"/>
              </a:rPr>
              <a:t>Dispatch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6E6FC6-F86F-44FF-B948-06FE49A639BA}"/>
              </a:ext>
            </a:extLst>
          </p:cNvPr>
          <p:cNvSpPr txBox="1"/>
          <p:nvPr/>
        </p:nvSpPr>
        <p:spPr>
          <a:xfrm>
            <a:off x="4869984" y="3005019"/>
            <a:ext cx="6076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b="1" dirty="0">
                <a:solidFill>
                  <a:srgbClr val="302E45"/>
                </a:solidFill>
                <a:latin typeface="Century Gothic" panose="020F0302020204030204"/>
              </a:rPr>
              <a:t>Business Module :: </a:t>
            </a:r>
            <a:r>
              <a:rPr lang="en-US" sz="1200" b="1" dirty="0">
                <a:solidFill>
                  <a:srgbClr val="7030A0"/>
                </a:solidFill>
                <a:latin typeface="Century Gothic" panose="020F0302020204030204"/>
              </a:rPr>
              <a:t>to keep business logic separate.</a:t>
            </a:r>
            <a:r>
              <a:rPr lang="en-US" sz="1200" dirty="0">
                <a:solidFill>
                  <a:srgbClr val="000000"/>
                </a:solidFill>
                <a:latin typeface="Century Gothic" panose="020F0302020204030204"/>
              </a:rPr>
              <a:t> Encapsulate data and supply services (APIs) to manage it. </a:t>
            </a:r>
            <a:r>
              <a:rPr lang="en-US" sz="1200" dirty="0">
                <a:solidFill>
                  <a:srgbClr val="302E45"/>
                </a:solidFill>
                <a:latin typeface="Century Gothic" panose="020F0302020204030204"/>
              </a:rPr>
              <a:t>Dispatches actions to manipulate store or fetch/update backend services.</a:t>
            </a:r>
            <a:endParaRPr lang="en-US" sz="1200" b="1" dirty="0">
              <a:solidFill>
                <a:srgbClr val="7030A0"/>
              </a:solidFill>
              <a:latin typeface="Century Gothic" panose="020F030202020403020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57AFC-70C0-4DF5-8944-9F6372EE7D4E}"/>
              </a:ext>
            </a:extLst>
          </p:cNvPr>
          <p:cNvSpPr txBox="1"/>
          <p:nvPr/>
        </p:nvSpPr>
        <p:spPr>
          <a:xfrm>
            <a:off x="4869984" y="4265615"/>
            <a:ext cx="6076533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dirty="0">
                <a:solidFill>
                  <a:srgbClr val="302E45"/>
                </a:solidFill>
                <a:latin typeface="Century Gothic" panose="020F0302020204030204"/>
              </a:rPr>
              <a:t>Application state stored at single place as immutable Simple JS object which becomes single source of truth </a:t>
            </a:r>
            <a:r>
              <a:rPr lang="en-US" sz="1200" b="1" dirty="0">
                <a:solidFill>
                  <a:srgbClr val="7030A0"/>
                </a:solidFill>
                <a:latin typeface="Century Gothic" panose="020F0302020204030204"/>
              </a:rPr>
              <a:t>making it easy to maintain</a:t>
            </a:r>
            <a:endParaRPr lang="en-US" sz="1200" dirty="0">
              <a:solidFill>
                <a:srgbClr val="302E45"/>
              </a:solidFill>
              <a:latin typeface="Century Gothic" panose="020F030202020403020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EB2B68-C314-438B-B1E9-528004FBA732}"/>
              </a:ext>
            </a:extLst>
          </p:cNvPr>
          <p:cNvSpPr txBox="1"/>
          <p:nvPr/>
        </p:nvSpPr>
        <p:spPr>
          <a:xfrm>
            <a:off x="4877451" y="1630934"/>
            <a:ext cx="6076533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dirty="0">
                <a:solidFill>
                  <a:srgbClr val="302E45"/>
                </a:solidFill>
                <a:latin typeface="Century Gothic" panose="020F0302020204030204"/>
              </a:rPr>
              <a:t>HTML via JSX notations; no business logic </a:t>
            </a:r>
            <a:r>
              <a:rPr lang="en-US" sz="1200" b="1" dirty="0">
                <a:solidFill>
                  <a:srgbClr val="7030A0"/>
                </a:solidFill>
                <a:latin typeface="Century Gothic" panose="020F0302020204030204"/>
              </a:rPr>
              <a:t>making it lighter, UI focused, easily replaceable.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E26E18-03E0-4DC6-BE73-2746E6FCC097}"/>
              </a:ext>
            </a:extLst>
          </p:cNvPr>
          <p:cNvSpPr txBox="1"/>
          <p:nvPr/>
        </p:nvSpPr>
        <p:spPr>
          <a:xfrm>
            <a:off x="4869984" y="5507831"/>
            <a:ext cx="6076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dirty="0">
                <a:solidFill>
                  <a:srgbClr val="302E45"/>
                </a:solidFill>
                <a:latin typeface="Century Gothic" panose="020F0302020204030204"/>
              </a:rPr>
              <a:t>REST full services</a:t>
            </a:r>
            <a:endParaRPr lang="en-US" sz="1200" b="1" dirty="0">
              <a:solidFill>
                <a:srgbClr val="7030A0"/>
              </a:solidFill>
              <a:latin typeface="Century Gothic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5785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66" y="450025"/>
            <a:ext cx="11088784" cy="553998"/>
          </a:xfrm>
        </p:spPr>
        <p:txBody>
          <a:bodyPr/>
          <a:lstStyle/>
          <a:p>
            <a:r>
              <a:rPr lang="en-US" sz="3600" dirty="0">
                <a:solidFill>
                  <a:srgbClr val="003A69"/>
                </a:solidFill>
              </a:rPr>
              <a:t>Impact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9D72332-48BD-4CE5-AFF1-87566B392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966" y="1524001"/>
            <a:ext cx="11088784" cy="333681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Abadi" panose="020B0604020104020204" pitchFamily="34" charset="0"/>
              </a:rPr>
              <a:t>The impact of this approach is …</a:t>
            </a:r>
          </a:p>
          <a:p>
            <a:pPr lvl="2"/>
            <a:r>
              <a:rPr lang="en-US" sz="2400" b="1" dirty="0">
                <a:solidFill>
                  <a:srgbClr val="FFC000"/>
                </a:solidFill>
                <a:latin typeface="Abadi" panose="020B0604020104020204" pitchFamily="34" charset="0"/>
              </a:rPr>
              <a:t>Faster </a:t>
            </a:r>
            <a:r>
              <a:rPr lang="en-US" sz="2400" dirty="0">
                <a:latin typeface="Abadi" panose="020B0604020104020204" pitchFamily="34" charset="0"/>
              </a:rPr>
              <a:t>development – allow to make changes to underlying structure of state without impacting the application</a:t>
            </a:r>
          </a:p>
          <a:p>
            <a:pPr lvl="2"/>
            <a:r>
              <a:rPr lang="en-US" sz="2400" dirty="0">
                <a:latin typeface="Abadi" panose="020B0604020104020204" pitchFamily="34" charset="0"/>
              </a:rPr>
              <a:t>Easy to </a:t>
            </a:r>
            <a:r>
              <a:rPr lang="en-US" sz="2400" b="1" dirty="0">
                <a:solidFill>
                  <a:srgbClr val="FFC000"/>
                </a:solidFill>
                <a:latin typeface="Abadi" panose="020B0604020104020204" pitchFamily="34" charset="0"/>
              </a:rPr>
              <a:t>Develop &amp; Test</a:t>
            </a:r>
          </a:p>
          <a:p>
            <a:pPr lvl="2"/>
            <a:r>
              <a:rPr lang="en-US" sz="2400" dirty="0">
                <a:latin typeface="Abadi" panose="020B0604020104020204" pitchFamily="34" charset="0"/>
              </a:rPr>
              <a:t>Identification of </a:t>
            </a:r>
            <a:r>
              <a:rPr lang="en-US" sz="2400" b="1" dirty="0">
                <a:solidFill>
                  <a:srgbClr val="FFC000"/>
                </a:solidFill>
                <a:latin typeface="Abadi" panose="020B0604020104020204" pitchFamily="34" charset="0"/>
              </a:rPr>
              <a:t>Code Breaks </a:t>
            </a:r>
            <a:r>
              <a:rPr lang="en-US" sz="2400" dirty="0">
                <a:latin typeface="Abadi" panose="020B0604020104020204" pitchFamily="34" charset="0"/>
              </a:rPr>
              <a:t>with enabling the AST based BWC check tool</a:t>
            </a:r>
          </a:p>
          <a:p>
            <a:pPr lvl="2"/>
            <a:r>
              <a:rPr lang="en-US" sz="2400" b="1" dirty="0">
                <a:solidFill>
                  <a:srgbClr val="FFC000"/>
                </a:solidFill>
                <a:latin typeface="Abadi" panose="020B0604020104020204" pitchFamily="34" charset="0"/>
              </a:rPr>
              <a:t>Decoupling</a:t>
            </a:r>
            <a:r>
              <a:rPr lang="en-US" sz="2400" dirty="0">
                <a:latin typeface="Abadi" panose="020B0604020104020204" pitchFamily="34" charset="0"/>
              </a:rPr>
              <a:t> the business logic from the view, so making views agnostic of UI technologies/ frameworks</a:t>
            </a:r>
          </a:p>
          <a:p>
            <a:pPr lvl="2"/>
            <a:r>
              <a:rPr lang="en-US" sz="2400" b="1" dirty="0">
                <a:solidFill>
                  <a:srgbClr val="FFC000"/>
                </a:solidFill>
                <a:latin typeface="Abadi" panose="020B0604020104020204" pitchFamily="34" charset="0"/>
              </a:rPr>
              <a:t>Reusable</a:t>
            </a:r>
            <a:r>
              <a:rPr lang="en-US" sz="2400" dirty="0">
                <a:latin typeface="Abadi" panose="020B0604020104020204" pitchFamily="34" charset="0"/>
              </a:rPr>
              <a:t> Business modules</a:t>
            </a:r>
          </a:p>
        </p:txBody>
      </p:sp>
    </p:spTree>
    <p:extLst>
      <p:ext uri="{BB962C8B-B14F-4D97-AF65-F5344CB8AC3E}">
        <p14:creationId xmlns:p14="http://schemas.microsoft.com/office/powerpoint/2010/main" val="28271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66" y="450025"/>
            <a:ext cx="11088784" cy="553998"/>
          </a:xfrm>
        </p:spPr>
        <p:txBody>
          <a:bodyPr/>
          <a:lstStyle/>
          <a:p>
            <a:r>
              <a:rPr lang="en-US" sz="3600" dirty="0">
                <a:solidFill>
                  <a:srgbClr val="003A69"/>
                </a:solidFill>
              </a:rPr>
              <a:t>Impact 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737E731-AA4E-47E8-B96A-2ECF47B08EF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47688" y="1524001"/>
          <a:ext cx="11088688" cy="4301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4344">
                  <a:extLst>
                    <a:ext uri="{9D8B030D-6E8A-4147-A177-3AD203B41FA5}">
                      <a16:colId xmlns:a16="http://schemas.microsoft.com/office/drawing/2014/main" val="3838177802"/>
                    </a:ext>
                  </a:extLst>
                </a:gridCol>
                <a:gridCol w="5544344">
                  <a:extLst>
                    <a:ext uri="{9D8B030D-6E8A-4147-A177-3AD203B41FA5}">
                      <a16:colId xmlns:a16="http://schemas.microsoft.com/office/drawing/2014/main" val="2027771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84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Presentation was coupled by business logic, so reuse of business logic was minimal.  So across teams for same requirement the development effort was duplicated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Presentation &amp; Business Logic separated, which facilitates the faster development of requirements. And also reuse is now to maximum.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31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Freedom to reuse business logic with different UI framework did not exist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Now Customers have a choice to select the UI framework.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49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 Manipulation was possible from different Views, so code breaks during development was not possible- which resulted in delayed deliverables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 Manipulation is now only possible through Business Modules. Also with AST we have developed a utility to identify the breaks during development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981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Now way to only test the business logic without writing the testcases for views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 logic can have mock test cases ,and also able to test the business flow just by writing simple integration test cases.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535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6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85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4-05194 Amdocs XDC Light PPT Template">
  <a:themeElements>
    <a:clrScheme name="Amdocs 2017">
      <a:dk1>
        <a:srgbClr val="000000"/>
      </a:dk1>
      <a:lt1>
        <a:sysClr val="window" lastClr="FFFFFF"/>
      </a:lt1>
      <a:dk2>
        <a:srgbClr val="302E45"/>
      </a:dk2>
      <a:lt2>
        <a:srgbClr val="DFE1DF"/>
      </a:lt2>
      <a:accent1>
        <a:srgbClr val="FDB515"/>
      </a:accent1>
      <a:accent2>
        <a:srgbClr val="F2665F"/>
      </a:accent2>
      <a:accent3>
        <a:srgbClr val="EC008C"/>
      </a:accent3>
      <a:accent4>
        <a:srgbClr val="302E45"/>
      </a:accent4>
      <a:accent5>
        <a:srgbClr val="626469"/>
      </a:accent5>
      <a:accent6>
        <a:srgbClr val="D9D9D6"/>
      </a:accent6>
      <a:hlink>
        <a:srgbClr val="FDB515"/>
      </a:hlink>
      <a:folHlink>
        <a:srgbClr val="EC00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mdocs 2017 PPT template - light.potx" id="{710AE28C-0523-4806-B12A-9299CC1253AC}" vid="{09118012-E6BD-4D08-AEC6-8020650606E8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408</Words>
  <Application>Microsoft Office PowerPoint</Application>
  <PresentationFormat>Widescreen</PresentationFormat>
  <Paragraphs>55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Abadi</vt:lpstr>
      <vt:lpstr>Arial</vt:lpstr>
      <vt:lpstr>Calibri</vt:lpstr>
      <vt:lpstr>Calibri Light</vt:lpstr>
      <vt:lpstr>Century Gothic</vt:lpstr>
      <vt:lpstr>Wingdings</vt:lpstr>
      <vt:lpstr>Office Theme</vt:lpstr>
      <vt:lpstr>5_4-05194 Amdocs XDC Light PPT Template</vt:lpstr>
      <vt:lpstr>Custom Design</vt:lpstr>
      <vt:lpstr>think-cell Slide</vt:lpstr>
      <vt:lpstr>PowerPoint Presentation</vt:lpstr>
      <vt:lpstr>Agenda</vt:lpstr>
      <vt:lpstr>Problems with Redux State Management</vt:lpstr>
      <vt:lpstr>Solution – the Ideation phase</vt:lpstr>
      <vt:lpstr>Implementation  - the prototyping phase</vt:lpstr>
      <vt:lpstr>Impact </vt:lpstr>
      <vt:lpstr>Impact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Anup Singh</dc:creator>
  <cp:lastModifiedBy>Anup Singh</cp:lastModifiedBy>
  <cp:revision>1</cp:revision>
  <dcterms:created xsi:type="dcterms:W3CDTF">2019-02-07T06:10:29Z</dcterms:created>
  <dcterms:modified xsi:type="dcterms:W3CDTF">2019-02-07T06:18:42Z</dcterms:modified>
</cp:coreProperties>
</file>