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heme/theme7.xml" ContentType="application/vnd.openxmlformats-officedocument.theme+xml"/>
  <Override PartName="/ppt/tags/tag5.xml" ContentType="application/vnd.openxmlformats-officedocument.presentationml.tags+xml"/>
  <Override PartName="/ppt/theme/theme8.xml" ContentType="application/vnd.openxmlformats-officedocument.theme+xml"/>
  <Override PartName="/ppt/tags/tag6.xml" ContentType="application/vnd.openxmlformats-officedocument.presentationml.tags+xml"/>
  <Override PartName="/ppt/theme/theme9.xml" ContentType="application/vnd.openxmlformats-officedocument.theme+xml"/>
  <Override PartName="/ppt/tags/tag7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  <p:sldMasterId id="2147484037" r:id="rId2"/>
    <p:sldMasterId id="2147484046" r:id="rId3"/>
    <p:sldMasterId id="2147484134" r:id="rId4"/>
    <p:sldMasterId id="2147484334" r:id="rId5"/>
    <p:sldMasterId id="2147484412" r:id="rId6"/>
    <p:sldMasterId id="2147484511" r:id="rId7"/>
    <p:sldMasterId id="2147484537" r:id="rId8"/>
    <p:sldMasterId id="2147484556" r:id="rId9"/>
  </p:sldMasterIdLst>
  <p:notesMasterIdLst>
    <p:notesMasterId r:id="rId18"/>
  </p:notesMasterIdLst>
  <p:handoutMasterIdLst>
    <p:handoutMasterId r:id="rId19"/>
  </p:handoutMasterIdLst>
  <p:sldIdLst>
    <p:sldId id="806" r:id="rId10"/>
    <p:sldId id="1097" r:id="rId11"/>
    <p:sldId id="1098" r:id="rId12"/>
    <p:sldId id="1104" r:id="rId13"/>
    <p:sldId id="1100" r:id="rId14"/>
    <p:sldId id="1105" r:id="rId15"/>
    <p:sldId id="1106" r:id="rId16"/>
    <p:sldId id="1102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i Maoz" initials="IM" lastIdx="12" clrIdx="0">
    <p:extLst>
      <p:ext uri="{19B8F6BF-5375-455C-9EA6-DF929625EA0E}">
        <p15:presenceInfo xmlns:p15="http://schemas.microsoft.com/office/powerpoint/2012/main" userId="S-1-5-21-143744227-174999600-642189945-696426" providerId="AD"/>
      </p:ext>
    </p:extLst>
  </p:cmAuthor>
  <p:cmAuthor id="2" name="Roman Richtar" initials="RR" lastIdx="1" clrIdx="1">
    <p:extLst>
      <p:ext uri="{19B8F6BF-5375-455C-9EA6-DF929625EA0E}">
        <p15:presenceInfo xmlns:p15="http://schemas.microsoft.com/office/powerpoint/2012/main" userId="S-1-5-21-143744227-174999600-642189945-58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2E45"/>
    <a:srgbClr val="336393"/>
    <a:srgbClr val="4463AD"/>
    <a:srgbClr val="E9AE72"/>
    <a:srgbClr val="F352AB"/>
    <a:srgbClr val="FAA439"/>
    <a:srgbClr val="F2F2F2"/>
    <a:srgbClr val="00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5" autoAdjust="0"/>
    <p:restoredTop sz="94994" autoAdjust="0"/>
  </p:normalViewPr>
  <p:slideViewPr>
    <p:cSldViewPr snapToGrid="0" showGuides="1">
      <p:cViewPr varScale="1">
        <p:scale>
          <a:sx n="113" d="100"/>
          <a:sy n="113" d="100"/>
        </p:scale>
        <p:origin x="720" y="114"/>
      </p:cViewPr>
      <p:guideLst>
        <p:guide orient="horz" pos="2160"/>
        <p:guide pos="3838"/>
      </p:guideLst>
    </p:cSldViewPr>
  </p:slideViewPr>
  <p:outlineViewPr>
    <p:cViewPr>
      <p:scale>
        <a:sx n="100" d="100"/>
        <a:sy n="100" d="100"/>
      </p:scale>
      <p:origin x="0" y="-28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0AC28-FFB2-4D4C-BE03-53ACE32C2AA6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2F85F-E92D-4AB1-A993-5BF619DC8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8A1E3-577B-4491-B617-9908AB49E41D}" type="datetimeFigureOut">
              <a:rPr lang="en-GB" smtClean="0"/>
              <a:pPr/>
              <a:t>06/02/2019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66E9A-5678-4100-AC94-08F508DFE4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1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9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1518108"/>
          </a:xfrm>
        </p:spPr>
        <p:txBody>
          <a:bodyPr>
            <a:sp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 rot="5400000">
            <a:off x="-3392434" y="3392434"/>
            <a:ext cx="6858000" cy="73133"/>
          </a:xfrm>
          <a:prstGeom prst="rect">
            <a:avLst/>
          </a:pr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12" name="Freeform: Shape 44"/>
          <p:cNvSpPr>
            <a:spLocks/>
          </p:cNvSpPr>
          <p:nvPr userDrawn="1"/>
        </p:nvSpPr>
        <p:spPr bwMode="auto">
          <a:xfrm flipH="1">
            <a:off x="546379" y="1186668"/>
            <a:ext cx="639913" cy="73152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100000">
                <a:srgbClr val="FDB515"/>
              </a:gs>
              <a:gs pos="0">
                <a:srgbClr val="EC008C"/>
              </a:gs>
            </a:gsLst>
            <a:lin ang="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5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2" name="Freeform 5"/>
          <p:cNvSpPr>
            <a:spLocks/>
          </p:cNvSpPr>
          <p:nvPr userDrawn="1"/>
        </p:nvSpPr>
        <p:spPr bwMode="auto">
          <a:xfrm>
            <a:off x="3188458" y="-237547377"/>
            <a:ext cx="5811911" cy="142875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6" name="Freeform 9"/>
          <p:cNvSpPr>
            <a:spLocks/>
          </p:cNvSpPr>
          <p:nvPr userDrawn="1"/>
        </p:nvSpPr>
        <p:spPr bwMode="auto">
          <a:xfrm>
            <a:off x="3188458" y="-233717354"/>
            <a:ext cx="5811911" cy="142876"/>
          </a:xfrm>
          <a:custGeom>
            <a:avLst/>
            <a:gdLst>
              <a:gd name="T0" fmla="*/ 3662 w 3662"/>
              <a:gd name="T1" fmla="*/ 0 h 90"/>
              <a:gd name="T2" fmla="*/ 33 w 3662"/>
              <a:gd name="T3" fmla="*/ 0 h 90"/>
              <a:gd name="T4" fmla="*/ 0 w 3662"/>
              <a:gd name="T5" fmla="*/ 90 h 90"/>
              <a:gd name="T6" fmla="*/ 3629 w 3662"/>
              <a:gd name="T7" fmla="*/ 90 h 90"/>
              <a:gd name="T8" fmla="*/ 3662 w 3662"/>
              <a:gd name="T9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2" h="90">
                <a:moveTo>
                  <a:pt x="3662" y="0"/>
                </a:moveTo>
                <a:lnTo>
                  <a:pt x="33" y="0"/>
                </a:lnTo>
                <a:lnTo>
                  <a:pt x="0" y="90"/>
                </a:lnTo>
                <a:lnTo>
                  <a:pt x="3629" y="90"/>
                </a:lnTo>
                <a:lnTo>
                  <a:pt x="3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729651" y="3075057"/>
            <a:ext cx="272952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defTabSz="914126">
              <a:defRPr/>
            </a:pPr>
            <a:r>
              <a:rPr lang="en-US" sz="3999" b="1" dirty="0">
                <a:solidFill>
                  <a:prstClr val="white"/>
                </a:solidFill>
              </a:rPr>
              <a:t>Thank you</a:t>
            </a:r>
          </a:p>
        </p:txBody>
      </p:sp>
      <p:sp>
        <p:nvSpPr>
          <p:cNvPr id="15" name="Freeform: Shape 9"/>
          <p:cNvSpPr>
            <a:spLocks/>
          </p:cNvSpPr>
          <p:nvPr userDrawn="1"/>
        </p:nvSpPr>
        <p:spPr bwMode="auto">
          <a:xfrm flipH="1">
            <a:off x="4768878" y="3012450"/>
            <a:ext cx="2651069" cy="73152"/>
          </a:xfrm>
          <a:custGeom>
            <a:avLst/>
            <a:gdLst>
              <a:gd name="connsiteX0" fmla="*/ 2714641 w 2825755"/>
              <a:gd name="connsiteY0" fmla="*/ 91440 h 91440"/>
              <a:gd name="connsiteX1" fmla="*/ 64310 w 2825755"/>
              <a:gd name="connsiteY1" fmla="*/ 91440 h 91440"/>
              <a:gd name="connsiteX2" fmla="*/ 64310 w 2825755"/>
              <a:gd name="connsiteY2" fmla="*/ 91133 h 91440"/>
              <a:gd name="connsiteX3" fmla="*/ 0 w 2825755"/>
              <a:gd name="connsiteY3" fmla="*/ 91133 h 91440"/>
              <a:gd name="connsiteX4" fmla="*/ 33415 w 2825755"/>
              <a:gd name="connsiteY4" fmla="*/ 0 h 91440"/>
              <a:gd name="connsiteX5" fmla="*/ 64310 w 2825755"/>
              <a:gd name="connsiteY5" fmla="*/ 75 h 91440"/>
              <a:gd name="connsiteX6" fmla="*/ 64310 w 2825755"/>
              <a:gd name="connsiteY6" fmla="*/ 0 h 91440"/>
              <a:gd name="connsiteX7" fmla="*/ 1992392 w 2825755"/>
              <a:gd name="connsiteY7" fmla="*/ 0 h 91440"/>
              <a:gd name="connsiteX8" fmla="*/ 2714641 w 2825755"/>
              <a:gd name="connsiteY8" fmla="*/ 0 h 91440"/>
              <a:gd name="connsiteX9" fmla="*/ 2825755 w 2825755"/>
              <a:gd name="connsiteY9" fmla="*/ 0 h 91440"/>
              <a:gd name="connsiteX10" fmla="*/ 2792340 w 2825755"/>
              <a:gd name="connsiteY10" fmla="*/ 91133 h 91440"/>
              <a:gd name="connsiteX11" fmla="*/ 2714641 w 2825755"/>
              <a:gd name="connsiteY11" fmla="*/ 90944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5755" h="91440">
                <a:moveTo>
                  <a:pt x="2714641" y="91440"/>
                </a:moveTo>
                <a:lnTo>
                  <a:pt x="64310" y="91440"/>
                </a:lnTo>
                <a:lnTo>
                  <a:pt x="64310" y="91133"/>
                </a:lnTo>
                <a:lnTo>
                  <a:pt x="0" y="91133"/>
                </a:lnTo>
                <a:lnTo>
                  <a:pt x="33415" y="0"/>
                </a:lnTo>
                <a:lnTo>
                  <a:pt x="64310" y="75"/>
                </a:lnTo>
                <a:lnTo>
                  <a:pt x="64310" y="0"/>
                </a:lnTo>
                <a:lnTo>
                  <a:pt x="1992392" y="0"/>
                </a:lnTo>
                <a:lnTo>
                  <a:pt x="2714641" y="0"/>
                </a:lnTo>
                <a:lnTo>
                  <a:pt x="2825755" y="0"/>
                </a:lnTo>
                <a:lnTo>
                  <a:pt x="2792340" y="91133"/>
                </a:lnTo>
                <a:lnTo>
                  <a:pt x="2714641" y="909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1502" y="6382384"/>
            <a:ext cx="392910" cy="2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heme" Target="../theme/them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vmlDrawing" Target="../drawings/vmlDrawing1.v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vmlDrawing" Target="../drawings/vmlDrawing3.vml"/><Relationship Id="rId1" Type="http://schemas.openxmlformats.org/officeDocument/2006/relationships/theme" Target="../theme/theme5.x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vmlDrawing" Target="../drawings/vmlDrawing4.vml"/><Relationship Id="rId1" Type="http://schemas.openxmlformats.org/officeDocument/2006/relationships/theme" Target="../theme/theme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vmlDrawing" Target="../drawings/vmlDrawing5.vml"/><Relationship Id="rId1" Type="http://schemas.openxmlformats.org/officeDocument/2006/relationships/theme" Target="../theme/theme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vmlDrawing" Target="../drawings/vmlDrawing6.vml"/><Relationship Id="rId1" Type="http://schemas.openxmlformats.org/officeDocument/2006/relationships/theme" Target="../theme/theme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vmlDrawing" Target="../drawings/vmlDrawing7.vml"/><Relationship Id="rId1" Type="http://schemas.openxmlformats.org/officeDocument/2006/relationships/theme" Target="../theme/theme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799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6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400" kern="120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E7CA0"/>
                </a:solidFill>
              </a:rPr>
              <a:t>Information Security Level 2 – Sensitive</a:t>
            </a:r>
            <a:br>
              <a:rPr sz="700" dirty="0">
                <a:solidFill>
                  <a:srgbClr val="6E7CA0"/>
                </a:solidFill>
              </a:rPr>
            </a:br>
            <a:r>
              <a:rPr sz="700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E7CA0"/>
                </a:solidFill>
              </a:rPr>
              <a:pPr/>
              <a:t>‹#›</a:t>
            </a:fld>
            <a:endParaRPr sz="1200" dirty="0">
              <a:solidFill>
                <a:srgbClr val="6E7CA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3351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00000"/>
        </a:lnSpc>
        <a:spcBef>
          <a:spcPts val="1000"/>
        </a:spcBef>
        <a:buFontTx/>
        <a:buNone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799" kern="1200">
          <a:solidFill>
            <a:srgbClr val="626469"/>
          </a:solidFill>
          <a:latin typeface="+mn-lt"/>
          <a:ea typeface="+mn-ea"/>
          <a:cs typeface="+mn-cs"/>
        </a:defRPr>
      </a:lvl2pPr>
      <a:lvl3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126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41143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13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557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4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19974" y="6434199"/>
            <a:ext cx="255965" cy="1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247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4"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8"/>
            <a:ext cx="4113728" cy="365125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E7CA0"/>
                </a:solidFill>
              </a:rPr>
              <a:t>Information Security Level 2 – Sensitive</a:t>
            </a:r>
            <a:br>
              <a:rPr sz="700" dirty="0">
                <a:solidFill>
                  <a:srgbClr val="6E7CA0"/>
                </a:solidFill>
              </a:rPr>
            </a:br>
            <a:r>
              <a:rPr sz="700" dirty="0">
                <a:solidFill>
                  <a:srgbClr val="6E7CA0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9" y="6347388"/>
            <a:ext cx="629729" cy="365125"/>
          </a:xfrm>
          <a:prstGeom prst="rect">
            <a:avLst/>
          </a:prstGeom>
        </p:spPr>
        <p:txBody>
          <a:bodyPr vert="horz" lIns="0" tIns="45696" rIns="91392" bIns="45696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E7CA0"/>
                </a:solidFill>
              </a:rPr>
              <a:pPr/>
              <a:t>‹#›</a:t>
            </a:fld>
            <a:endParaRPr sz="1200" dirty="0">
              <a:solidFill>
                <a:srgbClr val="6E7C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-1"/>
            <a:ext cx="11430000" cy="63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35967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3852" rtl="0" eaLnBrk="1" latinLnBrk="0" hangingPunct="1">
        <a:lnSpc>
          <a:spcPct val="100000"/>
        </a:lnSpc>
        <a:spcBef>
          <a:spcPct val="0"/>
        </a:spcBef>
        <a:buNone/>
        <a:defRPr sz="3598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3852" rtl="0" eaLnBrk="1" latinLnBrk="0" hangingPunct="1">
        <a:lnSpc>
          <a:spcPct val="100000"/>
        </a:lnSpc>
        <a:spcBef>
          <a:spcPts val="1000"/>
        </a:spcBef>
        <a:buFontTx/>
        <a:buNone/>
        <a:defRPr sz="1998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798" kern="1200">
          <a:solidFill>
            <a:srgbClr val="626469"/>
          </a:solidFill>
          <a:latin typeface="+mn-lt"/>
          <a:ea typeface="+mn-ea"/>
          <a:cs typeface="+mn-cs"/>
        </a:defRPr>
      </a:lvl2pPr>
      <a:lvl3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3852" rtl="0" eaLnBrk="1" latinLnBrk="0" hangingPunct="1">
        <a:lnSpc>
          <a:spcPct val="100000"/>
        </a:lnSpc>
        <a:spcBef>
          <a:spcPts val="500"/>
        </a:spcBef>
        <a:buFontTx/>
        <a:buNone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3092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7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3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8" indent="-228462" algn="l" defTabSz="91385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2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3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4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6" algn="l" defTabSz="91385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09812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700" dirty="0">
                <a:solidFill>
                  <a:srgbClr val="6C80A5"/>
                </a:solidFill>
              </a:rPr>
              <a:t>Information Security Level 2 – Sensitive</a:t>
            </a:r>
            <a:br>
              <a:rPr sz="700" dirty="0">
                <a:solidFill>
                  <a:srgbClr val="6C80A5"/>
                </a:solidFill>
              </a:rPr>
            </a:br>
            <a:r>
              <a:rPr sz="700" dirty="0">
                <a:solidFill>
                  <a:srgbClr val="6C80A5"/>
                </a:solidFill>
              </a:rPr>
              <a:t>© 2017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310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97" y="1524000"/>
            <a:ext cx="11088784" cy="47475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178226" y="6347386"/>
            <a:ext cx="4113728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rgbClr val="6C80A5"/>
                </a:solidFill>
              </a:rPr>
              <a:t>Information Security Level 2 – Sensitive</a:t>
            </a:r>
            <a:br>
              <a:rPr dirty="0">
                <a:solidFill>
                  <a:srgbClr val="6C80A5"/>
                </a:solidFill>
              </a:rPr>
            </a:br>
            <a:r>
              <a:rPr dirty="0">
                <a:solidFill>
                  <a:srgbClr val="6C80A5"/>
                </a:solidFill>
              </a:rPr>
              <a:t>© 2018 – Proprietary &amp; Confidential Information of Amdocs</a:t>
            </a:r>
          </a:p>
        </p:txBody>
      </p:sp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48498" y="6347386"/>
            <a:ext cx="629729" cy="365125"/>
          </a:xfrm>
          <a:prstGeom prst="rect">
            <a:avLst/>
          </a:prstGeom>
        </p:spPr>
        <p:txBody>
          <a:bodyPr vert="horz" lIns="0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C81157-9992-4BD3-B8A9-14B1E5882052}" type="slidenum">
              <a:rPr sz="1200">
                <a:solidFill>
                  <a:srgbClr val="6C80A5"/>
                </a:solidFill>
              </a:rPr>
              <a:pPr/>
              <a:t>‹#›</a:t>
            </a:fld>
            <a:endParaRPr sz="1200" dirty="0">
              <a:solidFill>
                <a:srgbClr val="6C8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953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126" rtl="0" eaLnBrk="1" latinLnBrk="0" hangingPunct="1">
        <a:lnSpc>
          <a:spcPct val="100000"/>
        </a:lnSpc>
        <a:spcBef>
          <a:spcPct val="0"/>
        </a:spcBef>
        <a:buNone/>
        <a:defRPr sz="3599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4078" indent="-284078" algn="l" defTabSz="914126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1999" kern="1200">
          <a:solidFill>
            <a:schemeClr val="tx2"/>
          </a:solidFill>
          <a:latin typeface="+mn-lt"/>
          <a:ea typeface="+mn-ea"/>
          <a:cs typeface="+mn-cs"/>
        </a:defRPr>
      </a:lvl1pPr>
      <a:lvl2pPr marL="517370" indent="-233293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799" kern="1200">
          <a:solidFill>
            <a:schemeClr val="tx2"/>
          </a:solidFill>
          <a:latin typeface="+mn-lt"/>
          <a:ea typeface="+mn-ea"/>
          <a:cs typeface="+mn-cs"/>
        </a:defRPr>
      </a:lvl2pPr>
      <a:lvl3pPr marL="741141" indent="-223771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126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87112" indent="-172986" algn="l" defTabSz="914126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8" orient="horz" pos="1420">
          <p15:clr>
            <a:srgbClr val="A4A3A4"/>
          </p15:clr>
        </p15:guide>
        <p15:guide id="9" orient="horz" pos="2160">
          <p15:clr>
            <a:srgbClr val="A4A3A4"/>
          </p15:clr>
        </p15:guide>
        <p15:guide id="10" orient="horz" pos="63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88825" cy="5472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30" y="6139800"/>
            <a:ext cx="2425576" cy="530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190" y="1641765"/>
            <a:ext cx="11707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React-Redux :The Amdocs Way</a:t>
            </a:r>
          </a:p>
        </p:txBody>
      </p:sp>
      <p:sp>
        <p:nvSpPr>
          <p:cNvPr id="7" name="Freeform: Shape 44"/>
          <p:cNvSpPr>
            <a:spLocks/>
          </p:cNvSpPr>
          <p:nvPr/>
        </p:nvSpPr>
        <p:spPr bwMode="auto">
          <a:xfrm flipV="1">
            <a:off x="5776720" y="3260829"/>
            <a:ext cx="631818" cy="63387"/>
          </a:xfrm>
          <a:custGeom>
            <a:avLst/>
            <a:gdLst>
              <a:gd name="connsiteX0" fmla="*/ 833364 w 866779"/>
              <a:gd name="connsiteY0" fmla="*/ 91133 h 91133"/>
              <a:gd name="connsiteX1" fmla="*/ 0 w 866779"/>
              <a:gd name="connsiteY1" fmla="*/ 91133 h 91133"/>
              <a:gd name="connsiteX2" fmla="*/ 742 w 866779"/>
              <a:gd name="connsiteY2" fmla="*/ 89110 h 91133"/>
              <a:gd name="connsiteX3" fmla="*/ 0 w 866779"/>
              <a:gd name="connsiteY3" fmla="*/ 89108 h 91133"/>
              <a:gd name="connsiteX4" fmla="*/ 33416 w 866779"/>
              <a:gd name="connsiteY4" fmla="*/ 0 h 91133"/>
              <a:gd name="connsiteX5" fmla="*/ 866779 w 866779"/>
              <a:gd name="connsiteY5" fmla="*/ 0 h 91133"/>
              <a:gd name="connsiteX6" fmla="*/ 866037 w 866779"/>
              <a:gd name="connsiteY6" fmla="*/ 2024 h 91133"/>
              <a:gd name="connsiteX7" fmla="*/ 866779 w 866779"/>
              <a:gd name="connsiteY7" fmla="*/ 2025 h 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779" h="91133">
                <a:moveTo>
                  <a:pt x="833364" y="91133"/>
                </a:moveTo>
                <a:lnTo>
                  <a:pt x="0" y="91133"/>
                </a:lnTo>
                <a:lnTo>
                  <a:pt x="742" y="89110"/>
                </a:lnTo>
                <a:lnTo>
                  <a:pt x="0" y="89108"/>
                </a:lnTo>
                <a:lnTo>
                  <a:pt x="33416" y="0"/>
                </a:lnTo>
                <a:lnTo>
                  <a:pt x="866779" y="0"/>
                </a:lnTo>
                <a:lnTo>
                  <a:pt x="866037" y="2024"/>
                </a:lnTo>
                <a:lnTo>
                  <a:pt x="866779" y="2025"/>
                </a:lnTo>
                <a:close/>
              </a:path>
            </a:pathLst>
          </a:custGeom>
          <a:gradFill flip="none" rotWithShape="1">
            <a:gsLst>
              <a:gs pos="0">
                <a:srgbClr val="FDB515"/>
              </a:gs>
              <a:gs pos="100000">
                <a:srgbClr val="EC008C"/>
              </a:gs>
            </a:gsLst>
            <a:lin ang="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25760" y="6217920"/>
            <a:ext cx="1663064" cy="568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81457" y="3638807"/>
            <a:ext cx="1121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Shivanshu &amp; Sandeep</a:t>
            </a:r>
          </a:p>
        </p:txBody>
      </p:sp>
    </p:spTree>
    <p:extLst>
      <p:ext uri="{BB962C8B-B14F-4D97-AF65-F5344CB8AC3E}">
        <p14:creationId xmlns:p14="http://schemas.microsoft.com/office/powerpoint/2010/main" val="10889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2108269"/>
          </a:xfrm>
        </p:spPr>
        <p:txBody>
          <a:bodyPr/>
          <a:lstStyle/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Problems with Redux State Management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Solution – the Ideation phase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Implementation  - the prototyping phase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A69"/>
                </a:solidFill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79736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Problems with Redux State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3195747"/>
          </a:xfrm>
        </p:spPr>
        <p:txBody>
          <a:bodyPr/>
          <a:lstStyle/>
          <a:p>
            <a:pPr marL="576089" lvl="1" indent="-342797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A69"/>
              </a:solidFill>
            </a:endParaRP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No Encapsulation over shared state data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Duplicate copies of business logic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Component may be with multiple instances but store is singleton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Confusion whether the state belongs to view or business</a:t>
            </a:r>
          </a:p>
          <a:p>
            <a:pPr marL="342797" indent="-342797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3A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Solution – the Ideation phase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D72332-48BD-4CE5-AFF1-87566B39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2259593"/>
          </a:xfrm>
        </p:spPr>
        <p:txBody>
          <a:bodyPr/>
          <a:lstStyle/>
          <a:p>
            <a:pPr marL="576089" lvl="1" indent="-342797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3A69"/>
              </a:solidFill>
            </a:endParaRPr>
          </a:p>
          <a:p>
            <a:pPr marL="0" indent="0">
              <a:buNone/>
            </a:pPr>
            <a:r>
              <a:rPr lang="en-US" sz="2800" dirty="0">
                <a:latin typeface="Abadi" panose="020B0604020104020204" pitchFamily="34" charset="0"/>
              </a:rPr>
              <a:t>A module which can …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Encapsulate</a:t>
            </a:r>
            <a:r>
              <a:rPr lang="en-US" sz="2400" dirty="0">
                <a:latin typeface="Abadi" panose="020B0604020104020204" pitchFamily="34" charset="0"/>
              </a:rPr>
              <a:t> a part of global state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Provide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Interface</a:t>
            </a:r>
            <a:r>
              <a:rPr lang="en-US" sz="2400" dirty="0">
                <a:latin typeface="Abadi" panose="020B0604020104020204" pitchFamily="34" charset="0"/>
              </a:rPr>
              <a:t> to manage this state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Has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3830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Implementation  - the prototyping phase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A6220D96-081B-42F2-82AB-491B6D0D713D}"/>
              </a:ext>
            </a:extLst>
          </p:cNvPr>
          <p:cNvSpPr/>
          <p:nvPr/>
        </p:nvSpPr>
        <p:spPr>
          <a:xfrm>
            <a:off x="578502" y="1312131"/>
            <a:ext cx="3875665" cy="144933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C790768B-B595-488F-8783-1B6771C24A5D}"/>
              </a:ext>
            </a:extLst>
          </p:cNvPr>
          <p:cNvSpPr/>
          <p:nvPr/>
        </p:nvSpPr>
        <p:spPr>
          <a:xfrm>
            <a:off x="2691802" y="2252865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Container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E977D4A9-8DD6-41C2-A5A6-749A78D7EC9B}"/>
              </a:ext>
            </a:extLst>
          </p:cNvPr>
          <p:cNvSpPr/>
          <p:nvPr/>
        </p:nvSpPr>
        <p:spPr>
          <a:xfrm>
            <a:off x="578500" y="2857697"/>
            <a:ext cx="3875666" cy="235594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12E5956-046F-475F-BFBC-7B423707E020}"/>
              </a:ext>
            </a:extLst>
          </p:cNvPr>
          <p:cNvSpPr/>
          <p:nvPr/>
        </p:nvSpPr>
        <p:spPr>
          <a:xfrm>
            <a:off x="921312" y="3328184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393428D3-8CAF-4E47-A715-B981E34DC72E}"/>
              </a:ext>
            </a:extLst>
          </p:cNvPr>
          <p:cNvSpPr/>
          <p:nvPr/>
        </p:nvSpPr>
        <p:spPr>
          <a:xfrm>
            <a:off x="2702023" y="3876060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Store (Redux)</a:t>
            </a:r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B371F601-D10D-48A4-92AE-E3F20390DA77}"/>
              </a:ext>
            </a:extLst>
          </p:cNvPr>
          <p:cNvSpPr/>
          <p:nvPr/>
        </p:nvSpPr>
        <p:spPr>
          <a:xfrm>
            <a:off x="2702023" y="4602592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Reducer</a:t>
            </a: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780A3DC2-AA36-4955-BE0F-48C626C3EF38}"/>
              </a:ext>
            </a:extLst>
          </p:cNvPr>
          <p:cNvSpPr/>
          <p:nvPr/>
        </p:nvSpPr>
        <p:spPr>
          <a:xfrm>
            <a:off x="578500" y="5314891"/>
            <a:ext cx="3875666" cy="88811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 err="1"/>
          </a:p>
        </p:txBody>
      </p:sp>
      <p:cxnSp>
        <p:nvCxnSpPr>
          <p:cNvPr id="13" name="Elbow Connector 17">
            <a:extLst>
              <a:ext uri="{FF2B5EF4-FFF2-40B4-BE49-F238E27FC236}">
                <a16:creationId xmlns:a16="http://schemas.microsoft.com/office/drawing/2014/main" id="{B2789235-BEB7-4387-833F-16EC4EC19933}"/>
              </a:ext>
            </a:extLst>
          </p:cNvPr>
          <p:cNvCxnSpPr>
            <a:stCxn id="7" idx="1"/>
            <a:endCxn id="9" idx="0"/>
          </p:cNvCxnSpPr>
          <p:nvPr/>
        </p:nvCxnSpPr>
        <p:spPr>
          <a:xfrm rot="10800000" flipV="1">
            <a:off x="1554560" y="2389532"/>
            <a:ext cx="1137242" cy="93865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208714-2C4E-4943-B0A6-027FFD98ED52}"/>
              </a:ext>
            </a:extLst>
          </p:cNvPr>
          <p:cNvSpPr txBox="1"/>
          <p:nvPr/>
        </p:nvSpPr>
        <p:spPr>
          <a:xfrm>
            <a:off x="1473619" y="1346183"/>
            <a:ext cx="134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View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9BE68-704E-4261-8E6E-CDA5B18D69BC}"/>
              </a:ext>
            </a:extLst>
          </p:cNvPr>
          <p:cNvSpPr txBox="1"/>
          <p:nvPr/>
        </p:nvSpPr>
        <p:spPr>
          <a:xfrm>
            <a:off x="1582261" y="2860484"/>
            <a:ext cx="168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Business Modules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903A0-F5DC-4C25-942A-8BE4F12CAE20}"/>
              </a:ext>
            </a:extLst>
          </p:cNvPr>
          <p:cNvSpPr txBox="1"/>
          <p:nvPr/>
        </p:nvSpPr>
        <p:spPr>
          <a:xfrm>
            <a:off x="1559206" y="5348928"/>
            <a:ext cx="25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Legacy / Microservices</a:t>
            </a: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39AC3DAB-5872-46A7-A490-E1E17E9580A5}"/>
              </a:ext>
            </a:extLst>
          </p:cNvPr>
          <p:cNvSpPr/>
          <p:nvPr/>
        </p:nvSpPr>
        <p:spPr>
          <a:xfrm>
            <a:off x="2633308" y="1793262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View</a:t>
            </a:r>
          </a:p>
        </p:txBody>
      </p: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427C88A0-5497-46D2-A799-1A5D8546A400}"/>
              </a:ext>
            </a:extLst>
          </p:cNvPr>
          <p:cNvCxnSpPr/>
          <p:nvPr/>
        </p:nvCxnSpPr>
        <p:spPr>
          <a:xfrm>
            <a:off x="2187807" y="3464852"/>
            <a:ext cx="514216" cy="54787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1">
            <a:extLst>
              <a:ext uri="{FF2B5EF4-FFF2-40B4-BE49-F238E27FC236}">
                <a16:creationId xmlns:a16="http://schemas.microsoft.com/office/drawing/2014/main" id="{28DC82CB-32B3-405D-841C-0CD203A2C99F}"/>
              </a:ext>
            </a:extLst>
          </p:cNvPr>
          <p:cNvCxnSpPr/>
          <p:nvPr/>
        </p:nvCxnSpPr>
        <p:spPr>
          <a:xfrm flipV="1">
            <a:off x="3968518" y="4012727"/>
            <a:ext cx="12697" cy="726532"/>
          </a:xfrm>
          <a:prstGeom prst="bentConnector3">
            <a:avLst>
              <a:gd name="adj1" fmla="val 180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F2DD9D-4B57-44A7-944F-7831227642D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554560" y="3601518"/>
            <a:ext cx="0" cy="21489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C7181-76A0-4BFB-A8A9-B04DBBECBEF2}"/>
              </a:ext>
            </a:extLst>
          </p:cNvPr>
          <p:cNvCxnSpPr/>
          <p:nvPr/>
        </p:nvCxnSpPr>
        <p:spPr>
          <a:xfrm>
            <a:off x="1554560" y="4875925"/>
            <a:ext cx="0" cy="8745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D1B205-06EF-4740-8E05-7A380A956C45}"/>
              </a:ext>
            </a:extLst>
          </p:cNvPr>
          <p:cNvCxnSpPr/>
          <p:nvPr/>
        </p:nvCxnSpPr>
        <p:spPr>
          <a:xfrm>
            <a:off x="3335271" y="4149393"/>
            <a:ext cx="0" cy="4531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D99E91-2003-4024-A4A5-0440FB55B2EE}"/>
              </a:ext>
            </a:extLst>
          </p:cNvPr>
          <p:cNvSpPr txBox="1"/>
          <p:nvPr/>
        </p:nvSpPr>
        <p:spPr>
          <a:xfrm>
            <a:off x="1007015" y="4885643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AJAX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EF31F-93A5-4543-84D3-63EAFB15423B}"/>
              </a:ext>
            </a:extLst>
          </p:cNvPr>
          <p:cNvSpPr txBox="1"/>
          <p:nvPr/>
        </p:nvSpPr>
        <p:spPr>
          <a:xfrm>
            <a:off x="3568572" y="4409599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New State</a:t>
            </a:r>
          </a:p>
        </p:txBody>
      </p: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CDBB491E-D750-46C5-8690-60CA93EC2FA9}"/>
              </a:ext>
            </a:extLst>
          </p:cNvPr>
          <p:cNvCxnSpPr/>
          <p:nvPr/>
        </p:nvCxnSpPr>
        <p:spPr>
          <a:xfrm rot="5400000" flipH="1" flipV="1">
            <a:off x="2710221" y="3247611"/>
            <a:ext cx="1253500" cy="340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5">
            <a:extLst>
              <a:ext uri="{FF2B5EF4-FFF2-40B4-BE49-F238E27FC236}">
                <a16:creationId xmlns:a16="http://schemas.microsoft.com/office/drawing/2014/main" id="{701CA406-5A72-4165-AD00-460D0E1C77F0}"/>
              </a:ext>
            </a:extLst>
          </p:cNvPr>
          <p:cNvSpPr/>
          <p:nvPr/>
        </p:nvSpPr>
        <p:spPr>
          <a:xfrm>
            <a:off x="921312" y="5750494"/>
            <a:ext cx="1266495" cy="27333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9B71E5-8D60-4310-9207-2FB01570B812}"/>
              </a:ext>
            </a:extLst>
          </p:cNvPr>
          <p:cNvSpPr txBox="1"/>
          <p:nvPr/>
        </p:nvSpPr>
        <p:spPr>
          <a:xfrm>
            <a:off x="2383019" y="3538092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80CDEC-7C19-4087-B8B7-A890E5FECCA2}"/>
              </a:ext>
            </a:extLst>
          </p:cNvPr>
          <p:cNvSpPr txBox="1"/>
          <p:nvPr/>
        </p:nvSpPr>
        <p:spPr>
          <a:xfrm>
            <a:off x="2821056" y="4261643"/>
            <a:ext cx="704666" cy="21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6FC6-F86F-44FF-B948-06FE49A639BA}"/>
              </a:ext>
            </a:extLst>
          </p:cNvPr>
          <p:cNvSpPr txBox="1"/>
          <p:nvPr/>
        </p:nvSpPr>
        <p:spPr>
          <a:xfrm>
            <a:off x="4868395" y="3005018"/>
            <a:ext cx="607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Business Module :: </a:t>
            </a:r>
            <a:r>
              <a:rPr lang="en-US" sz="1200" b="1" dirty="0">
                <a:solidFill>
                  <a:srgbClr val="7030A0"/>
                </a:solidFill>
              </a:rPr>
              <a:t>to keep business logic separate.</a:t>
            </a:r>
            <a:r>
              <a:rPr lang="en-US" sz="1200" dirty="0"/>
              <a:t> Encapsulate data and supply services (APIs) to manage it. </a:t>
            </a:r>
            <a:r>
              <a:rPr lang="en-US" sz="1200" dirty="0">
                <a:solidFill>
                  <a:schemeClr val="tx2"/>
                </a:solidFill>
              </a:rPr>
              <a:t>Dispatches actions to manipulate store or fetch/update backend services.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57AFC-70C0-4DF5-8944-9F6372EE7D4E}"/>
              </a:ext>
            </a:extLst>
          </p:cNvPr>
          <p:cNvSpPr txBox="1"/>
          <p:nvPr/>
        </p:nvSpPr>
        <p:spPr>
          <a:xfrm>
            <a:off x="4868395" y="4265614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Application state stored at single place as immutable Simple JS object which becomes single source of truth </a:t>
            </a:r>
            <a:r>
              <a:rPr lang="en-US" sz="1200" b="1" dirty="0">
                <a:solidFill>
                  <a:srgbClr val="7030A0"/>
                </a:solidFill>
              </a:rPr>
              <a:t>making it easy to maintain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EB2B68-C314-438B-B1E9-528004FBA732}"/>
              </a:ext>
            </a:extLst>
          </p:cNvPr>
          <p:cNvSpPr txBox="1"/>
          <p:nvPr/>
        </p:nvSpPr>
        <p:spPr>
          <a:xfrm>
            <a:off x="4875862" y="1630933"/>
            <a:ext cx="607653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HTML via JSX notations; no business logic </a:t>
            </a:r>
            <a:r>
              <a:rPr lang="en-US" sz="1200" b="1" dirty="0">
                <a:solidFill>
                  <a:srgbClr val="7030A0"/>
                </a:solidFill>
              </a:rPr>
              <a:t>making it lighter, UI focused, easily replaceable.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E26E18-03E0-4DC6-BE73-2746E6FCC097}"/>
              </a:ext>
            </a:extLst>
          </p:cNvPr>
          <p:cNvSpPr txBox="1"/>
          <p:nvPr/>
        </p:nvSpPr>
        <p:spPr>
          <a:xfrm>
            <a:off x="4868395" y="5507830"/>
            <a:ext cx="607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REST full services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Impact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9D72332-48BD-4CE5-AFF1-87566B392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8" y="1524000"/>
            <a:ext cx="11088784" cy="33368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Abadi" panose="020B0604020104020204" pitchFamily="34" charset="0"/>
              </a:rPr>
              <a:t>The impact of this approach is …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Faster </a:t>
            </a:r>
            <a:r>
              <a:rPr lang="en-US" sz="2400" dirty="0">
                <a:latin typeface="Abadi" panose="020B0604020104020204" pitchFamily="34" charset="0"/>
              </a:rPr>
              <a:t>development – allow to make changes to underlying structure of state without impacting the application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Easy to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Develop &amp; Test</a:t>
            </a:r>
          </a:p>
          <a:p>
            <a:pPr lvl="2"/>
            <a:r>
              <a:rPr lang="en-US" sz="2400" dirty="0">
                <a:latin typeface="Abadi" panose="020B0604020104020204" pitchFamily="34" charset="0"/>
              </a:rPr>
              <a:t>Identification of </a:t>
            </a:r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Code Breaks </a:t>
            </a:r>
            <a:r>
              <a:rPr lang="en-US" sz="2400" dirty="0">
                <a:latin typeface="Abadi" panose="020B0604020104020204" pitchFamily="34" charset="0"/>
              </a:rPr>
              <a:t>with enabling the AST based BWC check tool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Decoupling</a:t>
            </a:r>
            <a:r>
              <a:rPr lang="en-US" sz="2400" dirty="0">
                <a:latin typeface="Abadi" panose="020B0604020104020204" pitchFamily="34" charset="0"/>
              </a:rPr>
              <a:t> the business logic from the view, so making views agnostic of UI technologies/ frameworks</a:t>
            </a:r>
          </a:p>
          <a:p>
            <a:pPr lvl="2"/>
            <a:r>
              <a:rPr lang="en-US" sz="2400" b="1" dirty="0">
                <a:solidFill>
                  <a:srgbClr val="FFC000"/>
                </a:solidFill>
                <a:latin typeface="Abadi" panose="020B0604020104020204" pitchFamily="34" charset="0"/>
              </a:rPr>
              <a:t>Reusable</a:t>
            </a:r>
            <a:r>
              <a:rPr lang="en-US" sz="2400" dirty="0">
                <a:latin typeface="Abadi" panose="020B0604020104020204" pitchFamily="34" charset="0"/>
              </a:rPr>
              <a:t> Business modules</a:t>
            </a:r>
          </a:p>
        </p:txBody>
      </p:sp>
    </p:spTree>
    <p:extLst>
      <p:ext uri="{BB962C8B-B14F-4D97-AF65-F5344CB8AC3E}">
        <p14:creationId xmlns:p14="http://schemas.microsoft.com/office/powerpoint/2010/main" val="2827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78" y="450025"/>
            <a:ext cx="11088784" cy="553998"/>
          </a:xfrm>
        </p:spPr>
        <p:txBody>
          <a:bodyPr/>
          <a:lstStyle/>
          <a:p>
            <a:r>
              <a:rPr lang="en-US" sz="3600" dirty="0">
                <a:solidFill>
                  <a:srgbClr val="003A69"/>
                </a:solidFill>
              </a:rPr>
              <a:t>Impact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737E731-AA4E-47E8-B96A-2ECF47B08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23593"/>
              </p:ext>
            </p:extLst>
          </p:nvPr>
        </p:nvGraphicFramePr>
        <p:xfrm>
          <a:off x="546100" y="1524000"/>
          <a:ext cx="11088688" cy="430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344">
                  <a:extLst>
                    <a:ext uri="{9D8B030D-6E8A-4147-A177-3AD203B41FA5}">
                      <a16:colId xmlns:a16="http://schemas.microsoft.com/office/drawing/2014/main" val="3838177802"/>
                    </a:ext>
                  </a:extLst>
                </a:gridCol>
                <a:gridCol w="5544344">
                  <a:extLst>
                    <a:ext uri="{9D8B030D-6E8A-4147-A177-3AD203B41FA5}">
                      <a16:colId xmlns:a16="http://schemas.microsoft.com/office/drawing/2014/main" val="202777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 was coupled by business logic, so reuse of business logic was minimal.  So across teams for same requirement the development effort was duplicated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Presentation &amp; Business Logic separated, which facilitates the faster development of requirements. And also reuse is now to maximum.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Freedom to reuse business logic with different UI framework did not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Now Customers have a choice to select the UI framework.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9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Manipulation was possible from different Views, so code breaks during development was not possible- which resulted in delayed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 Manipulation is now only possible through Business Modules. Also with AST we have developed a utility to identify the breaks during development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8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Now way to only test the business logic without writing the testcases for views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logic can have mock test cases ,and also able to test the business flow just by writing simple integration test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3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85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-05194 Amdocs XDC Light PPT 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SEA 2017 PPT template - light.potx" id="{827274E0-F1EA-4B3A-8413-D364220AEB4B}" vid="{216A5035-E8B5-41AE-863C-4766737EE2D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4-05194 Amdocs 2017 Light PPT Template">
  <a:themeElements>
    <a:clrScheme name="Custom 1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DFE1DF"/>
      </a:accent1>
      <a:accent2>
        <a:srgbClr val="A7A8AA"/>
      </a:accent2>
      <a:accent3>
        <a:srgbClr val="FDB515"/>
      </a:accent3>
      <a:accent4>
        <a:srgbClr val="F2665F"/>
      </a:accent4>
      <a:accent5>
        <a:srgbClr val="EC008C"/>
      </a:accent5>
      <a:accent6>
        <a:srgbClr val="302E45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_v16.potx" id="{96DFD55B-A387-4BFC-A158-E7F6673BD4B4}" vid="{A2C13D02-4456-4430-9FF7-1FA98FA3C59B}"/>
    </a:ext>
  </a:extLst>
</a:theme>
</file>

<file path=ppt/theme/theme3.xml><?xml version="1.0" encoding="utf-8"?>
<a:theme xmlns:a="http://schemas.openxmlformats.org/drawingml/2006/main" name="1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DDD6FE99-F9EF-42C3-90F3-8EA96F246006}" vid="{33A0CABF-F65F-445D-8CB2-CB96EFD6FB8E}"/>
    </a:ext>
  </a:extLst>
</a:theme>
</file>

<file path=ppt/theme/theme4.xml><?xml version="1.0" encoding="utf-8"?>
<a:theme xmlns:a="http://schemas.openxmlformats.org/drawingml/2006/main" name="5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5.xml><?xml version="1.0" encoding="utf-8"?>
<a:theme xmlns:a="http://schemas.openxmlformats.org/drawingml/2006/main" name="7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6.xml><?xml version="1.0" encoding="utf-8"?>
<a:theme xmlns:a="http://schemas.openxmlformats.org/drawingml/2006/main" name="4-05194 Amdocs 2017 Light PPT Template">
  <a:themeElements>
    <a:clrScheme name="Custom 1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DFE1DF"/>
      </a:accent1>
      <a:accent2>
        <a:srgbClr val="A7A8AA"/>
      </a:accent2>
      <a:accent3>
        <a:srgbClr val="FDB515"/>
      </a:accent3>
      <a:accent4>
        <a:srgbClr val="F2665F"/>
      </a:accent4>
      <a:accent5>
        <a:srgbClr val="EC008C"/>
      </a:accent5>
      <a:accent6>
        <a:srgbClr val="302E45"/>
      </a:accent6>
      <a:hlink>
        <a:srgbClr val="041E42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_v16.potx" id="{96DFD55B-A387-4BFC-A158-E7F6673BD4B4}" vid="{A2C13D02-4456-4430-9FF7-1FA98FA3C59B}"/>
    </a:ext>
  </a:extLst>
</a:theme>
</file>

<file path=ppt/theme/theme7.xml><?xml version="1.0" encoding="utf-8"?>
<a:theme xmlns:a="http://schemas.openxmlformats.org/drawingml/2006/main" name="6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8.xml><?xml version="1.0" encoding="utf-8"?>
<a:theme xmlns:a="http://schemas.openxmlformats.org/drawingml/2006/main" name="11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ppt/theme/theme9.xml><?xml version="1.0" encoding="utf-8"?>
<a:theme xmlns:a="http://schemas.openxmlformats.org/drawingml/2006/main" name="8_4-05194 Amdocs XDC Light PPT Template">
  <a:themeElements>
    <a:clrScheme name="Amdocs 2017">
      <a:dk1>
        <a:srgbClr val="000000"/>
      </a:dk1>
      <a:lt1>
        <a:sysClr val="window" lastClr="FFFFFF"/>
      </a:lt1>
      <a:dk2>
        <a:srgbClr val="302E45"/>
      </a:dk2>
      <a:lt2>
        <a:srgbClr val="DFE1DF"/>
      </a:lt2>
      <a:accent1>
        <a:srgbClr val="FDB515"/>
      </a:accent1>
      <a:accent2>
        <a:srgbClr val="F2665F"/>
      </a:accent2>
      <a:accent3>
        <a:srgbClr val="EC008C"/>
      </a:accent3>
      <a:accent4>
        <a:srgbClr val="302E45"/>
      </a:accent4>
      <a:accent5>
        <a:srgbClr val="626469"/>
      </a:accent5>
      <a:accent6>
        <a:srgbClr val="D9D9D6"/>
      </a:accent6>
      <a:hlink>
        <a:srgbClr val="FDB515"/>
      </a:hlink>
      <a:folHlink>
        <a:srgbClr val="EC00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mdocs 2017 PPT template - light.potx" id="{710AE28C-0523-4806-B12A-9299CC1253AC}" vid="{09118012-E6BD-4D08-AEC6-8020650606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42396</TotalTime>
  <Words>409</Words>
  <Application>Microsoft Office PowerPoint</Application>
  <PresentationFormat>Custom</PresentationFormat>
  <Paragraphs>55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Abadi</vt:lpstr>
      <vt:lpstr>Arial</vt:lpstr>
      <vt:lpstr>Calibri</vt:lpstr>
      <vt:lpstr>Century Gothic</vt:lpstr>
      <vt:lpstr>Wingdings</vt:lpstr>
      <vt:lpstr>4-05194 Amdocs XDC Light PPT Template</vt:lpstr>
      <vt:lpstr>3_4-05194 Amdocs 2017 Light PPT Template</vt:lpstr>
      <vt:lpstr>1_4-05194 Amdocs XDC Light PPT Template</vt:lpstr>
      <vt:lpstr>5_4-05194 Amdocs XDC Light PPT Template</vt:lpstr>
      <vt:lpstr>7_4-05194 Amdocs XDC Light PPT Template</vt:lpstr>
      <vt:lpstr>4-05194 Amdocs 2017 Light PPT Template</vt:lpstr>
      <vt:lpstr>6_4-05194 Amdocs XDC Light PPT Template</vt:lpstr>
      <vt:lpstr>11_4-05194 Amdocs XDC Light PPT Template</vt:lpstr>
      <vt:lpstr>8_4-05194 Amdocs XDC Light PPT Template</vt:lpstr>
      <vt:lpstr>think-cell Slide</vt:lpstr>
      <vt:lpstr>PowerPoint Presentation</vt:lpstr>
      <vt:lpstr>Agenda</vt:lpstr>
      <vt:lpstr>Problems with Redux State Management</vt:lpstr>
      <vt:lpstr>Solution – the Ideation phase</vt:lpstr>
      <vt:lpstr>Implementation  - the prototyping phase</vt:lpstr>
      <vt:lpstr>Impact </vt:lpstr>
      <vt:lpstr>Impact </vt:lpstr>
      <vt:lpstr>PowerPoint Presentation</vt:lpstr>
    </vt:vector>
  </TitlesOfParts>
  <Company>Amdocs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Arial Bold 32pt</dc:title>
  <dc:creator>Mukund Nambirajan</dc:creator>
  <cp:lastModifiedBy>Sandeep Bamane</cp:lastModifiedBy>
  <cp:revision>1639</cp:revision>
  <cp:lastPrinted>2011-09-21T12:59:46Z</cp:lastPrinted>
  <dcterms:created xsi:type="dcterms:W3CDTF">2016-07-22T05:56:02Z</dcterms:created>
  <dcterms:modified xsi:type="dcterms:W3CDTF">2019-02-06T15:05:08Z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d">
    <vt:bool>true</vt:bool>
  </property>
  <property fmtid="{D5CDD505-2E9C-101B-9397-08002B2CF9AE}" pid="3" name="SecurityLevel">
    <vt:lpwstr>Level 1 – Confidential</vt:lpwstr>
  </property>
</Properties>
</file>