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7559675" cy="10691813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30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455955-1D61-4EA3-9F8F-2D028B20FDE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1C4837-544A-47A0-842F-78337E0182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718287-EAF1-437D-A77F-7A028C74920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6BB37-E97F-4947-B0EC-6F19530EEB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6BB37-E97F-4947-B0EC-6F19530EEB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08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6BB37-E97F-4947-B0EC-6F19530EEB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71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6BB37-E97F-4947-B0EC-6F19530EEB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54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6BB37-E97F-4947-B0EC-6F19530EEB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33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3F7871-220C-4024-BA98-4E57AA4E9CD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4A41E3B-BBF1-46E1-B33A-F19979A3379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D97DEF-73DB-4A2A-8703-C69872ED12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7E1504-4BE3-4913-94A3-6AF347C36C1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F9DCD2-B767-4777-8159-530D2FEE39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FD37C7-6685-4525-9776-416397F7352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F09388-F908-4381-B0C8-7852C64027A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BC6C58-47F3-4B28-9BA9-3FF2CA51A91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C3A4D4-392D-465C-8A4C-32D8177139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03512" y="4005064"/>
            <a:ext cx="9141480" cy="1810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Alina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Arunova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Phil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Matyash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Marina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Mircheska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0000"/>
              </a:lnSpc>
            </a:pP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Aditya </a:t>
            </a:r>
            <a:r>
              <a:rPr lang="en-US" sz="222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Kela</a:t>
            </a: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80000"/>
              </a:lnSpc>
            </a:pP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Sattar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Rahimbeyli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9416" y="1035720"/>
            <a:ext cx="10441160" cy="19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Game AI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1: simple strategies for turn-based games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Рисунок 173"/>
          <p:cNvPicPr/>
          <p:nvPr/>
        </p:nvPicPr>
        <p:blipFill>
          <a:blip r:embed="rId3" cstate="print"/>
          <a:stretch/>
        </p:blipFill>
        <p:spPr>
          <a:xfrm>
            <a:off x="1405236" y="1340768"/>
            <a:ext cx="9601608" cy="5256584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Heuristic vs Statistic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1.3 Connect Four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Game implementation description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5"/>
          <p:cNvSpPr txBox="1"/>
          <p:nvPr/>
        </p:nvSpPr>
        <p:spPr>
          <a:xfrm>
            <a:off x="609480" y="1604520"/>
            <a:ext cx="11463184" cy="3408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Structure: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neighbor-checking functions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b="1" dirty="0" err="1">
                <a:solidFill>
                  <a:srgbClr val="000080"/>
                </a:solidFill>
                <a:latin typeface="Lucida Sans Typewriter" panose="020B0604020202020204" charset="0"/>
              </a:rPr>
              <a:t>def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checkUpandDown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grid,line,column,player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)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b="1" dirty="0" err="1">
                <a:solidFill>
                  <a:srgbClr val="000080"/>
                </a:solidFill>
                <a:latin typeface="Lucida Sans Typewriter" panose="020B0604020202020204" charset="0"/>
              </a:rPr>
              <a:t>def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checkRightandLeft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grid,lin,column,player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)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b="1" dirty="0" err="1">
                <a:solidFill>
                  <a:srgbClr val="000080"/>
                </a:solidFill>
                <a:latin typeface="Lucida Sans Typewriter" panose="020B0604020202020204" charset="0"/>
              </a:rPr>
              <a:t>def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checkDiagonalLeftUpRightDown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grid,line,column,player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)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b="1" dirty="0" err="1">
                <a:solidFill>
                  <a:srgbClr val="000080"/>
                </a:solidFill>
                <a:latin typeface="Lucida Sans Typewriter" panose="020B0604020202020204" charset="0"/>
              </a:rPr>
              <a:t>def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checkDiagonalRightUpLeftDown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grid,line,column,player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)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“smart-advice” function </a:t>
            </a:r>
            <a:r>
              <a:rPr lang="en-US" altLang="en-US" sz="2200" b="1" dirty="0" err="1">
                <a:solidFill>
                  <a:srgbClr val="000080"/>
                </a:solidFill>
                <a:latin typeface="Lucida Sans Typewriter" panose="020B0604020202020204" charset="0"/>
              </a:rPr>
              <a:t>def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nextMove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</a:rPr>
              <a:t>a,player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</a:rPr>
              <a:t>hints the user of a potential danger or victory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108000">
              <a:buClr>
                <a:srgbClr val="000000"/>
              </a:buClr>
              <a:buSzPct val="45000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1.3 Connect Four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Game demonstration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98" y="2031216"/>
            <a:ext cx="3019846" cy="3562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/>
          <a:stretch/>
        </p:blipFill>
        <p:spPr>
          <a:xfrm>
            <a:off x="8256239" y="1988840"/>
            <a:ext cx="2960157" cy="3477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5" y="2031216"/>
            <a:ext cx="302937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5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1.3 Connect Four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Game demonstration – “smart-advice”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0" y="2132856"/>
            <a:ext cx="3419952" cy="3762900"/>
          </a:xfrm>
          <a:prstGeom prst="rect">
            <a:avLst/>
          </a:prstGeom>
        </p:spPr>
      </p:pic>
      <p:sp>
        <p:nvSpPr>
          <p:cNvPr id="9" name="TextShape 5"/>
          <p:cNvSpPr txBox="1"/>
          <p:nvPr/>
        </p:nvSpPr>
        <p:spPr>
          <a:xfrm>
            <a:off x="548640" y="2060848"/>
            <a:ext cx="7934792" cy="3408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Warn when three connected checkers of same color detected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warn when two or three connected checkers of same color detected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</a:t>
            </a:r>
          </a:p>
          <a:p>
            <a:pPr marL="1346400" lvl="2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brute force too expensive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“smarter” would be to eliminate two or three connected checkers that can’t turn into longer chain 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 for further work…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46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1.3 Connect Four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Statistics of winning fields – random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27795"/>
              </p:ext>
            </p:extLst>
          </p:nvPr>
        </p:nvGraphicFramePr>
        <p:xfrm>
          <a:off x="805680" y="3135888"/>
          <a:ext cx="49152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178">
                  <a:extLst>
                    <a:ext uri="{9D8B030D-6E8A-4147-A177-3AD203B41FA5}">
                      <a16:colId xmlns:a16="http://schemas.microsoft.com/office/drawing/2014/main" val="67614833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802910880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411090606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67891918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75657687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550200816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3709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8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18873"/>
              </p:ext>
            </p:extLst>
          </p:nvPr>
        </p:nvGraphicFramePr>
        <p:xfrm>
          <a:off x="6312024" y="3135888"/>
          <a:ext cx="4915246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178">
                  <a:extLst>
                    <a:ext uri="{9D8B030D-6E8A-4147-A177-3AD203B41FA5}">
                      <a16:colId xmlns:a16="http://schemas.microsoft.com/office/drawing/2014/main" val="67614833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802910880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411090606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67891918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75657687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550200816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37096735"/>
                    </a:ext>
                  </a:extLst>
                </a:gridCol>
              </a:tblGrid>
              <a:tr h="232154"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88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384" y="1754269"/>
            <a:ext cx="2432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Runs: 100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Wins of player 1: 51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Loses of player 2: 49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Draws: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5080" y="1770391"/>
            <a:ext cx="25607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Runs: 1000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Wins of player 1: 537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Loses of player 2: 460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Draws: 3</a:t>
            </a:r>
          </a:p>
        </p:txBody>
      </p:sp>
    </p:spTree>
    <p:extLst>
      <p:ext uri="{BB962C8B-B14F-4D97-AF65-F5344CB8AC3E}">
        <p14:creationId xmlns:p14="http://schemas.microsoft.com/office/powerpoint/2010/main" val="2408951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1.3 Connect Four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Statistics of winning fields – “smart-advice"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40725"/>
              </p:ext>
            </p:extLst>
          </p:nvPr>
        </p:nvGraphicFramePr>
        <p:xfrm>
          <a:off x="805680" y="3135888"/>
          <a:ext cx="49152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178">
                  <a:extLst>
                    <a:ext uri="{9D8B030D-6E8A-4147-A177-3AD203B41FA5}">
                      <a16:colId xmlns:a16="http://schemas.microsoft.com/office/drawing/2014/main" val="67614833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802910880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411090606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67891918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75657687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550200816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3709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8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6602"/>
              </p:ext>
            </p:extLst>
          </p:nvPr>
        </p:nvGraphicFramePr>
        <p:xfrm>
          <a:off x="6312024" y="3135888"/>
          <a:ext cx="4915246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178">
                  <a:extLst>
                    <a:ext uri="{9D8B030D-6E8A-4147-A177-3AD203B41FA5}">
                      <a16:colId xmlns:a16="http://schemas.microsoft.com/office/drawing/2014/main" val="67614833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802910880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411090606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678919187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756576874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3550200816"/>
                    </a:ext>
                  </a:extLst>
                </a:gridCol>
                <a:gridCol w="702178">
                  <a:extLst>
                    <a:ext uri="{9D8B030D-6E8A-4147-A177-3AD203B41FA5}">
                      <a16:colId xmlns:a16="http://schemas.microsoft.com/office/drawing/2014/main" val="237096735"/>
                    </a:ext>
                  </a:extLst>
                </a:gridCol>
              </a:tblGrid>
              <a:tr h="232154">
                <a:tc>
                  <a:txBody>
                    <a:bodyPr/>
                    <a:lstStyle/>
                    <a:p>
                      <a:r>
                        <a:rPr lang="en-US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88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384" y="1754269"/>
            <a:ext cx="2432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Runs: 100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Wins of player 1: 53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Loses of player 2: 46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Draws: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5080" y="1770391"/>
            <a:ext cx="25607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Runs: 1000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Wins of player 1: 494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Loses of player 2: 478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Draws: 28</a:t>
            </a:r>
          </a:p>
        </p:txBody>
      </p:sp>
    </p:spTree>
    <p:extLst>
      <p:ext uri="{BB962C8B-B14F-4D97-AF65-F5344CB8AC3E}">
        <p14:creationId xmlns:p14="http://schemas.microsoft.com/office/powerpoint/2010/main" val="3225998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93360" y="302040"/>
            <a:ext cx="1051380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3182888" y="2996952"/>
            <a:ext cx="5534744" cy="53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Getting started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5"/>
          <p:cNvSpPr txBox="1"/>
          <p:nvPr/>
        </p:nvSpPr>
        <p:spPr>
          <a:xfrm>
            <a:off x="548640" y="2060848"/>
            <a:ext cx="10972440" cy="223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moves are random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moves != random chances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Random will result almost the same way 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Рисунок 123"/>
          <p:cNvPicPr/>
          <p:nvPr/>
        </p:nvPicPr>
        <p:blipFill>
          <a:blip r:embed="rId3" cstate="print"/>
          <a:stretch/>
        </p:blipFill>
        <p:spPr>
          <a:xfrm>
            <a:off x="1775520" y="1662897"/>
            <a:ext cx="8488440" cy="485435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Getting started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5"/>
          <p:cNvSpPr txBox="1"/>
          <p:nvPr/>
        </p:nvSpPr>
        <p:spPr>
          <a:xfrm>
            <a:off x="609480" y="1604520"/>
            <a:ext cx="11463184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idea: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 a statistically sufficient number of games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rank points on a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tic-tac-toe 3x3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 according to their win participation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ranks in decision-making going from top ranked down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approach:</a:t>
            </a:r>
          </a:p>
          <a:p>
            <a:pPr marL="540000" lvl="1">
              <a:buClr>
                <a:srgbClr val="000000"/>
              </a:buClr>
              <a:buSzPct val="75000"/>
            </a:pP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weights = {}</a:t>
            </a:r>
            <a:b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</a:b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for 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point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in 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points:</a:t>
            </a:r>
            <a:b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    weights[point] = </a:t>
            </a:r>
            <a:r>
              <a:rPr lang="en-US" altLang="en-US" sz="2200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sum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([</a:t>
            </a:r>
            <a:r>
              <a:rPr lang="en-US" altLang="en-US" sz="2200" dirty="0">
                <a:solidFill>
                  <a:srgbClr val="0000FF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/</a:t>
            </a:r>
            <a:r>
              <a:rPr lang="en-US" altLang="en-US" sz="2200" dirty="0" err="1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len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winStates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)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for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winState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in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winStates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if 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point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in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winState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])</a:t>
            </a:r>
            <a:endParaRPr lang="en-US" altLang="en-US" sz="2200" dirty="0">
              <a:latin typeface="Lucida Sans Typewriter" panose="020B0604020202020204" charset="0"/>
              <a:cs typeface="Lucida Sans Typewriter" panose="020B0604020202020204" charset="0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540000" lvl="1">
              <a:buClr>
                <a:srgbClr val="000000"/>
              </a:buClr>
              <a:buSzPct val="75000"/>
            </a:pPr>
            <a:endParaRPr lang="en-US" sz="22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Probabilistic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5"/>
          <p:cNvSpPr txBox="1"/>
          <p:nvPr/>
        </p:nvSpPr>
        <p:spPr>
          <a:xfrm>
            <a:off x="548640" y="1628800"/>
            <a:ext cx="10972440" cy="504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 (odds):</a:t>
            </a:r>
          </a:p>
          <a:p>
            <a:pPr marL="565200" lvl="1"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Probabilistic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34038"/>
              </p:ext>
            </p:extLst>
          </p:nvPr>
        </p:nvGraphicFramePr>
        <p:xfrm>
          <a:off x="3337800" y="2420888"/>
          <a:ext cx="539412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040">
                  <a:extLst>
                    <a:ext uri="{9D8B030D-6E8A-4147-A177-3AD203B41FA5}">
                      <a16:colId xmlns:a16="http://schemas.microsoft.com/office/drawing/2014/main" val="3868378655"/>
                    </a:ext>
                  </a:extLst>
                </a:gridCol>
                <a:gridCol w="1798040">
                  <a:extLst>
                    <a:ext uri="{9D8B030D-6E8A-4147-A177-3AD203B41FA5}">
                      <a16:colId xmlns:a16="http://schemas.microsoft.com/office/drawing/2014/main" val="827540047"/>
                    </a:ext>
                  </a:extLst>
                </a:gridCol>
                <a:gridCol w="1798040">
                  <a:extLst>
                    <a:ext uri="{9D8B030D-6E8A-4147-A177-3AD203B41FA5}">
                      <a16:colId xmlns:a16="http://schemas.microsoft.com/office/drawing/2014/main" val="1933147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3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946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Рисунок 147"/>
          <p:cNvPicPr/>
          <p:nvPr/>
        </p:nvPicPr>
        <p:blipFill>
          <a:blip r:embed="rId3" cstate="print"/>
          <a:stretch/>
        </p:blipFill>
        <p:spPr>
          <a:xfrm>
            <a:off x="1487488" y="1340768"/>
            <a:ext cx="9275040" cy="530424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Probabilistic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Heuristic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Shape 5"/>
          <p:cNvSpPr txBox="1"/>
          <p:nvPr/>
        </p:nvSpPr>
        <p:spPr>
          <a:xfrm>
            <a:off x="609480" y="1604520"/>
            <a:ext cx="11463184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idea:</a:t>
            </a: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evaluation (utility) function + depth-one-search combo-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wombo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low complexity and therefore fast calculations</a:t>
            </a: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drawbacks: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lower chances to win comparing to full-tree-search</a:t>
            </a:r>
          </a:p>
          <a:p>
            <a:pPr marL="565200" lvl="1">
              <a:buClr>
                <a:srgbClr val="000000"/>
              </a:buClr>
              <a:buSzPct val="45000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Approach:</a:t>
            </a: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function </a:t>
            </a:r>
            <a:r>
              <a:rPr lang="en-US" altLang="en-US" sz="2200" dirty="0" err="1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eval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S,p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):</a:t>
            </a:r>
            <a:b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        </a:t>
            </a:r>
            <a:r>
              <a:rPr lang="en-US" altLang="en-US" sz="2200" b="1" dirty="0">
                <a:solidFill>
                  <a:srgbClr val="00008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return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n_winning_states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(S, p) -  </a:t>
            </a:r>
            <a:r>
              <a:rPr lang="en-US" altLang="en-US" sz="2200" dirty="0" err="1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n_winning_states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(S, -</a:t>
            </a:r>
            <a:r>
              <a:rPr lang="en-US" altLang="en-US" sz="2200" dirty="0">
                <a:solidFill>
                  <a:srgbClr val="0000FF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latin typeface="Lucida Sans Typewriter" panose="020B0604020202020204" charset="0"/>
                <a:cs typeface="Lucida Sans Typewriter" panose="020B0604020202020204" charset="0"/>
              </a:rPr>
              <a:t>*p)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4320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depth-one-search algorithm is here to make sure a player </a:t>
            </a:r>
            <a:r>
              <a:rPr lang="en-US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will not lose in the next step. (e.g. to move accordingly if there is a threat of loosing)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Рисунок 161"/>
          <p:cNvPicPr/>
          <p:nvPr/>
        </p:nvPicPr>
        <p:blipFill>
          <a:blip r:embed="rId3" cstate="print"/>
          <a:stretch/>
        </p:blipFill>
        <p:spPr>
          <a:xfrm>
            <a:off x="365760" y="1746000"/>
            <a:ext cx="7720200" cy="3825720"/>
          </a:xfrm>
          <a:prstGeom prst="rect">
            <a:avLst/>
          </a:prstGeom>
          <a:ln>
            <a:noFill/>
          </a:ln>
        </p:spPr>
      </p:pic>
      <p:sp>
        <p:nvSpPr>
          <p:cNvPr id="164" name="TextShape 5"/>
          <p:cNvSpPr txBox="1"/>
          <p:nvPr/>
        </p:nvSpPr>
        <p:spPr>
          <a:xfrm>
            <a:off x="7680176" y="2793757"/>
            <a:ext cx="4271040" cy="2018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key point– is to move in a way to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more potential winning states than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opponent</a:t>
            </a:r>
          </a:p>
        </p:txBody>
      </p:sp>
      <p:sp>
        <p:nvSpPr>
          <p:cNvPr id="9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Lecture recap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805680" y="2246400"/>
            <a:ext cx="1495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Рисунок 168"/>
          <p:cNvPicPr/>
          <p:nvPr/>
        </p:nvPicPr>
        <p:blipFill>
          <a:blip r:embed="rId3" cstate="print"/>
          <a:stretch/>
        </p:blipFill>
        <p:spPr>
          <a:xfrm>
            <a:off x="1510540" y="1268760"/>
            <a:ext cx="9391000" cy="5286944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548640" y="302040"/>
            <a:ext cx="11314800" cy="9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Task 1.2 Simple Strategies for Tic Tac Toe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Heuristic strategy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634</Words>
  <Application>Microsoft Office PowerPoint</Application>
  <PresentationFormat>Widescreen</PresentationFormat>
  <Paragraphs>284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DejaVu Sans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Marina</cp:lastModifiedBy>
  <cp:revision>22</cp:revision>
  <dcterms:modified xsi:type="dcterms:W3CDTF">2016-05-23T08:28:01Z</dcterms:modified>
  <dc:language>en-US</dc:language>
</cp:coreProperties>
</file>