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7559675" cy="10691800"/>
  <p:embeddedFontLst>
    <p:embeddedFont>
      <p:font typeface="Allerta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Allerta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755639" y="5145119"/>
            <a:ext cx="6047279" cy="420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281480" y="10155239"/>
            <a:ext cx="3275639" cy="535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755639" y="5145119"/>
            <a:ext cx="6046920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4281480" y="10155239"/>
            <a:ext cx="327491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755639" y="5145119"/>
            <a:ext cx="6046920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4281480" y="10155239"/>
            <a:ext cx="327491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755639" y="5145119"/>
            <a:ext cx="6046920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4281480" y="10155239"/>
            <a:ext cx="327491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755639" y="5145119"/>
            <a:ext cx="6046920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4281480" y="10155239"/>
            <a:ext cx="327491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755639" y="5145119"/>
            <a:ext cx="6046920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4281480" y="10155239"/>
            <a:ext cx="327491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755639" y="5145119"/>
            <a:ext cx="6046920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4281480" y="10155239"/>
            <a:ext cx="327491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09479" y="273600"/>
            <a:ext cx="1097208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09479" y="1604520"/>
            <a:ext cx="1097208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09479" y="3682080"/>
            <a:ext cx="1097208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09479" y="273600"/>
            <a:ext cx="1097208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09479" y="273600"/>
            <a:ext cx="1097208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39" y="1604159"/>
            <a:ext cx="4984199" cy="397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239" y="1604159"/>
            <a:ext cx="4984199" cy="397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479" y="273600"/>
            <a:ext cx="1097208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09479" y="1604520"/>
            <a:ext cx="109720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09479" y="273600"/>
            <a:ext cx="1097208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09479" y="273600"/>
            <a:ext cx="1097208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09479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6231960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09479" y="273600"/>
            <a:ext cx="1097208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09479" y="273600"/>
            <a:ext cx="10972080" cy="5306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09479" y="273600"/>
            <a:ext cx="1097208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231960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479" y="273600"/>
            <a:ext cx="1097208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479" y="1604520"/>
            <a:ext cx="535427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09479" y="273600"/>
            <a:ext cx="1097208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609479" y="3682080"/>
            <a:ext cx="1097208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9479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703511" y="4005064"/>
            <a:ext cx="9141479" cy="1810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Alina Arunova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Phil Matyash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Marina Mircheska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Aditya Kela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Sattar Rahimbeyli </a:t>
            </a:r>
          </a:p>
        </p:txBody>
      </p:sp>
      <p:sp>
        <p:nvSpPr>
          <p:cNvPr id="60" name="Shape 60"/>
          <p:cNvSpPr/>
          <p:nvPr/>
        </p:nvSpPr>
        <p:spPr>
          <a:xfrm>
            <a:off x="839416" y="1035720"/>
            <a:ext cx="10441160" cy="1969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Game AI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 2: Game Trees and Path Planning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2.2: Minmax computations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2716010" y="4685520"/>
            <a:ext cx="9252794" cy="2033158"/>
            <a:chOff x="2402743" y="4323360"/>
            <a:chExt cx="9252794" cy="2033158"/>
          </a:xfrm>
        </p:grpSpPr>
        <p:pic>
          <p:nvPicPr>
            <p:cNvPr id="166" name="Shape 1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2743" y="4323360"/>
              <a:ext cx="9252794" cy="20331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Shape 167"/>
            <p:cNvSpPr txBox="1"/>
            <p:nvPr/>
          </p:nvSpPr>
          <p:spPr>
            <a:xfrm>
              <a:off x="4299735" y="5184385"/>
              <a:ext cx="3904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6200960" y="5184385"/>
              <a:ext cx="3904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7159375" y="5184385"/>
              <a:ext cx="587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8415271" y="5182439"/>
              <a:ext cx="3904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10316496" y="5177910"/>
              <a:ext cx="3904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7159375" y="4473860"/>
              <a:ext cx="587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611875" y="2820733"/>
            <a:ext cx="3205448" cy="2514600"/>
            <a:chOff x="656166" y="1351079"/>
            <a:chExt cx="3205448" cy="2514600"/>
          </a:xfrm>
        </p:grpSpPr>
        <p:sp>
          <p:nvSpPr>
            <p:cNvPr id="174" name="Shape 174"/>
            <p:cNvSpPr/>
            <p:nvPr/>
          </p:nvSpPr>
          <p:spPr>
            <a:xfrm>
              <a:off x="805679" y="2246400"/>
              <a:ext cx="1495439" cy="723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56166" y="1351079"/>
              <a:ext cx="3205447" cy="2514600"/>
            </a:xfrm>
            <a:prstGeom prst="flowChartProcess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TreeNode(nodeId, utility)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nodeId: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parent: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successors: list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mmv: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maxutil: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insertChildren(node, nodeList)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maxStep(node)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minStep(node)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bestMaxStrategy(node)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printTree(node)</a:t>
              </a:r>
            </a:p>
          </p:txBody>
        </p:sp>
        <p:cxnSp>
          <p:nvCxnSpPr>
            <p:cNvPr id="176" name="Shape 176"/>
            <p:cNvCxnSpPr/>
            <p:nvPr/>
          </p:nvCxnSpPr>
          <p:spPr>
            <a:xfrm>
              <a:off x="656166" y="2730500"/>
              <a:ext cx="320544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656166" y="1684866"/>
              <a:ext cx="320544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8" name="Shape 178"/>
          <p:cNvSpPr/>
          <p:nvPr/>
        </p:nvSpPr>
        <p:spPr>
          <a:xfrm>
            <a:off x="548639" y="1061595"/>
            <a:ext cx="5549917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implementation: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TreeNode()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a tree from an example done manually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☹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verbose visualization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79" name="Shape 179"/>
          <p:cNvSpPr/>
          <p:nvPr/>
        </p:nvSpPr>
        <p:spPr>
          <a:xfrm>
            <a:off x="7472642" y="918412"/>
            <a:ext cx="4385732" cy="347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node 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has children, exploring children...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1  |parent:  0  |utility:  None  |mmv:  1  |maxutil:  20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has children, exploring children...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6  |parent:  1  |utility:  15  |mmv:  15  |maxutil:  -inf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is a leaf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7  |parent:  1  |utility:  20  |mmv:  20  |maxutil:  -inf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is a leaf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...............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5  |parent:  0  |utility:  None  |mmv:  8  |maxutil:  15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has children, exploring children...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17  |parent:  5  |utility:  15  |mmv:  15  |maxutil:  -inf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is a leaf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18  |parent:  5  |utility:  12  |mmv:  12  |maxutil:  -inf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is a leaf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19  |parent:  5  |utility:  8  |mmv:  8  |maxutil:  -inf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is a leaf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mmv for n0: 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2.2: Minmax computations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7" name="Shape 187"/>
          <p:cNvGrpSpPr/>
          <p:nvPr/>
        </p:nvGrpSpPr>
        <p:grpSpPr>
          <a:xfrm>
            <a:off x="2716010" y="4685520"/>
            <a:ext cx="9252794" cy="2033158"/>
            <a:chOff x="2402743" y="4323360"/>
            <a:chExt cx="9252794" cy="2033158"/>
          </a:xfrm>
        </p:grpSpPr>
        <p:pic>
          <p:nvPicPr>
            <p:cNvPr id="188" name="Shape 1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2743" y="4323360"/>
              <a:ext cx="9252794" cy="20331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Shape 189"/>
            <p:cNvSpPr txBox="1"/>
            <p:nvPr/>
          </p:nvSpPr>
          <p:spPr>
            <a:xfrm>
              <a:off x="4299735" y="5184385"/>
              <a:ext cx="3904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6200960" y="5184385"/>
              <a:ext cx="3904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7159375" y="5184385"/>
              <a:ext cx="587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8415271" y="5182439"/>
              <a:ext cx="3904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10316496" y="5177910"/>
              <a:ext cx="3904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7159375" y="4473860"/>
              <a:ext cx="587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611875" y="2820733"/>
            <a:ext cx="3205448" cy="2514600"/>
            <a:chOff x="656166" y="1351079"/>
            <a:chExt cx="3205448" cy="2514600"/>
          </a:xfrm>
        </p:grpSpPr>
        <p:sp>
          <p:nvSpPr>
            <p:cNvPr id="196" name="Shape 196"/>
            <p:cNvSpPr/>
            <p:nvPr/>
          </p:nvSpPr>
          <p:spPr>
            <a:xfrm>
              <a:off x="805679" y="2246400"/>
              <a:ext cx="1495439" cy="723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56166" y="1351079"/>
              <a:ext cx="3205447" cy="2514600"/>
            </a:xfrm>
            <a:prstGeom prst="flowChartProcess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TreeNode(nodeId, utility)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nodeId: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parent: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successors: list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mmv: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maxutil: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insertChildren(node, nodeList)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maxStep(node)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minStep(node)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bestMaxStrategy(node)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printTree(node)</a:t>
              </a:r>
            </a:p>
          </p:txBody>
        </p:sp>
        <p:cxnSp>
          <p:nvCxnSpPr>
            <p:cNvPr id="198" name="Shape 198"/>
            <p:cNvCxnSpPr/>
            <p:nvPr/>
          </p:nvCxnSpPr>
          <p:spPr>
            <a:xfrm>
              <a:off x="656166" y="2730500"/>
              <a:ext cx="320544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656166" y="1684866"/>
              <a:ext cx="320544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" name="Shape 200"/>
          <p:cNvSpPr/>
          <p:nvPr/>
        </p:nvSpPr>
        <p:spPr>
          <a:xfrm>
            <a:off x="548639" y="1061595"/>
            <a:ext cx="653736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implementation: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TreeNode()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a tree from an example done manually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☹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verbose visualization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tree traversals and minmax recursion working great!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7472642" y="918412"/>
            <a:ext cx="4385732" cy="347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node 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has children, exploring children...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1  |parent:  0  |utility:  None  |mmv:  1  |maxutil:  20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has children, exploring children...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6  |parent:  1  |utility:  15  |mmv:  15  |maxutil:  -inf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is a leaf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7  |parent:  1  |utility:  20  |mmv:  20  |maxutil:  -inf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is a leaf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...............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5  |parent:  0  |utility:  None  |mmv:  8  |maxutil:  15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has children, exploring children...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17  |parent:  5  |utility:  15  |mmv:  15  |maxutil:  -inf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is a leaf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18  |parent:  5  |utility:  12  |mmv:  12  |maxutil:  -inf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is a leaf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|nodeId:  19  |parent:  5  |utility:  8  |mmv:  8  |maxutil:  -inf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is a leaf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mmv for n0: 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2.2: Minmax computations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805679" y="2246400"/>
            <a:ext cx="1495439" cy="72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548639" y="1343520"/>
            <a:ext cx="10702455" cy="180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2b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given a tree with precomputed minmax values, discuss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ties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Q1: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track “better alternatives” in case of ties?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551" y="4365864"/>
            <a:ext cx="8065725" cy="217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2.2: Minmax computations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805679" y="2246400"/>
            <a:ext cx="1495439" cy="72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551" y="4365864"/>
            <a:ext cx="8065725" cy="2171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548639" y="1343520"/>
            <a:ext cx="10702455" cy="180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2b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given a tree with precomputed minmax values, discuss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ties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Q1: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track “better alternatives” in case of ties?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does it matter which choice?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2.2: Minmax computations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05679" y="2246400"/>
            <a:ext cx="1495439" cy="72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551" y="4365864"/>
            <a:ext cx="8065725" cy="2171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548639" y="1343520"/>
            <a:ext cx="8012592" cy="5450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2b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given a tree with precomputed minmax values, discuss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ties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Q1: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track “better alternatives” in case of ties? 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 additional field (maxutil) for each node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traversing the tree to compute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mmv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also compute the “best” alternative and store it in each non-leaf node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does it matter which choice? </a:t>
            </a:r>
          </a:p>
        </p:txBody>
      </p:sp>
      <p:sp>
        <p:nvSpPr>
          <p:cNvPr id="232" name="Shape 232"/>
          <p:cNvSpPr/>
          <p:nvPr/>
        </p:nvSpPr>
        <p:spPr>
          <a:xfrm>
            <a:off x="8660613" y="3026581"/>
            <a:ext cx="1495440" cy="166977"/>
          </a:xfrm>
          <a:prstGeom prst="flowChartProcess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Shape 233"/>
          <p:cNvGrpSpPr/>
          <p:nvPr/>
        </p:nvGrpSpPr>
        <p:grpSpPr>
          <a:xfrm>
            <a:off x="8610480" y="1851262"/>
            <a:ext cx="3205448" cy="2514600"/>
            <a:chOff x="656166" y="1351079"/>
            <a:chExt cx="3205448" cy="2514600"/>
          </a:xfrm>
        </p:grpSpPr>
        <p:sp>
          <p:nvSpPr>
            <p:cNvPr id="234" name="Shape 234"/>
            <p:cNvSpPr/>
            <p:nvPr/>
          </p:nvSpPr>
          <p:spPr>
            <a:xfrm>
              <a:off x="805679" y="2246400"/>
              <a:ext cx="1495439" cy="723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56166" y="1351079"/>
              <a:ext cx="3205447" cy="2514600"/>
            </a:xfrm>
            <a:prstGeom prst="flowChartProcess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TreeNode(nodeId, utility)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nodeId: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parent: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successors: list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mmv: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maxutil: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insertChildren(node, nodeList)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maxStep(node)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minStep(node)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bestMaxStrategy(node)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printTree(node)</a:t>
              </a:r>
            </a:p>
          </p:txBody>
        </p:sp>
        <p:cxnSp>
          <p:nvCxnSpPr>
            <p:cNvPr id="236" name="Shape 236"/>
            <p:cNvCxnSpPr/>
            <p:nvPr/>
          </p:nvCxnSpPr>
          <p:spPr>
            <a:xfrm>
              <a:off x="656166" y="2730500"/>
              <a:ext cx="320544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Shape 237"/>
            <p:cNvCxnSpPr/>
            <p:nvPr/>
          </p:nvCxnSpPr>
          <p:spPr>
            <a:xfrm>
              <a:off x="656166" y="1684866"/>
              <a:ext cx="320544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2.2: Minmax computations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805679" y="2246400"/>
            <a:ext cx="1495439" cy="72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551" y="4365864"/>
            <a:ext cx="8065725" cy="21717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548639" y="1343520"/>
            <a:ext cx="9287509" cy="5450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2b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given a tree with precomputed minmax values, discuss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ties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Q1: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track “better alternatives” in case of ties? 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 additional field (maxutil) for each node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traversing the tree to compute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mmv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also compute the “best” alternative and store it in each non-leaf node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looking for the best path, compare by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maxutil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ties for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mmv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does it matter which choice?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2.2: Minmax computations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05679" y="2246400"/>
            <a:ext cx="1495439" cy="72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551" y="4365864"/>
            <a:ext cx="8065725" cy="217173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548639" y="1343520"/>
            <a:ext cx="9287509" cy="5450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2b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given a tree with precomputed minmax values, discuss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ties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Q1: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track “better alternatives” in case of ties? 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 additional field (maxutil) for each node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traversing the tree to compute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mmv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also compute the “best” alternative and store it in each non-leaf node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looking for the best path, compare by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maxutil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ties for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mmv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does it matter which choice? 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No! assuming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smart, he will always choose the 		smallest payoff out of all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unless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so smart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548639" y="302039"/>
            <a:ext cx="113145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3:Minmax search for</a:t>
            </a:r>
            <a:r>
              <a:rPr i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connect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63" name="Shape 263"/>
          <p:cNvSpPr txBox="1"/>
          <p:nvPr/>
        </p:nvSpPr>
        <p:spPr>
          <a:xfrm>
            <a:off x="548650" y="1268350"/>
            <a:ext cx="11314500" cy="4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arenR"/>
            </a:pPr>
            <a:r>
              <a:rPr b="1" lang="en-US" sz="2400"/>
              <a:t>Implement the depth-restricted search to find the best move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arenR"/>
            </a:pPr>
            <a:r>
              <a:rPr lang="en-US" sz="2400"/>
              <a:t>Modify depth-parameter to find the best case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arenR"/>
            </a:pPr>
            <a:r>
              <a:rPr b="1" lang="en-US" sz="2400"/>
              <a:t>Implement an appropriate evaluation function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arenR"/>
            </a:pPr>
            <a:r>
              <a:rPr lang="en-US" sz="2400"/>
              <a:t>check every row,column and diagonals for possibility to put four in together and gather achieved result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arenR"/>
            </a:pPr>
            <a:r>
              <a:rPr lang="en-US" sz="2400"/>
              <a:t>check every row,column and diagonals for possibility of the opponent to put four in together and gather achieved result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arenR"/>
            </a:pPr>
            <a:r>
              <a:rPr lang="en-US" sz="2400"/>
              <a:t>return yourValue - opponentValue and compare with all other values to make a move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548639" y="302039"/>
            <a:ext cx="113145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3:Statistics (depth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descr="500_depth1.png"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75" y="1268275"/>
            <a:ext cx="6223423" cy="4634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00_depth1.png"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500" y="1268275"/>
            <a:ext cx="5804499" cy="463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548639" y="302039"/>
            <a:ext cx="113145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3:Statistics (depth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76" name="Shape 276"/>
          <p:cNvSpPr/>
          <p:nvPr/>
        </p:nvSpPr>
        <p:spPr>
          <a:xfrm>
            <a:off x="805679" y="2246400"/>
            <a:ext cx="1495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00_depth2.png"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0" y="1268350"/>
            <a:ext cx="6016773" cy="525715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1000_depth2.png"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825" y="1268349"/>
            <a:ext cx="6118173" cy="525715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644774" y="1604516"/>
            <a:ext cx="8229626" cy="4961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 Tac Toe tree calucaltion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Minmax computations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Minmax search for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four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Breakout predictor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planning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9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9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9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9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548639" y="302039"/>
            <a:ext cx="113145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3:Statistics (depth 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84" name="Shape 284"/>
          <p:cNvSpPr/>
          <p:nvPr/>
        </p:nvSpPr>
        <p:spPr>
          <a:xfrm>
            <a:off x="8610479" y="6356519"/>
            <a:ext cx="2740200" cy="362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805679" y="2246400"/>
            <a:ext cx="1495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000_depth3.png"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275" y="1268350"/>
            <a:ext cx="6203724" cy="5247475"/>
          </a:xfrm>
          <a:prstGeom prst="rect">
            <a:avLst/>
          </a:prstGeom>
          <a:noFill/>
          <a:ln cap="flat" cmpd="sng" w="9525">
            <a:solidFill>
              <a:srgbClr val="158158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500_depth3.png"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50" y="1268350"/>
            <a:ext cx="5902724" cy="5247475"/>
          </a:xfrm>
          <a:prstGeom prst="rect">
            <a:avLst/>
          </a:prstGeom>
          <a:noFill/>
          <a:ln cap="flat" cmpd="sng" w="9525">
            <a:solidFill>
              <a:srgbClr val="15815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548639" y="302039"/>
            <a:ext cx="113145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3:Statistics (Used layers)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93" name="Shape 293"/>
          <p:cNvSpPr/>
          <p:nvPr/>
        </p:nvSpPr>
        <p:spPr>
          <a:xfrm>
            <a:off x="805679" y="2246400"/>
            <a:ext cx="1495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00_depth1_test2.png"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50" y="2071400"/>
            <a:ext cx="4943450" cy="315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00_depth2_test2.png"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500" y="2136850"/>
            <a:ext cx="49911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548639" y="302039"/>
            <a:ext cx="113145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3:Statistics (Time statistics)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01" name="Shape 301"/>
          <p:cNvSpPr/>
          <p:nvPr/>
        </p:nvSpPr>
        <p:spPr>
          <a:xfrm>
            <a:off x="805679" y="2246400"/>
            <a:ext cx="1495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00time.png"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1725"/>
            <a:ext cx="5972175" cy="549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00time.png"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175" y="981725"/>
            <a:ext cx="5972175" cy="54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2.4: Breakout Predictor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05679" y="2246400"/>
            <a:ext cx="1495439" cy="72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079" y="1047600"/>
            <a:ext cx="8126280" cy="5078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863839" y="2743200"/>
            <a:ext cx="3474719" cy="180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Copy of Ball + Bricks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of ball: “predictor”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805679" y="2246400"/>
            <a:ext cx="1495439" cy="72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2.4: Breakout Predictor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548639" y="1755000"/>
            <a:ext cx="110642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predictor starts with same vel_x and vel_y as ball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 moves faster than ball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move_predictor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collision_predictor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called 300 times per frame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 velocity not increased by increasing velocity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Paddle follows predictor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805679" y="2246400"/>
            <a:ext cx="1495439" cy="72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09479" y="1604520"/>
            <a:ext cx="1146275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2.4: Breakout Predictor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559" y="1188720"/>
            <a:ext cx="8126280" cy="507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05679" y="2246400"/>
            <a:ext cx="1495439" cy="72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548639" y="1962550"/>
            <a:ext cx="10972080" cy="4497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❑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Ball Velocity increase over time: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❑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Predictor initialized every frame with same ball_vel each frame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❑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Paddle follows ball similarly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❑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Advantage: Works even for collisions causing random velocty changes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❑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Overkill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2.4: Breakout Predictor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702752" y="1630200"/>
            <a:ext cx="10593684" cy="39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the input map, build a route from start to stop using 2 algorithms (Dijkstra and A*)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1) Use networkx graph as data type and also visualization capabilities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2) Straight forward algo implementation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values: start = (1,1), stop = (33,20)  </a:t>
            </a:r>
          </a:p>
        </p:txBody>
      </p:sp>
      <p:sp>
        <p:nvSpPr>
          <p:cNvPr id="348" name="Shape 348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2.5: Path Planning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550" y="1202075"/>
            <a:ext cx="8027144" cy="54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640306" y="1268279"/>
            <a:ext cx="8229626" cy="576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input</a:t>
            </a:r>
          </a:p>
        </p:txBody>
      </p:sp>
      <p:sp>
        <p:nvSpPr>
          <p:cNvPr id="355" name="Shape 355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2.5: Path Planning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2011235" y="1332249"/>
            <a:ext cx="3783388" cy="2294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Dijkstra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RECAP (from the lecture):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9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2.5: Path Planning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746" y="1332249"/>
            <a:ext cx="3595686" cy="5235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7981421" y="6356660"/>
            <a:ext cx="2054876" cy="361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127702" y="2246256"/>
            <a:ext cx="1121168" cy="723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4468" y="2322675"/>
            <a:ext cx="3894204" cy="435469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548639" y="1419992"/>
            <a:ext cx="10162168" cy="310063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rIns="81625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Build a full tic tac toe tree. Calculate wins by X player, branching factor.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1)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generate a tree like structure, the best way is to operate “node” objects with generic methods like </a:t>
            </a:r>
            <a:r>
              <a:rPr i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setChild, getChild, hasChild, getParent, setParent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application specific </a:t>
            </a:r>
            <a:r>
              <a:rPr i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setState, getState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recursively build the tree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recursively navigating</a:t>
            </a:r>
            <a:r>
              <a:rPr i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tree </a:t>
            </a:r>
            <a:b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- calculate the properties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2.1: Tic Tac Toe tree calculation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22589" l="19699" r="18433" t="21217"/>
          <a:stretch/>
        </p:blipFill>
        <p:spPr>
          <a:xfrm>
            <a:off x="2481209" y="1638727"/>
            <a:ext cx="7150812" cy="491618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979353" y="1159687"/>
            <a:ext cx="2822084" cy="74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Dijkstra output</a:t>
            </a:r>
          </a:p>
        </p:txBody>
      </p:sp>
      <p:sp>
        <p:nvSpPr>
          <p:cNvPr id="370" name="Shape 370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2.5: Path Planning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2.5: Path Planning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2021" y="1332249"/>
            <a:ext cx="3431842" cy="514223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2011235" y="1332249"/>
            <a:ext cx="3783388" cy="2294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A* algorithm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RECAP (from the lecture):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9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 b="22585" l="19763" r="19448" t="20963"/>
          <a:stretch/>
        </p:blipFill>
        <p:spPr>
          <a:xfrm>
            <a:off x="2390394" y="1159687"/>
            <a:ext cx="7310063" cy="528091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2.5: Path Planning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979353" y="1159687"/>
            <a:ext cx="2822084" cy="74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A* output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1309459" y="1463487"/>
            <a:ext cx="10322889" cy="39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03010" lvl="0" marL="39191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 comparison </a:t>
            </a:r>
          </a:p>
          <a:p>
            <a:pPr indent="-303010" lvl="0" marL="39191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Dijkstra				        A*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459" y="2442763"/>
            <a:ext cx="4634139" cy="363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382" y="2442763"/>
            <a:ext cx="4693772" cy="356761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2.5: Path Planning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Shape 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461" y="2393880"/>
            <a:ext cx="4752292" cy="3688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3469" y="2393880"/>
            <a:ext cx="4818579" cy="3652462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2.5: Path Planning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1309461" y="1463487"/>
            <a:ext cx="10218144" cy="822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03010" lvl="0" marL="39191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 comparison </a:t>
            </a:r>
          </a:p>
          <a:p>
            <a:pPr indent="-303010" lvl="0" marL="39191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Dijkstra				        A*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644774" y="1604516"/>
            <a:ext cx="8229626" cy="4961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results: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Upper bound of nodes = 9! (362880)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node count :269173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win X player win count :55872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draw count :95166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parent node count :155758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branching factor: 1.728149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9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9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9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9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2.1: Tic Tac Toe tree calculation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2.2: Minmax computations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805679" y="2246400"/>
            <a:ext cx="1495439" cy="72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548639" y="1343520"/>
            <a:ext cx="10702455" cy="180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2a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implement the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minmax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algorithm and test it on an example tree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Minmax algorithm consists of recursive computations: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509" y="4323360"/>
            <a:ext cx="9252794" cy="203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233" y="2467175"/>
            <a:ext cx="5032634" cy="1543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2.2: Minmax computations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05679" y="2246400"/>
            <a:ext cx="1495439" cy="72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017064" y="3462867"/>
            <a:ext cx="3414304" cy="410373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48639" y="1343520"/>
            <a:ext cx="10702455" cy="180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implement the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minmax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algorithm and test it on an example tree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Minmax algorithm consists of recursive computations: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743" y="4323360"/>
            <a:ext cx="9252794" cy="203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679" y="2428035"/>
            <a:ext cx="5032634" cy="1543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299735" y="5184385"/>
            <a:ext cx="390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200960" y="5184385"/>
            <a:ext cx="390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159375" y="5184385"/>
            <a:ext cx="587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8415271" y="5182439"/>
            <a:ext cx="390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316496" y="5177910"/>
            <a:ext cx="390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2.2: Minmax computations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05679" y="2246400"/>
            <a:ext cx="1495439" cy="72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012831" y="3033553"/>
            <a:ext cx="3414304" cy="410373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679" y="2428035"/>
            <a:ext cx="5032634" cy="154312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48639" y="1343520"/>
            <a:ext cx="10702455" cy="180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implement the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minmax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algorithm and test it on an example tree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Minmax algorithm consists of recursive computations: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2743" y="4323360"/>
            <a:ext cx="9252794" cy="203315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4299735" y="5184385"/>
            <a:ext cx="390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200960" y="5184385"/>
            <a:ext cx="390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159375" y="5184385"/>
            <a:ext cx="587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8415271" y="5182439"/>
            <a:ext cx="390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316496" y="5177910"/>
            <a:ext cx="390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159375" y="4473860"/>
            <a:ext cx="587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2.2: Minmax computations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11875" y="2820733"/>
            <a:ext cx="3205448" cy="2514600"/>
            <a:chOff x="656166" y="1351079"/>
            <a:chExt cx="3205448" cy="2514600"/>
          </a:xfrm>
        </p:grpSpPr>
        <p:sp>
          <p:nvSpPr>
            <p:cNvPr id="139" name="Shape 139"/>
            <p:cNvSpPr/>
            <p:nvPr/>
          </p:nvSpPr>
          <p:spPr>
            <a:xfrm>
              <a:off x="805679" y="2246400"/>
              <a:ext cx="1495439" cy="723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56166" y="1351079"/>
              <a:ext cx="3205447" cy="2514600"/>
            </a:xfrm>
            <a:prstGeom prst="flowChartProcess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TreeNode(nodeId, utility)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nodeId: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parent: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successors: list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mmv: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maxutil: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insertChildren(node, nodeList)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maxStep(node)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minStep(node)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bestMaxStrategy(node)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printTree(node)</a:t>
              </a:r>
            </a:p>
          </p:txBody>
        </p:sp>
        <p:cxnSp>
          <p:nvCxnSpPr>
            <p:cNvPr id="141" name="Shape 141"/>
            <p:cNvCxnSpPr/>
            <p:nvPr/>
          </p:nvCxnSpPr>
          <p:spPr>
            <a:xfrm>
              <a:off x="656166" y="2730500"/>
              <a:ext cx="320544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656166" y="1684866"/>
              <a:ext cx="320544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Shape 143"/>
          <p:cNvSpPr/>
          <p:nvPr/>
        </p:nvSpPr>
        <p:spPr>
          <a:xfrm>
            <a:off x="548639" y="1061595"/>
            <a:ext cx="226215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implementation: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TreeNode()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48639" y="302039"/>
            <a:ext cx="11314440" cy="966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2.2: Minmax computations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8610479" y="6356519"/>
            <a:ext cx="2740319" cy="3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1" name="Shape 151"/>
          <p:cNvGrpSpPr/>
          <p:nvPr/>
        </p:nvGrpSpPr>
        <p:grpSpPr>
          <a:xfrm>
            <a:off x="611875" y="2820733"/>
            <a:ext cx="3205448" cy="2514600"/>
            <a:chOff x="656166" y="1351079"/>
            <a:chExt cx="3205448" cy="2514600"/>
          </a:xfrm>
        </p:grpSpPr>
        <p:sp>
          <p:nvSpPr>
            <p:cNvPr id="152" name="Shape 152"/>
            <p:cNvSpPr/>
            <p:nvPr/>
          </p:nvSpPr>
          <p:spPr>
            <a:xfrm>
              <a:off x="805679" y="2246400"/>
              <a:ext cx="1495439" cy="723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56166" y="1351079"/>
              <a:ext cx="3205447" cy="2514600"/>
            </a:xfrm>
            <a:prstGeom prst="flowChartProcess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TreeNode(nodeId, utility)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nodeId: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parent: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successors: list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mmv: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maxutil: int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insertChildren(node, nodeList)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maxStep(node)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minStep(node)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bestMaxStrategy(node)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printTree(node)</a:t>
              </a:r>
            </a:p>
          </p:txBody>
        </p:sp>
        <p:cxnSp>
          <p:nvCxnSpPr>
            <p:cNvPr id="154" name="Shape 154"/>
            <p:cNvCxnSpPr/>
            <p:nvPr/>
          </p:nvCxnSpPr>
          <p:spPr>
            <a:xfrm>
              <a:off x="656166" y="2730500"/>
              <a:ext cx="320544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656166" y="1684866"/>
              <a:ext cx="3205446" cy="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" name="Shape 156"/>
          <p:cNvSpPr/>
          <p:nvPr/>
        </p:nvSpPr>
        <p:spPr>
          <a:xfrm>
            <a:off x="548639" y="1061595"/>
            <a:ext cx="5549917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implementation: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TreeNode()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11111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a tree from an example done manually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☹</a:t>
            </a:r>
          </a:p>
        </p:txBody>
      </p:sp>
      <p:sp>
        <p:nvSpPr>
          <p:cNvPr id="157" name="Shape 157"/>
          <p:cNvSpPr/>
          <p:nvPr/>
        </p:nvSpPr>
        <p:spPr>
          <a:xfrm>
            <a:off x="6762404" y="957044"/>
            <a:ext cx="4997308" cy="46628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llerta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root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0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Allerta"/>
                <a:ea typeface="Allerta"/>
                <a:cs typeface="Allerta"/>
                <a:sym typeface="Allerta"/>
              </a:rPr>
              <a:t>None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node1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Allerta"/>
                <a:ea typeface="Allerta"/>
                <a:cs typeface="Allerta"/>
                <a:sym typeface="Allerta"/>
              </a:rPr>
              <a:t>None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node2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2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Allerta"/>
                <a:ea typeface="Allerta"/>
                <a:cs typeface="Allerta"/>
                <a:sym typeface="Allerta"/>
              </a:rPr>
              <a:t>None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node3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3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Allerta"/>
                <a:ea typeface="Allerta"/>
                <a:cs typeface="Allerta"/>
                <a:sym typeface="Allerta"/>
              </a:rPr>
              <a:t>None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node4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4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Allerta"/>
                <a:ea typeface="Allerta"/>
                <a:cs typeface="Allerta"/>
                <a:sym typeface="Allerta"/>
              </a:rPr>
              <a:t>None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node5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5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1" i="0" lang="en-US" sz="1100" u="none" cap="none" strike="noStrike">
                <a:solidFill>
                  <a:srgbClr val="000080"/>
                </a:solidFill>
                <a:latin typeface="Allerta"/>
                <a:ea typeface="Allerta"/>
                <a:cs typeface="Allerta"/>
                <a:sym typeface="Allerta"/>
              </a:rPr>
              <a:t>None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node6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6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15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node7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7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20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node8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8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node9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9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3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node10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10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3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node11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4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node12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12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15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node13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13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10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node14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14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16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node15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15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4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node16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16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12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node17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17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15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node18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18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12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node19 = TreeNode(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19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,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llerta"/>
                <a:ea typeface="Allerta"/>
                <a:cs typeface="Allerta"/>
                <a:sym typeface="Allerta"/>
              </a:rPr>
              <a:t>8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root.insertChildren(root, [node1, node2, node3, node4, node5])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node1.insertChildren(node1, [node6, node7, node8, node9])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node2.insertChildren(node2, [node10, node11])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node3.insertChildren(node3, [node12, node13])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node4.insertChildren(node4, [node14, node15, node16])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llerta"/>
                <a:ea typeface="Allerta"/>
                <a:cs typeface="Allerta"/>
                <a:sym typeface="Allerta"/>
              </a:rPr>
              <a:t>node5.insertChildren(node5, [node17, node18, node19])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