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</p:sldMasterIdLst>
  <p:notesMasterIdLst>
    <p:notesMasterId r:id="rId33"/>
  </p:notesMasterIdLst>
  <p:sldIdLst>
    <p:sldId id="284" r:id="rId5"/>
    <p:sldId id="285" r:id="rId6"/>
    <p:sldId id="281" r:id="rId7"/>
    <p:sldId id="282" r:id="rId8"/>
    <p:sldId id="257" r:id="rId9"/>
    <p:sldId id="258" r:id="rId10"/>
    <p:sldId id="259" r:id="rId11"/>
    <p:sldId id="260" r:id="rId12"/>
    <p:sldId id="264" r:id="rId13"/>
    <p:sldId id="262" r:id="rId14"/>
    <p:sldId id="263" r:id="rId15"/>
    <p:sldId id="261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5A76100-7584-4D23-947D-2A541E0DC18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F1C4837-544A-47A0-842F-78337E01823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968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12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690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6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747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916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226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453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80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93CC4E4-6170-486A-B9B7-85D084F018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728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9CC468-2486-4759-83A1-730315688BC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637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0F30AA-5F82-41A5-A591-378A7C574B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3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D59D844-A5CB-4EB2-9941-FE8EDE9FD2C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295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1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EBEDF73-4827-4CE7-AECB-E471FA29767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051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880096-D172-4406-9835-781D832CDDC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467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6BB7E70-A016-4BCA-9B35-2CCC87D7CEA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29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B89106-61F0-4975-A3A6-A7C3205F016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33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0F30AA-5F82-41A5-A591-378A7C574B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96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78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78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67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A42535-6F1E-4104-96BA-4FC8EF0AEB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84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9" name="Picture 17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uk-U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uk-U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uk-U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uk-U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703512" y="4005064"/>
            <a:ext cx="9141480" cy="181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80000"/>
              </a:lnSpc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Alina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Arunova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0000"/>
              </a:lnSpc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Phil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Matyash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0000"/>
              </a:lnSpc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Marina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Mircheska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0000"/>
              </a:lnSpc>
            </a:pPr>
            <a:r>
              <a:rPr lang="en-US" sz="222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Aditya </a:t>
            </a:r>
            <a:r>
              <a:rPr lang="en-US" sz="222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Kela</a:t>
            </a:r>
            <a:r>
              <a:rPr lang="en-US" sz="222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>
              <a:lnSpc>
                <a:spcPct val="80000"/>
              </a:lnSpc>
            </a:pP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Sattar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Rahimbeyli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9416" y="1035720"/>
            <a:ext cx="10441160" cy="19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Game AI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2: </a:t>
            </a:r>
            <a:r>
              <a:rPr lang="en-US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Game Trees and Path Planning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707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" name="Group 18"/>
          <p:cNvGrpSpPr/>
          <p:nvPr/>
        </p:nvGrpSpPr>
        <p:grpSpPr>
          <a:xfrm>
            <a:off x="2716011" y="4685521"/>
            <a:ext cx="9252795" cy="2033159"/>
            <a:chOff x="2402744" y="4323361"/>
            <a:chExt cx="9252795" cy="20331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2744" y="4323361"/>
              <a:ext cx="9252795" cy="20331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99735" y="5184386"/>
              <a:ext cx="39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00960" y="5184386"/>
              <a:ext cx="39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59375" y="5184386"/>
              <a:ext cx="58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15271" y="5182439"/>
              <a:ext cx="39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6496" y="5177910"/>
              <a:ext cx="39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59375" y="4473860"/>
              <a:ext cx="58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1875" y="2820733"/>
            <a:ext cx="3205448" cy="2514601"/>
            <a:chOff x="656166" y="1351079"/>
            <a:chExt cx="3205448" cy="2514601"/>
          </a:xfrm>
        </p:grpSpPr>
        <p:sp>
          <p:nvSpPr>
            <p:cNvPr id="190" name="CustomShape 3"/>
            <p:cNvSpPr/>
            <p:nvPr/>
          </p:nvSpPr>
          <p:spPr>
            <a:xfrm>
              <a:off x="805680" y="2246400"/>
              <a:ext cx="1495440" cy="7239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Flowchart: Process 5"/>
            <p:cNvSpPr/>
            <p:nvPr/>
          </p:nvSpPr>
          <p:spPr>
            <a:xfrm>
              <a:off x="656167" y="1351079"/>
              <a:ext cx="3205447" cy="2514601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TreeNode</a:t>
              </a:r>
              <a:r>
                <a:rPr lang="en-US" sz="1400" b="1" dirty="0"/>
                <a:t>(</a:t>
              </a:r>
              <a:r>
                <a:rPr lang="en-US" sz="1400" b="1" dirty="0" err="1"/>
                <a:t>nodeId</a:t>
              </a:r>
              <a:r>
                <a:rPr lang="en-US" sz="1400" b="1" dirty="0"/>
                <a:t>, utility)</a:t>
              </a:r>
            </a:p>
            <a:p>
              <a:r>
                <a:rPr lang="en-US" sz="1400" dirty="0" err="1"/>
                <a:t>nodeId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parent: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successors: list</a:t>
              </a:r>
            </a:p>
            <a:p>
              <a:r>
                <a:rPr lang="en-US" sz="1400" dirty="0"/>
                <a:t>mmv: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maxutil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insertChildren</a:t>
              </a:r>
              <a:r>
                <a:rPr lang="en-US" sz="1400" dirty="0"/>
                <a:t>(node, </a:t>
              </a:r>
              <a:r>
                <a:rPr lang="en-US" sz="1400" dirty="0" err="1"/>
                <a:t>nodeList</a:t>
              </a:r>
              <a:r>
                <a:rPr lang="en-US" sz="1400" dirty="0"/>
                <a:t>)</a:t>
              </a:r>
            </a:p>
            <a:p>
              <a:r>
                <a:rPr lang="en-US" sz="1400" dirty="0" err="1"/>
                <a:t>maxStep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minStep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bestMaxStrategy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printTree</a:t>
              </a:r>
              <a:r>
                <a:rPr lang="en-US" sz="1400" dirty="0"/>
                <a:t>(node)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6166" y="2730500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6166" y="1684866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48640" y="1061595"/>
            <a:ext cx="554991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TreeNode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 tree from an example done manually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verbose visualization </a:t>
            </a:r>
            <a:r>
              <a:rPr lang="en-US" sz="2000" dirty="0">
                <a:sym typeface="Wingdings" panose="05000000000000000000" pitchFamily="2" charset="2"/>
              </a:rPr>
              <a:t>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72642" y="918413"/>
            <a:ext cx="43857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current node  0</a:t>
            </a:r>
          </a:p>
          <a:p>
            <a:r>
              <a:rPr lang="en-US" sz="1100" dirty="0"/>
              <a:t>node has children, exploring children...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1  |parent:  0  |utility:  None  |mmv:  1  |</a:t>
            </a:r>
            <a:r>
              <a:rPr lang="en-US" sz="1100" dirty="0" err="1"/>
              <a:t>maxutil</a:t>
            </a:r>
            <a:r>
              <a:rPr lang="en-US" sz="1100" dirty="0"/>
              <a:t>:  20</a:t>
            </a:r>
          </a:p>
          <a:p>
            <a:r>
              <a:rPr lang="en-US" sz="1100" dirty="0"/>
              <a:t>node has children, exploring children...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6  |parent:  1  |utility:  15  |mmv:  15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7  |parent:  1  |utility:  20  |mmv:  20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endParaRPr lang="en-US" sz="1100" dirty="0"/>
          </a:p>
          <a:p>
            <a:r>
              <a:rPr lang="en-US" sz="1100" dirty="0"/>
              <a:t>...............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5  |parent:  0  |utility:  None  |mmv:  8  |</a:t>
            </a:r>
            <a:r>
              <a:rPr lang="en-US" sz="1100" dirty="0" err="1"/>
              <a:t>maxutil</a:t>
            </a:r>
            <a:r>
              <a:rPr lang="en-US" sz="1100" dirty="0"/>
              <a:t>:  15</a:t>
            </a:r>
          </a:p>
          <a:p>
            <a:r>
              <a:rPr lang="en-US" sz="1100" dirty="0"/>
              <a:t>node has children, exploring children...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17  |parent:  5  |utility:  15  |mmv:  15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18  |parent:  5  |utility:  12  |mmv:  12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19  |parent:  5  |utility:  8  |mmv:  8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endParaRPr lang="en-US" sz="1100" dirty="0"/>
          </a:p>
          <a:p>
            <a:r>
              <a:rPr lang="en-US" sz="1100" dirty="0"/>
              <a:t>mmv for n0:  10</a:t>
            </a:r>
          </a:p>
        </p:txBody>
      </p:sp>
    </p:spTree>
    <p:extLst>
      <p:ext uri="{BB962C8B-B14F-4D97-AF65-F5344CB8AC3E}">
        <p14:creationId xmlns:p14="http://schemas.microsoft.com/office/powerpoint/2010/main" val="2880369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" name="Group 18"/>
          <p:cNvGrpSpPr/>
          <p:nvPr/>
        </p:nvGrpSpPr>
        <p:grpSpPr>
          <a:xfrm>
            <a:off x="2716011" y="4685521"/>
            <a:ext cx="9252795" cy="2033159"/>
            <a:chOff x="2402744" y="4323361"/>
            <a:chExt cx="9252795" cy="20331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2744" y="4323361"/>
              <a:ext cx="9252795" cy="20331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99735" y="5184386"/>
              <a:ext cx="39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00960" y="5184386"/>
              <a:ext cx="39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59375" y="5184386"/>
              <a:ext cx="58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15271" y="5182439"/>
              <a:ext cx="39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6496" y="5177910"/>
              <a:ext cx="39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59375" y="4473860"/>
              <a:ext cx="58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1875" y="2820733"/>
            <a:ext cx="3205448" cy="2514601"/>
            <a:chOff x="656166" y="1351079"/>
            <a:chExt cx="3205448" cy="2514601"/>
          </a:xfrm>
        </p:grpSpPr>
        <p:sp>
          <p:nvSpPr>
            <p:cNvPr id="190" name="CustomShape 3"/>
            <p:cNvSpPr/>
            <p:nvPr/>
          </p:nvSpPr>
          <p:spPr>
            <a:xfrm>
              <a:off x="805680" y="2246400"/>
              <a:ext cx="1495440" cy="7239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Flowchart: Process 5"/>
            <p:cNvSpPr/>
            <p:nvPr/>
          </p:nvSpPr>
          <p:spPr>
            <a:xfrm>
              <a:off x="656167" y="1351079"/>
              <a:ext cx="3205447" cy="2514601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TreeNode</a:t>
              </a:r>
              <a:r>
                <a:rPr lang="en-US" sz="1400" b="1" dirty="0"/>
                <a:t>(</a:t>
              </a:r>
              <a:r>
                <a:rPr lang="en-US" sz="1400" b="1" dirty="0" err="1"/>
                <a:t>nodeId</a:t>
              </a:r>
              <a:r>
                <a:rPr lang="en-US" sz="1400" b="1" dirty="0"/>
                <a:t>, utility)</a:t>
              </a:r>
            </a:p>
            <a:p>
              <a:r>
                <a:rPr lang="en-US" sz="1400" dirty="0" err="1"/>
                <a:t>nodeId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parent: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successors: list</a:t>
              </a:r>
            </a:p>
            <a:p>
              <a:r>
                <a:rPr lang="en-US" sz="1400" dirty="0"/>
                <a:t>mmv: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maxutil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insertChildren</a:t>
              </a:r>
              <a:r>
                <a:rPr lang="en-US" sz="1400" dirty="0"/>
                <a:t>(node, </a:t>
              </a:r>
              <a:r>
                <a:rPr lang="en-US" sz="1400" dirty="0" err="1"/>
                <a:t>nodeList</a:t>
              </a:r>
              <a:r>
                <a:rPr lang="en-US" sz="1400" dirty="0"/>
                <a:t>)</a:t>
              </a:r>
            </a:p>
            <a:p>
              <a:r>
                <a:rPr lang="en-US" sz="1400" dirty="0" err="1"/>
                <a:t>maxStep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minStep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bestMaxStrategy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printTree</a:t>
              </a:r>
              <a:r>
                <a:rPr lang="en-US" sz="1400" dirty="0"/>
                <a:t>(node)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6166" y="2730500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6166" y="1684866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48640" y="1061595"/>
            <a:ext cx="653736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TreeNode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 tree from an example done manually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verbose visualization </a:t>
            </a:r>
            <a:r>
              <a:rPr lang="en-US" sz="2000" dirty="0">
                <a:sym typeface="Wingdings" panose="05000000000000000000" pitchFamily="2" charset="2"/>
              </a:rPr>
              <a:t>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but tree traversals and </a:t>
            </a:r>
            <a:r>
              <a:rPr lang="en-US" dirty="0" err="1">
                <a:sym typeface="Wingdings" panose="05000000000000000000" pitchFamily="2" charset="2"/>
              </a:rPr>
              <a:t>minmax</a:t>
            </a:r>
            <a:r>
              <a:rPr lang="en-US" dirty="0">
                <a:sym typeface="Wingdings" panose="05000000000000000000" pitchFamily="2" charset="2"/>
              </a:rPr>
              <a:t> recursion working great!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72642" y="918413"/>
            <a:ext cx="43857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current node  0</a:t>
            </a:r>
          </a:p>
          <a:p>
            <a:r>
              <a:rPr lang="en-US" sz="1100" dirty="0"/>
              <a:t>node has children, exploring children...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1  |parent:  0  |utility:  None  |mmv:  1  |</a:t>
            </a:r>
            <a:r>
              <a:rPr lang="en-US" sz="1100" dirty="0" err="1"/>
              <a:t>maxutil</a:t>
            </a:r>
            <a:r>
              <a:rPr lang="en-US" sz="1100" dirty="0"/>
              <a:t>:  20</a:t>
            </a:r>
          </a:p>
          <a:p>
            <a:r>
              <a:rPr lang="en-US" sz="1100" dirty="0"/>
              <a:t>node has children, exploring children...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6  |parent:  1  |utility:  15  |mmv:  15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7  |parent:  1  |utility:  20  |mmv:  20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endParaRPr lang="en-US" sz="1100" dirty="0"/>
          </a:p>
          <a:p>
            <a:r>
              <a:rPr lang="en-US" sz="1100" dirty="0"/>
              <a:t>...............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5  |parent:  0  |utility:  None  |mmv:  8  |</a:t>
            </a:r>
            <a:r>
              <a:rPr lang="en-US" sz="1100" dirty="0" err="1"/>
              <a:t>maxutil</a:t>
            </a:r>
            <a:r>
              <a:rPr lang="en-US" sz="1100" dirty="0"/>
              <a:t>:  15</a:t>
            </a:r>
          </a:p>
          <a:p>
            <a:r>
              <a:rPr lang="en-US" sz="1100" dirty="0"/>
              <a:t>node has children, exploring children...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17  |parent:  5  |utility:  15  |mmv:  15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18  |parent:  5  |utility:  12  |mmv:  12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r>
              <a:rPr lang="en-US" sz="1100" dirty="0"/>
              <a:t>|</a:t>
            </a:r>
            <a:r>
              <a:rPr lang="en-US" sz="1100" dirty="0" err="1"/>
              <a:t>nodeId</a:t>
            </a:r>
            <a:r>
              <a:rPr lang="en-US" sz="1100" dirty="0"/>
              <a:t>:  19  |parent:  5  |utility:  8  |mmv:  8  |</a:t>
            </a:r>
            <a:r>
              <a:rPr lang="en-US" sz="1100" dirty="0" err="1"/>
              <a:t>maxutil</a:t>
            </a:r>
            <a:r>
              <a:rPr lang="en-US" sz="1100" dirty="0"/>
              <a:t>:  -</a:t>
            </a:r>
            <a:r>
              <a:rPr lang="en-US" sz="1100" dirty="0" err="1"/>
              <a:t>inf</a:t>
            </a:r>
            <a:endParaRPr lang="en-US" sz="1100" dirty="0"/>
          </a:p>
          <a:p>
            <a:r>
              <a:rPr lang="en-US" sz="1100" dirty="0"/>
              <a:t>node is a leaf</a:t>
            </a:r>
          </a:p>
          <a:p>
            <a:endParaRPr lang="en-US" sz="1100" dirty="0"/>
          </a:p>
          <a:p>
            <a:r>
              <a:rPr lang="en-US" sz="1100" dirty="0"/>
              <a:t>mmv for n0:  10</a:t>
            </a:r>
          </a:p>
        </p:txBody>
      </p:sp>
    </p:spTree>
    <p:extLst>
      <p:ext uri="{BB962C8B-B14F-4D97-AF65-F5344CB8AC3E}">
        <p14:creationId xmlns:p14="http://schemas.microsoft.com/office/powerpoint/2010/main" val="2456961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TextShape 4"/>
          <p:cNvSpPr txBox="1"/>
          <p:nvPr/>
        </p:nvSpPr>
        <p:spPr>
          <a:xfrm>
            <a:off x="548640" y="1343520"/>
            <a:ext cx="10702456" cy="180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/>
              </a:rPr>
              <a:t>Task 2b</a:t>
            </a:r>
            <a:r>
              <a:rPr lang="en-US" sz="2000" dirty="0">
                <a:latin typeface="Arial"/>
              </a:rPr>
              <a:t>: given a tree with precomputed </a:t>
            </a:r>
            <a:r>
              <a:rPr lang="en-US" sz="2000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values, discuss </a:t>
            </a:r>
            <a:r>
              <a:rPr lang="en-US" sz="2000" b="1" i="1" dirty="0">
                <a:latin typeface="Arial"/>
              </a:rPr>
              <a:t>ties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/>
              </a:rPr>
              <a:t>Q1: </a:t>
            </a:r>
            <a:r>
              <a:rPr lang="en-US" sz="2000" dirty="0">
                <a:latin typeface="Arial"/>
              </a:rPr>
              <a:t>how to track “better alternatives” in case of ties?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51" y="4365864"/>
            <a:ext cx="8065726" cy="21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93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51" y="4365864"/>
            <a:ext cx="8065726" cy="2171736"/>
          </a:xfrm>
          <a:prstGeom prst="rect">
            <a:avLst/>
          </a:prstGeom>
        </p:spPr>
      </p:pic>
      <p:sp>
        <p:nvSpPr>
          <p:cNvPr id="192" name="TextShape 4"/>
          <p:cNvSpPr txBox="1"/>
          <p:nvPr/>
        </p:nvSpPr>
        <p:spPr>
          <a:xfrm>
            <a:off x="548640" y="1343520"/>
            <a:ext cx="10702456" cy="180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/>
              </a:rPr>
              <a:t>Task 2b</a:t>
            </a:r>
            <a:r>
              <a:rPr lang="en-US" sz="2000" dirty="0">
                <a:latin typeface="Arial"/>
              </a:rPr>
              <a:t>: given a tree with precomputed </a:t>
            </a:r>
            <a:r>
              <a:rPr lang="en-US" sz="2000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values, discuss </a:t>
            </a:r>
            <a:r>
              <a:rPr lang="en-US" sz="2000" b="1" i="1" dirty="0">
                <a:latin typeface="Arial"/>
              </a:rPr>
              <a:t>ties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/>
              </a:rPr>
              <a:t>Q1: </a:t>
            </a:r>
            <a:r>
              <a:rPr lang="en-US" sz="2000" dirty="0">
                <a:latin typeface="Arial"/>
              </a:rPr>
              <a:t>how to track “better alternatives” in case of ties?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/>
              </a:rPr>
              <a:t>Q2</a:t>
            </a:r>
            <a:r>
              <a:rPr lang="en-US" sz="2000" dirty="0">
                <a:latin typeface="Arial"/>
              </a:rPr>
              <a:t>: does it matter which choice? </a:t>
            </a:r>
          </a:p>
        </p:txBody>
      </p:sp>
    </p:spTree>
    <p:extLst>
      <p:ext uri="{BB962C8B-B14F-4D97-AF65-F5344CB8AC3E}">
        <p14:creationId xmlns:p14="http://schemas.microsoft.com/office/powerpoint/2010/main" val="3099785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51" y="4365864"/>
            <a:ext cx="8065726" cy="2171736"/>
          </a:xfrm>
          <a:prstGeom prst="rect">
            <a:avLst/>
          </a:prstGeom>
        </p:spPr>
      </p:pic>
      <p:sp>
        <p:nvSpPr>
          <p:cNvPr id="192" name="TextShape 4"/>
          <p:cNvSpPr txBox="1"/>
          <p:nvPr/>
        </p:nvSpPr>
        <p:spPr>
          <a:xfrm>
            <a:off x="548640" y="1343520"/>
            <a:ext cx="8012592" cy="54509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/>
              </a:rPr>
              <a:t>Task 2b</a:t>
            </a:r>
            <a:r>
              <a:rPr lang="en-US" sz="2000" dirty="0">
                <a:latin typeface="Arial"/>
              </a:rPr>
              <a:t>: given a tree with precomputed </a:t>
            </a:r>
            <a:r>
              <a:rPr lang="en-US" sz="2000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values, discuss </a:t>
            </a:r>
            <a:r>
              <a:rPr lang="en-US" sz="2000" b="1" i="1" dirty="0">
                <a:latin typeface="Arial"/>
              </a:rPr>
              <a:t>ties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</a:effectLst>
                <a:latin typeface="Arial"/>
              </a:rPr>
              <a:t>Q1: </a:t>
            </a:r>
            <a:r>
              <a:rPr lang="en-US" sz="2000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</a:effectLst>
                <a:latin typeface="Arial"/>
              </a:rPr>
              <a:t>how to track “better alternatives” in case of ties?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</a:rPr>
              <a:t>add an additional field (</a:t>
            </a:r>
            <a:r>
              <a:rPr lang="en-US" sz="2000" dirty="0" err="1">
                <a:latin typeface="Arial"/>
              </a:rPr>
              <a:t>maxutil</a:t>
            </a:r>
            <a:r>
              <a:rPr lang="en-US" sz="2000" dirty="0">
                <a:latin typeface="Arial"/>
              </a:rPr>
              <a:t>) for each node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</a:rPr>
              <a:t>while traversing the tree to compute </a:t>
            </a:r>
            <a:r>
              <a:rPr lang="en-US" sz="2000" i="1" dirty="0">
                <a:latin typeface="Arial"/>
              </a:rPr>
              <a:t>mmv</a:t>
            </a:r>
            <a:r>
              <a:rPr lang="en-US" sz="2000" dirty="0">
                <a:latin typeface="Arial"/>
              </a:rPr>
              <a:t>, also compute </a:t>
            </a:r>
            <a:r>
              <a:rPr lang="en-US" sz="2000" dirty="0"/>
              <a:t>the “best” alternative and store it in each non-leaf node</a:t>
            </a:r>
            <a:endParaRPr lang="en-US" sz="2000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/>
              </a:rPr>
              <a:t>Q2</a:t>
            </a:r>
            <a:r>
              <a:rPr lang="en-US" sz="2000" dirty="0">
                <a:latin typeface="Arial"/>
              </a:rPr>
              <a:t>: does it matter which choice? 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8660613" y="3026581"/>
            <a:ext cx="1495440" cy="16697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610480" y="1851263"/>
            <a:ext cx="3205448" cy="2514601"/>
            <a:chOff x="656166" y="1351079"/>
            <a:chExt cx="3205448" cy="2514601"/>
          </a:xfrm>
        </p:grpSpPr>
        <p:sp>
          <p:nvSpPr>
            <p:cNvPr id="8" name="CustomShape 3"/>
            <p:cNvSpPr/>
            <p:nvPr/>
          </p:nvSpPr>
          <p:spPr>
            <a:xfrm>
              <a:off x="805680" y="2246400"/>
              <a:ext cx="1495440" cy="7239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9" name="Flowchart: Process 8"/>
            <p:cNvSpPr/>
            <p:nvPr/>
          </p:nvSpPr>
          <p:spPr>
            <a:xfrm>
              <a:off x="656167" y="1351079"/>
              <a:ext cx="3205447" cy="2514601"/>
            </a:xfrm>
            <a:prstGeom prst="flowChartProcess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TreeNode</a:t>
              </a:r>
              <a:r>
                <a:rPr lang="en-US" sz="1400" b="1" dirty="0"/>
                <a:t>(</a:t>
              </a:r>
              <a:r>
                <a:rPr lang="en-US" sz="1400" b="1" dirty="0" err="1"/>
                <a:t>nodeId</a:t>
              </a:r>
              <a:r>
                <a:rPr lang="en-US" sz="1400" b="1" dirty="0"/>
                <a:t>, utility)</a:t>
              </a:r>
            </a:p>
            <a:p>
              <a:r>
                <a:rPr lang="en-US" sz="1400" dirty="0" err="1"/>
                <a:t>nodeId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parent: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successors: list</a:t>
              </a:r>
            </a:p>
            <a:p>
              <a:r>
                <a:rPr lang="en-US" sz="1400" dirty="0"/>
                <a:t>mmv: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maxutil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insertChildren</a:t>
              </a:r>
              <a:r>
                <a:rPr lang="en-US" sz="1400" dirty="0"/>
                <a:t>(node, </a:t>
              </a:r>
              <a:r>
                <a:rPr lang="en-US" sz="1400" dirty="0" err="1"/>
                <a:t>nodeList</a:t>
              </a:r>
              <a:r>
                <a:rPr lang="en-US" sz="1400" dirty="0"/>
                <a:t>)</a:t>
              </a:r>
            </a:p>
            <a:p>
              <a:r>
                <a:rPr lang="en-US" sz="1400" dirty="0" err="1"/>
                <a:t>maxStep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minStep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bestMaxStrategy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printTree</a:t>
              </a:r>
              <a:r>
                <a:rPr lang="en-US" sz="1400" dirty="0"/>
                <a:t>(node)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56166" y="2730500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6166" y="1684866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860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51" y="4365864"/>
            <a:ext cx="8065726" cy="2171736"/>
          </a:xfrm>
          <a:prstGeom prst="rect">
            <a:avLst/>
          </a:prstGeom>
        </p:spPr>
      </p:pic>
      <p:sp>
        <p:nvSpPr>
          <p:cNvPr id="192" name="TextShape 4"/>
          <p:cNvSpPr txBox="1"/>
          <p:nvPr/>
        </p:nvSpPr>
        <p:spPr>
          <a:xfrm>
            <a:off x="548640" y="1343520"/>
            <a:ext cx="9287510" cy="54509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/>
              </a:rPr>
              <a:t>Task 2b</a:t>
            </a:r>
            <a:r>
              <a:rPr lang="en-US" sz="2000" dirty="0">
                <a:latin typeface="Arial"/>
              </a:rPr>
              <a:t>: given a tree with precomputed </a:t>
            </a:r>
            <a:r>
              <a:rPr lang="en-US" sz="2000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values, discuss </a:t>
            </a:r>
            <a:r>
              <a:rPr lang="en-US" sz="2000" b="1" i="1" dirty="0">
                <a:latin typeface="Arial"/>
              </a:rPr>
              <a:t>ties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</a:effectLst>
              </a:rPr>
              <a:t>Q1: </a:t>
            </a:r>
            <a:r>
              <a:rPr lang="en-US" sz="2000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</a:effectLst>
              </a:rPr>
              <a:t>how to track “better alternatives” in case of ties?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</a:rPr>
              <a:t>add an additional field (</a:t>
            </a:r>
            <a:r>
              <a:rPr lang="en-US" sz="2000" dirty="0" err="1">
                <a:latin typeface="Arial"/>
              </a:rPr>
              <a:t>maxutil</a:t>
            </a:r>
            <a:r>
              <a:rPr lang="en-US" sz="2000" dirty="0">
                <a:latin typeface="Arial"/>
              </a:rPr>
              <a:t>) for each node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</a:rPr>
              <a:t>while traversing the tree to compute </a:t>
            </a:r>
            <a:r>
              <a:rPr lang="en-US" sz="2000" i="1" dirty="0">
                <a:latin typeface="Arial"/>
              </a:rPr>
              <a:t>mmv</a:t>
            </a:r>
            <a:r>
              <a:rPr lang="en-US" sz="2000" dirty="0">
                <a:latin typeface="Arial"/>
              </a:rPr>
              <a:t>, also compute </a:t>
            </a:r>
            <a:r>
              <a:rPr lang="en-US" sz="2000" dirty="0"/>
              <a:t>the “best” alternative and store it in each non-leaf node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</a:rPr>
              <a:t>when looking for the best path, compare by</a:t>
            </a:r>
            <a:r>
              <a:rPr lang="en-US" sz="2000" i="1" dirty="0">
                <a:latin typeface="Arial"/>
              </a:rPr>
              <a:t> </a:t>
            </a:r>
            <a:r>
              <a:rPr lang="en-US" sz="2000" i="1" dirty="0" err="1">
                <a:latin typeface="Arial"/>
              </a:rPr>
              <a:t>maxutil</a:t>
            </a:r>
            <a:r>
              <a:rPr lang="en-US" sz="2000" i="1" dirty="0">
                <a:latin typeface="Arial"/>
              </a:rPr>
              <a:t> </a:t>
            </a:r>
            <a:r>
              <a:rPr lang="en-US" sz="2000" dirty="0">
                <a:latin typeface="Arial"/>
              </a:rPr>
              <a:t>when ties for </a:t>
            </a:r>
            <a:r>
              <a:rPr lang="en-US" sz="2000" i="1" dirty="0">
                <a:latin typeface="Arial"/>
              </a:rPr>
              <a:t>mmv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/>
              </a:rPr>
              <a:t>Q2</a:t>
            </a:r>
            <a:r>
              <a:rPr lang="en-US" sz="2000" dirty="0">
                <a:latin typeface="Arial"/>
              </a:rPr>
              <a:t>: does it matter which choice? </a:t>
            </a:r>
          </a:p>
        </p:txBody>
      </p:sp>
    </p:spTree>
    <p:extLst>
      <p:ext uri="{BB962C8B-B14F-4D97-AF65-F5344CB8AC3E}">
        <p14:creationId xmlns:p14="http://schemas.microsoft.com/office/powerpoint/2010/main" val="1074870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51" y="4365864"/>
            <a:ext cx="8065726" cy="2171736"/>
          </a:xfrm>
          <a:prstGeom prst="rect">
            <a:avLst/>
          </a:prstGeom>
        </p:spPr>
      </p:pic>
      <p:sp>
        <p:nvSpPr>
          <p:cNvPr id="192" name="TextShape 4"/>
          <p:cNvSpPr txBox="1"/>
          <p:nvPr/>
        </p:nvSpPr>
        <p:spPr>
          <a:xfrm>
            <a:off x="548640" y="1343520"/>
            <a:ext cx="9287510" cy="54509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/>
              </a:rPr>
              <a:t>Task 2b</a:t>
            </a:r>
            <a:r>
              <a:rPr lang="en-US" sz="2000" dirty="0">
                <a:latin typeface="Arial"/>
              </a:rPr>
              <a:t>: given a tree with precomputed </a:t>
            </a:r>
            <a:r>
              <a:rPr lang="en-US" sz="2000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values, discuss </a:t>
            </a:r>
            <a:r>
              <a:rPr lang="en-US" sz="2000" b="1" i="1" dirty="0">
                <a:latin typeface="Arial"/>
              </a:rPr>
              <a:t>ties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/>
              </a:rPr>
              <a:t>Q1: </a:t>
            </a:r>
            <a:r>
              <a:rPr lang="en-US" sz="2000" dirty="0">
                <a:latin typeface="Arial"/>
              </a:rPr>
              <a:t>how to track “better alternatives” in case of ties?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</a:rPr>
              <a:t>add an additional field (</a:t>
            </a:r>
            <a:r>
              <a:rPr lang="en-US" sz="2000" dirty="0" err="1">
                <a:latin typeface="Arial"/>
              </a:rPr>
              <a:t>maxutil</a:t>
            </a:r>
            <a:r>
              <a:rPr lang="en-US" sz="2000" dirty="0">
                <a:latin typeface="Arial"/>
              </a:rPr>
              <a:t>) for each node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</a:rPr>
              <a:t>while traversing the tree to compute </a:t>
            </a:r>
            <a:r>
              <a:rPr lang="en-US" sz="2000" i="1" dirty="0">
                <a:latin typeface="Arial"/>
              </a:rPr>
              <a:t>mmv</a:t>
            </a:r>
            <a:r>
              <a:rPr lang="en-US" sz="2000" dirty="0">
                <a:latin typeface="Arial"/>
              </a:rPr>
              <a:t>, also compute </a:t>
            </a:r>
            <a:r>
              <a:rPr lang="en-US" sz="2000" dirty="0"/>
              <a:t>the “best” alternative and store it in each non-leaf node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</a:rPr>
              <a:t>when looking for the best path, compare by</a:t>
            </a:r>
            <a:r>
              <a:rPr lang="en-US" sz="2000" i="1" dirty="0">
                <a:latin typeface="Arial"/>
              </a:rPr>
              <a:t> </a:t>
            </a:r>
            <a:r>
              <a:rPr lang="en-US" sz="2000" i="1" dirty="0" err="1">
                <a:latin typeface="Arial"/>
              </a:rPr>
              <a:t>maxutil</a:t>
            </a:r>
            <a:r>
              <a:rPr lang="en-US" sz="2000" i="1" dirty="0">
                <a:latin typeface="Arial"/>
              </a:rPr>
              <a:t> </a:t>
            </a:r>
            <a:r>
              <a:rPr lang="en-US" sz="2000" dirty="0">
                <a:latin typeface="Arial"/>
              </a:rPr>
              <a:t>when ties for </a:t>
            </a:r>
            <a:r>
              <a:rPr lang="en-US" sz="2000" i="1" dirty="0">
                <a:latin typeface="Arial"/>
              </a:rPr>
              <a:t>mmv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</a:effectLst>
                <a:latin typeface="Arial"/>
              </a:rPr>
              <a:t>Q2</a:t>
            </a:r>
            <a:r>
              <a:rPr lang="en-US" sz="2000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</a:effectLst>
                <a:latin typeface="Arial"/>
              </a:rPr>
              <a:t>: does it matter which choice?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/>
              </a:rPr>
              <a:t>No! assuming </a:t>
            </a:r>
            <a:r>
              <a:rPr lang="en-US" sz="2000" i="1" dirty="0">
                <a:effectLst/>
                <a:latin typeface="Arial"/>
              </a:rPr>
              <a:t>MIN</a:t>
            </a:r>
            <a:r>
              <a:rPr lang="en-US" sz="2000" dirty="0">
                <a:effectLst/>
                <a:latin typeface="Arial"/>
              </a:rPr>
              <a:t> is smart, he will always choose the 		smallest payoff out of all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/>
              </a:rPr>
              <a:t>unless </a:t>
            </a:r>
            <a:r>
              <a:rPr lang="en-US" sz="2000" i="1" dirty="0">
                <a:effectLst/>
                <a:latin typeface="Arial"/>
              </a:rPr>
              <a:t>MIN</a:t>
            </a:r>
            <a:r>
              <a:rPr lang="en-US" sz="2000" dirty="0">
                <a:effectLst/>
                <a:latin typeface="Arial"/>
              </a:rPr>
              <a:t> is not so smart</a:t>
            </a:r>
          </a:p>
        </p:txBody>
      </p:sp>
    </p:spTree>
    <p:extLst>
      <p:ext uri="{BB962C8B-B14F-4D97-AF65-F5344CB8AC3E}">
        <p14:creationId xmlns:p14="http://schemas.microsoft.com/office/powerpoint/2010/main" val="372777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2.4: Breakout Predictor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91" name="Picture 190"/>
          <p:cNvPicPr/>
          <p:nvPr/>
        </p:nvPicPr>
        <p:blipFill>
          <a:blip r:embed="rId3"/>
          <a:stretch>
            <a:fillRect/>
          </a:stretch>
        </p:blipFill>
        <p:spPr>
          <a:xfrm>
            <a:off x="469080" y="1047600"/>
            <a:ext cx="8126280" cy="5078880"/>
          </a:xfrm>
          <a:prstGeom prst="rect">
            <a:avLst/>
          </a:prstGeom>
          <a:ln>
            <a:noFill/>
          </a:ln>
        </p:spPr>
      </p:pic>
      <p:sp>
        <p:nvSpPr>
          <p:cNvPr id="192" name="TextShape 4"/>
          <p:cNvSpPr txBox="1"/>
          <p:nvPr/>
        </p:nvSpPr>
        <p:spPr>
          <a:xfrm>
            <a:off x="7863840" y="2743200"/>
            <a:ext cx="3474720" cy="1805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>
                <a:latin typeface="Arial"/>
              </a:rPr>
              <a:t>Create Copy of Ball + Bricks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Copy of ball: “predictor”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5368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CustomShape 2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CustomShape 3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2.4: Breakout Predictor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TextShape 4"/>
          <p:cNvSpPr txBox="1"/>
          <p:nvPr/>
        </p:nvSpPr>
        <p:spPr>
          <a:xfrm>
            <a:off x="548640" y="1755000"/>
            <a:ext cx="11064240" cy="41148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The predictor starts with same </a:t>
            </a:r>
            <a:r>
              <a:rPr lang="en-US" sz="2000" dirty="0" err="1">
                <a:latin typeface="+mj-lt"/>
              </a:rPr>
              <a:t>vel_x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 err="1">
                <a:latin typeface="+mj-lt"/>
              </a:rPr>
              <a:t>vel_y</a:t>
            </a:r>
            <a:r>
              <a:rPr lang="en-US" sz="2000" dirty="0">
                <a:latin typeface="+mj-lt"/>
              </a:rPr>
              <a:t> as ball </a:t>
            </a:r>
            <a:endParaRPr sz="2000" dirty="0">
              <a:latin typeface="+mj-lt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endParaRPr sz="2000" dirty="0">
              <a:latin typeface="+mj-lt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Predictor moves faster than ball </a:t>
            </a:r>
            <a:endParaRPr sz="2000" dirty="0">
              <a:latin typeface="+mj-lt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= </a:t>
            </a:r>
            <a:r>
              <a:rPr lang="en-US" sz="2000" dirty="0" err="1">
                <a:solidFill>
                  <a:srgbClr val="3333FF"/>
                </a:solidFill>
                <a:latin typeface="+mj-lt"/>
              </a:rPr>
              <a:t>move_predictor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 err="1">
                <a:solidFill>
                  <a:srgbClr val="3333FF"/>
                </a:solidFill>
                <a:latin typeface="+mj-lt"/>
              </a:rPr>
              <a:t>collision_predictor</a:t>
            </a:r>
            <a:r>
              <a:rPr lang="en-US" sz="2000" dirty="0">
                <a:latin typeface="+mj-lt"/>
              </a:rPr>
              <a:t> function called 300 times per frame </a:t>
            </a:r>
            <a:endParaRPr sz="2000" dirty="0">
              <a:latin typeface="+mj-lt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endParaRPr sz="2000" dirty="0">
              <a:latin typeface="+mj-lt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Predictor velocity not increased by increasing velocity</a:t>
            </a:r>
            <a:endParaRPr sz="2000" dirty="0">
              <a:latin typeface="+mj-lt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q"/>
            </a:pPr>
            <a:endParaRPr sz="2000" dirty="0">
              <a:latin typeface="+mj-lt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Paddle follows predictor</a:t>
            </a:r>
            <a:endParaRPr sz="2000" dirty="0">
              <a:latin typeface="+mj-lt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849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CustomShape 2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3"/>
          <p:cNvSpPr/>
          <p:nvPr/>
        </p:nvSpPr>
        <p:spPr>
          <a:xfrm>
            <a:off x="609480" y="1604520"/>
            <a:ext cx="1146276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2.4: Breakout Predictor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1" name="Picture 200"/>
          <p:cNvPicPr/>
          <p:nvPr/>
        </p:nvPicPr>
        <p:blipFill>
          <a:blip r:embed="rId3"/>
          <a:stretch>
            <a:fillRect/>
          </a:stretch>
        </p:blipFill>
        <p:spPr>
          <a:xfrm>
            <a:off x="2023560" y="1188720"/>
            <a:ext cx="8126280" cy="5078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655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3"/>
          <p:cNvSpPr txBox="1"/>
          <p:nvPr/>
        </p:nvSpPr>
        <p:spPr>
          <a:xfrm>
            <a:off x="644774" y="1604516"/>
            <a:ext cx="8229627" cy="49618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Tic Tac Toe tree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calucaltion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Minmax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computations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Minmax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search for 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four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Breakout predictor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planning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Outline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768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2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CustomShape 3"/>
          <p:cNvSpPr/>
          <p:nvPr/>
        </p:nvSpPr>
        <p:spPr>
          <a:xfrm>
            <a:off x="548640" y="1962550"/>
            <a:ext cx="10972080" cy="449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Ball Velocity increase over time:</a:t>
            </a:r>
            <a:endParaRPr sz="1600" dirty="0"/>
          </a:p>
          <a:p>
            <a:pPr marL="285750" indent="-28575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sz="1600"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Predictor initialized every frame with same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DejaVu Sans"/>
              </a:rPr>
              <a:t>ball_vel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 each frame</a:t>
            </a:r>
            <a:endParaRPr sz="1600" dirty="0"/>
          </a:p>
          <a:p>
            <a:pPr marL="285750" indent="-28575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sz="1600"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Paddle follows ball similarly</a:t>
            </a:r>
            <a:endParaRPr sz="1600" dirty="0"/>
          </a:p>
          <a:p>
            <a:pPr marL="285750" indent="-28575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sz="1600"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Advantage: Works even for collisions causing random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DejaVu Sans"/>
              </a:rPr>
              <a:t>velocty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 changes</a:t>
            </a:r>
            <a:endParaRPr sz="1600" dirty="0"/>
          </a:p>
          <a:p>
            <a:pPr marL="285750" indent="-28575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sz="1600"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/>
                <a:ea typeface="DejaVu Sans"/>
              </a:rPr>
              <a:t>Overkill</a:t>
            </a:r>
            <a:endParaRPr sz="1600" dirty="0"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5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2.4: Breakout Predictor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7437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702753" y="1630200"/>
            <a:ext cx="10593684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the input map, build a route from start to stop using 2 algorithms (Dijkstra and A*)</a:t>
            </a: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</a:t>
            </a: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1) Use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networkx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graph as data type and also visualization capabilities</a:t>
            </a: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2) Straight forward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implementation</a:t>
            </a: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values: start = (1,1), stop = (33,20)  </a:t>
            </a: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2.5: Path 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716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070551" y="1202076"/>
            <a:ext cx="8027144" cy="5476126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640306" y="1268280"/>
            <a:ext cx="8229627" cy="576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input</a:t>
            </a:r>
          </a:p>
        </p:txBody>
      </p:sp>
      <p:sp>
        <p:nvSpPr>
          <p:cNvPr id="5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2.5: Path 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77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2"/>
          <p:cNvSpPr txBox="1"/>
          <p:nvPr/>
        </p:nvSpPr>
        <p:spPr>
          <a:xfrm>
            <a:off x="2011236" y="1332249"/>
            <a:ext cx="3783389" cy="22945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Dijkstra</a:t>
            </a: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RECAP (from the lecture):</a:t>
            </a: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903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2.5: Path 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47" y="1332249"/>
            <a:ext cx="3595686" cy="52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2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 rotWithShape="1">
          <a:blip r:embed="rId2"/>
          <a:srcRect l="19700" t="21218" r="18433" b="22589"/>
          <a:stretch/>
        </p:blipFill>
        <p:spPr>
          <a:xfrm>
            <a:off x="2481210" y="1638728"/>
            <a:ext cx="7150812" cy="4916184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979353" y="1159687"/>
            <a:ext cx="2822085" cy="7461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Dijkstra output</a:t>
            </a:r>
          </a:p>
        </p:txBody>
      </p:sp>
      <p:sp>
        <p:nvSpPr>
          <p:cNvPr id="5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2.5: Path 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80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2.5: Path 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21" y="1332249"/>
            <a:ext cx="3431842" cy="5142234"/>
          </a:xfrm>
          <a:prstGeom prst="rect">
            <a:avLst/>
          </a:prstGeom>
        </p:spPr>
      </p:pic>
      <p:sp>
        <p:nvSpPr>
          <p:cNvPr id="9" name="TextShape 2"/>
          <p:cNvSpPr txBox="1"/>
          <p:nvPr/>
        </p:nvSpPr>
        <p:spPr>
          <a:xfrm>
            <a:off x="2011236" y="1332249"/>
            <a:ext cx="3783389" cy="22945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A* algorithm</a:t>
            </a:r>
          </a:p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RECAP (from the lecture):</a:t>
            </a: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903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813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 rotWithShape="1">
          <a:blip r:embed="rId2"/>
          <a:srcRect l="19763" t="20963" r="19449" b="22585"/>
          <a:stretch/>
        </p:blipFill>
        <p:spPr>
          <a:xfrm>
            <a:off x="2390395" y="1159687"/>
            <a:ext cx="7310063" cy="5280916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2.5: Path 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979353" y="1159687"/>
            <a:ext cx="2822085" cy="7461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A* output</a:t>
            </a:r>
          </a:p>
        </p:txBody>
      </p:sp>
    </p:spTree>
    <p:extLst>
      <p:ext uri="{BB962C8B-B14F-4D97-AF65-F5344CB8AC3E}">
        <p14:creationId xmlns:p14="http://schemas.microsoft.com/office/powerpoint/2010/main" val="3527486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09460" y="1463488"/>
            <a:ext cx="10322889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comparison </a:t>
            </a: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Dijkstra				</a:t>
            </a:r>
            <a:r>
              <a:rPr lang="ru-R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A*</a:t>
            </a: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1309460" y="2442763"/>
            <a:ext cx="4634139" cy="3639538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tretch/>
        </p:blipFill>
        <p:spPr>
          <a:xfrm>
            <a:off x="6217383" y="2442763"/>
            <a:ext cx="4693772" cy="3567619"/>
          </a:xfrm>
          <a:prstGeom prst="rect">
            <a:avLst/>
          </a:prstGeom>
          <a:ln>
            <a:noFill/>
          </a:ln>
        </p:spPr>
      </p:pic>
      <p:sp>
        <p:nvSpPr>
          <p:cNvPr id="6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2.5: Path 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566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1309461" y="2393880"/>
            <a:ext cx="4752292" cy="3688422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6313469" y="2393880"/>
            <a:ext cx="4818580" cy="3652462"/>
          </a:xfrm>
          <a:prstGeom prst="rect">
            <a:avLst/>
          </a:prstGeom>
          <a:ln>
            <a:noFill/>
          </a:ln>
        </p:spPr>
      </p:pic>
      <p:sp>
        <p:nvSpPr>
          <p:cNvPr id="6" name="CustomShape 4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2.5: Path 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309461" y="1463488"/>
            <a:ext cx="10218144" cy="822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comparison </a:t>
            </a:r>
          </a:p>
          <a:p>
            <a:pPr marL="391910" indent="-29393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Dijkstra				</a:t>
            </a:r>
            <a:r>
              <a:rPr lang="ru-R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2597644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2"/>
          <p:cNvSpPr/>
          <p:nvPr/>
        </p:nvSpPr>
        <p:spPr>
          <a:xfrm>
            <a:off x="7981421" y="6356660"/>
            <a:ext cx="2054876" cy="361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2127703" y="2246256"/>
            <a:ext cx="1121168" cy="723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Picture 82"/>
          <p:cNvPicPr/>
          <p:nvPr/>
        </p:nvPicPr>
        <p:blipFill>
          <a:blip r:embed="rId3"/>
          <a:stretch/>
        </p:blipFill>
        <p:spPr>
          <a:xfrm>
            <a:off x="8134469" y="2322676"/>
            <a:ext cx="3894205" cy="4354691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548639" y="1419993"/>
            <a:ext cx="10162169" cy="3100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Build a full tic tac toe tree. Calculate wins by X player, branching factor.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Solution: 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1)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generate a tree like structure, the best way is to operate “node” objects with generic methods like </a:t>
            </a:r>
            <a:r>
              <a:rPr lang="en-US" sz="22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setChild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2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getChild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2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hasChild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2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getParent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2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setParent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application specific </a:t>
            </a:r>
            <a:r>
              <a:rPr lang="en-US" sz="22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setState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2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getState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2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recursively build the tree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recursively navigating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tree 
			- calculate the properties 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2.1: Tic Tac Toe tree calculation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898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3"/>
          <p:cNvSpPr txBox="1"/>
          <p:nvPr/>
        </p:nvSpPr>
        <p:spPr>
          <a:xfrm>
            <a:off x="644774" y="1604516"/>
            <a:ext cx="8229627" cy="49618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results: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Upper bound of nodes = 9! (362880)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node count :269173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win X player win count :55872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draw count :95166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parent node count :155758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branching factor: 1.728149</a:t>
            </a:r>
          </a:p>
          <a:p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2.1: Tic Tac Toe tree calculation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6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TextShape 4"/>
          <p:cNvSpPr txBox="1"/>
          <p:nvPr/>
        </p:nvSpPr>
        <p:spPr>
          <a:xfrm>
            <a:off x="548640" y="1343520"/>
            <a:ext cx="10702456" cy="1805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>
                <a:latin typeface="Arial"/>
              </a:rPr>
              <a:t>Task 2a</a:t>
            </a:r>
            <a:r>
              <a:rPr lang="en-US" sz="2000" dirty="0">
                <a:latin typeface="Arial"/>
              </a:rPr>
              <a:t>: implement the </a:t>
            </a:r>
            <a:r>
              <a:rPr lang="en-US" sz="2000" i="1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algorithm and test it on an example tree</a:t>
            </a:r>
          </a:p>
          <a:p>
            <a:endParaRPr lang="en-US" sz="2000" dirty="0">
              <a:latin typeface="Arial"/>
            </a:endParaRPr>
          </a:p>
          <a:p>
            <a:r>
              <a:rPr lang="en-US" sz="2000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algorithm consists of recursive computations: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10" y="4323361"/>
            <a:ext cx="9252795" cy="2033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4" y="2467176"/>
            <a:ext cx="5032634" cy="1543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Rectangle 4"/>
          <p:cNvSpPr/>
          <p:nvPr/>
        </p:nvSpPr>
        <p:spPr>
          <a:xfrm>
            <a:off x="2017064" y="3462867"/>
            <a:ext cx="3414304" cy="410373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Shape 4"/>
          <p:cNvSpPr txBox="1"/>
          <p:nvPr/>
        </p:nvSpPr>
        <p:spPr>
          <a:xfrm>
            <a:off x="548640" y="1343520"/>
            <a:ext cx="10702456" cy="1805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>
                <a:latin typeface="Arial"/>
              </a:rPr>
              <a:t>Task</a:t>
            </a:r>
            <a:r>
              <a:rPr lang="en-US" sz="2000" dirty="0">
                <a:latin typeface="Arial"/>
              </a:rPr>
              <a:t>: implement the </a:t>
            </a:r>
            <a:r>
              <a:rPr lang="en-US" sz="2000" i="1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algorithm and test it on an example tree</a:t>
            </a:r>
          </a:p>
          <a:p>
            <a:endParaRPr lang="en-US" sz="2000" dirty="0">
              <a:latin typeface="Arial"/>
            </a:endParaRPr>
          </a:p>
          <a:p>
            <a:r>
              <a:rPr lang="en-US" sz="2000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algorithm consists of recursive computations: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44" y="4323361"/>
            <a:ext cx="9252795" cy="2033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0" y="2428036"/>
            <a:ext cx="5032634" cy="1543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9735" y="5184386"/>
            <a:ext cx="39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0960" y="5184386"/>
            <a:ext cx="39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375" y="5184386"/>
            <a:ext cx="58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5271" y="5182439"/>
            <a:ext cx="39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16496" y="5177910"/>
            <a:ext cx="39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83117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CustomShape 3"/>
          <p:cNvSpPr/>
          <p:nvPr/>
        </p:nvSpPr>
        <p:spPr>
          <a:xfrm>
            <a:off x="805680" y="2246400"/>
            <a:ext cx="1495440" cy="72396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Rectangle 4"/>
          <p:cNvSpPr/>
          <p:nvPr/>
        </p:nvSpPr>
        <p:spPr>
          <a:xfrm>
            <a:off x="2012831" y="3033554"/>
            <a:ext cx="3414304" cy="410373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0" y="2428036"/>
            <a:ext cx="5032634" cy="1543129"/>
          </a:xfrm>
          <a:prstGeom prst="rect">
            <a:avLst/>
          </a:prstGeom>
        </p:spPr>
      </p:pic>
      <p:sp>
        <p:nvSpPr>
          <p:cNvPr id="192" name="TextShape 4"/>
          <p:cNvSpPr txBox="1"/>
          <p:nvPr/>
        </p:nvSpPr>
        <p:spPr>
          <a:xfrm>
            <a:off x="548640" y="1343520"/>
            <a:ext cx="10702456" cy="1805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1" dirty="0">
                <a:latin typeface="Arial"/>
              </a:rPr>
              <a:t>Task</a:t>
            </a:r>
            <a:r>
              <a:rPr lang="en-US" sz="2000" dirty="0">
                <a:latin typeface="Arial"/>
              </a:rPr>
              <a:t>: implement the </a:t>
            </a:r>
            <a:r>
              <a:rPr lang="en-US" sz="2000" i="1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algorithm and test it on an example tree</a:t>
            </a:r>
          </a:p>
          <a:p>
            <a:endParaRPr lang="en-US" sz="2000" dirty="0">
              <a:latin typeface="Arial"/>
            </a:endParaRPr>
          </a:p>
          <a:p>
            <a:r>
              <a:rPr lang="en-US" sz="2000" dirty="0" err="1">
                <a:latin typeface="Arial"/>
              </a:rPr>
              <a:t>Minmax</a:t>
            </a:r>
            <a:r>
              <a:rPr lang="en-US" sz="2000" dirty="0">
                <a:latin typeface="Arial"/>
              </a:rPr>
              <a:t> algorithm consists of recursive computations: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44" y="4323361"/>
            <a:ext cx="9252795" cy="2033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9735" y="5184386"/>
            <a:ext cx="39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0960" y="5184386"/>
            <a:ext cx="39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375" y="5184386"/>
            <a:ext cx="58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5271" y="5182439"/>
            <a:ext cx="39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16496" y="5177910"/>
            <a:ext cx="39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9375" y="4473860"/>
            <a:ext cx="58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69184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611875" y="2820733"/>
            <a:ext cx="3205448" cy="2514601"/>
            <a:chOff x="656166" y="1351079"/>
            <a:chExt cx="3205448" cy="2514601"/>
          </a:xfrm>
        </p:grpSpPr>
        <p:sp>
          <p:nvSpPr>
            <p:cNvPr id="190" name="CustomShape 3"/>
            <p:cNvSpPr/>
            <p:nvPr/>
          </p:nvSpPr>
          <p:spPr>
            <a:xfrm>
              <a:off x="805680" y="2246400"/>
              <a:ext cx="1495440" cy="7239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Flowchart: Process 5"/>
            <p:cNvSpPr/>
            <p:nvPr/>
          </p:nvSpPr>
          <p:spPr>
            <a:xfrm>
              <a:off x="656167" y="1351079"/>
              <a:ext cx="3205447" cy="2514601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TreeNode</a:t>
              </a:r>
              <a:r>
                <a:rPr lang="en-US" sz="1400" b="1" dirty="0"/>
                <a:t>(</a:t>
              </a:r>
              <a:r>
                <a:rPr lang="en-US" sz="1400" b="1" dirty="0" err="1"/>
                <a:t>nodeId</a:t>
              </a:r>
              <a:r>
                <a:rPr lang="en-US" sz="1400" b="1" dirty="0"/>
                <a:t>, utility)</a:t>
              </a:r>
            </a:p>
            <a:p>
              <a:r>
                <a:rPr lang="en-US" sz="1400" dirty="0" err="1"/>
                <a:t>nodeId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parent: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successors: list</a:t>
              </a:r>
            </a:p>
            <a:p>
              <a:r>
                <a:rPr lang="en-US" sz="1400" dirty="0"/>
                <a:t>mmv: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maxutil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insertChildren</a:t>
              </a:r>
              <a:r>
                <a:rPr lang="en-US" sz="1400" dirty="0"/>
                <a:t>(node, </a:t>
              </a:r>
              <a:r>
                <a:rPr lang="en-US" sz="1400" dirty="0" err="1"/>
                <a:t>nodeList</a:t>
              </a:r>
              <a:r>
                <a:rPr lang="en-US" sz="1400" dirty="0"/>
                <a:t>)</a:t>
              </a:r>
            </a:p>
            <a:p>
              <a:r>
                <a:rPr lang="en-US" sz="1400" dirty="0" err="1"/>
                <a:t>maxStep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minStep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bestMaxStrategy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printTree</a:t>
              </a:r>
              <a:r>
                <a:rPr lang="en-US" sz="1400" dirty="0"/>
                <a:t>(node)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6166" y="2730500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6166" y="1684866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48640" y="1061595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TreeNode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45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8640" y="302040"/>
            <a:ext cx="11314440" cy="96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Task 2.2: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</a:rPr>
              <a:t>Minmax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</a:rPr>
              <a:t> computations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9" name="CustomShape 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611875" y="2820733"/>
            <a:ext cx="3205448" cy="2514601"/>
            <a:chOff x="656166" y="1351079"/>
            <a:chExt cx="3205448" cy="2514601"/>
          </a:xfrm>
        </p:grpSpPr>
        <p:sp>
          <p:nvSpPr>
            <p:cNvPr id="190" name="CustomShape 3"/>
            <p:cNvSpPr/>
            <p:nvPr/>
          </p:nvSpPr>
          <p:spPr>
            <a:xfrm>
              <a:off x="805680" y="2246400"/>
              <a:ext cx="1495440" cy="72396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Flowchart: Process 5"/>
            <p:cNvSpPr/>
            <p:nvPr/>
          </p:nvSpPr>
          <p:spPr>
            <a:xfrm>
              <a:off x="656167" y="1351079"/>
              <a:ext cx="3205447" cy="2514601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TreeNode</a:t>
              </a:r>
              <a:r>
                <a:rPr lang="en-US" sz="1400" b="1" dirty="0"/>
                <a:t>(</a:t>
              </a:r>
              <a:r>
                <a:rPr lang="en-US" sz="1400" b="1" dirty="0" err="1"/>
                <a:t>nodeId</a:t>
              </a:r>
              <a:r>
                <a:rPr lang="en-US" sz="1400" b="1" dirty="0"/>
                <a:t>, utility)</a:t>
              </a:r>
            </a:p>
            <a:p>
              <a:r>
                <a:rPr lang="en-US" sz="1400" dirty="0" err="1"/>
                <a:t>nodeId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parent: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successors: list</a:t>
              </a:r>
            </a:p>
            <a:p>
              <a:r>
                <a:rPr lang="en-US" sz="1400" dirty="0"/>
                <a:t>mmv: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maxutil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 err="1"/>
                <a:t>insertChildren</a:t>
              </a:r>
              <a:r>
                <a:rPr lang="en-US" sz="1400" dirty="0"/>
                <a:t>(node, </a:t>
              </a:r>
              <a:r>
                <a:rPr lang="en-US" sz="1400" dirty="0" err="1"/>
                <a:t>nodeList</a:t>
              </a:r>
              <a:r>
                <a:rPr lang="en-US" sz="1400" dirty="0"/>
                <a:t>)</a:t>
              </a:r>
            </a:p>
            <a:p>
              <a:r>
                <a:rPr lang="en-US" sz="1400" dirty="0" err="1"/>
                <a:t>maxStep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minStep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bestMaxStrategy</a:t>
              </a:r>
              <a:r>
                <a:rPr lang="en-US" sz="1400" dirty="0"/>
                <a:t>(node)</a:t>
              </a:r>
            </a:p>
            <a:p>
              <a:r>
                <a:rPr lang="en-US" sz="1400" dirty="0" err="1"/>
                <a:t>printTree</a:t>
              </a:r>
              <a:r>
                <a:rPr lang="en-US" sz="1400" dirty="0"/>
                <a:t>(node)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6166" y="2730500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6166" y="1684866"/>
              <a:ext cx="3205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48640" y="1061595"/>
            <a:ext cx="55499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TreeNode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 tree from an example done manually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62405" y="957044"/>
            <a:ext cx="4997308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root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Sans Typewriter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Sans Typewriter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node2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Sans Typewriter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node3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Sans Typewriter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node4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Sans Typewriter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node5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Lucida Sans Typewriter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node6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node7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node8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node9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node10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node11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node12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node13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node14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node15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node16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node17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node18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node19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TreeNode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19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Sans Typewriter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root.insertChildren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(root, [node1, node2, node3, node4, node5])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node1.insertChildren(node1, [node6, node7, node8, node9])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node2.insertChildren(node2, [node10, node11])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node3.insertChildren(node3, [node12, node13])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node4.insertChildren(node4, [node14, node15, node16])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/>
              </a:rPr>
              <a:t>node5.insertChildren(node5, [node17, node18, node19])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27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1356</Words>
  <Application>Microsoft Office PowerPoint</Application>
  <PresentationFormat>Widescreen</PresentationFormat>
  <Paragraphs>295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DejaVu Sans</vt:lpstr>
      <vt:lpstr>Lucida Sans Typewriter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Marina</cp:lastModifiedBy>
  <cp:revision>45</cp:revision>
  <dcterms:modified xsi:type="dcterms:W3CDTF">2016-06-20T09:29:13Z</dcterms:modified>
</cp:coreProperties>
</file>