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8F8A62-A388-430A-A2BE-19CD9BAA2DC6}">
  <a:tblStyle styleId="{1E8F8A62-A388-430A-A2BE-19CD9BAA2DC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55639" y="5145119"/>
            <a:ext cx="6046920" cy="42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6" name="Shape 56"/>
          <p:cNvSpPr/>
          <p:nvPr/>
        </p:nvSpPr>
        <p:spPr>
          <a:xfrm>
            <a:off x="4281480" y="10155239"/>
            <a:ext cx="3275280" cy="53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0" name="Shape 140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0" name="Shape 150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0" name="Shape 160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55639" y="5145119"/>
            <a:ext cx="6046499" cy="420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5" name="Shape 175"/>
          <p:cNvSpPr/>
          <p:nvPr/>
        </p:nvSpPr>
        <p:spPr>
          <a:xfrm>
            <a:off x="4281480" y="10155239"/>
            <a:ext cx="3274499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755639" y="5145119"/>
            <a:ext cx="6046499" cy="420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4" name="Shape 184"/>
          <p:cNvSpPr/>
          <p:nvPr/>
        </p:nvSpPr>
        <p:spPr>
          <a:xfrm>
            <a:off x="4281480" y="10155239"/>
            <a:ext cx="3274499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3" name="Shape 193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2" name="Shape 202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1" name="Shape 211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755639" y="5145119"/>
            <a:ext cx="6046560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3" name="Shape 63"/>
          <p:cNvSpPr/>
          <p:nvPr/>
        </p:nvSpPr>
        <p:spPr>
          <a:xfrm>
            <a:off x="4281480" y="10155239"/>
            <a:ext cx="327455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0" name="Shape 220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9" name="Shape 229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8" name="Shape 238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55639" y="5145119"/>
            <a:ext cx="6046560" cy="42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5" name="Shape 75"/>
          <p:cNvSpPr/>
          <p:nvPr/>
        </p:nvSpPr>
        <p:spPr>
          <a:xfrm>
            <a:off x="4281480" y="10155239"/>
            <a:ext cx="3274559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55639" y="5145119"/>
            <a:ext cx="6046560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4" name="Shape 84"/>
          <p:cNvSpPr/>
          <p:nvPr/>
        </p:nvSpPr>
        <p:spPr>
          <a:xfrm>
            <a:off x="4281480" y="10155239"/>
            <a:ext cx="327491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" name="Shape 93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2" name="Shape 102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3" name="Shape 113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639" y="5145119"/>
            <a:ext cx="6046499" cy="4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4" name="Shape 124"/>
          <p:cNvSpPr/>
          <p:nvPr/>
        </p:nvSpPr>
        <p:spPr>
          <a:xfrm>
            <a:off x="4281480" y="10155239"/>
            <a:ext cx="32747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79" y="273600"/>
            <a:ext cx="10971719" cy="5306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79" y="273600"/>
            <a:ext cx="1097171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youtube.com/v/jX12jVPLeRA" TargetMode="External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youtube.com/v/RAqAcoryiNc" TargetMode="External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703519" y="4005000"/>
            <a:ext cx="9141119" cy="181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Alina Arunova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Phil Matyash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Marina Mircheska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Aditya Kela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Sattar Rahimbeyli </a:t>
            </a:r>
          </a:p>
        </p:txBody>
      </p:sp>
      <p:sp>
        <p:nvSpPr>
          <p:cNvPr id="60" name="Shape 60"/>
          <p:cNvSpPr/>
          <p:nvPr/>
        </p:nvSpPr>
        <p:spPr>
          <a:xfrm>
            <a:off x="839520" y="1035720"/>
            <a:ext cx="10440720" cy="19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AI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3: Behavior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.2: Fuzzy Controller for Breakout</a:t>
            </a:r>
          </a:p>
        </p:txBody>
      </p:sp>
      <p:sp>
        <p:nvSpPr>
          <p:cNvPr id="144" name="Shape 144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05679" y="2246400"/>
            <a:ext cx="149508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600" y="1188720"/>
            <a:ext cx="8126280" cy="507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74319" y="2743200"/>
            <a:ext cx="3749040" cy="1737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The maximum distance (= 580 units) between the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Paddle and the Predictor ball is divided into 4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3.2: Fuzzy Controller for Breakout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05679" y="2246400"/>
            <a:ext cx="149508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097279" y="3280680"/>
            <a:ext cx="2834640" cy="66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rule set for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divided distance is: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280" y="1504800"/>
            <a:ext cx="8126280" cy="507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3.2: Fuzzy Controller for Breakout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4" name="Shape 164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05679" y="2246400"/>
            <a:ext cx="149508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1839" y="1280159"/>
            <a:ext cx="850392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40079" y="2853719"/>
            <a:ext cx="3017519" cy="18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the distance between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predictor ball and the paddle leads to two rules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firing, then the velocity function is the weighted average: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62" y="0"/>
            <a:ext cx="90870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981560" y="6356519"/>
            <a:ext cx="2054400" cy="36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127600" y="2246400"/>
            <a:ext cx="112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: </a:t>
            </a:r>
            <a:r>
              <a:rPr lang="en-US" sz="3200">
                <a:solidFill>
                  <a:srgbClr val="FF0000"/>
                </a:solidFill>
              </a:rPr>
              <a:t>Self organizing maps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45275" y="1267925"/>
            <a:ext cx="10969800" cy="5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arenR"/>
            </a:pPr>
            <a:r>
              <a:rPr b="1" lang="en-US" sz="2800"/>
              <a:t>Fit self organizing maps to the datasets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/>
              <a:t>Self organizing map algorithm</a:t>
            </a:r>
          </a:p>
          <a:p>
            <a:pPr indent="-406400" lvl="2" marL="1371600" rtl="0">
              <a:spcBef>
                <a:spcPts val="0"/>
              </a:spcBef>
              <a:buSzPct val="100000"/>
              <a:buAutoNum type="romanLcParenR"/>
            </a:pPr>
            <a:r>
              <a:rPr lang="en-US" sz="2800"/>
              <a:t>Assign random values to neurons (centers)</a:t>
            </a:r>
          </a:p>
          <a:p>
            <a:pPr indent="-406400" lvl="2" marL="1371600" rtl="0">
              <a:spcBef>
                <a:spcPts val="0"/>
              </a:spcBef>
              <a:buSzPct val="100000"/>
              <a:buAutoNum type="romanLcParenR"/>
            </a:pPr>
            <a:r>
              <a:rPr lang="en-US" sz="2800">
                <a:solidFill>
                  <a:schemeClr val="dk1"/>
                </a:solidFill>
              </a:rPr>
              <a:t>Choose random pattern from dataset</a:t>
            </a:r>
          </a:p>
          <a:p>
            <a:pPr indent="-4064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arenR"/>
            </a:pPr>
            <a:r>
              <a:rPr lang="en-US" sz="2800">
                <a:solidFill>
                  <a:schemeClr val="dk1"/>
                </a:solidFill>
              </a:rPr>
              <a:t>Find the closest neuron to that pattern(custom metric)</a:t>
            </a:r>
          </a:p>
          <a:p>
            <a:pPr indent="-406400" lvl="3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arenBoth"/>
            </a:pPr>
            <a:r>
              <a:rPr lang="en-US" sz="2800">
                <a:solidFill>
                  <a:schemeClr val="dk1"/>
                </a:solidFill>
              </a:rPr>
              <a:t>distance[winner] = distance(neuron,pattern)</a:t>
            </a:r>
          </a:p>
          <a:p>
            <a:pPr indent="-4064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arenR"/>
            </a:pPr>
            <a:r>
              <a:rPr lang="en-US" sz="2800">
                <a:solidFill>
                  <a:schemeClr val="dk1"/>
                </a:solidFill>
              </a:rPr>
              <a:t>Update neurons(centers)</a:t>
            </a:r>
          </a:p>
          <a:p>
            <a:pPr indent="-4064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arenBoth"/>
            </a:pPr>
            <a:r>
              <a:rPr lang="en-US" sz="2800">
                <a:solidFill>
                  <a:schemeClr val="dk1"/>
                </a:solidFill>
              </a:rPr>
              <a:t>nrn[i] += lr(t)*e^(dist(nrn[i],pat)/2*sig(t))*(pat - nrn[i])</a:t>
            </a:r>
          </a:p>
          <a:p>
            <a:pPr indent="-4064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arenBoth"/>
            </a:pPr>
            <a:r>
              <a:rPr lang="en-US" sz="2800">
                <a:solidFill>
                  <a:schemeClr val="dk1"/>
                </a:solidFill>
              </a:rPr>
              <a:t>lr(t) = 1 - (t/T)</a:t>
            </a:r>
          </a:p>
          <a:p>
            <a:pPr indent="-4064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arenBoth"/>
            </a:pPr>
            <a:r>
              <a:rPr lang="en-US" sz="2800">
                <a:solidFill>
                  <a:schemeClr val="dk1"/>
                </a:solidFill>
              </a:rPr>
              <a:t>sig(t) = e^[-(t/T)]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7981560" y="6356519"/>
            <a:ext cx="2054400" cy="36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127600" y="2246400"/>
            <a:ext cx="112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: </a:t>
            </a:r>
            <a:r>
              <a:rPr lang="en-US" sz="3200">
                <a:solidFill>
                  <a:srgbClr val="FF0000"/>
                </a:solidFill>
              </a:rPr>
              <a:t>Self organizing maps (circle figure)</a:t>
            </a:r>
          </a:p>
        </p:txBody>
      </p:sp>
      <p:sp>
        <p:nvSpPr>
          <p:cNvPr descr="Patterns are located as a circle" id="190" name="Shape 190" title="Self organizing map">
            <a:hlinkClick r:id="rId3"/>
          </p:cNvPr>
          <p:cNvSpPr/>
          <p:nvPr/>
        </p:nvSpPr>
        <p:spPr>
          <a:xfrm>
            <a:off x="548650" y="1268050"/>
            <a:ext cx="11314200" cy="51860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5679" y="2246400"/>
            <a:ext cx="149508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3.3: Self organizing maps (figure 8)</a:t>
            </a:r>
          </a:p>
        </p:txBody>
      </p:sp>
      <p:sp>
        <p:nvSpPr>
          <p:cNvPr descr="Figure 8" id="199" name="Shape 199" title="8">
            <a:hlinkClick r:id="rId3"/>
          </p:cNvPr>
          <p:cNvSpPr/>
          <p:nvPr/>
        </p:nvSpPr>
        <p:spPr>
          <a:xfrm>
            <a:off x="548650" y="1267924"/>
            <a:ext cx="11314075" cy="51999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805679" y="2246400"/>
            <a:ext cx="149508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3.4: Bayesian imitation learning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550"/>
            <a:ext cx="12192000" cy="5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05679" y="2246400"/>
            <a:ext cx="1495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3.4: Bayesian imitation learning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675"/>
            <a:ext cx="12192000" cy="58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44760" y="1604520"/>
            <a:ext cx="8229239" cy="4961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i="1" lang="en-US" sz="2200"/>
              <a:t>Connect four </a:t>
            </a:r>
            <a:r>
              <a:rPr lang="en-US" sz="2200"/>
              <a:t>for large board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i="1" lang="en-US" sz="2200"/>
              <a:t>Fuzzy-controller </a:t>
            </a:r>
            <a:r>
              <a:rPr lang="en-US" sz="2200"/>
              <a:t>for breakout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i="1" lang="en-US" sz="2200"/>
              <a:t>Self organizing maps 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i="1" lang="en-US" sz="2200"/>
              <a:t>Bayesian imitation learning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9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7" name="Shape 67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05679" y="2246400"/>
            <a:ext cx="1495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3.4: Bayesian imitation learning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100"/>
            <a:ext cx="12192000" cy="58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805679" y="2246400"/>
            <a:ext cx="1495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3.4: Bayesian imitation learning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250"/>
            <a:ext cx="12192000" cy="57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05679" y="2246400"/>
            <a:ext cx="1495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48639" y="302039"/>
            <a:ext cx="11314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Task 3.4: Bayesian imitation learning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575"/>
            <a:ext cx="12192000" cy="56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2239325" y="2307300"/>
            <a:ext cx="8148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/>
              <a:t>Thank you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-l1000.jp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49" y="0"/>
            <a:ext cx="97971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7981560" y="6356519"/>
            <a:ext cx="2054520" cy="3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127600" y="2246400"/>
            <a:ext cx="1120680" cy="723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48639" y="302039"/>
            <a:ext cx="11314079" cy="96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 Minmax search for connect four 19</a:t>
            </a:r>
            <a:r>
              <a:rPr lang="en-US" sz="3200">
                <a:solidFill>
                  <a:srgbClr val="FF0000"/>
                </a:solidFill>
              </a:rPr>
              <a:t>X19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45275" y="1267925"/>
            <a:ext cx="109698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arenR"/>
            </a:pPr>
            <a:r>
              <a:rPr b="1" lang="en-US" sz="2800"/>
              <a:t>Implement the depth-restricted search to find the best move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/>
              <a:t>Modify the depth-parameter to find the best case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arenR"/>
            </a:pPr>
            <a:r>
              <a:rPr b="1" lang="en-US" sz="2800"/>
              <a:t>Gather statistics with resized board (19x19)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/>
              <a:t>Win/Loss statistics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/>
              <a:t>Time statistics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>
                <a:solidFill>
                  <a:schemeClr val="dk1"/>
                </a:solidFill>
              </a:rPr>
              <a:t>The number of filled layers</a:t>
            </a:r>
          </a:p>
          <a:p>
            <a:pPr indent="-406400" lvl="1" marL="914400" rtl="0">
              <a:spcBef>
                <a:spcPts val="0"/>
              </a:spcBef>
              <a:buSzPct val="100000"/>
              <a:buAutoNum type="alphaLcParenR"/>
            </a:pPr>
            <a:r>
              <a:rPr lang="en-US" sz="2800"/>
              <a:t>Depth-parameter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48650" y="302050"/>
            <a:ext cx="11314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.1:Win/Loss statistics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8" name="Shape 88"/>
          <p:cNvSpPr/>
          <p:nvPr/>
        </p:nvSpPr>
        <p:spPr>
          <a:xfrm>
            <a:off x="8610479" y="6356519"/>
            <a:ext cx="273996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e500_1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1215549"/>
            <a:ext cx="5715000" cy="543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ie1000_1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650" y="1215550"/>
            <a:ext cx="5715000" cy="543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48650" y="302050"/>
            <a:ext cx="11314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.1:Win/Loss statistics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7" name="Shape 97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e500_2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5" y="1215550"/>
            <a:ext cx="5715000" cy="543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ie1000_2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900" y="1215549"/>
            <a:ext cx="5715000" cy="543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48650" y="302050"/>
            <a:ext cx="11314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</a:t>
            </a:r>
            <a:r>
              <a:rPr lang="en-US" sz="3200">
                <a:solidFill>
                  <a:srgbClr val="FF0000"/>
                </a:solidFill>
              </a:rPr>
              <a:t>Time statistics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6" name="Shape 106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00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1620699"/>
            <a:ext cx="5972175" cy="4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50325" y="1095475"/>
            <a:ext cx="4952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500 samples</a:t>
            </a:r>
          </a:p>
        </p:txBody>
      </p:sp>
      <p:pic>
        <p:nvPicPr>
          <p:cNvPr descr="1000t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800" y="1620700"/>
            <a:ext cx="5972175" cy="4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654837" y="1095475"/>
            <a:ext cx="4952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/>
              <a:t>10</a:t>
            </a:r>
            <a:r>
              <a:rPr b="1" lang="en-US" sz="2400"/>
              <a:t>00 samples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548650" y="302050"/>
            <a:ext cx="11314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.1:The number of filled layers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7" name="Shape 117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367250" y="17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{1E8F8A62-A388-430A-A2BE-19CD9BAA2DC6}</a:tableStyleId>
              </a:tblPr>
              <a:tblGrid>
                <a:gridCol w="1097000"/>
                <a:gridCol w="1097000"/>
                <a:gridCol w="1097000"/>
                <a:gridCol w="1097000"/>
                <a:gridCol w="1097000"/>
              </a:tblGrid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6282175" y="17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{1E8F8A62-A388-430A-A2BE-19CD9BAA2DC6}</a:tableStyleId>
              </a:tblPr>
              <a:tblGrid>
                <a:gridCol w="1097000"/>
                <a:gridCol w="1097000"/>
                <a:gridCol w="1097000"/>
                <a:gridCol w="1097000"/>
                <a:gridCol w="1097000"/>
              </a:tblGrid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1354000" y="1155500"/>
            <a:ext cx="3511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500 Samples depth 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268925" y="1155500"/>
            <a:ext cx="3511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10</a:t>
            </a:r>
            <a:r>
              <a:rPr b="1" lang="en-US" sz="1800"/>
              <a:t>00 Samples depth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48650" y="302050"/>
            <a:ext cx="11314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</a:rPr>
              <a:t>Task </a:t>
            </a:r>
            <a:r>
              <a:rPr lang="en-US" sz="3200">
                <a:solidFill>
                  <a:srgbClr val="FF0000"/>
                </a:solidFill>
              </a:rPr>
              <a:t>3</a:t>
            </a:r>
            <a:r>
              <a:rPr b="0" i="0" lang="en-US" sz="3200" u="none" cap="none" strike="noStrike">
                <a:solidFill>
                  <a:srgbClr val="FF0000"/>
                </a:solidFill>
              </a:rPr>
              <a:t>.1:The number of filled layers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8" name="Shape 128"/>
          <p:cNvSpPr/>
          <p:nvPr/>
        </p:nvSpPr>
        <p:spPr>
          <a:xfrm>
            <a:off x="8610479" y="6356519"/>
            <a:ext cx="2739900" cy="3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9" name="Shape 129"/>
          <p:cNvGraphicFramePr/>
          <p:nvPr/>
        </p:nvGraphicFramePr>
        <p:xfrm>
          <a:off x="367250" y="17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{1E8F8A62-A388-430A-A2BE-19CD9BAA2DC6}</a:tableStyleId>
              </a:tblPr>
              <a:tblGrid>
                <a:gridCol w="1097000"/>
                <a:gridCol w="1097000"/>
                <a:gridCol w="1097000"/>
                <a:gridCol w="1097000"/>
                <a:gridCol w="1097000"/>
              </a:tblGrid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Shape 130"/>
          <p:cNvGraphicFramePr/>
          <p:nvPr/>
        </p:nvGraphicFramePr>
        <p:xfrm>
          <a:off x="6282175" y="17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{1E8F8A62-A388-430A-A2BE-19CD9BAA2DC6}</a:tableStyleId>
              </a:tblPr>
              <a:tblGrid>
                <a:gridCol w="1097000"/>
                <a:gridCol w="1097000"/>
                <a:gridCol w="1097000"/>
                <a:gridCol w="1097000"/>
                <a:gridCol w="1097000"/>
              </a:tblGrid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3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8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</a:t>
                      </a:r>
                    </a:p>
                  </a:txBody>
                  <a:tcPr marT="91425" marB="91425" marR="91425" marL="91425"/>
                </a:tc>
              </a:tr>
              <a:tr h="57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2400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1354000" y="1155500"/>
            <a:ext cx="3511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500 Samples depth 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268925" y="1155500"/>
            <a:ext cx="3511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1000 Samples depth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