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51F6C8F-4A1C-40B0-B734-310B40E03A02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E6783FF-5F70-4633-9663-BB92F4DABC0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560" cy="4208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4281480" y="10155240"/>
            <a:ext cx="3274920" cy="53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288E40D-83FE-44DF-B543-CCE5B901995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560" cy="4208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4281480" y="10155240"/>
            <a:ext cx="3274920" cy="53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F346704-1C7D-41BD-906F-2645E07F6B4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560" cy="4208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4281480" y="10155240"/>
            <a:ext cx="3274920" cy="53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6AD6247-4DB6-449C-B902-B539FE8290C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560" cy="4208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4281480" y="10155240"/>
            <a:ext cx="3274920" cy="53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BACFC3A-7637-4980-81B7-A4205F039E6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560" cy="4208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4281480" y="10155240"/>
            <a:ext cx="3274560" cy="53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A9A75C1-6297-42F4-87A0-203EB2FB87F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560" cy="4208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4281480" y="10155240"/>
            <a:ext cx="3274560" cy="53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CBD8878-F040-47C1-A154-4809950DE9C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560" cy="4208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281480" y="10155240"/>
            <a:ext cx="3274560" cy="53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9BB9B72-5F75-4D8B-9C55-18EB37362D9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560" cy="4208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4281480" y="10155240"/>
            <a:ext cx="3274560" cy="53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0463EE2-A9F9-4FCF-A8B7-7973CE3AFE3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560" cy="4208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4281480" y="10155240"/>
            <a:ext cx="3274920" cy="53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5100BD1-CD35-4A84-8E6B-5B64B08023C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560" cy="4208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4281480" y="10155240"/>
            <a:ext cx="3274920" cy="53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00C7275-B662-4F46-BFA0-26BB98ED7DB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560" cy="4208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4281480" y="10155240"/>
            <a:ext cx="3274920" cy="53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718CF1E-F0BB-428B-9DCC-A24D4FD9F74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560" cy="4208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4281480" y="10155240"/>
            <a:ext cx="3274920" cy="53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9C05193-D35B-42F7-A014-0B72A6E7D01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560" cy="4208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4281480" y="10155240"/>
            <a:ext cx="3274920" cy="53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86E1FCC-C9C2-4B03-80B5-5532FB44D30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560" cy="4208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4281480" y="10155240"/>
            <a:ext cx="3274920" cy="53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81DB0ED-B2A7-44DC-8283-E37DEFAB05B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703520" y="4005000"/>
            <a:ext cx="9141120" cy="181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80000"/>
              </a:lnSpc>
            </a:pPr>
            <a:r>
              <a:rPr lang="en-US" sz="2220">
                <a:solidFill>
                  <a:srgbClr val="000000"/>
                </a:solidFill>
                <a:latin typeface="Calibri"/>
                <a:ea typeface="Calibri"/>
              </a:rPr>
              <a:t>Alina Arunova </a:t>
            </a:r>
            <a:endParaRPr/>
          </a:p>
          <a:p>
            <a:pPr algn="r">
              <a:lnSpc>
                <a:spcPct val="80000"/>
              </a:lnSpc>
            </a:pPr>
            <a:r>
              <a:rPr lang="en-US" sz="2220">
                <a:solidFill>
                  <a:srgbClr val="000000"/>
                </a:solidFill>
                <a:latin typeface="Calibri"/>
                <a:ea typeface="Calibri"/>
              </a:rPr>
              <a:t>Phil Matyash </a:t>
            </a:r>
            <a:endParaRPr/>
          </a:p>
          <a:p>
            <a:pPr algn="r">
              <a:lnSpc>
                <a:spcPct val="80000"/>
              </a:lnSpc>
            </a:pPr>
            <a:r>
              <a:rPr lang="en-US" sz="2220">
                <a:solidFill>
                  <a:srgbClr val="000000"/>
                </a:solidFill>
                <a:latin typeface="Calibri"/>
                <a:ea typeface="Calibri"/>
              </a:rPr>
              <a:t>Marina Mircheska </a:t>
            </a:r>
            <a:endParaRPr/>
          </a:p>
          <a:p>
            <a:pPr algn="r">
              <a:lnSpc>
                <a:spcPct val="80000"/>
              </a:lnSpc>
            </a:pPr>
            <a:r>
              <a:rPr lang="en-US" sz="2220">
                <a:solidFill>
                  <a:srgbClr val="000000"/>
                </a:solidFill>
                <a:latin typeface="Calibri"/>
                <a:ea typeface="Calibri"/>
              </a:rPr>
              <a:t>Aditya Kela </a:t>
            </a:r>
            <a:endParaRPr/>
          </a:p>
          <a:p>
            <a:pPr algn="r">
              <a:lnSpc>
                <a:spcPct val="80000"/>
              </a:lnSpc>
            </a:pPr>
            <a:r>
              <a:rPr lang="en-US" sz="2220">
                <a:solidFill>
                  <a:srgbClr val="000000"/>
                </a:solidFill>
                <a:latin typeface="Calibri"/>
                <a:ea typeface="Calibri"/>
              </a:rPr>
              <a:t>Sattar Rahimbeyli 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839520" y="1035720"/>
            <a:ext cx="10440720" cy="196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000000"/>
                </a:solidFill>
                <a:latin typeface="Calibri"/>
                <a:ea typeface="Calibri"/>
              </a:rPr>
              <a:t>Game AI</a:t>
            </a:r>
            <a:endParaRPr/>
          </a:p>
          <a:p>
            <a:pPr algn="ctr">
              <a:lnSpc>
                <a:spcPct val="90000"/>
              </a:lnSpc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</a:rPr>
              <a:t>Project 3: Behavior Programming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48640" y="302040"/>
            <a:ext cx="11314080" cy="96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</a:rPr>
              <a:t>Task 2.3: 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CustomShape 3"/>
          <p:cNvSpPr/>
          <p:nvPr/>
        </p:nvSpPr>
        <p:spPr>
          <a:xfrm>
            <a:off x="805680" y="2246400"/>
            <a:ext cx="1495080" cy="7236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CustomShape 2"/>
          <p:cNvSpPr/>
          <p:nvPr/>
        </p:nvSpPr>
        <p:spPr>
          <a:xfrm>
            <a:off x="805680" y="2246400"/>
            <a:ext cx="1495080" cy="7236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CustomShape 3"/>
          <p:cNvSpPr/>
          <p:nvPr/>
        </p:nvSpPr>
        <p:spPr>
          <a:xfrm>
            <a:off x="548640" y="302040"/>
            <a:ext cx="11314080" cy="96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</a:rPr>
              <a:t>Task 2.3: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CustomShape 2"/>
          <p:cNvSpPr/>
          <p:nvPr/>
        </p:nvSpPr>
        <p:spPr>
          <a:xfrm>
            <a:off x="805680" y="2246400"/>
            <a:ext cx="1495080" cy="7236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CustomShape 3"/>
          <p:cNvSpPr/>
          <p:nvPr/>
        </p:nvSpPr>
        <p:spPr>
          <a:xfrm>
            <a:off x="609480" y="1604520"/>
            <a:ext cx="11462400" cy="39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2" name="CustomShape 4"/>
          <p:cNvSpPr/>
          <p:nvPr/>
        </p:nvSpPr>
        <p:spPr>
          <a:xfrm>
            <a:off x="548640" y="302040"/>
            <a:ext cx="11314080" cy="96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</a:rPr>
              <a:t>Task 2.3: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CustomShape 2"/>
          <p:cNvSpPr/>
          <p:nvPr/>
        </p:nvSpPr>
        <p:spPr>
          <a:xfrm>
            <a:off x="805680" y="2246400"/>
            <a:ext cx="1495080" cy="7236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CustomShape 3"/>
          <p:cNvSpPr/>
          <p:nvPr/>
        </p:nvSpPr>
        <p:spPr>
          <a:xfrm>
            <a:off x="548640" y="302040"/>
            <a:ext cx="11314080" cy="96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</a:rPr>
              <a:t>Task 2.3: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48640" y="302040"/>
            <a:ext cx="11314080" cy="96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</a:rPr>
              <a:t>Task 2.4: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48640" y="302040"/>
            <a:ext cx="11314080" cy="96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</a:rPr>
              <a:t>Task 2.4: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48640" y="302040"/>
            <a:ext cx="11314080" cy="96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</a:rPr>
              <a:t>Task 2.4: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48640" y="302040"/>
            <a:ext cx="11314080" cy="96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</a:rPr>
              <a:t>Task 2.4: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44760" y="1604520"/>
            <a:ext cx="8229240" cy="49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200000"/>
              </a:lnSpc>
              <a:buFont typeface="Wingdings" charset="2"/>
              <a:buChar char=""/>
            </a:pP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Tic Tac Toe tree calucaltion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"/>
            </a:pP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Minmax computations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"/>
            </a:pP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Minmax search for </a:t>
            </a:r>
            <a:r>
              <a:rPr i="1" lang="en-US" sz="2200">
                <a:solidFill>
                  <a:srgbClr val="000000"/>
                </a:solidFill>
                <a:latin typeface="Arial"/>
                <a:ea typeface="DejaVu Sans"/>
              </a:rPr>
              <a:t>connect four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"/>
            </a:pP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Breakout predictor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"/>
            </a:pP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Path planning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91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548640" y="302040"/>
            <a:ext cx="11314080" cy="96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</a:rPr>
              <a:t>Outline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981560" y="6356520"/>
            <a:ext cx="2054520" cy="36144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CustomShape 2"/>
          <p:cNvSpPr/>
          <p:nvPr/>
        </p:nvSpPr>
        <p:spPr>
          <a:xfrm>
            <a:off x="2127600" y="2246400"/>
            <a:ext cx="1120680" cy="72324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CustomShape 3"/>
          <p:cNvSpPr/>
          <p:nvPr/>
        </p:nvSpPr>
        <p:spPr>
          <a:xfrm>
            <a:off x="548640" y="302040"/>
            <a:ext cx="11314080" cy="96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</a:rPr>
              <a:t>Task 2.1: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48640" y="302040"/>
            <a:ext cx="11314080" cy="96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</a:rPr>
              <a:t>Task 2.1: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48640" y="302040"/>
            <a:ext cx="11314080" cy="96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</a:rPr>
              <a:t>Task 2.1: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48640" y="302040"/>
            <a:ext cx="11314080" cy="96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</a:rPr>
              <a:t>Task 2.1: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CustomShape 3"/>
          <p:cNvSpPr/>
          <p:nvPr/>
        </p:nvSpPr>
        <p:spPr>
          <a:xfrm>
            <a:off x="805680" y="2246400"/>
            <a:ext cx="1495080" cy="7236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CustomShape 4"/>
          <p:cNvSpPr/>
          <p:nvPr/>
        </p:nvSpPr>
        <p:spPr>
          <a:xfrm>
            <a:off x="548640" y="1343520"/>
            <a:ext cx="10702080" cy="180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48640" y="302040"/>
            <a:ext cx="11314080" cy="96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</a:rPr>
              <a:t>Task 2.2: Fuzzy Controller for Breakout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CustomShape 3"/>
          <p:cNvSpPr/>
          <p:nvPr/>
        </p:nvSpPr>
        <p:spPr>
          <a:xfrm>
            <a:off x="805680" y="2246400"/>
            <a:ext cx="1495080" cy="723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3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86600" y="1188720"/>
            <a:ext cx="8126280" cy="5078880"/>
          </a:xfrm>
          <a:prstGeom prst="rect">
            <a:avLst/>
          </a:prstGeom>
          <a:ln>
            <a:noFill/>
          </a:ln>
        </p:spPr>
      </p:pic>
      <p:sp>
        <p:nvSpPr>
          <p:cNvPr id="132" name="TextShape 4"/>
          <p:cNvSpPr txBox="1"/>
          <p:nvPr/>
        </p:nvSpPr>
        <p:spPr>
          <a:xfrm>
            <a:off x="274320" y="2743200"/>
            <a:ext cx="3749040" cy="17373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2000">
                <a:latin typeface="Arial"/>
              </a:rPr>
              <a:t>The maximum distance (= 580 units) between the</a:t>
            </a:r>
            <a:endParaRPr/>
          </a:p>
          <a:p>
            <a:r>
              <a:rPr lang="en-US" sz="2000">
                <a:latin typeface="Arial"/>
              </a:rPr>
              <a:t>Paddle and the Predictor ball is divided into 4 rules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48640" y="302040"/>
            <a:ext cx="11314080" cy="96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</a:rPr>
              <a:t>Task 2.2: Fuzzy Controller for Breakout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CustomShape 3"/>
          <p:cNvSpPr/>
          <p:nvPr/>
        </p:nvSpPr>
        <p:spPr>
          <a:xfrm>
            <a:off x="805680" y="2246400"/>
            <a:ext cx="1495080" cy="7236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TextShape 4"/>
          <p:cNvSpPr txBox="1"/>
          <p:nvPr/>
        </p:nvSpPr>
        <p:spPr>
          <a:xfrm>
            <a:off x="1097280" y="3280680"/>
            <a:ext cx="2834640" cy="6634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2000">
                <a:latin typeface="Arial"/>
              </a:rPr>
              <a:t>The rule set for the </a:t>
            </a:r>
            <a:endParaRPr/>
          </a:p>
          <a:p>
            <a:r>
              <a:rPr lang="en-US" sz="2000">
                <a:latin typeface="Arial"/>
              </a:rPr>
              <a:t>divided distance is:</a:t>
            </a:r>
            <a:endParaRPr/>
          </a:p>
        </p:txBody>
      </p:sp>
      <p:pic>
        <p:nvPicPr>
          <p:cNvPr id="13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83280" y="1504800"/>
            <a:ext cx="8126280" cy="507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48640" y="302040"/>
            <a:ext cx="11314080" cy="96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</a:rPr>
              <a:t>Task 2.2: Fuzzy Controller for Breakout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CustomShape 3"/>
          <p:cNvSpPr/>
          <p:nvPr/>
        </p:nvSpPr>
        <p:spPr>
          <a:xfrm>
            <a:off x="805680" y="2246400"/>
            <a:ext cx="1495080" cy="723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91840" y="1280160"/>
            <a:ext cx="8503920" cy="5212080"/>
          </a:xfrm>
          <a:prstGeom prst="rect">
            <a:avLst/>
          </a:prstGeom>
          <a:ln>
            <a:noFill/>
          </a:ln>
        </p:spPr>
      </p:pic>
      <p:sp>
        <p:nvSpPr>
          <p:cNvPr id="142" name="TextShape 4"/>
          <p:cNvSpPr txBox="1"/>
          <p:nvPr/>
        </p:nvSpPr>
        <p:spPr>
          <a:xfrm>
            <a:off x="640080" y="2853720"/>
            <a:ext cx="3017520" cy="18097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2000">
                <a:latin typeface="Arial"/>
              </a:rPr>
              <a:t>If the distance between</a:t>
            </a:r>
            <a:endParaRPr/>
          </a:p>
          <a:p>
            <a:r>
              <a:rPr lang="en-US" sz="2000">
                <a:latin typeface="Arial"/>
              </a:rPr>
              <a:t>the predictor ball and the paddle leads to two rules</a:t>
            </a:r>
            <a:endParaRPr/>
          </a:p>
          <a:p>
            <a:r>
              <a:rPr lang="en-US" sz="2000">
                <a:latin typeface="Arial"/>
              </a:rPr>
              <a:t>firing, then the velocity function is the weighted average: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