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diagrams/drawing3.xml" ContentType="application/vnd.ms-office.drawingml.diagramDrawing+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diagrams/drawing8.xml" ContentType="application/vnd.ms-office.drawingml.diagramDrawing+xml"/>
  <Override PartName="/ppt/slides/slide108.xml" ContentType="application/vnd.openxmlformats-officedocument.presentationml.slide+xml"/>
  <Override PartName="/ppt/diagrams/quickStyle8.xml" ContentType="application/vnd.openxmlformats-officedocument.drawingml.diagramStyle+xml"/>
  <Override PartName="/ppt/diagrams/layout14.xml" ContentType="application/vnd.openxmlformats-officedocument.drawingml.diagramLayout+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notesSlides/notesSlide40.xml" ContentType="application/vnd.openxmlformats-officedocument.presentationml.notesSlide+xml"/>
  <Override PartName="/ppt/diagrams/drawing13.xml" ContentType="application/vnd.ms-office.drawingml.diagramDrawing+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slides/slide118.xml" ContentType="application/vnd.openxmlformats-officedocument.presentationml.slide+xml"/>
  <Override PartName="/ppt/diagrams/layout13.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diagrams/colors12.xml" ContentType="application/vnd.openxmlformats-officedocument.drawingml.diagramColors+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Default Extension="gif" ContentType="image/gif"/>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slides/slide78.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diagrams/data11.xml" ContentType="application/vnd.openxmlformats-officedocument.drawingml.diagramData+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50.xml" ContentType="application/vnd.openxmlformats-officedocument.presentationml.notesSlide+xml"/>
  <Override PartName="/ppt/diagrams/drawing9.xml" ContentType="application/vnd.ms-office.drawingml.diagramDrawing+xml"/>
  <Override PartName="/ppt/slides/slide109.xml" ContentType="application/vnd.openxmlformats-officedocument.presentationml.slide+xml"/>
  <Override PartName="/ppt/diagrams/quickStyle9.xml" ContentType="application/vnd.openxmlformats-officedocument.drawingml.diagramStyle+xml"/>
  <Override PartName="/ppt/slides/slide97.xml" ContentType="application/vnd.openxmlformats-officedocument.presentationml.slide+xml"/>
  <Override PartName="/ppt/notesSlides/notesSlide5.xml" ContentType="application/vnd.openxmlformats-officedocument.presentationml.notesSlide+xml"/>
  <Override PartName="/ppt/diagrams/colors14.xml" ContentType="application/vnd.openxmlformats-officedocument.drawingml.diagramColors+xml"/>
  <Override PartName="/ppt/notesSlides/notesSlide9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26"/>
  </p:notesMasterIdLst>
  <p:sldIdLst>
    <p:sldId id="1091" r:id="rId3"/>
    <p:sldId id="1090" r:id="rId4"/>
    <p:sldId id="256" r:id="rId5"/>
    <p:sldId id="481" r:id="rId6"/>
    <p:sldId id="482" r:id="rId7"/>
    <p:sldId id="480" r:id="rId8"/>
    <p:sldId id="479" r:id="rId9"/>
    <p:sldId id="487" r:id="rId10"/>
    <p:sldId id="485" r:id="rId11"/>
    <p:sldId id="483" r:id="rId12"/>
    <p:sldId id="274" r:id="rId13"/>
    <p:sldId id="275" r:id="rId14"/>
    <p:sldId id="276" r:id="rId15"/>
    <p:sldId id="586" r:id="rId16"/>
    <p:sldId id="261" r:id="rId17"/>
    <p:sldId id="267" r:id="rId18"/>
    <p:sldId id="269" r:id="rId19"/>
    <p:sldId id="268" r:id="rId20"/>
    <p:sldId id="270" r:id="rId21"/>
    <p:sldId id="271" r:id="rId22"/>
    <p:sldId id="277" r:id="rId23"/>
    <p:sldId id="279" r:id="rId24"/>
    <p:sldId id="278" r:id="rId25"/>
    <p:sldId id="280" r:id="rId26"/>
    <p:sldId id="285" r:id="rId27"/>
    <p:sldId id="284" r:id="rId28"/>
    <p:sldId id="281" r:id="rId29"/>
    <p:sldId id="287" r:id="rId30"/>
    <p:sldId id="286" r:id="rId31"/>
    <p:sldId id="288" r:id="rId32"/>
    <p:sldId id="282" r:id="rId33"/>
    <p:sldId id="289" r:id="rId34"/>
    <p:sldId id="587" r:id="rId35"/>
    <p:sldId id="588" r:id="rId36"/>
    <p:sldId id="589" r:id="rId37"/>
    <p:sldId id="590" r:id="rId38"/>
    <p:sldId id="591" r:id="rId39"/>
    <p:sldId id="960" r:id="rId40"/>
    <p:sldId id="961" r:id="rId41"/>
    <p:sldId id="290" r:id="rId42"/>
    <p:sldId id="603" r:id="rId43"/>
    <p:sldId id="292" r:id="rId44"/>
    <p:sldId id="310" r:id="rId45"/>
    <p:sldId id="311" r:id="rId46"/>
    <p:sldId id="312" r:id="rId47"/>
    <p:sldId id="313" r:id="rId48"/>
    <p:sldId id="298" r:id="rId49"/>
    <p:sldId id="604" r:id="rId50"/>
    <p:sldId id="299" r:id="rId51"/>
    <p:sldId id="300" r:id="rId52"/>
    <p:sldId id="301" r:id="rId53"/>
    <p:sldId id="302" r:id="rId54"/>
    <p:sldId id="303" r:id="rId55"/>
    <p:sldId id="304" r:id="rId56"/>
    <p:sldId id="593" r:id="rId57"/>
    <p:sldId id="594" r:id="rId58"/>
    <p:sldId id="595" r:id="rId59"/>
    <p:sldId id="596" r:id="rId60"/>
    <p:sldId id="597" r:id="rId61"/>
    <p:sldId id="598" r:id="rId62"/>
    <p:sldId id="599" r:id="rId63"/>
    <p:sldId id="600" r:id="rId64"/>
    <p:sldId id="601" r:id="rId65"/>
    <p:sldId id="602" r:id="rId66"/>
    <p:sldId id="305" r:id="rId67"/>
    <p:sldId id="325" r:id="rId68"/>
    <p:sldId id="326" r:id="rId69"/>
    <p:sldId id="327" r:id="rId70"/>
    <p:sldId id="309" r:id="rId71"/>
    <p:sldId id="819" r:id="rId72"/>
    <p:sldId id="820" r:id="rId73"/>
    <p:sldId id="816" r:id="rId74"/>
    <p:sldId id="821" r:id="rId75"/>
    <p:sldId id="822" r:id="rId76"/>
    <p:sldId id="823" r:id="rId77"/>
    <p:sldId id="824" r:id="rId78"/>
    <p:sldId id="827" r:id="rId79"/>
    <p:sldId id="892" r:id="rId80"/>
    <p:sldId id="893" r:id="rId81"/>
    <p:sldId id="894" r:id="rId82"/>
    <p:sldId id="895" r:id="rId83"/>
    <p:sldId id="896" r:id="rId84"/>
    <p:sldId id="897" r:id="rId85"/>
    <p:sldId id="898" r:id="rId86"/>
    <p:sldId id="899" r:id="rId87"/>
    <p:sldId id="900" r:id="rId88"/>
    <p:sldId id="901" r:id="rId89"/>
    <p:sldId id="902" r:id="rId90"/>
    <p:sldId id="903" r:id="rId91"/>
    <p:sldId id="904" r:id="rId92"/>
    <p:sldId id="905" r:id="rId93"/>
    <p:sldId id="906" r:id="rId94"/>
    <p:sldId id="907" r:id="rId95"/>
    <p:sldId id="908" r:id="rId96"/>
    <p:sldId id="909" r:id="rId97"/>
    <p:sldId id="910" r:id="rId98"/>
    <p:sldId id="911" r:id="rId99"/>
    <p:sldId id="912" r:id="rId100"/>
    <p:sldId id="913" r:id="rId101"/>
    <p:sldId id="914" r:id="rId102"/>
    <p:sldId id="915" r:id="rId103"/>
    <p:sldId id="916" r:id="rId104"/>
    <p:sldId id="917" r:id="rId105"/>
    <p:sldId id="918" r:id="rId106"/>
    <p:sldId id="919" r:id="rId107"/>
    <p:sldId id="920" r:id="rId108"/>
    <p:sldId id="921" r:id="rId109"/>
    <p:sldId id="922" r:id="rId110"/>
    <p:sldId id="923" r:id="rId111"/>
    <p:sldId id="924" r:id="rId112"/>
    <p:sldId id="925" r:id="rId113"/>
    <p:sldId id="926" r:id="rId114"/>
    <p:sldId id="927" r:id="rId115"/>
    <p:sldId id="928" r:id="rId116"/>
    <p:sldId id="929" r:id="rId117"/>
    <p:sldId id="930" r:id="rId118"/>
    <p:sldId id="931" r:id="rId119"/>
    <p:sldId id="932" r:id="rId120"/>
    <p:sldId id="962" r:id="rId121"/>
    <p:sldId id="356" r:id="rId122"/>
    <p:sldId id="380" r:id="rId123"/>
    <p:sldId id="381" r:id="rId124"/>
    <p:sldId id="382" r:id="rId1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5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lcome"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6FC14"/>
    <a:srgbClr val="F4F715"/>
    <a:srgbClr val="5F5F5F"/>
    <a:srgbClr val="DDDDDD"/>
    <a:srgbClr val="F81414"/>
    <a:srgbClr val="F72A15"/>
    <a:srgbClr val="FD470F"/>
    <a:srgbClr val="F1FC7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4" autoAdjust="0"/>
    <p:restoredTop sz="82796" autoAdjust="0"/>
  </p:normalViewPr>
  <p:slideViewPr>
    <p:cSldViewPr>
      <p:cViewPr varScale="1">
        <p:scale>
          <a:sx n="77" d="100"/>
          <a:sy n="77" d="100"/>
        </p:scale>
        <p:origin x="-1146" y="-90"/>
      </p:cViewPr>
      <p:guideLst>
        <p:guide orient="horz" pos="1756"/>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4">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5">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6">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7">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2">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4">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5">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6">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7">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2">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1" qsCatId="simple" csTypeId="urn:microsoft.com/office/officeart/2005/8/colors/accent0_3#1" csCatId="mainScheme" phldr="1"/>
      <dgm:spPr/>
      <dgm:t>
        <a:bodyPr/>
        <a:lstStyle/>
        <a:p>
          <a:endParaRPr lang="en-IN"/>
        </a:p>
      </dgm:t>
    </dgm:pt>
    <dgm:pt modelId="{50C0CCDC-D0F4-4233-8AA7-D942F5284451}">
      <dgm:prSet custT="1"/>
      <dgm:spPr/>
      <dgm:t>
        <a:bodyPr/>
        <a:lstStyle/>
        <a:p>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000" dirty="0" smtClean="0"/>
            <a:t>Documentation</a:t>
          </a:r>
          <a:endParaRPr lang="en-IN" sz="20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385" custLinFactNeighborY="-7948">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A48D9900-8EB5-4B68-85C3-844796AADBD1}" type="presOf" srcId="{50C0CCDC-D0F4-4233-8AA7-D942F5284451}" destId="{E9295F27-166F-4DEF-8E35-29BB09A66921}" srcOrd="0" destOrd="0" presId="urn:microsoft.com/office/officeart/2005/8/layout/chevron2"/>
    <dgm:cxn modelId="{5952DBFD-2DF2-4291-AC92-DB1D49BF3983}" type="presOf" srcId="{35BCED7E-65D8-4360-AA07-B7284667A80A}" destId="{4696CBCE-480B-4FEA-914A-39F868BF0012}"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B6D07FCA-BEFC-4278-93D6-2B08AF5ACA16}" type="presOf" srcId="{00901D64-5579-4805-8399-53D938626FEF}" destId="{3A4B8102-4A70-4873-9782-091D5CA46966}" srcOrd="0" destOrd="0" presId="urn:microsoft.com/office/officeart/2005/8/layout/chevron2"/>
    <dgm:cxn modelId="{5CFE1C7B-9CFA-49BE-8083-AC4B28B94F01}" type="presParOf" srcId="{4696CBCE-480B-4FEA-914A-39F868BF0012}" destId="{D6098F95-5F61-4B94-ACAF-3174BEDA11D3}" srcOrd="0" destOrd="0" presId="urn:microsoft.com/office/officeart/2005/8/layout/chevron2"/>
    <dgm:cxn modelId="{B63EB73B-F8A1-49E1-A4E6-057B32EB514D}" type="presParOf" srcId="{D6098F95-5F61-4B94-ACAF-3174BEDA11D3}" destId="{E9295F27-166F-4DEF-8E35-29BB09A66921}" srcOrd="0" destOrd="0" presId="urn:microsoft.com/office/officeart/2005/8/layout/chevron2"/>
    <dgm:cxn modelId="{1C3A6424-BA8D-46A5-91C8-F4C2DBE53876}"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3" qsCatId="simple" csTypeId="urn:microsoft.com/office/officeart/2005/8/colors/accent0_3#3" csCatId="mainScheme" phldr="1"/>
      <dgm:spPr/>
      <dgm:t>
        <a:bodyPr/>
        <a:lstStyle/>
        <a:p>
          <a:endParaRPr lang="en-IN"/>
        </a:p>
      </dgm:t>
    </dgm:pt>
    <dgm:pt modelId="{50C0CCDC-D0F4-4233-8AA7-D942F5284451}">
      <dgm:prSet custT="1"/>
      <dgm:spPr/>
      <dgm:t>
        <a:bodyPr/>
        <a:lstStyle/>
        <a:p>
          <a:r>
            <a:rPr lang="en-US" sz="2200" dirty="0" smtClean="0"/>
            <a:t>3</a:t>
          </a:r>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200" dirty="0" smtClean="0"/>
            <a:t>Global Declaration</a:t>
          </a:r>
          <a:endParaRPr lang="en-IN" sz="22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A5752E9F-A675-4084-B4B5-FD5999740D9B}" type="presOf" srcId="{00901D64-5579-4805-8399-53D938626FEF}" destId="{3A4B8102-4A70-4873-9782-091D5CA46966}" srcOrd="0" destOrd="0" presId="urn:microsoft.com/office/officeart/2005/8/layout/chevron2"/>
    <dgm:cxn modelId="{BC8296B9-E368-4D2E-9113-9281E0DB28BA}" srcId="{35BCED7E-65D8-4360-AA07-B7284667A80A}" destId="{50C0CCDC-D0F4-4233-8AA7-D942F5284451}" srcOrd="0" destOrd="0" parTransId="{FD2E1C52-2AC1-45BE-B884-B37990CB460C}" sibTransId="{7623A046-E6A0-4181-835A-CB78BA71C757}"/>
    <dgm:cxn modelId="{7DBB3011-0909-45C1-99A9-DD0D080BE49D}" type="presOf" srcId="{35BCED7E-65D8-4360-AA07-B7284667A80A}" destId="{4696CBCE-480B-4FEA-914A-39F868BF0012}"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E1AEFD03-6815-42CD-82FA-93C99393E44A}" type="presOf" srcId="{50C0CCDC-D0F4-4233-8AA7-D942F5284451}" destId="{E9295F27-166F-4DEF-8E35-29BB09A66921}" srcOrd="0" destOrd="0" presId="urn:microsoft.com/office/officeart/2005/8/layout/chevron2"/>
    <dgm:cxn modelId="{7AF39F6E-971B-4A80-8FE7-B076E356431F}" type="presParOf" srcId="{4696CBCE-480B-4FEA-914A-39F868BF0012}" destId="{D6098F95-5F61-4B94-ACAF-3174BEDA11D3}" srcOrd="0" destOrd="0" presId="urn:microsoft.com/office/officeart/2005/8/layout/chevron2"/>
    <dgm:cxn modelId="{9C7BA1BE-2E9A-40E6-A8A0-C809A219F9B3}" type="presParOf" srcId="{D6098F95-5F61-4B94-ACAF-3174BEDA11D3}" destId="{E9295F27-166F-4DEF-8E35-29BB09A66921}" srcOrd="0" destOrd="0" presId="urn:microsoft.com/office/officeart/2005/8/layout/chevron2"/>
    <dgm:cxn modelId="{64B63588-1E4B-48F0-9084-6F7C655C631B}"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4" qsCatId="simple" csTypeId="urn:microsoft.com/office/officeart/2005/8/colors/accent0_3#4" csCatId="mainScheme" phldr="1"/>
      <dgm:spPr/>
      <dgm:t>
        <a:bodyPr/>
        <a:lstStyle/>
        <a:p>
          <a:endParaRPr lang="en-IN"/>
        </a:p>
      </dgm:t>
    </dgm:pt>
    <dgm:pt modelId="{50C0CCDC-D0F4-4233-8AA7-D942F5284451}">
      <dgm:prSet custT="1"/>
      <dgm:spPr/>
      <dgm:t>
        <a:bodyPr/>
        <a:lstStyle/>
        <a:p>
          <a:r>
            <a:rPr lang="en-US" sz="2200" dirty="0" smtClean="0"/>
            <a:t>4</a:t>
          </a:r>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200" dirty="0" smtClean="0"/>
            <a:t>Main Function</a:t>
          </a:r>
          <a:endParaRPr lang="en-IN" sz="22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2B6DB9B1-F7C7-41AA-9279-6D1B4B36EE69}" type="presOf" srcId="{50C0CCDC-D0F4-4233-8AA7-D942F5284451}" destId="{E9295F27-166F-4DEF-8E35-29BB09A66921}"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A7ED4601-3308-40A0-BC9C-A1E93E764E80}" type="presOf" srcId="{35BCED7E-65D8-4360-AA07-B7284667A80A}" destId="{4696CBCE-480B-4FEA-914A-39F868BF0012}" srcOrd="0" destOrd="0" presId="urn:microsoft.com/office/officeart/2005/8/layout/chevron2"/>
    <dgm:cxn modelId="{1AFB2166-9B3F-484F-A616-1CA8D11D0B22}" type="presOf" srcId="{00901D64-5579-4805-8399-53D938626FEF}" destId="{3A4B8102-4A70-4873-9782-091D5CA46966}" srcOrd="0" destOrd="0" presId="urn:microsoft.com/office/officeart/2005/8/layout/chevron2"/>
    <dgm:cxn modelId="{EAD6A2CB-CCFF-4AC5-8D17-A36526FEF976}" type="presParOf" srcId="{4696CBCE-480B-4FEA-914A-39F868BF0012}" destId="{D6098F95-5F61-4B94-ACAF-3174BEDA11D3}" srcOrd="0" destOrd="0" presId="urn:microsoft.com/office/officeart/2005/8/layout/chevron2"/>
    <dgm:cxn modelId="{2FB09B89-D7DB-4DFF-88B1-AA40D95843A4}" type="presParOf" srcId="{D6098F95-5F61-4B94-ACAF-3174BEDA11D3}" destId="{E9295F27-166F-4DEF-8E35-29BB09A66921}" srcOrd="0" destOrd="0" presId="urn:microsoft.com/office/officeart/2005/8/layout/chevron2"/>
    <dgm:cxn modelId="{1D25A7C3-7AA9-43DC-8658-289548209452}"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5" qsCatId="simple" csTypeId="urn:microsoft.com/office/officeart/2005/8/colors/accent0_3#5" csCatId="mainScheme" phldr="1"/>
      <dgm:spPr/>
      <dgm:t>
        <a:bodyPr/>
        <a:lstStyle/>
        <a:p>
          <a:endParaRPr lang="en-IN"/>
        </a:p>
      </dgm:t>
    </dgm:pt>
    <dgm:pt modelId="{50C0CCDC-D0F4-4233-8AA7-D942F5284451}">
      <dgm:prSet custT="1"/>
      <dgm:spPr/>
      <dgm:t>
        <a:bodyPr/>
        <a:lstStyle/>
        <a:p>
          <a:r>
            <a:rPr lang="en-US" sz="2200" dirty="0" smtClean="0"/>
            <a:t>5</a:t>
          </a:r>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200" dirty="0" smtClean="0"/>
            <a:t>Declaration</a:t>
          </a:r>
          <a:endParaRPr lang="en-IN" sz="22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09C1FDE1-A6F5-4557-9F7B-3FBE6978E426}" type="presOf" srcId="{50C0CCDC-D0F4-4233-8AA7-D942F5284451}" destId="{E9295F27-166F-4DEF-8E35-29BB09A66921}"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D4124BCD-19B1-4979-A79B-7D44A49559C9}" type="presOf" srcId="{35BCED7E-65D8-4360-AA07-B7284667A80A}" destId="{4696CBCE-480B-4FEA-914A-39F868BF0012}" srcOrd="0" destOrd="0" presId="urn:microsoft.com/office/officeart/2005/8/layout/chevron2"/>
    <dgm:cxn modelId="{95AB47E1-9423-400A-A059-8D83EEF0B352}" type="presOf" srcId="{00901D64-5579-4805-8399-53D938626FEF}" destId="{3A4B8102-4A70-4873-9782-091D5CA46966}" srcOrd="0" destOrd="0" presId="urn:microsoft.com/office/officeart/2005/8/layout/chevron2"/>
    <dgm:cxn modelId="{C3A81622-31BE-46D4-AA23-1DD2E82B242D}" type="presParOf" srcId="{4696CBCE-480B-4FEA-914A-39F868BF0012}" destId="{D6098F95-5F61-4B94-ACAF-3174BEDA11D3}" srcOrd="0" destOrd="0" presId="urn:microsoft.com/office/officeart/2005/8/layout/chevron2"/>
    <dgm:cxn modelId="{1E9A5B18-3014-4A39-936B-176E020CB1F4}" type="presParOf" srcId="{D6098F95-5F61-4B94-ACAF-3174BEDA11D3}" destId="{E9295F27-166F-4DEF-8E35-29BB09A66921}" srcOrd="0" destOrd="0" presId="urn:microsoft.com/office/officeart/2005/8/layout/chevron2"/>
    <dgm:cxn modelId="{F887667B-12D3-4A07-A3AE-6A27EEA45620}"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2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6" qsCatId="simple" csTypeId="urn:microsoft.com/office/officeart/2005/8/colors/accent0_3#6" csCatId="mainScheme" phldr="1"/>
      <dgm:spPr/>
      <dgm:t>
        <a:bodyPr/>
        <a:lstStyle/>
        <a:p>
          <a:endParaRPr lang="en-IN"/>
        </a:p>
      </dgm:t>
    </dgm:pt>
    <dgm:pt modelId="{50C0CCDC-D0F4-4233-8AA7-D942F5284451}">
      <dgm:prSet custT="1"/>
      <dgm:spPr/>
      <dgm:t>
        <a:bodyPr/>
        <a:lstStyle/>
        <a:p>
          <a:r>
            <a:rPr lang="en-US" sz="2200" dirty="0" smtClean="0"/>
            <a:t>6</a:t>
          </a:r>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200" dirty="0" smtClean="0"/>
            <a:t>Execution</a:t>
          </a:r>
          <a:endParaRPr lang="en-IN" sz="22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4DDF9FB7-60C2-4869-B093-E73F7B91916F}" type="presOf" srcId="{00901D64-5579-4805-8399-53D938626FEF}" destId="{3A4B8102-4A70-4873-9782-091D5CA46966}" srcOrd="0" destOrd="0" presId="urn:microsoft.com/office/officeart/2005/8/layout/chevron2"/>
    <dgm:cxn modelId="{93231679-7372-40F7-A322-9402B43107AB}" type="presOf" srcId="{35BCED7E-65D8-4360-AA07-B7284667A80A}" destId="{4696CBCE-480B-4FEA-914A-39F868BF0012}"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E03D731A-2F22-4486-A5CF-32E0CA217479}" type="presOf" srcId="{50C0CCDC-D0F4-4233-8AA7-D942F5284451}" destId="{E9295F27-166F-4DEF-8E35-29BB09A66921}" srcOrd="0" destOrd="0" presId="urn:microsoft.com/office/officeart/2005/8/layout/chevron2"/>
    <dgm:cxn modelId="{3F45FDBE-4B23-4609-B683-BABF2E4A9F2D}" type="presParOf" srcId="{4696CBCE-480B-4FEA-914A-39F868BF0012}" destId="{D6098F95-5F61-4B94-ACAF-3174BEDA11D3}" srcOrd="0" destOrd="0" presId="urn:microsoft.com/office/officeart/2005/8/layout/chevron2"/>
    <dgm:cxn modelId="{E51D0174-EF87-4A22-8619-BE70A4D14209}" type="presParOf" srcId="{D6098F95-5F61-4B94-ACAF-3174BEDA11D3}" destId="{E9295F27-166F-4DEF-8E35-29BB09A66921}" srcOrd="0" destOrd="0" presId="urn:microsoft.com/office/officeart/2005/8/layout/chevron2"/>
    <dgm:cxn modelId="{797D5D59-4993-4EE9-9BB7-00319A0A094C}"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3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7" qsCatId="simple" csTypeId="urn:microsoft.com/office/officeart/2005/8/colors/accent0_3#7" csCatId="mainScheme" phldr="1"/>
      <dgm:spPr/>
      <dgm:t>
        <a:bodyPr/>
        <a:lstStyle/>
        <a:p>
          <a:endParaRPr lang="en-IN"/>
        </a:p>
      </dgm:t>
    </dgm:pt>
    <dgm:pt modelId="{50C0CCDC-D0F4-4233-8AA7-D942F5284451}">
      <dgm:prSet custT="1"/>
      <dgm:spPr/>
      <dgm:t>
        <a:bodyPr/>
        <a:lstStyle/>
        <a:p>
          <a:r>
            <a:rPr lang="en-US" sz="2200" dirty="0" smtClean="0"/>
            <a:t>7</a:t>
          </a:r>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200" dirty="0" smtClean="0"/>
            <a:t>Subprogram</a:t>
          </a:r>
          <a:endParaRPr lang="en-IN" sz="22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EF4EED63-6128-48D8-95C3-808FD6E2D7A9}" type="presOf" srcId="{00901D64-5579-4805-8399-53D938626FEF}" destId="{3A4B8102-4A70-4873-9782-091D5CA46966}" srcOrd="0" destOrd="0" presId="urn:microsoft.com/office/officeart/2005/8/layout/chevron2"/>
    <dgm:cxn modelId="{BC8296B9-E368-4D2E-9113-9281E0DB28BA}" srcId="{35BCED7E-65D8-4360-AA07-B7284667A80A}" destId="{50C0CCDC-D0F4-4233-8AA7-D942F5284451}" srcOrd="0" destOrd="0" parTransId="{FD2E1C52-2AC1-45BE-B884-B37990CB460C}" sibTransId="{7623A046-E6A0-4181-835A-CB78BA71C757}"/>
    <dgm:cxn modelId="{D26B94CC-79DB-4645-9F06-2F9A4A343A2E}" type="presOf" srcId="{50C0CCDC-D0F4-4233-8AA7-D942F5284451}" destId="{E9295F27-166F-4DEF-8E35-29BB09A66921}" srcOrd="0" destOrd="0" presId="urn:microsoft.com/office/officeart/2005/8/layout/chevron2"/>
    <dgm:cxn modelId="{85BA4885-FC5B-40D6-9378-488751901EE9}" type="presOf" srcId="{35BCED7E-65D8-4360-AA07-B7284667A80A}" destId="{4696CBCE-480B-4FEA-914A-39F868BF0012}"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C0C40B91-C993-46F6-BF55-FE9E32699E8A}" type="presParOf" srcId="{4696CBCE-480B-4FEA-914A-39F868BF0012}" destId="{D6098F95-5F61-4B94-ACAF-3174BEDA11D3}" srcOrd="0" destOrd="0" presId="urn:microsoft.com/office/officeart/2005/8/layout/chevron2"/>
    <dgm:cxn modelId="{4C029D88-D2BE-43D7-8E6A-68D8FF71B81B}" type="presParOf" srcId="{D6098F95-5F61-4B94-ACAF-3174BEDA11D3}" destId="{E9295F27-166F-4DEF-8E35-29BB09A66921}" srcOrd="0" destOrd="0" presId="urn:microsoft.com/office/officeart/2005/8/layout/chevron2"/>
    <dgm:cxn modelId="{C2A99A60-973A-4206-B79A-E5A93D980265}"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2" qsCatId="simple" csTypeId="urn:microsoft.com/office/officeart/2005/8/colors/accent0_3#2" csCatId="mainScheme" phldr="1"/>
      <dgm:spPr/>
      <dgm:t>
        <a:bodyPr/>
        <a:lstStyle/>
        <a:p>
          <a:endParaRPr lang="en-IN"/>
        </a:p>
      </dgm:t>
    </dgm:pt>
    <dgm:pt modelId="{50C0CCDC-D0F4-4233-8AA7-D942F5284451}">
      <dgm:prSet custT="1"/>
      <dgm:spPr/>
      <dgm:t>
        <a:bodyPr/>
        <a:lstStyle/>
        <a:p>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000" dirty="0" smtClean="0"/>
            <a:t>Link (Preprocessing)</a:t>
          </a:r>
          <a:endParaRPr lang="en-IN" sz="20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4CB8ADD8-3192-415B-BE00-A2B0BA29776D}" type="presOf" srcId="{00901D64-5579-4805-8399-53D938626FEF}" destId="{3A4B8102-4A70-4873-9782-091D5CA46966}"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A723523F-F70B-4E7E-99EC-35B77A1A2ED0}" type="presOf" srcId="{35BCED7E-65D8-4360-AA07-B7284667A80A}" destId="{4696CBCE-480B-4FEA-914A-39F868BF0012}" srcOrd="0" destOrd="0" presId="urn:microsoft.com/office/officeart/2005/8/layout/chevron2"/>
    <dgm:cxn modelId="{37741101-34D8-4C8A-AF2C-0426B6E230EF}" type="presOf" srcId="{50C0CCDC-D0F4-4233-8AA7-D942F5284451}" destId="{E9295F27-166F-4DEF-8E35-29BB09A66921}" srcOrd="0" destOrd="0" presId="urn:microsoft.com/office/officeart/2005/8/layout/chevron2"/>
    <dgm:cxn modelId="{43C5FDCF-BE1D-488F-AF9A-65A3314EE474}" type="presParOf" srcId="{4696CBCE-480B-4FEA-914A-39F868BF0012}" destId="{D6098F95-5F61-4B94-ACAF-3174BEDA11D3}" srcOrd="0" destOrd="0" presId="urn:microsoft.com/office/officeart/2005/8/layout/chevron2"/>
    <dgm:cxn modelId="{B8BF120F-E6C3-4876-8ABE-C6006C3C42BE}" type="presParOf" srcId="{D6098F95-5F61-4B94-ACAF-3174BEDA11D3}" destId="{E9295F27-166F-4DEF-8E35-29BB09A66921}" srcOrd="0" destOrd="0" presId="urn:microsoft.com/office/officeart/2005/8/layout/chevron2"/>
    <dgm:cxn modelId="{BA908ADF-D5F6-46D0-80D9-3BAA542A3170}"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3" qsCatId="simple" csTypeId="urn:microsoft.com/office/officeart/2005/8/colors/accent0_3#3" csCatId="mainScheme" phldr="1"/>
      <dgm:spPr/>
      <dgm:t>
        <a:bodyPr/>
        <a:lstStyle/>
        <a:p>
          <a:endParaRPr lang="en-IN"/>
        </a:p>
      </dgm:t>
    </dgm:pt>
    <dgm:pt modelId="{50C0CCDC-D0F4-4233-8AA7-D942F5284451}">
      <dgm:prSet custT="1"/>
      <dgm:spPr/>
      <dgm:t>
        <a:bodyPr/>
        <a:lstStyle/>
        <a:p>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000" dirty="0" smtClean="0"/>
            <a:t>Global Declaration</a:t>
          </a:r>
          <a:endParaRPr lang="en-IN" sz="20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A5752E9F-A675-4084-B4B5-FD5999740D9B}" type="presOf" srcId="{00901D64-5579-4805-8399-53D938626FEF}" destId="{3A4B8102-4A70-4873-9782-091D5CA46966}" srcOrd="0" destOrd="0" presId="urn:microsoft.com/office/officeart/2005/8/layout/chevron2"/>
    <dgm:cxn modelId="{BC8296B9-E368-4D2E-9113-9281E0DB28BA}" srcId="{35BCED7E-65D8-4360-AA07-B7284667A80A}" destId="{50C0CCDC-D0F4-4233-8AA7-D942F5284451}" srcOrd="0" destOrd="0" parTransId="{FD2E1C52-2AC1-45BE-B884-B37990CB460C}" sibTransId="{7623A046-E6A0-4181-835A-CB78BA71C757}"/>
    <dgm:cxn modelId="{7DBB3011-0909-45C1-99A9-DD0D080BE49D}" type="presOf" srcId="{35BCED7E-65D8-4360-AA07-B7284667A80A}" destId="{4696CBCE-480B-4FEA-914A-39F868BF0012}"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E1AEFD03-6815-42CD-82FA-93C99393E44A}" type="presOf" srcId="{50C0CCDC-D0F4-4233-8AA7-D942F5284451}" destId="{E9295F27-166F-4DEF-8E35-29BB09A66921}" srcOrd="0" destOrd="0" presId="urn:microsoft.com/office/officeart/2005/8/layout/chevron2"/>
    <dgm:cxn modelId="{7AF39F6E-971B-4A80-8FE7-B076E356431F}" type="presParOf" srcId="{4696CBCE-480B-4FEA-914A-39F868BF0012}" destId="{D6098F95-5F61-4B94-ACAF-3174BEDA11D3}" srcOrd="0" destOrd="0" presId="urn:microsoft.com/office/officeart/2005/8/layout/chevron2"/>
    <dgm:cxn modelId="{9C7BA1BE-2E9A-40E6-A8A0-C809A219F9B3}" type="presParOf" srcId="{D6098F95-5F61-4B94-ACAF-3174BEDA11D3}" destId="{E9295F27-166F-4DEF-8E35-29BB09A66921}" srcOrd="0" destOrd="0" presId="urn:microsoft.com/office/officeart/2005/8/layout/chevron2"/>
    <dgm:cxn modelId="{64B63588-1E4B-48F0-9084-6F7C655C631B}"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4" qsCatId="simple" csTypeId="urn:microsoft.com/office/officeart/2005/8/colors/accent0_3#4" csCatId="mainScheme" phldr="1"/>
      <dgm:spPr/>
      <dgm:t>
        <a:bodyPr/>
        <a:lstStyle/>
        <a:p>
          <a:endParaRPr lang="en-IN"/>
        </a:p>
      </dgm:t>
    </dgm:pt>
    <dgm:pt modelId="{50C0CCDC-D0F4-4233-8AA7-D942F5284451}">
      <dgm:prSet custT="1"/>
      <dgm:spPr/>
      <dgm:t>
        <a:bodyPr/>
        <a:lstStyle/>
        <a:p>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000" dirty="0" smtClean="0"/>
            <a:t>Main Function</a:t>
          </a:r>
          <a:endParaRPr lang="en-IN" sz="20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2B6DB9B1-F7C7-41AA-9279-6D1B4B36EE69}" type="presOf" srcId="{50C0CCDC-D0F4-4233-8AA7-D942F5284451}" destId="{E9295F27-166F-4DEF-8E35-29BB09A66921}"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A7ED4601-3308-40A0-BC9C-A1E93E764E80}" type="presOf" srcId="{35BCED7E-65D8-4360-AA07-B7284667A80A}" destId="{4696CBCE-480B-4FEA-914A-39F868BF0012}" srcOrd="0" destOrd="0" presId="urn:microsoft.com/office/officeart/2005/8/layout/chevron2"/>
    <dgm:cxn modelId="{1AFB2166-9B3F-484F-A616-1CA8D11D0B22}" type="presOf" srcId="{00901D64-5579-4805-8399-53D938626FEF}" destId="{3A4B8102-4A70-4873-9782-091D5CA46966}" srcOrd="0" destOrd="0" presId="urn:microsoft.com/office/officeart/2005/8/layout/chevron2"/>
    <dgm:cxn modelId="{EAD6A2CB-CCFF-4AC5-8D17-A36526FEF976}" type="presParOf" srcId="{4696CBCE-480B-4FEA-914A-39F868BF0012}" destId="{D6098F95-5F61-4B94-ACAF-3174BEDA11D3}" srcOrd="0" destOrd="0" presId="urn:microsoft.com/office/officeart/2005/8/layout/chevron2"/>
    <dgm:cxn modelId="{2FB09B89-D7DB-4DFF-88B1-AA40D95843A4}" type="presParOf" srcId="{D6098F95-5F61-4B94-ACAF-3174BEDA11D3}" destId="{E9295F27-166F-4DEF-8E35-29BB09A66921}" srcOrd="0" destOrd="0" presId="urn:microsoft.com/office/officeart/2005/8/layout/chevron2"/>
    <dgm:cxn modelId="{1D25A7C3-7AA9-43DC-8658-289548209452}"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5" qsCatId="simple" csTypeId="urn:microsoft.com/office/officeart/2005/8/colors/accent0_3#5" csCatId="mainScheme" phldr="1"/>
      <dgm:spPr/>
      <dgm:t>
        <a:bodyPr/>
        <a:lstStyle/>
        <a:p>
          <a:endParaRPr lang="en-IN"/>
        </a:p>
      </dgm:t>
    </dgm:pt>
    <dgm:pt modelId="{50C0CCDC-D0F4-4233-8AA7-D942F5284451}">
      <dgm:prSet custT="1"/>
      <dgm:spPr/>
      <dgm:t>
        <a:bodyPr/>
        <a:lstStyle/>
        <a:p>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000" dirty="0" smtClean="0"/>
            <a:t>Declaration</a:t>
          </a:r>
          <a:endParaRPr lang="en-IN" sz="22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09C1FDE1-A6F5-4557-9F7B-3FBE6978E426}" type="presOf" srcId="{50C0CCDC-D0F4-4233-8AA7-D942F5284451}" destId="{E9295F27-166F-4DEF-8E35-29BB09A66921}"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D4124BCD-19B1-4979-A79B-7D44A49559C9}" type="presOf" srcId="{35BCED7E-65D8-4360-AA07-B7284667A80A}" destId="{4696CBCE-480B-4FEA-914A-39F868BF0012}" srcOrd="0" destOrd="0" presId="urn:microsoft.com/office/officeart/2005/8/layout/chevron2"/>
    <dgm:cxn modelId="{95AB47E1-9423-400A-A059-8D83EEF0B352}" type="presOf" srcId="{00901D64-5579-4805-8399-53D938626FEF}" destId="{3A4B8102-4A70-4873-9782-091D5CA46966}" srcOrd="0" destOrd="0" presId="urn:microsoft.com/office/officeart/2005/8/layout/chevron2"/>
    <dgm:cxn modelId="{C3A81622-31BE-46D4-AA23-1DD2E82B242D}" type="presParOf" srcId="{4696CBCE-480B-4FEA-914A-39F868BF0012}" destId="{D6098F95-5F61-4B94-ACAF-3174BEDA11D3}" srcOrd="0" destOrd="0" presId="urn:microsoft.com/office/officeart/2005/8/layout/chevron2"/>
    <dgm:cxn modelId="{1E9A5B18-3014-4A39-936B-176E020CB1F4}" type="presParOf" srcId="{D6098F95-5F61-4B94-ACAF-3174BEDA11D3}" destId="{E9295F27-166F-4DEF-8E35-29BB09A66921}" srcOrd="0" destOrd="0" presId="urn:microsoft.com/office/officeart/2005/8/layout/chevron2"/>
    <dgm:cxn modelId="{F887667B-12D3-4A07-A3AE-6A27EEA45620}"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6" qsCatId="simple" csTypeId="urn:microsoft.com/office/officeart/2005/8/colors/accent0_3#6" csCatId="mainScheme" phldr="1"/>
      <dgm:spPr/>
      <dgm:t>
        <a:bodyPr/>
        <a:lstStyle/>
        <a:p>
          <a:endParaRPr lang="en-IN"/>
        </a:p>
      </dgm:t>
    </dgm:pt>
    <dgm:pt modelId="{50C0CCDC-D0F4-4233-8AA7-D942F5284451}">
      <dgm:prSet custT="1"/>
      <dgm:spPr/>
      <dgm:t>
        <a:bodyPr/>
        <a:lstStyle/>
        <a:p>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000" dirty="0" smtClean="0"/>
            <a:t>Executable part</a:t>
          </a:r>
          <a:endParaRPr lang="en-IN" sz="20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4DDF9FB7-60C2-4869-B093-E73F7B91916F}" type="presOf" srcId="{00901D64-5579-4805-8399-53D938626FEF}" destId="{3A4B8102-4A70-4873-9782-091D5CA46966}" srcOrd="0" destOrd="0" presId="urn:microsoft.com/office/officeart/2005/8/layout/chevron2"/>
    <dgm:cxn modelId="{93231679-7372-40F7-A322-9402B43107AB}" type="presOf" srcId="{35BCED7E-65D8-4360-AA07-B7284667A80A}" destId="{4696CBCE-480B-4FEA-914A-39F868BF0012}"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E03D731A-2F22-4486-A5CF-32E0CA217479}" type="presOf" srcId="{50C0CCDC-D0F4-4233-8AA7-D942F5284451}" destId="{E9295F27-166F-4DEF-8E35-29BB09A66921}" srcOrd="0" destOrd="0" presId="urn:microsoft.com/office/officeart/2005/8/layout/chevron2"/>
    <dgm:cxn modelId="{3F45FDBE-4B23-4609-B683-BABF2E4A9F2D}" type="presParOf" srcId="{4696CBCE-480B-4FEA-914A-39F868BF0012}" destId="{D6098F95-5F61-4B94-ACAF-3174BEDA11D3}" srcOrd="0" destOrd="0" presId="urn:microsoft.com/office/officeart/2005/8/layout/chevron2"/>
    <dgm:cxn modelId="{E51D0174-EF87-4A22-8619-BE70A4D14209}" type="presParOf" srcId="{D6098F95-5F61-4B94-ACAF-3174BEDA11D3}" destId="{E9295F27-166F-4DEF-8E35-29BB09A66921}" srcOrd="0" destOrd="0" presId="urn:microsoft.com/office/officeart/2005/8/layout/chevron2"/>
    <dgm:cxn modelId="{797D5D59-4993-4EE9-9BB7-00319A0A094C}"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7" qsCatId="simple" csTypeId="urn:microsoft.com/office/officeart/2005/8/colors/accent0_3#7" csCatId="mainScheme" phldr="1"/>
      <dgm:spPr/>
      <dgm:t>
        <a:bodyPr/>
        <a:lstStyle/>
        <a:p>
          <a:endParaRPr lang="en-IN"/>
        </a:p>
      </dgm:t>
    </dgm:pt>
    <dgm:pt modelId="{50C0CCDC-D0F4-4233-8AA7-D942F5284451}">
      <dgm:prSet custT="1"/>
      <dgm:spPr/>
      <dgm:t>
        <a:bodyPr/>
        <a:lstStyle/>
        <a:p>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000" dirty="0" smtClean="0"/>
            <a:t>Subprogram</a:t>
          </a:r>
          <a:endParaRPr lang="en-IN" sz="20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EF4EED63-6128-48D8-95C3-808FD6E2D7A9}" type="presOf" srcId="{00901D64-5579-4805-8399-53D938626FEF}" destId="{3A4B8102-4A70-4873-9782-091D5CA46966}" srcOrd="0" destOrd="0" presId="urn:microsoft.com/office/officeart/2005/8/layout/chevron2"/>
    <dgm:cxn modelId="{BC8296B9-E368-4D2E-9113-9281E0DB28BA}" srcId="{35BCED7E-65D8-4360-AA07-B7284667A80A}" destId="{50C0CCDC-D0F4-4233-8AA7-D942F5284451}" srcOrd="0" destOrd="0" parTransId="{FD2E1C52-2AC1-45BE-B884-B37990CB460C}" sibTransId="{7623A046-E6A0-4181-835A-CB78BA71C757}"/>
    <dgm:cxn modelId="{D26B94CC-79DB-4645-9F06-2F9A4A343A2E}" type="presOf" srcId="{50C0CCDC-D0F4-4233-8AA7-D942F5284451}" destId="{E9295F27-166F-4DEF-8E35-29BB09A66921}" srcOrd="0" destOrd="0" presId="urn:microsoft.com/office/officeart/2005/8/layout/chevron2"/>
    <dgm:cxn modelId="{85BA4885-FC5B-40D6-9378-488751901EE9}" type="presOf" srcId="{35BCED7E-65D8-4360-AA07-B7284667A80A}" destId="{4696CBCE-480B-4FEA-914A-39F868BF0012}"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C0C40B91-C993-46F6-BF55-FE9E32699E8A}" type="presParOf" srcId="{4696CBCE-480B-4FEA-914A-39F868BF0012}" destId="{D6098F95-5F61-4B94-ACAF-3174BEDA11D3}" srcOrd="0" destOrd="0" presId="urn:microsoft.com/office/officeart/2005/8/layout/chevron2"/>
    <dgm:cxn modelId="{4C029D88-D2BE-43D7-8E6A-68D8FF71B81B}" type="presParOf" srcId="{D6098F95-5F61-4B94-ACAF-3174BEDA11D3}" destId="{E9295F27-166F-4DEF-8E35-29BB09A66921}" srcOrd="0" destOrd="0" presId="urn:microsoft.com/office/officeart/2005/8/layout/chevron2"/>
    <dgm:cxn modelId="{C2A99A60-973A-4206-B79A-E5A93D980265}"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3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1" qsCatId="simple" csTypeId="urn:microsoft.com/office/officeart/2005/8/colors/accent0_3#1" csCatId="mainScheme" phldr="1"/>
      <dgm:spPr/>
      <dgm:t>
        <a:bodyPr/>
        <a:lstStyle/>
        <a:p>
          <a:endParaRPr lang="en-IN"/>
        </a:p>
      </dgm:t>
    </dgm:pt>
    <dgm:pt modelId="{50C0CCDC-D0F4-4233-8AA7-D942F5284451}">
      <dgm:prSet custT="1"/>
      <dgm:spPr/>
      <dgm:t>
        <a:bodyPr/>
        <a:lstStyle/>
        <a:p>
          <a:r>
            <a:rPr lang="en-US" sz="2200" dirty="0" smtClean="0"/>
            <a:t>1</a:t>
          </a:r>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200" dirty="0" smtClean="0"/>
            <a:t>Documentation</a:t>
          </a:r>
          <a:endParaRPr lang="en-IN" sz="22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057" custLinFactNeighborY="-150">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A48D9900-8EB5-4B68-85C3-844796AADBD1}" type="presOf" srcId="{50C0CCDC-D0F4-4233-8AA7-D942F5284451}" destId="{E9295F27-166F-4DEF-8E35-29BB09A66921}" srcOrd="0" destOrd="0" presId="urn:microsoft.com/office/officeart/2005/8/layout/chevron2"/>
    <dgm:cxn modelId="{5952DBFD-2DF2-4291-AC92-DB1D49BF3983}" type="presOf" srcId="{35BCED7E-65D8-4360-AA07-B7284667A80A}" destId="{4696CBCE-480B-4FEA-914A-39F868BF0012}"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B6D07FCA-BEFC-4278-93D6-2B08AF5ACA16}" type="presOf" srcId="{00901D64-5579-4805-8399-53D938626FEF}" destId="{3A4B8102-4A70-4873-9782-091D5CA46966}" srcOrd="0" destOrd="0" presId="urn:microsoft.com/office/officeart/2005/8/layout/chevron2"/>
    <dgm:cxn modelId="{5CFE1C7B-9CFA-49BE-8083-AC4B28B94F01}" type="presParOf" srcId="{4696CBCE-480B-4FEA-914A-39F868BF0012}" destId="{D6098F95-5F61-4B94-ACAF-3174BEDA11D3}" srcOrd="0" destOrd="0" presId="urn:microsoft.com/office/officeart/2005/8/layout/chevron2"/>
    <dgm:cxn modelId="{B63EB73B-F8A1-49E1-A4E6-057B32EB514D}" type="presParOf" srcId="{D6098F95-5F61-4B94-ACAF-3174BEDA11D3}" destId="{E9295F27-166F-4DEF-8E35-29BB09A66921}" srcOrd="0" destOrd="0" presId="urn:microsoft.com/office/officeart/2005/8/layout/chevron2"/>
    <dgm:cxn modelId="{1C3A6424-BA8D-46A5-91C8-F4C2DBE53876}"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BCED7E-65D8-4360-AA07-B7284667A80A}" type="doc">
      <dgm:prSet loTypeId="urn:microsoft.com/office/officeart/2005/8/layout/chevron2" loCatId="process" qsTypeId="urn:microsoft.com/office/officeart/2005/8/quickstyle/simple2#2" qsCatId="simple" csTypeId="urn:microsoft.com/office/officeart/2005/8/colors/accent0_3#2" csCatId="mainScheme" phldr="1"/>
      <dgm:spPr/>
      <dgm:t>
        <a:bodyPr/>
        <a:lstStyle/>
        <a:p>
          <a:endParaRPr lang="en-IN"/>
        </a:p>
      </dgm:t>
    </dgm:pt>
    <dgm:pt modelId="{50C0CCDC-D0F4-4233-8AA7-D942F5284451}">
      <dgm:prSet custT="1"/>
      <dgm:spPr/>
      <dgm:t>
        <a:bodyPr/>
        <a:lstStyle/>
        <a:p>
          <a:r>
            <a:rPr lang="en-US" sz="2200" dirty="0" smtClean="0"/>
            <a:t>2</a:t>
          </a:r>
          <a:endParaRPr lang="en-IN" sz="2200" dirty="0"/>
        </a:p>
      </dgm:t>
    </dgm:pt>
    <dgm:pt modelId="{FD2E1C52-2AC1-45BE-B884-B37990CB460C}" type="parTrans" cxnId="{BC8296B9-E368-4D2E-9113-9281E0DB28BA}">
      <dgm:prSet/>
      <dgm:spPr/>
      <dgm:t>
        <a:bodyPr/>
        <a:lstStyle/>
        <a:p>
          <a:endParaRPr lang="en-IN"/>
        </a:p>
      </dgm:t>
    </dgm:pt>
    <dgm:pt modelId="{7623A046-E6A0-4181-835A-CB78BA71C757}" type="sibTrans" cxnId="{BC8296B9-E368-4D2E-9113-9281E0DB28BA}">
      <dgm:prSet/>
      <dgm:spPr/>
      <dgm:t>
        <a:bodyPr/>
        <a:lstStyle/>
        <a:p>
          <a:endParaRPr lang="en-IN"/>
        </a:p>
      </dgm:t>
    </dgm:pt>
    <dgm:pt modelId="{00901D64-5579-4805-8399-53D938626FEF}">
      <dgm:prSet custT="1"/>
      <dgm:spPr/>
      <dgm:t>
        <a:bodyPr/>
        <a:lstStyle/>
        <a:p>
          <a:r>
            <a:rPr lang="en-US" sz="2200" dirty="0" smtClean="0"/>
            <a:t>Link (Preprocessing)</a:t>
          </a:r>
          <a:endParaRPr lang="en-IN" sz="2200" dirty="0"/>
        </a:p>
      </dgm:t>
    </dgm:pt>
    <dgm:pt modelId="{D171204F-D765-4747-A067-B60953C16E28}" type="parTrans" cxnId="{31A16A22-0AA4-4E7C-A608-EFC4595B5F0F}">
      <dgm:prSet/>
      <dgm:spPr/>
      <dgm:t>
        <a:bodyPr/>
        <a:lstStyle/>
        <a:p>
          <a:endParaRPr lang="en-IN"/>
        </a:p>
      </dgm:t>
    </dgm:pt>
    <dgm:pt modelId="{58860A0E-A059-40A2-B908-B78EEC5D193E}" type="sibTrans" cxnId="{31A16A22-0AA4-4E7C-A608-EFC4595B5F0F}">
      <dgm:prSet/>
      <dgm:spPr/>
      <dgm:t>
        <a:bodyPr/>
        <a:lstStyle/>
        <a:p>
          <a:endParaRPr lang="en-IN"/>
        </a:p>
      </dgm:t>
    </dgm:pt>
    <dgm:pt modelId="{4696CBCE-480B-4FEA-914A-39F868BF0012}" type="pres">
      <dgm:prSet presAssocID="{35BCED7E-65D8-4360-AA07-B7284667A80A}" presName="linearFlow" presStyleCnt="0">
        <dgm:presLayoutVars>
          <dgm:dir/>
          <dgm:animLvl val="lvl"/>
          <dgm:resizeHandles val="exact"/>
        </dgm:presLayoutVars>
      </dgm:prSet>
      <dgm:spPr/>
      <dgm:t>
        <a:bodyPr/>
        <a:lstStyle/>
        <a:p>
          <a:endParaRPr lang="en-IN"/>
        </a:p>
      </dgm:t>
    </dgm:pt>
    <dgm:pt modelId="{D6098F95-5F61-4B94-ACAF-3174BEDA11D3}" type="pres">
      <dgm:prSet presAssocID="{50C0CCDC-D0F4-4233-8AA7-D942F5284451}" presName="composite" presStyleCnt="0"/>
      <dgm:spPr/>
    </dgm:pt>
    <dgm:pt modelId="{E9295F27-166F-4DEF-8E35-29BB09A66921}" type="pres">
      <dgm:prSet presAssocID="{50C0CCDC-D0F4-4233-8AA7-D942F5284451}" presName="parentText" presStyleLbl="alignNode1" presStyleIdx="0" presStyleCnt="1">
        <dgm:presLayoutVars>
          <dgm:chMax val="1"/>
          <dgm:bulletEnabled val="1"/>
        </dgm:presLayoutVars>
      </dgm:prSet>
      <dgm:spPr/>
      <dgm:t>
        <a:bodyPr/>
        <a:lstStyle/>
        <a:p>
          <a:endParaRPr lang="en-IN"/>
        </a:p>
      </dgm:t>
    </dgm:pt>
    <dgm:pt modelId="{3A4B8102-4A70-4873-9782-091D5CA46966}" type="pres">
      <dgm:prSet presAssocID="{50C0CCDC-D0F4-4233-8AA7-D942F5284451}" presName="descendantText" presStyleLbl="alignAcc1" presStyleIdx="0" presStyleCnt="1" custScaleX="84680" custLinFactNeighborX="-7462">
        <dgm:presLayoutVars>
          <dgm:bulletEnabled val="1"/>
        </dgm:presLayoutVars>
      </dgm:prSet>
      <dgm:spPr/>
      <dgm:t>
        <a:bodyPr/>
        <a:lstStyle/>
        <a:p>
          <a:endParaRPr lang="en-IN"/>
        </a:p>
      </dgm:t>
    </dgm:pt>
  </dgm:ptLst>
  <dgm:cxnLst>
    <dgm:cxn modelId="{BC8296B9-E368-4D2E-9113-9281E0DB28BA}" srcId="{35BCED7E-65D8-4360-AA07-B7284667A80A}" destId="{50C0CCDC-D0F4-4233-8AA7-D942F5284451}" srcOrd="0" destOrd="0" parTransId="{FD2E1C52-2AC1-45BE-B884-B37990CB460C}" sibTransId="{7623A046-E6A0-4181-835A-CB78BA71C757}"/>
    <dgm:cxn modelId="{4CB8ADD8-3192-415B-BE00-A2B0BA29776D}" type="presOf" srcId="{00901D64-5579-4805-8399-53D938626FEF}" destId="{3A4B8102-4A70-4873-9782-091D5CA46966}" srcOrd="0" destOrd="0" presId="urn:microsoft.com/office/officeart/2005/8/layout/chevron2"/>
    <dgm:cxn modelId="{31A16A22-0AA4-4E7C-A608-EFC4595B5F0F}" srcId="{50C0CCDC-D0F4-4233-8AA7-D942F5284451}" destId="{00901D64-5579-4805-8399-53D938626FEF}" srcOrd="0" destOrd="0" parTransId="{D171204F-D765-4747-A067-B60953C16E28}" sibTransId="{58860A0E-A059-40A2-B908-B78EEC5D193E}"/>
    <dgm:cxn modelId="{A723523F-F70B-4E7E-99EC-35B77A1A2ED0}" type="presOf" srcId="{35BCED7E-65D8-4360-AA07-B7284667A80A}" destId="{4696CBCE-480B-4FEA-914A-39F868BF0012}" srcOrd="0" destOrd="0" presId="urn:microsoft.com/office/officeart/2005/8/layout/chevron2"/>
    <dgm:cxn modelId="{37741101-34D8-4C8A-AF2C-0426B6E230EF}" type="presOf" srcId="{50C0CCDC-D0F4-4233-8AA7-D942F5284451}" destId="{E9295F27-166F-4DEF-8E35-29BB09A66921}" srcOrd="0" destOrd="0" presId="urn:microsoft.com/office/officeart/2005/8/layout/chevron2"/>
    <dgm:cxn modelId="{43C5FDCF-BE1D-488F-AF9A-65A3314EE474}" type="presParOf" srcId="{4696CBCE-480B-4FEA-914A-39F868BF0012}" destId="{D6098F95-5F61-4B94-ACAF-3174BEDA11D3}" srcOrd="0" destOrd="0" presId="urn:microsoft.com/office/officeart/2005/8/layout/chevron2"/>
    <dgm:cxn modelId="{B8BF120F-E6C3-4876-8ABE-C6006C3C42BE}" type="presParOf" srcId="{D6098F95-5F61-4B94-ACAF-3174BEDA11D3}" destId="{E9295F27-166F-4DEF-8E35-29BB09A66921}" srcOrd="0" destOrd="0" presId="urn:microsoft.com/office/officeart/2005/8/layout/chevron2"/>
    <dgm:cxn modelId="{BA908ADF-D5F6-46D0-80D9-3BAA542A3170}" type="presParOf" srcId="{D6098F95-5F61-4B94-ACAF-3174BEDA11D3}" destId="{3A4B8102-4A70-4873-9782-091D5CA46966}" srcOrd="1" destOrd="0" presId="urn:microsoft.com/office/officeart/2005/8/layout/chevron2"/>
  </dgm:cxnLst>
  <dgm:bg>
    <a:effectLst>
      <a:glow rad="228600">
        <a:schemeClr val="accent2">
          <a:satMod val="175000"/>
          <a:alpha val="40000"/>
        </a:schemeClr>
      </a:glow>
    </a:effect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27538" y="80009"/>
          <a:ext cx="533400" cy="373380"/>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IN" sz="2200" kern="1200" dirty="0"/>
        </a:p>
      </dsp:txBody>
      <dsp:txXfrm rot="-5400000">
        <a:off x="207548" y="186689"/>
        <a:ext cx="373380" cy="160020"/>
      </dsp:txXfrm>
    </dsp:sp>
    <dsp:sp modelId="{3A4B8102-4A70-4873-9782-091D5CA46966}">
      <dsp:nvSpPr>
        <dsp:cNvPr id="0" name=""/>
        <dsp:cNvSpPr/>
      </dsp:nvSpPr>
      <dsp:spPr>
        <a:xfrm rot="5400000">
          <a:off x="1873475" y="-1410762"/>
          <a:ext cx="346709" cy="3168234"/>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Documentation</a:t>
          </a:r>
          <a:endParaRPr lang="en-IN" sz="2000" kern="1200" dirty="0"/>
        </a:p>
      </dsp:txBody>
      <dsp:txXfrm rot="-5400000">
        <a:off x="462713" y="16925"/>
        <a:ext cx="3151309" cy="3128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95834" y="113929"/>
          <a:ext cx="754607" cy="528225"/>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3</a:t>
          </a:r>
          <a:endParaRPr lang="en-IN" sz="2200" kern="1200" dirty="0"/>
        </a:p>
      </dsp:txBody>
      <dsp:txXfrm rot="-5400000">
        <a:off x="309026" y="264851"/>
        <a:ext cx="528225" cy="226382"/>
      </dsp:txXfrm>
    </dsp:sp>
    <dsp:sp modelId="{3A4B8102-4A70-4873-9782-091D5CA46966}">
      <dsp:nvSpPr>
        <dsp:cNvPr id="0" name=""/>
        <dsp:cNvSpPr/>
      </dsp:nvSpPr>
      <dsp:spPr>
        <a:xfrm rot="5400000">
          <a:off x="2485357" y="-1638555"/>
          <a:ext cx="490753" cy="3769339"/>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Global Declaration</a:t>
          </a:r>
          <a:endParaRPr lang="en-IN" sz="2200" kern="1200" dirty="0"/>
        </a:p>
      </dsp:txBody>
      <dsp:txXfrm rot="-5400000">
        <a:off x="846065" y="24694"/>
        <a:ext cx="3745382" cy="4428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95834" y="113929"/>
          <a:ext cx="754607" cy="528225"/>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4</a:t>
          </a:r>
          <a:endParaRPr lang="en-IN" sz="2200" kern="1200" dirty="0"/>
        </a:p>
      </dsp:txBody>
      <dsp:txXfrm rot="-5400000">
        <a:off x="309026" y="264851"/>
        <a:ext cx="528225" cy="226382"/>
      </dsp:txXfrm>
    </dsp:sp>
    <dsp:sp modelId="{3A4B8102-4A70-4873-9782-091D5CA46966}">
      <dsp:nvSpPr>
        <dsp:cNvPr id="0" name=""/>
        <dsp:cNvSpPr/>
      </dsp:nvSpPr>
      <dsp:spPr>
        <a:xfrm rot="5400000">
          <a:off x="2485357" y="-1638555"/>
          <a:ext cx="490753" cy="3769339"/>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Main Function</a:t>
          </a:r>
          <a:endParaRPr lang="en-IN" sz="2200" kern="1200" dirty="0"/>
        </a:p>
      </dsp:txBody>
      <dsp:txXfrm rot="-5400000">
        <a:off x="846065" y="24694"/>
        <a:ext cx="3745382" cy="4428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95834" y="113929"/>
          <a:ext cx="754607" cy="528225"/>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5</a:t>
          </a:r>
          <a:endParaRPr lang="en-IN" sz="2200" kern="1200" dirty="0"/>
        </a:p>
      </dsp:txBody>
      <dsp:txXfrm rot="-5400000">
        <a:off x="309026" y="264851"/>
        <a:ext cx="528225" cy="226382"/>
      </dsp:txXfrm>
    </dsp:sp>
    <dsp:sp modelId="{3A4B8102-4A70-4873-9782-091D5CA46966}">
      <dsp:nvSpPr>
        <dsp:cNvPr id="0" name=""/>
        <dsp:cNvSpPr/>
      </dsp:nvSpPr>
      <dsp:spPr>
        <a:xfrm rot="5400000">
          <a:off x="2485357" y="-1638555"/>
          <a:ext cx="490753" cy="3769339"/>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Declaration</a:t>
          </a:r>
          <a:endParaRPr lang="en-IN" sz="2200" kern="1200" dirty="0"/>
        </a:p>
      </dsp:txBody>
      <dsp:txXfrm rot="-5400000">
        <a:off x="846065" y="24694"/>
        <a:ext cx="3745382" cy="4428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95834" y="113929"/>
          <a:ext cx="754607" cy="528225"/>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6</a:t>
          </a:r>
          <a:endParaRPr lang="en-IN" sz="2200" kern="1200" dirty="0"/>
        </a:p>
      </dsp:txBody>
      <dsp:txXfrm rot="-5400000">
        <a:off x="309026" y="264851"/>
        <a:ext cx="528225" cy="226382"/>
      </dsp:txXfrm>
    </dsp:sp>
    <dsp:sp modelId="{3A4B8102-4A70-4873-9782-091D5CA46966}">
      <dsp:nvSpPr>
        <dsp:cNvPr id="0" name=""/>
        <dsp:cNvSpPr/>
      </dsp:nvSpPr>
      <dsp:spPr>
        <a:xfrm rot="5400000">
          <a:off x="2485357" y="-1638555"/>
          <a:ext cx="490753" cy="3769339"/>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Execution</a:t>
          </a:r>
          <a:endParaRPr lang="en-IN" sz="2200" kern="1200" dirty="0"/>
        </a:p>
      </dsp:txBody>
      <dsp:txXfrm rot="-5400000">
        <a:off x="846065" y="24694"/>
        <a:ext cx="3745382" cy="4428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95834" y="113929"/>
          <a:ext cx="754607" cy="528225"/>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7</a:t>
          </a:r>
          <a:endParaRPr lang="en-IN" sz="2200" kern="1200" dirty="0"/>
        </a:p>
      </dsp:txBody>
      <dsp:txXfrm rot="-5400000">
        <a:off x="309026" y="264851"/>
        <a:ext cx="528225" cy="226382"/>
      </dsp:txXfrm>
    </dsp:sp>
    <dsp:sp modelId="{3A4B8102-4A70-4873-9782-091D5CA46966}">
      <dsp:nvSpPr>
        <dsp:cNvPr id="0" name=""/>
        <dsp:cNvSpPr/>
      </dsp:nvSpPr>
      <dsp:spPr>
        <a:xfrm rot="5400000">
          <a:off x="2485357" y="-1638555"/>
          <a:ext cx="490753" cy="3769339"/>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Subprogram</a:t>
          </a:r>
          <a:endParaRPr lang="en-IN" sz="2200" kern="1200" dirty="0"/>
        </a:p>
      </dsp:txBody>
      <dsp:txXfrm rot="-5400000">
        <a:off x="846065" y="24694"/>
        <a:ext cx="3745382" cy="442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27538" y="80009"/>
          <a:ext cx="533400" cy="373380"/>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IN" sz="2200" kern="1200" dirty="0"/>
        </a:p>
      </dsp:txBody>
      <dsp:txXfrm rot="-5400000">
        <a:off x="207548" y="186689"/>
        <a:ext cx="373380" cy="160020"/>
      </dsp:txXfrm>
    </dsp:sp>
    <dsp:sp modelId="{3A4B8102-4A70-4873-9782-091D5CA46966}">
      <dsp:nvSpPr>
        <dsp:cNvPr id="0" name=""/>
        <dsp:cNvSpPr/>
      </dsp:nvSpPr>
      <dsp:spPr>
        <a:xfrm rot="5400000">
          <a:off x="1870594" y="-1410762"/>
          <a:ext cx="346709" cy="3168234"/>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Link (Preprocessing)</a:t>
          </a:r>
          <a:endParaRPr lang="en-IN" sz="2000" kern="1200" dirty="0"/>
        </a:p>
      </dsp:txBody>
      <dsp:txXfrm rot="-5400000">
        <a:off x="459832" y="16925"/>
        <a:ext cx="3151309" cy="3128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27538" y="80009"/>
          <a:ext cx="533400" cy="373380"/>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IN" sz="2200" kern="1200" dirty="0"/>
        </a:p>
      </dsp:txBody>
      <dsp:txXfrm rot="-5400000">
        <a:off x="207548" y="186689"/>
        <a:ext cx="373380" cy="160020"/>
      </dsp:txXfrm>
    </dsp:sp>
    <dsp:sp modelId="{3A4B8102-4A70-4873-9782-091D5CA46966}">
      <dsp:nvSpPr>
        <dsp:cNvPr id="0" name=""/>
        <dsp:cNvSpPr/>
      </dsp:nvSpPr>
      <dsp:spPr>
        <a:xfrm rot="5400000">
          <a:off x="1870594" y="-1410762"/>
          <a:ext cx="346709" cy="3168234"/>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Global Declaration</a:t>
          </a:r>
          <a:endParaRPr lang="en-IN" sz="2000" kern="1200" dirty="0"/>
        </a:p>
      </dsp:txBody>
      <dsp:txXfrm rot="-5400000">
        <a:off x="459832" y="16925"/>
        <a:ext cx="3151309" cy="3128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27538" y="80009"/>
          <a:ext cx="533400" cy="373380"/>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IN" sz="2200" kern="1200" dirty="0"/>
        </a:p>
      </dsp:txBody>
      <dsp:txXfrm rot="-5400000">
        <a:off x="207548" y="186689"/>
        <a:ext cx="373380" cy="160020"/>
      </dsp:txXfrm>
    </dsp:sp>
    <dsp:sp modelId="{3A4B8102-4A70-4873-9782-091D5CA46966}">
      <dsp:nvSpPr>
        <dsp:cNvPr id="0" name=""/>
        <dsp:cNvSpPr/>
      </dsp:nvSpPr>
      <dsp:spPr>
        <a:xfrm rot="5400000">
          <a:off x="1870594" y="-1410762"/>
          <a:ext cx="346709" cy="3168234"/>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Main Function</a:t>
          </a:r>
          <a:endParaRPr lang="en-IN" sz="2000" kern="1200" dirty="0"/>
        </a:p>
      </dsp:txBody>
      <dsp:txXfrm rot="-5400000">
        <a:off x="459832" y="16925"/>
        <a:ext cx="3151309" cy="312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27538" y="80009"/>
          <a:ext cx="533400" cy="373380"/>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IN" sz="2200" kern="1200" dirty="0"/>
        </a:p>
      </dsp:txBody>
      <dsp:txXfrm rot="-5400000">
        <a:off x="207548" y="186689"/>
        <a:ext cx="373380" cy="160020"/>
      </dsp:txXfrm>
    </dsp:sp>
    <dsp:sp modelId="{3A4B8102-4A70-4873-9782-091D5CA46966}">
      <dsp:nvSpPr>
        <dsp:cNvPr id="0" name=""/>
        <dsp:cNvSpPr/>
      </dsp:nvSpPr>
      <dsp:spPr>
        <a:xfrm rot="5400000">
          <a:off x="1870594" y="-1410762"/>
          <a:ext cx="346709" cy="3168234"/>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Declaration</a:t>
          </a:r>
          <a:endParaRPr lang="en-IN" sz="2200" kern="1200" dirty="0"/>
        </a:p>
      </dsp:txBody>
      <dsp:txXfrm rot="-5400000">
        <a:off x="459832" y="16925"/>
        <a:ext cx="3151309" cy="3128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27538" y="80009"/>
          <a:ext cx="533400" cy="373380"/>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IN" sz="2200" kern="1200" dirty="0"/>
        </a:p>
      </dsp:txBody>
      <dsp:txXfrm rot="-5400000">
        <a:off x="207548" y="186689"/>
        <a:ext cx="373380" cy="160020"/>
      </dsp:txXfrm>
    </dsp:sp>
    <dsp:sp modelId="{3A4B8102-4A70-4873-9782-091D5CA46966}">
      <dsp:nvSpPr>
        <dsp:cNvPr id="0" name=""/>
        <dsp:cNvSpPr/>
      </dsp:nvSpPr>
      <dsp:spPr>
        <a:xfrm rot="5400000">
          <a:off x="1870594" y="-1410762"/>
          <a:ext cx="346709" cy="3168234"/>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Executable part</a:t>
          </a:r>
          <a:endParaRPr lang="en-IN" sz="2000" kern="1200" dirty="0"/>
        </a:p>
      </dsp:txBody>
      <dsp:txXfrm rot="-5400000">
        <a:off x="459832" y="16925"/>
        <a:ext cx="3151309" cy="3128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27538" y="80009"/>
          <a:ext cx="533400" cy="373380"/>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IN" sz="2200" kern="1200" dirty="0"/>
        </a:p>
      </dsp:txBody>
      <dsp:txXfrm rot="-5400000">
        <a:off x="207548" y="186689"/>
        <a:ext cx="373380" cy="160020"/>
      </dsp:txXfrm>
    </dsp:sp>
    <dsp:sp modelId="{3A4B8102-4A70-4873-9782-091D5CA46966}">
      <dsp:nvSpPr>
        <dsp:cNvPr id="0" name=""/>
        <dsp:cNvSpPr/>
      </dsp:nvSpPr>
      <dsp:spPr>
        <a:xfrm rot="5400000">
          <a:off x="1870594" y="-1410762"/>
          <a:ext cx="346709" cy="3168234"/>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Subprogram</a:t>
          </a:r>
          <a:endParaRPr lang="en-IN" sz="2000" kern="1200" dirty="0"/>
        </a:p>
      </dsp:txBody>
      <dsp:txXfrm rot="-5400000">
        <a:off x="459832" y="16925"/>
        <a:ext cx="3151309" cy="3128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95834" y="113929"/>
          <a:ext cx="754607" cy="528225"/>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1</a:t>
          </a:r>
          <a:endParaRPr lang="en-IN" sz="2200" kern="1200" dirty="0"/>
        </a:p>
      </dsp:txBody>
      <dsp:txXfrm rot="-5400000">
        <a:off x="309026" y="264851"/>
        <a:ext cx="528225" cy="226382"/>
      </dsp:txXfrm>
    </dsp:sp>
    <dsp:sp modelId="{3A4B8102-4A70-4873-9782-091D5CA46966}">
      <dsp:nvSpPr>
        <dsp:cNvPr id="0" name=""/>
        <dsp:cNvSpPr/>
      </dsp:nvSpPr>
      <dsp:spPr>
        <a:xfrm rot="5400000">
          <a:off x="2503385" y="-1639291"/>
          <a:ext cx="490753" cy="3769339"/>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Documentation</a:t>
          </a:r>
          <a:endParaRPr lang="en-IN" sz="2200" kern="1200" dirty="0"/>
        </a:p>
      </dsp:txBody>
      <dsp:txXfrm rot="-5400000">
        <a:off x="864093" y="23958"/>
        <a:ext cx="3745382" cy="4428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5F27-166F-4DEF-8E35-29BB09A66921}">
      <dsp:nvSpPr>
        <dsp:cNvPr id="0" name=""/>
        <dsp:cNvSpPr/>
      </dsp:nvSpPr>
      <dsp:spPr>
        <a:xfrm rot="5400000">
          <a:off x="195834" y="113929"/>
          <a:ext cx="754607" cy="528225"/>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2</a:t>
          </a:r>
          <a:endParaRPr lang="en-IN" sz="2200" kern="1200" dirty="0"/>
        </a:p>
      </dsp:txBody>
      <dsp:txXfrm rot="-5400000">
        <a:off x="309026" y="264851"/>
        <a:ext cx="528225" cy="226382"/>
      </dsp:txXfrm>
    </dsp:sp>
    <dsp:sp modelId="{3A4B8102-4A70-4873-9782-091D5CA46966}">
      <dsp:nvSpPr>
        <dsp:cNvPr id="0" name=""/>
        <dsp:cNvSpPr/>
      </dsp:nvSpPr>
      <dsp:spPr>
        <a:xfrm rot="5400000">
          <a:off x="2485357" y="-1638555"/>
          <a:ext cx="490753" cy="3769339"/>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Link (Preprocessing)</a:t>
          </a:r>
          <a:endParaRPr lang="en-IN" sz="2200" kern="1200" dirty="0"/>
        </a:p>
      </dsp:txBody>
      <dsp:txXfrm rot="-5400000">
        <a:off x="846065" y="24694"/>
        <a:ext cx="3745382" cy="4428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4">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5">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6">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7">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4">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5">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6">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7">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F8AEC-0931-40B5-953E-8B9DE0DE1CE3}" type="datetimeFigureOut">
              <a:rPr lang="en-IN" smtClean="0"/>
              <a:pPr/>
              <a:t>16-02-2022</a:t>
            </a:fld>
            <a:endParaRPr lang="en-IN"/>
          </a:p>
        </p:txBody>
      </p:sp>
      <p:sp>
        <p:nvSpPr>
          <p:cNvPr id="4" name="Slide Image Placeholder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8F0E57-1924-4718-AAC4-C3C349DB1EB0}" type="slidenum">
              <a:rPr lang="en-IN" smtClean="0"/>
              <a:pPr/>
              <a:t>‹#›</a:t>
            </a:fld>
            <a:endParaRPr lang="en-IN"/>
          </a:p>
        </p:txBody>
      </p:sp>
    </p:spTree>
    <p:extLst>
      <p:ext uri="{BB962C8B-B14F-4D97-AF65-F5344CB8AC3E}">
        <p14:creationId xmlns:p14="http://schemas.microsoft.com/office/powerpoint/2010/main" xmlns="" val="61357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eetimes.com/author.asp?section_id=36&amp;doc_id=132390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differencebetween.com/difference-between-mnemonic-and-vs-acrony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differencebetween.com/difference-between-mnemonic-and-vs-acrony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84673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Embedded C:</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Imagine that you wake up one day and go shopping. The alarm clock that wakes you up is likely programmed in C. Then you use your microwave or coffee maker to make your breakfast. They are also embedded systems and therefore are probably programmed in C. You turn on your TV or radio while you eat your breakfast. Those are also embedded systems, powered by C. When you open your garage door with the remote control you are also using an </a:t>
            </a:r>
            <a:r>
              <a:rPr lang="en-IN" sz="1200" b="0" i="0" kern="1200" dirty="0" smtClean="0">
                <a:solidFill>
                  <a:schemeClr val="tx1"/>
                </a:solidFill>
                <a:latin typeface="+mn-lt"/>
                <a:ea typeface="+mn-ea"/>
                <a:cs typeface="+mn-cs"/>
                <a:hlinkClick r:id="rId3"/>
              </a:rPr>
              <a:t>embedded system that is most likely programmed in C</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a:t>
            </a:fld>
            <a:endParaRPr lang="en-IN"/>
          </a:p>
        </p:txBody>
      </p:sp>
    </p:spTree>
    <p:extLst>
      <p:ext uri="{BB962C8B-B14F-4D97-AF65-F5344CB8AC3E}">
        <p14:creationId xmlns:p14="http://schemas.microsoft.com/office/powerpoint/2010/main" xmlns="" val="272629926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Doubts???</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pPr/>
              <a:t>121</a:t>
            </a:fld>
            <a:endParaRPr lang="en-US"/>
          </a:p>
        </p:txBody>
      </p:sp>
    </p:spTree>
    <p:extLst>
      <p:ext uri="{BB962C8B-B14F-4D97-AF65-F5344CB8AC3E}">
        <p14:creationId xmlns:p14="http://schemas.microsoft.com/office/powerpoint/2010/main" xmlns="" val="2599695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Ask students -- c language is what oriented --&gt; Structure or procedural or object??</a:t>
            </a:r>
          </a:p>
        </p:txBody>
      </p:sp>
      <p:sp>
        <p:nvSpPr>
          <p:cNvPr id="4" name="Slide Number Placeholder 3"/>
          <p:cNvSpPr>
            <a:spLocks noGrp="1"/>
          </p:cNvSpPr>
          <p:nvPr>
            <p:ph type="sldNum" sz="quarter" idx="10"/>
          </p:nvPr>
        </p:nvSpPr>
        <p:spPr/>
        <p:txBody>
          <a:bodyPr/>
          <a:lstStyle/>
          <a:p>
            <a:fld id="{598F0E57-1924-4718-AAC4-C3C349DB1EB0}" type="slidenum">
              <a:rPr lang="en-IN" smtClean="0"/>
              <a:pPr/>
              <a:t>12</a:t>
            </a:fld>
            <a:endParaRPr lang="en-IN"/>
          </a:p>
        </p:txBody>
      </p:sp>
    </p:spTree>
    <p:extLst>
      <p:ext uri="{BB962C8B-B14F-4D97-AF65-F5344CB8AC3E}">
        <p14:creationId xmlns:p14="http://schemas.microsoft.com/office/powerpoint/2010/main" xmlns="" val="2481522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C is structural oriented programming language.</a:t>
            </a:r>
          </a:p>
        </p:txBody>
      </p:sp>
      <p:sp>
        <p:nvSpPr>
          <p:cNvPr id="4" name="Slide Number Placeholder 3"/>
          <p:cNvSpPr>
            <a:spLocks noGrp="1"/>
          </p:cNvSpPr>
          <p:nvPr>
            <p:ph type="sldNum" sz="quarter" idx="10"/>
          </p:nvPr>
        </p:nvSpPr>
        <p:spPr/>
        <p:txBody>
          <a:bodyPr/>
          <a:lstStyle/>
          <a:p>
            <a:fld id="{598F0E57-1924-4718-AAC4-C3C349DB1EB0}" type="slidenum">
              <a:rPr lang="en-IN" smtClean="0"/>
              <a:pPr/>
              <a:t>13</a:t>
            </a:fld>
            <a:endParaRPr lang="en-IN"/>
          </a:p>
        </p:txBody>
      </p:sp>
    </p:spTree>
    <p:extLst>
      <p:ext uri="{BB962C8B-B14F-4D97-AF65-F5344CB8AC3E}">
        <p14:creationId xmlns:p14="http://schemas.microsoft.com/office/powerpoint/2010/main" xmlns="" val="110728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r>
              <a:rPr lang="en-US"/>
              <a:t>Ask students to tell the order... the final order is the way to write a structural language</a:t>
            </a:r>
          </a:p>
        </p:txBody>
      </p:sp>
    </p:spTree>
    <p:extLst>
      <p:ext uri="{BB962C8B-B14F-4D97-AF65-F5344CB8AC3E}">
        <p14:creationId xmlns:p14="http://schemas.microsoft.com/office/powerpoint/2010/main" xmlns="" val="1860266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None/>
            </a:pPr>
            <a:r>
              <a:rPr lang="en-IN" sz="1200" b="1" i="0" kern="1200" dirty="0" smtClean="0">
                <a:solidFill>
                  <a:schemeClr val="tx1"/>
                </a:solidFill>
                <a:latin typeface="+mn-lt"/>
                <a:ea typeface="+mn-ea"/>
                <a:cs typeface="+mn-cs"/>
              </a:rPr>
              <a:t>Knowing how compilation works can be very helpful both when writing code and debugging.</a:t>
            </a:r>
            <a:endParaRPr lang="en-US" sz="1200" b="1" i="0" kern="1200" dirty="0" smtClean="0">
              <a:solidFill>
                <a:schemeClr val="tx1"/>
              </a:solidFill>
              <a:latin typeface="+mn-lt"/>
              <a:ea typeface="+mn-ea"/>
              <a:cs typeface="+mn-cs"/>
            </a:endParaRPr>
          </a:p>
          <a:p>
            <a:pPr marL="228600" indent="-228600">
              <a:buFont typeface="+mj-lt"/>
              <a:buAutoNum type="arabicPeriod"/>
            </a:pPr>
            <a:endParaRPr lang="en-IN" sz="1200" b="0" i="0" kern="1200" dirty="0" smtClean="0">
              <a:solidFill>
                <a:schemeClr val="tx1"/>
              </a:solidFill>
              <a:latin typeface="+mn-lt"/>
              <a:ea typeface="+mn-ea"/>
              <a:cs typeface="+mn-cs"/>
            </a:endParaRPr>
          </a:p>
          <a:p>
            <a:pPr marL="228600" indent="-228600">
              <a:buFont typeface="+mj-lt"/>
              <a:buAutoNum type="arabicPeriod"/>
            </a:pPr>
            <a:r>
              <a:rPr lang="en-IN" sz="1200" b="0" i="0" kern="1200" dirty="0" smtClean="0">
                <a:solidFill>
                  <a:schemeClr val="tx1"/>
                </a:solidFill>
                <a:latin typeface="+mn-lt"/>
                <a:ea typeface="+mn-ea"/>
                <a:cs typeface="+mn-cs"/>
              </a:rPr>
              <a:t>First of all ,computers are electronic device know only one language that is machine language.</a:t>
            </a:r>
          </a:p>
          <a:p>
            <a:pPr marL="228600" indent="-228600">
              <a:buFont typeface="+mj-lt"/>
              <a:buAutoNum type="arabicPeriod"/>
            </a:pPr>
            <a:r>
              <a:rPr lang="en-IN" sz="1200" b="0" i="0" kern="1200" dirty="0" smtClean="0">
                <a:solidFill>
                  <a:schemeClr val="tx1"/>
                </a:solidFill>
                <a:latin typeface="+mn-lt"/>
                <a:ea typeface="+mn-ea"/>
                <a:cs typeface="+mn-cs"/>
              </a:rPr>
              <a:t>It contains only zeros and ones.</a:t>
            </a:r>
            <a:r>
              <a:rPr lang="en-IN" sz="1200" b="0" i="0" kern="1200" baseline="0" dirty="0" smtClean="0">
                <a:solidFill>
                  <a:schemeClr val="tx1"/>
                </a:solidFill>
                <a:latin typeface="+mn-lt"/>
                <a:ea typeface="+mn-ea"/>
                <a:cs typeface="+mn-cs"/>
              </a:rPr>
              <a:t> S</a:t>
            </a:r>
            <a:r>
              <a:rPr lang="en-IN" sz="1200" b="0" i="0" kern="1200" dirty="0" smtClean="0">
                <a:solidFill>
                  <a:schemeClr val="tx1"/>
                </a:solidFill>
                <a:latin typeface="+mn-lt"/>
                <a:ea typeface="+mn-ea"/>
                <a:cs typeface="+mn-cs"/>
              </a:rPr>
              <a:t>o if you need to instruct a computer you need to give instructions in binary form that is ones and zeros.</a:t>
            </a:r>
          </a:p>
          <a:p>
            <a:pPr marL="228600" indent="-228600">
              <a:buFont typeface="+mj-lt"/>
              <a:buAutoNum type="arabicPeriod"/>
            </a:pPr>
            <a:r>
              <a:rPr lang="en-IN" sz="1200" b="0" i="0" kern="1200" dirty="0" smtClean="0">
                <a:solidFill>
                  <a:schemeClr val="tx1"/>
                </a:solidFill>
                <a:latin typeface="+mn-lt"/>
                <a:ea typeface="+mn-ea"/>
                <a:cs typeface="+mn-cs"/>
              </a:rPr>
              <a:t>For a human it is very difficult to talk in this language. So we create a software(software or executable file always contain binary information or instructions to computer) which will convert our known language( high level language) into machine level language, thus computer can work.</a:t>
            </a:r>
          </a:p>
          <a:p>
            <a:pPr marL="228600" indent="-228600">
              <a:buFont typeface="+mj-lt"/>
              <a:buAutoNum type="arabicPeriod"/>
            </a:pPr>
            <a:r>
              <a:rPr lang="en-IN" sz="1200" b="0" i="0" kern="1200" dirty="0" smtClean="0">
                <a:solidFill>
                  <a:schemeClr val="tx1"/>
                </a:solidFill>
                <a:latin typeface="+mn-lt"/>
                <a:ea typeface="+mn-ea"/>
                <a:cs typeface="+mn-cs"/>
              </a:rPr>
              <a:t>This software is known as compilers.</a:t>
            </a:r>
            <a:r>
              <a:rPr lang="en-IN" sz="1200" b="0" i="0" kern="1200" baseline="0" dirty="0" smtClean="0">
                <a:solidFill>
                  <a:schemeClr val="tx1"/>
                </a:solidFill>
                <a:latin typeface="+mn-lt"/>
                <a:ea typeface="+mn-ea"/>
                <a:cs typeface="+mn-cs"/>
              </a:rPr>
              <a:t> C</a:t>
            </a:r>
            <a:r>
              <a:rPr lang="en-IN" sz="1200" b="0" i="0" kern="1200" dirty="0" smtClean="0">
                <a:solidFill>
                  <a:schemeClr val="tx1"/>
                </a:solidFill>
                <a:latin typeface="+mn-lt"/>
                <a:ea typeface="+mn-ea"/>
                <a:cs typeface="+mn-cs"/>
              </a:rPr>
              <a:t>ompiler is a software which converts high level language into machine level language. And this process is known as </a:t>
            </a:r>
            <a:r>
              <a:rPr lang="en-IN" sz="1200" b="1" i="0" kern="1200" dirty="0" smtClean="0">
                <a:solidFill>
                  <a:schemeClr val="tx1"/>
                </a:solidFill>
                <a:latin typeface="+mn-lt"/>
                <a:ea typeface="+mn-ea"/>
                <a:cs typeface="+mn-cs"/>
              </a:rPr>
              <a:t>compilation</a:t>
            </a:r>
            <a:r>
              <a:rPr lang="en-IN" sz="1200" b="0" i="0" kern="1200" dirty="0" smtClean="0">
                <a:solidFill>
                  <a:schemeClr val="tx1"/>
                </a:solidFill>
                <a:latin typeface="+mn-lt"/>
                <a:ea typeface="+mn-ea"/>
                <a:cs typeface="+mn-cs"/>
              </a:rPr>
              <a:t>.</a:t>
            </a:r>
          </a:p>
          <a:p>
            <a:pPr marL="228600" indent="-228600">
              <a:buFont typeface="+mj-lt"/>
              <a:buAutoNum type="arabicPeriod"/>
            </a:pPr>
            <a:r>
              <a:rPr lang="en-IN" sz="1200" b="0" i="0" kern="1200" dirty="0" smtClean="0">
                <a:solidFill>
                  <a:schemeClr val="tx1"/>
                </a:solidFill>
                <a:latin typeface="+mn-lt"/>
                <a:ea typeface="+mn-ea"/>
                <a:cs typeface="+mn-cs"/>
              </a:rPr>
              <a:t>After compilation we get a file known as object file which is machine language. Object file can be directly loaded into computer memory and execute or run that. The process of loading object file and running that file is known as </a:t>
            </a:r>
            <a:r>
              <a:rPr lang="en-IN" sz="1200" b="1" i="0" kern="1200" dirty="0" smtClean="0">
                <a:solidFill>
                  <a:schemeClr val="tx1"/>
                </a:solidFill>
                <a:latin typeface="+mn-lt"/>
                <a:ea typeface="+mn-ea"/>
                <a:cs typeface="+mn-cs"/>
              </a:rPr>
              <a:t>executing</a:t>
            </a:r>
            <a:r>
              <a:rPr lang="en-IN" sz="1200" b="0" i="0" kern="1200" dirty="0" smtClean="0">
                <a:solidFill>
                  <a:schemeClr val="tx1"/>
                </a:solidFill>
                <a:latin typeface="+mn-lt"/>
                <a:ea typeface="+mn-ea"/>
                <a:cs typeface="+mn-cs"/>
              </a:rPr>
              <a:t>.</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22</a:t>
            </a:fld>
            <a:endParaRPr lang="en-IN"/>
          </a:p>
        </p:txBody>
      </p:sp>
    </p:spTree>
    <p:extLst>
      <p:ext uri="{BB962C8B-B14F-4D97-AF65-F5344CB8AC3E}">
        <p14:creationId xmlns:p14="http://schemas.microsoft.com/office/powerpoint/2010/main" xmlns="" val="1948383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Source code – program</a:t>
            </a:r>
            <a:r>
              <a:rPr lang="en-US" baseline="0" dirty="0" smtClean="0"/>
              <a:t> written by a programmer is source code, always saved with the .c extension</a:t>
            </a:r>
          </a:p>
          <a:p>
            <a:pPr marL="228600" indent="-228600">
              <a:buFont typeface="+mj-lt"/>
              <a:buAutoNum type="arabicPeriod"/>
            </a:pPr>
            <a:r>
              <a:rPr lang="en-US" baseline="0" dirty="0" smtClean="0"/>
              <a:t>Then hello.c file is given s an input to the preprocessing stage.</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23</a:t>
            </a:fld>
            <a:endParaRPr lang="en-IN"/>
          </a:p>
        </p:txBody>
      </p:sp>
    </p:spTree>
    <p:extLst>
      <p:ext uri="{BB962C8B-B14F-4D97-AF65-F5344CB8AC3E}">
        <p14:creationId xmlns:p14="http://schemas.microsoft.com/office/powerpoint/2010/main" xmlns="" val="1847822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b="1" dirty="0" smtClean="0"/>
              <a:t>Preprocessing (#):</a:t>
            </a:r>
          </a:p>
          <a:p>
            <a:endParaRPr lang="en-US" b="1" dirty="0" smtClean="0"/>
          </a:p>
          <a:p>
            <a:r>
              <a:rPr lang="en-US" b="1" dirty="0" smtClean="0"/>
              <a:t>Comments will be removed</a:t>
            </a:r>
            <a:r>
              <a:rPr lang="en-US" b="1" baseline="0" dirty="0" smtClean="0"/>
              <a:t> and original header files content will be added to the source code, after pre-processing stage we get hello.i as an output file which is expanded source code.</a:t>
            </a:r>
          </a:p>
          <a:p>
            <a:endParaRPr lang="en-US" b="1" dirty="0" smtClean="0"/>
          </a:p>
          <a:p>
            <a:pPr marL="228600" indent="-228600">
              <a:buFont typeface="+mj-lt"/>
              <a:buAutoNum type="arabicPeriod"/>
            </a:pPr>
            <a:r>
              <a:rPr lang="en-IN" sz="1200" b="0" i="0" kern="1200" dirty="0" smtClean="0">
                <a:solidFill>
                  <a:schemeClr val="tx1"/>
                </a:solidFill>
                <a:latin typeface="+mn-lt"/>
                <a:ea typeface="+mn-ea"/>
                <a:cs typeface="+mn-cs"/>
              </a:rPr>
              <a:t>Before the C compiler starts compiling a source code file, the file is processed by a </a:t>
            </a:r>
            <a:r>
              <a:rPr lang="en-IN" sz="1200" b="0" i="1" kern="1200" dirty="0" smtClean="0">
                <a:solidFill>
                  <a:schemeClr val="tx1"/>
                </a:solidFill>
                <a:latin typeface="+mn-lt"/>
                <a:ea typeface="+mn-ea"/>
                <a:cs typeface="+mn-cs"/>
              </a:rPr>
              <a:t>pre-processor</a:t>
            </a:r>
          </a:p>
          <a:p>
            <a:pPr marL="228600" indent="-228600">
              <a:buFont typeface="+mj-lt"/>
              <a:buNone/>
            </a:pPr>
            <a:r>
              <a:rPr lang="en-IN" sz="1200" b="0" i="0" kern="1200" dirty="0" smtClean="0">
                <a:solidFill>
                  <a:schemeClr val="tx1"/>
                </a:solidFill>
                <a:latin typeface="+mn-lt"/>
                <a:ea typeface="+mn-ea"/>
                <a:cs typeface="+mn-cs"/>
              </a:rPr>
              <a:t>     Pre-processor commands start with the pound sign ("</a:t>
            </a:r>
            <a:r>
              <a:rPr lang="en-IN" dirty="0" smtClean="0"/>
              <a:t>#</a:t>
            </a:r>
            <a:r>
              <a:rPr lang="en-IN" sz="1200" b="0" i="0" kern="1200" dirty="0" smtClean="0">
                <a:solidFill>
                  <a:schemeClr val="tx1"/>
                </a:solidFill>
                <a:latin typeface="+mn-lt"/>
                <a:ea typeface="+mn-ea"/>
                <a:cs typeface="+mn-cs"/>
              </a:rPr>
              <a:t>"). There are several pre-processor commands; two of the most important are:</a:t>
            </a:r>
          </a:p>
          <a:p>
            <a:pPr marL="228600" indent="-228600">
              <a:buFont typeface="+mj-lt"/>
              <a:buNone/>
            </a:pPr>
            <a:endParaRPr lang="en-US" sz="1200" b="0" i="0" kern="1200" dirty="0" smtClean="0">
              <a:solidFill>
                <a:schemeClr val="tx1"/>
              </a:solidFill>
              <a:latin typeface="+mn-lt"/>
              <a:ea typeface="+mn-ea"/>
              <a:cs typeface="+mn-cs"/>
            </a:endParaRPr>
          </a:p>
          <a:p>
            <a:pPr marL="228600" indent="-228600">
              <a:buFont typeface="+mj-lt"/>
              <a:buAutoNum type="arabicPeriod"/>
            </a:pPr>
            <a:r>
              <a:rPr lang="en-IN" sz="1200" b="1" i="0" kern="1200" dirty="0" smtClean="0">
                <a:solidFill>
                  <a:schemeClr val="tx1"/>
                </a:solidFill>
                <a:latin typeface="+mn-lt"/>
                <a:ea typeface="+mn-ea"/>
                <a:cs typeface="+mn-cs"/>
              </a:rPr>
              <a:t>#define</a:t>
            </a:r>
            <a:r>
              <a:rPr lang="en-IN" sz="1200" b="0" i="0" kern="1200" dirty="0" smtClean="0">
                <a:solidFill>
                  <a:schemeClr val="tx1"/>
                </a:solidFill>
                <a:latin typeface="+mn-lt"/>
                <a:ea typeface="+mn-ea"/>
                <a:cs typeface="+mn-cs"/>
              </a:rPr>
              <a:t>. This is mainly used to define constants. </a:t>
            </a:r>
          </a:p>
          <a:p>
            <a:r>
              <a:rPr lang="en-IN" sz="1200" b="0" i="0" kern="1200" dirty="0" smtClean="0">
                <a:solidFill>
                  <a:schemeClr val="tx1"/>
                </a:solidFill>
                <a:latin typeface="+mn-lt"/>
                <a:ea typeface="+mn-ea"/>
                <a:cs typeface="+mn-cs"/>
              </a:rPr>
              <a:t>     For instance, </a:t>
            </a:r>
            <a:r>
              <a:rPr lang="en-IN" dirty="0" smtClean="0"/>
              <a:t>#define BIGNUM 1000000 </a:t>
            </a:r>
            <a:r>
              <a:rPr lang="en-IN" sz="1200" b="0" i="0" kern="1200" dirty="0" smtClean="0">
                <a:solidFill>
                  <a:schemeClr val="tx1"/>
                </a:solidFill>
                <a:latin typeface="+mn-lt"/>
                <a:ea typeface="+mn-ea"/>
                <a:cs typeface="+mn-cs"/>
              </a:rPr>
              <a:t>specifies that wherever the character string BIGNUM is found in the rest of the             program, 1000000 should be substituted for it. For instance, the statement:</a:t>
            </a:r>
          </a:p>
          <a:p>
            <a:r>
              <a:rPr lang="en-IN" dirty="0" smtClean="0"/>
              <a:t>int a = BIGNUM; </a:t>
            </a:r>
            <a:r>
              <a:rPr lang="en-IN" sz="1200" b="0" i="0" kern="1200" dirty="0" smtClean="0">
                <a:solidFill>
                  <a:schemeClr val="tx1"/>
                </a:solidFill>
                <a:latin typeface="+mn-lt"/>
                <a:ea typeface="+mn-ea"/>
                <a:cs typeface="+mn-cs"/>
              </a:rPr>
              <a:t>becomes</a:t>
            </a:r>
          </a:p>
          <a:p>
            <a:r>
              <a:rPr lang="en-IN" dirty="0" smtClean="0"/>
              <a:t>int a = 1000000;</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2.</a:t>
            </a:r>
            <a:r>
              <a:rPr lang="en-US" sz="1200" b="0" i="0" kern="1200" baseline="0" dirty="0" smtClean="0">
                <a:solidFill>
                  <a:schemeClr val="tx1"/>
                </a:solidFill>
                <a:latin typeface="+mn-lt"/>
                <a:ea typeface="+mn-ea"/>
                <a:cs typeface="+mn-cs"/>
              </a:rPr>
              <a:t> </a:t>
            </a:r>
            <a:r>
              <a:rPr lang="en-IN" sz="1200" b="1" i="0" kern="1200" dirty="0" smtClean="0">
                <a:solidFill>
                  <a:schemeClr val="tx1"/>
                </a:solidFill>
                <a:latin typeface="+mn-lt"/>
                <a:ea typeface="+mn-ea"/>
                <a:cs typeface="+mn-cs"/>
              </a:rPr>
              <a:t>#include</a:t>
            </a:r>
            <a:r>
              <a:rPr lang="en-IN" sz="1200" b="0" i="0" kern="1200" dirty="0" smtClean="0">
                <a:solidFill>
                  <a:schemeClr val="tx1"/>
                </a:solidFill>
                <a:latin typeface="+mn-lt"/>
                <a:ea typeface="+mn-ea"/>
                <a:cs typeface="+mn-cs"/>
              </a:rPr>
              <a:t>. This is used to access function definitions defined outside of a source code file. For instance:</a:t>
            </a:r>
          </a:p>
          <a:p>
            <a:r>
              <a:rPr lang="en-IN" dirty="0" smtClean="0"/>
              <a:t>#include &lt;stdio.h&gt; </a:t>
            </a:r>
          </a:p>
          <a:p>
            <a:r>
              <a:rPr lang="en-IN" sz="1200" b="0" i="0" kern="1200" dirty="0" smtClean="0">
                <a:solidFill>
                  <a:schemeClr val="tx1"/>
                </a:solidFill>
                <a:latin typeface="+mn-lt"/>
                <a:ea typeface="+mn-ea"/>
                <a:cs typeface="+mn-cs"/>
              </a:rPr>
              <a:t>causes the pre-processor to paste the contents of </a:t>
            </a:r>
            <a:r>
              <a:rPr lang="en-IN" dirty="0" smtClean="0"/>
              <a:t>&lt;stdio.h&gt;</a:t>
            </a:r>
            <a:r>
              <a:rPr lang="en-IN" sz="1200" b="0" i="0" kern="1200" dirty="0" smtClean="0">
                <a:solidFill>
                  <a:schemeClr val="tx1"/>
                </a:solidFill>
                <a:latin typeface="+mn-lt"/>
                <a:ea typeface="+mn-ea"/>
                <a:cs typeface="+mn-cs"/>
              </a:rPr>
              <a:t> into the source code file at the location of the </a:t>
            </a:r>
            <a:r>
              <a:rPr lang="en-IN" dirty="0" smtClean="0"/>
              <a:t>#include</a:t>
            </a:r>
            <a:r>
              <a:rPr lang="en-IN" sz="1200" b="0" i="0" kern="1200" dirty="0" smtClean="0">
                <a:solidFill>
                  <a:schemeClr val="tx1"/>
                </a:solidFill>
                <a:latin typeface="+mn-lt"/>
                <a:ea typeface="+mn-ea"/>
                <a:cs typeface="+mn-cs"/>
              </a:rPr>
              <a:t> statement before it gets compiled. In this case, we use </a:t>
            </a:r>
            <a:r>
              <a:rPr lang="en-IN" dirty="0" smtClean="0"/>
              <a:t>#include</a:t>
            </a:r>
            <a:r>
              <a:rPr lang="en-IN" sz="1200" b="0" i="0" kern="1200" dirty="0" smtClean="0">
                <a:solidFill>
                  <a:schemeClr val="tx1"/>
                </a:solidFill>
                <a:latin typeface="+mn-lt"/>
                <a:ea typeface="+mn-ea"/>
                <a:cs typeface="+mn-cs"/>
              </a:rPr>
              <a:t> in order to be able to use functions such as </a:t>
            </a:r>
            <a:r>
              <a:rPr lang="en-IN" dirty="0" smtClean="0"/>
              <a:t>printf</a:t>
            </a:r>
            <a:r>
              <a:rPr lang="en-IN" sz="1200" b="0" i="0" kern="1200" dirty="0" smtClean="0">
                <a:solidFill>
                  <a:schemeClr val="tx1"/>
                </a:solidFill>
                <a:latin typeface="+mn-lt"/>
                <a:ea typeface="+mn-ea"/>
                <a:cs typeface="+mn-cs"/>
              </a:rPr>
              <a:t> and </a:t>
            </a:r>
            <a:r>
              <a:rPr lang="en-IN" dirty="0" smtClean="0"/>
              <a:t>scanf</a:t>
            </a:r>
            <a:r>
              <a:rPr lang="en-IN" sz="1200" b="0" i="0" kern="1200" dirty="0" smtClean="0">
                <a:solidFill>
                  <a:schemeClr val="tx1"/>
                </a:solidFill>
                <a:latin typeface="+mn-lt"/>
                <a:ea typeface="+mn-ea"/>
                <a:cs typeface="+mn-cs"/>
              </a:rPr>
              <a:t>, whose declarations are located in the file </a:t>
            </a:r>
            <a:r>
              <a:rPr lang="en-IN" dirty="0" smtClean="0"/>
              <a:t>stdio.h</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24</a:t>
            </a:fld>
            <a:endParaRPr lang="en-IN"/>
          </a:p>
        </p:txBody>
      </p:sp>
    </p:spTree>
    <p:extLst>
      <p:ext uri="{BB962C8B-B14F-4D97-AF65-F5344CB8AC3E}">
        <p14:creationId xmlns:p14="http://schemas.microsoft.com/office/powerpoint/2010/main" xmlns="" val="2752406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25</a:t>
            </a:fld>
            <a:endParaRPr lang="en-IN"/>
          </a:p>
        </p:txBody>
      </p:sp>
    </p:spTree>
    <p:extLst>
      <p:ext uri="{BB962C8B-B14F-4D97-AF65-F5344CB8AC3E}">
        <p14:creationId xmlns:p14="http://schemas.microsoft.com/office/powerpoint/2010/main" xmlns="" val="3306215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dirty="0" smtClean="0"/>
              <a:t>Since the header files and macros are included to the source code, it is now called as expanded source</a:t>
            </a:r>
            <a:r>
              <a:rPr lang="en-IN" baseline="0" dirty="0" smtClean="0"/>
              <a:t> code.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26</a:t>
            </a:fld>
            <a:endParaRPr lang="en-IN"/>
          </a:p>
        </p:txBody>
      </p:sp>
    </p:spTree>
    <p:extLst>
      <p:ext uri="{BB962C8B-B14F-4D97-AF65-F5344CB8AC3E}">
        <p14:creationId xmlns:p14="http://schemas.microsoft.com/office/powerpoint/2010/main" xmlns="" val="1372258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b="1" dirty="0" smtClean="0"/>
              <a:t>Compilation</a:t>
            </a:r>
            <a:r>
              <a:rPr lang="en-IN" b="1" baseline="0" dirty="0" smtClean="0"/>
              <a:t> </a:t>
            </a:r>
            <a:r>
              <a:rPr lang="en-IN" baseline="0" dirty="0" smtClean="0"/>
              <a:t>– translating high level languages to low lev1l language is called compilation</a:t>
            </a:r>
          </a:p>
          <a:p>
            <a:r>
              <a:rPr lang="en-IN" baseline="0" dirty="0" smtClean="0"/>
              <a:t>Software used to perform compilation is called </a:t>
            </a:r>
            <a:r>
              <a:rPr lang="en-IN" b="1" baseline="0" dirty="0" smtClean="0"/>
              <a:t>compiler</a:t>
            </a:r>
            <a:r>
              <a:rPr lang="en-IN" baseline="0" dirty="0" smtClean="0"/>
              <a:t>.</a:t>
            </a:r>
          </a:p>
          <a:p>
            <a:r>
              <a:rPr lang="en-IN" baseline="0" dirty="0" smtClean="0"/>
              <a:t>Here source code is converted to assembly language. </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27</a:t>
            </a:fld>
            <a:endParaRPr lang="en-IN"/>
          </a:p>
        </p:txBody>
      </p:sp>
    </p:spTree>
    <p:extLst>
      <p:ext uri="{BB962C8B-B14F-4D97-AF65-F5344CB8AC3E}">
        <p14:creationId xmlns:p14="http://schemas.microsoft.com/office/powerpoint/2010/main" xmlns="" val="70167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a:t>Left botom --&gt; Brian kernighan</a:t>
            </a:r>
          </a:p>
          <a:p>
            <a:r>
              <a:rPr lang="en-US" altLang="en-IN"/>
              <a:t>Top left--&gt; Ken thompson</a:t>
            </a:r>
          </a:p>
          <a:p>
            <a:r>
              <a:rPr lang="en-US" altLang="en-IN"/>
              <a:t>Top right --&gt; Bjarne Stroustrup</a:t>
            </a:r>
          </a:p>
          <a:p>
            <a:r>
              <a:rPr lang="en-US" altLang="en-IN"/>
              <a:t>Right bottom --&gt; Dennis ritchie</a:t>
            </a:r>
          </a:p>
        </p:txBody>
      </p:sp>
      <p:sp>
        <p:nvSpPr>
          <p:cNvPr id="4" name="Slide Number Placeholder 3"/>
          <p:cNvSpPr>
            <a:spLocks noGrp="1"/>
          </p:cNvSpPr>
          <p:nvPr>
            <p:ph type="sldNum" sz="quarter" idx="10"/>
          </p:nvPr>
        </p:nvSpPr>
        <p:spPr/>
        <p:txBody>
          <a:bodyPr/>
          <a:lstStyle/>
          <a:p>
            <a:fld id="{598F0E57-1924-4718-AAC4-C3C349DB1EB0}" type="slidenum">
              <a:rPr lang="en-IN" smtClean="0"/>
              <a:pPr/>
              <a:t>3</a:t>
            </a:fld>
            <a:endParaRPr lang="en-IN"/>
          </a:p>
        </p:txBody>
      </p:sp>
    </p:spTree>
    <p:extLst>
      <p:ext uri="{BB962C8B-B14F-4D97-AF65-F5344CB8AC3E}">
        <p14:creationId xmlns:p14="http://schemas.microsoft.com/office/powerpoint/2010/main" xmlns="" val="376423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rPr>
              <a:t>Programming languages </a:t>
            </a:r>
            <a:r>
              <a:rPr lang="en-US" sz="1200" b="0" i="0" kern="1200" dirty="0" smtClean="0">
                <a:solidFill>
                  <a:schemeClr val="tx1"/>
                </a:solidFill>
                <a:latin typeface="+mn-lt"/>
                <a:ea typeface="+mn-ea"/>
                <a:cs typeface="+mn-cs"/>
              </a:rPr>
              <a:t>allow humans to create instructions for a computer to perform tasks. </a:t>
            </a:r>
          </a:p>
          <a:p>
            <a:r>
              <a:rPr lang="en-US" sz="1200" b="0" i="0" kern="1200" dirty="0" smtClean="0">
                <a:solidFill>
                  <a:schemeClr val="tx1"/>
                </a:solidFill>
                <a:latin typeface="+mn-lt"/>
                <a:ea typeface="+mn-ea"/>
                <a:cs typeface="+mn-cs"/>
              </a:rPr>
              <a:t>There are three categories of programming languages such as High-level programming languages, Assembly language, and Machine language. </a:t>
            </a:r>
          </a:p>
          <a:p>
            <a:r>
              <a:rPr lang="en-US" sz="1200" b="1" i="0" kern="1200" dirty="0" smtClean="0">
                <a:solidFill>
                  <a:schemeClr val="tx1"/>
                </a:solidFill>
                <a:latin typeface="+mn-lt"/>
                <a:ea typeface="+mn-ea"/>
                <a:cs typeface="+mn-cs"/>
              </a:rPr>
              <a:t>High-level programming languages</a:t>
            </a:r>
            <a:r>
              <a:rPr lang="en-US" sz="1200" b="0" i="0" kern="1200" dirty="0" smtClean="0">
                <a:solidFill>
                  <a:schemeClr val="tx1"/>
                </a:solidFill>
                <a:latin typeface="+mn-lt"/>
                <a:ea typeface="+mn-ea"/>
                <a:cs typeface="+mn-cs"/>
              </a:rPr>
              <a:t> are easier for humans to understand. </a:t>
            </a:r>
          </a:p>
          <a:p>
            <a:r>
              <a:rPr lang="en-US" sz="1200" b="0" i="0" kern="1200" dirty="0" smtClean="0">
                <a:solidFill>
                  <a:schemeClr val="tx1"/>
                </a:solidFill>
                <a:latin typeface="+mn-lt"/>
                <a:ea typeface="+mn-ea"/>
                <a:cs typeface="+mn-cs"/>
              </a:rPr>
              <a:t>Language recognized by a computer is known as </a:t>
            </a:r>
            <a:r>
              <a:rPr lang="en-US" sz="1200" b="1" i="0" kern="1200" dirty="0" smtClean="0">
                <a:solidFill>
                  <a:schemeClr val="tx1"/>
                </a:solidFill>
                <a:latin typeface="+mn-lt"/>
                <a:ea typeface="+mn-ea"/>
                <a:cs typeface="+mn-cs"/>
              </a:rPr>
              <a:t>machine language. </a:t>
            </a:r>
          </a:p>
          <a:p>
            <a:r>
              <a:rPr lang="en-US" sz="1200" b="1" i="0" kern="1200" dirty="0" smtClean="0">
                <a:solidFill>
                  <a:schemeClr val="tx1"/>
                </a:solidFill>
                <a:latin typeface="+mn-lt"/>
                <a:ea typeface="+mn-ea"/>
                <a:cs typeface="+mn-cs"/>
              </a:rPr>
              <a:t>Assembly language</a:t>
            </a:r>
            <a:r>
              <a:rPr lang="en-US" sz="1200" b="0" i="0" kern="1200" dirty="0" smtClean="0">
                <a:solidFill>
                  <a:schemeClr val="tx1"/>
                </a:solidFill>
                <a:latin typeface="+mn-lt"/>
                <a:ea typeface="+mn-ea"/>
                <a:cs typeface="+mn-cs"/>
              </a:rPr>
              <a:t> is the language between high-level languages and machine language.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28</a:t>
            </a:fld>
            <a:endParaRPr lang="en-IN"/>
          </a:p>
        </p:txBody>
      </p:sp>
    </p:spTree>
    <p:extLst>
      <p:ext uri="{BB962C8B-B14F-4D97-AF65-F5344CB8AC3E}">
        <p14:creationId xmlns:p14="http://schemas.microsoft.com/office/powerpoint/2010/main" xmlns="" val="3251308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is Assembly Language?</a:t>
            </a:r>
          </a:p>
          <a:p>
            <a:r>
              <a:rPr lang="en-US" sz="1200" b="0" i="0" kern="1200" dirty="0" smtClean="0">
                <a:solidFill>
                  <a:schemeClr val="tx1"/>
                </a:solidFill>
                <a:latin typeface="+mn-lt"/>
                <a:ea typeface="+mn-ea"/>
                <a:cs typeface="+mn-cs"/>
              </a:rPr>
              <a:t>Assembly language is the intermediate language between high-level </a:t>
            </a:r>
            <a:r>
              <a:rPr lang="en-US" sz="1200" b="0" i="0" kern="1200" dirty="0" err="1" smtClean="0">
                <a:solidFill>
                  <a:schemeClr val="tx1"/>
                </a:solidFill>
                <a:latin typeface="+mn-lt"/>
                <a:ea typeface="+mn-ea"/>
                <a:cs typeface="+mn-cs"/>
              </a:rPr>
              <a:t>programing</a:t>
            </a:r>
            <a:r>
              <a:rPr lang="en-US" sz="1200" b="0" i="0" kern="1200" dirty="0" smtClean="0">
                <a:solidFill>
                  <a:schemeClr val="tx1"/>
                </a:solidFill>
                <a:latin typeface="+mn-lt"/>
                <a:ea typeface="+mn-ea"/>
                <a:cs typeface="+mn-cs"/>
              </a:rPr>
              <a:t> languages and machine language. It is one level above machine language. Assembly language is easier to understand than machine language but harder than high-level programming languages. This language is also known as a low-level language because it is close to the hardware level. In order to write effective programs using Assembly, the programmer should have a good understanding of the computer architecture and the register structure. A special compiler known as an assembler is used to convert assembly language instructions to machine code or object code.</a:t>
            </a:r>
          </a:p>
          <a:p>
            <a:r>
              <a:rPr lang="en-US" sz="1200" b="0" i="0" kern="1200" dirty="0" smtClean="0">
                <a:solidFill>
                  <a:schemeClr val="tx1"/>
                </a:solidFill>
                <a:latin typeface="+mn-lt"/>
                <a:ea typeface="+mn-ea"/>
                <a:cs typeface="+mn-cs"/>
              </a:rPr>
              <a:t>Assembly language statements have four sections. They are a label, </a:t>
            </a:r>
            <a:r>
              <a:rPr lang="en-US" sz="1200" b="0" i="0" u="none" strike="noStrike" kern="1200" dirty="0" smtClean="0">
                <a:solidFill>
                  <a:schemeClr val="tx1"/>
                </a:solidFill>
                <a:latin typeface="+mn-lt"/>
                <a:ea typeface="+mn-ea"/>
                <a:cs typeface="+mn-cs"/>
                <a:hlinkClick r:id="rId3"/>
              </a:rPr>
              <a:t>mnemonic</a:t>
            </a:r>
            <a:r>
              <a:rPr lang="en-US" sz="1200" b="0" i="0" kern="1200" dirty="0" smtClean="0">
                <a:solidFill>
                  <a:schemeClr val="tx1"/>
                </a:solidFill>
                <a:latin typeface="+mn-lt"/>
                <a:ea typeface="+mn-ea"/>
                <a:cs typeface="+mn-cs"/>
              </a:rPr>
              <a:t>, operand, comment. Label and comments are optional. Mnemonic is the instruction to execute and operands are parameters for the command. Assembly language also supports macros. A macro can be defined as a set of instructions with a name. It can be used elsewhere in the program.</a:t>
            </a:r>
          </a:p>
          <a:p>
            <a:r>
              <a:rPr lang="en-US" sz="1200" b="0" i="0" kern="1200" dirty="0" smtClean="0">
                <a:solidFill>
                  <a:schemeClr val="tx1"/>
                </a:solidFill>
                <a:latin typeface="+mn-lt"/>
                <a:ea typeface="+mn-ea"/>
                <a:cs typeface="+mn-cs"/>
              </a:rPr>
              <a:t>Some examples of Assembly language statements are as follows.</a:t>
            </a:r>
          </a:p>
          <a:p>
            <a:r>
              <a:rPr lang="en-US" sz="1200" b="0" i="0" kern="1200" dirty="0" smtClean="0">
                <a:solidFill>
                  <a:schemeClr val="tx1"/>
                </a:solidFill>
                <a:latin typeface="+mn-lt"/>
                <a:ea typeface="+mn-ea"/>
                <a:cs typeface="+mn-cs"/>
              </a:rPr>
              <a:t>MOV SUM,50 –  This instruction, copies the value 50 to the variable SUM.</a:t>
            </a:r>
          </a:p>
          <a:p>
            <a:r>
              <a:rPr lang="en-US" sz="1200" b="0" i="0" kern="1200" dirty="0" smtClean="0">
                <a:solidFill>
                  <a:schemeClr val="tx1"/>
                </a:solidFill>
                <a:latin typeface="+mn-lt"/>
                <a:ea typeface="+mn-ea"/>
                <a:cs typeface="+mn-cs"/>
              </a:rPr>
              <a:t>ADD VALUE1,20 – This is to add 20 to the VALUE1 variable</a:t>
            </a:r>
          </a:p>
          <a:p>
            <a:r>
              <a:rPr lang="en-US" sz="1200" b="0" i="0" kern="1200" dirty="0" smtClean="0">
                <a:solidFill>
                  <a:schemeClr val="tx1"/>
                </a:solidFill>
                <a:latin typeface="+mn-lt"/>
                <a:ea typeface="+mn-ea"/>
                <a:cs typeface="+mn-cs"/>
              </a:rPr>
              <a:t>ADD AH, BH –  This instruction is to copy the content in AH register to BH </a:t>
            </a:r>
            <a:r>
              <a:rPr lang="en-US" sz="1200" b="0" i="0" kern="1200" dirty="0" err="1" smtClean="0">
                <a:solidFill>
                  <a:schemeClr val="tx1"/>
                </a:solidFill>
                <a:latin typeface="+mn-lt"/>
                <a:ea typeface="+mn-ea"/>
                <a:cs typeface="+mn-cs"/>
              </a:rPr>
              <a:t>registe</a:t>
            </a:r>
            <a:endParaRPr lang="en-US" sz="1200" b="0" i="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29</a:t>
            </a:fld>
            <a:endParaRPr lang="en-IN"/>
          </a:p>
        </p:txBody>
      </p:sp>
    </p:spTree>
    <p:extLst>
      <p:ext uri="{BB962C8B-B14F-4D97-AF65-F5344CB8AC3E}">
        <p14:creationId xmlns:p14="http://schemas.microsoft.com/office/powerpoint/2010/main" xmlns="" val="4086555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is Assembly Language?</a:t>
            </a:r>
          </a:p>
          <a:p>
            <a:r>
              <a:rPr lang="en-US" sz="1200" b="0" i="0" kern="1200" dirty="0" smtClean="0">
                <a:solidFill>
                  <a:schemeClr val="tx1"/>
                </a:solidFill>
                <a:latin typeface="+mn-lt"/>
                <a:ea typeface="+mn-ea"/>
                <a:cs typeface="+mn-cs"/>
              </a:rPr>
              <a:t>Assembly language is the intermediate language between high-level </a:t>
            </a:r>
            <a:r>
              <a:rPr lang="en-US" sz="1200" b="0" i="0" kern="1200" dirty="0" err="1" smtClean="0">
                <a:solidFill>
                  <a:schemeClr val="tx1"/>
                </a:solidFill>
                <a:latin typeface="+mn-lt"/>
                <a:ea typeface="+mn-ea"/>
                <a:cs typeface="+mn-cs"/>
              </a:rPr>
              <a:t>programing</a:t>
            </a:r>
            <a:r>
              <a:rPr lang="en-US" sz="1200" b="0" i="0" kern="1200" dirty="0" smtClean="0">
                <a:solidFill>
                  <a:schemeClr val="tx1"/>
                </a:solidFill>
                <a:latin typeface="+mn-lt"/>
                <a:ea typeface="+mn-ea"/>
                <a:cs typeface="+mn-cs"/>
              </a:rPr>
              <a:t> languages and machine language. It is one level above machine language. Assembly language is easier to understand than machine language but harder than high-level programming languages. This language is also known as a low-level language because it is close to the hardware level. In order to write effective programs using Assembly, the programmer should have a good understanding of the computer architecture and the register structure. A special compiler known as an assembler is used to convert assembly language instructions to machine code or object code.</a:t>
            </a:r>
          </a:p>
          <a:p>
            <a:r>
              <a:rPr lang="en-US" sz="1200" b="0" i="0" kern="1200" dirty="0" smtClean="0">
                <a:solidFill>
                  <a:schemeClr val="tx1"/>
                </a:solidFill>
                <a:latin typeface="+mn-lt"/>
                <a:ea typeface="+mn-ea"/>
                <a:cs typeface="+mn-cs"/>
              </a:rPr>
              <a:t>Assembly language statements have four sections. They are a label, </a:t>
            </a:r>
            <a:r>
              <a:rPr lang="en-US" sz="1200" b="0" i="0" u="none" strike="noStrike" kern="1200" dirty="0" smtClean="0">
                <a:solidFill>
                  <a:schemeClr val="tx1"/>
                </a:solidFill>
                <a:latin typeface="+mn-lt"/>
                <a:ea typeface="+mn-ea"/>
                <a:cs typeface="+mn-cs"/>
                <a:hlinkClick r:id="rId3"/>
              </a:rPr>
              <a:t>mnemonic</a:t>
            </a:r>
            <a:r>
              <a:rPr lang="en-US" sz="1200" b="0" i="0" kern="1200" dirty="0" smtClean="0">
                <a:solidFill>
                  <a:schemeClr val="tx1"/>
                </a:solidFill>
                <a:latin typeface="+mn-lt"/>
                <a:ea typeface="+mn-ea"/>
                <a:cs typeface="+mn-cs"/>
              </a:rPr>
              <a:t>, operand, comment. Label and comments are optional. Mnemonic is the instruction to execute and operands are parameters for the command. Assembly language also supports macros. A macro can be defined as a set of instructions with a name. It can be used elsewhere in the program.</a:t>
            </a:r>
          </a:p>
          <a:p>
            <a:r>
              <a:rPr lang="en-US" sz="1200" b="0" i="0" kern="1200" dirty="0" smtClean="0">
                <a:solidFill>
                  <a:schemeClr val="tx1"/>
                </a:solidFill>
                <a:latin typeface="+mn-lt"/>
                <a:ea typeface="+mn-ea"/>
                <a:cs typeface="+mn-cs"/>
              </a:rPr>
              <a:t>Some examples of Assembly language statements are as follows.</a:t>
            </a:r>
          </a:p>
          <a:p>
            <a:r>
              <a:rPr lang="en-US" sz="1200" b="0" i="0" kern="1200" dirty="0" smtClean="0">
                <a:solidFill>
                  <a:schemeClr val="tx1"/>
                </a:solidFill>
                <a:latin typeface="+mn-lt"/>
                <a:ea typeface="+mn-ea"/>
                <a:cs typeface="+mn-cs"/>
              </a:rPr>
              <a:t>MOV SUM,50 –  This instruction, copies the value 50 to the variable SUM.</a:t>
            </a:r>
          </a:p>
          <a:p>
            <a:r>
              <a:rPr lang="en-US" sz="1200" b="0" i="0" kern="1200" dirty="0" smtClean="0">
                <a:solidFill>
                  <a:schemeClr val="tx1"/>
                </a:solidFill>
                <a:latin typeface="+mn-lt"/>
                <a:ea typeface="+mn-ea"/>
                <a:cs typeface="+mn-cs"/>
              </a:rPr>
              <a:t>ADD VALUE1,20 – This is to add 20 to the VALUE1 variable</a:t>
            </a:r>
          </a:p>
          <a:p>
            <a:r>
              <a:rPr lang="en-US" sz="1200" b="0" i="0" kern="1200" dirty="0" smtClean="0">
                <a:solidFill>
                  <a:schemeClr val="tx1"/>
                </a:solidFill>
                <a:latin typeface="+mn-lt"/>
                <a:ea typeface="+mn-ea"/>
                <a:cs typeface="+mn-cs"/>
              </a:rPr>
              <a:t>ADD AH, BH –  This instruction is to copy the content in AH register to BH </a:t>
            </a:r>
            <a:r>
              <a:rPr lang="en-US" sz="1200" b="0" i="0" kern="1200" dirty="0" err="1" smtClean="0">
                <a:solidFill>
                  <a:schemeClr val="tx1"/>
                </a:solidFill>
                <a:latin typeface="+mn-lt"/>
                <a:ea typeface="+mn-ea"/>
                <a:cs typeface="+mn-cs"/>
              </a:rPr>
              <a:t>registe</a:t>
            </a:r>
            <a:endParaRPr lang="en-US" sz="1200" b="0" i="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30</a:t>
            </a:fld>
            <a:endParaRPr lang="en-IN"/>
          </a:p>
        </p:txBody>
      </p:sp>
    </p:spTree>
    <p:extLst>
      <p:ext uri="{BB962C8B-B14F-4D97-AF65-F5344CB8AC3E}">
        <p14:creationId xmlns:p14="http://schemas.microsoft.com/office/powerpoint/2010/main" xmlns="" val="2880727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31</a:t>
            </a:fld>
            <a:endParaRPr lang="en-IN"/>
          </a:p>
        </p:txBody>
      </p:sp>
    </p:spTree>
    <p:extLst>
      <p:ext uri="{BB962C8B-B14F-4D97-AF65-F5344CB8AC3E}">
        <p14:creationId xmlns:p14="http://schemas.microsoft.com/office/powerpoint/2010/main" xmlns="" val="3762483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Once the source code is written in windows os, its .exe file can run only in Windows OS</a:t>
            </a:r>
          </a:p>
          <a:p>
            <a:r>
              <a:rPr lang="en-US" altLang="en-IN" dirty="0"/>
              <a:t>The .exe file can be taken and run in another windows operating system also (but not in other OS) because C language is platform dependent.  If the source code is written in Linux os then it's .exe file can be run in only linux platform.</a:t>
            </a:r>
          </a:p>
          <a:p>
            <a:r>
              <a:rPr lang="en-US" altLang="en-IN" b="1" dirty="0"/>
              <a:t>Note: </a:t>
            </a:r>
          </a:p>
          <a:p>
            <a:r>
              <a:rPr lang="en-US" altLang="en-IN" b="1" dirty="0"/>
              <a:t>Java - </a:t>
            </a:r>
            <a:r>
              <a:rPr lang="en-US" altLang="en-IN" dirty="0"/>
              <a:t> is a platform independent (if source code is written in windows OS, it's .exe file can be run in different OS) </a:t>
            </a:r>
          </a:p>
        </p:txBody>
      </p:sp>
      <p:sp>
        <p:nvSpPr>
          <p:cNvPr id="4" name="Slide Number Placeholder 3"/>
          <p:cNvSpPr>
            <a:spLocks noGrp="1"/>
          </p:cNvSpPr>
          <p:nvPr>
            <p:ph type="sldNum" sz="quarter" idx="10"/>
          </p:nvPr>
        </p:nvSpPr>
        <p:spPr/>
        <p:txBody>
          <a:bodyPr/>
          <a:lstStyle/>
          <a:p>
            <a:fld id="{598F0E57-1924-4718-AAC4-C3C349DB1EB0}" type="slidenum">
              <a:rPr lang="en-IN" smtClean="0"/>
              <a:pPr/>
              <a:t>32</a:t>
            </a:fld>
            <a:endParaRPr lang="en-IN"/>
          </a:p>
        </p:txBody>
      </p:sp>
    </p:spTree>
    <p:extLst>
      <p:ext uri="{BB962C8B-B14F-4D97-AF65-F5344CB8AC3E}">
        <p14:creationId xmlns:p14="http://schemas.microsoft.com/office/powerpoint/2010/main" xmlns="" val="1456171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33</a:t>
            </a:fld>
            <a:endParaRPr lang="en-IN"/>
          </a:p>
        </p:txBody>
      </p:sp>
    </p:spTree>
    <p:extLst>
      <p:ext uri="{BB962C8B-B14F-4D97-AF65-F5344CB8AC3E}">
        <p14:creationId xmlns:p14="http://schemas.microsoft.com/office/powerpoint/2010/main" xmlns="" val="1678964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r>
              <a:rPr lang="en-US"/>
              <a:t>How do people communicate... through a language</a:t>
            </a:r>
          </a:p>
        </p:txBody>
      </p:sp>
    </p:spTree>
    <p:extLst>
      <p:ext uri="{BB962C8B-B14F-4D97-AF65-F5344CB8AC3E}">
        <p14:creationId xmlns:p14="http://schemas.microsoft.com/office/powerpoint/2010/main" xmlns="" val="2445465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r>
              <a:rPr lang="en-US" dirty="0"/>
              <a:t>How do we communicate to a computer --&gt; we need a language.. and we use C language here.</a:t>
            </a:r>
          </a:p>
          <a:p>
            <a:endParaRPr lang="en-US" dirty="0"/>
          </a:p>
          <a:p>
            <a:r>
              <a:rPr lang="en-US" dirty="0" smtClean="0"/>
              <a:t>Generally </a:t>
            </a:r>
            <a:r>
              <a:rPr lang="en-US" dirty="0"/>
              <a:t>in </a:t>
            </a:r>
            <a:r>
              <a:rPr lang="en-US" dirty="0" smtClean="0"/>
              <a:t>English </a:t>
            </a:r>
            <a:r>
              <a:rPr lang="en-US" dirty="0"/>
              <a:t>language.. we </a:t>
            </a:r>
            <a:r>
              <a:rPr lang="en-US" dirty="0" smtClean="0"/>
              <a:t>must </a:t>
            </a:r>
            <a:r>
              <a:rPr lang="en-US" dirty="0"/>
              <a:t>know words to talk...</a:t>
            </a:r>
          </a:p>
          <a:p>
            <a:r>
              <a:rPr lang="en-US" dirty="0"/>
              <a:t>Is words enough </a:t>
            </a:r>
            <a:r>
              <a:rPr lang="en-US" dirty="0" smtClean="0"/>
              <a:t>...? </a:t>
            </a:r>
            <a:r>
              <a:rPr lang="en-US" dirty="0"/>
              <a:t>we should also be knowing the grammar to convey things correctly.</a:t>
            </a:r>
          </a:p>
          <a:p>
            <a:r>
              <a:rPr lang="en-US" dirty="0" smtClean="0"/>
              <a:t>Similarly</a:t>
            </a:r>
            <a:r>
              <a:rPr lang="en-US" dirty="0"/>
              <a:t>, C language has got a set of vocabulary (keywords) and </a:t>
            </a:r>
            <a:r>
              <a:rPr lang="en-US" dirty="0" smtClean="0"/>
              <a:t>grammar rules </a:t>
            </a:r>
            <a:r>
              <a:rPr lang="en-US" dirty="0"/>
              <a:t>(syntax) to communicate with a computer.</a:t>
            </a:r>
          </a:p>
        </p:txBody>
      </p:sp>
    </p:spTree>
    <p:extLst>
      <p:ext uri="{BB962C8B-B14F-4D97-AF65-F5344CB8AC3E}">
        <p14:creationId xmlns:p14="http://schemas.microsoft.com/office/powerpoint/2010/main" xmlns="" val="1179559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dirty="0" smtClean="0"/>
              <a:t>Human understandable languages.</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pPr/>
              <a:t>36</a:t>
            </a:fld>
            <a:endParaRPr lang="en-US"/>
          </a:p>
        </p:txBody>
      </p:sp>
    </p:spTree>
    <p:extLst>
      <p:ext uri="{BB962C8B-B14F-4D97-AF65-F5344CB8AC3E}">
        <p14:creationId xmlns:p14="http://schemas.microsoft.com/office/powerpoint/2010/main" xmlns="" val="1755400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Trainer can give his name instead of</a:t>
            </a:r>
            <a:r>
              <a:rPr lang="en-US" baseline="0" dirty="0" smtClean="0"/>
              <a:t> mine.</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pPr/>
              <a:t>37</a:t>
            </a:fld>
            <a:endParaRPr lang="en-US"/>
          </a:p>
        </p:txBody>
      </p:sp>
    </p:spTree>
    <p:extLst>
      <p:ext uri="{BB962C8B-B14F-4D97-AF65-F5344CB8AC3E}">
        <p14:creationId xmlns:p14="http://schemas.microsoft.com/office/powerpoint/2010/main" xmlns="" val="401390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a:t>Top left--&gt; Ken thompson</a:t>
            </a:r>
          </a:p>
          <a:p>
            <a:r>
              <a:rPr lang="en-US" altLang="en-IN"/>
              <a:t>Thompson designed and implemented the original Unix operating system and also invented the B programming language</a:t>
            </a:r>
          </a:p>
        </p:txBody>
      </p:sp>
      <p:sp>
        <p:nvSpPr>
          <p:cNvPr id="4" name="Slide Number Placeholder 3"/>
          <p:cNvSpPr>
            <a:spLocks noGrp="1"/>
          </p:cNvSpPr>
          <p:nvPr>
            <p:ph type="sldNum" sz="quarter" idx="10"/>
          </p:nvPr>
        </p:nvSpPr>
        <p:spPr/>
        <p:txBody>
          <a:bodyPr/>
          <a:lstStyle/>
          <a:p>
            <a:fld id="{598F0E57-1924-4718-AAC4-C3C349DB1EB0}" type="slidenum">
              <a:rPr lang="en-IN" smtClean="0"/>
              <a:pPr/>
              <a:t>4</a:t>
            </a:fld>
            <a:endParaRPr lang="en-IN"/>
          </a:p>
        </p:txBody>
      </p:sp>
    </p:spTree>
    <p:extLst>
      <p:ext uri="{BB962C8B-B14F-4D97-AF65-F5344CB8AC3E}">
        <p14:creationId xmlns:p14="http://schemas.microsoft.com/office/powerpoint/2010/main" xmlns="" val="387147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 Identifiers:</a:t>
            </a:r>
          </a:p>
          <a:p>
            <a:r>
              <a:rPr lang="en-US" sz="1200" b="0" i="0" kern="1200" dirty="0" smtClean="0">
                <a:solidFill>
                  <a:schemeClr val="tx1"/>
                </a:solidFill>
                <a:latin typeface="+mn-lt"/>
                <a:ea typeface="+mn-ea"/>
                <a:cs typeface="+mn-cs"/>
              </a:rPr>
              <a:t>Identifier refers to name given to entities such as variables, functions, structures etc.</a:t>
            </a:r>
          </a:p>
          <a:p>
            <a:r>
              <a:rPr lang="en-US" sz="1200" b="0" i="0" kern="1200" dirty="0" smtClean="0">
                <a:solidFill>
                  <a:schemeClr val="tx1"/>
                </a:solidFill>
                <a:latin typeface="+mn-lt"/>
                <a:ea typeface="+mn-ea"/>
                <a:cs typeface="+mn-cs"/>
              </a:rPr>
              <a:t>Identifier must be unique. They are created to give unique name to a entity to identify it during the execution of the program. For example:</a:t>
            </a:r>
          </a:p>
          <a:p>
            <a:r>
              <a:rPr lang="en-US" dirty="0" smtClean="0"/>
              <a:t>int money; double account_Balance; </a:t>
            </a:r>
          </a:p>
          <a:p>
            <a:r>
              <a:rPr lang="en-US" sz="1200" b="0" i="0" kern="1200" dirty="0" smtClean="0">
                <a:solidFill>
                  <a:schemeClr val="tx1"/>
                </a:solidFill>
                <a:latin typeface="+mn-lt"/>
                <a:ea typeface="+mn-ea"/>
                <a:cs typeface="+mn-cs"/>
              </a:rPr>
              <a:t>Here, money and account_Balance are identifiers.</a:t>
            </a:r>
          </a:p>
          <a:p>
            <a:r>
              <a:rPr lang="en-US" sz="1200" b="0" i="0" kern="1200" dirty="0" smtClean="0">
                <a:solidFill>
                  <a:schemeClr val="tx1"/>
                </a:solidFill>
                <a:latin typeface="+mn-lt"/>
                <a:ea typeface="+mn-ea"/>
                <a:cs typeface="+mn-cs"/>
              </a:rPr>
              <a:t>Also remember, identifier names must be different from keywords. You cannot use int as an identifier because int is a keyword.</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38</a:t>
            </a:fld>
            <a:endParaRPr lang="en-IN"/>
          </a:p>
        </p:txBody>
      </p:sp>
    </p:spTree>
    <p:extLst>
      <p:ext uri="{BB962C8B-B14F-4D97-AF65-F5344CB8AC3E}">
        <p14:creationId xmlns:p14="http://schemas.microsoft.com/office/powerpoint/2010/main" xmlns="" val="2170715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39</a:t>
            </a:fld>
            <a:endParaRPr lang="en-IN"/>
          </a:p>
        </p:txBody>
      </p:sp>
    </p:spTree>
    <p:extLst>
      <p:ext uri="{BB962C8B-B14F-4D97-AF65-F5344CB8AC3E}">
        <p14:creationId xmlns:p14="http://schemas.microsoft.com/office/powerpoint/2010/main" xmlns="" val="1275042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Compare this keywords with the english dictionary -- </a:t>
            </a:r>
          </a:p>
          <a:p>
            <a:r>
              <a:rPr lang="en-US" dirty="0"/>
              <a:t>Keywords are like vocabulary in english.  If </a:t>
            </a:r>
            <a:r>
              <a:rPr lang="en-US" dirty="0" smtClean="0"/>
              <a:t>we know purpose of 32 </a:t>
            </a:r>
            <a:r>
              <a:rPr lang="en-US" dirty="0"/>
              <a:t>keywords , then </a:t>
            </a:r>
            <a:r>
              <a:rPr lang="en-US" dirty="0" smtClean="0"/>
              <a:t>C language is half done</a:t>
            </a:r>
            <a:r>
              <a:rPr lang="en-US" dirty="0"/>
              <a:t>..!!</a:t>
            </a:r>
          </a:p>
        </p:txBody>
      </p:sp>
      <p:sp>
        <p:nvSpPr>
          <p:cNvPr id="4" name="Slide Number Placeholder 3"/>
          <p:cNvSpPr>
            <a:spLocks noGrp="1"/>
          </p:cNvSpPr>
          <p:nvPr>
            <p:ph type="sldNum" sz="quarter" idx="10"/>
          </p:nvPr>
        </p:nvSpPr>
        <p:spPr/>
        <p:txBody>
          <a:bodyPr/>
          <a:lstStyle/>
          <a:p>
            <a:fld id="{598F0E57-1924-4718-AAC4-C3C349DB1EB0}" type="slidenum">
              <a:rPr lang="en-IN" smtClean="0"/>
              <a:pPr/>
              <a:t>42</a:t>
            </a:fld>
            <a:endParaRPr lang="en-IN"/>
          </a:p>
        </p:txBody>
      </p:sp>
    </p:spTree>
    <p:extLst>
      <p:ext uri="{BB962C8B-B14F-4D97-AF65-F5344CB8AC3E}">
        <p14:creationId xmlns:p14="http://schemas.microsoft.com/office/powerpoint/2010/main" xmlns="" val="1933589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fontAlgn="base">
              <a:buFont typeface="+mj-lt"/>
              <a:buAutoNum type="arabicPeriod"/>
            </a:pPr>
            <a:r>
              <a:rPr lang="en-IN" sz="1200" b="0" i="0" kern="1200" dirty="0" smtClean="0">
                <a:solidFill>
                  <a:schemeClr val="tx1"/>
                </a:solidFill>
                <a:latin typeface="+mn-lt"/>
                <a:ea typeface="+mn-ea"/>
                <a:cs typeface="+mn-cs"/>
              </a:rPr>
              <a:t>Integer data type allows a variable to store numeric values.</a:t>
            </a:r>
          </a:p>
          <a:p>
            <a:pPr marL="228600" indent="-228600" fontAlgn="base">
              <a:buFont typeface="+mj-lt"/>
              <a:buAutoNum type="arabicPeriod"/>
            </a:pPr>
            <a:r>
              <a:rPr lang="en-IN" sz="1200" b="0" i="0" kern="1200" dirty="0" smtClean="0">
                <a:solidFill>
                  <a:schemeClr val="tx1"/>
                </a:solidFill>
                <a:latin typeface="+mn-lt"/>
                <a:ea typeface="+mn-ea"/>
                <a:cs typeface="+mn-cs"/>
              </a:rPr>
              <a:t>“int” keyword is used to refer integer data type.</a:t>
            </a:r>
          </a:p>
          <a:p>
            <a:pPr marL="228600" indent="-228600" fontAlgn="base">
              <a:buFont typeface="+mj-lt"/>
              <a:buAutoNum type="arabicPeriod"/>
            </a:pPr>
            <a:r>
              <a:rPr lang="en-IN" sz="1200" b="0" i="0" kern="1200" dirty="0" smtClean="0">
                <a:solidFill>
                  <a:schemeClr val="tx1"/>
                </a:solidFill>
                <a:latin typeface="+mn-lt"/>
                <a:ea typeface="+mn-ea"/>
                <a:cs typeface="+mn-cs"/>
              </a:rPr>
              <a:t>The storage size of int data type is 2 or 4</a:t>
            </a:r>
            <a:r>
              <a:rPr lang="en-IN" sz="1200" b="0" i="0" kern="1200" baseline="0" dirty="0" smtClean="0">
                <a:solidFill>
                  <a:schemeClr val="tx1"/>
                </a:solidFill>
                <a:latin typeface="+mn-lt"/>
                <a:ea typeface="+mn-ea"/>
                <a:cs typeface="+mn-cs"/>
              </a:rPr>
              <a:t> byte</a:t>
            </a:r>
            <a:endParaRPr lang="en-IN" sz="1200" b="0" i="0" kern="1200" dirty="0" smtClean="0">
              <a:solidFill>
                <a:schemeClr val="tx1"/>
              </a:solidFill>
              <a:latin typeface="+mn-lt"/>
              <a:ea typeface="+mn-ea"/>
              <a:cs typeface="+mn-cs"/>
            </a:endParaRPr>
          </a:p>
          <a:p>
            <a:pPr marL="228600" indent="-228600" fontAlgn="base">
              <a:buFont typeface="+mj-lt"/>
              <a:buAutoNum type="arabicPeriod"/>
            </a:pPr>
            <a:r>
              <a:rPr lang="en-IN" sz="1200" b="0" i="0" kern="1200" dirty="0" smtClean="0">
                <a:solidFill>
                  <a:schemeClr val="tx1"/>
                </a:solidFill>
                <a:latin typeface="+mn-lt"/>
                <a:ea typeface="+mn-ea"/>
                <a:cs typeface="+mn-cs"/>
              </a:rPr>
              <a:t>It varies depend upon the processor in the CPU that we use.  If we are using 16 bit processor, 2 byte  (16 bit) of memory will be allocated for int data type.</a:t>
            </a:r>
          </a:p>
          <a:p>
            <a:pPr marL="228600" indent="-228600" fontAlgn="base">
              <a:buFont typeface="+mj-lt"/>
              <a:buAutoNum type="arabicPeriod"/>
            </a:pPr>
            <a:r>
              <a:rPr lang="en-IN" sz="1200" b="0" i="0" kern="1200" dirty="0" smtClean="0">
                <a:solidFill>
                  <a:schemeClr val="tx1"/>
                </a:solidFill>
                <a:latin typeface="+mn-lt"/>
                <a:ea typeface="+mn-ea"/>
                <a:cs typeface="+mn-cs"/>
              </a:rPr>
              <a:t>Like wise, 4 byte (32 bit) of memory for 32 bit processor and 8 byte (64 bit) of memory for 64 bit processor is allocated for int datatype.</a:t>
            </a:r>
          </a:p>
          <a:p>
            <a:pPr marL="228600" indent="-228600" fontAlgn="base">
              <a:buFont typeface="+mj-lt"/>
              <a:buAutoNum type="arabicPeriod"/>
            </a:pPr>
            <a:r>
              <a:rPr lang="en-IN" sz="1200" b="0" i="0" kern="1200" dirty="0" smtClean="0">
                <a:solidFill>
                  <a:schemeClr val="tx1"/>
                </a:solidFill>
                <a:latin typeface="+mn-lt"/>
                <a:ea typeface="+mn-ea"/>
                <a:cs typeface="+mn-cs"/>
              </a:rPr>
              <a:t>int (2 byte) can store values from -32,768 to +32,767</a:t>
            </a:r>
          </a:p>
          <a:p>
            <a:pPr marL="228600" indent="-228600" fontAlgn="base">
              <a:buFont typeface="+mj-lt"/>
              <a:buAutoNum type="arabicPeriod"/>
            </a:pPr>
            <a:r>
              <a:rPr lang="en-IN" sz="1200" b="0" i="0" kern="1200" dirty="0" smtClean="0">
                <a:solidFill>
                  <a:schemeClr val="tx1"/>
                </a:solidFill>
                <a:latin typeface="+mn-lt"/>
                <a:ea typeface="+mn-ea"/>
                <a:cs typeface="+mn-cs"/>
              </a:rPr>
              <a:t>int (4 byte) can store values from -2,147,483,648 to +2,147,483,647.</a:t>
            </a:r>
          </a:p>
          <a:p>
            <a:pPr marL="228600" indent="-228600" fontAlgn="base">
              <a:buFont typeface="+mj-lt"/>
              <a:buAutoNum type="arabicPeriod"/>
            </a:pPr>
            <a:r>
              <a:rPr lang="en-IN" sz="1200" b="0" i="0" kern="1200" dirty="0" smtClean="0">
                <a:solidFill>
                  <a:schemeClr val="tx1"/>
                </a:solidFill>
                <a:latin typeface="+mn-lt"/>
                <a:ea typeface="+mn-ea"/>
                <a:cs typeface="+mn-cs"/>
              </a:rPr>
              <a:t>If you want to use the integer value that crosses the above limit, you can go for “long int” and “long </a:t>
            </a:r>
            <a:r>
              <a:rPr lang="en-IN" sz="1200" b="0" i="0" kern="1200" dirty="0" err="1" smtClean="0">
                <a:solidFill>
                  <a:schemeClr val="tx1"/>
                </a:solidFill>
                <a:latin typeface="+mn-lt"/>
                <a:ea typeface="+mn-ea"/>
                <a:cs typeface="+mn-cs"/>
              </a:rPr>
              <a:t>long</a:t>
            </a:r>
            <a:r>
              <a:rPr lang="en-IN" sz="1200" b="0" i="0" kern="1200" dirty="0" smtClean="0">
                <a:solidFill>
                  <a:schemeClr val="tx1"/>
                </a:solidFill>
                <a:latin typeface="+mn-lt"/>
                <a:ea typeface="+mn-ea"/>
                <a:cs typeface="+mn-cs"/>
              </a:rPr>
              <a:t> int” for which the limits are very high.</a:t>
            </a:r>
          </a:p>
          <a:p>
            <a:endParaRPr lang="en-US" sz="1800" dirty="0" smtClean="0"/>
          </a:p>
          <a:p>
            <a:pPr fontAlgn="base"/>
            <a:r>
              <a:rPr lang="en-IN" sz="1200" b="1" i="0" kern="1200" dirty="0" smtClean="0">
                <a:solidFill>
                  <a:schemeClr val="tx1"/>
                </a:solidFill>
                <a:latin typeface="+mn-lt"/>
                <a:ea typeface="+mn-ea"/>
                <a:cs typeface="+mn-cs"/>
              </a:rPr>
              <a:t>Note:</a:t>
            </a:r>
            <a:endParaRPr lang="en-IN" sz="1200" b="0" i="0" kern="1200" dirty="0" smtClean="0">
              <a:solidFill>
                <a:schemeClr val="tx1"/>
              </a:solidFill>
              <a:latin typeface="+mn-lt"/>
              <a:ea typeface="+mn-ea"/>
              <a:cs typeface="+mn-cs"/>
            </a:endParaRPr>
          </a:p>
          <a:p>
            <a:pPr fontAlgn="base"/>
            <a:r>
              <a:rPr lang="en-IN" sz="1200" b="0" i="0" kern="1200" dirty="0" smtClean="0">
                <a:solidFill>
                  <a:schemeClr val="tx1"/>
                </a:solidFill>
                <a:latin typeface="+mn-lt"/>
                <a:ea typeface="+mn-ea"/>
                <a:cs typeface="+mn-cs"/>
              </a:rPr>
              <a:t>We can’t store decimal values using int data type.</a:t>
            </a:r>
          </a:p>
          <a:p>
            <a:pPr fontAlgn="base"/>
            <a:r>
              <a:rPr lang="en-IN" sz="1200" b="0" i="0" kern="1200" dirty="0" smtClean="0">
                <a:solidFill>
                  <a:schemeClr val="tx1"/>
                </a:solidFill>
                <a:latin typeface="+mn-lt"/>
                <a:ea typeface="+mn-ea"/>
                <a:cs typeface="+mn-cs"/>
              </a:rPr>
              <a:t>If we use int data type to store decimal values, decimal values will be truncated and we will get only whole number.</a:t>
            </a:r>
          </a:p>
          <a:p>
            <a:pPr fontAlgn="base"/>
            <a:r>
              <a:rPr lang="en-IN" sz="1200" b="0" i="0" kern="1200" dirty="0" smtClean="0">
                <a:solidFill>
                  <a:schemeClr val="tx1"/>
                </a:solidFill>
                <a:latin typeface="+mn-lt"/>
                <a:ea typeface="+mn-ea"/>
                <a:cs typeface="+mn-cs"/>
              </a:rPr>
              <a:t>In this case, float data type can be used to store decimal values in a variable.</a:t>
            </a:r>
          </a:p>
          <a:p>
            <a:endParaRPr lang="en-US" sz="1800" dirty="0"/>
          </a:p>
        </p:txBody>
      </p:sp>
      <p:sp>
        <p:nvSpPr>
          <p:cNvPr id="4" name="Slide Number Placeholder 3"/>
          <p:cNvSpPr>
            <a:spLocks noGrp="1"/>
          </p:cNvSpPr>
          <p:nvPr>
            <p:ph type="sldNum" sz="quarter" idx="10"/>
          </p:nvPr>
        </p:nvSpPr>
        <p:spPr/>
        <p:txBody>
          <a:bodyPr/>
          <a:lstStyle/>
          <a:p>
            <a:fld id="{66CF9809-9E45-47B4-894C-F7B6C588F342}" type="slidenum">
              <a:rPr lang="en-US" smtClean="0"/>
              <a:pPr/>
              <a:t>47</a:t>
            </a:fld>
            <a:endParaRPr lang="en-US" dirty="0"/>
          </a:p>
        </p:txBody>
      </p:sp>
    </p:spTree>
    <p:extLst>
      <p:ext uri="{BB962C8B-B14F-4D97-AF65-F5344CB8AC3E}">
        <p14:creationId xmlns:p14="http://schemas.microsoft.com/office/powerpoint/2010/main" xmlns="" val="36562199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fontAlgn="base">
              <a:buFont typeface="+mj-lt"/>
              <a:buAutoNum type="arabicPeriod"/>
            </a:pPr>
            <a:r>
              <a:rPr lang="en-IN" sz="1200" b="0" i="0" kern="1200" dirty="0" smtClean="0">
                <a:solidFill>
                  <a:schemeClr val="tx1"/>
                </a:solidFill>
                <a:latin typeface="+mn-lt"/>
                <a:ea typeface="+mn-ea"/>
                <a:cs typeface="+mn-cs"/>
              </a:rPr>
              <a:t>Integer data type allows a variable to store numeric values.</a:t>
            </a:r>
          </a:p>
          <a:p>
            <a:pPr marL="228600" indent="-228600" fontAlgn="base">
              <a:buFont typeface="+mj-lt"/>
              <a:buAutoNum type="arabicPeriod"/>
            </a:pPr>
            <a:r>
              <a:rPr lang="en-IN" sz="1200" b="0" i="0" kern="1200" dirty="0" smtClean="0">
                <a:solidFill>
                  <a:schemeClr val="tx1"/>
                </a:solidFill>
                <a:latin typeface="+mn-lt"/>
                <a:ea typeface="+mn-ea"/>
                <a:cs typeface="+mn-cs"/>
              </a:rPr>
              <a:t>“int” keyword is used to refer integer data type.</a:t>
            </a:r>
          </a:p>
          <a:p>
            <a:pPr marL="228600" indent="-228600" fontAlgn="base">
              <a:buFont typeface="+mj-lt"/>
              <a:buAutoNum type="arabicPeriod"/>
            </a:pPr>
            <a:r>
              <a:rPr lang="en-IN" sz="1200" b="0" i="0" kern="1200" dirty="0" smtClean="0">
                <a:solidFill>
                  <a:schemeClr val="tx1"/>
                </a:solidFill>
                <a:latin typeface="+mn-lt"/>
                <a:ea typeface="+mn-ea"/>
                <a:cs typeface="+mn-cs"/>
              </a:rPr>
              <a:t>The storage size of int data type is 2 or 4</a:t>
            </a:r>
            <a:r>
              <a:rPr lang="en-IN" sz="1200" b="0" i="0" kern="1200" baseline="0" dirty="0" smtClean="0">
                <a:solidFill>
                  <a:schemeClr val="tx1"/>
                </a:solidFill>
                <a:latin typeface="+mn-lt"/>
                <a:ea typeface="+mn-ea"/>
                <a:cs typeface="+mn-cs"/>
              </a:rPr>
              <a:t> byte</a:t>
            </a:r>
            <a:endParaRPr lang="en-IN" sz="1200" b="0" i="0" kern="1200" dirty="0" smtClean="0">
              <a:solidFill>
                <a:schemeClr val="tx1"/>
              </a:solidFill>
              <a:latin typeface="+mn-lt"/>
              <a:ea typeface="+mn-ea"/>
              <a:cs typeface="+mn-cs"/>
            </a:endParaRPr>
          </a:p>
          <a:p>
            <a:pPr marL="228600" indent="-228600" fontAlgn="base">
              <a:buFont typeface="+mj-lt"/>
              <a:buAutoNum type="arabicPeriod"/>
            </a:pPr>
            <a:r>
              <a:rPr lang="en-IN" sz="1200" b="0" i="0" kern="1200" dirty="0" smtClean="0">
                <a:solidFill>
                  <a:schemeClr val="tx1"/>
                </a:solidFill>
                <a:latin typeface="+mn-lt"/>
                <a:ea typeface="+mn-ea"/>
                <a:cs typeface="+mn-cs"/>
              </a:rPr>
              <a:t>It varies depend upon the processor in the CPU that we use.  If we are using 16 bit processor, 2 byte  (16 bit) of memory will be allocated for int data type.</a:t>
            </a:r>
          </a:p>
          <a:p>
            <a:pPr marL="228600" indent="-228600" fontAlgn="base">
              <a:buFont typeface="+mj-lt"/>
              <a:buAutoNum type="arabicPeriod"/>
            </a:pPr>
            <a:r>
              <a:rPr lang="en-IN" sz="1200" b="0" i="0" kern="1200" dirty="0" smtClean="0">
                <a:solidFill>
                  <a:schemeClr val="tx1"/>
                </a:solidFill>
                <a:latin typeface="+mn-lt"/>
                <a:ea typeface="+mn-ea"/>
                <a:cs typeface="+mn-cs"/>
              </a:rPr>
              <a:t>Like wise, 4 byte (32 bit) of memory for 32 bit processor and 8 byte (64 bit) of memory for 64 bit processor is allocated for int datatype.</a:t>
            </a:r>
          </a:p>
          <a:p>
            <a:pPr marL="228600" indent="-228600" fontAlgn="base">
              <a:buFont typeface="+mj-lt"/>
              <a:buAutoNum type="arabicPeriod"/>
            </a:pPr>
            <a:r>
              <a:rPr lang="en-IN" sz="1200" b="0" i="0" kern="1200" dirty="0" smtClean="0">
                <a:solidFill>
                  <a:schemeClr val="tx1"/>
                </a:solidFill>
                <a:latin typeface="+mn-lt"/>
                <a:ea typeface="+mn-ea"/>
                <a:cs typeface="+mn-cs"/>
              </a:rPr>
              <a:t>int (2 byte) can store values from -32,768 to +32,767</a:t>
            </a:r>
          </a:p>
          <a:p>
            <a:pPr marL="228600" indent="-228600" fontAlgn="base">
              <a:buFont typeface="+mj-lt"/>
              <a:buAutoNum type="arabicPeriod"/>
            </a:pPr>
            <a:r>
              <a:rPr lang="en-IN" sz="1200" b="0" i="0" kern="1200" dirty="0" smtClean="0">
                <a:solidFill>
                  <a:schemeClr val="tx1"/>
                </a:solidFill>
                <a:latin typeface="+mn-lt"/>
                <a:ea typeface="+mn-ea"/>
                <a:cs typeface="+mn-cs"/>
              </a:rPr>
              <a:t>int (4 byte) can store values from -2,147,483,648 to +2,147,483,647.</a:t>
            </a:r>
          </a:p>
          <a:p>
            <a:pPr marL="228600" indent="-228600" fontAlgn="base">
              <a:buFont typeface="+mj-lt"/>
              <a:buAutoNum type="arabicPeriod"/>
            </a:pPr>
            <a:r>
              <a:rPr lang="en-IN" sz="1200" b="0" i="0" kern="1200" dirty="0" smtClean="0">
                <a:solidFill>
                  <a:schemeClr val="tx1"/>
                </a:solidFill>
                <a:latin typeface="+mn-lt"/>
                <a:ea typeface="+mn-ea"/>
                <a:cs typeface="+mn-cs"/>
              </a:rPr>
              <a:t>If you want to use the integer value that crosses the above limit, you can go for “long int” and “long </a:t>
            </a:r>
            <a:r>
              <a:rPr lang="en-IN" sz="1200" b="0" i="0" kern="1200" dirty="0" err="1" smtClean="0">
                <a:solidFill>
                  <a:schemeClr val="tx1"/>
                </a:solidFill>
                <a:latin typeface="+mn-lt"/>
                <a:ea typeface="+mn-ea"/>
                <a:cs typeface="+mn-cs"/>
              </a:rPr>
              <a:t>long</a:t>
            </a:r>
            <a:r>
              <a:rPr lang="en-IN" sz="1200" b="0" i="0" kern="1200" dirty="0" smtClean="0">
                <a:solidFill>
                  <a:schemeClr val="tx1"/>
                </a:solidFill>
                <a:latin typeface="+mn-lt"/>
                <a:ea typeface="+mn-ea"/>
                <a:cs typeface="+mn-cs"/>
              </a:rPr>
              <a:t> int” for which the limits are very high.</a:t>
            </a:r>
          </a:p>
          <a:p>
            <a:endParaRPr lang="en-US" sz="1800" dirty="0" smtClean="0"/>
          </a:p>
          <a:p>
            <a:pPr fontAlgn="base"/>
            <a:r>
              <a:rPr lang="en-IN" sz="1200" b="1" i="0" kern="1200" dirty="0" smtClean="0">
                <a:solidFill>
                  <a:schemeClr val="tx1"/>
                </a:solidFill>
                <a:latin typeface="+mn-lt"/>
                <a:ea typeface="+mn-ea"/>
                <a:cs typeface="+mn-cs"/>
              </a:rPr>
              <a:t>Note:</a:t>
            </a:r>
            <a:endParaRPr lang="en-IN" sz="1200" b="0" i="0" kern="1200" dirty="0" smtClean="0">
              <a:solidFill>
                <a:schemeClr val="tx1"/>
              </a:solidFill>
              <a:latin typeface="+mn-lt"/>
              <a:ea typeface="+mn-ea"/>
              <a:cs typeface="+mn-cs"/>
            </a:endParaRPr>
          </a:p>
          <a:p>
            <a:pPr fontAlgn="base"/>
            <a:r>
              <a:rPr lang="en-IN" sz="1200" b="0" i="0" kern="1200" dirty="0" smtClean="0">
                <a:solidFill>
                  <a:schemeClr val="tx1"/>
                </a:solidFill>
                <a:latin typeface="+mn-lt"/>
                <a:ea typeface="+mn-ea"/>
                <a:cs typeface="+mn-cs"/>
              </a:rPr>
              <a:t>We can’t store decimal values using int data type.</a:t>
            </a:r>
          </a:p>
          <a:p>
            <a:pPr fontAlgn="base"/>
            <a:r>
              <a:rPr lang="en-IN" sz="1200" b="0" i="0" kern="1200" dirty="0" smtClean="0">
                <a:solidFill>
                  <a:schemeClr val="tx1"/>
                </a:solidFill>
                <a:latin typeface="+mn-lt"/>
                <a:ea typeface="+mn-ea"/>
                <a:cs typeface="+mn-cs"/>
              </a:rPr>
              <a:t>If we use int data type to store decimal values, decimal values will be truncated and we will get only whole number.</a:t>
            </a:r>
          </a:p>
          <a:p>
            <a:pPr fontAlgn="base"/>
            <a:r>
              <a:rPr lang="en-IN" sz="1200" b="0" i="0" kern="1200" dirty="0" smtClean="0">
                <a:solidFill>
                  <a:schemeClr val="tx1"/>
                </a:solidFill>
                <a:latin typeface="+mn-lt"/>
                <a:ea typeface="+mn-ea"/>
                <a:cs typeface="+mn-cs"/>
              </a:rPr>
              <a:t>In this case, float data type can be used to store decimal values in a variable.</a:t>
            </a:r>
          </a:p>
          <a:p>
            <a:endParaRPr lang="en-US" sz="1800" dirty="0"/>
          </a:p>
        </p:txBody>
      </p:sp>
      <p:sp>
        <p:nvSpPr>
          <p:cNvPr id="4" name="Slide Number Placeholder 3"/>
          <p:cNvSpPr>
            <a:spLocks noGrp="1"/>
          </p:cNvSpPr>
          <p:nvPr>
            <p:ph type="sldNum" sz="quarter" idx="10"/>
          </p:nvPr>
        </p:nvSpPr>
        <p:spPr/>
        <p:txBody>
          <a:bodyPr/>
          <a:lstStyle/>
          <a:p>
            <a:fld id="{66CF9809-9E45-47B4-894C-F7B6C588F342}" type="slidenum">
              <a:rPr lang="en-US" smtClean="0"/>
              <a:pPr/>
              <a:t>48</a:t>
            </a:fld>
            <a:endParaRPr lang="en-US" dirty="0"/>
          </a:p>
        </p:txBody>
      </p:sp>
    </p:spTree>
    <p:extLst>
      <p:ext uri="{BB962C8B-B14F-4D97-AF65-F5344CB8AC3E}">
        <p14:creationId xmlns:p14="http://schemas.microsoft.com/office/powerpoint/2010/main" xmlns="" val="2802781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a:spcBef>
                <a:spcPct val="0"/>
              </a:spcBef>
              <a:buFont typeface="Wingdings" panose="05000000000000000000" pitchFamily="2" charset="2"/>
              <a:buChar char="v"/>
            </a:pPr>
            <a:r>
              <a:rPr lang="en-IN" sz="1800" dirty="0" smtClean="0"/>
              <a:t>Floating-point are numbers with floating decimal points. Floating-point, as the name implies, are numbers that contain decimal points that can float left or right.</a:t>
            </a:r>
          </a:p>
          <a:p>
            <a:pPr lvl="0">
              <a:spcBef>
                <a:spcPct val="0"/>
              </a:spcBef>
            </a:pPr>
            <a:endParaRPr lang="en-IN" sz="1800" dirty="0" smtClean="0"/>
          </a:p>
          <a:p>
            <a:pPr lvl="0">
              <a:spcBef>
                <a:spcPct val="0"/>
              </a:spcBef>
              <a:buFont typeface="Wingdings" panose="05000000000000000000" pitchFamily="2" charset="2"/>
              <a:buChar char="v"/>
            </a:pPr>
            <a:r>
              <a:rPr lang="en-IN" sz="1800" dirty="0" smtClean="0"/>
              <a:t>In programming, floating-point is used to represent fractions. Numbers such as 1/2, 5/7, -100/3 can be represented in floating-point as 0.5, 0.71428, -33.33.</a:t>
            </a:r>
          </a:p>
          <a:p>
            <a:pPr lvl="0">
              <a:spcBef>
                <a:spcPct val="0"/>
              </a:spcBef>
            </a:pPr>
            <a:endParaRPr lang="en-IN" sz="1800" dirty="0" smtClean="0"/>
          </a:p>
          <a:p>
            <a:pPr lvl="0">
              <a:spcBef>
                <a:spcPct val="0"/>
              </a:spcBef>
              <a:buFont typeface="Wingdings" panose="05000000000000000000" pitchFamily="2" charset="2"/>
              <a:buChar char="v"/>
            </a:pPr>
            <a:r>
              <a:rPr lang="en-IN" sz="1800" dirty="0" smtClean="0"/>
              <a:t>Often the keyword 'float' is used to declare a variable that stores floating-point numbers.</a:t>
            </a:r>
          </a:p>
          <a:p>
            <a:pPr>
              <a:spcBef>
                <a:spcPts val="0"/>
              </a:spcBef>
              <a:buNone/>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49</a:t>
            </a:fld>
            <a:endParaRPr lang="en-US" dirty="0"/>
          </a:p>
        </p:txBody>
      </p:sp>
    </p:spTree>
    <p:extLst>
      <p:ext uri="{BB962C8B-B14F-4D97-AF65-F5344CB8AC3E}">
        <p14:creationId xmlns:p14="http://schemas.microsoft.com/office/powerpoint/2010/main" xmlns="" val="791689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lang="en-IN" sz="1200" b="0" i="0" kern="1200" dirty="0" smtClean="0">
                <a:solidFill>
                  <a:schemeClr val="tx1"/>
                </a:solidFill>
                <a:latin typeface="+mn-lt"/>
                <a:ea typeface="+mn-ea"/>
                <a:cs typeface="+mn-cs"/>
              </a:rPr>
              <a:t>The size of float (single precision float data type) is 4 bytes. And the size of double (double precision float data type) is 8 bytes. </a:t>
            </a:r>
          </a:p>
          <a:p>
            <a:pPr marL="342900" indent="-342900">
              <a:spcBef>
                <a:spcPts val="0"/>
              </a:spcBef>
              <a:buFont typeface="+mj-lt"/>
              <a:buAutoNum type="arabicPeriod"/>
            </a:pPr>
            <a:r>
              <a:rPr lang="en-IN" sz="1200" b="0" i="0" kern="1200" dirty="0" smtClean="0">
                <a:solidFill>
                  <a:schemeClr val="tx1"/>
                </a:solidFill>
                <a:latin typeface="+mn-lt"/>
                <a:ea typeface="+mn-ea"/>
                <a:cs typeface="+mn-cs"/>
              </a:rPr>
              <a:t>Floating point variables has a precision of 6 digits whereas the precision of double is 15 digits.</a:t>
            </a: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50</a:t>
            </a:fld>
            <a:endParaRPr lang="en-US" dirty="0"/>
          </a:p>
        </p:txBody>
      </p:sp>
    </p:spTree>
    <p:extLst>
      <p:ext uri="{BB962C8B-B14F-4D97-AF65-F5344CB8AC3E}">
        <p14:creationId xmlns:p14="http://schemas.microsoft.com/office/powerpoint/2010/main" xmlns="" val="777714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51</a:t>
            </a:fld>
            <a:endParaRPr lang="en-US" dirty="0"/>
          </a:p>
        </p:txBody>
      </p:sp>
    </p:spTree>
    <p:extLst>
      <p:ext uri="{BB962C8B-B14F-4D97-AF65-F5344CB8AC3E}">
        <p14:creationId xmlns:p14="http://schemas.microsoft.com/office/powerpoint/2010/main" xmlns="" val="1124106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52</a:t>
            </a:fld>
            <a:endParaRPr lang="en-US" dirty="0"/>
          </a:p>
        </p:txBody>
      </p:sp>
    </p:spTree>
    <p:extLst>
      <p:ext uri="{BB962C8B-B14F-4D97-AF65-F5344CB8AC3E}">
        <p14:creationId xmlns:p14="http://schemas.microsoft.com/office/powerpoint/2010/main" xmlns="" val="797759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53</a:t>
            </a:fld>
            <a:endParaRPr lang="en-US" dirty="0"/>
          </a:p>
        </p:txBody>
      </p:sp>
    </p:spTree>
    <p:extLst>
      <p:ext uri="{BB962C8B-B14F-4D97-AF65-F5344CB8AC3E}">
        <p14:creationId xmlns:p14="http://schemas.microsoft.com/office/powerpoint/2010/main" xmlns="" val="27259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a:t>Top right --&gt; Bjarne Stroustrup</a:t>
            </a:r>
          </a:p>
          <a:p>
            <a:r>
              <a:rPr lang="en-US" altLang="en-IN">
                <a:sym typeface="+mn-ea"/>
              </a:rPr>
              <a:t>Bjarne Stroustrup is a Danish computer scientist, who is most notable for the creation and development of the widely used </a:t>
            </a:r>
            <a:r>
              <a:rPr lang="en-US" altLang="en-IN" b="1">
                <a:sym typeface="+mn-ea"/>
              </a:rPr>
              <a:t>C++ programming language. </a:t>
            </a:r>
            <a:endParaRPr lang="en-US" altLang="en-IN" b="1"/>
          </a:p>
          <a:p>
            <a:endParaRPr lang="en-US" altLang="en-IN"/>
          </a:p>
        </p:txBody>
      </p:sp>
      <p:sp>
        <p:nvSpPr>
          <p:cNvPr id="4" name="Slide Number Placeholder 3"/>
          <p:cNvSpPr>
            <a:spLocks noGrp="1"/>
          </p:cNvSpPr>
          <p:nvPr>
            <p:ph type="sldNum" sz="quarter" idx="10"/>
          </p:nvPr>
        </p:nvSpPr>
        <p:spPr/>
        <p:txBody>
          <a:bodyPr/>
          <a:lstStyle/>
          <a:p>
            <a:fld id="{598F0E57-1924-4718-AAC4-C3C349DB1EB0}" type="slidenum">
              <a:rPr lang="en-IN" smtClean="0"/>
              <a:pPr/>
              <a:t>5</a:t>
            </a:fld>
            <a:endParaRPr lang="en-IN"/>
          </a:p>
        </p:txBody>
      </p:sp>
    </p:spTree>
    <p:extLst>
      <p:ext uri="{BB962C8B-B14F-4D97-AF65-F5344CB8AC3E}">
        <p14:creationId xmlns:p14="http://schemas.microsoft.com/office/powerpoint/2010/main" xmlns="" val="2122148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342900" indent="-342900">
              <a:spcBef>
                <a:spcPct val="0"/>
              </a:spcBef>
              <a:buFont typeface="+mj-lt"/>
              <a:buAutoNum type="arabicPeriod"/>
            </a:pPr>
            <a:r>
              <a:rPr lang="en-US" sz="1800" dirty="0" smtClean="0"/>
              <a:t>Character is a symbol in programming language that has meaning.</a:t>
            </a:r>
          </a:p>
          <a:p>
            <a:pPr marL="228600" indent="-228600" fontAlgn="base">
              <a:buFont typeface="+mj-lt"/>
              <a:buAutoNum type="arabicPeriod"/>
            </a:pPr>
            <a:r>
              <a:rPr lang="en-IN" sz="1200" b="0" i="0" kern="1200" dirty="0" smtClean="0">
                <a:solidFill>
                  <a:schemeClr val="tx1"/>
                </a:solidFill>
                <a:latin typeface="+mn-lt"/>
                <a:ea typeface="+mn-ea"/>
                <a:cs typeface="+mn-cs"/>
              </a:rPr>
              <a:t>   Storage size of character data type is 1. </a:t>
            </a:r>
          </a:p>
          <a:p>
            <a:pPr marL="228600" indent="-228600" fontAlgn="base">
              <a:buFont typeface="+mj-lt"/>
              <a:buAutoNum type="arabicPeriod"/>
            </a:pPr>
            <a:r>
              <a:rPr lang="en-IN" sz="1200" b="0" i="0" kern="1200" dirty="0" smtClean="0">
                <a:solidFill>
                  <a:schemeClr val="tx1"/>
                </a:solidFill>
                <a:latin typeface="+mn-lt"/>
                <a:ea typeface="+mn-ea"/>
                <a:cs typeface="+mn-cs"/>
              </a:rPr>
              <a:t>   “char” keyword is used to refer character data type.</a:t>
            </a:r>
          </a:p>
          <a:p>
            <a:pPr marL="342900" indent="-342900">
              <a:spcBef>
                <a:spcPct val="0"/>
              </a:spcBef>
              <a:buFont typeface="+mj-lt"/>
              <a:buAutoNum type="arabicPeriod"/>
            </a:pPr>
            <a:r>
              <a:rPr lang="en-US" sz="1800" dirty="0" smtClean="0"/>
              <a:t>A character can be any letter, number, punctuation marks, symbols or whitespace. For example, the word "character" consists of eight characters, and the phrase "Hello World!" consists of 12 characters including the whitespace and exclamation mark..</a:t>
            </a:r>
          </a:p>
          <a:p>
            <a:pPr marL="342900" marR="0" indent="-342900" algn="l" defTabSz="914400" rtl="0" eaLnBrk="1" fontAlgn="auto" latinLnBrk="0" hangingPunct="1">
              <a:lnSpc>
                <a:spcPct val="100000"/>
              </a:lnSpc>
              <a:spcBef>
                <a:spcPct val="0"/>
              </a:spcBef>
              <a:spcAft>
                <a:spcPts val="0"/>
              </a:spcAft>
              <a:buClrTx/>
              <a:buSzTx/>
              <a:buFont typeface="+mj-lt"/>
              <a:buAutoNum type="arabicPeriod"/>
              <a:defRPr/>
            </a:pPr>
            <a:r>
              <a:rPr lang="en-IN" sz="1800" b="0" i="0" kern="1200" dirty="0" smtClean="0">
                <a:solidFill>
                  <a:schemeClr val="tx1"/>
                </a:solidFill>
                <a:latin typeface="+mn-lt"/>
                <a:ea typeface="+mn-ea"/>
                <a:cs typeface="+mn-cs"/>
              </a:rPr>
              <a:t>For example, ‘A’ can be stored using char datatype. You can’t store more than one character using char data type.</a:t>
            </a:r>
          </a:p>
          <a:p>
            <a:pPr marL="342900" indent="-342900">
              <a:buFont typeface="+mj-lt"/>
              <a:buAutoNum type="arabicPeriod"/>
            </a:pPr>
            <a:r>
              <a:rPr lang="en-US" sz="1800" dirty="0" smtClean="0"/>
              <a:t>In programming character is a data type. We can declare a variable as of a character type and store characters in the variable. e.g.., char first = 'a'; </a:t>
            </a:r>
          </a:p>
          <a:p>
            <a:pPr marL="342900" indent="-342900">
              <a:buFont typeface="+mj-lt"/>
              <a:buAutoNum type="arabicPeriod"/>
            </a:pPr>
            <a:r>
              <a:rPr lang="en-US" sz="1800" dirty="0" smtClean="0"/>
              <a:t>Characters when storing in a variable must be inserted between single quotes.</a:t>
            </a:r>
          </a:p>
          <a:p>
            <a:pPr marL="342900" indent="-342900">
              <a:buFont typeface="+mj-lt"/>
              <a:buAutoNum type="arabicPeriod"/>
            </a:pPr>
            <a:endParaRPr lang="en-US" sz="1800" dirty="0" smtClean="0"/>
          </a:p>
          <a:p>
            <a:pPr marL="342900" indent="-342900">
              <a:buFont typeface="+mj-lt"/>
              <a:buAutoNum type="arabicPeriod"/>
            </a:pPr>
            <a:r>
              <a:rPr lang="en-US" sz="1800" dirty="0" smtClean="0"/>
              <a:t>String is another data type in programming, which is a modified version of character data type. Strings are used to store more than one characters. For example,  string sentence = "Hello World!“;  </a:t>
            </a:r>
            <a:endParaRPr lang="en-GB"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54</a:t>
            </a:fld>
            <a:endParaRPr lang="en-US" dirty="0"/>
          </a:p>
        </p:txBody>
      </p:sp>
    </p:spTree>
    <p:extLst>
      <p:ext uri="{BB962C8B-B14F-4D97-AF65-F5344CB8AC3E}">
        <p14:creationId xmlns:p14="http://schemas.microsoft.com/office/powerpoint/2010/main" xmlns="" val="880116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342900" indent="-342900">
              <a:spcBef>
                <a:spcPct val="0"/>
              </a:spcBef>
              <a:buFont typeface="+mj-lt"/>
              <a:buAutoNum type="arabicPeriod"/>
            </a:pPr>
            <a:r>
              <a:rPr lang="en-US" sz="1800" dirty="0" smtClean="0"/>
              <a:t>Character is a symbol in programming language that has meaning.</a:t>
            </a:r>
          </a:p>
          <a:p>
            <a:pPr marL="228600" indent="-228600" fontAlgn="base">
              <a:buFont typeface="+mj-lt"/>
              <a:buAutoNum type="arabicPeriod"/>
            </a:pPr>
            <a:r>
              <a:rPr lang="en-IN" sz="1200" b="0" i="0" kern="1200" dirty="0" smtClean="0">
                <a:solidFill>
                  <a:schemeClr val="tx1"/>
                </a:solidFill>
                <a:latin typeface="+mn-lt"/>
                <a:ea typeface="+mn-ea"/>
                <a:cs typeface="+mn-cs"/>
              </a:rPr>
              <a:t>   Storage size of character data type is 1. </a:t>
            </a:r>
          </a:p>
          <a:p>
            <a:pPr marL="228600" indent="-228600" fontAlgn="base">
              <a:buFont typeface="+mj-lt"/>
              <a:buAutoNum type="arabicPeriod"/>
            </a:pPr>
            <a:r>
              <a:rPr lang="en-IN" sz="1200" b="0" i="0" kern="1200" dirty="0" smtClean="0">
                <a:solidFill>
                  <a:schemeClr val="tx1"/>
                </a:solidFill>
                <a:latin typeface="+mn-lt"/>
                <a:ea typeface="+mn-ea"/>
                <a:cs typeface="+mn-cs"/>
              </a:rPr>
              <a:t>   “char” keyword is used to refer character data type.</a:t>
            </a:r>
          </a:p>
          <a:p>
            <a:pPr marL="342900" indent="-342900">
              <a:spcBef>
                <a:spcPct val="0"/>
              </a:spcBef>
              <a:buFont typeface="+mj-lt"/>
              <a:buAutoNum type="arabicPeriod"/>
            </a:pPr>
            <a:r>
              <a:rPr lang="en-US" sz="1800" dirty="0" smtClean="0"/>
              <a:t>A character can be any letter, number, punctuation marks, symbols or whitespace. For example, the word "character" consists of eight characters, and the phrase "Hello World!" consists of 12 characters including the whitespace and exclamation mark..</a:t>
            </a:r>
          </a:p>
          <a:p>
            <a:pPr marL="342900" marR="0" indent="-342900" algn="l" defTabSz="914400" rtl="0" eaLnBrk="1" fontAlgn="auto" latinLnBrk="0" hangingPunct="1">
              <a:lnSpc>
                <a:spcPct val="100000"/>
              </a:lnSpc>
              <a:spcBef>
                <a:spcPct val="0"/>
              </a:spcBef>
              <a:spcAft>
                <a:spcPts val="0"/>
              </a:spcAft>
              <a:buClrTx/>
              <a:buSzTx/>
              <a:buFont typeface="+mj-lt"/>
              <a:buAutoNum type="arabicPeriod"/>
              <a:defRPr/>
            </a:pPr>
            <a:r>
              <a:rPr lang="en-IN" sz="1800" b="0" i="0" kern="1200" dirty="0" smtClean="0">
                <a:solidFill>
                  <a:schemeClr val="tx1"/>
                </a:solidFill>
                <a:latin typeface="+mn-lt"/>
                <a:ea typeface="+mn-ea"/>
                <a:cs typeface="+mn-cs"/>
              </a:rPr>
              <a:t>For example, ‘A’ can be stored using char datatype. You can’t store more than one character using char data type.</a:t>
            </a:r>
          </a:p>
          <a:p>
            <a:pPr marL="342900" indent="-342900">
              <a:buFont typeface="+mj-lt"/>
              <a:buAutoNum type="arabicPeriod"/>
            </a:pPr>
            <a:r>
              <a:rPr lang="en-US" sz="1800" dirty="0" smtClean="0"/>
              <a:t>In programming character is a data type. We can declare a variable as of a character type and store characters in the variable. e.g.., char first = 'a'; </a:t>
            </a:r>
          </a:p>
          <a:p>
            <a:pPr marL="342900" indent="-342900">
              <a:buFont typeface="+mj-lt"/>
              <a:buAutoNum type="arabicPeriod"/>
            </a:pPr>
            <a:r>
              <a:rPr lang="en-US" sz="1800" dirty="0" smtClean="0"/>
              <a:t>Characters when storing in a variable must be inserted between single quotes.</a:t>
            </a:r>
          </a:p>
          <a:p>
            <a:pPr marL="342900" indent="-342900">
              <a:buFont typeface="+mj-lt"/>
              <a:buAutoNum type="arabicPeriod"/>
            </a:pPr>
            <a:endParaRPr lang="en-US" sz="1800" dirty="0" smtClean="0"/>
          </a:p>
          <a:p>
            <a:pPr marL="342900" indent="-342900">
              <a:buFont typeface="+mj-lt"/>
              <a:buAutoNum type="arabicPeriod"/>
            </a:pPr>
            <a:r>
              <a:rPr lang="en-US" sz="1800" dirty="0" smtClean="0"/>
              <a:t>String is another data type in programming, which is a modified version of character data type. Strings are used to store more than one characters. For example,  string sentence = "Hello World!“;  </a:t>
            </a:r>
            <a:endParaRPr lang="en-GB"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55</a:t>
            </a:fld>
            <a:endParaRPr lang="en-US" dirty="0"/>
          </a:p>
        </p:txBody>
      </p:sp>
    </p:spTree>
    <p:extLst>
      <p:ext uri="{BB962C8B-B14F-4D97-AF65-F5344CB8AC3E}">
        <p14:creationId xmlns:p14="http://schemas.microsoft.com/office/powerpoint/2010/main" xmlns="" val="2482330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342900" indent="-342900">
              <a:spcBef>
                <a:spcPct val="0"/>
              </a:spcBef>
              <a:buFont typeface="+mj-lt"/>
              <a:buAutoNum type="arabicPeriod"/>
            </a:pPr>
            <a:r>
              <a:rPr lang="en-US" sz="1800" dirty="0" smtClean="0"/>
              <a:t>Character is a symbol in programming language that has meaning.</a:t>
            </a:r>
          </a:p>
          <a:p>
            <a:pPr marL="228600" indent="-228600" fontAlgn="base">
              <a:buFont typeface="+mj-lt"/>
              <a:buAutoNum type="arabicPeriod"/>
            </a:pPr>
            <a:r>
              <a:rPr lang="en-IN" sz="1200" b="0" i="0" kern="1200" dirty="0" smtClean="0">
                <a:solidFill>
                  <a:schemeClr val="tx1"/>
                </a:solidFill>
                <a:latin typeface="+mn-lt"/>
                <a:ea typeface="+mn-ea"/>
                <a:cs typeface="+mn-cs"/>
              </a:rPr>
              <a:t>   Storage size of character data type is 1. </a:t>
            </a:r>
          </a:p>
          <a:p>
            <a:pPr marL="228600" indent="-228600" fontAlgn="base">
              <a:buFont typeface="+mj-lt"/>
              <a:buAutoNum type="arabicPeriod"/>
            </a:pPr>
            <a:r>
              <a:rPr lang="en-IN" sz="1200" b="0" i="0" kern="1200" dirty="0" smtClean="0">
                <a:solidFill>
                  <a:schemeClr val="tx1"/>
                </a:solidFill>
                <a:latin typeface="+mn-lt"/>
                <a:ea typeface="+mn-ea"/>
                <a:cs typeface="+mn-cs"/>
              </a:rPr>
              <a:t>   “char” keyword is used to refer character data type.</a:t>
            </a:r>
          </a:p>
          <a:p>
            <a:pPr marL="342900" indent="-342900">
              <a:spcBef>
                <a:spcPct val="0"/>
              </a:spcBef>
              <a:buFont typeface="+mj-lt"/>
              <a:buAutoNum type="arabicPeriod"/>
            </a:pPr>
            <a:r>
              <a:rPr lang="en-US" sz="1800" dirty="0" smtClean="0"/>
              <a:t>A character can be any letter, number, punctuation marks, symbols or whitespace. For example, the word "character" consists of eight characters, and the phrase "Hello World!" consists of 12 characters including the whitespace and exclamation mark..</a:t>
            </a:r>
          </a:p>
          <a:p>
            <a:pPr marL="342900" marR="0" indent="-342900" algn="l" defTabSz="914400" rtl="0" eaLnBrk="1" fontAlgn="auto" latinLnBrk="0" hangingPunct="1">
              <a:lnSpc>
                <a:spcPct val="100000"/>
              </a:lnSpc>
              <a:spcBef>
                <a:spcPct val="0"/>
              </a:spcBef>
              <a:spcAft>
                <a:spcPts val="0"/>
              </a:spcAft>
              <a:buClrTx/>
              <a:buSzTx/>
              <a:buFont typeface="+mj-lt"/>
              <a:buAutoNum type="arabicPeriod"/>
              <a:defRPr/>
            </a:pPr>
            <a:r>
              <a:rPr lang="en-IN" sz="1800" b="0" i="0" kern="1200" dirty="0" smtClean="0">
                <a:solidFill>
                  <a:schemeClr val="tx1"/>
                </a:solidFill>
                <a:latin typeface="+mn-lt"/>
                <a:ea typeface="+mn-ea"/>
                <a:cs typeface="+mn-cs"/>
              </a:rPr>
              <a:t>For example, ‘A’ can be stored using char datatype. You can’t store more than one character using char data type.</a:t>
            </a:r>
          </a:p>
          <a:p>
            <a:pPr marL="342900" indent="-342900">
              <a:buFont typeface="+mj-lt"/>
              <a:buAutoNum type="arabicPeriod"/>
            </a:pPr>
            <a:r>
              <a:rPr lang="en-US" sz="1800" dirty="0" smtClean="0"/>
              <a:t>In programming character is a data type. We can declare a variable as of a character type and store characters in the variable. e.g.., char first = 'a'; </a:t>
            </a:r>
          </a:p>
          <a:p>
            <a:pPr marL="342900" indent="-342900">
              <a:buFont typeface="+mj-lt"/>
              <a:buAutoNum type="arabicPeriod"/>
            </a:pPr>
            <a:r>
              <a:rPr lang="en-US" sz="1800" dirty="0" smtClean="0"/>
              <a:t>Characters when storing in a variable must be inserted between single quotes.</a:t>
            </a:r>
          </a:p>
          <a:p>
            <a:pPr marL="342900" indent="-342900">
              <a:buFont typeface="+mj-lt"/>
              <a:buAutoNum type="arabicPeriod"/>
            </a:pPr>
            <a:endParaRPr lang="en-US" sz="1800" dirty="0" smtClean="0"/>
          </a:p>
          <a:p>
            <a:pPr marL="342900" indent="-342900">
              <a:buFont typeface="+mj-lt"/>
              <a:buAutoNum type="arabicPeriod"/>
            </a:pPr>
            <a:r>
              <a:rPr lang="en-US" sz="1800" dirty="0" smtClean="0"/>
              <a:t>String is another data type in programming, which is a modified version of character data type. Strings are used to store more than one characters. For example,  string sentence = "Hello World!“;  </a:t>
            </a:r>
            <a:endParaRPr lang="en-GB"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57</a:t>
            </a:fld>
            <a:endParaRPr lang="en-US" dirty="0"/>
          </a:p>
        </p:txBody>
      </p:sp>
    </p:spTree>
    <p:extLst>
      <p:ext uri="{BB962C8B-B14F-4D97-AF65-F5344CB8AC3E}">
        <p14:creationId xmlns:p14="http://schemas.microsoft.com/office/powerpoint/2010/main" xmlns="" val="4260733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342900" indent="-342900">
              <a:spcBef>
                <a:spcPct val="0"/>
              </a:spcBef>
              <a:buFont typeface="+mj-lt"/>
              <a:buAutoNum type="arabicPeriod"/>
            </a:pPr>
            <a:r>
              <a:rPr lang="en-US" sz="1800" dirty="0" smtClean="0"/>
              <a:t>Character is a symbol in programming language that has meaning.</a:t>
            </a:r>
          </a:p>
          <a:p>
            <a:pPr marL="228600" indent="-228600" fontAlgn="base">
              <a:buFont typeface="+mj-lt"/>
              <a:buAutoNum type="arabicPeriod"/>
            </a:pPr>
            <a:r>
              <a:rPr lang="en-IN" sz="1200" b="0" i="0" kern="1200" dirty="0" smtClean="0">
                <a:solidFill>
                  <a:schemeClr val="tx1"/>
                </a:solidFill>
                <a:latin typeface="+mn-lt"/>
                <a:ea typeface="+mn-ea"/>
                <a:cs typeface="+mn-cs"/>
              </a:rPr>
              <a:t>   Storage size of character data type is 1. </a:t>
            </a:r>
          </a:p>
          <a:p>
            <a:pPr marL="228600" indent="-228600" fontAlgn="base">
              <a:buFont typeface="+mj-lt"/>
              <a:buAutoNum type="arabicPeriod"/>
            </a:pPr>
            <a:r>
              <a:rPr lang="en-IN" sz="1200" b="0" i="0" kern="1200" dirty="0" smtClean="0">
                <a:solidFill>
                  <a:schemeClr val="tx1"/>
                </a:solidFill>
                <a:latin typeface="+mn-lt"/>
                <a:ea typeface="+mn-ea"/>
                <a:cs typeface="+mn-cs"/>
              </a:rPr>
              <a:t>   “char” keyword is used to refer character data type.</a:t>
            </a:r>
          </a:p>
          <a:p>
            <a:pPr marL="342900" indent="-342900">
              <a:spcBef>
                <a:spcPct val="0"/>
              </a:spcBef>
              <a:buFont typeface="+mj-lt"/>
              <a:buAutoNum type="arabicPeriod"/>
            </a:pPr>
            <a:r>
              <a:rPr lang="en-US" sz="1800" dirty="0" smtClean="0"/>
              <a:t>A character can be any letter, number, punctuation marks, symbols or whitespace. For example, the word "character" consists of eight characters, and the phrase "Hello World!" consists of 12 characters including the whitespace and exclamation mark..</a:t>
            </a:r>
          </a:p>
          <a:p>
            <a:pPr marL="342900" marR="0" indent="-342900" algn="l" defTabSz="914400" rtl="0" eaLnBrk="1" fontAlgn="auto" latinLnBrk="0" hangingPunct="1">
              <a:lnSpc>
                <a:spcPct val="100000"/>
              </a:lnSpc>
              <a:spcBef>
                <a:spcPct val="0"/>
              </a:spcBef>
              <a:spcAft>
                <a:spcPts val="0"/>
              </a:spcAft>
              <a:buClrTx/>
              <a:buSzTx/>
              <a:buFont typeface="+mj-lt"/>
              <a:buAutoNum type="arabicPeriod"/>
              <a:defRPr/>
            </a:pPr>
            <a:r>
              <a:rPr lang="en-IN" sz="1800" b="0" i="0" kern="1200" dirty="0" smtClean="0">
                <a:solidFill>
                  <a:schemeClr val="tx1"/>
                </a:solidFill>
                <a:latin typeface="+mn-lt"/>
                <a:ea typeface="+mn-ea"/>
                <a:cs typeface="+mn-cs"/>
              </a:rPr>
              <a:t>For example, ‘A’ can be stored using char datatype. You can’t store more than one character using char data type.</a:t>
            </a:r>
          </a:p>
          <a:p>
            <a:pPr marL="342900" indent="-342900">
              <a:buFont typeface="+mj-lt"/>
              <a:buAutoNum type="arabicPeriod"/>
            </a:pPr>
            <a:r>
              <a:rPr lang="en-US" sz="1800" dirty="0" smtClean="0"/>
              <a:t>In programming character is a data type. We can declare a variable as of a character type and store characters in the variable. e.g.., char first = 'a'; </a:t>
            </a:r>
          </a:p>
          <a:p>
            <a:pPr marL="342900" indent="-342900">
              <a:buFont typeface="+mj-lt"/>
              <a:buAutoNum type="arabicPeriod"/>
            </a:pPr>
            <a:r>
              <a:rPr lang="en-US" sz="1800" dirty="0" smtClean="0"/>
              <a:t>Characters when storing in a variable must be inserted between single quotes.</a:t>
            </a:r>
          </a:p>
          <a:p>
            <a:pPr marL="342900" indent="-342900">
              <a:buFont typeface="+mj-lt"/>
              <a:buAutoNum type="arabicPeriod"/>
            </a:pPr>
            <a:endParaRPr lang="en-US" sz="1800" dirty="0" smtClean="0"/>
          </a:p>
          <a:p>
            <a:pPr marL="342900" indent="-342900">
              <a:buFont typeface="+mj-lt"/>
              <a:buAutoNum type="arabicPeriod"/>
            </a:pPr>
            <a:r>
              <a:rPr lang="en-US" sz="1800" dirty="0" smtClean="0"/>
              <a:t>String is another data type in programming, which is a modified version of character data type. Strings are used to store more than one characters. For example,  string sentence = "Hello World!“;  </a:t>
            </a:r>
            <a:endParaRPr lang="en-GB"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58</a:t>
            </a:fld>
            <a:endParaRPr lang="en-US" dirty="0"/>
          </a:p>
        </p:txBody>
      </p:sp>
    </p:spTree>
    <p:extLst>
      <p:ext uri="{BB962C8B-B14F-4D97-AF65-F5344CB8AC3E}">
        <p14:creationId xmlns:p14="http://schemas.microsoft.com/office/powerpoint/2010/main" xmlns="" val="749714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342900" indent="-342900">
              <a:spcBef>
                <a:spcPct val="0"/>
              </a:spcBef>
              <a:buFont typeface="+mj-lt"/>
              <a:buAutoNum type="arabicPeriod"/>
            </a:pPr>
            <a:r>
              <a:rPr lang="en-US" sz="1800" dirty="0" smtClean="0"/>
              <a:t>Character is a symbol in programming language that has meaning.</a:t>
            </a:r>
          </a:p>
          <a:p>
            <a:pPr marL="228600" indent="-228600" fontAlgn="base">
              <a:buFont typeface="+mj-lt"/>
              <a:buAutoNum type="arabicPeriod"/>
            </a:pPr>
            <a:r>
              <a:rPr lang="en-IN" sz="1200" b="0" i="0" kern="1200" dirty="0" smtClean="0">
                <a:solidFill>
                  <a:schemeClr val="tx1"/>
                </a:solidFill>
                <a:latin typeface="+mn-lt"/>
                <a:ea typeface="+mn-ea"/>
                <a:cs typeface="+mn-cs"/>
              </a:rPr>
              <a:t>   Storage size of character data type is 1. </a:t>
            </a:r>
          </a:p>
          <a:p>
            <a:pPr marL="228600" indent="-228600" fontAlgn="base">
              <a:buFont typeface="+mj-lt"/>
              <a:buAutoNum type="arabicPeriod"/>
            </a:pPr>
            <a:r>
              <a:rPr lang="en-IN" sz="1200" b="0" i="0" kern="1200" dirty="0" smtClean="0">
                <a:solidFill>
                  <a:schemeClr val="tx1"/>
                </a:solidFill>
                <a:latin typeface="+mn-lt"/>
                <a:ea typeface="+mn-ea"/>
                <a:cs typeface="+mn-cs"/>
              </a:rPr>
              <a:t>   “char” keyword is used to refer character data type.</a:t>
            </a:r>
          </a:p>
          <a:p>
            <a:pPr marL="342900" indent="-342900">
              <a:spcBef>
                <a:spcPct val="0"/>
              </a:spcBef>
              <a:buFont typeface="+mj-lt"/>
              <a:buAutoNum type="arabicPeriod"/>
            </a:pPr>
            <a:r>
              <a:rPr lang="en-US" sz="1800" dirty="0" smtClean="0"/>
              <a:t>A character can be any letter, number, punctuation marks, symbols or whitespace. For example, the word "character" consists of eight characters, and the phrase "Hello World!" consists of 12 characters including the whitespace and exclamation mark..</a:t>
            </a:r>
          </a:p>
          <a:p>
            <a:pPr marL="342900" marR="0" indent="-342900" algn="l" defTabSz="914400" rtl="0" eaLnBrk="1" fontAlgn="auto" latinLnBrk="0" hangingPunct="1">
              <a:lnSpc>
                <a:spcPct val="100000"/>
              </a:lnSpc>
              <a:spcBef>
                <a:spcPct val="0"/>
              </a:spcBef>
              <a:spcAft>
                <a:spcPts val="0"/>
              </a:spcAft>
              <a:buClrTx/>
              <a:buSzTx/>
              <a:buFont typeface="+mj-lt"/>
              <a:buAutoNum type="arabicPeriod"/>
              <a:defRPr/>
            </a:pPr>
            <a:r>
              <a:rPr lang="en-IN" sz="1800" b="0" i="0" kern="1200" dirty="0" smtClean="0">
                <a:solidFill>
                  <a:schemeClr val="tx1"/>
                </a:solidFill>
                <a:latin typeface="+mn-lt"/>
                <a:ea typeface="+mn-ea"/>
                <a:cs typeface="+mn-cs"/>
              </a:rPr>
              <a:t>For example, ‘A’ can be stored using char datatype. You can’t store more than one character using char data type.</a:t>
            </a:r>
          </a:p>
          <a:p>
            <a:pPr marL="342900" indent="-342900">
              <a:buFont typeface="+mj-lt"/>
              <a:buAutoNum type="arabicPeriod"/>
            </a:pPr>
            <a:r>
              <a:rPr lang="en-US" sz="1800" dirty="0" smtClean="0"/>
              <a:t>In programming character is a data type. We can declare a variable as of a character type and store characters in the variable. e.g.., char first = 'a'; </a:t>
            </a:r>
          </a:p>
          <a:p>
            <a:pPr marL="342900" indent="-342900">
              <a:buFont typeface="+mj-lt"/>
              <a:buAutoNum type="arabicPeriod"/>
            </a:pPr>
            <a:r>
              <a:rPr lang="en-US" sz="1800" dirty="0" smtClean="0"/>
              <a:t>Characters when storing in a variable must be inserted between single quotes.</a:t>
            </a:r>
          </a:p>
          <a:p>
            <a:pPr marL="342900" indent="-342900">
              <a:buFont typeface="+mj-lt"/>
              <a:buAutoNum type="arabicPeriod"/>
            </a:pPr>
            <a:endParaRPr lang="en-US" sz="1800" dirty="0" smtClean="0"/>
          </a:p>
          <a:p>
            <a:pPr marL="342900" indent="-342900">
              <a:buFont typeface="+mj-lt"/>
              <a:buAutoNum type="arabicPeriod"/>
            </a:pPr>
            <a:r>
              <a:rPr lang="en-US" sz="1800" dirty="0" smtClean="0"/>
              <a:t>String is another data type in programming, which is a modified version of character data type. Strings are used to store more than one characters. For example,  string sentence = "Hello World!“;  </a:t>
            </a:r>
            <a:endParaRPr lang="en-GB"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60</a:t>
            </a:fld>
            <a:endParaRPr lang="en-US" dirty="0"/>
          </a:p>
        </p:txBody>
      </p:sp>
    </p:spTree>
    <p:extLst>
      <p:ext uri="{BB962C8B-B14F-4D97-AF65-F5344CB8AC3E}">
        <p14:creationId xmlns:p14="http://schemas.microsoft.com/office/powerpoint/2010/main" xmlns="" val="838355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342900" indent="-342900">
              <a:spcBef>
                <a:spcPct val="0"/>
              </a:spcBef>
              <a:buFont typeface="+mj-lt"/>
              <a:buAutoNum type="arabicPeriod"/>
            </a:pPr>
            <a:r>
              <a:rPr lang="en-US" sz="1800" dirty="0" smtClean="0"/>
              <a:t>Character is a symbol in programming language that has meaning.</a:t>
            </a:r>
          </a:p>
          <a:p>
            <a:pPr marL="228600" indent="-228600" fontAlgn="base">
              <a:buFont typeface="+mj-lt"/>
              <a:buAutoNum type="arabicPeriod"/>
            </a:pPr>
            <a:r>
              <a:rPr lang="en-IN" sz="1200" b="0" i="0" kern="1200" dirty="0" smtClean="0">
                <a:solidFill>
                  <a:schemeClr val="tx1"/>
                </a:solidFill>
                <a:latin typeface="+mn-lt"/>
                <a:ea typeface="+mn-ea"/>
                <a:cs typeface="+mn-cs"/>
              </a:rPr>
              <a:t>   Storage size of character data type is 1. </a:t>
            </a:r>
          </a:p>
          <a:p>
            <a:pPr marL="228600" indent="-228600" fontAlgn="base">
              <a:buFont typeface="+mj-lt"/>
              <a:buAutoNum type="arabicPeriod"/>
            </a:pPr>
            <a:r>
              <a:rPr lang="en-IN" sz="1200" b="0" i="0" kern="1200" dirty="0" smtClean="0">
                <a:solidFill>
                  <a:schemeClr val="tx1"/>
                </a:solidFill>
                <a:latin typeface="+mn-lt"/>
                <a:ea typeface="+mn-ea"/>
                <a:cs typeface="+mn-cs"/>
              </a:rPr>
              <a:t>   “char” keyword is used to refer character data type.</a:t>
            </a:r>
          </a:p>
          <a:p>
            <a:pPr marL="342900" indent="-342900">
              <a:spcBef>
                <a:spcPct val="0"/>
              </a:spcBef>
              <a:buFont typeface="+mj-lt"/>
              <a:buAutoNum type="arabicPeriod"/>
            </a:pPr>
            <a:r>
              <a:rPr lang="en-US" sz="1800" dirty="0" smtClean="0"/>
              <a:t>A character can be any letter, number, punctuation marks, symbols or whitespace. For example, the word "character" consists of eight characters, and the phrase "Hello World!" consists of 12 characters including the whitespace and exclamation mark..</a:t>
            </a:r>
          </a:p>
          <a:p>
            <a:pPr marL="342900" marR="0" indent="-342900" algn="l" defTabSz="914400" rtl="0" eaLnBrk="1" fontAlgn="auto" latinLnBrk="0" hangingPunct="1">
              <a:lnSpc>
                <a:spcPct val="100000"/>
              </a:lnSpc>
              <a:spcBef>
                <a:spcPct val="0"/>
              </a:spcBef>
              <a:spcAft>
                <a:spcPts val="0"/>
              </a:spcAft>
              <a:buClrTx/>
              <a:buSzTx/>
              <a:buFont typeface="+mj-lt"/>
              <a:buAutoNum type="arabicPeriod"/>
              <a:defRPr/>
            </a:pPr>
            <a:r>
              <a:rPr lang="en-IN" sz="1800" b="0" i="0" kern="1200" dirty="0" smtClean="0">
                <a:solidFill>
                  <a:schemeClr val="tx1"/>
                </a:solidFill>
                <a:latin typeface="+mn-lt"/>
                <a:ea typeface="+mn-ea"/>
                <a:cs typeface="+mn-cs"/>
              </a:rPr>
              <a:t>For example, ‘A’ can be stored using char datatype. You can’t store more than one character using char data type.</a:t>
            </a:r>
          </a:p>
          <a:p>
            <a:pPr marL="342900" indent="-342900">
              <a:buFont typeface="+mj-lt"/>
              <a:buAutoNum type="arabicPeriod"/>
            </a:pPr>
            <a:r>
              <a:rPr lang="en-US" sz="1800" dirty="0" smtClean="0"/>
              <a:t>In programming character is a data type. We can declare a variable as of a character type and store characters in the variable. e.g.., char first = 'a'; </a:t>
            </a:r>
          </a:p>
          <a:p>
            <a:pPr marL="342900" indent="-342900">
              <a:buFont typeface="+mj-lt"/>
              <a:buAutoNum type="arabicPeriod"/>
            </a:pPr>
            <a:r>
              <a:rPr lang="en-US" sz="1800" dirty="0" smtClean="0"/>
              <a:t>Characters when storing in a variable must be inserted between single quotes.</a:t>
            </a:r>
          </a:p>
          <a:p>
            <a:pPr marL="342900" indent="-342900">
              <a:buFont typeface="+mj-lt"/>
              <a:buAutoNum type="arabicPeriod"/>
            </a:pPr>
            <a:endParaRPr lang="en-US" sz="1800" dirty="0" smtClean="0"/>
          </a:p>
          <a:p>
            <a:pPr marL="342900" indent="-342900">
              <a:buFont typeface="+mj-lt"/>
              <a:buAutoNum type="arabicPeriod"/>
            </a:pPr>
            <a:r>
              <a:rPr lang="en-US" sz="1800" dirty="0" smtClean="0"/>
              <a:t>String is another data type in programming, which is a modified version of character data type. Strings are used to store more than one characters. For example,  string sentence = "Hello World!“;  </a:t>
            </a:r>
            <a:endParaRPr lang="en-GB"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61</a:t>
            </a:fld>
            <a:endParaRPr lang="en-US" dirty="0"/>
          </a:p>
        </p:txBody>
      </p:sp>
    </p:spTree>
    <p:extLst>
      <p:ext uri="{BB962C8B-B14F-4D97-AF65-F5344CB8AC3E}">
        <p14:creationId xmlns:p14="http://schemas.microsoft.com/office/powerpoint/2010/main" xmlns="" val="2292763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342900" indent="-342900">
              <a:spcBef>
                <a:spcPct val="0"/>
              </a:spcBef>
              <a:buFont typeface="+mj-lt"/>
              <a:buAutoNum type="arabicPeriod"/>
            </a:pPr>
            <a:r>
              <a:rPr lang="en-US" sz="1800" dirty="0" smtClean="0"/>
              <a:t>Character is a symbol in programming language that has meaning.</a:t>
            </a:r>
          </a:p>
          <a:p>
            <a:pPr marL="228600" indent="-228600" fontAlgn="base">
              <a:buFont typeface="+mj-lt"/>
              <a:buAutoNum type="arabicPeriod"/>
            </a:pPr>
            <a:r>
              <a:rPr lang="en-IN" sz="1200" b="0" i="0" kern="1200" dirty="0" smtClean="0">
                <a:solidFill>
                  <a:schemeClr val="tx1"/>
                </a:solidFill>
                <a:latin typeface="+mn-lt"/>
                <a:ea typeface="+mn-ea"/>
                <a:cs typeface="+mn-cs"/>
              </a:rPr>
              <a:t>   Storage size of character data type is 1. </a:t>
            </a:r>
          </a:p>
          <a:p>
            <a:pPr marL="228600" indent="-228600" fontAlgn="base">
              <a:buFont typeface="+mj-lt"/>
              <a:buAutoNum type="arabicPeriod"/>
            </a:pPr>
            <a:r>
              <a:rPr lang="en-IN" sz="1200" b="0" i="0" kern="1200" dirty="0" smtClean="0">
                <a:solidFill>
                  <a:schemeClr val="tx1"/>
                </a:solidFill>
                <a:latin typeface="+mn-lt"/>
                <a:ea typeface="+mn-ea"/>
                <a:cs typeface="+mn-cs"/>
              </a:rPr>
              <a:t>   “char” keyword is used to refer character data type.</a:t>
            </a:r>
          </a:p>
          <a:p>
            <a:pPr marL="342900" indent="-342900">
              <a:spcBef>
                <a:spcPct val="0"/>
              </a:spcBef>
              <a:buFont typeface="+mj-lt"/>
              <a:buAutoNum type="arabicPeriod"/>
            </a:pPr>
            <a:r>
              <a:rPr lang="en-US" sz="1800" dirty="0" smtClean="0"/>
              <a:t>A character can be any letter, number, punctuation marks, symbols or whitespace. For example, the word "character" consists of eight characters, and the phrase "Hello World!" consists of 12 characters including the whitespace and exclamation mark..</a:t>
            </a:r>
          </a:p>
          <a:p>
            <a:pPr marL="342900" marR="0" indent="-342900" algn="l" defTabSz="914400" rtl="0" eaLnBrk="1" fontAlgn="auto" latinLnBrk="0" hangingPunct="1">
              <a:lnSpc>
                <a:spcPct val="100000"/>
              </a:lnSpc>
              <a:spcBef>
                <a:spcPct val="0"/>
              </a:spcBef>
              <a:spcAft>
                <a:spcPts val="0"/>
              </a:spcAft>
              <a:buClrTx/>
              <a:buSzTx/>
              <a:buFont typeface="+mj-lt"/>
              <a:buAutoNum type="arabicPeriod"/>
              <a:defRPr/>
            </a:pPr>
            <a:r>
              <a:rPr lang="en-IN" sz="1800" b="0" i="0" kern="1200" dirty="0" smtClean="0">
                <a:solidFill>
                  <a:schemeClr val="tx1"/>
                </a:solidFill>
                <a:latin typeface="+mn-lt"/>
                <a:ea typeface="+mn-ea"/>
                <a:cs typeface="+mn-cs"/>
              </a:rPr>
              <a:t>For example, ‘A’ can be stored using char datatype. You can’t store more than one character using char data type.</a:t>
            </a:r>
          </a:p>
          <a:p>
            <a:pPr marL="342900" indent="-342900">
              <a:buFont typeface="+mj-lt"/>
              <a:buAutoNum type="arabicPeriod"/>
            </a:pPr>
            <a:r>
              <a:rPr lang="en-US" sz="1800" dirty="0" smtClean="0"/>
              <a:t>In programming character is a data type. We can declare a variable as of a character type and store characters in the variable. e.g.., char first = 'a'; </a:t>
            </a:r>
          </a:p>
          <a:p>
            <a:pPr marL="342900" indent="-342900">
              <a:buFont typeface="+mj-lt"/>
              <a:buAutoNum type="arabicPeriod"/>
            </a:pPr>
            <a:r>
              <a:rPr lang="en-US" sz="1800" dirty="0" smtClean="0"/>
              <a:t>Characters when storing in a variable must be inserted between single quotes.</a:t>
            </a:r>
          </a:p>
          <a:p>
            <a:pPr marL="342900" indent="-342900">
              <a:buFont typeface="+mj-lt"/>
              <a:buAutoNum type="arabicPeriod"/>
            </a:pPr>
            <a:endParaRPr lang="en-US" sz="1800" dirty="0" smtClean="0"/>
          </a:p>
          <a:p>
            <a:pPr marL="342900" indent="-342900">
              <a:buFont typeface="+mj-lt"/>
              <a:buAutoNum type="arabicPeriod"/>
            </a:pPr>
            <a:r>
              <a:rPr lang="en-US" sz="1800" dirty="0" smtClean="0"/>
              <a:t>String is another data type in programming, which is a modified version of character data type. Strings are used to store more than one characters. For example,  string sentence = "Hello World!“;  </a:t>
            </a:r>
            <a:endParaRPr lang="en-GB"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63</a:t>
            </a:fld>
            <a:endParaRPr lang="en-US" dirty="0"/>
          </a:p>
        </p:txBody>
      </p:sp>
    </p:spTree>
    <p:extLst>
      <p:ext uri="{BB962C8B-B14F-4D97-AF65-F5344CB8AC3E}">
        <p14:creationId xmlns:p14="http://schemas.microsoft.com/office/powerpoint/2010/main" xmlns="" val="32084065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342900" indent="-342900">
              <a:spcBef>
                <a:spcPct val="0"/>
              </a:spcBef>
              <a:buFont typeface="+mj-lt"/>
              <a:buAutoNum type="arabicPeriod"/>
            </a:pPr>
            <a:r>
              <a:rPr lang="en-US" sz="1800" dirty="0" smtClean="0"/>
              <a:t>Character is a symbol in programming language that has meaning.</a:t>
            </a:r>
          </a:p>
          <a:p>
            <a:pPr marL="228600" indent="-228600" fontAlgn="base">
              <a:buFont typeface="+mj-lt"/>
              <a:buAutoNum type="arabicPeriod"/>
            </a:pPr>
            <a:r>
              <a:rPr lang="en-IN" sz="1200" b="0" i="0" kern="1200" dirty="0" smtClean="0">
                <a:solidFill>
                  <a:schemeClr val="tx1"/>
                </a:solidFill>
                <a:latin typeface="+mn-lt"/>
                <a:ea typeface="+mn-ea"/>
                <a:cs typeface="+mn-cs"/>
              </a:rPr>
              <a:t>   Storage size of character data type is 1. </a:t>
            </a:r>
          </a:p>
          <a:p>
            <a:pPr marL="228600" indent="-228600" fontAlgn="base">
              <a:buFont typeface="+mj-lt"/>
              <a:buAutoNum type="arabicPeriod"/>
            </a:pPr>
            <a:r>
              <a:rPr lang="en-IN" sz="1200" b="0" i="0" kern="1200" dirty="0" smtClean="0">
                <a:solidFill>
                  <a:schemeClr val="tx1"/>
                </a:solidFill>
                <a:latin typeface="+mn-lt"/>
                <a:ea typeface="+mn-ea"/>
                <a:cs typeface="+mn-cs"/>
              </a:rPr>
              <a:t>   “char” keyword is used to refer character data type.</a:t>
            </a:r>
          </a:p>
          <a:p>
            <a:pPr marL="342900" indent="-342900">
              <a:spcBef>
                <a:spcPct val="0"/>
              </a:spcBef>
              <a:buFont typeface="+mj-lt"/>
              <a:buAutoNum type="arabicPeriod"/>
            </a:pPr>
            <a:r>
              <a:rPr lang="en-US" sz="1800" dirty="0" smtClean="0"/>
              <a:t>A character can be any letter, number, punctuation marks, symbols or whitespace. For example, the word "character" consists of eight characters, and the phrase "Hello World!" consists of 12 characters including the whitespace and exclamation mark..</a:t>
            </a:r>
          </a:p>
          <a:p>
            <a:pPr marL="342900" marR="0" indent="-342900" algn="l" defTabSz="914400" rtl="0" eaLnBrk="1" fontAlgn="auto" latinLnBrk="0" hangingPunct="1">
              <a:lnSpc>
                <a:spcPct val="100000"/>
              </a:lnSpc>
              <a:spcBef>
                <a:spcPct val="0"/>
              </a:spcBef>
              <a:spcAft>
                <a:spcPts val="0"/>
              </a:spcAft>
              <a:buClrTx/>
              <a:buSzTx/>
              <a:buFont typeface="+mj-lt"/>
              <a:buAutoNum type="arabicPeriod"/>
              <a:defRPr/>
            </a:pPr>
            <a:r>
              <a:rPr lang="en-IN" sz="1800" b="0" i="0" kern="1200" dirty="0" smtClean="0">
                <a:solidFill>
                  <a:schemeClr val="tx1"/>
                </a:solidFill>
                <a:latin typeface="+mn-lt"/>
                <a:ea typeface="+mn-ea"/>
                <a:cs typeface="+mn-cs"/>
              </a:rPr>
              <a:t>For example, ‘A’ can be stored using char datatype. You can’t store more than one character using char data type.</a:t>
            </a:r>
          </a:p>
          <a:p>
            <a:pPr marL="342900" indent="-342900">
              <a:buFont typeface="+mj-lt"/>
              <a:buAutoNum type="arabicPeriod"/>
            </a:pPr>
            <a:r>
              <a:rPr lang="en-US" sz="1800" dirty="0" smtClean="0"/>
              <a:t>In programming character is a data type. We can declare a variable as of a character type and store characters in the variable. e.g.., char first = 'a'; </a:t>
            </a:r>
          </a:p>
          <a:p>
            <a:pPr marL="342900" indent="-342900">
              <a:buFont typeface="+mj-lt"/>
              <a:buAutoNum type="arabicPeriod"/>
            </a:pPr>
            <a:r>
              <a:rPr lang="en-US" sz="1800" dirty="0" smtClean="0"/>
              <a:t>Characters when storing in a variable must be inserted between single quotes.</a:t>
            </a:r>
          </a:p>
          <a:p>
            <a:pPr marL="342900" indent="-342900">
              <a:buFont typeface="+mj-lt"/>
              <a:buAutoNum type="arabicPeriod"/>
            </a:pPr>
            <a:endParaRPr lang="en-US" sz="1800" dirty="0" smtClean="0"/>
          </a:p>
          <a:p>
            <a:pPr marL="342900" indent="-342900">
              <a:buFont typeface="+mj-lt"/>
              <a:buAutoNum type="arabicPeriod"/>
            </a:pPr>
            <a:r>
              <a:rPr lang="en-US" sz="1800" dirty="0" smtClean="0"/>
              <a:t>String is another data type in programming, which is a modified version of character data type. Strings are used to store more than one characters. For example,  string sentence = "Hello World!“;  </a:t>
            </a:r>
            <a:endParaRPr lang="en-GB" sz="1800" dirty="0" smtClean="0"/>
          </a:p>
          <a:p>
            <a:pPr marL="342900"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64</a:t>
            </a:fld>
            <a:endParaRPr lang="en-US" dirty="0"/>
          </a:p>
        </p:txBody>
      </p:sp>
    </p:spTree>
    <p:extLst>
      <p:ext uri="{BB962C8B-B14F-4D97-AF65-F5344CB8AC3E}">
        <p14:creationId xmlns:p14="http://schemas.microsoft.com/office/powerpoint/2010/main" xmlns="" val="22566932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u="none" kern="1200" dirty="0" smtClean="0">
                <a:solidFill>
                  <a:schemeClr val="tx1"/>
                </a:solidFill>
                <a:latin typeface="+mn-lt"/>
                <a:ea typeface="+mn-ea"/>
                <a:cs typeface="+mn-cs"/>
              </a:rPr>
              <a:t>Characters Allowed :</a:t>
            </a:r>
          </a:p>
          <a:p>
            <a:pPr lvl="1"/>
            <a:r>
              <a:rPr lang="en-IN" sz="1200" b="0" i="0" u="none" kern="1200" dirty="0" smtClean="0">
                <a:solidFill>
                  <a:schemeClr val="tx1"/>
                </a:solidFill>
                <a:latin typeface="+mn-lt"/>
                <a:ea typeface="+mn-ea"/>
                <a:cs typeface="+mn-cs"/>
              </a:rPr>
              <a:t>Underscore(_)</a:t>
            </a:r>
          </a:p>
          <a:p>
            <a:pPr lvl="1"/>
            <a:r>
              <a:rPr lang="en-IN" sz="1200" b="0" i="0" u="none" kern="1200" dirty="0" smtClean="0">
                <a:solidFill>
                  <a:schemeClr val="tx1"/>
                </a:solidFill>
                <a:latin typeface="+mn-lt"/>
                <a:ea typeface="+mn-ea"/>
                <a:cs typeface="+mn-cs"/>
              </a:rPr>
              <a:t>Capital Letters ( A – Z )</a:t>
            </a:r>
          </a:p>
          <a:p>
            <a:pPr lvl="1"/>
            <a:r>
              <a:rPr lang="en-IN" sz="1200" b="0" i="0" u="none" kern="1200" dirty="0" smtClean="0">
                <a:solidFill>
                  <a:schemeClr val="tx1"/>
                </a:solidFill>
                <a:latin typeface="+mn-lt"/>
                <a:ea typeface="+mn-ea"/>
                <a:cs typeface="+mn-cs"/>
              </a:rPr>
              <a:t>Small Letters ( a – z )</a:t>
            </a:r>
          </a:p>
          <a:p>
            <a:pPr lvl="1"/>
            <a:r>
              <a:rPr lang="en-IN" sz="1200" b="0" i="0" u="none" kern="1200" dirty="0" smtClean="0">
                <a:solidFill>
                  <a:schemeClr val="tx1"/>
                </a:solidFill>
                <a:latin typeface="+mn-lt"/>
                <a:ea typeface="+mn-ea"/>
                <a:cs typeface="+mn-cs"/>
              </a:rPr>
              <a:t>Digits ( 0 – 9 )</a:t>
            </a:r>
          </a:p>
          <a:p>
            <a:pPr lvl="1"/>
            <a:endParaRPr lang="en-IN" sz="1200" b="0" i="0" u="none" kern="1200" dirty="0" smtClean="0">
              <a:solidFill>
                <a:schemeClr val="tx1"/>
              </a:solidFill>
              <a:latin typeface="+mn-lt"/>
              <a:ea typeface="+mn-ea"/>
              <a:cs typeface="+mn-cs"/>
            </a:endParaRPr>
          </a:p>
          <a:p>
            <a:pPr marL="228600" indent="-228600">
              <a:buFont typeface="+mj-lt"/>
              <a:buAutoNum type="arabicPeriod"/>
            </a:pPr>
            <a:r>
              <a:rPr lang="en-IN" sz="1200" b="0" i="0" u="none" kern="1200" dirty="0" smtClean="0">
                <a:solidFill>
                  <a:schemeClr val="tx1"/>
                </a:solidFill>
                <a:latin typeface="+mn-lt"/>
                <a:ea typeface="+mn-ea"/>
                <a:cs typeface="+mn-cs"/>
              </a:rPr>
              <a:t>Blanks &amp; Commas are not allowed</a:t>
            </a:r>
          </a:p>
          <a:p>
            <a:pPr marL="228600" indent="-228600">
              <a:buFont typeface="+mj-lt"/>
              <a:buAutoNum type="arabicPeriod"/>
            </a:pPr>
            <a:r>
              <a:rPr lang="en-IN" sz="1200" b="0" i="0" u="none" kern="1200" dirty="0" smtClean="0">
                <a:solidFill>
                  <a:schemeClr val="tx1"/>
                </a:solidFill>
                <a:latin typeface="+mn-lt"/>
                <a:ea typeface="+mn-ea"/>
                <a:cs typeface="+mn-cs"/>
              </a:rPr>
              <a:t>No Special Symbols other than underscore(_) are allowed</a:t>
            </a:r>
          </a:p>
          <a:p>
            <a:pPr marL="228600" indent="-228600">
              <a:buFont typeface="+mj-lt"/>
              <a:buAutoNum type="arabicPeriod"/>
            </a:pPr>
            <a:r>
              <a:rPr lang="en-IN" sz="1200" b="0" i="0" u="none" kern="1200" dirty="0" smtClean="0">
                <a:solidFill>
                  <a:schemeClr val="tx1"/>
                </a:solidFill>
                <a:latin typeface="+mn-lt"/>
                <a:ea typeface="+mn-ea"/>
                <a:cs typeface="+mn-cs"/>
              </a:rPr>
              <a:t>First Character should be alphabet or Underscore</a:t>
            </a:r>
          </a:p>
          <a:p>
            <a:pPr marL="228600" indent="-228600">
              <a:buFont typeface="+mj-lt"/>
              <a:buAutoNum type="arabicPeriod"/>
            </a:pPr>
            <a:r>
              <a:rPr lang="en-IN" sz="1200" b="0" i="0" u="none" kern="1200" dirty="0" smtClean="0">
                <a:solidFill>
                  <a:schemeClr val="tx1"/>
                </a:solidFill>
                <a:latin typeface="+mn-lt"/>
                <a:ea typeface="+mn-ea"/>
                <a:cs typeface="+mn-cs"/>
              </a:rPr>
              <a:t>Variable name Should not be Reserved Word</a:t>
            </a:r>
          </a:p>
        </p:txBody>
      </p:sp>
      <p:sp>
        <p:nvSpPr>
          <p:cNvPr id="4" name="Slide Number Placeholder 3"/>
          <p:cNvSpPr>
            <a:spLocks noGrp="1"/>
          </p:cNvSpPr>
          <p:nvPr>
            <p:ph type="sldNum" sz="quarter" idx="10"/>
          </p:nvPr>
        </p:nvSpPr>
        <p:spPr/>
        <p:txBody>
          <a:bodyPr/>
          <a:lstStyle/>
          <a:p>
            <a:fld id="{598F0E57-1924-4718-AAC4-C3C349DB1EB0}" type="slidenum">
              <a:rPr lang="en-IN" smtClean="0"/>
              <a:pPr/>
              <a:t>65</a:t>
            </a:fld>
            <a:endParaRPr lang="en-IN"/>
          </a:p>
        </p:txBody>
      </p:sp>
    </p:spTree>
    <p:extLst>
      <p:ext uri="{BB962C8B-B14F-4D97-AF65-F5344CB8AC3E}">
        <p14:creationId xmlns:p14="http://schemas.microsoft.com/office/powerpoint/2010/main" xmlns="" val="21925348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u="none" kern="1200" dirty="0" smtClean="0">
                <a:solidFill>
                  <a:schemeClr val="tx1"/>
                </a:solidFill>
                <a:latin typeface="+mn-lt"/>
                <a:ea typeface="+mn-ea"/>
                <a:cs typeface="+mn-cs"/>
              </a:rPr>
              <a:t>Characters Allowed :</a:t>
            </a:r>
          </a:p>
          <a:p>
            <a:pPr lvl="1"/>
            <a:r>
              <a:rPr lang="en-IN" sz="1200" b="0" i="0" u="none" kern="1200" dirty="0" smtClean="0">
                <a:solidFill>
                  <a:schemeClr val="tx1"/>
                </a:solidFill>
                <a:latin typeface="+mn-lt"/>
                <a:ea typeface="+mn-ea"/>
                <a:cs typeface="+mn-cs"/>
              </a:rPr>
              <a:t>Underscore(_)</a:t>
            </a:r>
          </a:p>
          <a:p>
            <a:pPr lvl="1"/>
            <a:r>
              <a:rPr lang="en-IN" sz="1200" b="0" i="0" u="none" kern="1200" dirty="0" smtClean="0">
                <a:solidFill>
                  <a:schemeClr val="tx1"/>
                </a:solidFill>
                <a:latin typeface="+mn-lt"/>
                <a:ea typeface="+mn-ea"/>
                <a:cs typeface="+mn-cs"/>
              </a:rPr>
              <a:t>Capital Letters ( A – Z )</a:t>
            </a:r>
          </a:p>
          <a:p>
            <a:pPr lvl="1"/>
            <a:r>
              <a:rPr lang="en-IN" sz="1200" b="0" i="0" u="none" kern="1200" dirty="0" smtClean="0">
                <a:solidFill>
                  <a:schemeClr val="tx1"/>
                </a:solidFill>
                <a:latin typeface="+mn-lt"/>
                <a:ea typeface="+mn-ea"/>
                <a:cs typeface="+mn-cs"/>
              </a:rPr>
              <a:t>Small Letters ( a – z )</a:t>
            </a:r>
          </a:p>
          <a:p>
            <a:pPr lvl="1"/>
            <a:r>
              <a:rPr lang="en-IN" sz="1200" b="0" i="0" u="none" kern="1200" dirty="0" smtClean="0">
                <a:solidFill>
                  <a:schemeClr val="tx1"/>
                </a:solidFill>
                <a:latin typeface="+mn-lt"/>
                <a:ea typeface="+mn-ea"/>
                <a:cs typeface="+mn-cs"/>
              </a:rPr>
              <a:t>Digits ( 0 – 9 )</a:t>
            </a:r>
          </a:p>
          <a:p>
            <a:pPr lvl="1"/>
            <a:endParaRPr lang="en-IN" sz="1200" b="0" i="0" u="none" kern="1200" dirty="0" smtClean="0">
              <a:solidFill>
                <a:schemeClr val="tx1"/>
              </a:solidFill>
              <a:latin typeface="+mn-lt"/>
              <a:ea typeface="+mn-ea"/>
              <a:cs typeface="+mn-cs"/>
            </a:endParaRPr>
          </a:p>
          <a:p>
            <a:pPr marL="228600" indent="-228600">
              <a:buFont typeface="+mj-lt"/>
              <a:buAutoNum type="arabicPeriod"/>
            </a:pPr>
            <a:r>
              <a:rPr lang="en-IN" sz="1200" b="0" i="0" u="none" kern="1200" dirty="0" smtClean="0">
                <a:solidFill>
                  <a:schemeClr val="tx1"/>
                </a:solidFill>
                <a:latin typeface="+mn-lt"/>
                <a:ea typeface="+mn-ea"/>
                <a:cs typeface="+mn-cs"/>
              </a:rPr>
              <a:t>Blanks &amp; Commas are not allowed</a:t>
            </a:r>
          </a:p>
          <a:p>
            <a:pPr marL="228600" indent="-228600">
              <a:buFont typeface="+mj-lt"/>
              <a:buAutoNum type="arabicPeriod"/>
            </a:pPr>
            <a:r>
              <a:rPr lang="en-IN" sz="1200" b="0" i="0" u="none" kern="1200" dirty="0" smtClean="0">
                <a:solidFill>
                  <a:schemeClr val="tx1"/>
                </a:solidFill>
                <a:latin typeface="+mn-lt"/>
                <a:ea typeface="+mn-ea"/>
                <a:cs typeface="+mn-cs"/>
              </a:rPr>
              <a:t>No Special Symbols other than underscore(_) are allowed</a:t>
            </a:r>
          </a:p>
          <a:p>
            <a:pPr marL="228600" indent="-228600">
              <a:buFont typeface="+mj-lt"/>
              <a:buAutoNum type="arabicPeriod"/>
            </a:pPr>
            <a:r>
              <a:rPr lang="en-IN" sz="1200" b="0" i="0" u="none" kern="1200" dirty="0" smtClean="0">
                <a:solidFill>
                  <a:schemeClr val="tx1"/>
                </a:solidFill>
                <a:latin typeface="+mn-lt"/>
                <a:ea typeface="+mn-ea"/>
                <a:cs typeface="+mn-cs"/>
              </a:rPr>
              <a:t>First Character should be alphabet or Underscore</a:t>
            </a:r>
          </a:p>
          <a:p>
            <a:pPr marL="228600" indent="-228600">
              <a:buFont typeface="+mj-lt"/>
              <a:buAutoNum type="arabicPeriod"/>
            </a:pPr>
            <a:r>
              <a:rPr lang="en-IN" sz="1200" b="0" i="0" u="none" kern="1200" dirty="0" smtClean="0">
                <a:solidFill>
                  <a:schemeClr val="tx1"/>
                </a:solidFill>
                <a:latin typeface="+mn-lt"/>
                <a:ea typeface="+mn-ea"/>
                <a:cs typeface="+mn-cs"/>
              </a:rPr>
              <a:t>Variable name Should not be Reserved Word</a:t>
            </a:r>
          </a:p>
          <a:p>
            <a:pPr marL="342900" indent="-342900">
              <a:spcBef>
                <a:spcPts val="0"/>
              </a:spcBef>
              <a:buFont typeface="+mj-lt"/>
              <a:buAutoNum type="arabicPeriod"/>
            </a:pPr>
            <a:endParaRPr lang="en-IN" sz="1800" b="0" u="none"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66</a:t>
            </a:fld>
            <a:endParaRPr lang="en-US" dirty="0"/>
          </a:p>
        </p:txBody>
      </p:sp>
    </p:spTree>
    <p:extLst>
      <p:ext uri="{BB962C8B-B14F-4D97-AF65-F5344CB8AC3E}">
        <p14:creationId xmlns:p14="http://schemas.microsoft.com/office/powerpoint/2010/main" xmlns="" val="167923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a:t>Left botom --&gt; Brian kernighan</a:t>
            </a:r>
          </a:p>
          <a:p>
            <a:r>
              <a:rPr lang="en-US" altLang="en-IN" b="1"/>
              <a:t>The famous hello world program was written by Brian kernighan. </a:t>
            </a:r>
          </a:p>
          <a:p>
            <a:r>
              <a:rPr lang="en-US" altLang="en-IN" b="1"/>
              <a:t>‘Hello World:’ Programming Has Arrived</a:t>
            </a:r>
          </a:p>
          <a:p>
            <a:endParaRPr lang="en-US" altLang="en-IN" b="1"/>
          </a:p>
          <a:p>
            <a:r>
              <a:rPr lang="en-US" altLang="en-IN" b="1"/>
              <a:t>The History of ‘Hello, World’:</a:t>
            </a:r>
          </a:p>
          <a:p>
            <a:endParaRPr lang="en-US" altLang="en-IN" b="1"/>
          </a:p>
          <a:p>
            <a:r>
              <a:rPr lang="en-US" altLang="en-IN"/>
              <a:t>It’s the most famous program. Known as the first example in nearly every programming language for every programmer, where did this message come from?</a:t>
            </a:r>
          </a:p>
          <a:p>
            <a:endParaRPr lang="en-US" altLang="en-IN"/>
          </a:p>
          <a:p>
            <a:r>
              <a:rPr lang="en-US" altLang="en-IN"/>
              <a:t>As a function, the computer program simply tells the computer to display the words “Hello, World!” Traditionally, it’s the first program developers use to test systems. For programmers, seeing the two words on the screen means their code can compile, load, run and they can see the output</a:t>
            </a:r>
          </a:p>
          <a:p>
            <a:r>
              <a:rPr lang="en-US" altLang="en-IN"/>
              <a:t>“Hello, World” was created by Brian Kernighan (pictured above), author of one of the most widely read programming books: C Programming Language, in 1978. He first referenced ‘Hello World’ in the C Programming Language book’s predecessor: A Tutorial Introduction to the Programming Language B published in 1973.</a:t>
            </a:r>
          </a:p>
          <a:p>
            <a:r>
              <a:rPr lang="en-US" altLang="en-IN"/>
              <a:t>It’s pretty fitting, considering “Hello, World” represents the birth of computer programming as a widespread phenomenon for the masses.</a:t>
            </a:r>
          </a:p>
        </p:txBody>
      </p:sp>
      <p:sp>
        <p:nvSpPr>
          <p:cNvPr id="4" name="Slide Number Placeholder 3"/>
          <p:cNvSpPr>
            <a:spLocks noGrp="1"/>
          </p:cNvSpPr>
          <p:nvPr>
            <p:ph type="sldNum" sz="quarter" idx="10"/>
          </p:nvPr>
        </p:nvSpPr>
        <p:spPr/>
        <p:txBody>
          <a:bodyPr/>
          <a:lstStyle/>
          <a:p>
            <a:fld id="{598F0E57-1924-4718-AAC4-C3C349DB1EB0}" type="slidenum">
              <a:rPr lang="en-IN" smtClean="0"/>
              <a:pPr/>
              <a:t>6</a:t>
            </a:fld>
            <a:endParaRPr lang="en-IN"/>
          </a:p>
        </p:txBody>
      </p:sp>
    </p:spTree>
    <p:extLst>
      <p:ext uri="{BB962C8B-B14F-4D97-AF65-F5344CB8AC3E}">
        <p14:creationId xmlns:p14="http://schemas.microsoft.com/office/powerpoint/2010/main" xmlns="" val="2874271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u="none" kern="1200" dirty="0" smtClean="0">
                <a:solidFill>
                  <a:schemeClr val="tx1"/>
                </a:solidFill>
                <a:latin typeface="+mn-lt"/>
                <a:ea typeface="+mn-ea"/>
                <a:cs typeface="+mn-cs"/>
              </a:rPr>
              <a:t>Characters Allowed :</a:t>
            </a:r>
          </a:p>
          <a:p>
            <a:pPr lvl="1"/>
            <a:r>
              <a:rPr lang="en-IN" sz="1200" b="0" i="0" u="none" kern="1200" dirty="0" smtClean="0">
                <a:solidFill>
                  <a:schemeClr val="tx1"/>
                </a:solidFill>
                <a:latin typeface="+mn-lt"/>
                <a:ea typeface="+mn-ea"/>
                <a:cs typeface="+mn-cs"/>
              </a:rPr>
              <a:t>Underscore(_)</a:t>
            </a:r>
          </a:p>
          <a:p>
            <a:pPr lvl="1"/>
            <a:r>
              <a:rPr lang="en-IN" sz="1200" b="0" i="0" u="none" kern="1200" dirty="0" smtClean="0">
                <a:solidFill>
                  <a:schemeClr val="tx1"/>
                </a:solidFill>
                <a:latin typeface="+mn-lt"/>
                <a:ea typeface="+mn-ea"/>
                <a:cs typeface="+mn-cs"/>
              </a:rPr>
              <a:t>Capital Letters ( A – Z )</a:t>
            </a:r>
          </a:p>
          <a:p>
            <a:pPr lvl="1"/>
            <a:r>
              <a:rPr lang="en-IN" sz="1200" b="0" i="0" u="none" kern="1200" dirty="0" smtClean="0">
                <a:solidFill>
                  <a:schemeClr val="tx1"/>
                </a:solidFill>
                <a:latin typeface="+mn-lt"/>
                <a:ea typeface="+mn-ea"/>
                <a:cs typeface="+mn-cs"/>
              </a:rPr>
              <a:t>Small Letters ( a – z )</a:t>
            </a:r>
          </a:p>
          <a:p>
            <a:pPr lvl="1"/>
            <a:r>
              <a:rPr lang="en-IN" sz="1200" b="0" i="0" u="none" kern="1200" dirty="0" smtClean="0">
                <a:solidFill>
                  <a:schemeClr val="tx1"/>
                </a:solidFill>
                <a:latin typeface="+mn-lt"/>
                <a:ea typeface="+mn-ea"/>
                <a:cs typeface="+mn-cs"/>
              </a:rPr>
              <a:t>Digits ( 0 – 9 )</a:t>
            </a:r>
          </a:p>
          <a:p>
            <a:pPr lvl="1"/>
            <a:endParaRPr lang="en-IN" sz="1200" b="0" i="0" u="none" kern="1200" dirty="0" smtClean="0">
              <a:solidFill>
                <a:schemeClr val="tx1"/>
              </a:solidFill>
              <a:latin typeface="+mn-lt"/>
              <a:ea typeface="+mn-ea"/>
              <a:cs typeface="+mn-cs"/>
            </a:endParaRPr>
          </a:p>
          <a:p>
            <a:pPr marL="228600" indent="-228600">
              <a:buFont typeface="+mj-lt"/>
              <a:buAutoNum type="arabicPeriod"/>
            </a:pPr>
            <a:r>
              <a:rPr lang="en-IN" sz="1200" b="0" i="0" u="none" kern="1200" dirty="0" smtClean="0">
                <a:solidFill>
                  <a:schemeClr val="tx1"/>
                </a:solidFill>
                <a:latin typeface="+mn-lt"/>
                <a:ea typeface="+mn-ea"/>
                <a:cs typeface="+mn-cs"/>
              </a:rPr>
              <a:t>Blanks &amp; Commas are not allowed</a:t>
            </a:r>
          </a:p>
          <a:p>
            <a:pPr marL="228600" indent="-228600">
              <a:buFont typeface="+mj-lt"/>
              <a:buAutoNum type="arabicPeriod"/>
            </a:pPr>
            <a:r>
              <a:rPr lang="en-IN" sz="1200" b="0" i="0" u="none" kern="1200" dirty="0" smtClean="0">
                <a:solidFill>
                  <a:schemeClr val="tx1"/>
                </a:solidFill>
                <a:latin typeface="+mn-lt"/>
                <a:ea typeface="+mn-ea"/>
                <a:cs typeface="+mn-cs"/>
              </a:rPr>
              <a:t>No Special Symbols other than underscore(_) are allowed</a:t>
            </a:r>
          </a:p>
          <a:p>
            <a:pPr marL="228600" indent="-228600">
              <a:buFont typeface="+mj-lt"/>
              <a:buAutoNum type="arabicPeriod"/>
            </a:pPr>
            <a:r>
              <a:rPr lang="en-IN" sz="1200" b="0" i="0" u="none" kern="1200" dirty="0" smtClean="0">
                <a:solidFill>
                  <a:schemeClr val="tx1"/>
                </a:solidFill>
                <a:latin typeface="+mn-lt"/>
                <a:ea typeface="+mn-ea"/>
                <a:cs typeface="+mn-cs"/>
              </a:rPr>
              <a:t>First Character should be alphabet or Underscore</a:t>
            </a:r>
          </a:p>
          <a:p>
            <a:pPr marL="228600" indent="-228600">
              <a:buFont typeface="+mj-lt"/>
              <a:buAutoNum type="arabicPeriod"/>
            </a:pPr>
            <a:r>
              <a:rPr lang="en-IN" sz="1200" b="0" i="0" u="none" kern="1200" dirty="0" smtClean="0">
                <a:solidFill>
                  <a:schemeClr val="tx1"/>
                </a:solidFill>
                <a:latin typeface="+mn-lt"/>
                <a:ea typeface="+mn-ea"/>
                <a:cs typeface="+mn-cs"/>
              </a:rPr>
              <a:t>Variable name Should not be Reserved Word</a:t>
            </a:r>
          </a:p>
          <a:p>
            <a:pPr marL="342900" indent="-342900">
              <a:spcBef>
                <a:spcPts val="0"/>
              </a:spcBef>
              <a:buFont typeface="+mj-lt"/>
              <a:buAutoNum type="arabicPeriod"/>
            </a:pPr>
            <a:endParaRPr lang="en-IN" sz="1800" b="0" u="none"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67</a:t>
            </a:fld>
            <a:endParaRPr lang="en-US" dirty="0"/>
          </a:p>
        </p:txBody>
      </p:sp>
    </p:spTree>
    <p:extLst>
      <p:ext uri="{BB962C8B-B14F-4D97-AF65-F5344CB8AC3E}">
        <p14:creationId xmlns:p14="http://schemas.microsoft.com/office/powerpoint/2010/main" xmlns="" val="30178281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IN" sz="1200" b="0" i="0" u="none" kern="1200" dirty="0" smtClean="0">
                <a:solidFill>
                  <a:schemeClr val="tx1"/>
                </a:solidFill>
                <a:latin typeface="+mn-lt"/>
                <a:ea typeface="+mn-ea"/>
                <a:cs typeface="+mn-cs"/>
              </a:rPr>
              <a:t>Characters Allowed :</a:t>
            </a:r>
          </a:p>
          <a:p>
            <a:pPr lvl="1"/>
            <a:r>
              <a:rPr lang="en-IN" sz="1200" b="0" i="0" u="none" kern="1200" dirty="0" smtClean="0">
                <a:solidFill>
                  <a:schemeClr val="tx1"/>
                </a:solidFill>
                <a:latin typeface="+mn-lt"/>
                <a:ea typeface="+mn-ea"/>
                <a:cs typeface="+mn-cs"/>
              </a:rPr>
              <a:t>Underscore(_)</a:t>
            </a:r>
          </a:p>
          <a:p>
            <a:pPr lvl="1"/>
            <a:r>
              <a:rPr lang="en-IN" sz="1200" b="0" i="0" u="none" kern="1200" dirty="0" smtClean="0">
                <a:solidFill>
                  <a:schemeClr val="tx1"/>
                </a:solidFill>
                <a:latin typeface="+mn-lt"/>
                <a:ea typeface="+mn-ea"/>
                <a:cs typeface="+mn-cs"/>
              </a:rPr>
              <a:t>Capital Letters ( A – Z )</a:t>
            </a:r>
          </a:p>
          <a:p>
            <a:pPr lvl="1"/>
            <a:r>
              <a:rPr lang="en-IN" sz="1200" b="0" i="0" u="none" kern="1200" dirty="0" smtClean="0">
                <a:solidFill>
                  <a:schemeClr val="tx1"/>
                </a:solidFill>
                <a:latin typeface="+mn-lt"/>
                <a:ea typeface="+mn-ea"/>
                <a:cs typeface="+mn-cs"/>
              </a:rPr>
              <a:t>Small Letters ( a – z )</a:t>
            </a:r>
          </a:p>
          <a:p>
            <a:pPr lvl="1"/>
            <a:r>
              <a:rPr lang="en-IN" sz="1200" b="0" i="0" u="none" kern="1200" dirty="0" smtClean="0">
                <a:solidFill>
                  <a:schemeClr val="tx1"/>
                </a:solidFill>
                <a:latin typeface="+mn-lt"/>
                <a:ea typeface="+mn-ea"/>
                <a:cs typeface="+mn-cs"/>
              </a:rPr>
              <a:t>Digits ( 0 – 9 )</a:t>
            </a:r>
          </a:p>
          <a:p>
            <a:pPr lvl="1"/>
            <a:endParaRPr lang="en-IN" sz="1200" b="0" i="0" u="none" kern="1200" dirty="0" smtClean="0">
              <a:solidFill>
                <a:schemeClr val="tx1"/>
              </a:solidFill>
              <a:latin typeface="+mn-lt"/>
              <a:ea typeface="+mn-ea"/>
              <a:cs typeface="+mn-cs"/>
            </a:endParaRPr>
          </a:p>
          <a:p>
            <a:pPr marL="228600" indent="-228600">
              <a:buFont typeface="+mj-lt"/>
              <a:buAutoNum type="arabicPeriod"/>
            </a:pPr>
            <a:r>
              <a:rPr lang="en-IN" sz="1200" b="0" i="0" u="none" kern="1200" dirty="0" smtClean="0">
                <a:solidFill>
                  <a:schemeClr val="tx1"/>
                </a:solidFill>
                <a:latin typeface="+mn-lt"/>
                <a:ea typeface="+mn-ea"/>
                <a:cs typeface="+mn-cs"/>
              </a:rPr>
              <a:t>Blanks &amp; Commas are not allowed</a:t>
            </a:r>
          </a:p>
          <a:p>
            <a:pPr marL="228600" indent="-228600">
              <a:buFont typeface="+mj-lt"/>
              <a:buAutoNum type="arabicPeriod"/>
            </a:pPr>
            <a:r>
              <a:rPr lang="en-IN" sz="1200" b="0" i="0" u="none" kern="1200" dirty="0" smtClean="0">
                <a:solidFill>
                  <a:schemeClr val="tx1"/>
                </a:solidFill>
                <a:latin typeface="+mn-lt"/>
                <a:ea typeface="+mn-ea"/>
                <a:cs typeface="+mn-cs"/>
              </a:rPr>
              <a:t>No Special Symbols other than underscore(_) are allowed</a:t>
            </a:r>
          </a:p>
          <a:p>
            <a:pPr marL="228600" indent="-228600">
              <a:buFont typeface="+mj-lt"/>
              <a:buAutoNum type="arabicPeriod"/>
            </a:pPr>
            <a:r>
              <a:rPr lang="en-IN" sz="1200" b="0" i="0" u="none" kern="1200" dirty="0" smtClean="0">
                <a:solidFill>
                  <a:schemeClr val="tx1"/>
                </a:solidFill>
                <a:latin typeface="+mn-lt"/>
                <a:ea typeface="+mn-ea"/>
                <a:cs typeface="+mn-cs"/>
              </a:rPr>
              <a:t>First Character should be alphabet or Underscore</a:t>
            </a:r>
          </a:p>
          <a:p>
            <a:pPr marL="228600" indent="-228600">
              <a:buFont typeface="+mj-lt"/>
              <a:buAutoNum type="arabicPeriod"/>
            </a:pPr>
            <a:r>
              <a:rPr lang="en-IN" sz="1200" b="0" i="0" u="none" kern="1200" dirty="0" smtClean="0">
                <a:solidFill>
                  <a:schemeClr val="tx1"/>
                </a:solidFill>
                <a:latin typeface="+mn-lt"/>
                <a:ea typeface="+mn-ea"/>
                <a:cs typeface="+mn-cs"/>
              </a:rPr>
              <a:t>Variable name Should not be Reserved Word</a:t>
            </a:r>
          </a:p>
          <a:p>
            <a:pPr marL="342900" indent="-342900">
              <a:spcBef>
                <a:spcPts val="0"/>
              </a:spcBef>
              <a:buFont typeface="+mj-lt"/>
              <a:buAutoNum type="arabicPeriod"/>
            </a:pPr>
            <a:endParaRPr lang="en-IN" sz="1800" b="0" u="none"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pPr/>
              <a:t>68</a:t>
            </a:fld>
            <a:endParaRPr lang="en-US" dirty="0"/>
          </a:p>
        </p:txBody>
      </p:sp>
    </p:spTree>
    <p:extLst>
      <p:ext uri="{BB962C8B-B14F-4D97-AF65-F5344CB8AC3E}">
        <p14:creationId xmlns:p14="http://schemas.microsoft.com/office/powerpoint/2010/main" xmlns="" val="42650219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70</a:t>
            </a:fld>
            <a:endParaRPr lang="en-IN"/>
          </a:p>
        </p:txBody>
      </p:sp>
    </p:spTree>
    <p:extLst>
      <p:ext uri="{BB962C8B-B14F-4D97-AF65-F5344CB8AC3E}">
        <p14:creationId xmlns:p14="http://schemas.microsoft.com/office/powerpoint/2010/main" xmlns="" val="933961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dirty="0"/>
              <a:t>2. Signed is the default modifier for char and int data types.</a:t>
            </a:r>
          </a:p>
        </p:txBody>
      </p:sp>
      <p:sp>
        <p:nvSpPr>
          <p:cNvPr id="4" name="Slide Number Placeholder 3"/>
          <p:cNvSpPr>
            <a:spLocks noGrp="1"/>
          </p:cNvSpPr>
          <p:nvPr>
            <p:ph type="sldNum" sz="quarter" idx="10"/>
          </p:nvPr>
        </p:nvSpPr>
        <p:spPr/>
        <p:txBody>
          <a:bodyPr/>
          <a:lstStyle/>
          <a:p>
            <a:fld id="{598F0E57-1924-4718-AAC4-C3C349DB1EB0}" type="slidenum">
              <a:rPr lang="en-IN" smtClean="0"/>
              <a:pPr/>
              <a:t>71</a:t>
            </a:fld>
            <a:endParaRPr lang="en-IN"/>
          </a:p>
        </p:txBody>
      </p:sp>
    </p:spTree>
    <p:extLst>
      <p:ext uri="{BB962C8B-B14F-4D97-AF65-F5344CB8AC3E}">
        <p14:creationId xmlns:p14="http://schemas.microsoft.com/office/powerpoint/2010/main" xmlns="" val="39840454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dirty="0"/>
              <a:t>1. If no data type is given to a variable, then the compiler automatically converted it to int data type (Take size of int as 4 bytes)</a:t>
            </a:r>
          </a:p>
          <a:p>
            <a:r>
              <a:rPr lang="en-US" altLang="en-IN" b="1" dirty="0"/>
              <a:t>Output:</a:t>
            </a:r>
          </a:p>
          <a:p>
            <a:r>
              <a:rPr lang="en-US" altLang="en-IN" b="1" dirty="0"/>
              <a:t>The size of a is 4</a:t>
            </a:r>
          </a:p>
          <a:p>
            <a:r>
              <a:rPr lang="en-US" altLang="en-IN" b="1" dirty="0"/>
              <a:t>The size of b is 4</a:t>
            </a:r>
          </a:p>
        </p:txBody>
      </p:sp>
      <p:sp>
        <p:nvSpPr>
          <p:cNvPr id="4" name="Slide Number Placeholder 3"/>
          <p:cNvSpPr>
            <a:spLocks noGrp="1"/>
          </p:cNvSpPr>
          <p:nvPr>
            <p:ph type="sldNum" sz="quarter" idx="10"/>
          </p:nvPr>
        </p:nvSpPr>
        <p:spPr/>
        <p:txBody>
          <a:bodyPr/>
          <a:lstStyle/>
          <a:p>
            <a:fld id="{598F0E57-1924-4718-AAC4-C3C349DB1EB0}" type="slidenum">
              <a:rPr lang="en-IN" smtClean="0"/>
              <a:pPr/>
              <a:t>72</a:t>
            </a:fld>
            <a:endParaRPr lang="en-IN"/>
          </a:p>
        </p:txBody>
      </p:sp>
    </p:spTree>
    <p:extLst>
      <p:ext uri="{BB962C8B-B14F-4D97-AF65-F5344CB8AC3E}">
        <p14:creationId xmlns:p14="http://schemas.microsoft.com/office/powerpoint/2010/main" xmlns="" val="3068256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We can’t use any modifiers in float data type. If programmer try to use it then compiler automatically give compile time error.</a:t>
            </a:r>
          </a:p>
          <a:p>
            <a:r>
              <a:rPr lang="en-US" altLang="en-IN" b="1" dirty="0"/>
              <a:t>Output:</a:t>
            </a:r>
          </a:p>
          <a:p>
            <a:endParaRPr lang="en-US" altLang="en-IN" dirty="0"/>
          </a:p>
          <a:p>
            <a:r>
              <a:rPr lang="en-US" altLang="en-IN" dirty="0"/>
              <a:t>[Error] both 'signed' and 'float' in declaration specifiers</a:t>
            </a:r>
          </a:p>
          <a:p>
            <a:r>
              <a:rPr lang="en-US" altLang="en-IN" dirty="0"/>
              <a:t>[Error] both 'short' and 'float' in declaration specifiers</a:t>
            </a:r>
          </a:p>
        </p:txBody>
      </p:sp>
      <p:sp>
        <p:nvSpPr>
          <p:cNvPr id="4" name="Slide Number Placeholder 3"/>
          <p:cNvSpPr>
            <a:spLocks noGrp="1"/>
          </p:cNvSpPr>
          <p:nvPr>
            <p:ph type="sldNum" sz="quarter" idx="10"/>
          </p:nvPr>
        </p:nvSpPr>
        <p:spPr/>
        <p:txBody>
          <a:bodyPr/>
          <a:lstStyle/>
          <a:p>
            <a:fld id="{598F0E57-1924-4718-AAC4-C3C349DB1EB0}" type="slidenum">
              <a:rPr lang="en-IN" smtClean="0"/>
              <a:pPr/>
              <a:t>73</a:t>
            </a:fld>
            <a:endParaRPr lang="en-IN"/>
          </a:p>
        </p:txBody>
      </p:sp>
    </p:spTree>
    <p:extLst>
      <p:ext uri="{BB962C8B-B14F-4D97-AF65-F5344CB8AC3E}">
        <p14:creationId xmlns:p14="http://schemas.microsoft.com/office/powerpoint/2010/main" xmlns="" val="10920696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Only the long modifier is allowed in double data types. we cant use any other specifier with double data type. If we try any other specifier then compiler will give compile time error.</a:t>
            </a:r>
          </a:p>
        </p:txBody>
      </p:sp>
      <p:sp>
        <p:nvSpPr>
          <p:cNvPr id="4" name="Slide Number Placeholder 3"/>
          <p:cNvSpPr>
            <a:spLocks noGrp="1"/>
          </p:cNvSpPr>
          <p:nvPr>
            <p:ph type="sldNum" sz="quarter" idx="10"/>
          </p:nvPr>
        </p:nvSpPr>
        <p:spPr/>
        <p:txBody>
          <a:bodyPr/>
          <a:lstStyle/>
          <a:p>
            <a:fld id="{598F0E57-1924-4718-AAC4-C3C349DB1EB0}" type="slidenum">
              <a:rPr lang="en-IN" smtClean="0"/>
              <a:pPr/>
              <a:t>74</a:t>
            </a:fld>
            <a:endParaRPr lang="en-IN"/>
          </a:p>
        </p:txBody>
      </p:sp>
    </p:spTree>
    <p:extLst>
      <p:ext uri="{BB962C8B-B14F-4D97-AF65-F5344CB8AC3E}">
        <p14:creationId xmlns:p14="http://schemas.microsoft.com/office/powerpoint/2010/main" xmlns="" val="8009099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Only the long modifier is allowed in double data types. we cant use any other specifier with double data type. If we try any other specifier then compiler will give compile time error.</a:t>
            </a:r>
          </a:p>
        </p:txBody>
      </p:sp>
      <p:sp>
        <p:nvSpPr>
          <p:cNvPr id="4" name="Slide Number Placeholder 3"/>
          <p:cNvSpPr>
            <a:spLocks noGrp="1"/>
          </p:cNvSpPr>
          <p:nvPr>
            <p:ph type="sldNum" sz="quarter" idx="10"/>
          </p:nvPr>
        </p:nvSpPr>
        <p:spPr/>
        <p:txBody>
          <a:bodyPr/>
          <a:lstStyle/>
          <a:p>
            <a:fld id="{598F0E57-1924-4718-AAC4-C3C349DB1EB0}" type="slidenum">
              <a:rPr lang="en-IN" smtClean="0"/>
              <a:pPr/>
              <a:t>75</a:t>
            </a:fld>
            <a:endParaRPr lang="en-IN"/>
          </a:p>
        </p:txBody>
      </p:sp>
    </p:spTree>
    <p:extLst>
      <p:ext uri="{BB962C8B-B14F-4D97-AF65-F5344CB8AC3E}">
        <p14:creationId xmlns:p14="http://schemas.microsoft.com/office/powerpoint/2010/main" xmlns="" val="28341434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Only the long modifier is allowed in double data types. we cant use any other specifier with double data type. If we try any other specifier then compiler will give compile time error.</a:t>
            </a:r>
          </a:p>
        </p:txBody>
      </p:sp>
      <p:sp>
        <p:nvSpPr>
          <p:cNvPr id="4" name="Slide Number Placeholder 3"/>
          <p:cNvSpPr>
            <a:spLocks noGrp="1"/>
          </p:cNvSpPr>
          <p:nvPr>
            <p:ph type="sldNum" sz="quarter" idx="10"/>
          </p:nvPr>
        </p:nvSpPr>
        <p:spPr/>
        <p:txBody>
          <a:bodyPr/>
          <a:lstStyle/>
          <a:p>
            <a:fld id="{598F0E57-1924-4718-AAC4-C3C349DB1EB0}" type="slidenum">
              <a:rPr lang="en-IN" smtClean="0"/>
              <a:pPr/>
              <a:t>76</a:t>
            </a:fld>
            <a:endParaRPr lang="en-IN"/>
          </a:p>
        </p:txBody>
      </p:sp>
    </p:spTree>
    <p:extLst>
      <p:ext uri="{BB962C8B-B14F-4D97-AF65-F5344CB8AC3E}">
        <p14:creationId xmlns:p14="http://schemas.microsoft.com/office/powerpoint/2010/main" xmlns="" val="24452637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Only the long modifier is allowed in double data types. we cant use any other specifier with double data type. If we try any other specifier then compiler will give compile time error.</a:t>
            </a:r>
          </a:p>
        </p:txBody>
      </p:sp>
      <p:sp>
        <p:nvSpPr>
          <p:cNvPr id="4" name="Slide Number Placeholder 3"/>
          <p:cNvSpPr>
            <a:spLocks noGrp="1"/>
          </p:cNvSpPr>
          <p:nvPr>
            <p:ph type="sldNum" sz="quarter" idx="10"/>
          </p:nvPr>
        </p:nvSpPr>
        <p:spPr/>
        <p:txBody>
          <a:bodyPr/>
          <a:lstStyle/>
          <a:p>
            <a:fld id="{598F0E57-1924-4718-AAC4-C3C349DB1EB0}" type="slidenum">
              <a:rPr lang="en-IN" smtClean="0"/>
              <a:pPr/>
              <a:t>77</a:t>
            </a:fld>
            <a:endParaRPr lang="en-IN"/>
          </a:p>
        </p:txBody>
      </p:sp>
    </p:spTree>
    <p:extLst>
      <p:ext uri="{BB962C8B-B14F-4D97-AF65-F5344CB8AC3E}">
        <p14:creationId xmlns:p14="http://schemas.microsoft.com/office/powerpoint/2010/main" xmlns="" val="383399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b="1"/>
          </a:p>
        </p:txBody>
      </p:sp>
      <p:sp>
        <p:nvSpPr>
          <p:cNvPr id="4" name="Slide Number Placeholder 3"/>
          <p:cNvSpPr>
            <a:spLocks noGrp="1"/>
          </p:cNvSpPr>
          <p:nvPr>
            <p:ph type="sldNum" sz="quarter" idx="10"/>
          </p:nvPr>
        </p:nvSpPr>
        <p:spPr/>
        <p:txBody>
          <a:bodyPr/>
          <a:lstStyle/>
          <a:p>
            <a:fld id="{598F0E57-1924-4718-AAC4-C3C349DB1EB0}" type="slidenum">
              <a:rPr lang="en-IN" smtClean="0"/>
              <a:pPr/>
              <a:t>7</a:t>
            </a:fld>
            <a:endParaRPr lang="en-IN"/>
          </a:p>
        </p:txBody>
      </p:sp>
    </p:spTree>
    <p:extLst>
      <p:ext uri="{BB962C8B-B14F-4D97-AF65-F5344CB8AC3E}">
        <p14:creationId xmlns:p14="http://schemas.microsoft.com/office/powerpoint/2010/main" xmlns="" val="9645089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79</a:t>
            </a:fld>
            <a:endParaRPr lang="en-IN"/>
          </a:p>
        </p:txBody>
      </p:sp>
    </p:spTree>
    <p:extLst>
      <p:ext uri="{BB962C8B-B14F-4D97-AF65-F5344CB8AC3E}">
        <p14:creationId xmlns:p14="http://schemas.microsoft.com/office/powerpoint/2010/main" xmlns="" val="853399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80</a:t>
            </a:fld>
            <a:endParaRPr lang="en-IN"/>
          </a:p>
        </p:txBody>
      </p:sp>
    </p:spTree>
    <p:extLst>
      <p:ext uri="{BB962C8B-B14F-4D97-AF65-F5344CB8AC3E}">
        <p14:creationId xmlns:p14="http://schemas.microsoft.com/office/powerpoint/2010/main" xmlns="" val="17863555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81</a:t>
            </a:fld>
            <a:endParaRPr lang="en-IN"/>
          </a:p>
        </p:txBody>
      </p:sp>
    </p:spTree>
    <p:extLst>
      <p:ext uri="{BB962C8B-B14F-4D97-AF65-F5344CB8AC3E}">
        <p14:creationId xmlns:p14="http://schemas.microsoft.com/office/powerpoint/2010/main" xmlns="" val="958756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preprocessor directives can be redefined anywhere in the program. So the most recently assigned value will be taken.</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82</a:t>
            </a:fld>
            <a:endParaRPr lang="en-IN"/>
          </a:p>
        </p:txBody>
      </p:sp>
    </p:spTree>
    <p:extLst>
      <p:ext uri="{BB962C8B-B14F-4D97-AF65-F5344CB8AC3E}">
        <p14:creationId xmlns:p14="http://schemas.microsoft.com/office/powerpoint/2010/main" xmlns="" val="28273510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Here,</a:t>
            </a:r>
            <a:r>
              <a:rPr lang="en-US" baseline="0" dirty="0" smtClean="0"/>
              <a:t> the students 70% they give wrong answer. Make use of this opportunity to make them realize that there are so may tricky questions asked in interviews. </a:t>
            </a:r>
            <a:endParaRPr lang="en-US" dirty="0" smtClean="0"/>
          </a:p>
          <a:p>
            <a:r>
              <a:rPr lang="en-US" dirty="0" smtClean="0"/>
              <a:t>They</a:t>
            </a:r>
            <a:r>
              <a:rPr lang="en-US" baseline="0" dirty="0" smtClean="0"/>
              <a:t> will 15 as an answer..!! But, that is wrong.. Show this slide completely, don’t reveal the answer..!! </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83</a:t>
            </a:fld>
            <a:endParaRPr lang="en-IN"/>
          </a:p>
        </p:txBody>
      </p:sp>
    </p:spTree>
    <p:extLst>
      <p:ext uri="{BB962C8B-B14F-4D97-AF65-F5344CB8AC3E}">
        <p14:creationId xmlns:p14="http://schemas.microsoft.com/office/powerpoint/2010/main" xmlns="" val="19262867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84</a:t>
            </a:fld>
            <a:endParaRPr lang="en-IN"/>
          </a:p>
        </p:txBody>
      </p:sp>
    </p:spTree>
    <p:extLst>
      <p:ext uri="{BB962C8B-B14F-4D97-AF65-F5344CB8AC3E}">
        <p14:creationId xmlns:p14="http://schemas.microsoft.com/office/powerpoint/2010/main" xmlns="" val="2667119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Expanded as,</a:t>
            </a:r>
          </a:p>
          <a:p>
            <a:pPr>
              <a:lnSpc>
                <a:spcPct val="150000"/>
              </a:lnSpc>
            </a:pPr>
            <a:r>
              <a:rPr lang="en-US" sz="1200" dirty="0" smtClean="0">
                <a:solidFill>
                  <a:schemeClr val="bg1"/>
                </a:solidFill>
              </a:rPr>
              <a:t>int main()</a:t>
            </a:r>
          </a:p>
          <a:p>
            <a:pPr>
              <a:lnSpc>
                <a:spcPct val="150000"/>
              </a:lnSpc>
            </a:pPr>
            <a:r>
              <a:rPr lang="en-US" sz="1200" dirty="0" smtClean="0">
                <a:solidFill>
                  <a:schemeClr val="bg1"/>
                </a:solidFill>
              </a:rPr>
              <a:t>{</a:t>
            </a:r>
          </a:p>
          <a:p>
            <a:pPr>
              <a:lnSpc>
                <a:spcPct val="150000"/>
              </a:lnSpc>
            </a:pPr>
            <a:r>
              <a:rPr lang="en-US" sz="1200" dirty="0" smtClean="0">
                <a:solidFill>
                  <a:schemeClr val="bg1"/>
                </a:solidFill>
              </a:rPr>
              <a:t>      int x=3,y=4;</a:t>
            </a:r>
          </a:p>
          <a:p>
            <a:pPr>
              <a:lnSpc>
                <a:spcPct val="150000"/>
              </a:lnSpc>
            </a:pPr>
            <a:r>
              <a:rPr lang="en-US" sz="1200" dirty="0" smtClean="0">
                <a:solidFill>
                  <a:schemeClr val="bg1"/>
                </a:solidFill>
              </a:rPr>
              <a:t>      printf("%d", prod(x+2,y-1));  </a:t>
            </a:r>
            <a:r>
              <a:rPr lang="en-US" sz="1200" dirty="0" smtClean="0">
                <a:solidFill>
                  <a:schemeClr val="bg1"/>
                </a:solidFill>
                <a:sym typeface="Wingdings" panose="05000000000000000000" pitchFamily="2" charset="2"/>
              </a:rPr>
              <a:t> 3+2*</a:t>
            </a:r>
            <a:r>
              <a:rPr lang="en-US" sz="1200" baseline="0" dirty="0" smtClean="0">
                <a:solidFill>
                  <a:schemeClr val="bg1"/>
                </a:solidFill>
                <a:sym typeface="Wingdings" panose="05000000000000000000" pitchFamily="2" charset="2"/>
              </a:rPr>
              <a:t>4-1   </a:t>
            </a:r>
            <a:r>
              <a:rPr lang="en-US" sz="1200" baseline="0" dirty="0" err="1" smtClean="0">
                <a:solidFill>
                  <a:schemeClr val="bg1"/>
                </a:solidFill>
                <a:sym typeface="Wingdings" panose="05000000000000000000" pitchFamily="2" charset="2"/>
              </a:rPr>
              <a:t>Bodmas</a:t>
            </a:r>
            <a:r>
              <a:rPr lang="en-US" sz="1200" baseline="0" smtClean="0">
                <a:solidFill>
                  <a:schemeClr val="bg1"/>
                </a:solidFill>
                <a:sym typeface="Wingdings" panose="05000000000000000000" pitchFamily="2" charset="2"/>
              </a:rPr>
              <a:t> rule  3+8-1  11-1  10</a:t>
            </a:r>
            <a:endParaRPr lang="en-US" sz="1200" dirty="0" smtClean="0">
              <a:solidFill>
                <a:schemeClr val="bg1"/>
              </a:solidFill>
            </a:endParaRPr>
          </a:p>
          <a:p>
            <a:pPr>
              <a:lnSpc>
                <a:spcPct val="150000"/>
              </a:lnSpc>
            </a:pPr>
            <a:r>
              <a:rPr lang="en-US" sz="1200" dirty="0" smtClean="0">
                <a:solidFill>
                  <a:schemeClr val="bg1"/>
                </a:solidFill>
              </a:rPr>
              <a:t>      return 0;</a:t>
            </a:r>
          </a:p>
          <a:p>
            <a:pPr>
              <a:lnSpc>
                <a:spcPct val="150000"/>
              </a:lnSpc>
            </a:pPr>
            <a:r>
              <a:rPr lang="en-US" sz="1200" dirty="0" smtClean="0">
                <a:solidFill>
                  <a:schemeClr val="bg1"/>
                </a:solidFill>
              </a:rPr>
              <a:t>}</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85</a:t>
            </a:fld>
            <a:endParaRPr lang="en-IN"/>
          </a:p>
        </p:txBody>
      </p:sp>
    </p:spTree>
    <p:extLst>
      <p:ext uri="{BB962C8B-B14F-4D97-AF65-F5344CB8AC3E}">
        <p14:creationId xmlns:p14="http://schemas.microsoft.com/office/powerpoint/2010/main" xmlns="" val="2414649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Expanded as,</a:t>
            </a:r>
          </a:p>
          <a:p>
            <a:pPr>
              <a:lnSpc>
                <a:spcPct val="150000"/>
              </a:lnSpc>
            </a:pPr>
            <a:r>
              <a:rPr lang="en-US" sz="1200" dirty="0" smtClean="0">
                <a:solidFill>
                  <a:schemeClr val="bg1"/>
                </a:solidFill>
              </a:rPr>
              <a:t>int main()</a:t>
            </a:r>
          </a:p>
          <a:p>
            <a:pPr>
              <a:lnSpc>
                <a:spcPct val="150000"/>
              </a:lnSpc>
            </a:pPr>
            <a:r>
              <a:rPr lang="en-US" sz="1200" dirty="0" smtClean="0">
                <a:solidFill>
                  <a:schemeClr val="bg1"/>
                </a:solidFill>
              </a:rPr>
              <a:t>{</a:t>
            </a:r>
          </a:p>
          <a:p>
            <a:pPr>
              <a:lnSpc>
                <a:spcPct val="150000"/>
              </a:lnSpc>
            </a:pPr>
            <a:r>
              <a:rPr lang="en-US" sz="1200" dirty="0" smtClean="0">
                <a:solidFill>
                  <a:schemeClr val="bg1"/>
                </a:solidFill>
              </a:rPr>
              <a:t>      int x=3,y=4;</a:t>
            </a:r>
          </a:p>
          <a:p>
            <a:pPr>
              <a:lnSpc>
                <a:spcPct val="150000"/>
              </a:lnSpc>
            </a:pPr>
            <a:r>
              <a:rPr lang="en-US" sz="1200" dirty="0" smtClean="0">
                <a:solidFill>
                  <a:schemeClr val="bg1"/>
                </a:solidFill>
              </a:rPr>
              <a:t>      printf("%d", prod(x+2,y-1));  </a:t>
            </a:r>
            <a:r>
              <a:rPr lang="en-US" sz="1200" dirty="0" smtClean="0">
                <a:solidFill>
                  <a:schemeClr val="bg1"/>
                </a:solidFill>
                <a:sym typeface="Wingdings" panose="05000000000000000000" pitchFamily="2" charset="2"/>
              </a:rPr>
              <a:t> 3+2*</a:t>
            </a:r>
            <a:r>
              <a:rPr lang="en-US" sz="1200" baseline="0" dirty="0" smtClean="0">
                <a:solidFill>
                  <a:schemeClr val="bg1"/>
                </a:solidFill>
                <a:sym typeface="Wingdings" panose="05000000000000000000" pitchFamily="2" charset="2"/>
              </a:rPr>
              <a:t>4-1   </a:t>
            </a:r>
            <a:r>
              <a:rPr lang="en-US" sz="1200" baseline="0" dirty="0" err="1" smtClean="0">
                <a:solidFill>
                  <a:schemeClr val="bg1"/>
                </a:solidFill>
                <a:sym typeface="Wingdings" panose="05000000000000000000" pitchFamily="2" charset="2"/>
              </a:rPr>
              <a:t>Bodmas</a:t>
            </a:r>
            <a:r>
              <a:rPr lang="en-US" sz="1200" baseline="0" smtClean="0">
                <a:solidFill>
                  <a:schemeClr val="bg1"/>
                </a:solidFill>
                <a:sym typeface="Wingdings" panose="05000000000000000000" pitchFamily="2" charset="2"/>
              </a:rPr>
              <a:t> rule  3+8-1  11-1  10</a:t>
            </a:r>
            <a:endParaRPr lang="en-US" sz="1200" dirty="0" smtClean="0">
              <a:solidFill>
                <a:schemeClr val="bg1"/>
              </a:solidFill>
            </a:endParaRPr>
          </a:p>
          <a:p>
            <a:pPr>
              <a:lnSpc>
                <a:spcPct val="150000"/>
              </a:lnSpc>
            </a:pPr>
            <a:r>
              <a:rPr lang="en-US" sz="1200" dirty="0" smtClean="0">
                <a:solidFill>
                  <a:schemeClr val="bg1"/>
                </a:solidFill>
              </a:rPr>
              <a:t>      return 0;</a:t>
            </a:r>
          </a:p>
          <a:p>
            <a:pPr>
              <a:lnSpc>
                <a:spcPct val="150000"/>
              </a:lnSpc>
            </a:pPr>
            <a:r>
              <a:rPr lang="en-US" sz="1200" dirty="0" smtClean="0">
                <a:solidFill>
                  <a:schemeClr val="bg1"/>
                </a:solidFill>
              </a:rPr>
              <a:t>}</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86</a:t>
            </a:fld>
            <a:endParaRPr lang="en-IN"/>
          </a:p>
        </p:txBody>
      </p:sp>
    </p:spTree>
    <p:extLst>
      <p:ext uri="{BB962C8B-B14F-4D97-AF65-F5344CB8AC3E}">
        <p14:creationId xmlns:p14="http://schemas.microsoft.com/office/powerpoint/2010/main" xmlns="" val="39226900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Expanded as,</a:t>
            </a:r>
          </a:p>
          <a:p>
            <a:pPr>
              <a:lnSpc>
                <a:spcPct val="150000"/>
              </a:lnSpc>
            </a:pPr>
            <a:r>
              <a:rPr lang="en-US" sz="1200" dirty="0" smtClean="0">
                <a:solidFill>
                  <a:schemeClr val="bg1"/>
                </a:solidFill>
              </a:rPr>
              <a:t>int main()</a:t>
            </a:r>
          </a:p>
          <a:p>
            <a:pPr>
              <a:lnSpc>
                <a:spcPct val="150000"/>
              </a:lnSpc>
            </a:pPr>
            <a:r>
              <a:rPr lang="en-US" sz="1200" dirty="0" smtClean="0">
                <a:solidFill>
                  <a:schemeClr val="bg1"/>
                </a:solidFill>
              </a:rPr>
              <a:t>{</a:t>
            </a:r>
          </a:p>
          <a:p>
            <a:pPr>
              <a:lnSpc>
                <a:spcPct val="150000"/>
              </a:lnSpc>
            </a:pPr>
            <a:r>
              <a:rPr lang="en-US" sz="1200" dirty="0" smtClean="0">
                <a:solidFill>
                  <a:schemeClr val="bg1"/>
                </a:solidFill>
              </a:rPr>
              <a:t>      int x=3,y=4;</a:t>
            </a:r>
          </a:p>
          <a:p>
            <a:pPr>
              <a:lnSpc>
                <a:spcPct val="150000"/>
              </a:lnSpc>
            </a:pPr>
            <a:r>
              <a:rPr lang="en-US" sz="1200" dirty="0" smtClean="0">
                <a:solidFill>
                  <a:schemeClr val="bg1"/>
                </a:solidFill>
              </a:rPr>
              <a:t>      printf("%d", prod(x+2,y-1));  </a:t>
            </a:r>
            <a:r>
              <a:rPr lang="en-US" sz="1200" dirty="0" smtClean="0">
                <a:solidFill>
                  <a:schemeClr val="bg1"/>
                </a:solidFill>
                <a:sym typeface="Wingdings" panose="05000000000000000000" pitchFamily="2" charset="2"/>
              </a:rPr>
              <a:t> 3+2*</a:t>
            </a:r>
            <a:r>
              <a:rPr lang="en-US" sz="1200" baseline="0" dirty="0" smtClean="0">
                <a:solidFill>
                  <a:schemeClr val="bg1"/>
                </a:solidFill>
                <a:sym typeface="Wingdings" panose="05000000000000000000" pitchFamily="2" charset="2"/>
              </a:rPr>
              <a:t>4-1   </a:t>
            </a:r>
            <a:r>
              <a:rPr lang="en-US" sz="1200" baseline="0" dirty="0" err="1" smtClean="0">
                <a:solidFill>
                  <a:schemeClr val="bg1"/>
                </a:solidFill>
                <a:sym typeface="Wingdings" panose="05000000000000000000" pitchFamily="2" charset="2"/>
              </a:rPr>
              <a:t>Bodmas</a:t>
            </a:r>
            <a:r>
              <a:rPr lang="en-US" sz="1200" baseline="0" smtClean="0">
                <a:solidFill>
                  <a:schemeClr val="bg1"/>
                </a:solidFill>
                <a:sym typeface="Wingdings" panose="05000000000000000000" pitchFamily="2" charset="2"/>
              </a:rPr>
              <a:t> rule  3+8-1  11-1  10</a:t>
            </a:r>
            <a:endParaRPr lang="en-US" sz="1200" dirty="0" smtClean="0">
              <a:solidFill>
                <a:schemeClr val="bg1"/>
              </a:solidFill>
            </a:endParaRPr>
          </a:p>
          <a:p>
            <a:pPr>
              <a:lnSpc>
                <a:spcPct val="150000"/>
              </a:lnSpc>
            </a:pPr>
            <a:r>
              <a:rPr lang="en-US" sz="1200" dirty="0" smtClean="0">
                <a:solidFill>
                  <a:schemeClr val="bg1"/>
                </a:solidFill>
              </a:rPr>
              <a:t>      return 0;</a:t>
            </a:r>
          </a:p>
          <a:p>
            <a:pPr>
              <a:lnSpc>
                <a:spcPct val="150000"/>
              </a:lnSpc>
            </a:pPr>
            <a:r>
              <a:rPr lang="en-US" sz="1200" dirty="0" smtClean="0">
                <a:solidFill>
                  <a:schemeClr val="bg1"/>
                </a:solidFill>
              </a:rPr>
              <a:t>}</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87</a:t>
            </a:fld>
            <a:endParaRPr lang="en-IN"/>
          </a:p>
        </p:txBody>
      </p:sp>
    </p:spTree>
    <p:extLst>
      <p:ext uri="{BB962C8B-B14F-4D97-AF65-F5344CB8AC3E}">
        <p14:creationId xmlns:p14="http://schemas.microsoft.com/office/powerpoint/2010/main" xmlns="" val="3000859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macro call square(4) will be substituted by 4*4 so the expression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64/4*4 . Since / and * has equal priority and </a:t>
            </a:r>
            <a:r>
              <a:rPr lang="en-US" sz="1200" b="0" i="0" kern="1200" dirty="0" err="1" smtClean="0">
                <a:solidFill>
                  <a:schemeClr val="tx1"/>
                </a:solidFill>
                <a:latin typeface="+mn-lt"/>
                <a:ea typeface="+mn-ea"/>
                <a:cs typeface="+mn-cs"/>
              </a:rPr>
              <a:t>associativity</a:t>
            </a:r>
            <a:r>
              <a:rPr lang="en-US" sz="1200" b="0" i="0" kern="1200" dirty="0" smtClean="0">
                <a:solidFill>
                  <a:schemeClr val="tx1"/>
                </a:solidFill>
                <a:latin typeface="+mn-lt"/>
                <a:ea typeface="+mn-ea"/>
                <a:cs typeface="+mn-cs"/>
              </a:rPr>
              <a:t> left to right, so the expression will be evaluated as (64/4)*4 i.e. 16*4 = 64.</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88</a:t>
            </a:fld>
            <a:endParaRPr lang="en-IN"/>
          </a:p>
        </p:txBody>
      </p:sp>
    </p:spTree>
    <p:extLst>
      <p:ext uri="{BB962C8B-B14F-4D97-AF65-F5344CB8AC3E}">
        <p14:creationId xmlns:p14="http://schemas.microsoft.com/office/powerpoint/2010/main" xmlns="" val="17333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a:t>FORTRAN - FORmula TRANslator</a:t>
            </a:r>
          </a:p>
          <a:p>
            <a:r>
              <a:rPr lang="en-US" altLang="en-IN" b="1"/>
              <a:t>ALGOL - ALGOrithmic language</a:t>
            </a:r>
          </a:p>
          <a:p>
            <a:r>
              <a:rPr lang="en-US" altLang="en-IN" b="1"/>
              <a:t>COBOL - Common Business Oriented language</a:t>
            </a:r>
          </a:p>
          <a:p>
            <a:r>
              <a:rPr lang="en-US" altLang="en-IN" b="1"/>
              <a:t>CPL - Combined programming language</a:t>
            </a:r>
          </a:p>
          <a:p>
            <a:r>
              <a:rPr lang="en-US" altLang="en-IN" b="1"/>
              <a:t>BCPL - Basic combined programming language</a:t>
            </a:r>
          </a:p>
          <a:p>
            <a:r>
              <a:rPr lang="en-US" altLang="en-IN" b="1"/>
              <a:t>B</a:t>
            </a:r>
          </a:p>
          <a:p>
            <a:r>
              <a:rPr lang="en-US" altLang="en-IN" b="1"/>
              <a:t>then C. The name was just because the previous language was B, so they named the next language as C.</a:t>
            </a:r>
          </a:p>
          <a:p>
            <a:r>
              <a:rPr lang="en-US" altLang="en-IN" b="1"/>
              <a:t>C++</a:t>
            </a:r>
          </a:p>
        </p:txBody>
      </p:sp>
      <p:sp>
        <p:nvSpPr>
          <p:cNvPr id="4" name="Slide Number Placeholder 3"/>
          <p:cNvSpPr>
            <a:spLocks noGrp="1"/>
          </p:cNvSpPr>
          <p:nvPr>
            <p:ph type="sldNum" sz="quarter" idx="10"/>
          </p:nvPr>
        </p:nvSpPr>
        <p:spPr/>
        <p:txBody>
          <a:bodyPr/>
          <a:lstStyle/>
          <a:p>
            <a:fld id="{598F0E57-1924-4718-AAC4-C3C349DB1EB0}" type="slidenum">
              <a:rPr lang="en-IN" smtClean="0"/>
              <a:pPr/>
              <a:t>8</a:t>
            </a:fld>
            <a:endParaRPr lang="en-IN"/>
          </a:p>
        </p:txBody>
      </p:sp>
    </p:spTree>
    <p:extLst>
      <p:ext uri="{BB962C8B-B14F-4D97-AF65-F5344CB8AC3E}">
        <p14:creationId xmlns:p14="http://schemas.microsoft.com/office/powerpoint/2010/main" xmlns="" val="429384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macro call square(4) will be substituted by 4*4 so the expression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64/4*4 . Since / and * has equal priority and </a:t>
            </a:r>
            <a:r>
              <a:rPr lang="en-US" sz="1200" b="0" i="0" kern="1200" dirty="0" err="1" smtClean="0">
                <a:solidFill>
                  <a:schemeClr val="tx1"/>
                </a:solidFill>
                <a:latin typeface="+mn-lt"/>
                <a:ea typeface="+mn-ea"/>
                <a:cs typeface="+mn-cs"/>
              </a:rPr>
              <a:t>associativity</a:t>
            </a:r>
            <a:r>
              <a:rPr lang="en-US" sz="1200" b="0" i="0" kern="1200" dirty="0" smtClean="0">
                <a:solidFill>
                  <a:schemeClr val="tx1"/>
                </a:solidFill>
                <a:latin typeface="+mn-lt"/>
                <a:ea typeface="+mn-ea"/>
                <a:cs typeface="+mn-cs"/>
              </a:rPr>
              <a:t> left to right, so the expression will be evaluated as (64/4)*4 i.e. 16*4 = 64.</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89</a:t>
            </a:fld>
            <a:endParaRPr lang="en-IN"/>
          </a:p>
        </p:txBody>
      </p:sp>
    </p:spTree>
    <p:extLst>
      <p:ext uri="{BB962C8B-B14F-4D97-AF65-F5344CB8AC3E}">
        <p14:creationId xmlns:p14="http://schemas.microsoft.com/office/powerpoint/2010/main" xmlns="" val="10266287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macro call square(4) will be substituted by 4*4 so the expression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64/4*4 . Since / and * has equal priority and </a:t>
            </a:r>
            <a:r>
              <a:rPr lang="en-US" sz="1200" b="0" i="0" kern="1200" dirty="0" err="1" smtClean="0">
                <a:solidFill>
                  <a:schemeClr val="tx1"/>
                </a:solidFill>
                <a:latin typeface="+mn-lt"/>
                <a:ea typeface="+mn-ea"/>
                <a:cs typeface="+mn-cs"/>
              </a:rPr>
              <a:t>associativity</a:t>
            </a:r>
            <a:r>
              <a:rPr lang="en-US" sz="1200" b="0" i="0" kern="1200" dirty="0" smtClean="0">
                <a:solidFill>
                  <a:schemeClr val="tx1"/>
                </a:solidFill>
                <a:latin typeface="+mn-lt"/>
                <a:ea typeface="+mn-ea"/>
                <a:cs typeface="+mn-cs"/>
              </a:rPr>
              <a:t> left to right, so the expression will be evaluated as (64/4)*4 i.e. 16*4 = 64.</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90</a:t>
            </a:fld>
            <a:endParaRPr lang="en-IN"/>
          </a:p>
        </p:txBody>
      </p:sp>
    </p:spTree>
    <p:extLst>
      <p:ext uri="{BB962C8B-B14F-4D97-AF65-F5344CB8AC3E}">
        <p14:creationId xmlns:p14="http://schemas.microsoft.com/office/powerpoint/2010/main" xmlns="" val="4349168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macro call square(4) will be substituted by 4*4 so the expression becomes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64/4*4 . Since / and * has equal priority and </a:t>
            </a:r>
            <a:r>
              <a:rPr lang="en-US" sz="1200" b="0" i="0" kern="1200" dirty="0" err="1" smtClean="0">
                <a:solidFill>
                  <a:schemeClr val="tx1"/>
                </a:solidFill>
                <a:latin typeface="+mn-lt"/>
                <a:ea typeface="+mn-ea"/>
                <a:cs typeface="+mn-cs"/>
              </a:rPr>
              <a:t>associativity</a:t>
            </a:r>
            <a:r>
              <a:rPr lang="en-US" sz="1200" b="0" i="0" kern="1200" dirty="0" smtClean="0">
                <a:solidFill>
                  <a:schemeClr val="tx1"/>
                </a:solidFill>
                <a:latin typeface="+mn-lt"/>
                <a:ea typeface="+mn-ea"/>
                <a:cs typeface="+mn-cs"/>
              </a:rPr>
              <a:t> left to right, so the expression will be evaluated as (64/4)*4 i.e. 16*4 = 64.</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91</a:t>
            </a:fld>
            <a:endParaRPr lang="en-IN"/>
          </a:p>
        </p:txBody>
      </p:sp>
    </p:spTree>
    <p:extLst>
      <p:ext uri="{BB962C8B-B14F-4D97-AF65-F5344CB8AC3E}">
        <p14:creationId xmlns:p14="http://schemas.microsoft.com/office/powerpoint/2010/main" xmlns="" val="38693705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Since the </a:t>
            </a:r>
            <a:r>
              <a:rPr lang="en-US" sz="1200" b="1" i="0" kern="1200" dirty="0" smtClean="0">
                <a:solidFill>
                  <a:schemeClr val="tx1"/>
                </a:solidFill>
                <a:latin typeface="+mn-lt"/>
                <a:ea typeface="+mn-ea"/>
                <a:cs typeface="+mn-cs"/>
              </a:rPr>
              <a:t>#define</a:t>
            </a:r>
            <a:r>
              <a:rPr lang="en-US" sz="1200" b="0" i="0" kern="1200" dirty="0" smtClean="0">
                <a:solidFill>
                  <a:schemeClr val="tx1"/>
                </a:solidFill>
                <a:latin typeface="+mn-lt"/>
                <a:ea typeface="+mn-ea"/>
                <a:cs typeface="+mn-cs"/>
              </a:rPr>
              <a:t> replaces the string </a:t>
            </a:r>
            <a:r>
              <a:rPr lang="en-US" sz="1200" b="1" i="0" kern="1200" dirty="0" smtClean="0">
                <a:solidFill>
                  <a:schemeClr val="tx1"/>
                </a:solidFill>
                <a:latin typeface="+mn-lt"/>
                <a:ea typeface="+mn-ea"/>
                <a:cs typeface="+mn-cs"/>
              </a:rPr>
              <a:t>int</a:t>
            </a:r>
            <a:r>
              <a:rPr lang="en-US" sz="1200" b="0" i="0" kern="1200" dirty="0" smtClean="0">
                <a:solidFill>
                  <a:schemeClr val="tx1"/>
                </a:solidFill>
                <a:latin typeface="+mn-lt"/>
                <a:ea typeface="+mn-ea"/>
                <a:cs typeface="+mn-cs"/>
              </a:rPr>
              <a:t> by the macro </a:t>
            </a:r>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a:t>
            </a:r>
            <a:r>
              <a:rPr lang="en-US" dirty="0" smtClean="0"/>
              <a:t/>
            </a:r>
            <a:br>
              <a:rPr lang="en-US" dirty="0" smtClean="0"/>
            </a:br>
            <a:r>
              <a:rPr lang="en-US" sz="1200" b="0" i="0" kern="1200" dirty="0" smtClean="0">
                <a:solidFill>
                  <a:schemeClr val="tx1"/>
                </a:solidFill>
                <a:latin typeface="+mn-lt"/>
                <a:ea typeface="+mn-ea"/>
                <a:cs typeface="+mn-cs"/>
              </a:rPr>
              <a:t>So, here </a:t>
            </a:r>
            <a:r>
              <a:rPr lang="en-US" sz="1200" b="1"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a variable of type char and not int.</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92</a:t>
            </a:fld>
            <a:endParaRPr lang="en-IN"/>
          </a:p>
        </p:txBody>
      </p:sp>
    </p:spTree>
    <p:extLst>
      <p:ext uri="{BB962C8B-B14F-4D97-AF65-F5344CB8AC3E}">
        <p14:creationId xmlns:p14="http://schemas.microsoft.com/office/powerpoint/2010/main" xmlns="" val="23621154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Since the </a:t>
            </a:r>
            <a:r>
              <a:rPr lang="en-US" sz="1200" b="1" i="0" kern="1200" dirty="0" smtClean="0">
                <a:solidFill>
                  <a:schemeClr val="tx1"/>
                </a:solidFill>
                <a:latin typeface="+mn-lt"/>
                <a:ea typeface="+mn-ea"/>
                <a:cs typeface="+mn-cs"/>
              </a:rPr>
              <a:t>#define</a:t>
            </a:r>
            <a:r>
              <a:rPr lang="en-US" sz="1200" b="0" i="0" kern="1200" dirty="0" smtClean="0">
                <a:solidFill>
                  <a:schemeClr val="tx1"/>
                </a:solidFill>
                <a:latin typeface="+mn-lt"/>
                <a:ea typeface="+mn-ea"/>
                <a:cs typeface="+mn-cs"/>
              </a:rPr>
              <a:t> replaces the string </a:t>
            </a:r>
            <a:r>
              <a:rPr lang="en-US" sz="1200" b="1" i="0" kern="1200" dirty="0" smtClean="0">
                <a:solidFill>
                  <a:schemeClr val="tx1"/>
                </a:solidFill>
                <a:latin typeface="+mn-lt"/>
                <a:ea typeface="+mn-ea"/>
                <a:cs typeface="+mn-cs"/>
              </a:rPr>
              <a:t>int</a:t>
            </a:r>
            <a:r>
              <a:rPr lang="en-US" sz="1200" b="0" i="0" kern="1200" dirty="0" smtClean="0">
                <a:solidFill>
                  <a:schemeClr val="tx1"/>
                </a:solidFill>
                <a:latin typeface="+mn-lt"/>
                <a:ea typeface="+mn-ea"/>
                <a:cs typeface="+mn-cs"/>
              </a:rPr>
              <a:t> by the macro </a:t>
            </a:r>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a:t>
            </a:r>
            <a:r>
              <a:rPr lang="en-US" dirty="0" smtClean="0"/>
              <a:t/>
            </a:r>
            <a:br>
              <a:rPr lang="en-US" dirty="0" smtClean="0"/>
            </a:br>
            <a:r>
              <a:rPr lang="en-US" sz="1200" b="0" i="0" kern="1200" dirty="0" smtClean="0">
                <a:solidFill>
                  <a:schemeClr val="tx1"/>
                </a:solidFill>
                <a:latin typeface="+mn-lt"/>
                <a:ea typeface="+mn-ea"/>
                <a:cs typeface="+mn-cs"/>
              </a:rPr>
              <a:t>So, here </a:t>
            </a:r>
            <a:r>
              <a:rPr lang="en-US" sz="1200" b="1"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is a variable of type char and not int.</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93</a:t>
            </a:fld>
            <a:endParaRPr lang="en-IN"/>
          </a:p>
        </p:txBody>
      </p:sp>
    </p:spTree>
    <p:extLst>
      <p:ext uri="{BB962C8B-B14F-4D97-AF65-F5344CB8AC3E}">
        <p14:creationId xmlns:p14="http://schemas.microsoft.com/office/powerpoint/2010/main" xmlns="" val="4527639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Preprocessor executes as a separate pass before the execution of the compiler. So textual replacement of clrscr() to 100 occurs. The input program to compiler looks like this :</a:t>
            </a:r>
          </a:p>
          <a:p>
            <a:pPr fontAlgn="base"/>
            <a:r>
              <a:rPr lang="en-US" sz="1200" b="1" i="0" kern="1200" dirty="0" smtClean="0">
                <a:solidFill>
                  <a:schemeClr val="tx1"/>
                </a:solidFill>
                <a:latin typeface="+mn-lt"/>
                <a:ea typeface="+mn-ea"/>
                <a:cs typeface="+mn-cs"/>
              </a:rPr>
              <a:t>void main() </a:t>
            </a:r>
          </a:p>
          <a:p>
            <a:pPr fontAlgn="base"/>
            <a:r>
              <a:rPr lang="en-US" sz="1200" b="1" i="0" kern="1200" dirty="0" smtClean="0">
                <a:solidFill>
                  <a:schemeClr val="tx1"/>
                </a:solidFill>
                <a:latin typeface="+mn-lt"/>
                <a:ea typeface="+mn-ea"/>
                <a:cs typeface="+mn-cs"/>
              </a:rPr>
              <a:t>{</a:t>
            </a:r>
          </a:p>
          <a:p>
            <a:pPr fontAlgn="base"/>
            <a:r>
              <a:rPr lang="en-US" sz="1200" b="1" i="0" kern="1200" dirty="0" smtClean="0">
                <a:solidFill>
                  <a:schemeClr val="tx1"/>
                </a:solidFill>
                <a:latin typeface="+mn-lt"/>
                <a:ea typeface="+mn-ea"/>
                <a:cs typeface="+mn-cs"/>
              </a:rPr>
              <a:t> 100; </a:t>
            </a:r>
          </a:p>
          <a:p>
            <a:pPr fontAlgn="base"/>
            <a:r>
              <a:rPr lang="en-US" sz="1200" b="1" i="0" kern="1200" dirty="0" smtClean="0">
                <a:solidFill>
                  <a:schemeClr val="tx1"/>
                </a:solidFill>
                <a:latin typeface="+mn-lt"/>
                <a:ea typeface="+mn-ea"/>
                <a:cs typeface="+mn-cs"/>
              </a:rPr>
              <a:t>printf("%d\n", 100); </a:t>
            </a:r>
          </a:p>
          <a:p>
            <a:pPr fontAlgn="base"/>
            <a:r>
              <a:rPr lang="en-US" sz="1200" b="1"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Note: 100; is an executable statement but with no action. So it doesn't give any problem.</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94</a:t>
            </a:fld>
            <a:endParaRPr lang="en-IN"/>
          </a:p>
        </p:txBody>
      </p:sp>
    </p:spTree>
    <p:extLst>
      <p:ext uri="{BB962C8B-B14F-4D97-AF65-F5344CB8AC3E}">
        <p14:creationId xmlns:p14="http://schemas.microsoft.com/office/powerpoint/2010/main" xmlns="" val="34711608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Preprocessor executes as a separate pass before the execution of the compiler. So textual replacement of clrscr() to 100 occurs. The input program to compiler looks like this :</a:t>
            </a:r>
          </a:p>
          <a:p>
            <a:pPr fontAlgn="base"/>
            <a:r>
              <a:rPr lang="en-US" sz="1200" b="1" i="0" kern="1200" dirty="0" smtClean="0">
                <a:solidFill>
                  <a:schemeClr val="tx1"/>
                </a:solidFill>
                <a:latin typeface="+mn-lt"/>
                <a:ea typeface="+mn-ea"/>
                <a:cs typeface="+mn-cs"/>
              </a:rPr>
              <a:t>void main() </a:t>
            </a:r>
          </a:p>
          <a:p>
            <a:pPr fontAlgn="base"/>
            <a:r>
              <a:rPr lang="en-US" sz="1200" b="1" i="0" kern="1200" dirty="0" smtClean="0">
                <a:solidFill>
                  <a:schemeClr val="tx1"/>
                </a:solidFill>
                <a:latin typeface="+mn-lt"/>
                <a:ea typeface="+mn-ea"/>
                <a:cs typeface="+mn-cs"/>
              </a:rPr>
              <a:t>{</a:t>
            </a:r>
          </a:p>
          <a:p>
            <a:pPr fontAlgn="base"/>
            <a:r>
              <a:rPr lang="en-US" sz="1200" b="1" i="0" kern="1200" dirty="0" smtClean="0">
                <a:solidFill>
                  <a:schemeClr val="tx1"/>
                </a:solidFill>
                <a:latin typeface="+mn-lt"/>
                <a:ea typeface="+mn-ea"/>
                <a:cs typeface="+mn-cs"/>
              </a:rPr>
              <a:t> 100; </a:t>
            </a:r>
          </a:p>
          <a:p>
            <a:pPr fontAlgn="base"/>
            <a:r>
              <a:rPr lang="en-US" sz="1200" b="1" i="0" kern="1200" dirty="0" smtClean="0">
                <a:solidFill>
                  <a:schemeClr val="tx1"/>
                </a:solidFill>
                <a:latin typeface="+mn-lt"/>
                <a:ea typeface="+mn-ea"/>
                <a:cs typeface="+mn-cs"/>
              </a:rPr>
              <a:t>printf("%d\n", 100); </a:t>
            </a:r>
          </a:p>
          <a:p>
            <a:pPr fontAlgn="base"/>
            <a:r>
              <a:rPr lang="en-US" sz="1200" b="1"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Note: 100; is an executable statement but with no action. So it doesn't give any problem.</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95</a:t>
            </a:fld>
            <a:endParaRPr lang="en-IN"/>
          </a:p>
        </p:txBody>
      </p:sp>
    </p:spTree>
    <p:extLst>
      <p:ext uri="{BB962C8B-B14F-4D97-AF65-F5344CB8AC3E}">
        <p14:creationId xmlns:p14="http://schemas.microsoft.com/office/powerpoint/2010/main" xmlns="" val="8064079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Preprocessor executes as a separate pass before the execution of the compiler. So textual replacement of clrscr() to 100 occurs. The input program to compiler looks like this :</a:t>
            </a:r>
          </a:p>
          <a:p>
            <a:pPr fontAlgn="base"/>
            <a:r>
              <a:rPr lang="en-US" sz="1200" b="1" i="0" kern="1200" dirty="0" smtClean="0">
                <a:solidFill>
                  <a:schemeClr val="tx1"/>
                </a:solidFill>
                <a:latin typeface="+mn-lt"/>
                <a:ea typeface="+mn-ea"/>
                <a:cs typeface="+mn-cs"/>
              </a:rPr>
              <a:t>void main() </a:t>
            </a:r>
          </a:p>
          <a:p>
            <a:pPr fontAlgn="base"/>
            <a:r>
              <a:rPr lang="en-US" sz="1200" b="1" i="0" kern="1200" dirty="0" smtClean="0">
                <a:solidFill>
                  <a:schemeClr val="tx1"/>
                </a:solidFill>
                <a:latin typeface="+mn-lt"/>
                <a:ea typeface="+mn-ea"/>
                <a:cs typeface="+mn-cs"/>
              </a:rPr>
              <a:t>{</a:t>
            </a:r>
          </a:p>
          <a:p>
            <a:pPr fontAlgn="base"/>
            <a:r>
              <a:rPr lang="en-US" sz="1200" b="1" i="0" kern="1200" dirty="0" smtClean="0">
                <a:solidFill>
                  <a:schemeClr val="tx1"/>
                </a:solidFill>
                <a:latin typeface="+mn-lt"/>
                <a:ea typeface="+mn-ea"/>
                <a:cs typeface="+mn-cs"/>
              </a:rPr>
              <a:t> 100; </a:t>
            </a:r>
          </a:p>
          <a:p>
            <a:pPr fontAlgn="base"/>
            <a:r>
              <a:rPr lang="en-US" sz="1200" b="1" i="0" kern="1200" dirty="0" smtClean="0">
                <a:solidFill>
                  <a:schemeClr val="tx1"/>
                </a:solidFill>
                <a:latin typeface="+mn-lt"/>
                <a:ea typeface="+mn-ea"/>
                <a:cs typeface="+mn-cs"/>
              </a:rPr>
              <a:t>printf("%d\n", 100); </a:t>
            </a:r>
          </a:p>
          <a:p>
            <a:pPr fontAlgn="base"/>
            <a:r>
              <a:rPr lang="en-US" sz="1200" b="1"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Note: 100; is an executable statement but with no action. So it doesn't give any problem.</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96</a:t>
            </a:fld>
            <a:endParaRPr lang="en-IN"/>
          </a:p>
        </p:txBody>
      </p:sp>
    </p:spTree>
    <p:extLst>
      <p:ext uri="{BB962C8B-B14F-4D97-AF65-F5344CB8AC3E}">
        <p14:creationId xmlns:p14="http://schemas.microsoft.com/office/powerpoint/2010/main" xmlns="" val="746442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 value is required for this expression (x++) which is illegal.  ( where 5 cannot be assigned in 4) </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97</a:t>
            </a:fld>
            <a:endParaRPr lang="en-IN"/>
          </a:p>
        </p:txBody>
      </p:sp>
    </p:spTree>
    <p:extLst>
      <p:ext uri="{BB962C8B-B14F-4D97-AF65-F5344CB8AC3E}">
        <p14:creationId xmlns:p14="http://schemas.microsoft.com/office/powerpoint/2010/main" xmlns="" val="24188620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98</a:t>
            </a:fld>
            <a:endParaRPr lang="en-IN"/>
          </a:p>
        </p:txBody>
      </p:sp>
    </p:spTree>
    <p:extLst>
      <p:ext uri="{BB962C8B-B14F-4D97-AF65-F5344CB8AC3E}">
        <p14:creationId xmlns:p14="http://schemas.microsoft.com/office/powerpoint/2010/main" xmlns="" val="376931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a:t>Left most --&gt; Unix</a:t>
            </a:r>
          </a:p>
          <a:p>
            <a:r>
              <a:rPr lang="en-US" altLang="en-IN"/>
              <a:t>Second from the left - Apple (Ios)</a:t>
            </a:r>
          </a:p>
          <a:p>
            <a:r>
              <a:rPr lang="en-US" altLang="en-IN"/>
              <a:t>Third --&gt; Windows</a:t>
            </a:r>
          </a:p>
          <a:p>
            <a:r>
              <a:rPr lang="en-US" altLang="en-IN"/>
              <a:t>Fourth --&gt; Ubuntu</a:t>
            </a:r>
          </a:p>
        </p:txBody>
      </p:sp>
      <p:sp>
        <p:nvSpPr>
          <p:cNvPr id="4" name="Slide Number Placeholder 3"/>
          <p:cNvSpPr>
            <a:spLocks noGrp="1"/>
          </p:cNvSpPr>
          <p:nvPr>
            <p:ph type="sldNum" sz="quarter" idx="10"/>
          </p:nvPr>
        </p:nvSpPr>
        <p:spPr/>
        <p:txBody>
          <a:bodyPr/>
          <a:lstStyle/>
          <a:p>
            <a:fld id="{598F0E57-1924-4718-AAC4-C3C349DB1EB0}" type="slidenum">
              <a:rPr lang="en-IN" smtClean="0"/>
              <a:pPr/>
              <a:t>9</a:t>
            </a:fld>
            <a:endParaRPr lang="en-IN"/>
          </a:p>
        </p:txBody>
      </p:sp>
    </p:spTree>
    <p:extLst>
      <p:ext uri="{BB962C8B-B14F-4D97-AF65-F5344CB8AC3E}">
        <p14:creationId xmlns:p14="http://schemas.microsoft.com/office/powerpoint/2010/main" xmlns="" val="30715099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is token pasting operator which simply combines all the parameters of macro into one variable.</a:t>
            </a:r>
            <a:r>
              <a:rPr lang="en-US" dirty="0" smtClean="0"/>
              <a:t/>
            </a:r>
            <a:br>
              <a:rPr lang="en-US" dirty="0" smtClean="0"/>
            </a:br>
            <a:r>
              <a:rPr lang="en-US" sz="1200" b="0" i="0" kern="1200" dirty="0" smtClean="0">
                <a:solidFill>
                  <a:schemeClr val="tx1"/>
                </a:solidFill>
                <a:latin typeface="+mn-lt"/>
                <a:ea typeface="+mn-ea"/>
                <a:cs typeface="+mn-cs"/>
              </a:rPr>
              <a:t>So, in f(</a:t>
            </a:r>
            <a:r>
              <a:rPr lang="en-US" sz="1200" b="0" i="0" kern="1200" dirty="0" err="1" smtClean="0">
                <a:solidFill>
                  <a:schemeClr val="tx1"/>
                </a:solidFill>
                <a:latin typeface="+mn-lt"/>
                <a:ea typeface="+mn-ea"/>
                <a:cs typeface="+mn-cs"/>
              </a:rPr>
              <a:t>var</a:t>
            </a:r>
            <a:r>
              <a:rPr lang="en-US" sz="1200" b="0" i="0" kern="1200" dirty="0" smtClean="0">
                <a:solidFill>
                  <a:schemeClr val="tx1"/>
                </a:solidFill>
                <a:latin typeface="+mn-lt"/>
                <a:ea typeface="+mn-ea"/>
                <a:cs typeface="+mn-cs"/>
              </a:rPr>
              <a:t>, 12), </a:t>
            </a:r>
            <a:r>
              <a:rPr lang="en-US" sz="1200" b="0" i="0" kern="1200" dirty="0" err="1" smtClean="0">
                <a:solidFill>
                  <a:schemeClr val="tx1"/>
                </a:solidFill>
                <a:latin typeface="+mn-lt"/>
                <a:ea typeface="+mn-ea"/>
                <a:cs typeface="+mn-cs"/>
              </a:rPr>
              <a:t>var</a:t>
            </a:r>
            <a:r>
              <a:rPr lang="en-US" sz="1200" b="0" i="0" kern="1200" dirty="0" smtClean="0">
                <a:solidFill>
                  <a:schemeClr val="tx1"/>
                </a:solidFill>
                <a:latin typeface="+mn-lt"/>
                <a:ea typeface="+mn-ea"/>
                <a:cs typeface="+mn-cs"/>
              </a:rPr>
              <a:t> and 12 combines to form var12 and replaces the f(</a:t>
            </a:r>
            <a:r>
              <a:rPr lang="en-US" sz="1200" b="0" i="0" kern="1200" dirty="0" err="1" smtClean="0">
                <a:solidFill>
                  <a:schemeClr val="tx1"/>
                </a:solidFill>
                <a:latin typeface="+mn-lt"/>
                <a:ea typeface="+mn-ea"/>
                <a:cs typeface="+mn-cs"/>
              </a:rPr>
              <a:t>var</a:t>
            </a:r>
            <a:r>
              <a:rPr lang="en-US" sz="1200" b="0" i="0" kern="1200" smtClean="0">
                <a:solidFill>
                  <a:schemeClr val="tx1"/>
                </a:solidFill>
                <a:latin typeface="+mn-lt"/>
                <a:ea typeface="+mn-ea"/>
                <a:cs typeface="+mn-cs"/>
              </a:rPr>
              <a:t>, 12) and hence the output is 100.</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99</a:t>
            </a:fld>
            <a:endParaRPr lang="en-IN"/>
          </a:p>
        </p:txBody>
      </p:sp>
    </p:spTree>
    <p:extLst>
      <p:ext uri="{BB962C8B-B14F-4D97-AF65-F5344CB8AC3E}">
        <p14:creationId xmlns:p14="http://schemas.microsoft.com/office/powerpoint/2010/main" xmlns="" val="21625216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MUltiline macros is possible, but the line has to end with the semicolon.</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100</a:t>
            </a:fld>
            <a:endParaRPr lang="en-IN"/>
          </a:p>
        </p:txBody>
      </p:sp>
    </p:spTree>
    <p:extLst>
      <p:ext uri="{BB962C8B-B14F-4D97-AF65-F5344CB8AC3E}">
        <p14:creationId xmlns:p14="http://schemas.microsoft.com/office/powerpoint/2010/main" xmlns="" val="42794107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MUltiline macros is possible, but the line has to end with the semicolon.</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101</a:t>
            </a:fld>
            <a:endParaRPr lang="en-IN"/>
          </a:p>
        </p:txBody>
      </p:sp>
    </p:spTree>
    <p:extLst>
      <p:ext uri="{BB962C8B-B14F-4D97-AF65-F5344CB8AC3E}">
        <p14:creationId xmlns:p14="http://schemas.microsoft.com/office/powerpoint/2010/main" xmlns="" val="39842290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MUltiline macros is possible, but the line has to end with the semicolon.</a:t>
            </a:r>
          </a:p>
          <a:p>
            <a:pPr marL="0" marR="0" indent="0" algn="l" defTabSz="914400" rtl="0" eaLnBrk="1" fontAlgn="auto" latinLnBrk="0" hangingPunct="1">
              <a:lnSpc>
                <a:spcPct val="100000"/>
              </a:lnSpc>
              <a:spcBef>
                <a:spcPts val="0"/>
              </a:spcBef>
              <a:spcAft>
                <a:spcPts val="0"/>
              </a:spcAft>
              <a:buClrTx/>
              <a:buSzTx/>
              <a:buFontTx/>
              <a:buNone/>
              <a:defRPr/>
            </a:pPr>
            <a:r>
              <a:rPr lang="en-IN" dirty="0" smtClean="0">
                <a:sym typeface="+mn-ea"/>
              </a:rPr>
              <a:t>The macros can be written in multiple lines using ‘\’. The last line doesn’t need to have ‘\’.</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102</a:t>
            </a:fld>
            <a:endParaRPr lang="en-IN"/>
          </a:p>
        </p:txBody>
      </p:sp>
    </p:spTree>
    <p:extLst>
      <p:ext uri="{BB962C8B-B14F-4D97-AF65-F5344CB8AC3E}">
        <p14:creationId xmlns:p14="http://schemas.microsoft.com/office/powerpoint/2010/main" xmlns="" val="37293046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103</a:t>
            </a:fld>
            <a:endParaRPr lang="en-IN"/>
          </a:p>
        </p:txBody>
      </p:sp>
    </p:spTree>
    <p:extLst>
      <p:ext uri="{BB962C8B-B14F-4D97-AF65-F5344CB8AC3E}">
        <p14:creationId xmlns:p14="http://schemas.microsoft.com/office/powerpoint/2010/main" xmlns="" val="31512039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Predefined Macros</a:t>
            </a:r>
          </a:p>
          <a:p>
            <a:r>
              <a:rPr lang="en-US" sz="1200" b="0" i="0" kern="1200" dirty="0" smtClean="0">
                <a:solidFill>
                  <a:schemeClr val="tx1"/>
                </a:solidFill>
                <a:latin typeface="+mn-lt"/>
                <a:ea typeface="+mn-ea"/>
                <a:cs typeface="+mn-cs"/>
              </a:rPr>
              <a:t>There are some predefined macros which are readily for use in C programming.</a:t>
            </a:r>
          </a:p>
          <a:p>
            <a:r>
              <a:rPr lang="en-US" dirty="0" smtClean="0"/>
              <a:t>Predefined macro Value</a:t>
            </a:r>
          </a:p>
          <a:p>
            <a:r>
              <a:rPr lang="en-US" dirty="0" smtClean="0"/>
              <a:t>__DATE__	String containing the current date</a:t>
            </a:r>
          </a:p>
          <a:p>
            <a:r>
              <a:rPr lang="en-US" dirty="0" smtClean="0"/>
              <a:t>__FILE__	String containing the file name</a:t>
            </a:r>
          </a:p>
          <a:p>
            <a:r>
              <a:rPr lang="en-US" dirty="0" smtClean="0"/>
              <a:t>__LINE__	Integer representing the current line number</a:t>
            </a:r>
          </a:p>
          <a:p>
            <a:r>
              <a:rPr lang="en-US" dirty="0" smtClean="0"/>
              <a:t>__TIME__	String containing the current date.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104</a:t>
            </a:fld>
            <a:endParaRPr lang="en-IN"/>
          </a:p>
        </p:txBody>
      </p:sp>
    </p:spTree>
    <p:extLst>
      <p:ext uri="{BB962C8B-B14F-4D97-AF65-F5344CB8AC3E}">
        <p14:creationId xmlns:p14="http://schemas.microsoft.com/office/powerpoint/2010/main" xmlns="" val="3764069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Predefined Macros</a:t>
            </a:r>
          </a:p>
          <a:p>
            <a:r>
              <a:rPr lang="en-US" sz="1200" b="0" i="0" kern="1200" dirty="0" smtClean="0">
                <a:solidFill>
                  <a:schemeClr val="tx1"/>
                </a:solidFill>
                <a:latin typeface="+mn-lt"/>
                <a:ea typeface="+mn-ea"/>
                <a:cs typeface="+mn-cs"/>
              </a:rPr>
              <a:t>There are some predefined macros which are readily for use in C programming.</a:t>
            </a:r>
          </a:p>
          <a:p>
            <a:r>
              <a:rPr lang="en-US" dirty="0" smtClean="0"/>
              <a:t>Predefined macro Value</a:t>
            </a:r>
          </a:p>
          <a:p>
            <a:r>
              <a:rPr lang="en-US" dirty="0" smtClean="0"/>
              <a:t>__DATE__	String containing the current date</a:t>
            </a:r>
          </a:p>
          <a:p>
            <a:r>
              <a:rPr lang="en-US" dirty="0" smtClean="0"/>
              <a:t>__FILE__	String containing the file name</a:t>
            </a:r>
          </a:p>
          <a:p>
            <a:r>
              <a:rPr lang="en-US" dirty="0" smtClean="0"/>
              <a:t>__LINE__	Integer representing the current line number</a:t>
            </a:r>
          </a:p>
          <a:p>
            <a:r>
              <a:rPr lang="en-US" dirty="0" smtClean="0"/>
              <a:t>__TIME__	String containing the current date.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105</a:t>
            </a:fld>
            <a:endParaRPr lang="en-IN"/>
          </a:p>
        </p:txBody>
      </p:sp>
    </p:spTree>
    <p:extLst>
      <p:ext uri="{BB962C8B-B14F-4D97-AF65-F5344CB8AC3E}">
        <p14:creationId xmlns:p14="http://schemas.microsoft.com/office/powerpoint/2010/main" xmlns="" val="33310523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Conditional Compilation</a:t>
            </a:r>
          </a:p>
          <a:p>
            <a:r>
              <a:rPr lang="en-US" sz="1200" b="0" i="0" kern="1200" dirty="0" smtClean="0">
                <a:solidFill>
                  <a:schemeClr val="tx1"/>
                </a:solidFill>
                <a:latin typeface="+mn-lt"/>
                <a:ea typeface="+mn-ea"/>
                <a:cs typeface="+mn-cs"/>
              </a:rPr>
              <a:t>In C programming, you can instruct preprocessor whether to include certain chuck of code or not. To do so, conditional directives can be used.</a:t>
            </a:r>
          </a:p>
          <a:p>
            <a:r>
              <a:rPr lang="en-US" sz="1200" b="0" i="0" kern="1200" dirty="0" smtClean="0">
                <a:solidFill>
                  <a:schemeClr val="tx1"/>
                </a:solidFill>
                <a:latin typeface="+mn-lt"/>
                <a:ea typeface="+mn-ea"/>
                <a:cs typeface="+mn-cs"/>
              </a:rPr>
              <a:t>It's similar like a if statement. However, there is a big difference you need to understand.</a:t>
            </a:r>
          </a:p>
          <a:p>
            <a:r>
              <a:rPr lang="en-US" sz="1200" b="0" i="0" kern="1200" dirty="0" smtClean="0">
                <a:solidFill>
                  <a:schemeClr val="tx1"/>
                </a:solidFill>
                <a:latin typeface="+mn-lt"/>
                <a:ea typeface="+mn-ea"/>
                <a:cs typeface="+mn-cs"/>
              </a:rPr>
              <a:t>The if statement is tested during the execution time to check whether a block of code should be executed or not whereas, the conditionals is used to include (or skip) certain chucks of code in your program before execution.</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106</a:t>
            </a:fld>
            <a:endParaRPr lang="en-IN"/>
          </a:p>
        </p:txBody>
      </p:sp>
    </p:spTree>
    <p:extLst>
      <p:ext uri="{BB962C8B-B14F-4D97-AF65-F5344CB8AC3E}">
        <p14:creationId xmlns:p14="http://schemas.microsoft.com/office/powerpoint/2010/main" xmlns="" val="33328323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Conditional Compilation</a:t>
            </a:r>
          </a:p>
          <a:p>
            <a:r>
              <a:rPr lang="en-US" sz="1200" b="0" i="0" kern="1200" dirty="0" smtClean="0">
                <a:solidFill>
                  <a:schemeClr val="tx1"/>
                </a:solidFill>
                <a:latin typeface="+mn-lt"/>
                <a:ea typeface="+mn-ea"/>
                <a:cs typeface="+mn-cs"/>
              </a:rPr>
              <a:t>In C programming, you can instruct preprocessor whether to include certain chuck of code or not. To do so, conditional directives can be used.</a:t>
            </a:r>
          </a:p>
          <a:p>
            <a:r>
              <a:rPr lang="en-US" sz="1200" b="0" i="0" kern="1200" dirty="0" smtClean="0">
                <a:solidFill>
                  <a:schemeClr val="tx1"/>
                </a:solidFill>
                <a:latin typeface="+mn-lt"/>
                <a:ea typeface="+mn-ea"/>
                <a:cs typeface="+mn-cs"/>
              </a:rPr>
              <a:t>It's similar like a if statement. However, there is a big difference you need to understand.</a:t>
            </a:r>
          </a:p>
          <a:p>
            <a:r>
              <a:rPr lang="en-US" sz="1200" b="0" i="0" kern="1200" dirty="0" smtClean="0">
                <a:solidFill>
                  <a:schemeClr val="tx1"/>
                </a:solidFill>
                <a:latin typeface="+mn-lt"/>
                <a:ea typeface="+mn-ea"/>
                <a:cs typeface="+mn-cs"/>
              </a:rPr>
              <a:t>The if statement is tested during the execution time to check whether a block of code should be executed or not whereas, the conditionals is used to include (or skip) certain chucks of code in your program before execution.</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107</a:t>
            </a:fld>
            <a:endParaRPr lang="en-IN"/>
          </a:p>
        </p:txBody>
      </p:sp>
    </p:spTree>
    <p:extLst>
      <p:ext uri="{BB962C8B-B14F-4D97-AF65-F5344CB8AC3E}">
        <p14:creationId xmlns:p14="http://schemas.microsoft.com/office/powerpoint/2010/main" xmlns="" val="176960701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#ifdef Directive</a:t>
            </a:r>
          </a:p>
          <a:p>
            <a:r>
              <a:rPr lang="en-US" dirty="0" smtClean="0"/>
              <a:t>#ifdef MACRO conditional codes #endif </a:t>
            </a:r>
            <a:r>
              <a:rPr lang="en-US" sz="1200" b="0" i="0" kern="1200" dirty="0" smtClean="0">
                <a:solidFill>
                  <a:schemeClr val="tx1"/>
                </a:solidFill>
                <a:latin typeface="+mn-lt"/>
                <a:ea typeface="+mn-ea"/>
                <a:cs typeface="+mn-cs"/>
              </a:rPr>
              <a:t>Here, the conditional codes are included in the program only if MACRO is defined.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Here COMPUTER is macro, so the condition is true.. It prints.</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108</a:t>
            </a:fld>
            <a:endParaRPr lang="en-IN"/>
          </a:p>
        </p:txBody>
      </p:sp>
    </p:spTree>
    <p:extLst>
      <p:ext uri="{BB962C8B-B14F-4D97-AF65-F5344CB8AC3E}">
        <p14:creationId xmlns:p14="http://schemas.microsoft.com/office/powerpoint/2010/main" xmlns="" val="170018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a:sym typeface="+mn-ea"/>
              </a:rPr>
              <a:t>The Unix operating system, originally implemented in assembly language , they decided to rewrite the UNIX using B language(created by Ken Thompson), wherin the B language has got some disadvantage (can't use datatypes).</a:t>
            </a:r>
            <a:endParaRPr lang="en-US" altLang="en-IN"/>
          </a:p>
          <a:p>
            <a:r>
              <a:rPr lang="en-US" altLang="en-IN" b="1">
                <a:sym typeface="+mn-ea"/>
              </a:rPr>
              <a:t>This led to the development of C language..!!</a:t>
            </a:r>
            <a:endParaRPr lang="en-IN" sz="1200" b="1" i="0" kern="1200" dirty="0" smtClean="0">
              <a:solidFill>
                <a:schemeClr val="tx1"/>
              </a:solidFill>
              <a:latin typeface="+mn-lt"/>
              <a:ea typeface="+mn-ea"/>
              <a:cs typeface="+mn-cs"/>
            </a:endParaRPr>
          </a:p>
          <a:p>
            <a:endParaRPr lang="en-IN" sz="1200" b="1"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C</a:t>
            </a:r>
            <a:r>
              <a:rPr lang="en-IN" sz="1200" b="0" i="0" kern="1200" dirty="0" smtClean="0">
                <a:solidFill>
                  <a:schemeClr val="tx1"/>
                </a:solidFill>
                <a:latin typeface="+mn-lt"/>
                <a:ea typeface="+mn-ea"/>
                <a:cs typeface="+mn-cs"/>
              </a:rPr>
              <a:t> is a computer programming language developed in 1972 by </a:t>
            </a:r>
            <a:r>
              <a:rPr lang="en-IN" sz="1200" b="1" i="0" kern="1200" dirty="0" smtClean="0">
                <a:solidFill>
                  <a:schemeClr val="tx1"/>
                </a:solidFill>
                <a:latin typeface="+mn-lt"/>
                <a:ea typeface="+mn-ea"/>
                <a:cs typeface="+mn-cs"/>
              </a:rPr>
              <a:t>Dennis M. Ritchie</a:t>
            </a:r>
            <a:r>
              <a:rPr lang="en-IN" sz="1200" b="0" i="0" kern="1200" dirty="0" smtClean="0">
                <a:solidFill>
                  <a:schemeClr val="tx1"/>
                </a:solidFill>
                <a:latin typeface="+mn-lt"/>
                <a:ea typeface="+mn-ea"/>
                <a:cs typeface="+mn-cs"/>
              </a:rPr>
              <a:t> at the Bell Telephone Laboratories to develop the UNIX Operating System. C is a simple and </a:t>
            </a:r>
            <a:r>
              <a:rPr lang="en-IN" sz="1200" b="1" i="0" kern="1200" dirty="0" smtClean="0">
                <a:solidFill>
                  <a:schemeClr val="tx1"/>
                </a:solidFill>
                <a:latin typeface="+mn-lt"/>
                <a:ea typeface="+mn-ea"/>
                <a:cs typeface="+mn-cs"/>
              </a:rPr>
              <a:t>structure oriented</a:t>
            </a:r>
            <a:r>
              <a:rPr lang="en-IN" sz="1200" b="0" i="0" kern="1200" dirty="0" smtClean="0">
                <a:solidFill>
                  <a:schemeClr val="tx1"/>
                </a:solidFill>
                <a:latin typeface="+mn-lt"/>
                <a:ea typeface="+mn-ea"/>
                <a:cs typeface="+mn-cs"/>
              </a:rPr>
              <a:t> programming language.</a:t>
            </a:r>
          </a:p>
          <a:p>
            <a:endParaRPr lang="en-US"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C is also called </a:t>
            </a:r>
            <a:r>
              <a:rPr lang="en-IN" sz="1200" b="1" i="0" kern="1200" dirty="0" smtClean="0">
                <a:solidFill>
                  <a:schemeClr val="tx1"/>
                </a:solidFill>
                <a:latin typeface="+mn-lt"/>
                <a:ea typeface="+mn-ea"/>
                <a:cs typeface="+mn-cs"/>
              </a:rPr>
              <a:t>mother Language</a:t>
            </a:r>
            <a:r>
              <a:rPr lang="en-IN" sz="1200" b="0" i="0" kern="1200" dirty="0" smtClean="0">
                <a:solidFill>
                  <a:schemeClr val="tx1"/>
                </a:solidFill>
                <a:latin typeface="+mn-lt"/>
                <a:ea typeface="+mn-ea"/>
                <a:cs typeface="+mn-cs"/>
              </a:rPr>
              <a:t> of all programming Language. It is the most widely use computer programming language, This language is used for develop system software and Operating System. All other programming languages were derived directly or indirectly from C programming concepts.</a:t>
            </a:r>
          </a:p>
          <a:p>
            <a:endParaRPr lang="en-US"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In the year 1988 'C' programming language standardized by ANSI (American national standard institute), that version is called </a:t>
            </a:r>
            <a:r>
              <a:rPr lang="en-IN" sz="1200" b="1" i="0" kern="1200" dirty="0" smtClean="0">
                <a:solidFill>
                  <a:schemeClr val="tx1"/>
                </a:solidFill>
                <a:latin typeface="+mn-lt"/>
                <a:ea typeface="+mn-ea"/>
                <a:cs typeface="+mn-cs"/>
              </a:rPr>
              <a:t>ANSI-C</a:t>
            </a:r>
            <a:r>
              <a:rPr lang="en-IN" sz="1200" b="0" i="0" kern="1200" dirty="0" smtClean="0">
                <a:solidFill>
                  <a:schemeClr val="tx1"/>
                </a:solidFill>
                <a:latin typeface="+mn-lt"/>
                <a:ea typeface="+mn-ea"/>
                <a:cs typeface="+mn-cs"/>
              </a:rPr>
              <a:t>. In the year of 2000 'C' programming Language standardized by 'ISO' that version is called C-99</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a:t>
            </a:fld>
            <a:endParaRPr lang="en-IN"/>
          </a:p>
        </p:txBody>
      </p:sp>
    </p:spTree>
    <p:extLst>
      <p:ext uri="{BB962C8B-B14F-4D97-AF65-F5344CB8AC3E}">
        <p14:creationId xmlns:p14="http://schemas.microsoft.com/office/powerpoint/2010/main" xmlns="" val="405399723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#ifdef Directive</a:t>
            </a:r>
          </a:p>
          <a:p>
            <a:r>
              <a:rPr lang="en-US" dirty="0" smtClean="0"/>
              <a:t>#ifdef MACRO conditional codes #endif </a:t>
            </a:r>
            <a:r>
              <a:rPr lang="en-US" sz="1200" b="0" i="0" kern="1200" dirty="0" smtClean="0">
                <a:solidFill>
                  <a:schemeClr val="tx1"/>
                </a:solidFill>
                <a:latin typeface="+mn-lt"/>
                <a:ea typeface="+mn-ea"/>
                <a:cs typeface="+mn-cs"/>
              </a:rPr>
              <a:t>Here, the conditional codes are included in the program only if MACRO is defined.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Here COMPUTER is macro, so the condition is true.. It prints.</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109</a:t>
            </a:fld>
            <a:endParaRPr lang="en-IN"/>
          </a:p>
        </p:txBody>
      </p:sp>
    </p:spTree>
    <p:extLst>
      <p:ext uri="{BB962C8B-B14F-4D97-AF65-F5344CB8AC3E}">
        <p14:creationId xmlns:p14="http://schemas.microsoft.com/office/powerpoint/2010/main" xmlns="" val="12451075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Conditional Compilation</a:t>
            </a:r>
          </a:p>
          <a:p>
            <a:r>
              <a:rPr lang="en-US" sz="1200" b="0" i="0" kern="1200" dirty="0" smtClean="0">
                <a:solidFill>
                  <a:schemeClr val="tx1"/>
                </a:solidFill>
                <a:latin typeface="+mn-lt"/>
                <a:ea typeface="+mn-ea"/>
                <a:cs typeface="+mn-cs"/>
              </a:rPr>
              <a:t>In C programming, you can instruct preprocessor whether to include certain chuck of code or not. To do so, conditional directives can be used.</a:t>
            </a:r>
          </a:p>
          <a:p>
            <a:r>
              <a:rPr lang="en-US" sz="1200" b="0" i="0" kern="1200" dirty="0" smtClean="0">
                <a:solidFill>
                  <a:schemeClr val="tx1"/>
                </a:solidFill>
                <a:latin typeface="+mn-lt"/>
                <a:ea typeface="+mn-ea"/>
                <a:cs typeface="+mn-cs"/>
              </a:rPr>
              <a:t>It's similar like a if statement. However, there is a big difference you need to understand.</a:t>
            </a:r>
          </a:p>
          <a:p>
            <a:r>
              <a:rPr lang="en-US" sz="1200" b="0" i="0" kern="1200" dirty="0" smtClean="0">
                <a:solidFill>
                  <a:schemeClr val="tx1"/>
                </a:solidFill>
                <a:latin typeface="+mn-lt"/>
                <a:ea typeface="+mn-ea"/>
                <a:cs typeface="+mn-cs"/>
              </a:rPr>
              <a:t>The if statement is tested during the execution time to check whether a block of code should be executed or not whereas, the conditionals is used to include (or skip) certain chucks of code in your program before execution.</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110</a:t>
            </a:fld>
            <a:endParaRPr lang="en-IN"/>
          </a:p>
        </p:txBody>
      </p:sp>
    </p:spTree>
    <p:extLst>
      <p:ext uri="{BB962C8B-B14F-4D97-AF65-F5344CB8AC3E}">
        <p14:creationId xmlns:p14="http://schemas.microsoft.com/office/powerpoint/2010/main" xmlns="" val="27827286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#if</a:t>
            </a:r>
            <a:r>
              <a:rPr lang="en-US" b="1" baseline="0" dirty="0" smtClean="0"/>
              <a:t> </a:t>
            </a:r>
          </a:p>
          <a:p>
            <a:r>
              <a:rPr lang="en-US" b="1" baseline="0" dirty="0" smtClean="0"/>
              <a:t>Syntax:</a:t>
            </a:r>
            <a:endParaRPr lang="en-US" b="1" dirty="0" smtClean="0"/>
          </a:p>
          <a:p>
            <a:r>
              <a:rPr lang="en-US" b="1" dirty="0" smtClean="0"/>
              <a:t>#if expression </a:t>
            </a:r>
          </a:p>
          <a:p>
            <a:r>
              <a:rPr lang="en-US" b="1" baseline="0" dirty="0" smtClean="0"/>
              <a:t>    </a:t>
            </a:r>
            <a:r>
              <a:rPr lang="en-US" b="1" dirty="0" smtClean="0"/>
              <a:t>conditional codes </a:t>
            </a:r>
          </a:p>
          <a:p>
            <a:r>
              <a:rPr lang="en-US" b="1" dirty="0" smtClean="0"/>
              <a:t>#endif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Here, expression is a expression of integer type (can be integers, characters, arithmetic expression, macros and so on). The conditional codes are included in the program only if the expression is evaluated to a non-zero value.</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111</a:t>
            </a:fld>
            <a:endParaRPr lang="en-IN"/>
          </a:p>
        </p:txBody>
      </p:sp>
    </p:spTree>
    <p:extLst>
      <p:ext uri="{BB962C8B-B14F-4D97-AF65-F5344CB8AC3E}">
        <p14:creationId xmlns:p14="http://schemas.microsoft.com/office/powerpoint/2010/main" xmlns="" val="177423986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#if</a:t>
            </a:r>
            <a:r>
              <a:rPr lang="en-US" b="1" baseline="0" dirty="0" smtClean="0"/>
              <a:t> </a:t>
            </a:r>
          </a:p>
          <a:p>
            <a:r>
              <a:rPr lang="en-US" b="1" baseline="0" dirty="0" smtClean="0"/>
              <a:t>Syntax:</a:t>
            </a:r>
            <a:endParaRPr lang="en-US" b="1" dirty="0" smtClean="0"/>
          </a:p>
          <a:p>
            <a:r>
              <a:rPr lang="en-US" b="1" dirty="0" smtClean="0"/>
              <a:t>#if expression </a:t>
            </a:r>
          </a:p>
          <a:p>
            <a:r>
              <a:rPr lang="en-US" b="1" baseline="0" dirty="0" smtClean="0"/>
              <a:t>    </a:t>
            </a:r>
            <a:r>
              <a:rPr lang="en-US" b="1" dirty="0" smtClean="0"/>
              <a:t>conditional codes </a:t>
            </a:r>
          </a:p>
          <a:p>
            <a:r>
              <a:rPr lang="en-US" b="1" dirty="0" smtClean="0"/>
              <a:t>#endif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Here, expression is a expression of integer type (can be integers, characters, arithmetic expression, macros and so on). The conditional codes are included in the program only if the expression is evaluated to a non-zero value.</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112</a:t>
            </a:fld>
            <a:endParaRPr lang="en-IN"/>
          </a:p>
        </p:txBody>
      </p:sp>
    </p:spTree>
    <p:extLst>
      <p:ext uri="{BB962C8B-B14F-4D97-AF65-F5344CB8AC3E}">
        <p14:creationId xmlns:p14="http://schemas.microsoft.com/office/powerpoint/2010/main" xmlns="" val="182849416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Conditional Compilation</a:t>
            </a:r>
          </a:p>
          <a:p>
            <a:r>
              <a:rPr lang="en-US" sz="1200" b="0" i="0" kern="1200" dirty="0" smtClean="0">
                <a:solidFill>
                  <a:schemeClr val="tx1"/>
                </a:solidFill>
                <a:latin typeface="+mn-lt"/>
                <a:ea typeface="+mn-ea"/>
                <a:cs typeface="+mn-cs"/>
              </a:rPr>
              <a:t>In C programming, you can instruct preprocessor whether to include certain chuck of code or not. To do so, conditional directives can be used.</a:t>
            </a:r>
          </a:p>
          <a:p>
            <a:r>
              <a:rPr lang="en-US" sz="1200" b="0" i="0" kern="1200" dirty="0" smtClean="0">
                <a:solidFill>
                  <a:schemeClr val="tx1"/>
                </a:solidFill>
                <a:latin typeface="+mn-lt"/>
                <a:ea typeface="+mn-ea"/>
                <a:cs typeface="+mn-cs"/>
              </a:rPr>
              <a:t>It's similar like a if statement. However, there is a big difference you need to understand.</a:t>
            </a:r>
          </a:p>
          <a:p>
            <a:r>
              <a:rPr lang="en-US" sz="1200" b="0" i="0" kern="1200" dirty="0" smtClean="0">
                <a:solidFill>
                  <a:schemeClr val="tx1"/>
                </a:solidFill>
                <a:latin typeface="+mn-lt"/>
                <a:ea typeface="+mn-ea"/>
                <a:cs typeface="+mn-cs"/>
              </a:rPr>
              <a:t>The if statement is tested during the execution time to check whether a block of code should be executed or not whereas, the conditionals is used to include (or skip) certain chucks of code in your program before execution.</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113</a:t>
            </a:fld>
            <a:endParaRPr lang="en-IN"/>
          </a:p>
        </p:txBody>
      </p:sp>
    </p:spTree>
    <p:extLst>
      <p:ext uri="{BB962C8B-B14F-4D97-AF65-F5344CB8AC3E}">
        <p14:creationId xmlns:p14="http://schemas.microsoft.com/office/powerpoint/2010/main" xmlns="" val="155815831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114</a:t>
            </a:fld>
            <a:endParaRPr lang="en-IN"/>
          </a:p>
        </p:txBody>
      </p:sp>
    </p:spTree>
    <p:extLst>
      <p:ext uri="{BB962C8B-B14F-4D97-AF65-F5344CB8AC3E}">
        <p14:creationId xmlns:p14="http://schemas.microsoft.com/office/powerpoint/2010/main" xmlns="" val="23337286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Conditional Compilation</a:t>
            </a:r>
          </a:p>
          <a:p>
            <a:r>
              <a:rPr lang="en-US" sz="1200" b="0" i="0" kern="1200" dirty="0" smtClean="0">
                <a:solidFill>
                  <a:schemeClr val="tx1"/>
                </a:solidFill>
                <a:latin typeface="+mn-lt"/>
                <a:ea typeface="+mn-ea"/>
                <a:cs typeface="+mn-cs"/>
              </a:rPr>
              <a:t>In C programming, you can instruct preprocessor whether to include certain chuck of code or not. To do so, conditional directives can be used.</a:t>
            </a:r>
          </a:p>
          <a:p>
            <a:r>
              <a:rPr lang="en-US" sz="1200" b="0" i="0" kern="1200" dirty="0" smtClean="0">
                <a:solidFill>
                  <a:schemeClr val="tx1"/>
                </a:solidFill>
                <a:latin typeface="+mn-lt"/>
                <a:ea typeface="+mn-ea"/>
                <a:cs typeface="+mn-cs"/>
              </a:rPr>
              <a:t>It's similar like a if statement. However, there is a big difference you need to understand.</a:t>
            </a:r>
          </a:p>
          <a:p>
            <a:r>
              <a:rPr lang="en-US" sz="1200" b="0" i="0" kern="1200" dirty="0" smtClean="0">
                <a:solidFill>
                  <a:schemeClr val="tx1"/>
                </a:solidFill>
                <a:latin typeface="+mn-lt"/>
                <a:ea typeface="+mn-ea"/>
                <a:cs typeface="+mn-cs"/>
              </a:rPr>
              <a:t>The if statement is tested during the execution time to check whether a block of code should be executed or not whereas, the conditionals is used to include (or skip) certain chucks of code in your program before execution.</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115</a:t>
            </a:fld>
            <a:endParaRPr lang="en-IN"/>
          </a:p>
        </p:txBody>
      </p:sp>
    </p:spTree>
    <p:extLst>
      <p:ext uri="{BB962C8B-B14F-4D97-AF65-F5344CB8AC3E}">
        <p14:creationId xmlns:p14="http://schemas.microsoft.com/office/powerpoint/2010/main" xmlns="" val="341177299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116</a:t>
            </a:fld>
            <a:endParaRPr lang="en-IN"/>
          </a:p>
        </p:txBody>
      </p:sp>
    </p:spTree>
    <p:extLst>
      <p:ext uri="{BB962C8B-B14F-4D97-AF65-F5344CB8AC3E}">
        <p14:creationId xmlns:p14="http://schemas.microsoft.com/office/powerpoint/2010/main" xmlns="" val="126206088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117</a:t>
            </a:fld>
            <a:endParaRPr lang="en-IN"/>
          </a:p>
        </p:txBody>
      </p:sp>
    </p:spTree>
    <p:extLst>
      <p:ext uri="{BB962C8B-B14F-4D97-AF65-F5344CB8AC3E}">
        <p14:creationId xmlns:p14="http://schemas.microsoft.com/office/powerpoint/2010/main" xmlns="" val="111114563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118</a:t>
            </a:fld>
            <a:endParaRPr lang="en-IN"/>
          </a:p>
        </p:txBody>
      </p:sp>
    </p:spTree>
    <p:extLst>
      <p:ext uri="{BB962C8B-B14F-4D97-AF65-F5344CB8AC3E}">
        <p14:creationId xmlns:p14="http://schemas.microsoft.com/office/powerpoint/2010/main" xmlns="" val="2923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101"/>
            <a:ext cx="7772400" cy="1102712"/>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9435" indent="0" algn="ctr">
              <a:buNone/>
              <a:defRPr>
                <a:solidFill>
                  <a:schemeClr val="tx1">
                    <a:tint val="75000"/>
                  </a:schemeClr>
                </a:solidFill>
              </a:defRPr>
            </a:lvl5pPr>
            <a:lvl6pPr marL="2286635" indent="0" algn="ctr">
              <a:buNone/>
              <a:defRPr>
                <a:solidFill>
                  <a:schemeClr val="tx1">
                    <a:tint val="75000"/>
                  </a:schemeClr>
                </a:solidFill>
              </a:defRPr>
            </a:lvl6pPr>
            <a:lvl7pPr marL="2743835" indent="0" algn="ctr">
              <a:buNone/>
              <a:defRPr>
                <a:solidFill>
                  <a:schemeClr val="tx1">
                    <a:tint val="75000"/>
                  </a:schemeClr>
                </a:solidFill>
              </a:defRPr>
            </a:lvl7pPr>
            <a:lvl8pPr marL="3201035" indent="0" algn="ctr">
              <a:buNone/>
              <a:defRPr>
                <a:solidFill>
                  <a:schemeClr val="tx1">
                    <a:tint val="75000"/>
                  </a:schemeClr>
                </a:solidFill>
              </a:defRPr>
            </a:lvl8pPr>
            <a:lvl9pPr marL="365823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6"/>
            <a:ext cx="2057400" cy="43894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16"/>
            <a:ext cx="6019800" cy="4389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535"/>
            <a:ext cx="4040188"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151535"/>
            <a:ext cx="4041775"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823"/>
            <a:ext cx="3008313" cy="871690"/>
          </a:xfrm>
        </p:spPr>
        <p:txBody>
          <a:bodyPr anchor="b"/>
          <a:lstStyle>
            <a:lvl1pPr algn="l">
              <a:defRPr sz="1500" b="1"/>
            </a:lvl1pPr>
          </a:lstStyle>
          <a:p>
            <a:r>
              <a:rPr lang="en-US" smtClean="0"/>
              <a:t>Click to edit Master title style</a:t>
            </a:r>
            <a:endParaRPr lang="en-IN"/>
          </a:p>
        </p:txBody>
      </p:sp>
      <p:sp>
        <p:nvSpPr>
          <p:cNvPr id="3" name="Content Placeholder 2"/>
          <p:cNvSpPr>
            <a:spLocks noGrp="1"/>
          </p:cNvSpPr>
          <p:nvPr>
            <p:ph idx="1"/>
          </p:nvPr>
        </p:nvSpPr>
        <p:spPr>
          <a:xfrm>
            <a:off x="3575050"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4"/>
            <a:ext cx="7772400" cy="102173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9435" indent="0">
              <a:buNone/>
              <a:defRPr sz="1400">
                <a:solidFill>
                  <a:schemeClr val="tx1">
                    <a:tint val="75000"/>
                  </a:schemeClr>
                </a:solidFill>
              </a:defRPr>
            </a:lvl5pPr>
            <a:lvl6pPr marL="2286635" indent="0">
              <a:buNone/>
              <a:defRPr sz="1400">
                <a:solidFill>
                  <a:schemeClr val="tx1">
                    <a:tint val="75000"/>
                  </a:schemeClr>
                </a:solidFill>
              </a:defRPr>
            </a:lvl6pPr>
            <a:lvl7pPr marL="2743835" indent="0">
              <a:buNone/>
              <a:defRPr sz="1400">
                <a:solidFill>
                  <a:schemeClr val="tx1">
                    <a:tint val="75000"/>
                  </a:schemeClr>
                </a:solidFill>
              </a:defRPr>
            </a:lvl7pPr>
            <a:lvl8pPr marL="3201035" indent="0">
              <a:buNone/>
              <a:defRPr sz="1400">
                <a:solidFill>
                  <a:schemeClr val="tx1">
                    <a:tint val="75000"/>
                  </a:schemeClr>
                </a:solidFill>
              </a:defRPr>
            </a:lvl8pPr>
            <a:lvl9pPr marL="36582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536"/>
            <a:ext cx="4040188" cy="479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441"/>
            <a:ext cx="4040188" cy="29639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32" y="1151536"/>
            <a:ext cx="4041775" cy="479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441"/>
            <a:ext cx="4041775" cy="29639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823"/>
            <a:ext cx="3008313" cy="87169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827"/>
            <a:ext cx="5111750" cy="43906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7" y="1076516"/>
            <a:ext cx="3008313" cy="35189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1"/>
            <a:ext cx="5486400" cy="42512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661"/>
            <a:ext cx="5486400" cy="30866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pPr/>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pPr/>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097"/>
            <a:ext cx="2133600" cy="273892"/>
          </a:xfrm>
          <a:prstGeom prst="rect">
            <a:avLst/>
          </a:prstGeom>
        </p:spPr>
        <p:txBody>
          <a:bodyPr vert="horz" lIns="91440" tIns="45720" rIns="91440" bIns="45720" rtlCol="0" anchor="ctr"/>
          <a:lstStyle>
            <a:lvl1pPr algn="l">
              <a:defRPr sz="1200">
                <a:solidFill>
                  <a:schemeClr val="tx1">
                    <a:tint val="75000"/>
                  </a:schemeClr>
                </a:solidFill>
              </a:defRPr>
            </a:lvl1pPr>
          </a:lstStyle>
          <a:p>
            <a:fld id="{8E1CD532-C42D-447E-B935-68E7A58B8760}" type="datetimeFigureOut">
              <a:rPr lang="en-IN" smtClean="0"/>
              <a:pPr/>
              <a:t>16-02-2022</a:t>
            </a:fld>
            <a:endParaRPr lang="en-IN"/>
          </a:p>
        </p:txBody>
      </p:sp>
      <p:sp>
        <p:nvSpPr>
          <p:cNvPr id="5" name="Footer Placeholder 4"/>
          <p:cNvSpPr>
            <a:spLocks noGrp="1"/>
          </p:cNvSpPr>
          <p:nvPr>
            <p:ph type="ftr" sz="quarter" idx="3"/>
          </p:nvPr>
        </p:nvSpPr>
        <p:spPr>
          <a:xfrm>
            <a:off x="3124200" y="4768097"/>
            <a:ext cx="2895600" cy="27389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7"/>
            <a:ext cx="2133600" cy="273892"/>
          </a:xfrm>
          <a:prstGeom prst="rect">
            <a:avLst/>
          </a:prstGeom>
        </p:spPr>
        <p:txBody>
          <a:bodyPr vert="horz" lIns="91440" tIns="45720" rIns="91440" bIns="45720" rtlCol="0" anchor="ctr"/>
          <a:lstStyle>
            <a:lvl1pPr algn="r">
              <a:defRPr sz="1200">
                <a:solidFill>
                  <a:schemeClr val="tx1">
                    <a:tint val="75000"/>
                  </a:schemeClr>
                </a:solidFill>
              </a:defRPr>
            </a:lvl1pPr>
          </a:lstStyle>
          <a:p>
            <a:fld id="{04E6E732-EB69-4A28-8A29-794901064E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E1CD532-C42D-447E-B935-68E7A58B8760}" type="datetimeFigureOut">
              <a:rPr lang="en-IN" smtClean="0"/>
              <a:pPr/>
              <a:t>16-02-2022</a:t>
            </a:fld>
            <a:endParaRPr lang="en-IN"/>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4E6E732-EB69-4A28-8A29-794901064E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0.png"/></Relationships>
</file>

<file path=ppt/slides/_rels/slide1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2.png"/></Relationships>
</file>

<file path=ppt/slides/_rels/slide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Colors" Target="../diagrams/colors4.xml"/><Relationship Id="rId26" Type="http://schemas.openxmlformats.org/officeDocument/2006/relationships/diagramColors" Target="../diagrams/colors6.xml"/><Relationship Id="rId39" Type="http://schemas.microsoft.com/office/2007/relationships/diagramDrawing" Target="../diagrams/drawing5.xml"/><Relationship Id="rId3" Type="http://schemas.openxmlformats.org/officeDocument/2006/relationships/diagramData" Target="../diagrams/data1.xml"/><Relationship Id="rId21" Type="http://schemas.openxmlformats.org/officeDocument/2006/relationships/diagramQuickStyle" Target="../diagrams/quickStyle5.xml"/><Relationship Id="rId34" Type="http://schemas.microsoft.com/office/2007/relationships/diagramDrawing" Target="../diagrams/drawing3.xml"/><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QuickStyle" Target="../diagrams/quickStyle4.xml"/><Relationship Id="rId25" Type="http://schemas.openxmlformats.org/officeDocument/2006/relationships/diagramQuickStyle" Target="../diagrams/quickStyle6.xml"/><Relationship Id="rId33" Type="http://schemas.microsoft.com/office/2007/relationships/diagramDrawing" Target="../diagrams/drawing2.xml"/><Relationship Id="rId38" Type="http://schemas.microsoft.com/office/2007/relationships/diagramDrawing" Target="../diagrams/drawing4.xml"/><Relationship Id="rId2" Type="http://schemas.openxmlformats.org/officeDocument/2006/relationships/notesSlide" Target="../notesSlides/notesSlide13.xml"/><Relationship Id="rId16" Type="http://schemas.openxmlformats.org/officeDocument/2006/relationships/diagramLayout" Target="../diagrams/layout4.xml"/><Relationship Id="rId20" Type="http://schemas.openxmlformats.org/officeDocument/2006/relationships/diagramLayout" Target="../diagrams/layout5.xml"/><Relationship Id="rId29" Type="http://schemas.openxmlformats.org/officeDocument/2006/relationships/diagramQuickStyle" Target="../diagrams/quickStyl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24" Type="http://schemas.openxmlformats.org/officeDocument/2006/relationships/diagramLayout" Target="../diagrams/layout6.xml"/><Relationship Id="rId32" Type="http://schemas.microsoft.com/office/2007/relationships/diagramDrawing" Target="../diagrams/drawing1.xml"/><Relationship Id="rId37" Type="http://schemas.microsoft.com/office/2007/relationships/diagramDrawing" Target="../diagrams/drawing7.xml"/><Relationship Id="rId5" Type="http://schemas.openxmlformats.org/officeDocument/2006/relationships/diagramQuickStyle" Target="../diagrams/quickStyle1.xml"/><Relationship Id="rId15" Type="http://schemas.openxmlformats.org/officeDocument/2006/relationships/diagramData" Target="../diagrams/data4.xml"/><Relationship Id="rId23" Type="http://schemas.openxmlformats.org/officeDocument/2006/relationships/diagramData" Target="../diagrams/data6.xml"/><Relationship Id="rId28" Type="http://schemas.openxmlformats.org/officeDocument/2006/relationships/diagramLayout" Target="../diagrams/layout7.xml"/><Relationship Id="rId10" Type="http://schemas.openxmlformats.org/officeDocument/2006/relationships/diagramColors" Target="../diagrams/colors2.xml"/><Relationship Id="rId19" Type="http://schemas.openxmlformats.org/officeDocument/2006/relationships/diagramData" Target="../diagrams/data5.xml"/><Relationship Id="rId31"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diagramColors" Target="../diagrams/colors5.xml"/><Relationship Id="rId27" Type="http://schemas.openxmlformats.org/officeDocument/2006/relationships/diagramData" Target="../diagrams/data7.xml"/><Relationship Id="rId30" Type="http://schemas.openxmlformats.org/officeDocument/2006/relationships/diagramColors" Target="../diagrams/colors7.xml"/><Relationship Id="rId35" Type="http://schemas.microsoft.com/office/2007/relationships/diagramDrawing" Target="../diagrams/drawing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9.xml"/><Relationship Id="rId13" Type="http://schemas.openxmlformats.org/officeDocument/2006/relationships/diagramColors" Target="../diagrams/colors10.xml"/><Relationship Id="rId18" Type="http://schemas.openxmlformats.org/officeDocument/2006/relationships/diagramData" Target="../diagrams/data12.xml"/><Relationship Id="rId26" Type="http://schemas.openxmlformats.org/officeDocument/2006/relationships/diagramData" Target="../diagrams/data14.xml"/><Relationship Id="rId3" Type="http://schemas.openxmlformats.org/officeDocument/2006/relationships/diagramLayout" Target="../diagrams/layout8.xml"/><Relationship Id="rId21" Type="http://schemas.openxmlformats.org/officeDocument/2006/relationships/diagramColors" Target="../diagrams/colors12.xml"/><Relationship Id="rId34" Type="http://schemas.microsoft.com/office/2007/relationships/diagramDrawing" Target="../diagrams/drawing8.xml"/><Relationship Id="rId7" Type="http://schemas.openxmlformats.org/officeDocument/2006/relationships/diagramLayout" Target="../diagrams/layout9.xml"/><Relationship Id="rId12" Type="http://schemas.openxmlformats.org/officeDocument/2006/relationships/diagramQuickStyle" Target="../diagrams/quickStyle10.xml"/><Relationship Id="rId17" Type="http://schemas.openxmlformats.org/officeDocument/2006/relationships/diagramColors" Target="../diagrams/colors11.xml"/><Relationship Id="rId25" Type="http://schemas.openxmlformats.org/officeDocument/2006/relationships/diagramColors" Target="../diagrams/colors13.xml"/><Relationship Id="rId33" Type="http://schemas.microsoft.com/office/2007/relationships/diagramDrawing" Target="../diagrams/drawing10.xml"/><Relationship Id="rId2" Type="http://schemas.openxmlformats.org/officeDocument/2006/relationships/diagramData" Target="../diagrams/data8.xml"/><Relationship Id="rId16" Type="http://schemas.openxmlformats.org/officeDocument/2006/relationships/diagramQuickStyle" Target="../diagrams/quickStyle11.xml"/><Relationship Id="rId20" Type="http://schemas.openxmlformats.org/officeDocument/2006/relationships/diagramQuickStyle" Target="../diagrams/quickStyle12.xml"/><Relationship Id="rId29" Type="http://schemas.openxmlformats.org/officeDocument/2006/relationships/diagramColors" Target="../diagrams/colors14.xml"/><Relationship Id="rId1" Type="http://schemas.openxmlformats.org/officeDocument/2006/relationships/slideLayout" Target="../slideLayouts/slideLayout2.xml"/><Relationship Id="rId6" Type="http://schemas.openxmlformats.org/officeDocument/2006/relationships/diagramData" Target="../diagrams/data9.xml"/><Relationship Id="rId11" Type="http://schemas.openxmlformats.org/officeDocument/2006/relationships/diagramLayout" Target="../diagrams/layout10.xml"/><Relationship Id="rId24" Type="http://schemas.openxmlformats.org/officeDocument/2006/relationships/diagramQuickStyle" Target="../diagrams/quickStyle13.xml"/><Relationship Id="rId32" Type="http://schemas.microsoft.com/office/2007/relationships/diagramDrawing" Target="../diagrams/drawing11.xml"/><Relationship Id="rId37" Type="http://schemas.microsoft.com/office/2007/relationships/diagramDrawing" Target="../diagrams/drawing13.xml"/><Relationship Id="rId5" Type="http://schemas.openxmlformats.org/officeDocument/2006/relationships/diagramColors" Target="../diagrams/colors8.xml"/><Relationship Id="rId15" Type="http://schemas.openxmlformats.org/officeDocument/2006/relationships/diagramLayout" Target="../diagrams/layout11.xml"/><Relationship Id="rId23" Type="http://schemas.openxmlformats.org/officeDocument/2006/relationships/diagramLayout" Target="../diagrams/layout13.xml"/><Relationship Id="rId28" Type="http://schemas.openxmlformats.org/officeDocument/2006/relationships/diagramQuickStyle" Target="../diagrams/quickStyle14.xml"/><Relationship Id="rId36" Type="http://schemas.microsoft.com/office/2007/relationships/diagramDrawing" Target="../diagrams/drawing14.xml"/><Relationship Id="rId10" Type="http://schemas.openxmlformats.org/officeDocument/2006/relationships/diagramData" Target="../diagrams/data10.xml"/><Relationship Id="rId19" Type="http://schemas.openxmlformats.org/officeDocument/2006/relationships/diagramLayout" Target="../diagrams/layout12.xml"/><Relationship Id="rId31" Type="http://schemas.microsoft.com/office/2007/relationships/diagramDrawing" Target="../diagrams/drawing12.xml"/><Relationship Id="rId4" Type="http://schemas.openxmlformats.org/officeDocument/2006/relationships/diagramQuickStyle" Target="../diagrams/quickStyle8.xml"/><Relationship Id="rId9" Type="http://schemas.openxmlformats.org/officeDocument/2006/relationships/diagramColors" Target="../diagrams/colors9.xml"/><Relationship Id="rId14" Type="http://schemas.openxmlformats.org/officeDocument/2006/relationships/diagramData" Target="../diagrams/data11.xml"/><Relationship Id="rId22" Type="http://schemas.openxmlformats.org/officeDocument/2006/relationships/diagramData" Target="../diagrams/data13.xml"/><Relationship Id="rId27" Type="http://schemas.openxmlformats.org/officeDocument/2006/relationships/diagramLayout" Target="../diagrams/layout14.xml"/><Relationship Id="rId30" Type="http://schemas.openxmlformats.org/officeDocument/2006/relationships/image" Target="../media/image10.png"/><Relationship Id="rId35" Type="http://schemas.microsoft.com/office/2007/relationships/diagramDrawing" Target="../diagrams/drawing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4.jpe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jpe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8.png"/></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1.png"/></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8.xm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9.png"/></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it Wallpapers - Top Free Suit Backgrounds - WallpaperAccess"/>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0485"/>
          <a:stretch/>
        </p:blipFill>
        <p:spPr bwMode="auto">
          <a:xfrm>
            <a:off x="-100012" y="0"/>
            <a:ext cx="7270832"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545178" y="1"/>
            <a:ext cx="2598822"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9" name="Picture 2">
            <a:extLst>
              <a:ext uri="{FF2B5EF4-FFF2-40B4-BE49-F238E27FC236}">
                <a16:creationId xmlns:a16="http://schemas.microsoft.com/office/drawing/2014/main" xmlns="" id="{98272310-1979-4375-A4CF-AE16DA8E1D1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96691" y="1728789"/>
            <a:ext cx="3575781" cy="168592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5266523" y="3287756"/>
            <a:ext cx="2427809" cy="276999"/>
          </a:xfrm>
          <a:prstGeom prst="rect">
            <a:avLst/>
          </a:prstGeom>
          <a:noFill/>
        </p:spPr>
        <p:txBody>
          <a:bodyPr wrap="square" rtlCol="0">
            <a:spAutoFit/>
          </a:bodyPr>
          <a:lstStyle/>
          <a:p>
            <a:pPr algn="r"/>
            <a:r>
              <a:rPr lang="en-GB" sz="1200" dirty="0">
                <a:solidFill>
                  <a:schemeClr val="bg1"/>
                </a:solidFill>
              </a:rPr>
              <a:t>practical learning redefined</a:t>
            </a:r>
          </a:p>
        </p:txBody>
      </p:sp>
      <p:sp>
        <p:nvSpPr>
          <p:cNvPr id="12" name="TextBox 11"/>
          <p:cNvSpPr txBox="1"/>
          <p:nvPr/>
        </p:nvSpPr>
        <p:spPr>
          <a:xfrm>
            <a:off x="2718768" y="4869806"/>
            <a:ext cx="3706465" cy="253916"/>
          </a:xfrm>
          <a:prstGeom prst="rect">
            <a:avLst/>
          </a:prstGeom>
          <a:noFill/>
        </p:spPr>
        <p:txBody>
          <a:bodyPr wrap="square" rtlCol="0">
            <a:spAutoFit/>
          </a:bodyPr>
          <a:lstStyle/>
          <a:p>
            <a:pPr algn="ctr"/>
            <a:r>
              <a:rPr lang="en-GB" sz="1050" dirty="0">
                <a:solidFill>
                  <a:schemeClr val="bg1"/>
                </a:solidFill>
              </a:rPr>
              <a:t>One point solution for all your placement needs</a:t>
            </a:r>
          </a:p>
        </p:txBody>
      </p:sp>
      <p:pic>
        <p:nvPicPr>
          <p:cNvPr id="2052" name="Picture 4" descr="Web Icon White #163845 - Free Icons Library"/>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372153" y="4897861"/>
            <a:ext cx="154644" cy="154644"/>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8439483" y="4850743"/>
            <a:ext cx="722565" cy="253916"/>
          </a:xfrm>
          <a:prstGeom prst="rect">
            <a:avLst/>
          </a:prstGeom>
          <a:noFill/>
        </p:spPr>
        <p:txBody>
          <a:bodyPr wrap="square" rtlCol="0">
            <a:spAutoFit/>
          </a:bodyPr>
          <a:lstStyle/>
          <a:p>
            <a:pPr algn="ctr"/>
            <a:r>
              <a:rPr lang="en-GB" sz="1050" dirty="0">
                <a:solidFill>
                  <a:schemeClr val="bg1"/>
                </a:solidFill>
              </a:rPr>
              <a:t>terv.pro</a:t>
            </a:r>
          </a:p>
        </p:txBody>
      </p:sp>
      <p:pic>
        <p:nvPicPr>
          <p:cNvPr id="2054" name="Picture 6" descr="Creative Block? The Answer Could Be as Simple as Electric Shocks to Your  Brain | Brain gif, Limbic system, Brain boost"/>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59089" y="754393"/>
            <a:ext cx="2492393" cy="12461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63896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repeatCount="indefinite" fill="remove" grpId="0" nodeType="withEffect">
                                  <p:stCondLst>
                                    <p:cond delay="0"/>
                                  </p:stCondLst>
                                  <p:iterate type="wd">
                                    <p:tmPct val="10000"/>
                                  </p:iterate>
                                  <p:childTnLst>
                                    <p:animClr clrSpc="hsl" dir="cw">
                                      <p:cBhvr override="childStyle">
                                        <p:cTn id="6" dur="2000" fill="hold"/>
                                        <p:tgtEl>
                                          <p:spTgt spid="5"/>
                                        </p:tgtEl>
                                        <p:attrNameLst>
                                          <p:attrName>style.color</p:attrName>
                                        </p:attrNameLst>
                                      </p:cBhvr>
                                      <p:by>
                                        <p:hsl h="0" s="-12549" l="-25098"/>
                                      </p:by>
                                    </p:animClr>
                                    <p:animClr clrSpc="hsl" dir="cw">
                                      <p:cBhvr>
                                        <p:cTn id="7" dur="2000" fill="hold"/>
                                        <p:tgtEl>
                                          <p:spTgt spid="5"/>
                                        </p:tgtEl>
                                        <p:attrNameLst>
                                          <p:attrName>fillcolor</p:attrName>
                                        </p:attrNameLst>
                                      </p:cBhvr>
                                      <p:by>
                                        <p:hsl h="0" s="-12549" l="-25098"/>
                                      </p:by>
                                    </p:animClr>
                                    <p:animClr clrSpc="hsl" dir="cw">
                                      <p:cBhvr>
                                        <p:cTn id="8" dur="2000" fill="hold"/>
                                        <p:tgtEl>
                                          <p:spTgt spid="5"/>
                                        </p:tgtEl>
                                        <p:attrNameLst>
                                          <p:attrName>stroke.color</p:attrName>
                                        </p:attrNameLst>
                                      </p:cBhvr>
                                      <p:by>
                                        <p:hsl h="0" s="-12549" l="-25098"/>
                                      </p:by>
                                    </p:animClr>
                                    <p:set>
                                      <p:cBhvr>
                                        <p:cTn id="9" dur="2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907704" y="2302170"/>
            <a:ext cx="6877272" cy="1753235"/>
          </a:xfrm>
          <a:prstGeom prst="rect">
            <a:avLst/>
          </a:prstGeom>
        </p:spPr>
        <p:txBody>
          <a:bodyPr wrap="square">
            <a:spAutoFit/>
          </a:bodyPr>
          <a:lstStyle/>
          <a:p>
            <a:pPr>
              <a:lnSpc>
                <a:spcPct val="150000"/>
              </a:lnSpc>
            </a:pPr>
            <a:r>
              <a:rPr lang="en-US" altLang="en-IN" sz="2400" dirty="0" smtClean="0"/>
              <a:t>- O</a:t>
            </a:r>
            <a:r>
              <a:rPr lang="en-IN" sz="2400" dirty="0" smtClean="0"/>
              <a:t>riginally designed for and implemented on the                        </a:t>
            </a:r>
            <a:r>
              <a:rPr lang="en-US" altLang="en-IN" sz="2400" dirty="0" smtClean="0"/>
              <a:t>	         </a:t>
            </a:r>
            <a:r>
              <a:rPr lang="en-IN" sz="2400" dirty="0" smtClean="0"/>
              <a:t>operating system</a:t>
            </a:r>
          </a:p>
          <a:p>
            <a:pPr>
              <a:lnSpc>
                <a:spcPct val="150000"/>
              </a:lnSpc>
            </a:pPr>
            <a:r>
              <a:rPr lang="en-IN" sz="2400" dirty="0" smtClean="0"/>
              <a:t>				-  by </a:t>
            </a:r>
            <a:r>
              <a:rPr lang="en-IN" sz="2400" b="1" dirty="0" smtClean="0"/>
              <a:t>Dennis </a:t>
            </a:r>
            <a:r>
              <a:rPr lang="en-US" altLang="en-IN" sz="2400" b="1" dirty="0" smtClean="0"/>
              <a:t>M.</a:t>
            </a:r>
            <a:r>
              <a:rPr lang="en-IN" sz="2400" b="1" dirty="0" smtClean="0"/>
              <a:t>Ritchie</a:t>
            </a:r>
            <a:endParaRPr lang="en-US" sz="2200" b="1" dirty="0" smtClean="0"/>
          </a:p>
        </p:txBody>
      </p:sp>
      <p:sp>
        <p:nvSpPr>
          <p:cNvPr id="16" name="Rectangle 15"/>
          <p:cNvSpPr/>
          <p:nvPr/>
        </p:nvSpPr>
        <p:spPr>
          <a:xfrm>
            <a:off x="107510" y="-171875"/>
            <a:ext cx="4176463" cy="3153410"/>
          </a:xfrm>
          <a:prstGeom prst="rect">
            <a:avLst/>
          </a:prstGeom>
        </p:spPr>
        <p:txBody>
          <a:bodyPr wrap="square">
            <a:spAutoFit/>
          </a:bodyPr>
          <a:lstStyle/>
          <a:p>
            <a:r>
              <a:rPr lang="en-US" sz="19900" b="1" dirty="0" smtClean="0">
                <a:ln w="10541" cmpd="sng">
                  <a:solidFill>
                    <a:srgbClr val="7D7D7D">
                      <a:tint val="100000"/>
                      <a:shade val="100000"/>
                      <a:satMod val="110000"/>
                    </a:srgbClr>
                  </a:solidFill>
                  <a:prstDash val="solid"/>
                </a:ln>
              </a:rPr>
              <a:t>C</a:t>
            </a:r>
            <a:endParaRPr lang="en-US" sz="28700" b="1" dirty="0" smtClean="0">
              <a:ln w="10541" cmpd="sng">
                <a:solidFill>
                  <a:srgbClr val="7D7D7D">
                    <a:tint val="100000"/>
                    <a:shade val="100000"/>
                    <a:satMod val="110000"/>
                  </a:srgbClr>
                </a:solidFill>
                <a:prstDash val="solid"/>
              </a:ln>
            </a:endParaRPr>
          </a:p>
        </p:txBody>
      </p:sp>
      <p:sp>
        <p:nvSpPr>
          <p:cNvPr id="17" name="Rectangle 16"/>
          <p:cNvSpPr/>
          <p:nvPr/>
        </p:nvSpPr>
        <p:spPr>
          <a:xfrm>
            <a:off x="1619676" y="1204048"/>
            <a:ext cx="2574290" cy="829945"/>
          </a:xfrm>
          <a:prstGeom prst="rect">
            <a:avLst/>
          </a:prstGeom>
        </p:spPr>
        <p:txBody>
          <a:bodyPr wrap="none">
            <a:spAutoFit/>
          </a:bodyPr>
          <a:lstStyle/>
          <a:p>
            <a:r>
              <a:rPr lang="en-US" sz="4800" b="1" dirty="0" smtClean="0">
                <a:ln w="10541" cmpd="sng">
                  <a:solidFill>
                    <a:srgbClr val="7D7D7D">
                      <a:tint val="100000"/>
                      <a:shade val="100000"/>
                      <a:satMod val="110000"/>
                    </a:srgbClr>
                  </a:solidFill>
                  <a:prstDash val="solid"/>
                </a:ln>
              </a:rPr>
              <a:t>Language</a:t>
            </a:r>
            <a:endParaRPr lang="en-IN" dirty="0"/>
          </a:p>
        </p:txBody>
      </p:sp>
      <p:pic>
        <p:nvPicPr>
          <p:cNvPr id="2" name="Content Placeholder 1"/>
          <p:cNvPicPr>
            <a:picLocks noGrp="1" noChangeAspect="1"/>
          </p:cNvPicPr>
          <p:nvPr>
            <p:ph idx="1"/>
          </p:nvPr>
        </p:nvPicPr>
        <p:blipFill>
          <a:blip r:embed="rId3"/>
          <a:srcRect l="4121" t="3161" r="2560" b="5010"/>
          <a:stretch>
            <a:fillRect/>
          </a:stretch>
        </p:blipFill>
        <p:spPr>
          <a:xfrm>
            <a:off x="2152650" y="2906395"/>
            <a:ext cx="1362710" cy="782320"/>
          </a:xfrm>
          <a:prstGeom prst="rect">
            <a:avLst/>
          </a:prstGeom>
          <a:solidFill>
            <a:schemeClr val="bg1"/>
          </a:solidFill>
          <a:ln>
            <a:solidFill>
              <a:schemeClr val="bg1"/>
            </a:solidFill>
          </a:ln>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467600" y="2857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71755" y="330650"/>
            <a:ext cx="4644390" cy="4861560"/>
          </a:xfrm>
          <a:prstGeom prst="rect">
            <a:avLst/>
          </a:prstGeom>
        </p:spPr>
        <p:txBody>
          <a:bodyPr wrap="square">
            <a:spAutoFit/>
          </a:bodyPr>
          <a:lstStyle/>
          <a:p>
            <a:pPr>
              <a:lnSpc>
                <a:spcPct val="150000"/>
              </a:lnSpc>
            </a:pPr>
            <a:r>
              <a:rPr lang="en-US" sz="2000" dirty="0" smtClean="0">
                <a:solidFill>
                  <a:schemeClr val="bg1"/>
                </a:solidFill>
              </a:rPr>
              <a:t>#include &lt;stdio.h&gt;</a:t>
            </a:r>
          </a:p>
          <a:p>
            <a:pPr>
              <a:lnSpc>
                <a:spcPct val="150000"/>
              </a:lnSpc>
            </a:pPr>
            <a:r>
              <a:rPr lang="en-US" sz="2000" dirty="0" smtClean="0">
                <a:solidFill>
                  <a:schemeClr val="bg1"/>
                </a:solidFill>
              </a:rPr>
              <a:t>#define PRINT(</a:t>
            </a:r>
            <a:r>
              <a:rPr lang="en-US" sz="2000" dirty="0" err="1" smtClean="0">
                <a:solidFill>
                  <a:schemeClr val="bg1"/>
                </a:solidFill>
              </a:rPr>
              <a:t>i</a:t>
            </a:r>
            <a:r>
              <a:rPr lang="en-US" sz="2000" dirty="0" smtClean="0">
                <a:solidFill>
                  <a:schemeClr val="bg1"/>
                </a:solidFill>
              </a:rPr>
              <a:t>, limit)     while (</a:t>
            </a:r>
            <a:r>
              <a:rPr lang="en-US" sz="2000" dirty="0" err="1" smtClean="0">
                <a:solidFill>
                  <a:schemeClr val="bg1"/>
                </a:solidFill>
              </a:rPr>
              <a:t>i</a:t>
            </a:r>
            <a:r>
              <a:rPr lang="en-US" sz="2000" dirty="0" smtClean="0">
                <a:solidFill>
                  <a:schemeClr val="bg1"/>
                </a:solidFill>
              </a:rPr>
              <a:t> &lt; limit) </a:t>
            </a:r>
          </a:p>
          <a:p>
            <a:pPr>
              <a:lnSpc>
                <a:spcPct val="100000"/>
              </a:lnSpc>
            </a:pPr>
            <a:r>
              <a:rPr lang="en-US" sz="2000" dirty="0" smtClean="0">
                <a:solidFill>
                  <a:schemeClr val="bg1"/>
                </a:solidFill>
              </a:rPr>
              <a:t>		             {</a:t>
            </a:r>
          </a:p>
          <a:p>
            <a:pPr>
              <a:lnSpc>
                <a:spcPct val="100000"/>
              </a:lnSpc>
            </a:pPr>
            <a:r>
              <a:rPr lang="en-US" sz="2000" dirty="0" smtClean="0">
                <a:solidFill>
                  <a:schemeClr val="bg1"/>
                </a:solidFill>
              </a:rPr>
              <a:t>			  </a:t>
            </a:r>
            <a:r>
              <a:rPr lang="en-US" sz="2000" dirty="0" err="1" smtClean="0">
                <a:solidFill>
                  <a:schemeClr val="bg1"/>
                </a:solidFill>
              </a:rPr>
              <a:t>printf</a:t>
            </a:r>
            <a:r>
              <a:rPr lang="en-US" sz="2000" dirty="0" smtClean="0">
                <a:solidFill>
                  <a:schemeClr val="bg1"/>
                </a:solidFill>
              </a:rPr>
              <a:t>(“TERV"); </a:t>
            </a:r>
          </a:p>
          <a:p>
            <a:pPr>
              <a:lnSpc>
                <a:spcPct val="100000"/>
              </a:lnSpc>
            </a:pPr>
            <a:r>
              <a:rPr lang="en-US" sz="2000" dirty="0" err="1" smtClean="0">
                <a:solidFill>
                  <a:schemeClr val="bg1"/>
                </a:solidFill>
              </a:rPr>
              <a:t>	                                  i</a:t>
            </a:r>
            <a:r>
              <a:rPr lang="en-US" sz="2000" dirty="0" smtClean="0">
                <a:solidFill>
                  <a:schemeClr val="bg1"/>
                </a:solidFill>
              </a:rPr>
              <a:t>++; </a:t>
            </a:r>
          </a:p>
          <a:p>
            <a:pPr>
              <a:lnSpc>
                <a:spcPct val="100000"/>
              </a:lnSpc>
            </a:pPr>
            <a:r>
              <a:rPr lang="en-US" sz="2000" dirty="0" smtClean="0">
                <a:solidFill>
                  <a:schemeClr val="bg1"/>
                </a:solidFill>
              </a:rPr>
              <a:t>		              }</a:t>
            </a:r>
          </a:p>
          <a:p>
            <a:pPr>
              <a:lnSpc>
                <a:spcPct val="100000"/>
              </a:lnSpc>
            </a:pPr>
            <a:r>
              <a:rPr lang="en-US" sz="2000" dirty="0" smtClean="0">
                <a:solidFill>
                  <a:schemeClr val="bg1"/>
                </a:solidFill>
              </a:rPr>
              <a:t>   int main()  </a:t>
            </a:r>
          </a:p>
          <a:p>
            <a:pPr>
              <a:lnSpc>
                <a:spcPct val="150000"/>
              </a:lnSpc>
            </a:pPr>
            <a:r>
              <a:rPr lang="en-US" sz="2000" dirty="0" smtClean="0">
                <a:solidFill>
                  <a:schemeClr val="bg1"/>
                </a:solidFill>
              </a:rPr>
              <a:t>   {</a:t>
            </a:r>
          </a:p>
          <a:p>
            <a:pPr>
              <a:lnSpc>
                <a:spcPct val="150000"/>
              </a:lnSpc>
            </a:pPr>
            <a:r>
              <a:rPr lang="en-US" sz="2000" dirty="0" smtClean="0">
                <a:solidFill>
                  <a:schemeClr val="bg1"/>
                </a:solidFill>
              </a:rPr>
              <a:t>      int </a:t>
            </a:r>
            <a:r>
              <a:rPr lang="en-US" sz="2000" dirty="0" err="1" smtClean="0">
                <a:solidFill>
                  <a:schemeClr val="bg1"/>
                </a:solidFill>
              </a:rPr>
              <a:t>i</a:t>
            </a:r>
            <a:r>
              <a:rPr lang="en-US" sz="2000" dirty="0" smtClean="0">
                <a:solidFill>
                  <a:schemeClr val="bg1"/>
                </a:solidFill>
              </a:rPr>
              <a:t> = 0;</a:t>
            </a:r>
          </a:p>
          <a:p>
            <a:pPr>
              <a:lnSpc>
                <a:spcPct val="150000"/>
              </a:lnSpc>
            </a:pPr>
            <a:r>
              <a:rPr lang="en-US" sz="2000" dirty="0" smtClean="0">
                <a:solidFill>
                  <a:schemeClr val="bg1"/>
                </a:solidFill>
              </a:rPr>
              <a:t>      PRINT(</a:t>
            </a:r>
            <a:r>
              <a:rPr lang="en-US" sz="2000" dirty="0" err="1" smtClean="0">
                <a:solidFill>
                  <a:schemeClr val="bg1"/>
                </a:solidFill>
              </a:rPr>
              <a:t>i</a:t>
            </a:r>
            <a:r>
              <a:rPr lang="en-US" sz="2000" dirty="0" smtClean="0">
                <a:solidFill>
                  <a:schemeClr val="bg1"/>
                </a:solidFill>
              </a:rPr>
              <a:t>, 3);</a:t>
            </a:r>
          </a:p>
          <a:p>
            <a:pPr>
              <a:lnSpc>
                <a:spcPct val="150000"/>
              </a:lnSpc>
            </a:pPr>
            <a:r>
              <a:rPr lang="en-US" sz="2000" dirty="0" smtClean="0">
                <a:solidFill>
                  <a:schemeClr val="bg1"/>
                </a:solidFill>
              </a:rPr>
              <a:t>      return 0;     </a:t>
            </a:r>
          </a:p>
          <a:p>
            <a:pPr>
              <a:lnSpc>
                <a:spcPct val="150000"/>
              </a:lnSpc>
            </a:pPr>
            <a:r>
              <a:rPr lang="en-US" sz="2000" dirty="0" smtClean="0">
                <a:solidFill>
                  <a:schemeClr val="bg1"/>
                </a:solidFill>
              </a:rPr>
              <a:t>   }</a:t>
            </a:r>
          </a:p>
        </p:txBody>
      </p:sp>
      <p:sp>
        <p:nvSpPr>
          <p:cNvPr id="2" name="Rectangle 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Compile time error</a:t>
            </a:r>
          </a:p>
          <a:p>
            <a:pPr marL="514350" indent="-514350">
              <a:lnSpc>
                <a:spcPct val="200000"/>
              </a:lnSpc>
              <a:buAutoNum type="alphaLcPeriod"/>
            </a:pPr>
            <a:r>
              <a:rPr lang="en-US" sz="2200" dirty="0" smtClean="0"/>
              <a:t>TERV</a:t>
            </a:r>
          </a:p>
          <a:p>
            <a:pPr marL="514350" indent="-514350">
              <a:lnSpc>
                <a:spcPct val="200000"/>
              </a:lnSpc>
              <a:buAutoNum type="alphaLcPeriod"/>
            </a:pPr>
            <a:r>
              <a:rPr lang="en-US" sz="2200" dirty="0" smtClean="0"/>
              <a:t>TERV </a:t>
            </a:r>
            <a:r>
              <a:rPr lang="en-US" sz="2200" dirty="0" err="1" smtClean="0"/>
              <a:t>TERV</a:t>
            </a:r>
            <a:r>
              <a:rPr lang="en-US" sz="2200" dirty="0" smtClean="0"/>
              <a:t> </a:t>
            </a:r>
            <a:r>
              <a:rPr lang="en-US" sz="2200" dirty="0" err="1" smtClean="0"/>
              <a:t>TERV</a:t>
            </a:r>
            <a:endParaRPr lang="en-US" sz="2200" dirty="0" smtClean="0"/>
          </a:p>
          <a:p>
            <a:pPr marL="514350" indent="-514350">
              <a:lnSpc>
                <a:spcPct val="200000"/>
              </a:lnSpc>
              <a:buAutoNum type="alphaLcPeriod"/>
            </a:pPr>
            <a:r>
              <a:rPr lang="en-US" sz="2200" dirty="0" smtClean="0"/>
              <a:t>Runtime Error</a:t>
            </a:r>
            <a:endParaRPr lang="en-US" sz="2200" dirty="0"/>
          </a:p>
        </p:txBody>
      </p:sp>
      <p:pic>
        <p:nvPicPr>
          <p:cNvPr id="4"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7929267" y="1861639"/>
            <a:ext cx="642941" cy="552144"/>
          </a:xfrm>
          <a:prstGeom prst="rect">
            <a:avLst/>
          </a:prstGeom>
          <a:noFill/>
        </p:spPr>
      </p:pic>
      <p:sp>
        <p:nvSpPr>
          <p:cNvPr id="5" name="Text Box 4"/>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21</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0.7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1786382"/>
            <a:ext cx="3571932" cy="2800767"/>
          </a:xfrm>
          <a:prstGeom prst="rect">
            <a:avLst/>
          </a:prstGeom>
        </p:spPr>
        <p:txBody>
          <a:bodyPr wrap="square">
            <a:spAutoFit/>
          </a:bodyPr>
          <a:lstStyle/>
          <a:p>
            <a:pPr marL="514350" indent="-514350">
              <a:lnSpc>
                <a:spcPct val="200000"/>
              </a:lnSpc>
              <a:buAutoNum type="alphaLcPeriod"/>
            </a:pPr>
            <a:r>
              <a:rPr lang="en-US" sz="2200" dirty="0" smtClean="0"/>
              <a:t>Compile time error</a:t>
            </a:r>
          </a:p>
          <a:p>
            <a:pPr marL="514350" indent="-514350">
              <a:lnSpc>
                <a:spcPct val="200000"/>
              </a:lnSpc>
              <a:buAutoNum type="alphaLcPeriod"/>
            </a:pPr>
            <a:r>
              <a:rPr lang="en-US" sz="2200" dirty="0" smtClean="0"/>
              <a:t>TERV</a:t>
            </a:r>
          </a:p>
          <a:p>
            <a:pPr marL="514350" indent="-514350">
              <a:lnSpc>
                <a:spcPct val="200000"/>
              </a:lnSpc>
              <a:buAutoNum type="alphaLcPeriod"/>
            </a:pPr>
            <a:r>
              <a:rPr lang="en-US" sz="2200" dirty="0" smtClean="0"/>
              <a:t>TERV </a:t>
            </a:r>
            <a:r>
              <a:rPr lang="en-US" sz="2200" dirty="0" err="1" smtClean="0"/>
              <a:t>TERV</a:t>
            </a:r>
            <a:r>
              <a:rPr lang="en-US" sz="2200" dirty="0" smtClean="0"/>
              <a:t> </a:t>
            </a:r>
            <a:r>
              <a:rPr lang="en-US" sz="2200" dirty="0" err="1" smtClean="0"/>
              <a:t>TERV</a:t>
            </a:r>
            <a:endParaRPr lang="en-US" sz="2200" dirty="0" smtClean="0"/>
          </a:p>
          <a:p>
            <a:pPr marL="514350" indent="-514350">
              <a:lnSpc>
                <a:spcPct val="200000"/>
              </a:lnSpc>
              <a:buAutoNum type="alphaLcPeriod"/>
            </a:pPr>
            <a:r>
              <a:rPr lang="en-US" sz="2200" dirty="0" smtClean="0"/>
              <a:t>Runtime Error</a:t>
            </a:r>
            <a:endParaRPr lang="en-US" sz="2200" dirty="0"/>
          </a:p>
        </p:txBody>
      </p:sp>
      <p:sp>
        <p:nvSpPr>
          <p:cNvPr id="10" name="Rectangle 9"/>
          <p:cNvSpPr/>
          <p:nvPr/>
        </p:nvSpPr>
        <p:spPr>
          <a:xfrm>
            <a:off x="71755" y="330650"/>
            <a:ext cx="4785995" cy="4861560"/>
          </a:xfrm>
          <a:prstGeom prst="rect">
            <a:avLst/>
          </a:prstGeom>
        </p:spPr>
        <p:txBody>
          <a:bodyPr wrap="square">
            <a:spAutoFit/>
          </a:bodyPr>
          <a:lstStyle/>
          <a:p>
            <a:pPr>
              <a:lnSpc>
                <a:spcPct val="150000"/>
              </a:lnSpc>
            </a:pPr>
            <a:r>
              <a:rPr lang="en-US" sz="2000" dirty="0" smtClean="0">
                <a:solidFill>
                  <a:schemeClr val="bg1"/>
                </a:solidFill>
              </a:rPr>
              <a:t>#include &lt;stdio.h&gt;</a:t>
            </a:r>
          </a:p>
          <a:p>
            <a:pPr>
              <a:lnSpc>
                <a:spcPct val="150000"/>
              </a:lnSpc>
            </a:pPr>
            <a:r>
              <a:rPr lang="en-US" sz="2000" dirty="0" smtClean="0">
                <a:solidFill>
                  <a:schemeClr val="bg1"/>
                </a:solidFill>
              </a:rPr>
              <a:t>#define PRINT(</a:t>
            </a:r>
            <a:r>
              <a:rPr lang="en-US" sz="2000" dirty="0" err="1" smtClean="0">
                <a:solidFill>
                  <a:schemeClr val="bg1"/>
                </a:solidFill>
              </a:rPr>
              <a:t>i</a:t>
            </a:r>
            <a:r>
              <a:rPr lang="en-US" sz="2000" dirty="0" smtClean="0">
                <a:solidFill>
                  <a:schemeClr val="bg1"/>
                </a:solidFill>
              </a:rPr>
              <a:t>, limit)     while (</a:t>
            </a:r>
            <a:r>
              <a:rPr lang="en-US" sz="2000" dirty="0" err="1" smtClean="0">
                <a:solidFill>
                  <a:schemeClr val="bg1"/>
                </a:solidFill>
              </a:rPr>
              <a:t>i</a:t>
            </a:r>
            <a:r>
              <a:rPr lang="en-US" sz="2000" dirty="0" smtClean="0">
                <a:solidFill>
                  <a:schemeClr val="bg1"/>
                </a:solidFill>
              </a:rPr>
              <a:t> &lt; limit) \</a:t>
            </a:r>
          </a:p>
          <a:p>
            <a:pPr>
              <a:lnSpc>
                <a:spcPct val="100000"/>
              </a:lnSpc>
            </a:pPr>
            <a:r>
              <a:rPr lang="en-US" sz="2000" dirty="0" smtClean="0">
                <a:solidFill>
                  <a:schemeClr val="bg1"/>
                </a:solidFill>
              </a:rPr>
              <a:t>		             {\</a:t>
            </a:r>
          </a:p>
          <a:p>
            <a:pPr>
              <a:lnSpc>
                <a:spcPct val="100000"/>
              </a:lnSpc>
            </a:pPr>
            <a:r>
              <a:rPr lang="en-US" sz="2000" dirty="0" smtClean="0">
                <a:solidFill>
                  <a:schemeClr val="bg1"/>
                </a:solidFill>
              </a:rPr>
              <a:t>			  </a:t>
            </a:r>
            <a:r>
              <a:rPr lang="en-US" sz="2000" dirty="0" err="1" smtClean="0">
                <a:solidFill>
                  <a:schemeClr val="bg1"/>
                </a:solidFill>
              </a:rPr>
              <a:t>printf</a:t>
            </a:r>
            <a:r>
              <a:rPr lang="en-US" sz="2000" dirty="0" smtClean="0">
                <a:solidFill>
                  <a:schemeClr val="bg1"/>
                </a:solidFill>
              </a:rPr>
              <a:t>(“TERV");\ </a:t>
            </a:r>
          </a:p>
          <a:p>
            <a:pPr>
              <a:lnSpc>
                <a:spcPct val="100000"/>
              </a:lnSpc>
            </a:pPr>
            <a:r>
              <a:rPr lang="en-US" sz="2000" dirty="0" err="1" smtClean="0">
                <a:solidFill>
                  <a:schemeClr val="bg1"/>
                </a:solidFill>
              </a:rPr>
              <a:t>	                                  i</a:t>
            </a:r>
            <a:r>
              <a:rPr lang="en-US" sz="2000" dirty="0" smtClean="0">
                <a:solidFill>
                  <a:schemeClr val="bg1"/>
                </a:solidFill>
              </a:rPr>
              <a:t>++; \</a:t>
            </a:r>
          </a:p>
          <a:p>
            <a:pPr>
              <a:lnSpc>
                <a:spcPct val="100000"/>
              </a:lnSpc>
            </a:pPr>
            <a:r>
              <a:rPr lang="en-US" sz="2000" dirty="0" smtClean="0">
                <a:solidFill>
                  <a:schemeClr val="bg1"/>
                </a:solidFill>
              </a:rPr>
              <a:t>		              }\</a:t>
            </a:r>
          </a:p>
          <a:p>
            <a:pPr>
              <a:lnSpc>
                <a:spcPct val="100000"/>
              </a:lnSpc>
            </a:pPr>
            <a:r>
              <a:rPr lang="en-US" sz="2000" dirty="0" smtClean="0">
                <a:solidFill>
                  <a:schemeClr val="bg1"/>
                </a:solidFill>
              </a:rPr>
              <a:t>   int main()  </a:t>
            </a:r>
          </a:p>
          <a:p>
            <a:pPr>
              <a:lnSpc>
                <a:spcPct val="150000"/>
              </a:lnSpc>
            </a:pPr>
            <a:r>
              <a:rPr lang="en-US" sz="2000" dirty="0" smtClean="0">
                <a:solidFill>
                  <a:schemeClr val="bg1"/>
                </a:solidFill>
              </a:rPr>
              <a:t>   {</a:t>
            </a:r>
          </a:p>
          <a:p>
            <a:pPr>
              <a:lnSpc>
                <a:spcPct val="150000"/>
              </a:lnSpc>
            </a:pPr>
            <a:r>
              <a:rPr lang="en-US" sz="2000" dirty="0" smtClean="0">
                <a:solidFill>
                  <a:schemeClr val="bg1"/>
                </a:solidFill>
              </a:rPr>
              <a:t>      int </a:t>
            </a:r>
            <a:r>
              <a:rPr lang="en-US" sz="2000" dirty="0" err="1" smtClean="0">
                <a:solidFill>
                  <a:schemeClr val="bg1"/>
                </a:solidFill>
              </a:rPr>
              <a:t>i</a:t>
            </a:r>
            <a:r>
              <a:rPr lang="en-US" sz="2000" dirty="0" smtClean="0">
                <a:solidFill>
                  <a:schemeClr val="bg1"/>
                </a:solidFill>
              </a:rPr>
              <a:t> = 0;</a:t>
            </a:r>
          </a:p>
          <a:p>
            <a:pPr>
              <a:lnSpc>
                <a:spcPct val="150000"/>
              </a:lnSpc>
            </a:pPr>
            <a:r>
              <a:rPr lang="en-US" sz="2000" dirty="0" smtClean="0">
                <a:solidFill>
                  <a:schemeClr val="bg1"/>
                </a:solidFill>
              </a:rPr>
              <a:t>      PRINT(</a:t>
            </a:r>
            <a:r>
              <a:rPr lang="en-US" sz="2000" dirty="0" err="1" smtClean="0">
                <a:solidFill>
                  <a:schemeClr val="bg1"/>
                </a:solidFill>
              </a:rPr>
              <a:t>i</a:t>
            </a:r>
            <a:r>
              <a:rPr lang="en-US" sz="2000" dirty="0" smtClean="0">
                <a:solidFill>
                  <a:schemeClr val="bg1"/>
                </a:solidFill>
              </a:rPr>
              <a:t>, 3);</a:t>
            </a:r>
          </a:p>
          <a:p>
            <a:pPr>
              <a:lnSpc>
                <a:spcPct val="150000"/>
              </a:lnSpc>
            </a:pPr>
            <a:r>
              <a:rPr lang="en-US" sz="2000" dirty="0" smtClean="0">
                <a:solidFill>
                  <a:schemeClr val="bg1"/>
                </a:solidFill>
              </a:rPr>
              <a:t>      return 0;     </a:t>
            </a:r>
          </a:p>
          <a:p>
            <a:pPr>
              <a:lnSpc>
                <a:spcPct val="150000"/>
              </a:lnSpc>
            </a:pPr>
            <a:r>
              <a:rPr lang="en-US" sz="2000" dirty="0" smtClean="0">
                <a:solidFill>
                  <a:schemeClr val="bg1"/>
                </a:solidFill>
              </a:rPr>
              <a:t>   }</a:t>
            </a:r>
          </a:p>
        </p:txBody>
      </p:sp>
      <p:pic>
        <p:nvPicPr>
          <p:cNvPr id="7"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7899422" y="1921964"/>
            <a:ext cx="642941" cy="552144"/>
          </a:xfrm>
          <a:prstGeom prst="rect">
            <a:avLst/>
          </a:prstGeom>
          <a:noFill/>
        </p:spPr>
      </p:pic>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22</a:t>
            </a:r>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Compile time error</a:t>
            </a:r>
          </a:p>
          <a:p>
            <a:pPr marL="514350" indent="-514350">
              <a:lnSpc>
                <a:spcPct val="200000"/>
              </a:lnSpc>
              <a:buAutoNum type="alphaLcPeriod"/>
            </a:pPr>
            <a:r>
              <a:rPr lang="en-US" sz="2200" dirty="0" smtClean="0"/>
              <a:t>TERV</a:t>
            </a:r>
          </a:p>
          <a:p>
            <a:pPr marL="514350" indent="-514350">
              <a:lnSpc>
                <a:spcPct val="200000"/>
              </a:lnSpc>
              <a:buAutoNum type="alphaLcPeriod"/>
            </a:pPr>
            <a:r>
              <a:rPr lang="en-US" sz="2200" dirty="0" smtClean="0"/>
              <a:t>TERV </a:t>
            </a:r>
            <a:r>
              <a:rPr lang="en-US" sz="2200" dirty="0" err="1" smtClean="0"/>
              <a:t>TERV</a:t>
            </a:r>
            <a:r>
              <a:rPr lang="en-US" sz="2200" dirty="0" smtClean="0"/>
              <a:t> </a:t>
            </a:r>
            <a:r>
              <a:rPr lang="en-US" sz="2200" dirty="0" err="1" smtClean="0"/>
              <a:t>TERV</a:t>
            </a:r>
            <a:endParaRPr lang="en-US" sz="2200" dirty="0" smtClean="0"/>
          </a:p>
          <a:p>
            <a:pPr marL="514350" indent="-514350">
              <a:lnSpc>
                <a:spcPct val="200000"/>
              </a:lnSpc>
              <a:buAutoNum type="alphaLcPeriod"/>
            </a:pPr>
            <a:r>
              <a:rPr lang="en-US" sz="2200" dirty="0" smtClean="0"/>
              <a:t>Runtime Error</a:t>
            </a:r>
            <a:endParaRPr lang="en-US" sz="2200" dirty="0"/>
          </a:p>
        </p:txBody>
      </p:sp>
      <p:sp>
        <p:nvSpPr>
          <p:cNvPr id="10" name="Rectangle 9"/>
          <p:cNvSpPr/>
          <p:nvPr/>
        </p:nvSpPr>
        <p:spPr>
          <a:xfrm>
            <a:off x="71755" y="330650"/>
            <a:ext cx="4785995" cy="4861560"/>
          </a:xfrm>
          <a:prstGeom prst="rect">
            <a:avLst/>
          </a:prstGeom>
        </p:spPr>
        <p:txBody>
          <a:bodyPr wrap="square">
            <a:spAutoFit/>
          </a:bodyPr>
          <a:lstStyle/>
          <a:p>
            <a:pPr>
              <a:lnSpc>
                <a:spcPct val="150000"/>
              </a:lnSpc>
            </a:pPr>
            <a:r>
              <a:rPr lang="en-US" sz="2000" dirty="0" smtClean="0">
                <a:solidFill>
                  <a:schemeClr val="bg1"/>
                </a:solidFill>
              </a:rPr>
              <a:t>#include &lt;stdio.h&gt;</a:t>
            </a:r>
          </a:p>
          <a:p>
            <a:pPr>
              <a:lnSpc>
                <a:spcPct val="150000"/>
              </a:lnSpc>
            </a:pPr>
            <a:r>
              <a:rPr lang="en-US" sz="2000" dirty="0" smtClean="0">
                <a:solidFill>
                  <a:schemeClr val="bg1"/>
                </a:solidFill>
              </a:rPr>
              <a:t>#define PRINT(</a:t>
            </a:r>
            <a:r>
              <a:rPr lang="en-US" sz="2000" dirty="0" err="1" smtClean="0">
                <a:solidFill>
                  <a:schemeClr val="bg1"/>
                </a:solidFill>
              </a:rPr>
              <a:t>i</a:t>
            </a:r>
            <a:r>
              <a:rPr lang="en-US" sz="2000" dirty="0" smtClean="0">
                <a:solidFill>
                  <a:schemeClr val="bg1"/>
                </a:solidFill>
              </a:rPr>
              <a:t>, limit)     while (</a:t>
            </a:r>
            <a:r>
              <a:rPr lang="en-US" sz="2000" dirty="0" err="1" smtClean="0">
                <a:solidFill>
                  <a:schemeClr val="bg1"/>
                </a:solidFill>
              </a:rPr>
              <a:t>i</a:t>
            </a:r>
            <a:r>
              <a:rPr lang="en-US" sz="2000" dirty="0" smtClean="0">
                <a:solidFill>
                  <a:schemeClr val="bg1"/>
                </a:solidFill>
              </a:rPr>
              <a:t> &lt; limit) \</a:t>
            </a:r>
          </a:p>
          <a:p>
            <a:pPr>
              <a:lnSpc>
                <a:spcPct val="100000"/>
              </a:lnSpc>
            </a:pPr>
            <a:r>
              <a:rPr lang="en-US" sz="2000" dirty="0" smtClean="0">
                <a:solidFill>
                  <a:schemeClr val="bg1"/>
                </a:solidFill>
              </a:rPr>
              <a:t>		             {\</a:t>
            </a:r>
          </a:p>
          <a:p>
            <a:pPr>
              <a:lnSpc>
                <a:spcPct val="100000"/>
              </a:lnSpc>
            </a:pPr>
            <a:r>
              <a:rPr lang="en-US" sz="2000" dirty="0" smtClean="0">
                <a:solidFill>
                  <a:schemeClr val="bg1"/>
                </a:solidFill>
              </a:rPr>
              <a:t>			  </a:t>
            </a:r>
            <a:r>
              <a:rPr lang="en-US" sz="2000" dirty="0" err="1" smtClean="0">
                <a:solidFill>
                  <a:schemeClr val="bg1"/>
                </a:solidFill>
              </a:rPr>
              <a:t>printf</a:t>
            </a:r>
            <a:r>
              <a:rPr lang="en-US" sz="2000" dirty="0" smtClean="0">
                <a:solidFill>
                  <a:schemeClr val="bg1"/>
                </a:solidFill>
              </a:rPr>
              <a:t>(“TERV ");\ </a:t>
            </a:r>
          </a:p>
          <a:p>
            <a:pPr>
              <a:lnSpc>
                <a:spcPct val="100000"/>
              </a:lnSpc>
            </a:pPr>
            <a:r>
              <a:rPr lang="en-US" sz="2000" dirty="0" err="1" smtClean="0">
                <a:solidFill>
                  <a:schemeClr val="bg1"/>
                </a:solidFill>
              </a:rPr>
              <a:t>	                                  i</a:t>
            </a:r>
            <a:r>
              <a:rPr lang="en-US" sz="2000" dirty="0" smtClean="0">
                <a:solidFill>
                  <a:schemeClr val="bg1"/>
                </a:solidFill>
              </a:rPr>
              <a:t>++; \</a:t>
            </a:r>
          </a:p>
          <a:p>
            <a:pPr>
              <a:lnSpc>
                <a:spcPct val="100000"/>
              </a:lnSpc>
            </a:pPr>
            <a:r>
              <a:rPr lang="en-US" sz="2000" dirty="0" smtClean="0">
                <a:solidFill>
                  <a:schemeClr val="bg1"/>
                </a:solidFill>
              </a:rPr>
              <a:t>		              }</a:t>
            </a:r>
          </a:p>
          <a:p>
            <a:pPr>
              <a:lnSpc>
                <a:spcPct val="100000"/>
              </a:lnSpc>
            </a:pPr>
            <a:r>
              <a:rPr lang="en-US" sz="2000" dirty="0" smtClean="0">
                <a:solidFill>
                  <a:schemeClr val="bg1"/>
                </a:solidFill>
              </a:rPr>
              <a:t>   int main()  </a:t>
            </a:r>
          </a:p>
          <a:p>
            <a:pPr>
              <a:lnSpc>
                <a:spcPct val="150000"/>
              </a:lnSpc>
            </a:pPr>
            <a:r>
              <a:rPr lang="en-US" sz="2000" dirty="0" smtClean="0">
                <a:solidFill>
                  <a:schemeClr val="bg1"/>
                </a:solidFill>
              </a:rPr>
              <a:t>   {</a:t>
            </a:r>
          </a:p>
          <a:p>
            <a:pPr>
              <a:lnSpc>
                <a:spcPct val="150000"/>
              </a:lnSpc>
            </a:pPr>
            <a:r>
              <a:rPr lang="en-US" sz="2000" dirty="0" smtClean="0">
                <a:solidFill>
                  <a:schemeClr val="bg1"/>
                </a:solidFill>
              </a:rPr>
              <a:t>      int </a:t>
            </a:r>
            <a:r>
              <a:rPr lang="en-US" sz="2000" dirty="0" err="1" smtClean="0">
                <a:solidFill>
                  <a:schemeClr val="bg1"/>
                </a:solidFill>
              </a:rPr>
              <a:t>i</a:t>
            </a:r>
            <a:r>
              <a:rPr lang="en-US" sz="2000" dirty="0" smtClean="0">
                <a:solidFill>
                  <a:schemeClr val="bg1"/>
                </a:solidFill>
              </a:rPr>
              <a:t> = 0;</a:t>
            </a:r>
          </a:p>
          <a:p>
            <a:pPr>
              <a:lnSpc>
                <a:spcPct val="150000"/>
              </a:lnSpc>
            </a:pPr>
            <a:r>
              <a:rPr lang="en-US" sz="2000" dirty="0" smtClean="0">
                <a:solidFill>
                  <a:schemeClr val="bg1"/>
                </a:solidFill>
              </a:rPr>
              <a:t>      PRINT(</a:t>
            </a:r>
            <a:r>
              <a:rPr lang="en-US" sz="2000" dirty="0" err="1" smtClean="0">
                <a:solidFill>
                  <a:schemeClr val="bg1"/>
                </a:solidFill>
              </a:rPr>
              <a:t>i</a:t>
            </a:r>
            <a:r>
              <a:rPr lang="en-US" sz="2000" dirty="0" smtClean="0">
                <a:solidFill>
                  <a:schemeClr val="bg1"/>
                </a:solidFill>
              </a:rPr>
              <a:t>, 3);</a:t>
            </a:r>
          </a:p>
          <a:p>
            <a:pPr>
              <a:lnSpc>
                <a:spcPct val="150000"/>
              </a:lnSpc>
            </a:pPr>
            <a:r>
              <a:rPr lang="en-US" sz="2000" dirty="0" smtClean="0">
                <a:solidFill>
                  <a:schemeClr val="bg1"/>
                </a:solidFill>
              </a:rPr>
              <a:t>      return 0;     </a:t>
            </a:r>
          </a:p>
          <a:p>
            <a:pPr>
              <a:lnSpc>
                <a:spcPct val="150000"/>
              </a:lnSpc>
            </a:pPr>
            <a:r>
              <a:rPr lang="en-US" sz="2000" dirty="0" smtClean="0">
                <a:solidFill>
                  <a:schemeClr val="bg1"/>
                </a:solidFill>
              </a:rPr>
              <a:t>   }</a:t>
            </a:r>
          </a:p>
        </p:txBody>
      </p:sp>
      <p:pic>
        <p:nvPicPr>
          <p:cNvPr id="7"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7657487" y="3195139"/>
            <a:ext cx="642941" cy="552144"/>
          </a:xfrm>
          <a:prstGeom prst="rect">
            <a:avLst/>
          </a:prstGeom>
          <a:noFill/>
        </p:spPr>
      </p:pic>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23</a:t>
            </a:r>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Compile time error</a:t>
            </a:r>
          </a:p>
          <a:p>
            <a:pPr marL="514350" indent="-514350">
              <a:lnSpc>
                <a:spcPct val="200000"/>
              </a:lnSpc>
              <a:buAutoNum type="alphaLcPeriod"/>
            </a:pPr>
            <a:r>
              <a:rPr lang="en-US" sz="2200" dirty="0" smtClean="0"/>
              <a:t>Value returned</a:t>
            </a:r>
          </a:p>
          <a:p>
            <a:pPr marL="514350" indent="-514350">
              <a:lnSpc>
                <a:spcPct val="200000"/>
              </a:lnSpc>
              <a:buAutoNum type="alphaLcPeriod"/>
            </a:pPr>
            <a:r>
              <a:rPr lang="en-US" sz="2200" dirty="0" smtClean="0"/>
              <a:t>No output</a:t>
            </a:r>
          </a:p>
          <a:p>
            <a:pPr marL="514350" indent="-514350">
              <a:lnSpc>
                <a:spcPct val="200000"/>
              </a:lnSpc>
              <a:buAutoNum type="alphaLcPeriod"/>
            </a:pPr>
            <a:r>
              <a:rPr lang="en-US" sz="2200" dirty="0" smtClean="0"/>
              <a:t>Runtime Error</a:t>
            </a:r>
            <a:endParaRPr lang="en-US" sz="2200" dirty="0"/>
          </a:p>
        </p:txBody>
      </p:sp>
      <p:sp>
        <p:nvSpPr>
          <p:cNvPr id="10" name="Rectangle 9"/>
          <p:cNvSpPr/>
          <p:nvPr/>
        </p:nvSpPr>
        <p:spPr>
          <a:xfrm>
            <a:off x="198755" y="911040"/>
            <a:ext cx="3833495" cy="3322955"/>
          </a:xfrm>
          <a:prstGeom prst="rect">
            <a:avLst/>
          </a:prstGeom>
        </p:spPr>
        <p:txBody>
          <a:bodyPr wrap="square">
            <a:spAutoFit/>
          </a:bodyPr>
          <a:lstStyle/>
          <a:p>
            <a:pPr>
              <a:lnSpc>
                <a:spcPct val="150000"/>
              </a:lnSpc>
            </a:pPr>
            <a:r>
              <a:rPr lang="en-US" sz="2000" dirty="0" smtClean="0">
                <a:solidFill>
                  <a:schemeClr val="bg1"/>
                </a:solidFill>
              </a:rPr>
              <a:t>#include &lt;stdio.h&gt;</a:t>
            </a:r>
          </a:p>
          <a:p>
            <a:pPr>
              <a:lnSpc>
                <a:spcPct val="150000"/>
              </a:lnSpc>
            </a:pPr>
            <a:r>
              <a:rPr lang="en-US" sz="2000" dirty="0" smtClean="0">
                <a:solidFill>
                  <a:schemeClr val="bg1"/>
                </a:solidFill>
              </a:rPr>
              <a:t>#define max  0</a:t>
            </a:r>
          </a:p>
          <a:p>
            <a:pPr>
              <a:lnSpc>
                <a:spcPct val="150000"/>
              </a:lnSpc>
            </a:pPr>
            <a:r>
              <a:rPr lang="en-US" sz="2000" dirty="0" smtClean="0">
                <a:solidFill>
                  <a:schemeClr val="bg1"/>
                </a:solidFill>
              </a:rPr>
              <a:t> int main()</a:t>
            </a:r>
          </a:p>
          <a:p>
            <a:pPr>
              <a:lnSpc>
                <a:spcPct val="150000"/>
              </a:lnSpc>
            </a:pPr>
            <a:r>
              <a:rPr lang="en-US" sz="2000" dirty="0" smtClean="0">
                <a:solidFill>
                  <a:schemeClr val="bg1"/>
                </a:solidFill>
              </a:rPr>
              <a:t>{</a:t>
            </a:r>
          </a:p>
          <a:p>
            <a:pPr>
              <a:lnSpc>
                <a:spcPct val="150000"/>
              </a:lnSpc>
            </a:pPr>
            <a:r>
              <a:rPr lang="en-US" sz="2000" dirty="0" smtClean="0">
                <a:solidFill>
                  <a:schemeClr val="bg1"/>
                </a:solidFill>
              </a:rPr>
              <a:t>   printf("Value returned");</a:t>
            </a:r>
          </a:p>
          <a:p>
            <a:pPr>
              <a:lnSpc>
                <a:spcPct val="150000"/>
              </a:lnSpc>
            </a:pPr>
            <a:r>
              <a:rPr lang="en-US" sz="2000" dirty="0" smtClean="0">
                <a:solidFill>
                  <a:schemeClr val="bg1"/>
                </a:solidFill>
              </a:rPr>
              <a:t>    return max;</a:t>
            </a:r>
          </a:p>
          <a:p>
            <a:pPr>
              <a:lnSpc>
                <a:spcPct val="150000"/>
              </a:lnSpc>
            </a:pPr>
            <a:r>
              <a:rPr lang="en-US" sz="2000" dirty="0" smtClean="0">
                <a:solidFill>
                  <a:schemeClr val="bg1"/>
                </a:solidFill>
              </a:rPr>
              <a:t>}</a:t>
            </a:r>
          </a:p>
        </p:txBody>
      </p:sp>
      <p:pic>
        <p:nvPicPr>
          <p:cNvPr id="7"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7480957" y="2555694"/>
            <a:ext cx="642941" cy="552144"/>
          </a:xfrm>
          <a:prstGeom prst="rect">
            <a:avLst/>
          </a:prstGeom>
          <a:noFill/>
        </p:spPr>
      </p:pic>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24</a:t>
            </a:r>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28753"/>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5143504"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142844" y="462517"/>
            <a:ext cx="5357850" cy="4661535"/>
          </a:xfrm>
          <a:prstGeom prst="rect">
            <a:avLst/>
          </a:prstGeom>
        </p:spPr>
        <p:txBody>
          <a:bodyPr wrap="square">
            <a:spAutoFit/>
          </a:bodyPr>
          <a:lstStyle/>
          <a:p>
            <a:pPr>
              <a:lnSpc>
                <a:spcPct val="150000"/>
              </a:lnSpc>
              <a:buNone/>
            </a:pPr>
            <a:r>
              <a:rPr lang="en-IN" sz="2200" dirty="0" smtClean="0">
                <a:solidFill>
                  <a:schemeClr val="bg1"/>
                </a:solidFill>
              </a:rPr>
              <a:t>#include &lt;stdio.h&gt;</a:t>
            </a:r>
            <a:endParaRPr lang="en-US" sz="2200" dirty="0" smtClean="0">
              <a:solidFill>
                <a:schemeClr val="bg1"/>
              </a:solidFill>
            </a:endParaRPr>
          </a:p>
          <a:p>
            <a:pPr>
              <a:lnSpc>
                <a:spcPct val="150000"/>
              </a:lnSpc>
              <a:buNone/>
            </a:pPr>
            <a:r>
              <a:rPr lang="en-IN" sz="2200" dirty="0" smtClean="0">
                <a:solidFill>
                  <a:schemeClr val="bg1"/>
                </a:solidFill>
              </a:rPr>
              <a:t>int  main()</a:t>
            </a:r>
            <a:endParaRPr lang="en-US" sz="2200" dirty="0" smtClean="0">
              <a:solidFill>
                <a:schemeClr val="bg1"/>
              </a:solidFill>
            </a:endParaRPr>
          </a:p>
          <a:p>
            <a:pPr>
              <a:lnSpc>
                <a:spcPct val="150000"/>
              </a:lnSpc>
              <a:buNone/>
            </a:pPr>
            <a:r>
              <a:rPr lang="en-IN" sz="2200" dirty="0" smtClean="0">
                <a:solidFill>
                  <a:schemeClr val="bg1"/>
                </a:solidFill>
              </a:rPr>
              <a:t>{</a:t>
            </a:r>
          </a:p>
          <a:p>
            <a:pPr>
              <a:lnSpc>
                <a:spcPct val="150000"/>
              </a:lnSpc>
              <a:buNone/>
            </a:pPr>
            <a:r>
              <a:rPr lang="en-IN" sz="2200" dirty="0" smtClean="0">
                <a:solidFill>
                  <a:schemeClr val="bg1"/>
                </a:solidFill>
              </a:rPr>
              <a:t>   printf("Current File :%s\n", __FILE__ );</a:t>
            </a:r>
            <a:endParaRPr lang="en-US" sz="2200" dirty="0" smtClean="0">
              <a:solidFill>
                <a:schemeClr val="bg1"/>
              </a:solidFill>
            </a:endParaRPr>
          </a:p>
          <a:p>
            <a:pPr>
              <a:lnSpc>
                <a:spcPct val="150000"/>
              </a:lnSpc>
              <a:buNone/>
            </a:pPr>
            <a:r>
              <a:rPr lang="en-IN" sz="2200" dirty="0" smtClean="0">
                <a:solidFill>
                  <a:schemeClr val="bg1"/>
                </a:solidFill>
              </a:rPr>
              <a:t>   printf("Current Date :%s\n", __DATE__ );</a:t>
            </a:r>
            <a:endParaRPr lang="en-US" sz="2200" dirty="0" smtClean="0">
              <a:solidFill>
                <a:schemeClr val="bg1"/>
              </a:solidFill>
            </a:endParaRPr>
          </a:p>
          <a:p>
            <a:pPr>
              <a:lnSpc>
                <a:spcPct val="150000"/>
              </a:lnSpc>
              <a:buNone/>
            </a:pPr>
            <a:r>
              <a:rPr lang="en-IN" sz="2200" dirty="0" smtClean="0">
                <a:solidFill>
                  <a:schemeClr val="bg1"/>
                </a:solidFill>
              </a:rPr>
              <a:t>   printf("Current Time :%s\n", __TIME__ );</a:t>
            </a:r>
            <a:endParaRPr lang="en-US" sz="2200" dirty="0" smtClean="0">
              <a:solidFill>
                <a:schemeClr val="bg1"/>
              </a:solidFill>
            </a:endParaRPr>
          </a:p>
          <a:p>
            <a:pPr>
              <a:lnSpc>
                <a:spcPct val="150000"/>
              </a:lnSpc>
              <a:buNone/>
            </a:pPr>
            <a:r>
              <a:rPr lang="en-IN" sz="2200" dirty="0" smtClean="0">
                <a:solidFill>
                  <a:schemeClr val="bg1"/>
                </a:solidFill>
              </a:rPr>
              <a:t>   printf("Line Number :%d\n", __LINE__ );</a:t>
            </a:r>
            <a:endParaRPr lang="en-US" sz="2200" dirty="0" smtClean="0">
              <a:solidFill>
                <a:schemeClr val="bg1"/>
              </a:solidFill>
            </a:endParaRPr>
          </a:p>
          <a:p>
            <a:pPr>
              <a:lnSpc>
                <a:spcPct val="150000"/>
              </a:lnSpc>
              <a:buNone/>
            </a:pPr>
            <a:r>
              <a:rPr lang="en-IN" sz="2200" dirty="0" smtClean="0">
                <a:solidFill>
                  <a:schemeClr val="bg1"/>
                </a:solidFill>
              </a:rPr>
              <a:t>   return 0;</a:t>
            </a:r>
          </a:p>
          <a:p>
            <a:pPr>
              <a:lnSpc>
                <a:spcPct val="150000"/>
              </a:lnSpc>
              <a:buNone/>
            </a:pPr>
            <a:r>
              <a:rPr lang="en-IN" sz="2200" dirty="0" smtClean="0">
                <a:solidFill>
                  <a:schemeClr val="bg1"/>
                </a:solidFill>
              </a:rPr>
              <a:t>}</a:t>
            </a:r>
            <a:endParaRPr lang="en-US" sz="2200" dirty="0">
              <a:solidFill>
                <a:schemeClr val="bg1"/>
              </a:solidFill>
            </a:endParaRPr>
          </a:p>
        </p:txBody>
      </p:sp>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25</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24898" y="8636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5143504"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142844" y="462517"/>
            <a:ext cx="5357850" cy="4661535"/>
          </a:xfrm>
          <a:prstGeom prst="rect">
            <a:avLst/>
          </a:prstGeom>
        </p:spPr>
        <p:txBody>
          <a:bodyPr wrap="square">
            <a:spAutoFit/>
          </a:bodyPr>
          <a:lstStyle/>
          <a:p>
            <a:pPr>
              <a:lnSpc>
                <a:spcPct val="150000"/>
              </a:lnSpc>
              <a:buNone/>
            </a:pPr>
            <a:r>
              <a:rPr lang="en-IN" sz="2200" dirty="0" smtClean="0">
                <a:solidFill>
                  <a:schemeClr val="bg1"/>
                </a:solidFill>
              </a:rPr>
              <a:t>#include &lt;stdio.h&gt;</a:t>
            </a:r>
            <a:endParaRPr lang="en-US" sz="2200" dirty="0" smtClean="0">
              <a:solidFill>
                <a:schemeClr val="bg1"/>
              </a:solidFill>
            </a:endParaRPr>
          </a:p>
          <a:p>
            <a:pPr>
              <a:lnSpc>
                <a:spcPct val="150000"/>
              </a:lnSpc>
              <a:buNone/>
            </a:pPr>
            <a:r>
              <a:rPr lang="en-IN" sz="2200" dirty="0" smtClean="0">
                <a:solidFill>
                  <a:schemeClr val="bg1"/>
                </a:solidFill>
              </a:rPr>
              <a:t>int  main()</a:t>
            </a:r>
            <a:endParaRPr lang="en-US" sz="2200" dirty="0" smtClean="0">
              <a:solidFill>
                <a:schemeClr val="bg1"/>
              </a:solidFill>
            </a:endParaRPr>
          </a:p>
          <a:p>
            <a:pPr>
              <a:lnSpc>
                <a:spcPct val="150000"/>
              </a:lnSpc>
              <a:buNone/>
            </a:pPr>
            <a:r>
              <a:rPr lang="en-IN" sz="2200" dirty="0" smtClean="0">
                <a:solidFill>
                  <a:schemeClr val="bg1"/>
                </a:solidFill>
              </a:rPr>
              <a:t>{</a:t>
            </a:r>
          </a:p>
          <a:p>
            <a:pPr>
              <a:lnSpc>
                <a:spcPct val="150000"/>
              </a:lnSpc>
              <a:buNone/>
            </a:pPr>
            <a:r>
              <a:rPr lang="en-IN" sz="2200" dirty="0" smtClean="0">
                <a:solidFill>
                  <a:schemeClr val="bg1"/>
                </a:solidFill>
              </a:rPr>
              <a:t>   printf("Current File :%s\n", </a:t>
            </a:r>
            <a:r>
              <a:rPr lang="en-IN" sz="2200" b="1" dirty="0" smtClean="0">
                <a:solidFill>
                  <a:srgbClr val="FF0000"/>
                </a:solidFill>
              </a:rPr>
              <a:t>__FILE__</a:t>
            </a:r>
            <a:r>
              <a:rPr lang="en-IN" sz="2200" dirty="0" smtClean="0">
                <a:solidFill>
                  <a:schemeClr val="bg1"/>
                </a:solidFill>
              </a:rPr>
              <a:t> );</a:t>
            </a:r>
            <a:endParaRPr lang="en-US" sz="2200" dirty="0" smtClean="0">
              <a:solidFill>
                <a:schemeClr val="bg1"/>
              </a:solidFill>
            </a:endParaRPr>
          </a:p>
          <a:p>
            <a:pPr>
              <a:lnSpc>
                <a:spcPct val="150000"/>
              </a:lnSpc>
              <a:buNone/>
            </a:pPr>
            <a:r>
              <a:rPr lang="en-IN" sz="2200" dirty="0" smtClean="0">
                <a:solidFill>
                  <a:schemeClr val="bg1"/>
                </a:solidFill>
              </a:rPr>
              <a:t>   printf("Current Date :%s\n", </a:t>
            </a:r>
            <a:r>
              <a:rPr lang="en-IN" sz="2200" b="1" dirty="0" smtClean="0">
                <a:solidFill>
                  <a:srgbClr val="FF0000"/>
                </a:solidFill>
              </a:rPr>
              <a:t>__DATE__</a:t>
            </a:r>
            <a:r>
              <a:rPr lang="en-IN" sz="2200" dirty="0" smtClean="0">
                <a:solidFill>
                  <a:schemeClr val="bg1"/>
                </a:solidFill>
              </a:rPr>
              <a:t> );</a:t>
            </a:r>
            <a:endParaRPr lang="en-US" sz="2200" dirty="0" smtClean="0">
              <a:solidFill>
                <a:schemeClr val="bg1"/>
              </a:solidFill>
            </a:endParaRPr>
          </a:p>
          <a:p>
            <a:pPr>
              <a:lnSpc>
                <a:spcPct val="150000"/>
              </a:lnSpc>
              <a:buNone/>
            </a:pPr>
            <a:r>
              <a:rPr lang="en-IN" sz="2200" dirty="0" smtClean="0">
                <a:solidFill>
                  <a:schemeClr val="bg1"/>
                </a:solidFill>
              </a:rPr>
              <a:t>   printf("Current Time :%s\n", </a:t>
            </a:r>
            <a:r>
              <a:rPr lang="en-IN" sz="2200" b="1" dirty="0" smtClean="0">
                <a:solidFill>
                  <a:srgbClr val="FF0000"/>
                </a:solidFill>
              </a:rPr>
              <a:t>__TIME__</a:t>
            </a:r>
            <a:r>
              <a:rPr lang="en-IN" sz="2200" dirty="0" smtClean="0">
                <a:solidFill>
                  <a:schemeClr val="bg1"/>
                </a:solidFill>
              </a:rPr>
              <a:t> );</a:t>
            </a:r>
            <a:endParaRPr lang="en-US" sz="2200" dirty="0" smtClean="0">
              <a:solidFill>
                <a:schemeClr val="bg1"/>
              </a:solidFill>
            </a:endParaRPr>
          </a:p>
          <a:p>
            <a:pPr>
              <a:lnSpc>
                <a:spcPct val="150000"/>
              </a:lnSpc>
              <a:buNone/>
            </a:pPr>
            <a:r>
              <a:rPr lang="en-IN" sz="2200" dirty="0" smtClean="0">
                <a:solidFill>
                  <a:schemeClr val="bg1"/>
                </a:solidFill>
              </a:rPr>
              <a:t>   printf("Line Number :%d\n", </a:t>
            </a:r>
            <a:r>
              <a:rPr lang="en-IN" sz="2200" b="1" dirty="0" smtClean="0">
                <a:solidFill>
                  <a:srgbClr val="FF0000"/>
                </a:solidFill>
              </a:rPr>
              <a:t>__LINE__ </a:t>
            </a:r>
            <a:r>
              <a:rPr lang="en-IN" sz="2200" dirty="0" smtClean="0">
                <a:solidFill>
                  <a:schemeClr val="bg1"/>
                </a:solidFill>
              </a:rPr>
              <a:t>);</a:t>
            </a:r>
            <a:endParaRPr lang="en-US" sz="2200" dirty="0" smtClean="0">
              <a:solidFill>
                <a:schemeClr val="bg1"/>
              </a:solidFill>
            </a:endParaRPr>
          </a:p>
          <a:p>
            <a:pPr>
              <a:lnSpc>
                <a:spcPct val="150000"/>
              </a:lnSpc>
              <a:buNone/>
            </a:pPr>
            <a:r>
              <a:rPr lang="en-IN" sz="2200" dirty="0" smtClean="0">
                <a:solidFill>
                  <a:schemeClr val="bg1"/>
                </a:solidFill>
              </a:rPr>
              <a:t>   return 0;</a:t>
            </a:r>
          </a:p>
          <a:p>
            <a:pPr>
              <a:lnSpc>
                <a:spcPct val="150000"/>
              </a:lnSpc>
              <a:buNone/>
            </a:pPr>
            <a:r>
              <a:rPr lang="en-IN" sz="2200" dirty="0" smtClean="0">
                <a:solidFill>
                  <a:schemeClr val="bg1"/>
                </a:solidFill>
              </a:rPr>
              <a:t>}</a:t>
            </a:r>
            <a:endParaRPr lang="en-US" sz="2200" dirty="0">
              <a:solidFill>
                <a:schemeClr val="bg1"/>
              </a:solidFill>
            </a:endParaRPr>
          </a:p>
        </p:txBody>
      </p:sp>
      <p:sp>
        <p:nvSpPr>
          <p:cNvPr id="11" name="Rectangle 10"/>
          <p:cNvSpPr/>
          <p:nvPr/>
        </p:nvSpPr>
        <p:spPr>
          <a:xfrm>
            <a:off x="5214942" y="2286448"/>
            <a:ext cx="4000464" cy="2630170"/>
          </a:xfrm>
          <a:prstGeom prst="rect">
            <a:avLst/>
          </a:prstGeom>
        </p:spPr>
        <p:txBody>
          <a:bodyPr wrap="square">
            <a:spAutoFit/>
          </a:bodyPr>
          <a:lstStyle/>
          <a:p>
            <a:pPr>
              <a:lnSpc>
                <a:spcPct val="150000"/>
              </a:lnSpc>
            </a:pPr>
            <a:r>
              <a:rPr lang="en-IN" sz="2200" b="1" dirty="0" smtClean="0"/>
              <a:t>Output:</a:t>
            </a:r>
            <a:endParaRPr lang="en-US" sz="2200" b="1" dirty="0" smtClean="0"/>
          </a:p>
          <a:p>
            <a:pPr>
              <a:lnSpc>
                <a:spcPct val="150000"/>
              </a:lnSpc>
            </a:pPr>
            <a:r>
              <a:rPr lang="en-IN" sz="2200" dirty="0" smtClean="0"/>
              <a:t>Current File :C:\Users\GfG\exp.c</a:t>
            </a:r>
            <a:endParaRPr lang="en-US" sz="2200" dirty="0" smtClean="0"/>
          </a:p>
          <a:p>
            <a:pPr>
              <a:lnSpc>
                <a:spcPct val="150000"/>
              </a:lnSpc>
            </a:pPr>
            <a:r>
              <a:rPr lang="en-IN" sz="2200" dirty="0" smtClean="0"/>
              <a:t>Current Date :Feb 15 2018</a:t>
            </a:r>
            <a:endParaRPr lang="en-US" sz="2200" dirty="0" smtClean="0"/>
          </a:p>
          <a:p>
            <a:pPr>
              <a:lnSpc>
                <a:spcPct val="150000"/>
              </a:lnSpc>
            </a:pPr>
            <a:r>
              <a:rPr lang="en-IN" sz="2200" dirty="0" smtClean="0"/>
              <a:t>Current Time :07:04:25</a:t>
            </a:r>
            <a:endParaRPr lang="en-US" sz="2200" dirty="0" smtClean="0"/>
          </a:p>
          <a:p>
            <a:pPr>
              <a:lnSpc>
                <a:spcPct val="150000"/>
              </a:lnSpc>
            </a:pPr>
            <a:r>
              <a:rPr lang="en-IN" sz="2200" dirty="0" smtClean="0"/>
              <a:t>Line Number :7 </a:t>
            </a:r>
            <a:endParaRPr lang="en-US" sz="2200" dirty="0"/>
          </a:p>
        </p:txBody>
      </p:sp>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25</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43800" y="8636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857884" y="1286316"/>
            <a:ext cx="1651000" cy="3322955"/>
          </a:xfrm>
          <a:prstGeom prst="rect">
            <a:avLst/>
          </a:prstGeom>
        </p:spPr>
        <p:txBody>
          <a:bodyPr wrap="none">
            <a:spAutoFit/>
          </a:bodyPr>
          <a:lstStyle/>
          <a:p>
            <a:pPr>
              <a:lnSpc>
                <a:spcPct val="150000"/>
              </a:lnSpc>
              <a:buFontTx/>
              <a:buChar char="-"/>
            </a:pPr>
            <a:r>
              <a:rPr lang="en-IN" sz="2800" dirty="0" smtClean="0"/>
              <a:t> #ifdef</a:t>
            </a:r>
          </a:p>
          <a:p>
            <a:pPr>
              <a:lnSpc>
                <a:spcPct val="150000"/>
              </a:lnSpc>
              <a:buFontTx/>
              <a:buChar char="-"/>
            </a:pPr>
            <a:r>
              <a:rPr lang="en-IN" sz="2800" dirty="0" smtClean="0"/>
              <a:t> #if</a:t>
            </a:r>
          </a:p>
          <a:p>
            <a:pPr>
              <a:lnSpc>
                <a:spcPct val="150000"/>
              </a:lnSpc>
              <a:buFontTx/>
              <a:buChar char="-"/>
            </a:pPr>
            <a:r>
              <a:rPr lang="en-IN" sz="2800" dirty="0" smtClean="0"/>
              <a:t> #else</a:t>
            </a:r>
          </a:p>
          <a:p>
            <a:pPr>
              <a:lnSpc>
                <a:spcPct val="150000"/>
              </a:lnSpc>
              <a:buFontTx/>
              <a:buChar char="-"/>
            </a:pPr>
            <a:r>
              <a:rPr lang="en-IN" sz="2800" dirty="0" smtClean="0"/>
              <a:t> #</a:t>
            </a:r>
            <a:r>
              <a:rPr lang="en-IN" sz="2800" dirty="0" err="1" smtClean="0"/>
              <a:t>elif</a:t>
            </a:r>
            <a:endParaRPr lang="en-IN" sz="2800" dirty="0" smtClean="0"/>
          </a:p>
          <a:p>
            <a:pPr>
              <a:lnSpc>
                <a:spcPct val="150000"/>
              </a:lnSpc>
              <a:buFontTx/>
              <a:buChar char="-"/>
            </a:pPr>
            <a:r>
              <a:rPr lang="en-IN" sz="2800" dirty="0" smtClean="0"/>
              <a:t> #defined</a:t>
            </a:r>
            <a:endParaRPr lang="en-IN" sz="2800" dirty="0"/>
          </a:p>
        </p:txBody>
      </p:sp>
      <p:sp>
        <p:nvSpPr>
          <p:cNvPr id="2" name="Horizontal Scroll 1"/>
          <p:cNvSpPr/>
          <p:nvPr/>
        </p:nvSpPr>
        <p:spPr>
          <a:xfrm>
            <a:off x="268605" y="71570"/>
            <a:ext cx="5156835" cy="1320165"/>
          </a:xfrm>
          <a:prstGeom prst="horizontalScroll">
            <a:avLst>
              <a:gd name="adj" fmla="val 20866"/>
            </a:avLst>
          </a:prstGeom>
          <a:noFill/>
          <a:ln cmpd="sng">
            <a:solidFill>
              <a:schemeClr val="tx1"/>
            </a:solidFill>
          </a:ln>
          <a:extLst>
            <a:ext uri="{909E8E84-426E-40DD-AFC4-6F175D3DCCD1}">
              <a14:hiddenFill xmlns:a14="http://schemas.microsoft.com/office/drawing/2010/main" xmlns="">
                <a:solidFill>
                  <a:schemeClr val="accent2"/>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r>
              <a:rPr lang="en-US" sz="2400" b="1" i="1" dirty="0" smtClean="0">
                <a:solidFill>
                  <a:schemeClr val="tx1"/>
                </a:solidFill>
                <a:effectLst>
                  <a:outerShdw blurRad="38100" dist="38100" dir="2700000" algn="tl">
                    <a:srgbClr val="000000">
                      <a:alpha val="43137"/>
                    </a:srgbClr>
                  </a:outerShdw>
                </a:effectLst>
                <a:latin typeface="Letter Gothic Std" panose="020B0409020202030304" pitchFamily="49" charset="0"/>
              </a:rPr>
              <a:t>Conditional Compilation</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p:cNvSpPr/>
          <p:nvPr/>
        </p:nvSpPr>
        <p:spPr>
          <a:xfrm>
            <a:off x="5857884" y="1286316"/>
            <a:ext cx="1651000" cy="3322955"/>
          </a:xfrm>
          <a:prstGeom prst="rect">
            <a:avLst/>
          </a:prstGeom>
        </p:spPr>
        <p:txBody>
          <a:bodyPr wrap="none">
            <a:spAutoFit/>
          </a:bodyPr>
          <a:lstStyle/>
          <a:p>
            <a:pPr>
              <a:lnSpc>
                <a:spcPct val="150000"/>
              </a:lnSpc>
              <a:buFontTx/>
              <a:buChar char="-"/>
            </a:pPr>
            <a:r>
              <a:rPr lang="en-IN" sz="2800" b="1" dirty="0" smtClean="0">
                <a:solidFill>
                  <a:schemeClr val="bg1"/>
                </a:solidFill>
              </a:rPr>
              <a:t> #ifdef</a:t>
            </a:r>
          </a:p>
          <a:p>
            <a:pPr>
              <a:lnSpc>
                <a:spcPct val="150000"/>
              </a:lnSpc>
              <a:buFontTx/>
              <a:buChar char="-"/>
            </a:pPr>
            <a:r>
              <a:rPr lang="en-IN" sz="2800" dirty="0" smtClean="0">
                <a:solidFill>
                  <a:schemeClr val="bg1"/>
                </a:solidFill>
              </a:rPr>
              <a:t> #if</a:t>
            </a:r>
          </a:p>
          <a:p>
            <a:pPr>
              <a:lnSpc>
                <a:spcPct val="150000"/>
              </a:lnSpc>
              <a:buFontTx/>
              <a:buChar char="-"/>
            </a:pPr>
            <a:r>
              <a:rPr lang="en-IN" sz="2800" dirty="0" smtClean="0">
                <a:solidFill>
                  <a:schemeClr val="bg1"/>
                </a:solidFill>
              </a:rPr>
              <a:t> #else</a:t>
            </a:r>
          </a:p>
          <a:p>
            <a:pPr>
              <a:lnSpc>
                <a:spcPct val="150000"/>
              </a:lnSpc>
              <a:buFontTx/>
              <a:buChar char="-"/>
            </a:pPr>
            <a:r>
              <a:rPr lang="en-IN" sz="2800" dirty="0" smtClean="0">
                <a:solidFill>
                  <a:schemeClr val="bg1"/>
                </a:solidFill>
              </a:rPr>
              <a:t> #</a:t>
            </a:r>
            <a:r>
              <a:rPr lang="en-IN" sz="2800" dirty="0" err="1" smtClean="0">
                <a:solidFill>
                  <a:schemeClr val="bg1"/>
                </a:solidFill>
              </a:rPr>
              <a:t>elif</a:t>
            </a:r>
            <a:endParaRPr lang="en-IN" sz="2800" dirty="0" smtClean="0">
              <a:solidFill>
                <a:schemeClr val="bg1"/>
              </a:solidFill>
            </a:endParaRPr>
          </a:p>
          <a:p>
            <a:pPr>
              <a:lnSpc>
                <a:spcPct val="150000"/>
              </a:lnSpc>
              <a:buFontTx/>
              <a:buChar char="-"/>
            </a:pPr>
            <a:r>
              <a:rPr lang="en-IN" sz="2800" dirty="0" smtClean="0">
                <a:solidFill>
                  <a:schemeClr val="bg1"/>
                </a:solidFill>
              </a:rPr>
              <a:t> #defined</a:t>
            </a:r>
            <a:endParaRPr lang="en-IN" sz="2800" dirty="0">
              <a:solidFill>
                <a:schemeClr val="bg1"/>
              </a:solidFill>
            </a:endParaRPr>
          </a:p>
        </p:txBody>
      </p:sp>
      <p:sp>
        <p:nvSpPr>
          <p:cNvPr id="2" name="Horizontal Scroll 1"/>
          <p:cNvSpPr/>
          <p:nvPr/>
        </p:nvSpPr>
        <p:spPr>
          <a:xfrm>
            <a:off x="268605" y="71570"/>
            <a:ext cx="5156835" cy="1320165"/>
          </a:xfrm>
          <a:prstGeom prst="horizontalScroll">
            <a:avLst>
              <a:gd name="adj" fmla="val 20866"/>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Conditional Compilation</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
                                            <p:txEl>
                                              <p:pRg st="0" end="0"/>
                                            </p:txEl>
                                          </p:spTgt>
                                        </p:tgtEl>
                                      </p:cBhvr>
                                      <p:by x="150000" y="150000"/>
                                    </p:animScale>
                                  </p:childTnLst>
                                </p:cTn>
                              </p:par>
                              <p:par>
                                <p:cTn id="7" presetID="3" presetClass="emph" presetSubtype="2" fill="hold" nodeType="withEffect">
                                  <p:stCondLst>
                                    <p:cond delay="0"/>
                                  </p:stCondLst>
                                  <p:childTnLst>
                                    <p:animClr clrSpc="rgb" dir="cw">
                                      <p:cBhvr override="childStyle">
                                        <p:cTn id="8" dur="1000" fill="hold"/>
                                        <p:tgtEl>
                                          <p:spTgt spid="12">
                                            <p:txEl>
                                              <p:pRg st="1" end="1"/>
                                            </p:txEl>
                                          </p:spTgt>
                                        </p:tgtEl>
                                        <p:attrNameLst>
                                          <p:attrName>style.color</p:attrName>
                                        </p:attrNameLst>
                                      </p:cBhvr>
                                      <p:to>
                                        <a:srgbClr val="777777"/>
                                      </p:to>
                                    </p:animClr>
                                  </p:childTnLst>
                                </p:cTn>
                              </p:par>
                              <p:par>
                                <p:cTn id="9" presetID="3" presetClass="emph" presetSubtype="2" fill="hold" nodeType="withEffect">
                                  <p:stCondLst>
                                    <p:cond delay="0"/>
                                  </p:stCondLst>
                                  <p:childTnLst>
                                    <p:animClr clrSpc="rgb" dir="cw">
                                      <p:cBhvr override="childStyle">
                                        <p:cTn id="10" dur="1000" fill="hold"/>
                                        <p:tgtEl>
                                          <p:spTgt spid="12">
                                            <p:txEl>
                                              <p:pRg st="2" end="2"/>
                                            </p:txEl>
                                          </p:spTgt>
                                        </p:tgtEl>
                                        <p:attrNameLst>
                                          <p:attrName>style.color</p:attrName>
                                        </p:attrNameLst>
                                      </p:cBhvr>
                                      <p:to>
                                        <a:srgbClr val="777777"/>
                                      </p:to>
                                    </p:animClr>
                                  </p:childTnLst>
                                </p:cTn>
                              </p:par>
                              <p:par>
                                <p:cTn id="11" presetID="3" presetClass="emph" presetSubtype="2" fill="hold" nodeType="withEffect">
                                  <p:stCondLst>
                                    <p:cond delay="0"/>
                                  </p:stCondLst>
                                  <p:childTnLst>
                                    <p:animClr clrSpc="rgb" dir="cw">
                                      <p:cBhvr override="childStyle">
                                        <p:cTn id="12" dur="1000" fill="hold"/>
                                        <p:tgtEl>
                                          <p:spTgt spid="12">
                                            <p:txEl>
                                              <p:pRg st="3" end="3"/>
                                            </p:txEl>
                                          </p:spTgt>
                                        </p:tgtEl>
                                        <p:attrNameLst>
                                          <p:attrName>style.color</p:attrName>
                                        </p:attrNameLst>
                                      </p:cBhvr>
                                      <p:to>
                                        <a:srgbClr val="777777"/>
                                      </p:to>
                                    </p:animClr>
                                  </p:childTnLst>
                                </p:cTn>
                              </p:par>
                              <p:par>
                                <p:cTn id="13" presetID="3" presetClass="emph" presetSubtype="2" fill="hold" nodeType="withEffect">
                                  <p:stCondLst>
                                    <p:cond delay="0"/>
                                  </p:stCondLst>
                                  <p:childTnLst>
                                    <p:animClr clrSpc="rgb" dir="cw">
                                      <p:cBhvr override="childStyle">
                                        <p:cTn id="14" dur="1000" fill="hold"/>
                                        <p:tgtEl>
                                          <p:spTgt spid="12">
                                            <p:txEl>
                                              <p:pRg st="4" end="4"/>
                                            </p:txEl>
                                          </p:spTgt>
                                        </p:tgtEl>
                                        <p:attrNameLst>
                                          <p:attrName>style.color</p:attrName>
                                        </p:attrNameLst>
                                      </p:cBhvr>
                                      <p:to>
                                        <a:srgbClr val="77777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50"/>
            <a:ext cx="507206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142844" y="409715"/>
            <a:ext cx="4929222" cy="4661535"/>
          </a:xfrm>
          <a:prstGeom prst="rect">
            <a:avLst/>
          </a:prstGeom>
        </p:spPr>
        <p:txBody>
          <a:bodyPr wrap="square">
            <a:spAutoFit/>
          </a:bodyPr>
          <a:lstStyle/>
          <a:p>
            <a:pPr>
              <a:lnSpc>
                <a:spcPct val="150000"/>
              </a:lnSpc>
            </a:pPr>
            <a:r>
              <a:rPr lang="en-US" sz="2200" dirty="0" smtClean="0">
                <a:solidFill>
                  <a:schemeClr val="bg1"/>
                </a:solidFill>
              </a:rPr>
              <a:t>#include &lt;stdio.h&gt;</a:t>
            </a:r>
          </a:p>
          <a:p>
            <a:pPr>
              <a:lnSpc>
                <a:spcPct val="150000"/>
              </a:lnSpc>
            </a:pPr>
            <a:r>
              <a:rPr lang="en-US" sz="2200" dirty="0" smtClean="0">
                <a:solidFill>
                  <a:schemeClr val="bg1"/>
                </a:solidFill>
              </a:rPr>
              <a:t>#define COMPUTER "An amazing device"</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b="1" dirty="0" smtClean="0">
                <a:solidFill>
                  <a:srgbClr val="FFFF00"/>
                </a:solidFill>
              </a:rPr>
              <a:t>    #ifdef  </a:t>
            </a:r>
            <a:r>
              <a:rPr lang="en-US" sz="2200" dirty="0" smtClean="0">
                <a:solidFill>
                  <a:schemeClr val="bg1"/>
                </a:solidFill>
              </a:rPr>
              <a:t>COMPUTER</a:t>
            </a:r>
          </a:p>
          <a:p>
            <a:pPr>
              <a:lnSpc>
                <a:spcPct val="150000"/>
              </a:lnSpc>
            </a:pPr>
            <a:r>
              <a:rPr lang="en-US" sz="2200" dirty="0" smtClean="0">
                <a:solidFill>
                  <a:schemeClr val="bg1"/>
                </a:solidFill>
              </a:rPr>
              <a:t>          printf(COMPUTER);</a:t>
            </a:r>
          </a:p>
          <a:p>
            <a:pPr>
              <a:lnSpc>
                <a:spcPct val="150000"/>
              </a:lnSpc>
            </a:pPr>
            <a:r>
              <a:rPr lang="en-US" sz="2200" dirty="0" smtClean="0">
                <a:solidFill>
                  <a:schemeClr val="bg1"/>
                </a:solidFill>
              </a:rPr>
              <a:t>    </a:t>
            </a:r>
            <a:r>
              <a:rPr lang="en-US" sz="2200" b="1" dirty="0" smtClean="0">
                <a:solidFill>
                  <a:srgbClr val="FFFF00"/>
                </a:solidFill>
              </a:rPr>
              <a:t>#endif</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9" name="Rectangle 8"/>
          <p:cNvSpPr/>
          <p:nvPr/>
        </p:nvSpPr>
        <p:spPr>
          <a:xfrm>
            <a:off x="5214942" y="3178716"/>
            <a:ext cx="4000464" cy="1106805"/>
          </a:xfrm>
          <a:prstGeom prst="rect">
            <a:avLst/>
          </a:prstGeom>
        </p:spPr>
        <p:txBody>
          <a:bodyPr wrap="square">
            <a:spAutoFit/>
          </a:bodyPr>
          <a:lstStyle/>
          <a:p>
            <a:pPr>
              <a:lnSpc>
                <a:spcPct val="150000"/>
              </a:lnSpc>
            </a:pPr>
            <a:r>
              <a:rPr lang="en-IN" sz="2200" dirty="0" smtClean="0"/>
              <a:t>Output:</a:t>
            </a:r>
          </a:p>
          <a:p>
            <a:pPr>
              <a:lnSpc>
                <a:spcPct val="150000"/>
              </a:lnSpc>
            </a:pPr>
            <a:r>
              <a:rPr lang="en-IN" sz="2200" b="1" dirty="0" smtClean="0"/>
              <a:t>An amazing device</a:t>
            </a:r>
            <a:endParaRPr lang="en-US" sz="2200" b="1" dirty="0" smtClean="0"/>
          </a:p>
        </p:txBody>
      </p:sp>
      <p:sp>
        <p:nvSpPr>
          <p:cNvPr id="10" name="Oval 9"/>
          <p:cNvSpPr/>
          <p:nvPr/>
        </p:nvSpPr>
        <p:spPr>
          <a:xfrm>
            <a:off x="1214414" y="2500762"/>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14942" y="357622"/>
            <a:ext cx="4000464" cy="2122805"/>
          </a:xfrm>
          <a:prstGeom prst="rect">
            <a:avLst/>
          </a:prstGeom>
        </p:spPr>
        <p:txBody>
          <a:bodyPr wrap="square">
            <a:spAutoFit/>
          </a:bodyPr>
          <a:lstStyle/>
          <a:p>
            <a:pPr>
              <a:lnSpc>
                <a:spcPct val="150000"/>
              </a:lnSpc>
            </a:pPr>
            <a:r>
              <a:rPr lang="en-IN" sz="2200" b="1" dirty="0" smtClean="0"/>
              <a:t>#ifdef </a:t>
            </a:r>
          </a:p>
          <a:p>
            <a:pPr>
              <a:lnSpc>
                <a:spcPct val="150000"/>
              </a:lnSpc>
            </a:pPr>
            <a:r>
              <a:rPr lang="en-IN" sz="2200" dirty="0" smtClean="0">
                <a:sym typeface="Wingdings" panose="05000000000000000000" pitchFamily="2" charset="2"/>
              </a:rPr>
              <a:t> </a:t>
            </a:r>
            <a:r>
              <a:rPr lang="en-IN" sz="2200" b="1" dirty="0" smtClean="0">
                <a:solidFill>
                  <a:srgbClr val="FF0000"/>
                </a:solidFill>
                <a:effectLst>
                  <a:outerShdw blurRad="38100" dist="38100" dir="2700000" algn="tl">
                    <a:srgbClr val="000000">
                      <a:alpha val="43137"/>
                    </a:srgbClr>
                  </a:outerShdw>
                </a:effectLst>
                <a:sym typeface="Wingdings" panose="05000000000000000000" pitchFamily="2" charset="2"/>
              </a:rPr>
              <a:t>if</a:t>
            </a:r>
            <a:r>
              <a:rPr lang="en-IN" sz="2200" b="1" dirty="0" smtClean="0">
                <a:sym typeface="Wingdings" panose="05000000000000000000" pitchFamily="2" charset="2"/>
              </a:rPr>
              <a:t> </a:t>
            </a:r>
            <a:r>
              <a:rPr lang="en-IN" sz="2200" dirty="0" smtClean="0">
                <a:sym typeface="Wingdings" panose="05000000000000000000" pitchFamily="2" charset="2"/>
              </a:rPr>
              <a:t>macro is </a:t>
            </a:r>
            <a:r>
              <a:rPr lang="en-IN" sz="2200" b="1" dirty="0" smtClean="0">
                <a:solidFill>
                  <a:srgbClr val="FF0000"/>
                </a:solidFill>
                <a:effectLst>
                  <a:outerShdw blurRad="38100" dist="38100" dir="2700000" algn="tl">
                    <a:srgbClr val="000000">
                      <a:alpha val="43137"/>
                    </a:srgbClr>
                  </a:outerShdw>
                </a:effectLst>
                <a:sym typeface="Wingdings" panose="05000000000000000000" pitchFamily="2" charset="2"/>
              </a:rPr>
              <a:t>def</a:t>
            </a:r>
            <a:r>
              <a:rPr lang="en-IN" sz="2200" dirty="0" smtClean="0">
                <a:sym typeface="Wingdings" panose="05000000000000000000" pitchFamily="2" charset="2"/>
              </a:rPr>
              <a:t>ined, then </a:t>
            </a:r>
          </a:p>
          <a:p>
            <a:pPr>
              <a:lnSpc>
                <a:spcPct val="150000"/>
              </a:lnSpc>
            </a:pPr>
            <a:r>
              <a:rPr lang="en-IN" sz="2200" dirty="0" smtClean="0">
                <a:sym typeface="Wingdings" panose="05000000000000000000" pitchFamily="2" charset="2"/>
              </a:rPr>
              <a:t>---- print -----</a:t>
            </a:r>
          </a:p>
          <a:p>
            <a:pPr>
              <a:lnSpc>
                <a:spcPct val="150000"/>
              </a:lnSpc>
            </a:pPr>
            <a:r>
              <a:rPr lang="en-IN" sz="2200" b="1" dirty="0" smtClean="0">
                <a:sym typeface="Wingdings" panose="05000000000000000000" pitchFamily="2" charset="2"/>
              </a:rPr>
              <a:t>#endif</a:t>
            </a:r>
            <a:endParaRPr lang="en-IN" sz="2200" b="1" dirty="0" smtClean="0"/>
          </a:p>
        </p:txBody>
      </p:sp>
      <p:pic>
        <p:nvPicPr>
          <p:cNvPr id="12" name="Picture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ldLvl="0" animBg="1"/>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50"/>
            <a:ext cx="507206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142844" y="409715"/>
            <a:ext cx="4929222" cy="4661535"/>
          </a:xfrm>
          <a:prstGeom prst="rect">
            <a:avLst/>
          </a:prstGeom>
        </p:spPr>
        <p:txBody>
          <a:bodyPr wrap="square">
            <a:spAutoFit/>
          </a:bodyPr>
          <a:lstStyle/>
          <a:p>
            <a:pPr>
              <a:lnSpc>
                <a:spcPct val="150000"/>
              </a:lnSpc>
            </a:pPr>
            <a:r>
              <a:rPr lang="en-US" sz="2200" dirty="0" smtClean="0">
                <a:solidFill>
                  <a:schemeClr val="bg1"/>
                </a:solidFill>
              </a:rPr>
              <a:t>#include &lt;stdio.h&gt;</a:t>
            </a:r>
          </a:p>
          <a:p>
            <a:pPr>
              <a:lnSpc>
                <a:spcPct val="150000"/>
              </a:lnSpc>
            </a:pPr>
            <a:r>
              <a:rPr lang="en-US" sz="2200" dirty="0" smtClean="0">
                <a:solidFill>
                  <a:schemeClr val="bg1"/>
                </a:solidFill>
              </a:rPr>
              <a:t>#define </a:t>
            </a:r>
            <a:r>
              <a:rPr lang="en-US" sz="2200" b="1" dirty="0" smtClean="0">
                <a:solidFill>
                  <a:schemeClr val="bg1"/>
                </a:solidFill>
              </a:rPr>
              <a:t>COMPUTER</a:t>
            </a:r>
            <a:r>
              <a:rPr lang="en-US" sz="2200" dirty="0" smtClean="0">
                <a:solidFill>
                  <a:schemeClr val="bg1"/>
                </a:solidFill>
              </a:rPr>
              <a:t> "An amazing device"</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b="1" dirty="0" smtClean="0">
                <a:solidFill>
                  <a:srgbClr val="FFFF00"/>
                </a:solidFill>
              </a:rPr>
              <a:t>    #ifdef   </a:t>
            </a:r>
            <a:r>
              <a:rPr lang="en-US" sz="2200" b="1" dirty="0" smtClean="0">
                <a:solidFill>
                  <a:schemeClr val="bg1"/>
                </a:solidFill>
              </a:rPr>
              <a:t>  LAPTOP</a:t>
            </a:r>
          </a:p>
          <a:p>
            <a:pPr>
              <a:lnSpc>
                <a:spcPct val="150000"/>
              </a:lnSpc>
            </a:pPr>
            <a:r>
              <a:rPr lang="en-US" sz="2200" dirty="0" smtClean="0">
                <a:solidFill>
                  <a:schemeClr val="bg1"/>
                </a:solidFill>
              </a:rPr>
              <a:t>          printf(COMPUTER);</a:t>
            </a:r>
          </a:p>
          <a:p>
            <a:pPr>
              <a:lnSpc>
                <a:spcPct val="150000"/>
              </a:lnSpc>
            </a:pPr>
            <a:r>
              <a:rPr lang="en-US" sz="2200" dirty="0" smtClean="0">
                <a:solidFill>
                  <a:schemeClr val="bg1"/>
                </a:solidFill>
              </a:rPr>
              <a:t>    </a:t>
            </a:r>
            <a:r>
              <a:rPr lang="en-US" sz="2200" b="1" dirty="0" smtClean="0">
                <a:solidFill>
                  <a:srgbClr val="FFFF00"/>
                </a:solidFill>
              </a:rPr>
              <a:t>#endif</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9" name="Rectangle 8"/>
          <p:cNvSpPr/>
          <p:nvPr/>
        </p:nvSpPr>
        <p:spPr>
          <a:xfrm>
            <a:off x="5072067" y="3359056"/>
            <a:ext cx="4000464" cy="1060450"/>
          </a:xfrm>
          <a:prstGeom prst="rect">
            <a:avLst/>
          </a:prstGeom>
        </p:spPr>
        <p:txBody>
          <a:bodyPr wrap="square">
            <a:spAutoFit/>
          </a:bodyPr>
          <a:lstStyle/>
          <a:p>
            <a:pPr>
              <a:lnSpc>
                <a:spcPct val="150000"/>
              </a:lnSpc>
            </a:pPr>
            <a:r>
              <a:rPr lang="en-US" sz="2200" b="1" dirty="0" smtClean="0"/>
              <a:t>No Output..!!</a:t>
            </a:r>
          </a:p>
          <a:p>
            <a:pPr>
              <a:lnSpc>
                <a:spcPct val="150000"/>
              </a:lnSpc>
            </a:pPr>
            <a:r>
              <a:rPr lang="en-US" sz="2000" b="1" dirty="0" smtClean="0"/>
              <a:t>(Laptop --&gt; no macro is defined)</a:t>
            </a:r>
          </a:p>
        </p:txBody>
      </p:sp>
      <p:sp>
        <p:nvSpPr>
          <p:cNvPr id="10" name="Oval 9"/>
          <p:cNvSpPr/>
          <p:nvPr/>
        </p:nvSpPr>
        <p:spPr>
          <a:xfrm>
            <a:off x="1285875" y="2490920"/>
            <a:ext cx="1356360" cy="560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14942" y="357622"/>
            <a:ext cx="4000464" cy="2122805"/>
          </a:xfrm>
          <a:prstGeom prst="rect">
            <a:avLst/>
          </a:prstGeom>
        </p:spPr>
        <p:txBody>
          <a:bodyPr wrap="square">
            <a:spAutoFit/>
          </a:bodyPr>
          <a:lstStyle/>
          <a:p>
            <a:pPr>
              <a:lnSpc>
                <a:spcPct val="150000"/>
              </a:lnSpc>
            </a:pPr>
            <a:r>
              <a:rPr lang="en-IN" sz="2200" b="1" dirty="0" smtClean="0"/>
              <a:t>#ifdef </a:t>
            </a:r>
          </a:p>
          <a:p>
            <a:pPr>
              <a:lnSpc>
                <a:spcPct val="150000"/>
              </a:lnSpc>
            </a:pPr>
            <a:r>
              <a:rPr lang="en-IN" sz="2200" dirty="0" smtClean="0">
                <a:sym typeface="Wingdings" panose="05000000000000000000" pitchFamily="2" charset="2"/>
              </a:rPr>
              <a:t> </a:t>
            </a:r>
            <a:r>
              <a:rPr lang="en-IN" sz="2200" b="1" dirty="0" smtClean="0">
                <a:solidFill>
                  <a:srgbClr val="FF0000"/>
                </a:solidFill>
                <a:effectLst>
                  <a:outerShdw blurRad="38100" dist="38100" dir="2700000" algn="tl">
                    <a:srgbClr val="000000">
                      <a:alpha val="43137"/>
                    </a:srgbClr>
                  </a:outerShdw>
                </a:effectLst>
                <a:sym typeface="Wingdings" panose="05000000000000000000" pitchFamily="2" charset="2"/>
              </a:rPr>
              <a:t>if</a:t>
            </a:r>
            <a:r>
              <a:rPr lang="en-IN" sz="2200" b="1" dirty="0" smtClean="0">
                <a:sym typeface="Wingdings" panose="05000000000000000000" pitchFamily="2" charset="2"/>
              </a:rPr>
              <a:t> </a:t>
            </a:r>
            <a:r>
              <a:rPr lang="en-IN" sz="2200" dirty="0" smtClean="0">
                <a:sym typeface="Wingdings" panose="05000000000000000000" pitchFamily="2" charset="2"/>
              </a:rPr>
              <a:t>macro is </a:t>
            </a:r>
            <a:r>
              <a:rPr lang="en-IN" sz="2200" b="1" dirty="0" smtClean="0">
                <a:solidFill>
                  <a:srgbClr val="FF0000"/>
                </a:solidFill>
                <a:effectLst>
                  <a:outerShdw blurRad="38100" dist="38100" dir="2700000" algn="tl">
                    <a:srgbClr val="000000">
                      <a:alpha val="43137"/>
                    </a:srgbClr>
                  </a:outerShdw>
                </a:effectLst>
                <a:sym typeface="Wingdings" panose="05000000000000000000" pitchFamily="2" charset="2"/>
              </a:rPr>
              <a:t>def</a:t>
            </a:r>
            <a:r>
              <a:rPr lang="en-IN" sz="2200" dirty="0" smtClean="0">
                <a:sym typeface="Wingdings" panose="05000000000000000000" pitchFamily="2" charset="2"/>
              </a:rPr>
              <a:t>ined, then </a:t>
            </a:r>
          </a:p>
          <a:p>
            <a:pPr>
              <a:lnSpc>
                <a:spcPct val="150000"/>
              </a:lnSpc>
            </a:pPr>
            <a:r>
              <a:rPr lang="en-IN" sz="2200" dirty="0" smtClean="0">
                <a:sym typeface="Wingdings" panose="05000000000000000000" pitchFamily="2" charset="2"/>
              </a:rPr>
              <a:t>---- print -----</a:t>
            </a:r>
          </a:p>
          <a:p>
            <a:pPr>
              <a:lnSpc>
                <a:spcPct val="150000"/>
              </a:lnSpc>
            </a:pPr>
            <a:r>
              <a:rPr lang="en-IN" sz="2200" b="1" dirty="0" smtClean="0">
                <a:sym typeface="Wingdings" panose="05000000000000000000" pitchFamily="2" charset="2"/>
              </a:rPr>
              <a:t>#endif</a:t>
            </a:r>
            <a:endParaRPr lang="en-IN" sz="2200" b="1" dirty="0" smtClean="0"/>
          </a:p>
        </p:txBody>
      </p:sp>
      <p:pic>
        <p:nvPicPr>
          <p:cNvPr id="12" name="Picture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ldLvl="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940156" y="1204048"/>
            <a:ext cx="2870200" cy="737235"/>
          </a:xfrm>
          <a:prstGeom prst="rect">
            <a:avLst/>
          </a:prstGeom>
        </p:spPr>
        <p:txBody>
          <a:bodyPr wrap="none">
            <a:spAutoFit/>
          </a:bodyPr>
          <a:lstStyle/>
          <a:p>
            <a:pPr>
              <a:lnSpc>
                <a:spcPct val="150000"/>
              </a:lnSpc>
            </a:pPr>
            <a:r>
              <a:rPr lang="en-US" sz="2800" dirty="0" smtClean="0"/>
              <a:t>Where do we use?</a:t>
            </a:r>
          </a:p>
        </p:txBody>
      </p:sp>
      <p:sp>
        <p:nvSpPr>
          <p:cNvPr id="8" name="Rectangle 7"/>
          <p:cNvSpPr/>
          <p:nvPr/>
        </p:nvSpPr>
        <p:spPr>
          <a:xfrm>
            <a:off x="107510" y="-171875"/>
            <a:ext cx="4176463" cy="3153410"/>
          </a:xfrm>
          <a:prstGeom prst="rect">
            <a:avLst/>
          </a:prstGeom>
        </p:spPr>
        <p:txBody>
          <a:bodyPr wrap="square">
            <a:spAutoFit/>
          </a:bodyPr>
          <a:lstStyle/>
          <a:p>
            <a:r>
              <a:rPr lang="en-US" sz="19900" b="1" dirty="0" smtClean="0">
                <a:ln w="10541" cmpd="sng">
                  <a:solidFill>
                    <a:srgbClr val="7D7D7D">
                      <a:tint val="100000"/>
                      <a:shade val="100000"/>
                      <a:satMod val="110000"/>
                    </a:srgbClr>
                  </a:solidFill>
                  <a:prstDash val="solid"/>
                </a:ln>
              </a:rPr>
              <a:t>C</a:t>
            </a:r>
            <a:endParaRPr lang="en-US" sz="28700" b="1" dirty="0" smtClean="0">
              <a:ln w="10541" cmpd="sng">
                <a:solidFill>
                  <a:srgbClr val="7D7D7D">
                    <a:tint val="100000"/>
                    <a:shade val="100000"/>
                    <a:satMod val="110000"/>
                  </a:srgbClr>
                </a:solidFill>
                <a:prstDash val="solid"/>
              </a:ln>
            </a:endParaRPr>
          </a:p>
        </p:txBody>
      </p:sp>
      <p:pic>
        <p:nvPicPr>
          <p:cNvPr id="9" name="Picture 2" descr="Image result for Windows logo png"/>
          <p:cNvPicPr>
            <a:picLocks noChangeAspect="1" noChangeArrowheads="1"/>
          </p:cNvPicPr>
          <p:nvPr/>
        </p:nvPicPr>
        <p:blipFill>
          <a:blip r:embed="rId3" cstate="print"/>
          <a:srcRect/>
          <a:stretch>
            <a:fillRect/>
          </a:stretch>
        </p:blipFill>
        <p:spPr bwMode="auto">
          <a:xfrm>
            <a:off x="6300196" y="1996136"/>
            <a:ext cx="2143125" cy="1607344"/>
          </a:xfrm>
          <a:prstGeom prst="rect">
            <a:avLst/>
          </a:prstGeom>
          <a:noFill/>
        </p:spPr>
      </p:pic>
      <p:pic>
        <p:nvPicPr>
          <p:cNvPr id="12" name="Picture 8" descr="Image result for linux logo png"/>
          <p:cNvPicPr>
            <a:picLocks noChangeAspect="1" noChangeArrowheads="1"/>
          </p:cNvPicPr>
          <p:nvPr/>
        </p:nvPicPr>
        <p:blipFill>
          <a:blip r:embed="rId4" cstate="print"/>
          <a:srcRect/>
          <a:stretch>
            <a:fillRect/>
          </a:stretch>
        </p:blipFill>
        <p:spPr bwMode="auto">
          <a:xfrm>
            <a:off x="3347864" y="1780112"/>
            <a:ext cx="3024336" cy="1701189"/>
          </a:xfrm>
          <a:prstGeom prst="rect">
            <a:avLst/>
          </a:prstGeom>
          <a:noFill/>
        </p:spPr>
      </p:pic>
      <p:pic>
        <p:nvPicPr>
          <p:cNvPr id="13" name="Picture 16" descr="Image result for windows phone logo png"/>
          <p:cNvPicPr>
            <a:picLocks noChangeAspect="1" noChangeArrowheads="1"/>
          </p:cNvPicPr>
          <p:nvPr/>
        </p:nvPicPr>
        <p:blipFill>
          <a:blip r:embed="rId5" cstate="print"/>
          <a:srcRect/>
          <a:stretch>
            <a:fillRect/>
          </a:stretch>
        </p:blipFill>
        <p:spPr bwMode="auto">
          <a:xfrm>
            <a:off x="755580" y="3652322"/>
            <a:ext cx="1519079" cy="1137885"/>
          </a:xfrm>
          <a:prstGeom prst="rect">
            <a:avLst/>
          </a:prstGeom>
          <a:noFill/>
        </p:spPr>
      </p:pic>
      <p:pic>
        <p:nvPicPr>
          <p:cNvPr id="14" name="Picture 18" descr="Image result for Android png"/>
          <p:cNvPicPr>
            <a:picLocks noChangeAspect="1" noChangeArrowheads="1"/>
          </p:cNvPicPr>
          <p:nvPr/>
        </p:nvPicPr>
        <p:blipFill>
          <a:blip r:embed="rId6" cstate="print"/>
          <a:srcRect/>
          <a:stretch>
            <a:fillRect/>
          </a:stretch>
        </p:blipFill>
        <p:spPr bwMode="auto">
          <a:xfrm>
            <a:off x="1835700" y="2356176"/>
            <a:ext cx="1749301" cy="1088454"/>
          </a:xfrm>
          <a:prstGeom prst="rect">
            <a:avLst/>
          </a:prstGeom>
          <a:noFill/>
        </p:spPr>
      </p:pic>
      <p:pic>
        <p:nvPicPr>
          <p:cNvPr id="15" name="Picture 20" descr="Image result for oracle logo png"/>
          <p:cNvPicPr>
            <a:picLocks noChangeAspect="1" noChangeArrowheads="1"/>
          </p:cNvPicPr>
          <p:nvPr/>
        </p:nvPicPr>
        <p:blipFill>
          <a:blip r:embed="rId7" cstate="print"/>
          <a:srcRect/>
          <a:stretch>
            <a:fillRect/>
          </a:stretch>
        </p:blipFill>
        <p:spPr bwMode="auto">
          <a:xfrm>
            <a:off x="3264784" y="3591607"/>
            <a:ext cx="1714500" cy="1285875"/>
          </a:xfrm>
          <a:prstGeom prst="rect">
            <a:avLst/>
          </a:prstGeom>
          <a:noFill/>
        </p:spPr>
      </p:pic>
      <p:pic>
        <p:nvPicPr>
          <p:cNvPr id="14340" name="Picture 4" descr="Image result for embedded c logo png"/>
          <p:cNvPicPr>
            <a:picLocks noChangeAspect="1" noChangeArrowheads="1"/>
          </p:cNvPicPr>
          <p:nvPr/>
        </p:nvPicPr>
        <p:blipFill>
          <a:blip r:embed="rId8" cstate="print">
            <a:clrChange>
              <a:clrFrom>
                <a:srgbClr val="000000">
                  <a:alpha val="0"/>
                </a:srgbClr>
              </a:clrFrom>
              <a:clrTo>
                <a:srgbClr val="000000">
                  <a:alpha val="0"/>
                </a:srgbClr>
              </a:clrTo>
            </a:clrChange>
          </a:blip>
          <a:srcRect/>
          <a:stretch>
            <a:fillRect/>
          </a:stretch>
        </p:blipFill>
        <p:spPr bwMode="auto">
          <a:xfrm>
            <a:off x="5508109" y="3283358"/>
            <a:ext cx="2480793" cy="1860595"/>
          </a:xfrm>
          <a:prstGeom prst="rect">
            <a:avLst/>
          </a:prstGeom>
          <a:noFill/>
        </p:spPr>
      </p:pic>
      <p:sp>
        <p:nvSpPr>
          <p:cNvPr id="16" name="Rectangle 15"/>
          <p:cNvSpPr/>
          <p:nvPr/>
        </p:nvSpPr>
        <p:spPr>
          <a:xfrm>
            <a:off x="1619676" y="1204048"/>
            <a:ext cx="2574290" cy="829945"/>
          </a:xfrm>
          <a:prstGeom prst="rect">
            <a:avLst/>
          </a:prstGeom>
        </p:spPr>
        <p:txBody>
          <a:bodyPr wrap="none">
            <a:spAutoFit/>
          </a:bodyPr>
          <a:lstStyle/>
          <a:p>
            <a:r>
              <a:rPr lang="en-US" sz="4800" b="1" dirty="0" smtClean="0">
                <a:ln w="10541" cmpd="sng">
                  <a:solidFill>
                    <a:srgbClr val="7D7D7D">
                      <a:tint val="100000"/>
                      <a:shade val="100000"/>
                      <a:satMod val="110000"/>
                    </a:srgbClr>
                  </a:solidFill>
                  <a:prstDash val="solid"/>
                </a:ln>
              </a:rPr>
              <a:t>Language</a:t>
            </a:r>
            <a:endParaRPr lang="en-IN" dirty="0"/>
          </a:p>
        </p:txBody>
      </p:sp>
      <p:pic>
        <p:nvPicPr>
          <p:cNvPr id="11" name="Picture 10"/>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7391400" y="2857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ppt_x</p:attrName>
                                        </p:attrNameLst>
                                      </p:cBhvr>
                                      <p:tavLst>
                                        <p:tav tm="0">
                                          <p:val>
                                            <p:strVal val="#ppt_x-.2"/>
                                          </p:val>
                                        </p:tav>
                                        <p:tav tm="100000">
                                          <p:val>
                                            <p:strVal val="#ppt_x"/>
                                          </p:val>
                                        </p:tav>
                                      </p:tavLst>
                                    </p:anim>
                                    <p:anim calcmode="lin" valueType="num">
                                      <p:cBhvr>
                                        <p:cTn id="15"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
                                        </p:tgtEl>
                                      </p:cBhvr>
                                    </p:animEffect>
                                  </p:childTnLst>
                                </p:cTn>
                              </p:par>
                            </p:childTnLst>
                          </p:cTn>
                        </p:par>
                        <p:par>
                          <p:cTn id="17" fill="hold">
                            <p:stCondLst>
                              <p:cond delay="1000"/>
                            </p:stCondLst>
                            <p:childTnLst>
                              <p:par>
                                <p:cTn id="18" presetID="29"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ppt_x</p:attrName>
                                        </p:attrNameLst>
                                      </p:cBhvr>
                                      <p:tavLst>
                                        <p:tav tm="0">
                                          <p:val>
                                            <p:strVal val="#ppt_x-.2"/>
                                          </p:val>
                                        </p:tav>
                                        <p:tav tm="100000">
                                          <p:val>
                                            <p:strVal val="#ppt_x"/>
                                          </p:val>
                                        </p:tav>
                                      </p:tavLst>
                                    </p:anim>
                                    <p:anim calcmode="lin" valueType="num">
                                      <p:cBhvr>
                                        <p:cTn id="21"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2" dur="1000"/>
                                        <p:tgtEl>
                                          <p:spTgt spid="9"/>
                                        </p:tgtEl>
                                      </p:cBhvr>
                                    </p:animEffect>
                                  </p:childTnLst>
                                </p:cTn>
                              </p:par>
                            </p:childTnLst>
                          </p:cTn>
                        </p:par>
                        <p:par>
                          <p:cTn id="23" fill="hold">
                            <p:stCondLst>
                              <p:cond delay="2000"/>
                            </p:stCondLst>
                            <p:childTnLst>
                              <p:par>
                                <p:cTn id="24" presetID="29" presetClass="entr" presetSubtype="0" fill="hold" nodeType="afterEffect">
                                  <p:stCondLst>
                                    <p:cond delay="0"/>
                                  </p:stCondLst>
                                  <p:childTnLst>
                                    <p:set>
                                      <p:cBhvr>
                                        <p:cTn id="25" dur="1" fill="hold">
                                          <p:stCondLst>
                                            <p:cond delay="0"/>
                                          </p:stCondLst>
                                        </p:cTn>
                                        <p:tgtEl>
                                          <p:spTgt spid="14340"/>
                                        </p:tgtEl>
                                        <p:attrNameLst>
                                          <p:attrName>style.visibility</p:attrName>
                                        </p:attrNameLst>
                                      </p:cBhvr>
                                      <p:to>
                                        <p:strVal val="visible"/>
                                      </p:to>
                                    </p:set>
                                    <p:anim calcmode="lin" valueType="num">
                                      <p:cBhvr>
                                        <p:cTn id="26" dur="1000" fill="hold"/>
                                        <p:tgtEl>
                                          <p:spTgt spid="14340"/>
                                        </p:tgtEl>
                                        <p:attrNameLst>
                                          <p:attrName>ppt_x</p:attrName>
                                        </p:attrNameLst>
                                      </p:cBhvr>
                                      <p:tavLst>
                                        <p:tav tm="0">
                                          <p:val>
                                            <p:strVal val="#ppt_x-.2"/>
                                          </p:val>
                                        </p:tav>
                                        <p:tav tm="100000">
                                          <p:val>
                                            <p:strVal val="#ppt_x"/>
                                          </p:val>
                                        </p:tav>
                                      </p:tavLst>
                                    </p:anim>
                                    <p:anim calcmode="lin" valueType="num">
                                      <p:cBhvr>
                                        <p:cTn id="27" dur="1000" fill="hold"/>
                                        <p:tgtEl>
                                          <p:spTgt spid="14340"/>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4340"/>
                                        </p:tgtEl>
                                      </p:cBhvr>
                                    </p:animEffect>
                                  </p:childTnLst>
                                </p:cTn>
                              </p:par>
                            </p:childTnLst>
                          </p:cTn>
                        </p:par>
                        <p:par>
                          <p:cTn id="29" fill="hold">
                            <p:stCondLst>
                              <p:cond delay="3000"/>
                            </p:stCondLst>
                            <p:childTnLst>
                              <p:par>
                                <p:cTn id="30" presetID="29"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ppt_x</p:attrName>
                                        </p:attrNameLst>
                                      </p:cBhvr>
                                      <p:tavLst>
                                        <p:tav tm="0">
                                          <p:val>
                                            <p:strVal val="#ppt_x-.2"/>
                                          </p:val>
                                        </p:tav>
                                        <p:tav tm="100000">
                                          <p:val>
                                            <p:strVal val="#ppt_x"/>
                                          </p:val>
                                        </p:tav>
                                      </p:tavLst>
                                    </p:anim>
                                    <p:anim calcmode="lin" valueType="num">
                                      <p:cBhvr>
                                        <p:cTn id="33"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3"/>
                                        </p:tgtEl>
                                      </p:cBhvr>
                                    </p:animEffect>
                                  </p:childTnLst>
                                </p:cTn>
                              </p:par>
                            </p:childTnLst>
                          </p:cTn>
                        </p:par>
                        <p:par>
                          <p:cTn id="35" fill="hold">
                            <p:stCondLst>
                              <p:cond delay="4000"/>
                            </p:stCondLst>
                            <p:childTnLst>
                              <p:par>
                                <p:cTn id="36" presetID="29" presetClass="entr" presetSubtype="0"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1000" fill="hold"/>
                                        <p:tgtEl>
                                          <p:spTgt spid="15"/>
                                        </p:tgtEl>
                                        <p:attrNameLst>
                                          <p:attrName>ppt_x</p:attrName>
                                        </p:attrNameLst>
                                      </p:cBhvr>
                                      <p:tavLst>
                                        <p:tav tm="0">
                                          <p:val>
                                            <p:strVal val="#ppt_x-.2"/>
                                          </p:val>
                                        </p:tav>
                                        <p:tav tm="100000">
                                          <p:val>
                                            <p:strVal val="#ppt_x"/>
                                          </p:val>
                                        </p:tav>
                                      </p:tavLst>
                                    </p:anim>
                                    <p:anim calcmode="lin" valueType="num">
                                      <p:cBhvr>
                                        <p:cTn id="39"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5"/>
                                        </p:tgtEl>
                                      </p:cBhvr>
                                    </p:animEffect>
                                  </p:childTnLst>
                                </p:cTn>
                              </p:par>
                            </p:childTnLst>
                          </p:cTn>
                        </p:par>
                        <p:par>
                          <p:cTn id="41" fill="hold">
                            <p:stCondLst>
                              <p:cond delay="5000"/>
                            </p:stCondLst>
                            <p:childTnLst>
                              <p:par>
                                <p:cTn id="42" presetID="2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1000" fill="hold"/>
                                        <p:tgtEl>
                                          <p:spTgt spid="12"/>
                                        </p:tgtEl>
                                        <p:attrNameLst>
                                          <p:attrName>ppt_x</p:attrName>
                                        </p:attrNameLst>
                                      </p:cBhvr>
                                      <p:tavLst>
                                        <p:tav tm="0">
                                          <p:val>
                                            <p:strVal val="#ppt_x-.2"/>
                                          </p:val>
                                        </p:tav>
                                        <p:tav tm="100000">
                                          <p:val>
                                            <p:strVal val="#ppt_x"/>
                                          </p:val>
                                        </p:tav>
                                      </p:tavLst>
                                    </p:anim>
                                    <p:anim calcmode="lin" valueType="num">
                                      <p:cBhvr>
                                        <p:cTn id="4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p:cNvSpPr/>
          <p:nvPr/>
        </p:nvSpPr>
        <p:spPr>
          <a:xfrm>
            <a:off x="5857884" y="1286316"/>
            <a:ext cx="1651000" cy="3322955"/>
          </a:xfrm>
          <a:prstGeom prst="rect">
            <a:avLst/>
          </a:prstGeom>
        </p:spPr>
        <p:txBody>
          <a:bodyPr wrap="none">
            <a:spAutoFit/>
          </a:bodyPr>
          <a:lstStyle/>
          <a:p>
            <a:pPr>
              <a:lnSpc>
                <a:spcPct val="150000"/>
              </a:lnSpc>
              <a:buFontTx/>
              <a:buChar char="-"/>
            </a:pPr>
            <a:r>
              <a:rPr lang="en-IN" sz="2800" dirty="0" smtClean="0">
                <a:solidFill>
                  <a:schemeClr val="bg1"/>
                </a:solidFill>
              </a:rPr>
              <a:t> #ifdef</a:t>
            </a:r>
          </a:p>
          <a:p>
            <a:pPr>
              <a:lnSpc>
                <a:spcPct val="150000"/>
              </a:lnSpc>
              <a:buFontTx/>
              <a:buChar char="-"/>
            </a:pPr>
            <a:r>
              <a:rPr lang="en-IN" sz="2800" dirty="0" smtClean="0">
                <a:solidFill>
                  <a:schemeClr val="bg1"/>
                </a:solidFill>
              </a:rPr>
              <a:t> </a:t>
            </a:r>
            <a:r>
              <a:rPr lang="en-IN" sz="2800" b="1" dirty="0" smtClean="0">
                <a:solidFill>
                  <a:schemeClr val="bg1"/>
                </a:solidFill>
              </a:rPr>
              <a:t>#if</a:t>
            </a:r>
          </a:p>
          <a:p>
            <a:pPr>
              <a:lnSpc>
                <a:spcPct val="150000"/>
              </a:lnSpc>
              <a:buFontTx/>
              <a:buChar char="-"/>
            </a:pPr>
            <a:r>
              <a:rPr lang="en-IN" sz="2800" dirty="0" smtClean="0">
                <a:solidFill>
                  <a:schemeClr val="bg1"/>
                </a:solidFill>
              </a:rPr>
              <a:t> #else</a:t>
            </a:r>
          </a:p>
          <a:p>
            <a:pPr>
              <a:lnSpc>
                <a:spcPct val="150000"/>
              </a:lnSpc>
              <a:buFontTx/>
              <a:buChar char="-"/>
            </a:pPr>
            <a:r>
              <a:rPr lang="en-IN" sz="2800" dirty="0" smtClean="0">
                <a:solidFill>
                  <a:schemeClr val="bg1"/>
                </a:solidFill>
              </a:rPr>
              <a:t> #</a:t>
            </a:r>
            <a:r>
              <a:rPr lang="en-IN" sz="2800" dirty="0" err="1" smtClean="0">
                <a:solidFill>
                  <a:schemeClr val="bg1"/>
                </a:solidFill>
              </a:rPr>
              <a:t>elif</a:t>
            </a:r>
            <a:endParaRPr lang="en-IN" sz="2800" dirty="0" smtClean="0">
              <a:solidFill>
                <a:schemeClr val="bg1"/>
              </a:solidFill>
            </a:endParaRPr>
          </a:p>
          <a:p>
            <a:pPr>
              <a:lnSpc>
                <a:spcPct val="150000"/>
              </a:lnSpc>
              <a:buFontTx/>
              <a:buChar char="-"/>
            </a:pPr>
            <a:r>
              <a:rPr lang="en-IN" sz="2800" dirty="0" smtClean="0">
                <a:solidFill>
                  <a:schemeClr val="bg1"/>
                </a:solidFill>
              </a:rPr>
              <a:t> #defined</a:t>
            </a:r>
            <a:endParaRPr lang="en-IN" sz="2800" dirty="0">
              <a:solidFill>
                <a:schemeClr val="bg1"/>
              </a:solidFill>
            </a:endParaRPr>
          </a:p>
        </p:txBody>
      </p:sp>
      <p:sp>
        <p:nvSpPr>
          <p:cNvPr id="2" name="Horizontal Scroll 1"/>
          <p:cNvSpPr/>
          <p:nvPr/>
        </p:nvSpPr>
        <p:spPr>
          <a:xfrm>
            <a:off x="268605" y="71570"/>
            <a:ext cx="5156835" cy="1320165"/>
          </a:xfrm>
          <a:prstGeom prst="horizontalScroll">
            <a:avLst>
              <a:gd name="adj" fmla="val 20866"/>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Conditional Compilation</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2">
                                            <p:txEl>
                                              <p:pRg st="0" end="0"/>
                                            </p:txEl>
                                          </p:spTgt>
                                        </p:tgtEl>
                                        <p:attrNameLst>
                                          <p:attrName>style.color</p:attrName>
                                        </p:attrNameLst>
                                      </p:cBhvr>
                                      <p:to>
                                        <a:srgbClr val="777777"/>
                                      </p:to>
                                    </p:animClr>
                                  </p:childTnLst>
                                </p:cTn>
                              </p:par>
                              <p:par>
                                <p:cTn id="7" presetID="3" presetClass="emph" presetSubtype="2" fill="hold" grpId="0" nodeType="withEffect">
                                  <p:stCondLst>
                                    <p:cond delay="0"/>
                                  </p:stCondLst>
                                  <p:childTnLst>
                                    <p:animClr clrSpc="rgb" dir="cw">
                                      <p:cBhvr override="childStyle">
                                        <p:cTn id="8" dur="1000" fill="hold"/>
                                        <p:tgtEl>
                                          <p:spTgt spid="12">
                                            <p:txEl>
                                              <p:pRg st="2" end="2"/>
                                            </p:txEl>
                                          </p:spTgt>
                                        </p:tgtEl>
                                        <p:attrNameLst>
                                          <p:attrName>style.color</p:attrName>
                                        </p:attrNameLst>
                                      </p:cBhvr>
                                      <p:to>
                                        <a:srgbClr val="777777"/>
                                      </p:to>
                                    </p:animClr>
                                  </p:childTnLst>
                                </p:cTn>
                              </p:par>
                              <p:par>
                                <p:cTn id="9" presetID="3" presetClass="emph" presetSubtype="2" fill="hold" grpId="0" nodeType="withEffect">
                                  <p:stCondLst>
                                    <p:cond delay="0"/>
                                  </p:stCondLst>
                                  <p:childTnLst>
                                    <p:animClr clrSpc="rgb" dir="cw">
                                      <p:cBhvr override="childStyle">
                                        <p:cTn id="10" dur="1000" fill="hold"/>
                                        <p:tgtEl>
                                          <p:spTgt spid="12">
                                            <p:txEl>
                                              <p:pRg st="3" end="3"/>
                                            </p:txEl>
                                          </p:spTgt>
                                        </p:tgtEl>
                                        <p:attrNameLst>
                                          <p:attrName>style.color</p:attrName>
                                        </p:attrNameLst>
                                      </p:cBhvr>
                                      <p:to>
                                        <a:srgbClr val="777777"/>
                                      </p:to>
                                    </p:animClr>
                                  </p:childTnLst>
                                </p:cTn>
                              </p:par>
                              <p:par>
                                <p:cTn id="11" presetID="3" presetClass="emph" presetSubtype="2" fill="hold" grpId="0" nodeType="withEffect">
                                  <p:stCondLst>
                                    <p:cond delay="0"/>
                                  </p:stCondLst>
                                  <p:childTnLst>
                                    <p:animClr clrSpc="rgb" dir="cw">
                                      <p:cBhvr override="childStyle">
                                        <p:cTn id="12" dur="1000" fill="hold"/>
                                        <p:tgtEl>
                                          <p:spTgt spid="12">
                                            <p:txEl>
                                              <p:pRg st="4" end="4"/>
                                            </p:txEl>
                                          </p:spTgt>
                                        </p:tgtEl>
                                        <p:attrNameLst>
                                          <p:attrName>style.color</p:attrName>
                                        </p:attrNameLst>
                                      </p:cBhvr>
                                      <p:to>
                                        <a:srgbClr val="777777"/>
                                      </p:to>
                                    </p:animClr>
                                  </p:childTnLst>
                                </p:cTn>
                              </p:par>
                              <p:par>
                                <p:cTn id="13" presetID="6" presetClass="emph" presetSubtype="0" fill="hold" nodeType="withEffect">
                                  <p:stCondLst>
                                    <p:cond delay="0"/>
                                  </p:stCondLst>
                                  <p:childTnLst>
                                    <p:animScale>
                                      <p:cBhvr>
                                        <p:cTn id="14" dur="1000" fill="hold"/>
                                        <p:tgtEl>
                                          <p:spTgt spid="12">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allAtOnce"/>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50"/>
            <a:ext cx="507206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142844" y="409715"/>
            <a:ext cx="4929222" cy="4661535"/>
          </a:xfrm>
          <a:prstGeom prst="rect">
            <a:avLst/>
          </a:prstGeom>
        </p:spPr>
        <p:txBody>
          <a:bodyPr wrap="square">
            <a:spAutoFit/>
          </a:bodyPr>
          <a:lstStyle/>
          <a:p>
            <a:pPr>
              <a:lnSpc>
                <a:spcPct val="150000"/>
              </a:lnSpc>
            </a:pPr>
            <a:r>
              <a:rPr lang="en-US" sz="2200" dirty="0" smtClean="0">
                <a:solidFill>
                  <a:schemeClr val="bg1"/>
                </a:solidFill>
              </a:rPr>
              <a:t>#include &lt;stdio.h&gt;</a:t>
            </a:r>
          </a:p>
          <a:p>
            <a:pPr>
              <a:lnSpc>
                <a:spcPct val="150000"/>
              </a:lnSpc>
            </a:pPr>
            <a:r>
              <a:rPr lang="en-US" sz="2200" dirty="0" smtClean="0">
                <a:solidFill>
                  <a:schemeClr val="bg1"/>
                </a:solidFill>
              </a:rPr>
              <a:t>#define COMPUTER "An amazing device"</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b="1" dirty="0" smtClean="0">
                <a:solidFill>
                  <a:srgbClr val="FFFF00"/>
                </a:solidFill>
              </a:rPr>
              <a:t>    #if  </a:t>
            </a:r>
            <a:r>
              <a:rPr lang="en-US" sz="2200" b="1" dirty="0" smtClean="0">
                <a:solidFill>
                  <a:schemeClr val="bg1"/>
                </a:solidFill>
              </a:rPr>
              <a:t>  10 &lt; 20</a:t>
            </a:r>
            <a:endParaRPr lang="en-US" sz="2200" dirty="0" smtClean="0">
              <a:solidFill>
                <a:schemeClr val="bg1"/>
              </a:solidFill>
            </a:endParaRPr>
          </a:p>
          <a:p>
            <a:pPr>
              <a:lnSpc>
                <a:spcPct val="150000"/>
              </a:lnSpc>
            </a:pPr>
            <a:r>
              <a:rPr lang="en-US" sz="2200" dirty="0" smtClean="0">
                <a:solidFill>
                  <a:schemeClr val="bg1"/>
                </a:solidFill>
              </a:rPr>
              <a:t>          printf(COMPUTER);</a:t>
            </a:r>
          </a:p>
          <a:p>
            <a:pPr>
              <a:lnSpc>
                <a:spcPct val="150000"/>
              </a:lnSpc>
            </a:pPr>
            <a:r>
              <a:rPr lang="en-US" sz="2200" dirty="0" smtClean="0">
                <a:solidFill>
                  <a:schemeClr val="bg1"/>
                </a:solidFill>
              </a:rPr>
              <a:t>    </a:t>
            </a:r>
            <a:r>
              <a:rPr lang="en-US" sz="2200" b="1" dirty="0" smtClean="0">
                <a:solidFill>
                  <a:srgbClr val="FFFF00"/>
                </a:solidFill>
              </a:rPr>
              <a:t>#endif</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9" name="Rectangle 8"/>
          <p:cNvSpPr/>
          <p:nvPr/>
        </p:nvSpPr>
        <p:spPr>
          <a:xfrm>
            <a:off x="5143536" y="3500894"/>
            <a:ext cx="4000464" cy="1106805"/>
          </a:xfrm>
          <a:prstGeom prst="rect">
            <a:avLst/>
          </a:prstGeom>
        </p:spPr>
        <p:txBody>
          <a:bodyPr wrap="square">
            <a:spAutoFit/>
          </a:bodyPr>
          <a:lstStyle/>
          <a:p>
            <a:pPr>
              <a:lnSpc>
                <a:spcPct val="150000"/>
              </a:lnSpc>
            </a:pPr>
            <a:r>
              <a:rPr lang="en-IN" sz="2200" b="1" dirty="0" smtClean="0"/>
              <a:t>Output:</a:t>
            </a:r>
          </a:p>
          <a:p>
            <a:pPr>
              <a:lnSpc>
                <a:spcPct val="150000"/>
              </a:lnSpc>
            </a:pPr>
            <a:r>
              <a:rPr lang="en-IN" sz="2200" dirty="0" smtClean="0"/>
              <a:t>An amazing device</a:t>
            </a:r>
          </a:p>
        </p:txBody>
      </p:sp>
      <p:sp>
        <p:nvSpPr>
          <p:cNvPr id="10" name="Oval 9"/>
          <p:cNvSpPr/>
          <p:nvPr/>
        </p:nvSpPr>
        <p:spPr>
          <a:xfrm>
            <a:off x="857224" y="2500762"/>
            <a:ext cx="121444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86380" y="357622"/>
            <a:ext cx="3857620" cy="2584450"/>
          </a:xfrm>
          <a:prstGeom prst="rect">
            <a:avLst/>
          </a:prstGeom>
        </p:spPr>
        <p:txBody>
          <a:bodyPr wrap="square">
            <a:spAutoFit/>
          </a:bodyPr>
          <a:lstStyle/>
          <a:p>
            <a:pPr>
              <a:lnSpc>
                <a:spcPct val="150000"/>
              </a:lnSpc>
            </a:pPr>
            <a:r>
              <a:rPr lang="en-IN" sz="2200" b="1" dirty="0" smtClean="0"/>
              <a:t>#if </a:t>
            </a:r>
          </a:p>
          <a:p>
            <a:pPr>
              <a:lnSpc>
                <a:spcPct val="150000"/>
              </a:lnSpc>
            </a:pPr>
            <a:r>
              <a:rPr lang="en-IN" sz="2200" dirty="0" smtClean="0">
                <a:sym typeface="Wingdings" panose="05000000000000000000" pitchFamily="2" charset="2"/>
              </a:rPr>
              <a:t> </a:t>
            </a:r>
            <a:r>
              <a:rPr lang="en-IN" sz="2200" b="1" dirty="0" smtClean="0">
                <a:solidFill>
                  <a:srgbClr val="FF0000"/>
                </a:solidFill>
                <a:effectLst>
                  <a:outerShdw blurRad="38100" dist="38100" dir="2700000" algn="tl">
                    <a:srgbClr val="000000">
                      <a:alpha val="43137"/>
                    </a:srgbClr>
                  </a:outerShdw>
                </a:effectLst>
                <a:sym typeface="Wingdings" panose="05000000000000000000" pitchFamily="2" charset="2"/>
              </a:rPr>
              <a:t>if</a:t>
            </a:r>
            <a:r>
              <a:rPr lang="en-IN" sz="2200" b="1" dirty="0" smtClean="0">
                <a:sym typeface="Wingdings" panose="05000000000000000000" pitchFamily="2" charset="2"/>
              </a:rPr>
              <a:t> expression is true</a:t>
            </a:r>
            <a:r>
              <a:rPr lang="en-IN" sz="2200" dirty="0" smtClean="0">
                <a:sym typeface="Wingdings" panose="05000000000000000000" pitchFamily="2" charset="2"/>
              </a:rPr>
              <a:t>, then </a:t>
            </a:r>
          </a:p>
          <a:p>
            <a:pPr>
              <a:lnSpc>
                <a:spcPct val="150000"/>
              </a:lnSpc>
            </a:pPr>
            <a:r>
              <a:rPr lang="en-IN" sz="2200" dirty="0" smtClean="0">
                <a:sym typeface="Wingdings" panose="05000000000000000000" pitchFamily="2" charset="2"/>
              </a:rPr>
              <a:t>---- print -----</a:t>
            </a:r>
          </a:p>
          <a:p>
            <a:pPr>
              <a:lnSpc>
                <a:spcPct val="150000"/>
              </a:lnSpc>
            </a:pPr>
            <a:r>
              <a:rPr lang="en-IN" sz="2200" b="1" dirty="0" smtClean="0">
                <a:sym typeface="Wingdings" panose="05000000000000000000" pitchFamily="2" charset="2"/>
              </a:rPr>
              <a:t>#endif</a:t>
            </a:r>
          </a:p>
          <a:p>
            <a:pPr>
              <a:lnSpc>
                <a:spcPct val="150000"/>
              </a:lnSpc>
            </a:pPr>
            <a:r>
              <a:rPr lang="en-IN" sz="2000" dirty="0" smtClean="0">
                <a:sym typeface="Wingdings" panose="05000000000000000000" pitchFamily="2" charset="2"/>
              </a:rPr>
              <a:t>(not relevant to the #define line)</a:t>
            </a:r>
            <a:endParaRPr lang="en-IN" sz="2000" dirty="0" smtClean="0"/>
          </a:p>
        </p:txBody>
      </p:sp>
      <p:cxnSp>
        <p:nvCxnSpPr>
          <p:cNvPr id="12" name="Straight Arrow Connector 11"/>
          <p:cNvCxnSpPr/>
          <p:nvPr/>
        </p:nvCxnSpPr>
        <p:spPr>
          <a:xfrm>
            <a:off x="2500298" y="2715076"/>
            <a:ext cx="42862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118523" y="2500762"/>
            <a:ext cx="953411" cy="429895"/>
          </a:xfrm>
          <a:prstGeom prst="rect">
            <a:avLst/>
          </a:prstGeom>
          <a:noFill/>
        </p:spPr>
        <p:txBody>
          <a:bodyPr wrap="square" rtlCol="0">
            <a:spAutoFit/>
          </a:bodyPr>
          <a:lstStyle/>
          <a:p>
            <a:r>
              <a:rPr lang="en-US" sz="2200" b="1" dirty="0" smtClean="0">
                <a:solidFill>
                  <a:srgbClr val="FFFF00"/>
                </a:solidFill>
              </a:rPr>
              <a:t>True</a:t>
            </a:r>
            <a:endParaRPr lang="en-US" sz="2200" b="1" dirty="0">
              <a:solidFill>
                <a:srgbClr val="FFFF00"/>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upRigh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1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Right)">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ldLvl="0" animBg="1"/>
      <p:bldP spid="11" grpId="0"/>
      <p:bldP spid="1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50"/>
            <a:ext cx="507206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142844" y="409715"/>
            <a:ext cx="4929222" cy="4661535"/>
          </a:xfrm>
          <a:prstGeom prst="rect">
            <a:avLst/>
          </a:prstGeom>
        </p:spPr>
        <p:txBody>
          <a:bodyPr wrap="square">
            <a:spAutoFit/>
          </a:bodyPr>
          <a:lstStyle/>
          <a:p>
            <a:pPr>
              <a:lnSpc>
                <a:spcPct val="150000"/>
              </a:lnSpc>
            </a:pPr>
            <a:r>
              <a:rPr lang="en-US" sz="2200" dirty="0" smtClean="0">
                <a:solidFill>
                  <a:schemeClr val="bg1"/>
                </a:solidFill>
              </a:rPr>
              <a:t>#include &lt;stdio.h&gt;</a:t>
            </a:r>
          </a:p>
          <a:p>
            <a:pPr>
              <a:lnSpc>
                <a:spcPct val="150000"/>
              </a:lnSpc>
            </a:pPr>
            <a:r>
              <a:rPr lang="en-US" sz="2200" dirty="0" smtClean="0">
                <a:solidFill>
                  <a:schemeClr val="bg1"/>
                </a:solidFill>
              </a:rPr>
              <a:t>#define COMPUTER "An amazing device"</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b="1" dirty="0" smtClean="0">
                <a:solidFill>
                  <a:srgbClr val="FFFF00"/>
                </a:solidFill>
              </a:rPr>
              <a:t>    #if  </a:t>
            </a:r>
            <a:r>
              <a:rPr lang="en-US" sz="2200" b="1" dirty="0" smtClean="0">
                <a:solidFill>
                  <a:schemeClr val="bg1"/>
                </a:solidFill>
              </a:rPr>
              <a:t>  40 &lt; 20</a:t>
            </a:r>
            <a:endParaRPr lang="en-US" sz="2200" dirty="0" smtClean="0">
              <a:solidFill>
                <a:schemeClr val="bg1"/>
              </a:solidFill>
            </a:endParaRPr>
          </a:p>
          <a:p>
            <a:pPr>
              <a:lnSpc>
                <a:spcPct val="150000"/>
              </a:lnSpc>
            </a:pPr>
            <a:r>
              <a:rPr lang="en-US" sz="2200" dirty="0" smtClean="0">
                <a:solidFill>
                  <a:schemeClr val="bg1"/>
                </a:solidFill>
              </a:rPr>
              <a:t>          printf(COMPUTER);</a:t>
            </a:r>
          </a:p>
          <a:p>
            <a:pPr>
              <a:lnSpc>
                <a:spcPct val="150000"/>
              </a:lnSpc>
            </a:pPr>
            <a:r>
              <a:rPr lang="en-US" sz="2200" dirty="0" smtClean="0">
                <a:solidFill>
                  <a:schemeClr val="bg1"/>
                </a:solidFill>
              </a:rPr>
              <a:t>    </a:t>
            </a:r>
            <a:r>
              <a:rPr lang="en-US" sz="2200" b="1" dirty="0" smtClean="0">
                <a:solidFill>
                  <a:srgbClr val="FFFF00"/>
                </a:solidFill>
              </a:rPr>
              <a:t>#endif</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9" name="Rectangle 8"/>
          <p:cNvSpPr/>
          <p:nvPr/>
        </p:nvSpPr>
        <p:spPr>
          <a:xfrm>
            <a:off x="5143536" y="3500894"/>
            <a:ext cx="4000464" cy="598805"/>
          </a:xfrm>
          <a:prstGeom prst="rect">
            <a:avLst/>
          </a:prstGeom>
        </p:spPr>
        <p:txBody>
          <a:bodyPr wrap="square">
            <a:spAutoFit/>
          </a:bodyPr>
          <a:lstStyle/>
          <a:p>
            <a:pPr>
              <a:lnSpc>
                <a:spcPct val="150000"/>
              </a:lnSpc>
            </a:pPr>
            <a:r>
              <a:rPr lang="en-IN" sz="2200" b="1" dirty="0" smtClean="0"/>
              <a:t>No Output…!!</a:t>
            </a:r>
          </a:p>
        </p:txBody>
      </p:sp>
      <p:sp>
        <p:nvSpPr>
          <p:cNvPr id="10" name="Oval 9"/>
          <p:cNvSpPr/>
          <p:nvPr/>
        </p:nvSpPr>
        <p:spPr>
          <a:xfrm>
            <a:off x="857224" y="2500762"/>
            <a:ext cx="121444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86380" y="357622"/>
            <a:ext cx="3857620" cy="2584450"/>
          </a:xfrm>
          <a:prstGeom prst="rect">
            <a:avLst/>
          </a:prstGeom>
        </p:spPr>
        <p:txBody>
          <a:bodyPr wrap="square">
            <a:spAutoFit/>
          </a:bodyPr>
          <a:lstStyle/>
          <a:p>
            <a:pPr>
              <a:lnSpc>
                <a:spcPct val="150000"/>
              </a:lnSpc>
            </a:pPr>
            <a:r>
              <a:rPr lang="en-IN" sz="2200" b="1" dirty="0" smtClean="0"/>
              <a:t>#if </a:t>
            </a:r>
          </a:p>
          <a:p>
            <a:pPr>
              <a:lnSpc>
                <a:spcPct val="150000"/>
              </a:lnSpc>
            </a:pPr>
            <a:r>
              <a:rPr lang="en-IN" sz="2200" dirty="0" smtClean="0">
                <a:sym typeface="Wingdings" panose="05000000000000000000" pitchFamily="2" charset="2"/>
              </a:rPr>
              <a:t> </a:t>
            </a:r>
            <a:r>
              <a:rPr lang="en-IN" sz="2200" b="1" dirty="0" smtClean="0">
                <a:solidFill>
                  <a:srgbClr val="FF0000"/>
                </a:solidFill>
                <a:effectLst>
                  <a:outerShdw blurRad="38100" dist="38100" dir="2700000" algn="tl">
                    <a:srgbClr val="000000">
                      <a:alpha val="43137"/>
                    </a:srgbClr>
                  </a:outerShdw>
                </a:effectLst>
                <a:sym typeface="Wingdings" panose="05000000000000000000" pitchFamily="2" charset="2"/>
              </a:rPr>
              <a:t>if</a:t>
            </a:r>
            <a:r>
              <a:rPr lang="en-IN" sz="2200" b="1" dirty="0" smtClean="0">
                <a:sym typeface="Wingdings" panose="05000000000000000000" pitchFamily="2" charset="2"/>
              </a:rPr>
              <a:t> expression is true</a:t>
            </a:r>
            <a:r>
              <a:rPr lang="en-IN" sz="2200" dirty="0" smtClean="0">
                <a:sym typeface="Wingdings" panose="05000000000000000000" pitchFamily="2" charset="2"/>
              </a:rPr>
              <a:t>, then </a:t>
            </a:r>
          </a:p>
          <a:p>
            <a:pPr>
              <a:lnSpc>
                <a:spcPct val="150000"/>
              </a:lnSpc>
            </a:pPr>
            <a:r>
              <a:rPr lang="en-IN" sz="2200" dirty="0" smtClean="0">
                <a:sym typeface="Wingdings" panose="05000000000000000000" pitchFamily="2" charset="2"/>
              </a:rPr>
              <a:t>---- print -----</a:t>
            </a:r>
          </a:p>
          <a:p>
            <a:pPr>
              <a:lnSpc>
                <a:spcPct val="150000"/>
              </a:lnSpc>
            </a:pPr>
            <a:r>
              <a:rPr lang="en-IN" sz="2200" b="1" dirty="0" smtClean="0">
                <a:sym typeface="Wingdings" panose="05000000000000000000" pitchFamily="2" charset="2"/>
              </a:rPr>
              <a:t>#endif</a:t>
            </a:r>
          </a:p>
          <a:p>
            <a:pPr>
              <a:lnSpc>
                <a:spcPct val="150000"/>
              </a:lnSpc>
            </a:pPr>
            <a:r>
              <a:rPr lang="en-IN" sz="2000" dirty="0" smtClean="0">
                <a:sym typeface="Wingdings" panose="05000000000000000000" pitchFamily="2" charset="2"/>
              </a:rPr>
              <a:t>(not relevant to the #define line)</a:t>
            </a:r>
            <a:endParaRPr lang="en-IN" sz="2000" dirty="0" smtClean="0"/>
          </a:p>
        </p:txBody>
      </p:sp>
      <p:cxnSp>
        <p:nvCxnSpPr>
          <p:cNvPr id="12" name="Straight Arrow Connector 11"/>
          <p:cNvCxnSpPr/>
          <p:nvPr/>
        </p:nvCxnSpPr>
        <p:spPr>
          <a:xfrm>
            <a:off x="2500298" y="2715076"/>
            <a:ext cx="42862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118523" y="2500762"/>
            <a:ext cx="953411" cy="429895"/>
          </a:xfrm>
          <a:prstGeom prst="rect">
            <a:avLst/>
          </a:prstGeom>
          <a:noFill/>
        </p:spPr>
        <p:txBody>
          <a:bodyPr wrap="square" rtlCol="0">
            <a:spAutoFit/>
          </a:bodyPr>
          <a:lstStyle/>
          <a:p>
            <a:r>
              <a:rPr lang="en-US" sz="2200" b="1" dirty="0" smtClean="0">
                <a:solidFill>
                  <a:srgbClr val="FFFF00"/>
                </a:solidFill>
              </a:rPr>
              <a:t>False</a:t>
            </a:r>
            <a:endParaRPr lang="en-US" sz="2200" b="1" dirty="0">
              <a:solidFill>
                <a:srgbClr val="FFFF00"/>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1333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upRigh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11" grpId="0"/>
      <p:bldP spid="13" grpId="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p:cNvSpPr/>
          <p:nvPr/>
        </p:nvSpPr>
        <p:spPr>
          <a:xfrm>
            <a:off x="5857884" y="1286316"/>
            <a:ext cx="1651000" cy="3322955"/>
          </a:xfrm>
          <a:prstGeom prst="rect">
            <a:avLst/>
          </a:prstGeom>
        </p:spPr>
        <p:txBody>
          <a:bodyPr wrap="none">
            <a:spAutoFit/>
          </a:bodyPr>
          <a:lstStyle/>
          <a:p>
            <a:pPr>
              <a:lnSpc>
                <a:spcPct val="150000"/>
              </a:lnSpc>
              <a:buFontTx/>
              <a:buChar char="-"/>
            </a:pPr>
            <a:r>
              <a:rPr lang="en-IN" sz="2800" dirty="0" smtClean="0">
                <a:solidFill>
                  <a:schemeClr val="bg1"/>
                </a:solidFill>
              </a:rPr>
              <a:t> #ifdef</a:t>
            </a:r>
          </a:p>
          <a:p>
            <a:pPr>
              <a:lnSpc>
                <a:spcPct val="150000"/>
              </a:lnSpc>
              <a:buFontTx/>
              <a:buChar char="-"/>
            </a:pPr>
            <a:r>
              <a:rPr lang="en-IN" sz="2800" dirty="0" smtClean="0">
                <a:solidFill>
                  <a:schemeClr val="bg1"/>
                </a:solidFill>
              </a:rPr>
              <a:t> #if</a:t>
            </a:r>
          </a:p>
          <a:p>
            <a:pPr>
              <a:lnSpc>
                <a:spcPct val="150000"/>
              </a:lnSpc>
              <a:buFontTx/>
              <a:buChar char="-"/>
            </a:pPr>
            <a:r>
              <a:rPr lang="en-IN" sz="2800" dirty="0" smtClean="0">
                <a:solidFill>
                  <a:schemeClr val="bg1"/>
                </a:solidFill>
              </a:rPr>
              <a:t> </a:t>
            </a:r>
            <a:r>
              <a:rPr lang="en-IN" sz="2800" b="1" dirty="0" smtClean="0">
                <a:solidFill>
                  <a:schemeClr val="bg1"/>
                </a:solidFill>
              </a:rPr>
              <a:t>#else</a:t>
            </a:r>
          </a:p>
          <a:p>
            <a:pPr>
              <a:lnSpc>
                <a:spcPct val="150000"/>
              </a:lnSpc>
              <a:buFontTx/>
              <a:buChar char="-"/>
            </a:pPr>
            <a:r>
              <a:rPr lang="en-IN" sz="2800" dirty="0" smtClean="0">
                <a:solidFill>
                  <a:schemeClr val="bg1"/>
                </a:solidFill>
              </a:rPr>
              <a:t> #</a:t>
            </a:r>
            <a:r>
              <a:rPr lang="en-IN" sz="2800" dirty="0" err="1" smtClean="0">
                <a:solidFill>
                  <a:schemeClr val="bg1"/>
                </a:solidFill>
              </a:rPr>
              <a:t>elif</a:t>
            </a:r>
            <a:endParaRPr lang="en-IN" sz="2800" dirty="0" smtClean="0">
              <a:solidFill>
                <a:schemeClr val="bg1"/>
              </a:solidFill>
            </a:endParaRPr>
          </a:p>
          <a:p>
            <a:pPr>
              <a:lnSpc>
                <a:spcPct val="150000"/>
              </a:lnSpc>
              <a:buFontTx/>
              <a:buChar char="-"/>
            </a:pPr>
            <a:r>
              <a:rPr lang="en-IN" sz="2800" dirty="0" smtClean="0">
                <a:solidFill>
                  <a:schemeClr val="bg1"/>
                </a:solidFill>
              </a:rPr>
              <a:t> #defined</a:t>
            </a:r>
            <a:endParaRPr lang="en-IN" sz="2800" dirty="0">
              <a:solidFill>
                <a:schemeClr val="bg1"/>
              </a:solidFill>
            </a:endParaRPr>
          </a:p>
        </p:txBody>
      </p:sp>
      <p:sp>
        <p:nvSpPr>
          <p:cNvPr id="2" name="Horizontal Scroll 1"/>
          <p:cNvSpPr/>
          <p:nvPr/>
        </p:nvSpPr>
        <p:spPr>
          <a:xfrm>
            <a:off x="268605" y="71570"/>
            <a:ext cx="5156835" cy="1320165"/>
          </a:xfrm>
          <a:prstGeom prst="horizontalScroll">
            <a:avLst>
              <a:gd name="adj" fmla="val 20866"/>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Conditional Compilation</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2">
                                            <p:txEl>
                                              <p:pRg st="0" end="0"/>
                                            </p:txEl>
                                          </p:spTgt>
                                        </p:tgtEl>
                                        <p:attrNameLst>
                                          <p:attrName>style.color</p:attrName>
                                        </p:attrNameLst>
                                      </p:cBhvr>
                                      <p:to>
                                        <a:srgbClr val="777777"/>
                                      </p:to>
                                    </p:animClr>
                                  </p:childTnLst>
                                </p:cTn>
                              </p:par>
                              <p:par>
                                <p:cTn id="7" presetID="3" presetClass="emph" presetSubtype="2" fill="hold" nodeType="withEffect">
                                  <p:stCondLst>
                                    <p:cond delay="0"/>
                                  </p:stCondLst>
                                  <p:childTnLst>
                                    <p:animClr clrSpc="rgb" dir="cw">
                                      <p:cBhvr override="childStyle">
                                        <p:cTn id="8" dur="1000" fill="hold"/>
                                        <p:tgtEl>
                                          <p:spTgt spid="12">
                                            <p:txEl>
                                              <p:pRg st="1" end="1"/>
                                            </p:txEl>
                                          </p:spTgt>
                                        </p:tgtEl>
                                        <p:attrNameLst>
                                          <p:attrName>style.color</p:attrName>
                                        </p:attrNameLst>
                                      </p:cBhvr>
                                      <p:to>
                                        <a:srgbClr val="777777"/>
                                      </p:to>
                                    </p:animClr>
                                  </p:childTnLst>
                                </p:cTn>
                              </p:par>
                              <p:par>
                                <p:cTn id="9" presetID="3" presetClass="emph" presetSubtype="2" fill="hold" nodeType="withEffect">
                                  <p:stCondLst>
                                    <p:cond delay="0"/>
                                  </p:stCondLst>
                                  <p:childTnLst>
                                    <p:animClr clrSpc="rgb" dir="cw">
                                      <p:cBhvr override="childStyle">
                                        <p:cTn id="10" dur="1000" fill="hold"/>
                                        <p:tgtEl>
                                          <p:spTgt spid="12">
                                            <p:txEl>
                                              <p:pRg st="3" end="3"/>
                                            </p:txEl>
                                          </p:spTgt>
                                        </p:tgtEl>
                                        <p:attrNameLst>
                                          <p:attrName>style.color</p:attrName>
                                        </p:attrNameLst>
                                      </p:cBhvr>
                                      <p:to>
                                        <a:srgbClr val="777777"/>
                                      </p:to>
                                    </p:animClr>
                                  </p:childTnLst>
                                </p:cTn>
                              </p:par>
                              <p:par>
                                <p:cTn id="11" presetID="3" presetClass="emph" presetSubtype="2" fill="hold" nodeType="withEffect">
                                  <p:stCondLst>
                                    <p:cond delay="0"/>
                                  </p:stCondLst>
                                  <p:childTnLst>
                                    <p:animClr clrSpc="rgb" dir="cw">
                                      <p:cBhvr override="childStyle">
                                        <p:cTn id="12" dur="1000" fill="hold"/>
                                        <p:tgtEl>
                                          <p:spTgt spid="12">
                                            <p:txEl>
                                              <p:pRg st="4" end="4"/>
                                            </p:txEl>
                                          </p:spTgt>
                                        </p:tgtEl>
                                        <p:attrNameLst>
                                          <p:attrName>style.color</p:attrName>
                                        </p:attrNameLst>
                                      </p:cBhvr>
                                      <p:to>
                                        <a:srgbClr val="777777"/>
                                      </p:to>
                                    </p:animClr>
                                  </p:childTnLst>
                                </p:cTn>
                              </p:par>
                              <p:par>
                                <p:cTn id="13" presetID="6" presetClass="emph" presetSubtype="0" fill="hold" nodeType="withEffect">
                                  <p:stCondLst>
                                    <p:cond delay="0"/>
                                  </p:stCondLst>
                                  <p:childTnLst>
                                    <p:animScale>
                                      <p:cBhvr>
                                        <p:cTn id="14" dur="1000" fill="hold"/>
                                        <p:tgtEl>
                                          <p:spTgt spid="12">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50"/>
            <a:ext cx="507206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142844" y="-26678"/>
            <a:ext cx="4929222" cy="5169535"/>
          </a:xfrm>
          <a:prstGeom prst="rect">
            <a:avLst/>
          </a:prstGeom>
        </p:spPr>
        <p:txBody>
          <a:bodyPr wrap="square">
            <a:spAutoFit/>
          </a:bodyPr>
          <a:lstStyle/>
          <a:p>
            <a:pPr>
              <a:lnSpc>
                <a:spcPct val="150000"/>
              </a:lnSpc>
            </a:pPr>
            <a:r>
              <a:rPr lang="en-US" sz="2200" dirty="0" smtClean="0">
                <a:solidFill>
                  <a:schemeClr val="bg1"/>
                </a:solidFill>
              </a:rPr>
              <a:t>#include &lt;stdio.h&gt;</a:t>
            </a:r>
          </a:p>
          <a:p>
            <a:pPr>
              <a:lnSpc>
                <a:spcPct val="150000"/>
              </a:lnSpc>
            </a:pPr>
            <a:r>
              <a:rPr lang="en-US" sz="2200" dirty="0" smtClean="0">
                <a:solidFill>
                  <a:schemeClr val="bg1"/>
                </a:solidFill>
              </a:rPr>
              <a:t>#define COMPUTER "An amazing device"</a:t>
            </a:r>
          </a:p>
          <a:p>
            <a:pPr>
              <a:lnSpc>
                <a:spcPct val="150000"/>
              </a:lnSpc>
            </a:pPr>
            <a:r>
              <a:rPr lang="en-US" sz="2200" dirty="0" smtClean="0">
                <a:solidFill>
                  <a:schemeClr val="bg1"/>
                </a:solidFill>
              </a:rPr>
              <a:t>int main()    {</a:t>
            </a:r>
          </a:p>
          <a:p>
            <a:pPr>
              <a:lnSpc>
                <a:spcPct val="150000"/>
              </a:lnSpc>
            </a:pPr>
            <a:r>
              <a:rPr lang="en-US" sz="2200" b="1" dirty="0" smtClean="0">
                <a:solidFill>
                  <a:srgbClr val="FFFF00"/>
                </a:solidFill>
              </a:rPr>
              <a:t>    #if  </a:t>
            </a:r>
            <a:r>
              <a:rPr lang="en-US" sz="2200" b="1" dirty="0" smtClean="0">
                <a:solidFill>
                  <a:schemeClr val="bg1"/>
                </a:solidFill>
              </a:rPr>
              <a:t>  10 &lt; 20</a:t>
            </a:r>
            <a:endParaRPr lang="en-US" sz="2200" dirty="0" smtClean="0">
              <a:solidFill>
                <a:schemeClr val="bg1"/>
              </a:solidFill>
            </a:endParaRPr>
          </a:p>
          <a:p>
            <a:pPr>
              <a:lnSpc>
                <a:spcPct val="150000"/>
              </a:lnSpc>
            </a:pPr>
            <a:r>
              <a:rPr lang="en-US" sz="2200" dirty="0" smtClean="0">
                <a:solidFill>
                  <a:schemeClr val="bg1"/>
                </a:solidFill>
              </a:rPr>
              <a:t>          printf(" if part ");</a:t>
            </a:r>
          </a:p>
          <a:p>
            <a:pPr>
              <a:lnSpc>
                <a:spcPct val="150000"/>
              </a:lnSpc>
            </a:pPr>
            <a:r>
              <a:rPr lang="en-US" sz="2200" dirty="0" smtClean="0">
                <a:solidFill>
                  <a:schemeClr val="bg1"/>
                </a:solidFill>
              </a:rPr>
              <a:t>    </a:t>
            </a:r>
            <a:r>
              <a:rPr lang="en-US" sz="2200" b="1" dirty="0" smtClean="0">
                <a:solidFill>
                  <a:srgbClr val="FFFF00"/>
                </a:solidFill>
              </a:rPr>
              <a:t>#else</a:t>
            </a:r>
          </a:p>
          <a:p>
            <a:pPr>
              <a:lnSpc>
                <a:spcPct val="150000"/>
              </a:lnSpc>
            </a:pPr>
            <a:r>
              <a:rPr lang="en-US" sz="2200" b="1" dirty="0" smtClean="0">
                <a:solidFill>
                  <a:srgbClr val="FFFF00"/>
                </a:solidFill>
              </a:rPr>
              <a:t>         </a:t>
            </a:r>
            <a:r>
              <a:rPr lang="en-US" sz="2200" dirty="0" smtClean="0">
                <a:solidFill>
                  <a:schemeClr val="bg1"/>
                </a:solidFill>
              </a:rPr>
              <a:t>printf(" else part ")</a:t>
            </a:r>
          </a:p>
          <a:p>
            <a:pPr>
              <a:lnSpc>
                <a:spcPct val="150000"/>
              </a:lnSpc>
            </a:pPr>
            <a:r>
              <a:rPr lang="en-US" sz="2200" dirty="0" smtClean="0">
                <a:solidFill>
                  <a:schemeClr val="bg1"/>
                </a:solidFill>
              </a:rPr>
              <a:t>    </a:t>
            </a:r>
            <a:r>
              <a:rPr lang="en-US" sz="2200" b="1" dirty="0" smtClean="0">
                <a:solidFill>
                  <a:srgbClr val="FFFF00"/>
                </a:solidFill>
              </a:rPr>
              <a:t>#endif</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9" name="Rectangle 8"/>
          <p:cNvSpPr/>
          <p:nvPr/>
        </p:nvSpPr>
        <p:spPr>
          <a:xfrm>
            <a:off x="5286412" y="3500894"/>
            <a:ext cx="1928794" cy="1106805"/>
          </a:xfrm>
          <a:prstGeom prst="rect">
            <a:avLst/>
          </a:prstGeom>
        </p:spPr>
        <p:txBody>
          <a:bodyPr wrap="square">
            <a:spAutoFit/>
          </a:bodyPr>
          <a:lstStyle/>
          <a:p>
            <a:pPr>
              <a:lnSpc>
                <a:spcPct val="150000"/>
              </a:lnSpc>
            </a:pPr>
            <a:r>
              <a:rPr lang="en-IN" sz="2200" b="1" dirty="0" smtClean="0"/>
              <a:t>Output:</a:t>
            </a:r>
          </a:p>
          <a:p>
            <a:pPr>
              <a:lnSpc>
                <a:spcPct val="150000"/>
              </a:lnSpc>
            </a:pPr>
            <a:r>
              <a:rPr lang="en-IN" sz="2200" dirty="0" smtClean="0"/>
              <a:t>	if part</a:t>
            </a:r>
          </a:p>
        </p:txBody>
      </p:sp>
      <p:sp>
        <p:nvSpPr>
          <p:cNvPr id="10" name="Oval 9"/>
          <p:cNvSpPr/>
          <p:nvPr/>
        </p:nvSpPr>
        <p:spPr>
          <a:xfrm>
            <a:off x="857224" y="1572068"/>
            <a:ext cx="121444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86380" y="357622"/>
            <a:ext cx="3857620" cy="3091815"/>
          </a:xfrm>
          <a:prstGeom prst="rect">
            <a:avLst/>
          </a:prstGeom>
        </p:spPr>
        <p:txBody>
          <a:bodyPr wrap="square">
            <a:spAutoFit/>
          </a:bodyPr>
          <a:lstStyle/>
          <a:p>
            <a:pPr>
              <a:lnSpc>
                <a:spcPct val="150000"/>
              </a:lnSpc>
            </a:pPr>
            <a:r>
              <a:rPr lang="en-IN" sz="2200" b="1" dirty="0" smtClean="0"/>
              <a:t>#if </a:t>
            </a:r>
          </a:p>
          <a:p>
            <a:pPr>
              <a:lnSpc>
                <a:spcPct val="150000"/>
              </a:lnSpc>
            </a:pPr>
            <a:r>
              <a:rPr lang="en-IN" sz="2200" dirty="0" smtClean="0">
                <a:sym typeface="Wingdings" panose="05000000000000000000" pitchFamily="2" charset="2"/>
              </a:rPr>
              <a:t> </a:t>
            </a:r>
            <a:r>
              <a:rPr lang="en-IN" sz="2200" b="1" dirty="0" smtClean="0">
                <a:solidFill>
                  <a:srgbClr val="FF0000"/>
                </a:solidFill>
                <a:effectLst>
                  <a:outerShdw blurRad="38100" dist="38100" dir="2700000" algn="tl">
                    <a:srgbClr val="000000">
                      <a:alpha val="43137"/>
                    </a:srgbClr>
                  </a:outerShdw>
                </a:effectLst>
                <a:sym typeface="Wingdings" panose="05000000000000000000" pitchFamily="2" charset="2"/>
              </a:rPr>
              <a:t>if</a:t>
            </a:r>
            <a:r>
              <a:rPr lang="en-IN" sz="2200" b="1" dirty="0" smtClean="0">
                <a:sym typeface="Wingdings" panose="05000000000000000000" pitchFamily="2" charset="2"/>
              </a:rPr>
              <a:t> expression is true</a:t>
            </a:r>
            <a:r>
              <a:rPr lang="en-IN" sz="2200" dirty="0" smtClean="0">
                <a:sym typeface="Wingdings" panose="05000000000000000000" pitchFamily="2" charset="2"/>
              </a:rPr>
              <a:t>, then </a:t>
            </a:r>
          </a:p>
          <a:p>
            <a:pPr>
              <a:lnSpc>
                <a:spcPct val="150000"/>
              </a:lnSpc>
            </a:pPr>
            <a:r>
              <a:rPr lang="en-IN" sz="2200" dirty="0" smtClean="0">
                <a:sym typeface="Wingdings" panose="05000000000000000000" pitchFamily="2" charset="2"/>
              </a:rPr>
              <a:t>---- print -----</a:t>
            </a:r>
          </a:p>
          <a:p>
            <a:pPr>
              <a:lnSpc>
                <a:spcPct val="150000"/>
              </a:lnSpc>
            </a:pPr>
            <a:r>
              <a:rPr lang="en-IN" sz="2200" b="1" dirty="0" smtClean="0">
                <a:sym typeface="Wingdings" panose="05000000000000000000" pitchFamily="2" charset="2"/>
              </a:rPr>
              <a:t>#else</a:t>
            </a:r>
          </a:p>
          <a:p>
            <a:pPr>
              <a:lnSpc>
                <a:spcPct val="150000"/>
              </a:lnSpc>
            </a:pPr>
            <a:r>
              <a:rPr lang="en-IN" sz="2200" dirty="0" smtClean="0">
                <a:sym typeface="Wingdings" panose="05000000000000000000" pitchFamily="2" charset="2"/>
              </a:rPr>
              <a:t>---- print-----</a:t>
            </a:r>
          </a:p>
          <a:p>
            <a:pPr>
              <a:lnSpc>
                <a:spcPct val="150000"/>
              </a:lnSpc>
            </a:pPr>
            <a:r>
              <a:rPr lang="en-IN" sz="2000" dirty="0" smtClean="0">
                <a:sym typeface="Wingdings" panose="05000000000000000000" pitchFamily="2" charset="2"/>
              </a:rPr>
              <a:t>(not relevant to the #define line)</a:t>
            </a:r>
            <a:endParaRPr lang="en-IN" sz="2000" dirty="0" smtClean="0"/>
          </a:p>
        </p:txBody>
      </p:sp>
      <p:cxnSp>
        <p:nvCxnSpPr>
          <p:cNvPr id="12" name="Straight Arrow Connector 11"/>
          <p:cNvCxnSpPr/>
          <p:nvPr/>
        </p:nvCxnSpPr>
        <p:spPr>
          <a:xfrm>
            <a:off x="2357422" y="1855561"/>
            <a:ext cx="42862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904209" y="1641247"/>
            <a:ext cx="953411" cy="429895"/>
          </a:xfrm>
          <a:prstGeom prst="rect">
            <a:avLst/>
          </a:prstGeom>
          <a:noFill/>
        </p:spPr>
        <p:txBody>
          <a:bodyPr wrap="square" rtlCol="0">
            <a:spAutoFit/>
          </a:bodyPr>
          <a:lstStyle/>
          <a:p>
            <a:r>
              <a:rPr lang="en-US" sz="2200" b="1" dirty="0" smtClean="0">
                <a:solidFill>
                  <a:srgbClr val="FFFF00"/>
                </a:solidFill>
              </a:rPr>
              <a:t>True</a:t>
            </a:r>
            <a:endParaRPr lang="en-US" sz="2200" b="1" dirty="0">
              <a:solidFill>
                <a:srgbClr val="FFFF00"/>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upRigh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1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Right)">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ldLvl="0" animBg="1"/>
      <p:bldP spid="11" grpId="0"/>
      <p:bldP spid="13" grpId="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p:cNvSpPr/>
          <p:nvPr/>
        </p:nvSpPr>
        <p:spPr>
          <a:xfrm>
            <a:off x="5857884" y="1286316"/>
            <a:ext cx="1651000" cy="3322955"/>
          </a:xfrm>
          <a:prstGeom prst="rect">
            <a:avLst/>
          </a:prstGeom>
        </p:spPr>
        <p:txBody>
          <a:bodyPr wrap="none">
            <a:spAutoFit/>
          </a:bodyPr>
          <a:lstStyle/>
          <a:p>
            <a:pPr>
              <a:lnSpc>
                <a:spcPct val="150000"/>
              </a:lnSpc>
              <a:buFontTx/>
              <a:buChar char="-"/>
            </a:pPr>
            <a:r>
              <a:rPr lang="en-IN" sz="2800" dirty="0" smtClean="0">
                <a:solidFill>
                  <a:schemeClr val="bg1"/>
                </a:solidFill>
              </a:rPr>
              <a:t> #ifdef</a:t>
            </a:r>
          </a:p>
          <a:p>
            <a:pPr>
              <a:lnSpc>
                <a:spcPct val="150000"/>
              </a:lnSpc>
              <a:buFontTx/>
              <a:buChar char="-"/>
            </a:pPr>
            <a:r>
              <a:rPr lang="en-IN" sz="2800" dirty="0" smtClean="0">
                <a:solidFill>
                  <a:schemeClr val="bg1"/>
                </a:solidFill>
              </a:rPr>
              <a:t> #if</a:t>
            </a:r>
          </a:p>
          <a:p>
            <a:pPr>
              <a:lnSpc>
                <a:spcPct val="150000"/>
              </a:lnSpc>
              <a:buFontTx/>
              <a:buChar char="-"/>
            </a:pPr>
            <a:r>
              <a:rPr lang="en-IN" sz="2800" dirty="0" smtClean="0">
                <a:solidFill>
                  <a:schemeClr val="bg1"/>
                </a:solidFill>
              </a:rPr>
              <a:t> #else</a:t>
            </a:r>
          </a:p>
          <a:p>
            <a:pPr>
              <a:lnSpc>
                <a:spcPct val="150000"/>
              </a:lnSpc>
              <a:buFontTx/>
              <a:buChar char="-"/>
            </a:pPr>
            <a:r>
              <a:rPr lang="en-IN" sz="2800" dirty="0" smtClean="0">
                <a:solidFill>
                  <a:schemeClr val="bg1"/>
                </a:solidFill>
              </a:rPr>
              <a:t> </a:t>
            </a:r>
            <a:r>
              <a:rPr lang="en-IN" sz="2800" b="1" dirty="0" smtClean="0">
                <a:solidFill>
                  <a:schemeClr val="bg1"/>
                </a:solidFill>
              </a:rPr>
              <a:t>#</a:t>
            </a:r>
            <a:r>
              <a:rPr lang="en-IN" sz="2800" b="1" dirty="0" err="1" smtClean="0">
                <a:solidFill>
                  <a:schemeClr val="bg1"/>
                </a:solidFill>
              </a:rPr>
              <a:t>elif</a:t>
            </a:r>
            <a:endParaRPr lang="en-IN" sz="2800" b="1" dirty="0" smtClean="0">
              <a:solidFill>
                <a:schemeClr val="bg1"/>
              </a:solidFill>
            </a:endParaRPr>
          </a:p>
          <a:p>
            <a:pPr>
              <a:lnSpc>
                <a:spcPct val="150000"/>
              </a:lnSpc>
              <a:buFontTx/>
              <a:buChar char="-"/>
            </a:pPr>
            <a:r>
              <a:rPr lang="en-IN" sz="2800" dirty="0" smtClean="0">
                <a:solidFill>
                  <a:schemeClr val="bg1"/>
                </a:solidFill>
              </a:rPr>
              <a:t> #defined</a:t>
            </a:r>
            <a:endParaRPr lang="en-IN" sz="2800" dirty="0">
              <a:solidFill>
                <a:schemeClr val="bg1"/>
              </a:solidFill>
            </a:endParaRPr>
          </a:p>
        </p:txBody>
      </p:sp>
      <p:sp>
        <p:nvSpPr>
          <p:cNvPr id="2" name="Horizontal Scroll 1"/>
          <p:cNvSpPr/>
          <p:nvPr/>
        </p:nvSpPr>
        <p:spPr>
          <a:xfrm>
            <a:off x="268605" y="71570"/>
            <a:ext cx="5156835" cy="1320165"/>
          </a:xfrm>
          <a:prstGeom prst="horizontalScroll">
            <a:avLst>
              <a:gd name="adj" fmla="val 20866"/>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Conditional Compilation</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2">
                                            <p:txEl>
                                              <p:pRg st="0" end="0"/>
                                            </p:txEl>
                                          </p:spTgt>
                                        </p:tgtEl>
                                        <p:attrNameLst>
                                          <p:attrName>style.color</p:attrName>
                                        </p:attrNameLst>
                                      </p:cBhvr>
                                      <p:to>
                                        <a:srgbClr val="777777"/>
                                      </p:to>
                                    </p:animClr>
                                  </p:childTnLst>
                                </p:cTn>
                              </p:par>
                              <p:par>
                                <p:cTn id="7" presetID="3" presetClass="emph" presetSubtype="2" fill="hold" nodeType="withEffect">
                                  <p:stCondLst>
                                    <p:cond delay="0"/>
                                  </p:stCondLst>
                                  <p:childTnLst>
                                    <p:animClr clrSpc="rgb" dir="cw">
                                      <p:cBhvr override="childStyle">
                                        <p:cTn id="8" dur="1000" fill="hold"/>
                                        <p:tgtEl>
                                          <p:spTgt spid="12">
                                            <p:txEl>
                                              <p:pRg st="1" end="1"/>
                                            </p:txEl>
                                          </p:spTgt>
                                        </p:tgtEl>
                                        <p:attrNameLst>
                                          <p:attrName>style.color</p:attrName>
                                        </p:attrNameLst>
                                      </p:cBhvr>
                                      <p:to>
                                        <a:srgbClr val="777777"/>
                                      </p:to>
                                    </p:animClr>
                                  </p:childTnLst>
                                </p:cTn>
                              </p:par>
                              <p:par>
                                <p:cTn id="9" presetID="3" presetClass="emph" presetSubtype="2" fill="hold" nodeType="withEffect">
                                  <p:stCondLst>
                                    <p:cond delay="0"/>
                                  </p:stCondLst>
                                  <p:childTnLst>
                                    <p:animClr clrSpc="rgb" dir="cw">
                                      <p:cBhvr override="childStyle">
                                        <p:cTn id="10" dur="1000" fill="hold"/>
                                        <p:tgtEl>
                                          <p:spTgt spid="12">
                                            <p:txEl>
                                              <p:pRg st="4" end="4"/>
                                            </p:txEl>
                                          </p:spTgt>
                                        </p:tgtEl>
                                        <p:attrNameLst>
                                          <p:attrName>style.color</p:attrName>
                                        </p:attrNameLst>
                                      </p:cBhvr>
                                      <p:to>
                                        <a:srgbClr val="777777"/>
                                      </p:to>
                                    </p:animClr>
                                  </p:childTnLst>
                                </p:cTn>
                              </p:par>
                              <p:par>
                                <p:cTn id="11" presetID="6" presetClass="emph" presetSubtype="0" fill="hold" nodeType="withEffect">
                                  <p:stCondLst>
                                    <p:cond delay="0"/>
                                  </p:stCondLst>
                                  <p:childTnLst>
                                    <p:animScale>
                                      <p:cBhvr>
                                        <p:cTn id="12" dur="2000" fill="hold"/>
                                        <p:tgtEl>
                                          <p:spTgt spid="12">
                                            <p:txEl>
                                              <p:pRg st="3" end="3"/>
                                            </p:txEl>
                                          </p:spTgt>
                                        </p:tgtEl>
                                      </p:cBhvr>
                                      <p:by x="150000" y="150000"/>
                                    </p:animScale>
                                  </p:childTnLst>
                                </p:cTn>
                              </p:par>
                              <p:par>
                                <p:cTn id="13" presetID="3" presetClass="emph" presetSubtype="2" fill="hold" nodeType="withEffect">
                                  <p:stCondLst>
                                    <p:cond delay="0"/>
                                  </p:stCondLst>
                                  <p:childTnLst>
                                    <p:animClr clrSpc="rgb" dir="cw">
                                      <p:cBhvr override="childStyle">
                                        <p:cTn id="14" dur="1000" fill="hold"/>
                                        <p:tgtEl>
                                          <p:spTgt spid="12">
                                            <p:txEl>
                                              <p:pRg st="2" end="2"/>
                                            </p:txEl>
                                          </p:spTgt>
                                        </p:tgtEl>
                                        <p:attrNameLst>
                                          <p:attrName>style.color</p:attrName>
                                        </p:attrNameLst>
                                      </p:cBhvr>
                                      <p:to>
                                        <a:srgbClr val="77777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50"/>
            <a:ext cx="507206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6786578" y="3929522"/>
            <a:ext cx="2428892" cy="1106805"/>
          </a:xfrm>
          <a:prstGeom prst="rect">
            <a:avLst/>
          </a:prstGeom>
        </p:spPr>
        <p:txBody>
          <a:bodyPr wrap="square">
            <a:spAutoFit/>
          </a:bodyPr>
          <a:lstStyle/>
          <a:p>
            <a:pPr>
              <a:lnSpc>
                <a:spcPct val="150000"/>
              </a:lnSpc>
            </a:pPr>
            <a:r>
              <a:rPr lang="en-IN" sz="2200" b="1" dirty="0" smtClean="0"/>
              <a:t>Output: </a:t>
            </a:r>
          </a:p>
          <a:p>
            <a:pPr>
              <a:lnSpc>
                <a:spcPct val="150000"/>
              </a:lnSpc>
            </a:pPr>
            <a:r>
              <a:rPr lang="en-US" altLang="en-IN" sz="2200" b="1" dirty="0" smtClean="0"/>
              <a:t>stdio</a:t>
            </a:r>
            <a:r>
              <a:rPr lang="en-IN" sz="2200" b="1" dirty="0" smtClean="0"/>
              <a:t>.h is included</a:t>
            </a:r>
          </a:p>
        </p:txBody>
      </p:sp>
      <p:sp>
        <p:nvSpPr>
          <p:cNvPr id="11" name="Rectangle 10"/>
          <p:cNvSpPr/>
          <p:nvPr/>
        </p:nvSpPr>
        <p:spPr>
          <a:xfrm>
            <a:off x="5286412" y="27254"/>
            <a:ext cx="3857620" cy="4615815"/>
          </a:xfrm>
          <a:prstGeom prst="rect">
            <a:avLst/>
          </a:prstGeom>
        </p:spPr>
        <p:txBody>
          <a:bodyPr wrap="square">
            <a:spAutoFit/>
          </a:bodyPr>
          <a:lstStyle/>
          <a:p>
            <a:pPr>
              <a:lnSpc>
                <a:spcPct val="150000"/>
              </a:lnSpc>
            </a:pPr>
            <a:r>
              <a:rPr lang="en-IN" sz="2200" b="1" dirty="0" smtClean="0"/>
              <a:t>#if </a:t>
            </a:r>
          </a:p>
          <a:p>
            <a:pPr>
              <a:lnSpc>
                <a:spcPct val="150000"/>
              </a:lnSpc>
            </a:pPr>
            <a:r>
              <a:rPr lang="en-IN" sz="2200" dirty="0" smtClean="0">
                <a:sym typeface="Wingdings" panose="05000000000000000000" pitchFamily="2" charset="2"/>
              </a:rPr>
              <a:t> </a:t>
            </a:r>
            <a:r>
              <a:rPr lang="en-IN" sz="2200" b="1" dirty="0" smtClean="0">
                <a:solidFill>
                  <a:srgbClr val="FF0000"/>
                </a:solidFill>
                <a:effectLst>
                  <a:outerShdw blurRad="38100" dist="38100" dir="2700000" algn="tl">
                    <a:srgbClr val="000000">
                      <a:alpha val="43137"/>
                    </a:srgbClr>
                  </a:outerShdw>
                </a:effectLst>
                <a:sym typeface="Wingdings" panose="05000000000000000000" pitchFamily="2" charset="2"/>
              </a:rPr>
              <a:t>if</a:t>
            </a:r>
            <a:r>
              <a:rPr lang="en-IN" sz="2200" b="1" dirty="0" smtClean="0">
                <a:sym typeface="Wingdings" panose="05000000000000000000" pitchFamily="2" charset="2"/>
              </a:rPr>
              <a:t> expression is true</a:t>
            </a:r>
            <a:r>
              <a:rPr lang="en-IN" sz="2200" dirty="0" smtClean="0">
                <a:sym typeface="Wingdings" panose="05000000000000000000" pitchFamily="2" charset="2"/>
              </a:rPr>
              <a:t>, then </a:t>
            </a:r>
          </a:p>
          <a:p>
            <a:pPr>
              <a:lnSpc>
                <a:spcPct val="150000"/>
              </a:lnSpc>
            </a:pPr>
            <a:r>
              <a:rPr lang="en-IN" sz="2200" dirty="0" smtClean="0">
                <a:sym typeface="Wingdings" panose="05000000000000000000" pitchFamily="2" charset="2"/>
              </a:rPr>
              <a:t>---- print -----</a:t>
            </a:r>
          </a:p>
          <a:p>
            <a:pPr>
              <a:lnSpc>
                <a:spcPct val="150000"/>
              </a:lnSpc>
            </a:pPr>
            <a:r>
              <a:rPr lang="en-IN" sz="2200" b="1" dirty="0" smtClean="0">
                <a:sym typeface="Wingdings" panose="05000000000000000000" pitchFamily="2" charset="2"/>
              </a:rPr>
              <a:t>#</a:t>
            </a:r>
            <a:r>
              <a:rPr lang="en-IN" sz="2200" b="1" dirty="0" err="1" smtClean="0">
                <a:sym typeface="Wingdings" panose="05000000000000000000" pitchFamily="2" charset="2"/>
              </a:rPr>
              <a:t>elif</a:t>
            </a:r>
            <a:r>
              <a:rPr lang="en-IN" sz="2200" b="1" dirty="0" smtClean="0">
                <a:sym typeface="Wingdings" panose="05000000000000000000" pitchFamily="2" charset="2"/>
              </a:rPr>
              <a:t> </a:t>
            </a:r>
          </a:p>
          <a:p>
            <a:pPr>
              <a:lnSpc>
                <a:spcPct val="150000"/>
              </a:lnSpc>
            </a:pPr>
            <a:r>
              <a:rPr lang="en-IN" sz="2200" dirty="0" smtClean="0">
                <a:sym typeface="Wingdings" panose="05000000000000000000" pitchFamily="2" charset="2"/>
              </a:rPr>
              <a:t> </a:t>
            </a:r>
            <a:r>
              <a:rPr lang="en-IN" sz="2200" b="1" dirty="0" smtClean="0">
                <a:solidFill>
                  <a:srgbClr val="FF0000"/>
                </a:solidFill>
                <a:effectLst>
                  <a:outerShdw blurRad="38100" dist="38100" dir="2700000" algn="tl">
                    <a:srgbClr val="000000">
                      <a:alpha val="43137"/>
                    </a:srgbClr>
                  </a:outerShdw>
                </a:effectLst>
                <a:sym typeface="Wingdings" panose="05000000000000000000" pitchFamily="2" charset="2"/>
              </a:rPr>
              <a:t>if</a:t>
            </a:r>
            <a:r>
              <a:rPr lang="en-IN" sz="2200" b="1" dirty="0" smtClean="0">
                <a:sym typeface="Wingdings" panose="05000000000000000000" pitchFamily="2" charset="2"/>
              </a:rPr>
              <a:t> expression is true</a:t>
            </a:r>
            <a:r>
              <a:rPr lang="en-IN" sz="2200" dirty="0" smtClean="0">
                <a:sym typeface="Wingdings" panose="05000000000000000000" pitchFamily="2" charset="2"/>
              </a:rPr>
              <a:t>, then </a:t>
            </a:r>
          </a:p>
          <a:p>
            <a:pPr>
              <a:lnSpc>
                <a:spcPct val="150000"/>
              </a:lnSpc>
            </a:pPr>
            <a:r>
              <a:rPr lang="en-IN" sz="2200" dirty="0" smtClean="0">
                <a:sym typeface="Wingdings" panose="05000000000000000000" pitchFamily="2" charset="2"/>
              </a:rPr>
              <a:t>---- print-----</a:t>
            </a:r>
          </a:p>
          <a:p>
            <a:pPr>
              <a:lnSpc>
                <a:spcPct val="150000"/>
              </a:lnSpc>
            </a:pPr>
            <a:r>
              <a:rPr lang="en-IN" sz="2200" b="1" dirty="0" smtClean="0">
                <a:sym typeface="Wingdings" panose="05000000000000000000" pitchFamily="2" charset="2"/>
              </a:rPr>
              <a:t>#else</a:t>
            </a:r>
          </a:p>
          <a:p>
            <a:pPr>
              <a:lnSpc>
                <a:spcPct val="150000"/>
              </a:lnSpc>
            </a:pPr>
            <a:r>
              <a:rPr lang="en-IN" sz="2200" dirty="0" smtClean="0">
                <a:sym typeface="Wingdings" panose="05000000000000000000" pitchFamily="2" charset="2"/>
              </a:rPr>
              <a:t>---- print-----</a:t>
            </a:r>
          </a:p>
          <a:p>
            <a:pPr>
              <a:lnSpc>
                <a:spcPct val="150000"/>
              </a:lnSpc>
            </a:pPr>
            <a:r>
              <a:rPr lang="en-IN" sz="2000" b="1" dirty="0" smtClean="0">
                <a:sym typeface="Wingdings" panose="05000000000000000000" pitchFamily="2" charset="2"/>
              </a:rPr>
              <a:t>#endif</a:t>
            </a:r>
            <a:endParaRPr lang="en-IN" sz="2000" b="1" dirty="0" smtClean="0"/>
          </a:p>
        </p:txBody>
      </p:sp>
      <p:sp>
        <p:nvSpPr>
          <p:cNvPr id="14" name="Rectangle 13"/>
          <p:cNvSpPr/>
          <p:nvPr/>
        </p:nvSpPr>
        <p:spPr>
          <a:xfrm>
            <a:off x="428628" y="450"/>
            <a:ext cx="4572000" cy="5015865"/>
          </a:xfrm>
          <a:prstGeom prst="rect">
            <a:avLst/>
          </a:prstGeom>
        </p:spPr>
        <p:txBody>
          <a:bodyPr wrap="square">
            <a:spAutoFit/>
          </a:bodyPr>
          <a:lstStyle/>
          <a:p>
            <a:r>
              <a:rPr lang="en-US" sz="2000" dirty="0" smtClean="0">
                <a:solidFill>
                  <a:schemeClr val="bg1"/>
                </a:solidFill>
              </a:rPr>
              <a:t>#define PRINT  10</a:t>
            </a:r>
          </a:p>
          <a:p>
            <a:r>
              <a:rPr lang="en-US" sz="2000" dirty="0" smtClean="0">
                <a:solidFill>
                  <a:schemeClr val="bg1"/>
                </a:solidFill>
              </a:rPr>
              <a:t>#define  SQRT   0 </a:t>
            </a:r>
          </a:p>
          <a:p>
            <a:r>
              <a:rPr lang="en-US" sz="2000" dirty="0" smtClean="0">
                <a:solidFill>
                  <a:schemeClr val="bg1"/>
                </a:solidFill>
              </a:rPr>
              <a:t> </a:t>
            </a:r>
          </a:p>
          <a:p>
            <a:r>
              <a:rPr lang="en-US" sz="2000" b="1" dirty="0" smtClean="0">
                <a:solidFill>
                  <a:srgbClr val="FFFF00"/>
                </a:solidFill>
              </a:rPr>
              <a:t>#if </a:t>
            </a:r>
            <a:r>
              <a:rPr lang="en-US" sz="2000" b="1" dirty="0" smtClean="0">
                <a:solidFill>
                  <a:schemeClr val="bg1"/>
                </a:solidFill>
              </a:rPr>
              <a:t> </a:t>
            </a:r>
            <a:r>
              <a:rPr lang="en-US" sz="2000" dirty="0" smtClean="0">
                <a:solidFill>
                  <a:schemeClr val="bg1"/>
                </a:solidFill>
              </a:rPr>
              <a:t>SQRT</a:t>
            </a:r>
          </a:p>
          <a:p>
            <a:r>
              <a:rPr lang="en-US" sz="2000" dirty="0" smtClean="0">
                <a:solidFill>
                  <a:schemeClr val="bg1"/>
                </a:solidFill>
              </a:rPr>
              <a:t>       #include "math.h"</a:t>
            </a:r>
          </a:p>
          <a:p>
            <a:r>
              <a:rPr lang="en-US" sz="2000" b="1" dirty="0" smtClean="0">
                <a:solidFill>
                  <a:srgbClr val="FFFF00"/>
                </a:solidFill>
              </a:rPr>
              <a:t>#elif  </a:t>
            </a:r>
            <a:r>
              <a:rPr lang="en-US" sz="2000" dirty="0" smtClean="0">
                <a:solidFill>
                  <a:schemeClr val="bg1"/>
                </a:solidFill>
              </a:rPr>
              <a:t>PRINT</a:t>
            </a:r>
          </a:p>
          <a:p>
            <a:r>
              <a:rPr lang="en-US" sz="2000" dirty="0" smtClean="0">
                <a:solidFill>
                  <a:schemeClr val="bg1"/>
                </a:solidFill>
              </a:rPr>
              <a:t>       #include "stdio.h"</a:t>
            </a:r>
          </a:p>
          <a:p>
            <a:r>
              <a:rPr lang="en-US" sz="2000" b="1" dirty="0" smtClean="0">
                <a:solidFill>
                  <a:srgbClr val="FFFF00"/>
                </a:solidFill>
              </a:rPr>
              <a:t>#else</a:t>
            </a:r>
          </a:p>
          <a:p>
            <a:r>
              <a:rPr lang="en-US" sz="2000" dirty="0" smtClean="0">
                <a:solidFill>
                  <a:schemeClr val="bg1"/>
                </a:solidFill>
              </a:rPr>
              <a:t>      #include "stdlib.h"</a:t>
            </a:r>
          </a:p>
          <a:p>
            <a:r>
              <a:rPr lang="en-US" sz="2000" b="1" dirty="0" smtClean="0">
                <a:solidFill>
                  <a:srgbClr val="FFFF00"/>
                </a:solidFill>
              </a:rPr>
              <a:t>#endif</a:t>
            </a:r>
          </a:p>
          <a:p>
            <a:r>
              <a:rPr lang="en-US" sz="2000" dirty="0" smtClean="0">
                <a:solidFill>
                  <a:schemeClr val="bg1"/>
                </a:solidFill>
              </a:rPr>
              <a:t> </a:t>
            </a:r>
          </a:p>
          <a:p>
            <a:r>
              <a:rPr lang="en-US" sz="2000" dirty="0" smtClean="0">
                <a:solidFill>
                  <a:schemeClr val="bg1"/>
                </a:solidFill>
              </a:rPr>
              <a:t>int main(void) </a:t>
            </a:r>
          </a:p>
          <a:p>
            <a:r>
              <a:rPr lang="en-US" sz="2000" dirty="0" smtClean="0">
                <a:solidFill>
                  <a:schemeClr val="bg1"/>
                </a:solidFill>
              </a:rPr>
              <a:t>  {</a:t>
            </a:r>
          </a:p>
          <a:p>
            <a:r>
              <a:rPr lang="en-US" sz="2000" dirty="0" smtClean="0">
                <a:solidFill>
                  <a:schemeClr val="bg1"/>
                </a:solidFill>
              </a:rPr>
              <a:t>        printf(" stdio.h is included ");</a:t>
            </a:r>
          </a:p>
          <a:p>
            <a:r>
              <a:rPr lang="en-US" sz="2000" dirty="0" smtClean="0">
                <a:solidFill>
                  <a:schemeClr val="bg1"/>
                </a:solidFill>
              </a:rPr>
              <a:t>        return 0;    </a:t>
            </a:r>
          </a:p>
          <a:p>
            <a:r>
              <a:rPr lang="en-US" sz="2000" dirty="0" smtClean="0">
                <a:solidFill>
                  <a:schemeClr val="bg1"/>
                </a:solidFill>
              </a:rPr>
              <a:t>  }</a:t>
            </a:r>
            <a:endParaRPr lang="en-US" sz="20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50"/>
            <a:ext cx="507206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5508958" y="2977657"/>
            <a:ext cx="2428892" cy="1106805"/>
          </a:xfrm>
          <a:prstGeom prst="rect">
            <a:avLst/>
          </a:prstGeom>
        </p:spPr>
        <p:txBody>
          <a:bodyPr wrap="square">
            <a:spAutoFit/>
          </a:bodyPr>
          <a:lstStyle/>
          <a:p>
            <a:pPr>
              <a:lnSpc>
                <a:spcPct val="150000"/>
              </a:lnSpc>
            </a:pPr>
            <a:r>
              <a:rPr lang="en-IN" sz="2200" dirty="0" smtClean="0"/>
              <a:t>Output: </a:t>
            </a:r>
          </a:p>
          <a:p>
            <a:pPr>
              <a:lnSpc>
                <a:spcPct val="150000"/>
              </a:lnSpc>
            </a:pPr>
            <a:r>
              <a:rPr lang="en-US" sz="2200" b="1" dirty="0" smtClean="0"/>
              <a:t>Macro is defined</a:t>
            </a:r>
          </a:p>
        </p:txBody>
      </p:sp>
      <p:sp>
        <p:nvSpPr>
          <p:cNvPr id="14" name="Rectangle 13"/>
          <p:cNvSpPr/>
          <p:nvPr/>
        </p:nvSpPr>
        <p:spPr>
          <a:xfrm>
            <a:off x="344173" y="475430"/>
            <a:ext cx="4572000" cy="4399915"/>
          </a:xfrm>
          <a:prstGeom prst="rect">
            <a:avLst/>
          </a:prstGeom>
        </p:spPr>
        <p:txBody>
          <a:bodyPr wrap="square">
            <a:spAutoFit/>
          </a:bodyPr>
          <a:lstStyle/>
          <a:p>
            <a:r>
              <a:rPr lang="en-US" sz="2000" dirty="0">
                <a:solidFill>
                  <a:schemeClr val="bg1"/>
                </a:solidFill>
              </a:rPr>
              <a:t>#include &lt;stdio.h&gt;</a:t>
            </a:r>
          </a:p>
          <a:p>
            <a:r>
              <a:rPr lang="en-US" sz="2000" b="1" dirty="0">
                <a:solidFill>
                  <a:schemeClr val="bg1"/>
                </a:solidFill>
              </a:rPr>
              <a:t>#define YEARS 12</a:t>
            </a:r>
          </a:p>
          <a:p>
            <a:endParaRPr lang="en-US" sz="2000" dirty="0">
              <a:solidFill>
                <a:schemeClr val="bg1"/>
              </a:solidFill>
            </a:endParaRPr>
          </a:p>
          <a:p>
            <a:r>
              <a:rPr lang="en-US" sz="2000" dirty="0">
                <a:solidFill>
                  <a:schemeClr val="bg1"/>
                </a:solidFill>
              </a:rPr>
              <a:t>int main()</a:t>
            </a:r>
          </a:p>
          <a:p>
            <a:r>
              <a:rPr lang="en-US" sz="2000" dirty="0">
                <a:solidFill>
                  <a:schemeClr val="bg1"/>
                </a:solidFill>
              </a:rPr>
              <a:t>{</a:t>
            </a:r>
          </a:p>
          <a:p>
            <a:endParaRPr lang="en-US" sz="2000" dirty="0">
              <a:solidFill>
                <a:schemeClr val="bg1"/>
              </a:solidFill>
            </a:endParaRPr>
          </a:p>
          <a:p>
            <a:r>
              <a:rPr lang="en-US" sz="2000" dirty="0">
                <a:solidFill>
                  <a:schemeClr val="bg1"/>
                </a:solidFill>
              </a:rPr>
              <a:t>   </a:t>
            </a:r>
            <a:r>
              <a:rPr lang="en-US" sz="2000" b="1" dirty="0">
                <a:solidFill>
                  <a:schemeClr val="bg1"/>
                </a:solidFill>
              </a:rPr>
              <a:t>#ifdef  YEARS</a:t>
            </a:r>
          </a:p>
          <a:p>
            <a:r>
              <a:rPr lang="en-US" sz="2000" dirty="0">
                <a:solidFill>
                  <a:schemeClr val="bg1"/>
                </a:solidFill>
              </a:rPr>
              <a:t>   printf(" Macro is defined");</a:t>
            </a:r>
          </a:p>
          <a:p>
            <a:r>
              <a:rPr lang="en-US" sz="2000" b="1" dirty="0">
                <a:solidFill>
                  <a:schemeClr val="bg1"/>
                </a:solidFill>
              </a:rPr>
              <a:t>   #else</a:t>
            </a:r>
          </a:p>
          <a:p>
            <a:r>
              <a:rPr lang="en-US" sz="2000" dirty="0">
                <a:solidFill>
                  <a:schemeClr val="bg1"/>
                </a:solidFill>
                <a:sym typeface="+mn-ea"/>
              </a:rPr>
              <a:t>   printf(" Macro is undefined");</a:t>
            </a:r>
          </a:p>
          <a:p>
            <a:r>
              <a:rPr lang="en-US" sz="2000" dirty="0">
                <a:solidFill>
                  <a:schemeClr val="bg1"/>
                </a:solidFill>
                <a:sym typeface="+mn-ea"/>
              </a:rPr>
              <a:t>   </a:t>
            </a:r>
            <a:r>
              <a:rPr lang="en-US" sz="2000" b="1" dirty="0">
                <a:solidFill>
                  <a:schemeClr val="bg1"/>
                </a:solidFill>
                <a:sym typeface="+mn-ea"/>
              </a:rPr>
              <a:t>#endif</a:t>
            </a:r>
          </a:p>
          <a:p>
            <a:endParaRPr lang="en-US" sz="2000" dirty="0">
              <a:solidFill>
                <a:schemeClr val="bg1"/>
              </a:solidFill>
            </a:endParaRPr>
          </a:p>
          <a:p>
            <a:r>
              <a:rPr lang="en-US" sz="2000" dirty="0">
                <a:solidFill>
                  <a:schemeClr val="bg1"/>
                </a:solidFill>
              </a:rPr>
              <a:t>   return 0;</a:t>
            </a:r>
          </a:p>
          <a:p>
            <a:r>
              <a:rPr lang="en-US" sz="2000" dirty="0">
                <a:solidFill>
                  <a:schemeClr val="bg1"/>
                </a:solidFill>
              </a:rPr>
              <a:t>}</a:t>
            </a:r>
          </a:p>
        </p:txBody>
      </p:sp>
      <p:cxnSp>
        <p:nvCxnSpPr>
          <p:cNvPr id="12" name="Straight Arrow Connector 11"/>
          <p:cNvCxnSpPr/>
          <p:nvPr/>
        </p:nvCxnSpPr>
        <p:spPr>
          <a:xfrm>
            <a:off x="2213912" y="2501356"/>
            <a:ext cx="42862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760699" y="2287042"/>
            <a:ext cx="953411" cy="429895"/>
          </a:xfrm>
          <a:prstGeom prst="rect">
            <a:avLst/>
          </a:prstGeom>
          <a:noFill/>
        </p:spPr>
        <p:txBody>
          <a:bodyPr wrap="square" rtlCol="0">
            <a:spAutoFit/>
          </a:bodyPr>
          <a:lstStyle/>
          <a:p>
            <a:r>
              <a:rPr lang="en-US" sz="2200" b="1" dirty="0" smtClean="0">
                <a:solidFill>
                  <a:srgbClr val="FFFF00"/>
                </a:solidFill>
              </a:rPr>
              <a:t>True</a:t>
            </a:r>
            <a:endParaRPr lang="en-US" sz="2200" b="1" dirty="0">
              <a:solidFill>
                <a:srgbClr val="FFFF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trips(downRight)">
                                      <p:cBhvr>
                                        <p:cTn id="7" dur="1000"/>
                                        <p:tgtEl>
                                          <p:spTgt spid="14">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strips(downRight)">
                                      <p:cBhvr>
                                        <p:cTn id="10" dur="1000"/>
                                        <p:tgtEl>
                                          <p:spTgt spid="14">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animEffect transition="in" filter="strips(downRight)">
                                      <p:cBhvr>
                                        <p:cTn id="13" dur="1000"/>
                                        <p:tgtEl>
                                          <p:spTgt spid="14">
                                            <p:txEl>
                                              <p:pRg st="3" end="3"/>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4">
                                            <p:txEl>
                                              <p:pRg st="4" end="4"/>
                                            </p:txEl>
                                          </p:spTgt>
                                        </p:tgtEl>
                                        <p:attrNameLst>
                                          <p:attrName>style.visibility</p:attrName>
                                        </p:attrNameLst>
                                      </p:cBhvr>
                                      <p:to>
                                        <p:strVal val="visible"/>
                                      </p:to>
                                    </p:set>
                                    <p:animEffect transition="in" filter="strips(downRight)">
                                      <p:cBhvr>
                                        <p:cTn id="16" dur="1000"/>
                                        <p:tgtEl>
                                          <p:spTgt spid="14">
                                            <p:txEl>
                                              <p:pRg st="4" end="4"/>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animEffect transition="in" filter="strips(downRight)">
                                      <p:cBhvr>
                                        <p:cTn id="19" dur="1000"/>
                                        <p:tgtEl>
                                          <p:spTgt spid="14">
                                            <p:txEl>
                                              <p:pRg st="6" end="6"/>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4">
                                            <p:txEl>
                                              <p:pRg st="7" end="7"/>
                                            </p:txEl>
                                          </p:spTgt>
                                        </p:tgtEl>
                                        <p:attrNameLst>
                                          <p:attrName>style.visibility</p:attrName>
                                        </p:attrNameLst>
                                      </p:cBhvr>
                                      <p:to>
                                        <p:strVal val="visible"/>
                                      </p:to>
                                    </p:set>
                                    <p:animEffect transition="in" filter="strips(downRight)">
                                      <p:cBhvr>
                                        <p:cTn id="22" dur="1000"/>
                                        <p:tgtEl>
                                          <p:spTgt spid="14">
                                            <p:txEl>
                                              <p:pRg st="7" end="7"/>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4">
                                            <p:txEl>
                                              <p:pRg st="8" end="8"/>
                                            </p:txEl>
                                          </p:spTgt>
                                        </p:tgtEl>
                                        <p:attrNameLst>
                                          <p:attrName>style.visibility</p:attrName>
                                        </p:attrNameLst>
                                      </p:cBhvr>
                                      <p:to>
                                        <p:strVal val="visible"/>
                                      </p:to>
                                    </p:set>
                                    <p:animEffect transition="in" filter="strips(downRight)">
                                      <p:cBhvr>
                                        <p:cTn id="25" dur="1000"/>
                                        <p:tgtEl>
                                          <p:spTgt spid="14">
                                            <p:txEl>
                                              <p:pRg st="8" end="8"/>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4">
                                            <p:txEl>
                                              <p:pRg st="9" end="9"/>
                                            </p:txEl>
                                          </p:spTgt>
                                        </p:tgtEl>
                                        <p:attrNameLst>
                                          <p:attrName>style.visibility</p:attrName>
                                        </p:attrNameLst>
                                      </p:cBhvr>
                                      <p:to>
                                        <p:strVal val="visible"/>
                                      </p:to>
                                    </p:set>
                                    <p:animEffect transition="in" filter="strips(downRight)">
                                      <p:cBhvr>
                                        <p:cTn id="28" dur="1000"/>
                                        <p:tgtEl>
                                          <p:spTgt spid="14">
                                            <p:txEl>
                                              <p:pRg st="9" end="9"/>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4">
                                            <p:txEl>
                                              <p:pRg st="10" end="10"/>
                                            </p:txEl>
                                          </p:spTgt>
                                        </p:tgtEl>
                                        <p:attrNameLst>
                                          <p:attrName>style.visibility</p:attrName>
                                        </p:attrNameLst>
                                      </p:cBhvr>
                                      <p:to>
                                        <p:strVal val="visible"/>
                                      </p:to>
                                    </p:set>
                                    <p:animEffect transition="in" filter="strips(downRight)">
                                      <p:cBhvr>
                                        <p:cTn id="31" dur="1000"/>
                                        <p:tgtEl>
                                          <p:spTgt spid="14">
                                            <p:txEl>
                                              <p:pRg st="10" end="10"/>
                                            </p:txEl>
                                          </p:spTgt>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14">
                                            <p:txEl>
                                              <p:pRg st="12" end="12"/>
                                            </p:txEl>
                                          </p:spTgt>
                                        </p:tgtEl>
                                        <p:attrNameLst>
                                          <p:attrName>style.visibility</p:attrName>
                                        </p:attrNameLst>
                                      </p:cBhvr>
                                      <p:to>
                                        <p:strVal val="visible"/>
                                      </p:to>
                                    </p:set>
                                    <p:animEffect transition="in" filter="strips(downRight)">
                                      <p:cBhvr>
                                        <p:cTn id="34" dur="1000"/>
                                        <p:tgtEl>
                                          <p:spTgt spid="14">
                                            <p:txEl>
                                              <p:pRg st="12" end="12"/>
                                            </p:txEl>
                                          </p:spTgt>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14">
                                            <p:txEl>
                                              <p:pRg st="13" end="13"/>
                                            </p:txEl>
                                          </p:spTgt>
                                        </p:tgtEl>
                                        <p:attrNameLst>
                                          <p:attrName>style.visibility</p:attrName>
                                        </p:attrNameLst>
                                      </p:cBhvr>
                                      <p:to>
                                        <p:strVal val="visible"/>
                                      </p:to>
                                    </p:set>
                                    <p:animEffect transition="in" filter="strips(downRight)">
                                      <p:cBhvr>
                                        <p:cTn id="37" dur="1000"/>
                                        <p:tgtEl>
                                          <p:spTgt spid="14">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mph" presetSubtype="2" fill="hold" nodeType="clickEffect">
                                  <p:stCondLst>
                                    <p:cond delay="0"/>
                                  </p:stCondLst>
                                  <p:childTnLst>
                                    <p:animClr clrSpc="rgb" dir="cw">
                                      <p:cBhvr override="childStyle">
                                        <p:cTn id="41" dur="500" fill="hold"/>
                                        <p:tgtEl>
                                          <p:spTgt spid="14">
                                            <p:txEl>
                                              <p:pRg st="6" end="6"/>
                                            </p:txEl>
                                          </p:spTgt>
                                        </p:tgtEl>
                                        <p:attrNameLst>
                                          <p:attrName>style.color</p:attrName>
                                        </p:attrNameLst>
                                      </p:cBhvr>
                                      <p:to>
                                        <a:srgbClr val="F6FC14"/>
                                      </p:to>
                                    </p:animClr>
                                  </p:childTnLst>
                                </p:cTn>
                              </p:par>
                            </p:childTnLst>
                          </p:cTn>
                        </p:par>
                      </p:childTnLst>
                    </p:cTn>
                  </p:par>
                  <p:par>
                    <p:cTn id="42" fill="hold">
                      <p:stCondLst>
                        <p:cond delay="indefinite"/>
                      </p:stCondLst>
                      <p:childTnLst>
                        <p:par>
                          <p:cTn id="43" fill="hold">
                            <p:stCondLst>
                              <p:cond delay="0"/>
                            </p:stCondLst>
                            <p:childTnLst>
                              <p:par>
                                <p:cTn id="44" presetID="3" presetClass="emph" presetSubtype="2" fill="hold" nodeType="clickEffect">
                                  <p:stCondLst>
                                    <p:cond delay="0"/>
                                  </p:stCondLst>
                                  <p:childTnLst>
                                    <p:animClr clrSpc="rgb" dir="cw">
                                      <p:cBhvr override="childStyle">
                                        <p:cTn id="45" dur="500" fill="hold"/>
                                        <p:tgtEl>
                                          <p:spTgt spid="14">
                                            <p:txEl>
                                              <p:pRg st="1" end="1"/>
                                            </p:txEl>
                                          </p:spTgt>
                                        </p:tgtEl>
                                        <p:attrNameLst>
                                          <p:attrName>style.color</p:attrName>
                                        </p:attrNameLst>
                                      </p:cBhvr>
                                      <p:to>
                                        <a:srgbClr val="F6FC14"/>
                                      </p:to>
                                    </p:animClr>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strips(downRight)">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strips(downRight)">
                                      <p:cBhvr>
                                        <p:cTn id="55" dur="10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1"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strips(downRight)">
                                      <p:cBhvr>
                                        <p:cTn id="6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14" grpId="0" build="allAtOnce" bldLvl="0"/>
      <p:bldP spid="1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50"/>
            <a:ext cx="5072066"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5508958" y="2977657"/>
            <a:ext cx="2428892" cy="1106805"/>
          </a:xfrm>
          <a:prstGeom prst="rect">
            <a:avLst/>
          </a:prstGeom>
        </p:spPr>
        <p:txBody>
          <a:bodyPr wrap="square">
            <a:spAutoFit/>
          </a:bodyPr>
          <a:lstStyle/>
          <a:p>
            <a:pPr>
              <a:lnSpc>
                <a:spcPct val="150000"/>
              </a:lnSpc>
            </a:pPr>
            <a:r>
              <a:rPr lang="en-IN" sz="2200" dirty="0" smtClean="0"/>
              <a:t>Output: </a:t>
            </a:r>
          </a:p>
          <a:p>
            <a:pPr>
              <a:lnSpc>
                <a:spcPct val="150000"/>
              </a:lnSpc>
            </a:pPr>
            <a:r>
              <a:rPr lang="en-US" sz="2200" b="1" dirty="0" smtClean="0"/>
              <a:t>Macro is </a:t>
            </a:r>
            <a:r>
              <a:rPr lang="en-US" sz="2200" b="1" dirty="0" smtClean="0">
                <a:solidFill>
                  <a:srgbClr val="FF0000"/>
                </a:solidFill>
              </a:rPr>
              <a:t>un</a:t>
            </a:r>
            <a:r>
              <a:rPr lang="en-US" sz="2200" b="1" dirty="0" smtClean="0"/>
              <a:t>defined</a:t>
            </a:r>
          </a:p>
        </p:txBody>
      </p:sp>
      <p:sp>
        <p:nvSpPr>
          <p:cNvPr id="14" name="Rectangle 13"/>
          <p:cNvSpPr/>
          <p:nvPr/>
        </p:nvSpPr>
        <p:spPr>
          <a:xfrm>
            <a:off x="344173" y="475430"/>
            <a:ext cx="4572000" cy="4399915"/>
          </a:xfrm>
          <a:prstGeom prst="rect">
            <a:avLst/>
          </a:prstGeom>
        </p:spPr>
        <p:txBody>
          <a:bodyPr wrap="square">
            <a:spAutoFit/>
          </a:bodyPr>
          <a:lstStyle/>
          <a:p>
            <a:r>
              <a:rPr lang="en-US" sz="2000" dirty="0">
                <a:solidFill>
                  <a:schemeClr val="bg1"/>
                </a:solidFill>
              </a:rPr>
              <a:t>#include &lt;stdio.h&gt;</a:t>
            </a:r>
          </a:p>
          <a:p>
            <a:r>
              <a:rPr lang="en-US" sz="2000" b="1" dirty="0">
                <a:solidFill>
                  <a:schemeClr val="bg1"/>
                </a:solidFill>
              </a:rPr>
              <a:t>#define YEARS 12</a:t>
            </a:r>
          </a:p>
          <a:p>
            <a:r>
              <a:rPr lang="en-US" sz="2000" b="1" dirty="0">
                <a:solidFill>
                  <a:srgbClr val="FFFF00"/>
                </a:solidFill>
              </a:rPr>
              <a:t>#undef YEARS</a:t>
            </a:r>
          </a:p>
          <a:p>
            <a:r>
              <a:rPr lang="en-US" sz="2000" dirty="0">
                <a:solidFill>
                  <a:schemeClr val="bg1"/>
                </a:solidFill>
              </a:rPr>
              <a:t>int main()</a:t>
            </a:r>
          </a:p>
          <a:p>
            <a:r>
              <a:rPr lang="en-US" sz="2000" dirty="0">
                <a:solidFill>
                  <a:schemeClr val="bg1"/>
                </a:solidFill>
              </a:rPr>
              <a:t>{</a:t>
            </a:r>
          </a:p>
          <a:p>
            <a:endParaRPr lang="en-US" sz="2000" dirty="0">
              <a:solidFill>
                <a:schemeClr val="bg1"/>
              </a:solidFill>
            </a:endParaRPr>
          </a:p>
          <a:p>
            <a:r>
              <a:rPr lang="en-US" sz="2000" dirty="0">
                <a:solidFill>
                  <a:schemeClr val="bg1"/>
                </a:solidFill>
              </a:rPr>
              <a:t>   </a:t>
            </a:r>
            <a:r>
              <a:rPr lang="en-US" sz="2000" b="1" dirty="0">
                <a:solidFill>
                  <a:schemeClr val="bg1"/>
                </a:solidFill>
              </a:rPr>
              <a:t>#ifdef  YEARS</a:t>
            </a:r>
          </a:p>
          <a:p>
            <a:r>
              <a:rPr lang="en-US" sz="2000" dirty="0">
                <a:solidFill>
                  <a:schemeClr val="bg1"/>
                </a:solidFill>
              </a:rPr>
              <a:t>   printf(" Macro is defined");</a:t>
            </a:r>
          </a:p>
          <a:p>
            <a:r>
              <a:rPr lang="en-US" sz="2000" b="1" dirty="0">
                <a:solidFill>
                  <a:schemeClr val="bg1"/>
                </a:solidFill>
              </a:rPr>
              <a:t>   #else</a:t>
            </a:r>
          </a:p>
          <a:p>
            <a:r>
              <a:rPr lang="en-US" sz="2000" dirty="0">
                <a:solidFill>
                  <a:schemeClr val="bg1"/>
                </a:solidFill>
                <a:sym typeface="+mn-ea"/>
              </a:rPr>
              <a:t>   printf(" Macro is undefined");</a:t>
            </a:r>
          </a:p>
          <a:p>
            <a:r>
              <a:rPr lang="en-US" sz="2000" dirty="0">
                <a:solidFill>
                  <a:schemeClr val="bg1"/>
                </a:solidFill>
                <a:sym typeface="+mn-ea"/>
              </a:rPr>
              <a:t>   </a:t>
            </a:r>
            <a:r>
              <a:rPr lang="en-US" sz="2000" b="1" dirty="0">
                <a:solidFill>
                  <a:schemeClr val="bg1"/>
                </a:solidFill>
                <a:sym typeface="+mn-ea"/>
              </a:rPr>
              <a:t>#endif</a:t>
            </a:r>
          </a:p>
          <a:p>
            <a:endParaRPr lang="en-US" sz="2000" dirty="0">
              <a:solidFill>
                <a:schemeClr val="bg1"/>
              </a:solidFill>
            </a:endParaRPr>
          </a:p>
          <a:p>
            <a:r>
              <a:rPr lang="en-US" sz="2000" dirty="0">
                <a:solidFill>
                  <a:schemeClr val="bg1"/>
                </a:solidFill>
              </a:rPr>
              <a:t>   return 0;</a:t>
            </a:r>
          </a:p>
          <a:p>
            <a:r>
              <a:rPr lang="en-US" sz="2000" dirty="0">
                <a:solidFill>
                  <a:schemeClr val="bg1"/>
                </a:solidFill>
              </a:rPr>
              <a:t>}</a:t>
            </a:r>
          </a:p>
        </p:txBody>
      </p:sp>
      <p:cxnSp>
        <p:nvCxnSpPr>
          <p:cNvPr id="12" name="Straight Arrow Connector 11"/>
          <p:cNvCxnSpPr/>
          <p:nvPr/>
        </p:nvCxnSpPr>
        <p:spPr>
          <a:xfrm>
            <a:off x="2213912" y="2501356"/>
            <a:ext cx="42862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760699" y="2287042"/>
            <a:ext cx="953411" cy="429895"/>
          </a:xfrm>
          <a:prstGeom prst="rect">
            <a:avLst/>
          </a:prstGeom>
          <a:noFill/>
        </p:spPr>
        <p:txBody>
          <a:bodyPr wrap="square" rtlCol="0">
            <a:spAutoFit/>
          </a:bodyPr>
          <a:lstStyle/>
          <a:p>
            <a:r>
              <a:rPr lang="en-US" sz="2200" b="1" dirty="0" smtClean="0">
                <a:solidFill>
                  <a:srgbClr val="FFFF00"/>
                </a:solidFill>
              </a:rPr>
              <a:t>False</a:t>
            </a:r>
            <a:endParaRPr lang="en-US" sz="2200" b="1" dirty="0">
              <a:solidFill>
                <a:srgbClr val="FFFF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trips(downRight)">
                                      <p:cBhvr>
                                        <p:cTn id="7" dur="1000"/>
                                        <p:tgtEl>
                                          <p:spTgt spid="14">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strips(downRight)">
                                      <p:cBhvr>
                                        <p:cTn id="10" dur="1000"/>
                                        <p:tgtEl>
                                          <p:spTgt spid="14">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strips(downRight)">
                                      <p:cBhvr>
                                        <p:cTn id="13" dur="1000"/>
                                        <p:tgtEl>
                                          <p:spTgt spid="14">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strips(downRight)">
                                      <p:cBhvr>
                                        <p:cTn id="16" dur="1000"/>
                                        <p:tgtEl>
                                          <p:spTgt spid="14">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strips(downRight)">
                                      <p:cBhvr>
                                        <p:cTn id="19" dur="1000"/>
                                        <p:tgtEl>
                                          <p:spTgt spid="14">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strips(downRight)">
                                      <p:cBhvr>
                                        <p:cTn id="22" dur="1000"/>
                                        <p:tgtEl>
                                          <p:spTgt spid="14">
                                            <p:txEl>
                                              <p:pRg st="6" end="6"/>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animEffect transition="in" filter="strips(downRight)">
                                      <p:cBhvr>
                                        <p:cTn id="25" dur="1000"/>
                                        <p:tgtEl>
                                          <p:spTgt spid="14">
                                            <p:txEl>
                                              <p:pRg st="7" end="7"/>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4">
                                            <p:txEl>
                                              <p:pRg st="8" end="8"/>
                                            </p:txEl>
                                          </p:spTgt>
                                        </p:tgtEl>
                                        <p:attrNameLst>
                                          <p:attrName>style.visibility</p:attrName>
                                        </p:attrNameLst>
                                      </p:cBhvr>
                                      <p:to>
                                        <p:strVal val="visible"/>
                                      </p:to>
                                    </p:set>
                                    <p:animEffect transition="in" filter="strips(downRight)">
                                      <p:cBhvr>
                                        <p:cTn id="28" dur="1000"/>
                                        <p:tgtEl>
                                          <p:spTgt spid="14">
                                            <p:txEl>
                                              <p:pRg st="8" end="8"/>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4">
                                            <p:txEl>
                                              <p:pRg st="9" end="9"/>
                                            </p:txEl>
                                          </p:spTgt>
                                        </p:tgtEl>
                                        <p:attrNameLst>
                                          <p:attrName>style.visibility</p:attrName>
                                        </p:attrNameLst>
                                      </p:cBhvr>
                                      <p:to>
                                        <p:strVal val="visible"/>
                                      </p:to>
                                    </p:set>
                                    <p:animEffect transition="in" filter="strips(downRight)">
                                      <p:cBhvr>
                                        <p:cTn id="31" dur="1000"/>
                                        <p:tgtEl>
                                          <p:spTgt spid="14">
                                            <p:txEl>
                                              <p:pRg st="9" end="9"/>
                                            </p:txEl>
                                          </p:spTgt>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14">
                                            <p:txEl>
                                              <p:pRg st="10" end="10"/>
                                            </p:txEl>
                                          </p:spTgt>
                                        </p:tgtEl>
                                        <p:attrNameLst>
                                          <p:attrName>style.visibility</p:attrName>
                                        </p:attrNameLst>
                                      </p:cBhvr>
                                      <p:to>
                                        <p:strVal val="visible"/>
                                      </p:to>
                                    </p:set>
                                    <p:animEffect transition="in" filter="strips(downRight)">
                                      <p:cBhvr>
                                        <p:cTn id="34" dur="1000"/>
                                        <p:tgtEl>
                                          <p:spTgt spid="14">
                                            <p:txEl>
                                              <p:pRg st="10" end="10"/>
                                            </p:txEl>
                                          </p:spTgt>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14">
                                            <p:txEl>
                                              <p:pRg st="12" end="12"/>
                                            </p:txEl>
                                          </p:spTgt>
                                        </p:tgtEl>
                                        <p:attrNameLst>
                                          <p:attrName>style.visibility</p:attrName>
                                        </p:attrNameLst>
                                      </p:cBhvr>
                                      <p:to>
                                        <p:strVal val="visible"/>
                                      </p:to>
                                    </p:set>
                                    <p:animEffect transition="in" filter="strips(downRight)">
                                      <p:cBhvr>
                                        <p:cTn id="37" dur="1000"/>
                                        <p:tgtEl>
                                          <p:spTgt spid="14">
                                            <p:txEl>
                                              <p:pRg st="12" end="12"/>
                                            </p:txEl>
                                          </p:spTgt>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14">
                                            <p:txEl>
                                              <p:pRg st="13" end="13"/>
                                            </p:txEl>
                                          </p:spTgt>
                                        </p:tgtEl>
                                        <p:attrNameLst>
                                          <p:attrName>style.visibility</p:attrName>
                                        </p:attrNameLst>
                                      </p:cBhvr>
                                      <p:to>
                                        <p:strVal val="visible"/>
                                      </p:to>
                                    </p:set>
                                    <p:animEffect transition="in" filter="strips(downRight)">
                                      <p:cBhvr>
                                        <p:cTn id="40" dur="1000"/>
                                        <p:tgtEl>
                                          <p:spTgt spid="1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mph" presetSubtype="2" fill="hold" nodeType="clickEffect">
                                  <p:stCondLst>
                                    <p:cond delay="0"/>
                                  </p:stCondLst>
                                  <p:childTnLst>
                                    <p:animClr clrSpc="rgb" dir="cw">
                                      <p:cBhvr override="childStyle">
                                        <p:cTn id="44" dur="500" fill="hold"/>
                                        <p:tgtEl>
                                          <p:spTgt spid="14">
                                            <p:txEl>
                                              <p:pRg st="6" end="6"/>
                                            </p:txEl>
                                          </p:spTgt>
                                        </p:tgtEl>
                                        <p:attrNameLst>
                                          <p:attrName>style.color</p:attrName>
                                        </p:attrNameLst>
                                      </p:cBhvr>
                                      <p:to>
                                        <a:srgbClr val="F6FC14"/>
                                      </p:to>
                                    </p:animClr>
                                  </p:childTnLst>
                                </p:cTn>
                              </p:par>
                            </p:childTnLst>
                          </p:cTn>
                        </p:par>
                      </p:childTnLst>
                    </p:cTn>
                  </p:par>
                  <p:par>
                    <p:cTn id="45" fill="hold">
                      <p:stCondLst>
                        <p:cond delay="indefinite"/>
                      </p:stCondLst>
                      <p:childTnLst>
                        <p:par>
                          <p:cTn id="46" fill="hold">
                            <p:stCondLst>
                              <p:cond delay="0"/>
                            </p:stCondLst>
                            <p:childTnLst>
                              <p:par>
                                <p:cTn id="47" presetID="3" presetClass="emph" presetSubtype="2" fill="hold" nodeType="clickEffect">
                                  <p:stCondLst>
                                    <p:cond delay="0"/>
                                  </p:stCondLst>
                                  <p:childTnLst>
                                    <p:animClr clrSpc="rgb" dir="cw">
                                      <p:cBhvr override="childStyle">
                                        <p:cTn id="48" dur="500" fill="hold"/>
                                        <p:tgtEl>
                                          <p:spTgt spid="14">
                                            <p:txEl>
                                              <p:pRg st="1" end="1"/>
                                            </p:txEl>
                                          </p:spTgt>
                                        </p:tgtEl>
                                        <p:attrNameLst>
                                          <p:attrName>style.color</p:attrName>
                                        </p:attrNameLst>
                                      </p:cBhvr>
                                      <p:to>
                                        <a:srgbClr val="F6FC14"/>
                                      </p:to>
                                    </p:animClr>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childTnLst>
                                    <p:animClr clrSpc="rgb" dir="cw">
                                      <p:cBhvr override="childStyle">
                                        <p:cTn id="52" dur="500" fill="hold"/>
                                        <p:tgtEl>
                                          <p:spTgt spid="14">
                                            <p:txEl>
                                              <p:pRg st="2" end="2"/>
                                            </p:txEl>
                                          </p:spTgt>
                                        </p:tgtEl>
                                        <p:attrNameLst>
                                          <p:attrName>style.color</p:attrName>
                                        </p:attrNameLst>
                                      </p:cBhvr>
                                      <p:to>
                                        <a:srgbClr val="F6FC14"/>
                                      </p:to>
                                    </p:animClr>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strips(downRight)">
                                      <p:cBhvr>
                                        <p:cTn id="57" dur="10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trips(downRight)">
                                      <p:cBhvr>
                                        <p:cTn id="62" dur="10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1"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strips(downRight)">
                                      <p:cBhvr>
                                        <p:cTn id="6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14" grpId="0" uiExpand="1" build="allAtOnce" bldLvl="0"/>
      <p:bldP spid="13"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795905" y="1817370"/>
            <a:ext cx="3552190" cy="922020"/>
          </a:xfrm>
          <a:prstGeom prst="rect">
            <a:avLst/>
          </a:prstGeom>
          <a:noFill/>
          <a:ln>
            <a:noFill/>
          </a:ln>
        </p:spPr>
        <p:txBody>
          <a:bodyPr wrap="none" rtlCol="0" anchor="t">
            <a:spAutoFit/>
          </a:bodyPr>
          <a:lstStyle/>
          <a:p>
            <a:pPr algn="ctr"/>
            <a:r>
              <a:rPr lang="en-US" altLang="zh-CN" sz="5400" b="1">
                <a:solidFill>
                  <a:schemeClr val="tx1"/>
                </a:solidFill>
                <a:effectLst>
                  <a:outerShdw blurRad="38100" dist="19050" dir="2700000" algn="tl" rotWithShape="0">
                    <a:schemeClr val="dk1">
                      <a:alpha val="40000"/>
                    </a:schemeClr>
                  </a:outerShdw>
                </a:effectLst>
              </a:rPr>
              <a:t>PROGRAMS</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1050" y="2207895"/>
            <a:ext cx="4545965" cy="829945"/>
          </a:xfrm>
          <a:prstGeom prst="rect">
            <a:avLst/>
          </a:prstGeom>
        </p:spPr>
        <p:txBody>
          <a:bodyPr wrap="square">
            <a:spAutoFit/>
          </a:bodyPr>
          <a:lstStyle/>
          <a:p>
            <a:pPr>
              <a:lnSpc>
                <a:spcPct val="150000"/>
              </a:lnSpc>
            </a:pPr>
            <a:r>
              <a:rPr lang="en-US" altLang="en-IN" sz="3200" b="1" dirty="0" smtClean="0">
                <a:solidFill>
                  <a:schemeClr val="tx1"/>
                </a:solidFill>
              </a:rPr>
              <a:t>-  </a:t>
            </a:r>
            <a:r>
              <a:rPr lang="en-US" sz="3200" b="1" dirty="0" smtClean="0">
                <a:sym typeface="+mn-ea"/>
              </a:rPr>
              <a:t>Structural Oriented</a:t>
            </a:r>
            <a:endParaRPr lang="en-US" altLang="en-IN" sz="3200" b="1" dirty="0" smtClean="0">
              <a:solidFill>
                <a:schemeClr val="tx1"/>
              </a:solidFill>
            </a:endParaRPr>
          </a:p>
        </p:txBody>
      </p:sp>
      <p:sp>
        <p:nvSpPr>
          <p:cNvPr id="4" name="Rectangle 3"/>
          <p:cNvSpPr/>
          <p:nvPr/>
        </p:nvSpPr>
        <p:spPr>
          <a:xfrm>
            <a:off x="3930650" y="2905125"/>
            <a:ext cx="4545965" cy="829945"/>
          </a:xfrm>
          <a:prstGeom prst="rect">
            <a:avLst/>
          </a:prstGeom>
        </p:spPr>
        <p:txBody>
          <a:bodyPr wrap="square">
            <a:spAutoFit/>
          </a:bodyPr>
          <a:lstStyle/>
          <a:p>
            <a:pPr>
              <a:lnSpc>
                <a:spcPct val="150000"/>
              </a:lnSpc>
            </a:pPr>
            <a:r>
              <a:rPr lang="en-US" altLang="en-IN" sz="3200" b="1" dirty="0" smtClean="0">
                <a:solidFill>
                  <a:schemeClr val="tx1"/>
                </a:solidFill>
              </a:rPr>
              <a:t>-  </a:t>
            </a:r>
            <a:r>
              <a:rPr lang="en-US" sz="3200" b="1" dirty="0" smtClean="0">
                <a:sym typeface="+mn-ea"/>
              </a:rPr>
              <a:t>Object Oriented</a:t>
            </a:r>
            <a:endParaRPr lang="en-US" altLang="en-IN" sz="3200" b="1" dirty="0" smtClean="0">
              <a:solidFill>
                <a:schemeClr val="tx1"/>
              </a:solidFill>
            </a:endParaRPr>
          </a:p>
        </p:txBody>
      </p:sp>
      <p:sp>
        <p:nvSpPr>
          <p:cNvPr id="6" name="Rectangle 5"/>
          <p:cNvSpPr/>
          <p:nvPr/>
        </p:nvSpPr>
        <p:spPr>
          <a:xfrm>
            <a:off x="119575" y="-171875"/>
            <a:ext cx="4176463" cy="3153410"/>
          </a:xfrm>
          <a:prstGeom prst="rect">
            <a:avLst/>
          </a:prstGeom>
        </p:spPr>
        <p:txBody>
          <a:bodyPr wrap="square">
            <a:spAutoFit/>
          </a:bodyPr>
          <a:lstStyle/>
          <a:p>
            <a:r>
              <a:rPr lang="en-US" sz="19900" b="1" dirty="0" smtClean="0">
                <a:ln w="10541" cmpd="sng">
                  <a:solidFill>
                    <a:srgbClr val="7D7D7D">
                      <a:tint val="100000"/>
                      <a:shade val="100000"/>
                      <a:satMod val="110000"/>
                    </a:srgbClr>
                  </a:solidFill>
                  <a:prstDash val="solid"/>
                </a:ln>
              </a:rPr>
              <a:t>C</a:t>
            </a:r>
            <a:endParaRPr lang="en-US" sz="28700" b="1" dirty="0" smtClean="0">
              <a:ln w="10541" cmpd="sng">
                <a:solidFill>
                  <a:srgbClr val="7D7D7D">
                    <a:tint val="100000"/>
                    <a:shade val="100000"/>
                    <a:satMod val="110000"/>
                  </a:srgbClr>
                </a:solidFill>
                <a:prstDash val="solid"/>
              </a:ln>
            </a:endParaRPr>
          </a:p>
        </p:txBody>
      </p:sp>
      <p:sp>
        <p:nvSpPr>
          <p:cNvPr id="16" name="Rectangle 15"/>
          <p:cNvSpPr/>
          <p:nvPr/>
        </p:nvSpPr>
        <p:spPr>
          <a:xfrm>
            <a:off x="1631741" y="1204048"/>
            <a:ext cx="2574290" cy="829945"/>
          </a:xfrm>
          <a:prstGeom prst="rect">
            <a:avLst/>
          </a:prstGeom>
        </p:spPr>
        <p:txBody>
          <a:bodyPr wrap="none">
            <a:spAutoFit/>
          </a:bodyPr>
          <a:lstStyle/>
          <a:p>
            <a:r>
              <a:rPr lang="en-US" sz="4800" b="1" dirty="0" smtClean="0">
                <a:ln w="10541" cmpd="sng">
                  <a:solidFill>
                    <a:srgbClr val="7D7D7D">
                      <a:tint val="100000"/>
                      <a:shade val="100000"/>
                      <a:satMod val="110000"/>
                    </a:srgbClr>
                  </a:solidFill>
                  <a:prstDash val="solid"/>
                </a:ln>
              </a:rPr>
              <a:t>Language</a:t>
            </a:r>
            <a:endParaRPr lang="en-IN" dirty="0"/>
          </a:p>
        </p:txBody>
      </p:sp>
      <p:pic>
        <p:nvPicPr>
          <p:cNvPr id="5124" name="Picture 4" descr="Image result for question mark png"/>
          <p:cNvPicPr>
            <a:picLocks noGrp="1" noChangeAspect="1" noChangeArrowheads="1"/>
          </p:cNvPicPr>
          <p:nvPr>
            <p:ph idx="1"/>
          </p:nvPr>
        </p:nvPicPr>
        <p:blipFill>
          <a:blip r:embed="rId3" cstate="print"/>
          <a:srcRect/>
          <a:stretch>
            <a:fillRect/>
          </a:stretch>
        </p:blipFill>
        <p:spPr bwMode="auto">
          <a:xfrm>
            <a:off x="7238365" y="2137410"/>
            <a:ext cx="1750695" cy="1750695"/>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467600" y="2095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3"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29" presetClass="entr" presetSubtype="0" fill="hold" grpId="3"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ppt_x</p:attrName>
                                        </p:attrNameLst>
                                      </p:cBhvr>
                                      <p:tavLst>
                                        <p:tav tm="0">
                                          <p:val>
                                            <p:strVal val="#ppt_x-.2"/>
                                          </p:val>
                                        </p:tav>
                                        <p:tav tm="100000">
                                          <p:val>
                                            <p:strVal val="#ppt_x"/>
                                          </p:val>
                                        </p:tav>
                                      </p:tavLst>
                                    </p:anim>
                                    <p:anim calcmode="lin" valueType="num">
                                      <p:cBhvr>
                                        <p:cTn id="1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5" dur="1000"/>
                                        <p:tgtEl>
                                          <p:spTgt spid="4"/>
                                        </p:tgtEl>
                                      </p:cBhvr>
                                    </p:animEffect>
                                  </p:childTnLst>
                                </p:cTn>
                              </p:par>
                            </p:childTnLst>
                          </p:cTn>
                        </p:par>
                        <p:par>
                          <p:cTn id="16" fill="hold">
                            <p:stCondLst>
                              <p:cond delay="2000"/>
                            </p:stCondLst>
                            <p:childTnLst>
                              <p:par>
                                <p:cTn id="17" presetID="37" presetClass="entr" presetSubtype="0" fill="hold" nodeType="afterEffect">
                                  <p:stCondLst>
                                    <p:cond delay="0"/>
                                  </p:stCondLst>
                                  <p:childTnLst>
                                    <p:set>
                                      <p:cBhvr>
                                        <p:cTn id="18" dur="1" fill="hold">
                                          <p:stCondLst>
                                            <p:cond delay="0"/>
                                          </p:stCondLst>
                                        </p:cTn>
                                        <p:tgtEl>
                                          <p:spTgt spid="5124"/>
                                        </p:tgtEl>
                                        <p:attrNameLst>
                                          <p:attrName>style.visibility</p:attrName>
                                        </p:attrNameLst>
                                      </p:cBhvr>
                                      <p:to>
                                        <p:strVal val="visible"/>
                                      </p:to>
                                    </p:set>
                                    <p:animEffect transition="in" filter="fade">
                                      <p:cBhvr>
                                        <p:cTn id="19" dur="1000"/>
                                        <p:tgtEl>
                                          <p:spTgt spid="5124"/>
                                        </p:tgtEl>
                                      </p:cBhvr>
                                    </p:animEffect>
                                    <p:anim calcmode="lin" valueType="num">
                                      <p:cBhvr>
                                        <p:cTn id="20" dur="1000" fill="hold"/>
                                        <p:tgtEl>
                                          <p:spTgt spid="5124"/>
                                        </p:tgtEl>
                                        <p:attrNameLst>
                                          <p:attrName>ppt_x</p:attrName>
                                        </p:attrNameLst>
                                      </p:cBhvr>
                                      <p:tavLst>
                                        <p:tav tm="0">
                                          <p:val>
                                            <p:strVal val="#ppt_x"/>
                                          </p:val>
                                        </p:tav>
                                        <p:tav tm="100000">
                                          <p:val>
                                            <p:strVal val="#ppt_x"/>
                                          </p:val>
                                        </p:tav>
                                      </p:tavLst>
                                    </p:anim>
                                    <p:anim calcmode="lin" valueType="num">
                                      <p:cBhvr>
                                        <p:cTn id="21" dur="900" decel="100000" fill="hold"/>
                                        <p:tgtEl>
                                          <p:spTgt spid="512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12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P spid="4" grpId="3"/>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795905" y="1817370"/>
            <a:ext cx="3552190" cy="922020"/>
          </a:xfrm>
          <a:prstGeom prst="rect">
            <a:avLst/>
          </a:prstGeom>
          <a:noFill/>
          <a:ln>
            <a:noFill/>
          </a:ln>
        </p:spPr>
        <p:txBody>
          <a:bodyPr wrap="none" rtlCol="0" anchor="t">
            <a:spAutoFit/>
          </a:bodyPr>
          <a:lstStyle/>
          <a:p>
            <a:pPr algn="ctr"/>
            <a:r>
              <a:rPr lang="en-US" altLang="zh-CN" sz="5400" b="1">
                <a:solidFill>
                  <a:schemeClr val="bg1"/>
                </a:solidFill>
                <a:effectLst>
                  <a:outerShdw blurRad="38100" dist="19050" dir="2700000" algn="tl" rotWithShape="0">
                    <a:schemeClr val="dk1">
                      <a:alpha val="40000"/>
                    </a:schemeClr>
                  </a:outerShdw>
                </a:effectLst>
              </a:rPr>
              <a:t>PROGRAMS</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pull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Do not"/>
          <p:cNvPicPr>
            <a:picLocks noChangeAspect="1" noChangeArrowheads="1"/>
          </p:cNvPicPr>
          <p:nvPr/>
        </p:nvPicPr>
        <p:blipFill>
          <a:blip r:embed="rId3" cstate="print"/>
          <a:srcRect l="11042" r="46903"/>
          <a:stretch>
            <a:fillRect/>
          </a:stretch>
        </p:blipFill>
        <p:spPr bwMode="auto">
          <a:xfrm>
            <a:off x="7010400" y="2045337"/>
            <a:ext cx="2031600" cy="2679069"/>
          </a:xfrm>
          <a:prstGeom prst="rect">
            <a:avLst/>
          </a:prstGeom>
          <a:noFill/>
        </p:spPr>
      </p:pic>
      <p:sp>
        <p:nvSpPr>
          <p:cNvPr id="5" name="Rectangle 4"/>
          <p:cNvSpPr/>
          <p:nvPr/>
        </p:nvSpPr>
        <p:spPr>
          <a:xfrm>
            <a:off x="0" y="4677405"/>
            <a:ext cx="9144000" cy="4660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124" name="Picture 4" descr="Image result for question mark png"/>
          <p:cNvPicPr>
            <a:picLocks noChangeAspect="1" noChangeArrowheads="1"/>
          </p:cNvPicPr>
          <p:nvPr/>
        </p:nvPicPr>
        <p:blipFill>
          <a:blip r:embed="rId4" cstate="print"/>
          <a:srcRect/>
          <a:stretch>
            <a:fillRect/>
          </a:stretch>
        </p:blipFill>
        <p:spPr bwMode="auto">
          <a:xfrm rot="192265">
            <a:off x="3064958" y="1460455"/>
            <a:ext cx="3429000" cy="3384087"/>
          </a:xfrm>
          <a:prstGeom prst="rect">
            <a:avLst/>
          </a:prstGeom>
          <a:ln>
            <a:noFill/>
          </a:ln>
          <a:effectLst>
            <a:outerShdw blurRad="292100" dist="139700" dir="2700000" algn="tl" rotWithShape="0">
              <a:srgbClr val="333333">
                <a:alpha val="65000"/>
              </a:srgbClr>
            </a:outerShdw>
          </a:effectLst>
        </p:spPr>
      </p:pic>
      <p:sp>
        <p:nvSpPr>
          <p:cNvPr id="6" name="Donut 5"/>
          <p:cNvSpPr/>
          <p:nvPr/>
        </p:nvSpPr>
        <p:spPr>
          <a:xfrm>
            <a:off x="4343400" y="4000587"/>
            <a:ext cx="685800" cy="676817"/>
          </a:xfrm>
          <a:prstGeom prst="donut">
            <a:avLst>
              <a:gd name="adj" fmla="val 33110"/>
            </a:avLst>
          </a:prstGeom>
          <a:solidFill>
            <a:schemeClr val="tx1"/>
          </a:solidFill>
          <a:ln>
            <a:solidFill>
              <a:schemeClr val="tx1"/>
            </a:solidFill>
          </a:ln>
          <a:effectLst>
            <a:glow rad="63500">
              <a:schemeClr val="accent5">
                <a:satMod val="175000"/>
                <a:alpha val="40000"/>
              </a:schemeClr>
            </a:glow>
            <a:innerShdw blurRad="63500" dist="50800" dir="13500000">
              <a:prstClr val="black">
                <a:alpha val="50000"/>
              </a:prstClr>
            </a:innerShdw>
          </a:effectLst>
          <a:scene3d>
            <a:camera prst="orthographicFront"/>
            <a:lightRig rig="threePt" dir="t"/>
          </a:scene3d>
          <a:sp3d>
            <a:bevelT/>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7" name="Freeform 6"/>
          <p:cNvSpPr/>
          <p:nvPr/>
        </p:nvSpPr>
        <p:spPr>
          <a:xfrm rot="977080" flipH="1">
            <a:off x="1067397" y="4438166"/>
            <a:ext cx="634566" cy="630173"/>
          </a:xfrm>
          <a:custGeom>
            <a:avLst/>
            <a:gdLst>
              <a:gd name="connsiteX0" fmla="*/ 0 w 886076"/>
              <a:gd name="connsiteY0" fmla="*/ 332510 h 347108"/>
              <a:gd name="connsiteX1" fmla="*/ 106878 w 886076"/>
              <a:gd name="connsiteY1" fmla="*/ 249382 h 347108"/>
              <a:gd name="connsiteX2" fmla="*/ 178130 w 886076"/>
              <a:gd name="connsiteY2" fmla="*/ 213756 h 347108"/>
              <a:gd name="connsiteX3" fmla="*/ 237507 w 886076"/>
              <a:gd name="connsiteY3" fmla="*/ 178130 h 347108"/>
              <a:gd name="connsiteX4" fmla="*/ 344385 w 886076"/>
              <a:gd name="connsiteY4" fmla="*/ 142504 h 347108"/>
              <a:gd name="connsiteX5" fmla="*/ 475013 w 886076"/>
              <a:gd name="connsiteY5" fmla="*/ 95003 h 347108"/>
              <a:gd name="connsiteX6" fmla="*/ 522515 w 886076"/>
              <a:gd name="connsiteY6" fmla="*/ 83128 h 347108"/>
              <a:gd name="connsiteX7" fmla="*/ 558141 w 886076"/>
              <a:gd name="connsiteY7" fmla="*/ 59377 h 347108"/>
              <a:gd name="connsiteX8" fmla="*/ 653143 w 886076"/>
              <a:gd name="connsiteY8" fmla="*/ 35626 h 347108"/>
              <a:gd name="connsiteX9" fmla="*/ 688769 w 886076"/>
              <a:gd name="connsiteY9" fmla="*/ 23751 h 347108"/>
              <a:gd name="connsiteX10" fmla="*/ 783772 w 886076"/>
              <a:gd name="connsiteY10" fmla="*/ 0 h 347108"/>
              <a:gd name="connsiteX11" fmla="*/ 819398 w 886076"/>
              <a:gd name="connsiteY11" fmla="*/ 190006 h 347108"/>
              <a:gd name="connsiteX12" fmla="*/ 748146 w 886076"/>
              <a:gd name="connsiteY12" fmla="*/ 237507 h 347108"/>
              <a:gd name="connsiteX13" fmla="*/ 676894 w 886076"/>
              <a:gd name="connsiteY13" fmla="*/ 273133 h 347108"/>
              <a:gd name="connsiteX14" fmla="*/ 748146 w 886076"/>
              <a:gd name="connsiteY14" fmla="*/ 320634 h 347108"/>
              <a:gd name="connsiteX15" fmla="*/ 819398 w 886076"/>
              <a:gd name="connsiteY15" fmla="*/ 344385 h 347108"/>
              <a:gd name="connsiteX16" fmla="*/ 866899 w 886076"/>
              <a:gd name="connsiteY16" fmla="*/ 332510 h 347108"/>
              <a:gd name="connsiteX17" fmla="*/ 843148 w 886076"/>
              <a:gd name="connsiteY17" fmla="*/ 296884 h 347108"/>
              <a:gd name="connsiteX18" fmla="*/ 783772 w 886076"/>
              <a:gd name="connsiteY18" fmla="*/ 225632 h 347108"/>
              <a:gd name="connsiteX19" fmla="*/ 771896 w 886076"/>
              <a:gd name="connsiteY19" fmla="*/ 225632 h 347108"/>
              <a:gd name="connsiteX20" fmla="*/ 593766 w 886076"/>
              <a:gd name="connsiteY20" fmla="*/ 225632 h 34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076" h="347108">
                <a:moveTo>
                  <a:pt x="0" y="332510"/>
                </a:moveTo>
                <a:cubicBezTo>
                  <a:pt x="35626" y="304801"/>
                  <a:pt x="69325" y="274418"/>
                  <a:pt x="106878" y="249382"/>
                </a:cubicBezTo>
                <a:cubicBezTo>
                  <a:pt x="128972" y="234652"/>
                  <a:pt x="154818" y="226471"/>
                  <a:pt x="178130" y="213756"/>
                </a:cubicBezTo>
                <a:cubicBezTo>
                  <a:pt x="198393" y="202703"/>
                  <a:pt x="216292" y="187222"/>
                  <a:pt x="237507" y="178130"/>
                </a:cubicBezTo>
                <a:cubicBezTo>
                  <a:pt x="272024" y="163337"/>
                  <a:pt x="309518" y="156451"/>
                  <a:pt x="344385" y="142504"/>
                </a:cubicBezTo>
                <a:cubicBezTo>
                  <a:pt x="401037" y="119843"/>
                  <a:pt x="414037" y="113296"/>
                  <a:pt x="475013" y="95003"/>
                </a:cubicBezTo>
                <a:cubicBezTo>
                  <a:pt x="490646" y="90313"/>
                  <a:pt x="506681" y="87086"/>
                  <a:pt x="522515" y="83128"/>
                </a:cubicBezTo>
                <a:cubicBezTo>
                  <a:pt x="534390" y="75211"/>
                  <a:pt x="544728" y="64255"/>
                  <a:pt x="558141" y="59377"/>
                </a:cubicBezTo>
                <a:cubicBezTo>
                  <a:pt x="588818" y="48222"/>
                  <a:pt x="621651" y="44215"/>
                  <a:pt x="653143" y="35626"/>
                </a:cubicBezTo>
                <a:cubicBezTo>
                  <a:pt x="665220" y="32332"/>
                  <a:pt x="676692" y="27045"/>
                  <a:pt x="688769" y="23751"/>
                </a:cubicBezTo>
                <a:cubicBezTo>
                  <a:pt x="720261" y="15162"/>
                  <a:pt x="783772" y="0"/>
                  <a:pt x="783772" y="0"/>
                </a:cubicBezTo>
                <a:cubicBezTo>
                  <a:pt x="874272" y="22626"/>
                  <a:pt x="886076" y="9021"/>
                  <a:pt x="819398" y="190006"/>
                </a:cubicBezTo>
                <a:cubicBezTo>
                  <a:pt x="809530" y="216791"/>
                  <a:pt x="771897" y="221673"/>
                  <a:pt x="748146" y="237507"/>
                </a:cubicBezTo>
                <a:cubicBezTo>
                  <a:pt x="702103" y="268202"/>
                  <a:pt x="726061" y="256744"/>
                  <a:pt x="676894" y="273133"/>
                </a:cubicBezTo>
                <a:cubicBezTo>
                  <a:pt x="700645" y="288967"/>
                  <a:pt x="721066" y="311607"/>
                  <a:pt x="748146" y="320634"/>
                </a:cubicBezTo>
                <a:lnTo>
                  <a:pt x="819398" y="344385"/>
                </a:lnTo>
                <a:cubicBezTo>
                  <a:pt x="835232" y="340427"/>
                  <a:pt x="859600" y="347108"/>
                  <a:pt x="866899" y="332510"/>
                </a:cubicBezTo>
                <a:cubicBezTo>
                  <a:pt x="873282" y="319744"/>
                  <a:pt x="850229" y="309276"/>
                  <a:pt x="843148" y="296884"/>
                </a:cubicBezTo>
                <a:cubicBezTo>
                  <a:pt x="815316" y="248176"/>
                  <a:pt x="832273" y="249882"/>
                  <a:pt x="783772" y="225632"/>
                </a:cubicBezTo>
                <a:cubicBezTo>
                  <a:pt x="780231" y="223862"/>
                  <a:pt x="775855" y="225632"/>
                  <a:pt x="771896" y="225632"/>
                </a:cubicBezTo>
                <a:lnTo>
                  <a:pt x="593766" y="225632"/>
                </a:lnTo>
              </a:path>
            </a:pathLst>
          </a:custGeom>
          <a:solidFill>
            <a:schemeClr val="tx1"/>
          </a:solidFill>
          <a:ln>
            <a:solidFill>
              <a:schemeClr val="tx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2"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90">
                                          <p:stCondLst>
                                            <p:cond delay="0"/>
                                          </p:stCondLst>
                                        </p:cTn>
                                        <p:tgtEl>
                                          <p:spTgt spid="6"/>
                                        </p:tgtEl>
                                      </p:cBhvr>
                                    </p:animEffect>
                                    <p:anim calcmode="lin" valueType="num">
                                      <p:cBhvr>
                                        <p:cTn id="8"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3" dur="13">
                                          <p:stCondLst>
                                            <p:cond delay="325"/>
                                          </p:stCondLst>
                                        </p:cTn>
                                        <p:tgtEl>
                                          <p:spTgt spid="6"/>
                                        </p:tgtEl>
                                      </p:cBhvr>
                                      <p:to x="100000" y="60000"/>
                                    </p:animScale>
                                    <p:animScale>
                                      <p:cBhvr>
                                        <p:cTn id="14" dur="83" decel="50000">
                                          <p:stCondLst>
                                            <p:cond delay="338"/>
                                          </p:stCondLst>
                                        </p:cTn>
                                        <p:tgtEl>
                                          <p:spTgt spid="6"/>
                                        </p:tgtEl>
                                      </p:cBhvr>
                                      <p:to x="100000" y="100000"/>
                                    </p:animScale>
                                    <p:animScale>
                                      <p:cBhvr>
                                        <p:cTn id="15" dur="13">
                                          <p:stCondLst>
                                            <p:cond delay="656"/>
                                          </p:stCondLst>
                                        </p:cTn>
                                        <p:tgtEl>
                                          <p:spTgt spid="6"/>
                                        </p:tgtEl>
                                      </p:cBhvr>
                                      <p:to x="100000" y="80000"/>
                                    </p:animScale>
                                    <p:animScale>
                                      <p:cBhvr>
                                        <p:cTn id="16" dur="83" decel="50000">
                                          <p:stCondLst>
                                            <p:cond delay="669"/>
                                          </p:stCondLst>
                                        </p:cTn>
                                        <p:tgtEl>
                                          <p:spTgt spid="6"/>
                                        </p:tgtEl>
                                      </p:cBhvr>
                                      <p:to x="100000" y="100000"/>
                                    </p:animScale>
                                    <p:animScale>
                                      <p:cBhvr>
                                        <p:cTn id="17" dur="13">
                                          <p:stCondLst>
                                            <p:cond delay="821"/>
                                          </p:stCondLst>
                                        </p:cTn>
                                        <p:tgtEl>
                                          <p:spTgt spid="6"/>
                                        </p:tgtEl>
                                      </p:cBhvr>
                                      <p:to x="100000" y="90000"/>
                                    </p:animScale>
                                    <p:animScale>
                                      <p:cBhvr>
                                        <p:cTn id="18" dur="83" decel="50000">
                                          <p:stCondLst>
                                            <p:cond delay="834"/>
                                          </p:stCondLst>
                                        </p:cTn>
                                        <p:tgtEl>
                                          <p:spTgt spid="6"/>
                                        </p:tgtEl>
                                      </p:cBhvr>
                                      <p:to x="100000" y="100000"/>
                                    </p:animScale>
                                    <p:animScale>
                                      <p:cBhvr>
                                        <p:cTn id="19" dur="13">
                                          <p:stCondLst>
                                            <p:cond delay="904"/>
                                          </p:stCondLst>
                                        </p:cTn>
                                        <p:tgtEl>
                                          <p:spTgt spid="6"/>
                                        </p:tgtEl>
                                      </p:cBhvr>
                                      <p:to x="100000" y="95000"/>
                                    </p:animScale>
                                    <p:animScale>
                                      <p:cBhvr>
                                        <p:cTn id="20" dur="83" decel="50000">
                                          <p:stCondLst>
                                            <p:cond delay="917"/>
                                          </p:stCondLst>
                                        </p:cTn>
                                        <p:tgtEl>
                                          <p:spTgt spid="6"/>
                                        </p:tgtEl>
                                      </p:cBhvr>
                                      <p:to x="100000" y="100000"/>
                                    </p:animScale>
                                  </p:childTnLst>
                                </p:cTn>
                              </p:par>
                              <p:par>
                                <p:cTn id="21" presetID="8" presetClass="emph" presetSubtype="0" fill="hold" grpId="0" nodeType="withEffect">
                                  <p:stCondLst>
                                    <p:cond delay="0"/>
                                  </p:stCondLst>
                                  <p:childTnLst>
                                    <p:animRot by="21600000">
                                      <p:cBhvr>
                                        <p:cTn id="22" dur="1000" fill="hold"/>
                                        <p:tgtEl>
                                          <p:spTgt spid="6"/>
                                        </p:tgtEl>
                                        <p:attrNameLst>
                                          <p:attrName>r</p:attrName>
                                        </p:attrNameLst>
                                      </p:cBhvr>
                                    </p:animRot>
                                  </p:childTnLst>
                                </p:cTn>
                              </p:par>
                              <p:par>
                                <p:cTn id="23" presetID="7" presetClass="entr" presetSubtype="8" fill="hold" grpId="1"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0-#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37" presetClass="entr" presetSubtype="0" fill="hold" nodeType="afterEffect">
                                  <p:stCondLst>
                                    <p:cond delay="0"/>
                                  </p:stCondLst>
                                  <p:childTnLst>
                                    <p:set>
                                      <p:cBhvr>
                                        <p:cTn id="29" dur="1" fill="hold">
                                          <p:stCondLst>
                                            <p:cond delay="0"/>
                                          </p:stCondLst>
                                        </p:cTn>
                                        <p:tgtEl>
                                          <p:spTgt spid="5124"/>
                                        </p:tgtEl>
                                        <p:attrNameLst>
                                          <p:attrName>style.visibility</p:attrName>
                                        </p:attrNameLst>
                                      </p:cBhvr>
                                      <p:to>
                                        <p:strVal val="visible"/>
                                      </p:to>
                                    </p:set>
                                    <p:animEffect transition="in" filter="fade">
                                      <p:cBhvr>
                                        <p:cTn id="30" dur="1000"/>
                                        <p:tgtEl>
                                          <p:spTgt spid="5124"/>
                                        </p:tgtEl>
                                      </p:cBhvr>
                                    </p:animEffect>
                                    <p:anim calcmode="lin" valueType="num">
                                      <p:cBhvr>
                                        <p:cTn id="31" dur="1000" fill="hold"/>
                                        <p:tgtEl>
                                          <p:spTgt spid="5124"/>
                                        </p:tgtEl>
                                        <p:attrNameLst>
                                          <p:attrName>ppt_x</p:attrName>
                                        </p:attrNameLst>
                                      </p:cBhvr>
                                      <p:tavLst>
                                        <p:tav tm="0">
                                          <p:val>
                                            <p:strVal val="#ppt_x"/>
                                          </p:val>
                                        </p:tav>
                                        <p:tav tm="100000">
                                          <p:val>
                                            <p:strVal val="#ppt_x"/>
                                          </p:val>
                                        </p:tav>
                                      </p:tavLst>
                                    </p:anim>
                                    <p:anim calcmode="lin" valueType="num">
                                      <p:cBhvr>
                                        <p:cTn id="32" dur="900" decel="100000" fill="hold"/>
                                        <p:tgtEl>
                                          <p:spTgt spid="5124"/>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5124"/>
                                        </p:tgtEl>
                                        <p:attrNameLst>
                                          <p:attrName>ppt_y</p:attrName>
                                        </p:attrNameLst>
                                      </p:cBhvr>
                                      <p:tavLst>
                                        <p:tav tm="0">
                                          <p:val>
                                            <p:strVal val="#ppt_y-.03"/>
                                          </p:val>
                                        </p:tav>
                                        <p:tav tm="100000">
                                          <p:val>
                                            <p:strVal val="#ppt_y"/>
                                          </p:val>
                                        </p:tav>
                                      </p:tavLst>
                                    </p:anim>
                                  </p:childTnLst>
                                </p:cTn>
                              </p:par>
                            </p:childTnLst>
                          </p:cTn>
                        </p:par>
                        <p:par>
                          <p:cTn id="34" fill="hold">
                            <p:stCondLst>
                              <p:cond delay="2000"/>
                            </p:stCondLst>
                            <p:childTnLst>
                              <p:par>
                                <p:cTn id="35" presetID="63" presetClass="path" presetSubtype="0" accel="50000" decel="50000" fill="hold" grpId="3" nodeType="afterEffect">
                                  <p:stCondLst>
                                    <p:cond delay="0"/>
                                  </p:stCondLst>
                                  <p:childTnLst>
                                    <p:animMotion origin="layout" path="M 0 0  L 0.25 0  E" pathEditMode="relative" ptsTypes="">
                                      <p:cBhvr>
                                        <p:cTn id="36" dur="3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079" y="2195740"/>
            <a:ext cx="3608680" cy="923330"/>
          </a:xfrm>
          <a:prstGeom prst="rect">
            <a:avLst/>
          </a:prstGeom>
        </p:spPr>
        <p:txBody>
          <a:bodyPr wrap="none">
            <a:spAutoFit/>
          </a:bodyPr>
          <a:lstStyle/>
          <a:p>
            <a:pPr algn="ctr"/>
            <a:r>
              <a:rPr lang="en-US" sz="5400" dirty="0" smtClean="0">
                <a:solidFill>
                  <a:srgbClr val="000000"/>
                </a:solidFill>
                <a:latin typeface="Open Sans"/>
              </a:rPr>
              <a:t>Thank you!</a:t>
            </a:r>
            <a:endParaRPr lang="en-US" sz="5400" i="0" dirty="0">
              <a:solidFill>
                <a:srgbClr val="000000"/>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advClick="0" advTm="1000">
    <p:wipe dir="u"/>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832079" y="2195740"/>
            <a:ext cx="3608680" cy="923330"/>
          </a:xfrm>
          <a:prstGeom prst="rect">
            <a:avLst/>
          </a:prstGeom>
        </p:spPr>
        <p:txBody>
          <a:bodyPr wrap="none">
            <a:spAutoFit/>
          </a:bodyPr>
          <a:lstStyle/>
          <a:p>
            <a:pPr algn="ctr"/>
            <a:r>
              <a:rPr lang="en-US" sz="5400" dirty="0" smtClean="0">
                <a:solidFill>
                  <a:schemeClr val="bg1"/>
                </a:solidFill>
                <a:latin typeface="Open Sans"/>
              </a:rPr>
              <a:t>Thank you!</a:t>
            </a:r>
            <a:endParaRPr lang="en-US" sz="5400" b="0" i="0" dirty="0">
              <a:solidFill>
                <a:schemeClr val="bg1"/>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3930650" y="2981325"/>
            <a:ext cx="4545965" cy="829945"/>
          </a:xfrm>
          <a:prstGeom prst="rect">
            <a:avLst/>
          </a:prstGeom>
        </p:spPr>
        <p:txBody>
          <a:bodyPr wrap="square">
            <a:spAutoFit/>
          </a:bodyPr>
          <a:lstStyle/>
          <a:p>
            <a:pPr>
              <a:lnSpc>
                <a:spcPct val="150000"/>
              </a:lnSpc>
            </a:pPr>
            <a:r>
              <a:rPr lang="en-US" altLang="en-IN" sz="3200" b="1" dirty="0" smtClean="0">
                <a:solidFill>
                  <a:schemeClr val="bg1"/>
                </a:solidFill>
              </a:rPr>
              <a:t>-  </a:t>
            </a:r>
            <a:r>
              <a:rPr lang="en-US" sz="3200" b="1" dirty="0" smtClean="0">
                <a:solidFill>
                  <a:schemeClr val="bg1"/>
                </a:solidFill>
                <a:sym typeface="+mn-ea"/>
              </a:rPr>
              <a:t>Object Oriented</a:t>
            </a:r>
            <a:endParaRPr lang="en-US" altLang="en-IN" sz="3200" b="1" dirty="0" smtClean="0">
              <a:solidFill>
                <a:schemeClr val="bg1"/>
              </a:solidFill>
              <a:sym typeface="+mn-ea"/>
            </a:endParaRPr>
          </a:p>
        </p:txBody>
      </p:sp>
      <p:sp>
        <p:nvSpPr>
          <p:cNvPr id="7" name="Rectangle 6"/>
          <p:cNvSpPr/>
          <p:nvPr/>
        </p:nvSpPr>
        <p:spPr>
          <a:xfrm>
            <a:off x="119575" y="-171875"/>
            <a:ext cx="4176463" cy="3153410"/>
          </a:xfrm>
          <a:prstGeom prst="rect">
            <a:avLst/>
          </a:prstGeom>
        </p:spPr>
        <p:txBody>
          <a:bodyPr wrap="square">
            <a:spAutoFit/>
          </a:bodyPr>
          <a:lstStyle/>
          <a:p>
            <a:r>
              <a:rPr lang="en-US" sz="19900" b="1" dirty="0" smtClean="0">
                <a:ln w="10541" cmpd="sng">
                  <a:solidFill>
                    <a:srgbClr val="7D7D7D">
                      <a:tint val="100000"/>
                      <a:shade val="100000"/>
                      <a:satMod val="110000"/>
                    </a:srgbClr>
                  </a:solidFill>
                  <a:prstDash val="solid"/>
                </a:ln>
                <a:solidFill>
                  <a:schemeClr val="bg1"/>
                </a:solidFill>
              </a:rPr>
              <a:t>C</a:t>
            </a:r>
          </a:p>
        </p:txBody>
      </p:sp>
      <p:sp>
        <p:nvSpPr>
          <p:cNvPr id="16" name="Rectangle 15"/>
          <p:cNvSpPr/>
          <p:nvPr/>
        </p:nvSpPr>
        <p:spPr>
          <a:xfrm>
            <a:off x="1631741" y="1204048"/>
            <a:ext cx="2574290" cy="829945"/>
          </a:xfrm>
          <a:prstGeom prst="rect">
            <a:avLst/>
          </a:prstGeom>
        </p:spPr>
        <p:txBody>
          <a:bodyPr wrap="none">
            <a:spAutoFit/>
          </a:bodyPr>
          <a:lstStyle/>
          <a:p>
            <a:r>
              <a:rPr lang="en-US" sz="4800" b="1" dirty="0" smtClean="0">
                <a:ln w="10541" cmpd="sng">
                  <a:solidFill>
                    <a:srgbClr val="7D7D7D">
                      <a:tint val="100000"/>
                      <a:shade val="100000"/>
                      <a:satMod val="110000"/>
                    </a:srgbClr>
                  </a:solidFill>
                  <a:prstDash val="solid"/>
                </a:ln>
                <a:solidFill>
                  <a:schemeClr val="bg1"/>
                </a:solidFill>
              </a:rPr>
              <a:t>Language</a:t>
            </a:r>
          </a:p>
        </p:txBody>
      </p:sp>
      <p:sp>
        <p:nvSpPr>
          <p:cNvPr id="15" name="Rectangle 14"/>
          <p:cNvSpPr/>
          <p:nvPr/>
        </p:nvSpPr>
        <p:spPr>
          <a:xfrm>
            <a:off x="3321050" y="2284095"/>
            <a:ext cx="4545965" cy="829945"/>
          </a:xfrm>
          <a:prstGeom prst="rect">
            <a:avLst/>
          </a:prstGeom>
        </p:spPr>
        <p:txBody>
          <a:bodyPr wrap="square">
            <a:spAutoFit/>
          </a:bodyPr>
          <a:lstStyle/>
          <a:p>
            <a:pPr>
              <a:lnSpc>
                <a:spcPct val="150000"/>
              </a:lnSpc>
            </a:pPr>
            <a:r>
              <a:rPr lang="en-US" altLang="en-IN" sz="3200" b="1" dirty="0" smtClean="0">
                <a:solidFill>
                  <a:schemeClr val="bg1"/>
                </a:solidFill>
              </a:rPr>
              <a:t>-  </a:t>
            </a:r>
            <a:r>
              <a:rPr lang="en-US" sz="3200" b="1" dirty="0" smtClean="0">
                <a:solidFill>
                  <a:schemeClr val="bg1"/>
                </a:solidFill>
                <a:sym typeface="+mn-ea"/>
              </a:rPr>
              <a:t>Structural Oriented</a:t>
            </a:r>
            <a:endParaRPr lang="en-US" altLang="en-IN" sz="3200" b="1" dirty="0" smtClean="0">
              <a:solidFill>
                <a:schemeClr val="bg1"/>
              </a:solidFill>
              <a:sym typeface="+mn-ea"/>
            </a:endParaRP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500" fill="hold"/>
                                        <p:tgtEl>
                                          <p:spTgt spid="4"/>
                                        </p:tgtEl>
                                        <p:attrNameLst>
                                          <p:attrName>style.color</p:attrName>
                                        </p:attrNameLst>
                                      </p:cBhvr>
                                      <p:to>
                                        <a:srgbClr val="5F5F5F"/>
                                      </p:to>
                                    </p:animClr>
                                  </p:childTnLst>
                                </p:cTn>
                              </p:par>
                              <p:par>
                                <p:cTn id="7" presetID="6" presetClass="emph" presetSubtype="0" fill="hold" grpId="0" nodeType="withEffect">
                                  <p:stCondLst>
                                    <p:cond delay="0"/>
                                  </p:stCondLst>
                                  <p:childTnLst>
                                    <p:animScale>
                                      <p:cBhvr>
                                        <p:cTn id="8" dur="2000" fill="hold"/>
                                        <p:tgtEl>
                                          <p:spTgt spid="15"/>
                                        </p:tgtEl>
                                      </p:cBhvr>
                                      <p:by x="150000" y="150000"/>
                                    </p:animScale>
                                  </p:childTnLst>
                                </p:cTn>
                              </p:par>
                            </p:childTnLst>
                          </p:cTn>
                        </p:par>
                        <p:par>
                          <p:cTn id="9" fill="hold">
                            <p:stCondLst>
                              <p:cond delay="500"/>
                            </p:stCondLst>
                            <p:childTnLst>
                              <p:par>
                                <p:cTn id="10" presetID="10" presetClass="exit" presetSubtype="0" fill="hold" grpId="1" nodeType="after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09600" y="3181350"/>
          <a:ext cx="4114800" cy="53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609600" y="1352550"/>
          <a:ext cx="4114800" cy="533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nvGraphicFramePr>
        <p:xfrm>
          <a:off x="609600" y="2266950"/>
          <a:ext cx="4114800" cy="5334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7" name="Diagram 6"/>
          <p:cNvGraphicFramePr/>
          <p:nvPr/>
        </p:nvGraphicFramePr>
        <p:xfrm>
          <a:off x="609600" y="879552"/>
          <a:ext cx="4114800" cy="5334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8" name="Diagram 7"/>
          <p:cNvGraphicFramePr/>
          <p:nvPr/>
        </p:nvGraphicFramePr>
        <p:xfrm>
          <a:off x="609600" y="2724150"/>
          <a:ext cx="4114800" cy="5334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 name="Diagram 8"/>
          <p:cNvGraphicFramePr/>
          <p:nvPr/>
        </p:nvGraphicFramePr>
        <p:xfrm>
          <a:off x="609600" y="3638550"/>
          <a:ext cx="4114800" cy="5334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0" name="Diagram 9"/>
          <p:cNvGraphicFramePr/>
          <p:nvPr/>
        </p:nvGraphicFramePr>
        <p:xfrm>
          <a:off x="609600" y="1809750"/>
          <a:ext cx="4114800" cy="5334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pic>
        <p:nvPicPr>
          <p:cNvPr id="11" name="Picture 10"/>
          <p:cNvPicPr>
            <a:picLocks noChangeAspect="1"/>
          </p:cNvPicPr>
          <p:nvPr/>
        </p:nvPicPr>
        <p:blipFill>
          <a:blip r:embed="rId31">
            <a:extLst>
              <a:ext uri="{28A0092B-C50C-407E-A947-70E740481C1C}">
                <a14:useLocalDpi xmlns:a14="http://schemas.microsoft.com/office/drawing/2010/main" xmlns="" val="0"/>
              </a:ext>
            </a:extLst>
          </a:blip>
          <a:stretch>
            <a:fillRect/>
          </a:stretch>
        </p:blipFill>
        <p:spPr>
          <a:xfrm>
            <a:off x="7467600" y="2095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ppt_x</p:attrName>
                                        </p:attrNameLst>
                                      </p:cBhvr>
                                      <p:tavLst>
                                        <p:tav tm="0">
                                          <p:val>
                                            <p:strVal val="#ppt_x-.2"/>
                                          </p:val>
                                        </p:tav>
                                        <p:tav tm="100000">
                                          <p:val>
                                            <p:strVal val="#ppt_x"/>
                                          </p:val>
                                        </p:tav>
                                      </p:tavLst>
                                    </p:anim>
                                    <p:anim calcmode="lin" valueType="num">
                                      <p:cBhvr>
                                        <p:cTn id="1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ppt_x</p:attrName>
                                        </p:attrNameLst>
                                      </p:cBhvr>
                                      <p:tavLst>
                                        <p:tav tm="0">
                                          <p:val>
                                            <p:strVal val="#ppt_x-.2"/>
                                          </p:val>
                                        </p:tav>
                                        <p:tav tm="100000">
                                          <p:val>
                                            <p:strVal val="#ppt_x"/>
                                          </p:val>
                                        </p:tav>
                                      </p:tavLst>
                                    </p:anim>
                                    <p:anim calcmode="lin" valueType="num">
                                      <p:cBhvr>
                                        <p:cTn id="20"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0"/>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ppt_x</p:attrName>
                                        </p:attrNameLst>
                                      </p:cBhvr>
                                      <p:tavLst>
                                        <p:tav tm="0">
                                          <p:val>
                                            <p:strVal val="#ppt_x-.2"/>
                                          </p:val>
                                        </p:tav>
                                        <p:tav tm="100000">
                                          <p:val>
                                            <p:strVal val="#ppt_x"/>
                                          </p:val>
                                        </p:tav>
                                      </p:tavLst>
                                    </p:anim>
                                    <p:anim calcmode="lin" valueType="num">
                                      <p:cBhvr>
                                        <p:cTn id="26"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7" dur="1000"/>
                                        <p:tgtEl>
                                          <p:spTgt spid="6"/>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ppt_x</p:attrName>
                                        </p:attrNameLst>
                                      </p:cBhvr>
                                      <p:tavLst>
                                        <p:tav tm="0">
                                          <p:val>
                                            <p:strVal val="#ppt_x-.2"/>
                                          </p:val>
                                        </p:tav>
                                        <p:tav tm="100000">
                                          <p:val>
                                            <p:strVal val="#ppt_x"/>
                                          </p:val>
                                        </p:tav>
                                      </p:tavLst>
                                    </p:anim>
                                    <p:anim calcmode="lin" valueType="num">
                                      <p:cBhvr>
                                        <p:cTn id="32"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3" dur="1000"/>
                                        <p:tgtEl>
                                          <p:spTgt spid="8"/>
                                        </p:tgtEl>
                                      </p:cBhvr>
                                    </p:animEffect>
                                  </p:childTnLst>
                                </p:cTn>
                              </p:par>
                            </p:childTnLst>
                          </p:cTn>
                        </p:par>
                        <p:par>
                          <p:cTn id="34" fill="hold">
                            <p:stCondLst>
                              <p:cond delay="5000"/>
                            </p:stCondLst>
                            <p:childTnLst>
                              <p:par>
                                <p:cTn id="35" presetID="29"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ppt_x</p:attrName>
                                        </p:attrNameLst>
                                      </p:cBhvr>
                                      <p:tavLst>
                                        <p:tav tm="0">
                                          <p:val>
                                            <p:strVal val="#ppt_x-.2"/>
                                          </p:val>
                                        </p:tav>
                                        <p:tav tm="100000">
                                          <p:val>
                                            <p:strVal val="#ppt_x"/>
                                          </p:val>
                                        </p:tav>
                                      </p:tavLst>
                                    </p:anim>
                                    <p:anim calcmode="lin" valueType="num">
                                      <p:cBhvr>
                                        <p:cTn id="3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9" dur="10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9" presetClass="entr" presetSubtype="0" fill="hold" nodeType="clickPar">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1000" fill="hold"/>
                                        <p:tgtEl>
                                          <p:spTgt spid="9"/>
                                        </p:tgtEl>
                                        <p:attrNameLst>
                                          <p:attrName>ppt_x</p:attrName>
                                        </p:attrNameLst>
                                      </p:cBhvr>
                                      <p:tavLst>
                                        <p:tav tm="0">
                                          <p:val>
                                            <p:strVal val="#ppt_x-.2"/>
                                          </p:val>
                                        </p:tav>
                                        <p:tav tm="100000">
                                          <p:val>
                                            <p:strVal val="#ppt_x"/>
                                          </p:val>
                                        </p:tav>
                                      </p:tavLst>
                                    </p:anim>
                                    <p:anim calcmode="lin" valueType="num">
                                      <p:cBhvr>
                                        <p:cTn id="4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6" dur="1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0" nodeType="clickEffect">
                                  <p:stCondLst>
                                    <p:cond delay="0"/>
                                  </p:stCondLst>
                                  <p:childTnLst>
                                    <p:animMotion origin="layout" path="M 0.05 0.00741 C 0.08142 0.00586 0.11371 0.00741 0.14566 0.00432 C 0.15312 0.0037 0.16146 0.00031 0.16215 -0.00278 C 0.16961 -0.04106 0.14635 -0.12165 0.19635 -0.16518 C 0.20086 -0.17413 0.2092 -0.18278 0.21354 -0.19204 C 0.2342 -0.23464 0.21146 -0.21211 0.23628 -0.23403 C 0.25364 -0.27416 0.25746 -0.3143 0.27569 -0.35412 C 0.27934 -0.3708 0.27725 -0.38469 0.29843 -0.39858 C 0.31198 -0.42421 0.34514 -0.44088 0.39461 -0.45508 C 0.40573 -0.45817 0.42083 -0.45786 0.43385 -0.4594 C 0.4526 -0.45879 0.47239 -0.4594 0.49045 -0.45724 C 0.49791 -0.45632 0.50833 -0.45014 0.50833 -0.44952 " pathEditMode="relative" rAng="0" ptsTypes="fffffffffffA">
                                      <p:cBhvr>
                                        <p:cTn id="50" dur="2000" fill="hold"/>
                                        <p:tgtEl>
                                          <p:spTgt spid="4"/>
                                        </p:tgtEl>
                                        <p:attrNameLst>
                                          <p:attrName>ppt_x</p:attrName>
                                          <p:attrName>ppt_y</p:attrName>
                                        </p:attrNameLst>
                                      </p:cBhvr>
                                      <p:rCtr x="22900" y="-2330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0.00469 -0.00525 C 0.01632 0.00896 -0.00834 -0.00463 0.03194 -0.00525 C 0.19132 -0.00741 0.35034 -0.00525 0.50989 -0.00525 " pathEditMode="relative" rAng="0" ptsTypes="ffA">
                                      <p:cBhvr>
                                        <p:cTn id="54" dur="2000" fill="hold"/>
                                        <p:tgtEl>
                                          <p:spTgt spid="5"/>
                                        </p:tgtEl>
                                        <p:attrNameLst>
                                          <p:attrName>ppt_x</p:attrName>
                                          <p:attrName>ppt_y</p:attrName>
                                        </p:attrNameLst>
                                      </p:cBhvr>
                                      <p:rCtr x="25500" y="60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0.17986 0.00772 C 0.18923 0.00217 0.1875 0.00093 0.19531 -0.00833 C 0.19809 -0.0179 0.19948 -0.02315 0.20451 -0.02902 C 0.2118 -0.04692 0.22239 -0.05958 0.23437 -0.06607 C 0.25121 -0.09601 0.26527 -0.08984 0.29027 -0.09138 C 0.31371 -0.09694 0.33802 -0.09879 0.36163 -0.10064 C 0.3835 -0.11114 0.39826 -0.10682 0.42274 -0.10527 C 0.45416 -0.09879 0.46771 -0.09848 0.50833 -0.09848 " pathEditMode="relative" rAng="0" ptsTypes="fffffffA">
                                      <p:cBhvr>
                                        <p:cTn id="58" dur="2000" fill="hold"/>
                                        <p:tgtEl>
                                          <p:spTgt spid="6"/>
                                        </p:tgtEl>
                                        <p:attrNameLst>
                                          <p:attrName>ppt_x</p:attrName>
                                          <p:attrName>ppt_y</p:attrName>
                                        </p:attrNameLst>
                                      </p:cBhvr>
                                      <p:rCtr x="16400" y="-6000"/>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0" nodeType="clickEffect">
                                  <p:stCondLst>
                                    <p:cond delay="0"/>
                                  </p:stCondLst>
                                  <p:childTnLst>
                                    <p:animMotion origin="layout" path="M 0.00833 0.0108 C 0.02621 0.01142 0.04409 0.0105 0.06163 0.01297 C 0.06458 0.01327 0.07118 0.03427 0.07725 0.04044 C 0.08472 0.06175 0.08732 0.08274 0.09305 0.10435 C 0.09566 0.13368 0.09757 0.1661 0.1085 0.19358 C 0.11146 0.22476 0.11267 0.2544 0.13993 0.27354 C 0.16823 0.27261 0.19635 0.2723 0.22465 0.27107 C 0.24739 0.27014 0.26892 0.26273 0.29184 0.26181 C 0.41927 0.25656 0.40347 0.25749 0.50833 0.25749 " pathEditMode="relative" rAng="0" ptsTypes="ffffffffA">
                                      <p:cBhvr>
                                        <p:cTn id="62" dur="2000" fill="hold"/>
                                        <p:tgtEl>
                                          <p:spTgt spid="7"/>
                                        </p:tgtEl>
                                        <p:attrNameLst>
                                          <p:attrName>ppt_x</p:attrName>
                                          <p:attrName>ppt_y</p:attrName>
                                        </p:attrNameLst>
                                      </p:cBhvr>
                                      <p:rCtr x="25000" y="13100"/>
                                    </p:animMotion>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0" nodeType="clickEffect">
                                  <p:stCondLst>
                                    <p:cond delay="0"/>
                                  </p:stCondLst>
                                  <p:childTnLst>
                                    <p:animMotion origin="layout" path="M -0.00834 -0.00741 L 0.50833 -0.01482 " pathEditMode="relative" rAng="0" ptsTypes="AA">
                                      <p:cBhvr>
                                        <p:cTn id="66" dur="2000" fill="hold"/>
                                        <p:tgtEl>
                                          <p:spTgt spid="8"/>
                                        </p:tgtEl>
                                        <p:attrNameLst>
                                          <p:attrName>ppt_x</p:attrName>
                                          <p:attrName>ppt_y</p:attrName>
                                        </p:attrNameLst>
                                      </p:cBhvr>
                                      <p:rCtr x="25800" y="-400"/>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0" nodeType="clickEffect">
                                  <p:stCondLst>
                                    <p:cond delay="0"/>
                                  </p:stCondLst>
                                  <p:childTnLst>
                                    <p:animMotion origin="layout" path="M 0.175 -0.02223 C 0.17847 -0.02315 0.18229 -0.02284 0.18559 -0.0247 C 0.18993 -0.02655 0.19652 -0.0318 0.19652 -0.03149 C 0.20052 -0.04939 0.19427 -0.07101 0.20399 -0.08675 C 0.22118 -0.11423 0.26093 -0.10713 0.28715 -0.10929 C 0.32048 -0.11176 0.31649 -0.11114 0.33784 -0.11423 C 0.38142 -0.11423 0.42482 -0.11423 0.46857 -0.11299 C 0.47986 -0.11269 0.47205 -0.10898 0.48455 -0.10713 C 0.49236 -0.10589 0.50034 -0.10713 0.50833 -0.10713 " pathEditMode="relative" rAng="0" ptsTypes="ffffffffA">
                                      <p:cBhvr>
                                        <p:cTn id="70" dur="2000" fill="hold"/>
                                        <p:tgtEl>
                                          <p:spTgt spid="9"/>
                                        </p:tgtEl>
                                        <p:attrNameLst>
                                          <p:attrName>ppt_x</p:attrName>
                                          <p:attrName>ppt_y</p:attrName>
                                        </p:attrNameLst>
                                      </p:cBhvr>
                                      <p:rCtr x="16700" y="-4600"/>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0" nodeType="clickEffect">
                                  <p:stCondLst>
                                    <p:cond delay="0"/>
                                  </p:stCondLst>
                                  <p:childTnLst>
                                    <p:animMotion origin="layout" path="M 3.33333E-6 -0.01451 C 0.00694 -0.02563 0.00625 -0.02933 0.02621 -0.01667 C 0.03142 -0.01328 0.03698 0.00031 0.03698 0.00062 C 0.04375 0.02871 0.05121 0.05773 0.05902 0.08583 C 0.06215 0.11855 0.06649 0.14974 0.07413 0.18092 C 0.07691 0.20901 0.08194 0.23309 0.08298 0.2615 C 0.08507 0.30534 0.07361 0.33004 0.10277 0.35165 C 0.10503 0.3535 0.10677 0.35628 0.1092 0.35659 C 0.11614 0.35752 0.12257 0.35813 0.12934 0.35906 C 0.18055 0.37789 0.14826 0.36431 0.26927 0.36184 C 0.32014 0.35875 0.36979 0.3569 0.42031 0.35165 C 0.44948 0.3427 0.4776 0.34177 0.50833 0.34177 " pathEditMode="relative" rAng="0" ptsTypes="fffffffffffA">
                                      <p:cBhvr>
                                        <p:cTn id="74" dur="2000" fill="hold"/>
                                        <p:tgtEl>
                                          <p:spTgt spid="10"/>
                                        </p:tgtEl>
                                        <p:attrNameLst>
                                          <p:attrName>ppt_x</p:attrName>
                                          <p:attrName>ppt_y</p:attrName>
                                        </p:attrNameLst>
                                      </p:cBhvr>
                                      <p:rCtr x="25400" y="18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6" grpId="0">
        <p:bldAsOne/>
      </p:bldGraphic>
      <p:bldGraphic spid="7" grpId="0">
        <p:bldAsOne/>
      </p:bldGraphic>
      <p:bldGraphic spid="8" grpId="0">
        <p:bldAsOne/>
      </p:bldGraphic>
      <p:bldGraphic spid="9" grpId="0">
        <p:bldAsOne/>
      </p:bldGraphic>
      <p:bldGraphic spid="10"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450"/>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p:cNvSpPr txBox="1"/>
          <p:nvPr/>
        </p:nvSpPr>
        <p:spPr>
          <a:xfrm>
            <a:off x="72008" y="14169"/>
            <a:ext cx="4355976" cy="5077460"/>
          </a:xfrm>
          <a:prstGeom prst="rect">
            <a:avLst/>
          </a:prstGeom>
          <a:noFill/>
        </p:spPr>
        <p:txBody>
          <a:bodyPr wrap="square" numCol="1" rtlCol="0">
            <a:spAutoFit/>
          </a:bodyPr>
          <a:lstStyle/>
          <a:p>
            <a:pPr>
              <a:lnSpc>
                <a:spcPct val="150000"/>
              </a:lnSpc>
            </a:pPr>
            <a:r>
              <a:rPr lang="en-US" sz="2400" b="1" dirty="0" smtClean="0">
                <a:solidFill>
                  <a:srgbClr val="FF0000"/>
                </a:solidFill>
              </a:rPr>
              <a:t>//Program to Add Two Integers</a:t>
            </a:r>
          </a:p>
          <a:p>
            <a:pPr>
              <a:lnSpc>
                <a:spcPct val="150000"/>
              </a:lnSpc>
            </a:pPr>
            <a:r>
              <a:rPr lang="en-US" sz="2400" dirty="0" smtClean="0">
                <a:solidFill>
                  <a:schemeClr val="bg1"/>
                </a:solidFill>
              </a:rPr>
              <a:t>#include &lt;stdio.h&gt;</a:t>
            </a:r>
          </a:p>
          <a:p>
            <a:pPr>
              <a:lnSpc>
                <a:spcPct val="150000"/>
              </a:lnSpc>
            </a:pPr>
            <a:r>
              <a:rPr lang="en-US" sz="2400" dirty="0" smtClean="0">
                <a:solidFill>
                  <a:schemeClr val="bg1"/>
                </a:solidFill>
              </a:rPr>
              <a:t>int Sum;</a:t>
            </a:r>
          </a:p>
          <a:p>
            <a:pPr>
              <a:lnSpc>
                <a:spcPct val="150000"/>
              </a:lnSpc>
            </a:pPr>
            <a:r>
              <a:rPr lang="en-US" sz="2400" dirty="0" smtClean="0">
                <a:solidFill>
                  <a:schemeClr val="bg1"/>
                </a:solidFill>
              </a:rPr>
              <a:t>int main()   { </a:t>
            </a:r>
          </a:p>
          <a:p>
            <a:pPr>
              <a:lnSpc>
                <a:spcPct val="150000"/>
              </a:lnSpc>
            </a:pPr>
            <a:r>
              <a:rPr lang="en-US" sz="2400" dirty="0" smtClean="0">
                <a:solidFill>
                  <a:schemeClr val="bg1"/>
                </a:solidFill>
              </a:rPr>
              <a:t>int num1 =10, num2=20;</a:t>
            </a:r>
          </a:p>
          <a:p>
            <a:pPr>
              <a:lnSpc>
                <a:spcPct val="150000"/>
              </a:lnSpc>
            </a:pPr>
            <a:r>
              <a:rPr lang="en-US" sz="2400" dirty="0" smtClean="0">
                <a:solidFill>
                  <a:schemeClr val="bg1"/>
                </a:solidFill>
              </a:rPr>
              <a:t>Sum = num1 + num2;</a:t>
            </a:r>
          </a:p>
          <a:p>
            <a:pPr>
              <a:lnSpc>
                <a:spcPct val="150000"/>
              </a:lnSpc>
            </a:pPr>
            <a:r>
              <a:rPr lang="en-US" sz="2400" dirty="0" smtClean="0">
                <a:solidFill>
                  <a:schemeClr val="bg1"/>
                </a:solidFill>
              </a:rPr>
              <a:t>printf("%d", Sum);</a:t>
            </a:r>
          </a:p>
          <a:p>
            <a:pPr>
              <a:lnSpc>
                <a:spcPct val="150000"/>
              </a:lnSpc>
            </a:pPr>
            <a:r>
              <a:rPr lang="en-US" sz="2400" dirty="0" smtClean="0">
                <a:solidFill>
                  <a:schemeClr val="bg1"/>
                </a:solidFill>
              </a:rPr>
              <a:t>return 0;</a:t>
            </a:r>
          </a:p>
          <a:p>
            <a:pPr>
              <a:lnSpc>
                <a:spcPct val="150000"/>
              </a:lnSpc>
            </a:pPr>
            <a:r>
              <a:rPr lang="en-US" sz="2400" dirty="0" smtClean="0">
                <a:solidFill>
                  <a:schemeClr val="bg1"/>
                </a:solidFill>
              </a:rPr>
              <a:t> }</a:t>
            </a:r>
          </a:p>
        </p:txBody>
      </p:sp>
      <p:sp>
        <p:nvSpPr>
          <p:cNvPr id="8" name="Rectangle 7"/>
          <p:cNvSpPr/>
          <p:nvPr/>
        </p:nvSpPr>
        <p:spPr>
          <a:xfrm>
            <a:off x="4283968" y="627986"/>
            <a:ext cx="5256584" cy="768350"/>
          </a:xfrm>
          <a:prstGeom prst="rect">
            <a:avLst/>
          </a:prstGeom>
        </p:spPr>
        <p:txBody>
          <a:bodyPr wrap="square">
            <a:spAutoFit/>
          </a:bodyPr>
          <a:lstStyle/>
          <a:p>
            <a:pPr>
              <a:lnSpc>
                <a:spcPct val="200000"/>
              </a:lnSpc>
            </a:pPr>
            <a:r>
              <a:rPr lang="en-US" sz="2200" dirty="0" smtClean="0">
                <a:sym typeface="Wingdings" panose="05000000000000000000" pitchFamily="2" charset="2"/>
              </a:rPr>
              <a:t>Documentation Section (Comments line)</a:t>
            </a:r>
            <a:endParaRPr lang="en-US" sz="2200" dirty="0" smtClean="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450"/>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283968" y="627986"/>
            <a:ext cx="5256584" cy="768350"/>
          </a:xfrm>
          <a:prstGeom prst="rect">
            <a:avLst/>
          </a:prstGeom>
        </p:spPr>
        <p:txBody>
          <a:bodyPr wrap="square">
            <a:spAutoFit/>
          </a:bodyPr>
          <a:lstStyle/>
          <a:p>
            <a:pPr>
              <a:lnSpc>
                <a:spcPct val="200000"/>
              </a:lnSpc>
            </a:pPr>
            <a:r>
              <a:rPr lang="en-US" sz="2200" dirty="0" smtClean="0">
                <a:sym typeface="Wingdings" panose="05000000000000000000" pitchFamily="2" charset="2"/>
              </a:rPr>
              <a:t>Documentation Section (Comments line)</a:t>
            </a:r>
            <a:endParaRPr lang="en-US" sz="2200" dirty="0" smtClean="0"/>
          </a:p>
        </p:txBody>
      </p:sp>
      <p:sp>
        <p:nvSpPr>
          <p:cNvPr id="10" name="Rectangle 9"/>
          <p:cNvSpPr/>
          <p:nvPr/>
        </p:nvSpPr>
        <p:spPr>
          <a:xfrm>
            <a:off x="4295328" y="1143452"/>
            <a:ext cx="5029200" cy="768350"/>
          </a:xfrm>
          <a:prstGeom prst="rect">
            <a:avLst/>
          </a:prstGeom>
        </p:spPr>
        <p:txBody>
          <a:bodyPr wrap="square">
            <a:spAutoFit/>
          </a:bodyPr>
          <a:lstStyle/>
          <a:p>
            <a:pPr>
              <a:lnSpc>
                <a:spcPct val="200000"/>
              </a:lnSpc>
            </a:pPr>
            <a:r>
              <a:rPr lang="en-US" sz="2200" dirty="0" smtClean="0">
                <a:sym typeface="Wingdings" panose="05000000000000000000" pitchFamily="2" charset="2"/>
              </a:rPr>
              <a:t>Linking section (Linking header files)</a:t>
            </a:r>
            <a:endParaRPr lang="en-US" sz="2200" dirty="0" smtClean="0"/>
          </a:p>
        </p:txBody>
      </p:sp>
      <p:sp>
        <p:nvSpPr>
          <p:cNvPr id="12" name="TextBox 11"/>
          <p:cNvSpPr txBox="1"/>
          <p:nvPr/>
        </p:nvSpPr>
        <p:spPr>
          <a:xfrm>
            <a:off x="72008" y="14169"/>
            <a:ext cx="4355976" cy="5077460"/>
          </a:xfrm>
          <a:prstGeom prst="rect">
            <a:avLst/>
          </a:prstGeom>
          <a:noFill/>
        </p:spPr>
        <p:txBody>
          <a:bodyPr wrap="square" numCol="1" rtlCol="0">
            <a:spAutoFit/>
          </a:bodyPr>
          <a:lstStyle/>
          <a:p>
            <a:pPr>
              <a:lnSpc>
                <a:spcPct val="150000"/>
              </a:lnSpc>
            </a:pPr>
            <a:r>
              <a:rPr lang="en-US" sz="2400" dirty="0" smtClean="0">
                <a:solidFill>
                  <a:schemeClr val="bg1"/>
                </a:solidFill>
              </a:rPr>
              <a:t>//Program to Add Two Integers</a:t>
            </a:r>
          </a:p>
          <a:p>
            <a:pPr>
              <a:lnSpc>
                <a:spcPct val="150000"/>
              </a:lnSpc>
            </a:pPr>
            <a:r>
              <a:rPr lang="en-US" sz="2400" b="1" dirty="0" smtClean="0">
                <a:solidFill>
                  <a:srgbClr val="FF0000"/>
                </a:solidFill>
              </a:rPr>
              <a:t>#include &lt;stdio.h&gt;</a:t>
            </a:r>
          </a:p>
          <a:p>
            <a:pPr>
              <a:lnSpc>
                <a:spcPct val="150000"/>
              </a:lnSpc>
            </a:pPr>
            <a:r>
              <a:rPr lang="en-US" sz="2400" dirty="0" smtClean="0">
                <a:solidFill>
                  <a:schemeClr val="bg1"/>
                </a:solidFill>
              </a:rPr>
              <a:t>int Sum;</a:t>
            </a:r>
          </a:p>
          <a:p>
            <a:pPr>
              <a:lnSpc>
                <a:spcPct val="150000"/>
              </a:lnSpc>
            </a:pPr>
            <a:r>
              <a:rPr lang="en-US" sz="2400" dirty="0" smtClean="0">
                <a:solidFill>
                  <a:schemeClr val="bg1"/>
                </a:solidFill>
              </a:rPr>
              <a:t>int main()   { </a:t>
            </a:r>
          </a:p>
          <a:p>
            <a:pPr>
              <a:lnSpc>
                <a:spcPct val="150000"/>
              </a:lnSpc>
            </a:pPr>
            <a:r>
              <a:rPr lang="en-US" sz="2400" dirty="0" smtClean="0">
                <a:solidFill>
                  <a:schemeClr val="bg1"/>
                </a:solidFill>
              </a:rPr>
              <a:t>int num1 =10, num2=20;</a:t>
            </a:r>
          </a:p>
          <a:p>
            <a:pPr>
              <a:lnSpc>
                <a:spcPct val="150000"/>
              </a:lnSpc>
            </a:pPr>
            <a:r>
              <a:rPr lang="en-US" sz="2400" dirty="0" smtClean="0">
                <a:solidFill>
                  <a:schemeClr val="bg1"/>
                </a:solidFill>
              </a:rPr>
              <a:t>Sum = num1 + num2;</a:t>
            </a:r>
          </a:p>
          <a:p>
            <a:pPr>
              <a:lnSpc>
                <a:spcPct val="150000"/>
              </a:lnSpc>
            </a:pPr>
            <a:r>
              <a:rPr lang="en-US" sz="2400" dirty="0" smtClean="0">
                <a:solidFill>
                  <a:schemeClr val="bg1"/>
                </a:solidFill>
              </a:rPr>
              <a:t>printf("%d", Sum);</a:t>
            </a:r>
          </a:p>
          <a:p>
            <a:pPr>
              <a:lnSpc>
                <a:spcPct val="150000"/>
              </a:lnSpc>
            </a:pPr>
            <a:r>
              <a:rPr lang="en-US" sz="2400" dirty="0" smtClean="0">
                <a:solidFill>
                  <a:schemeClr val="bg1"/>
                </a:solidFill>
              </a:rPr>
              <a:t>return 0;</a:t>
            </a:r>
          </a:p>
          <a:p>
            <a:pPr>
              <a:lnSpc>
                <a:spcPct val="150000"/>
              </a:lnSpc>
            </a:pPr>
            <a:r>
              <a:rPr lang="en-US" sz="2400" dirty="0" smtClean="0">
                <a:solidFill>
                  <a:schemeClr val="bg1"/>
                </a:solidFill>
              </a:rPr>
              <a:t> }</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450"/>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283968" y="627986"/>
            <a:ext cx="5256584" cy="768350"/>
          </a:xfrm>
          <a:prstGeom prst="rect">
            <a:avLst/>
          </a:prstGeom>
        </p:spPr>
        <p:txBody>
          <a:bodyPr wrap="square">
            <a:spAutoFit/>
          </a:bodyPr>
          <a:lstStyle/>
          <a:p>
            <a:pPr>
              <a:lnSpc>
                <a:spcPct val="200000"/>
              </a:lnSpc>
            </a:pPr>
            <a:r>
              <a:rPr lang="en-US" sz="2200" dirty="0" smtClean="0">
                <a:sym typeface="Wingdings" panose="05000000000000000000" pitchFamily="2" charset="2"/>
              </a:rPr>
              <a:t>Documentation Section (Comments line)</a:t>
            </a:r>
            <a:endParaRPr lang="en-US" sz="2200" dirty="0" smtClean="0"/>
          </a:p>
        </p:txBody>
      </p:sp>
      <p:sp>
        <p:nvSpPr>
          <p:cNvPr id="10" name="Rectangle 9"/>
          <p:cNvSpPr/>
          <p:nvPr/>
        </p:nvSpPr>
        <p:spPr>
          <a:xfrm>
            <a:off x="4295328" y="1143452"/>
            <a:ext cx="5029200" cy="768350"/>
          </a:xfrm>
          <a:prstGeom prst="rect">
            <a:avLst/>
          </a:prstGeom>
        </p:spPr>
        <p:txBody>
          <a:bodyPr wrap="square">
            <a:spAutoFit/>
          </a:bodyPr>
          <a:lstStyle/>
          <a:p>
            <a:pPr>
              <a:lnSpc>
                <a:spcPct val="200000"/>
              </a:lnSpc>
            </a:pPr>
            <a:r>
              <a:rPr lang="en-US" sz="2200" dirty="0" smtClean="0">
                <a:sym typeface="Wingdings" panose="05000000000000000000" pitchFamily="2" charset="2"/>
              </a:rPr>
              <a:t>Linking section (Linking header files)</a:t>
            </a:r>
            <a:endParaRPr lang="en-US" sz="2200" dirty="0" smtClean="0"/>
          </a:p>
        </p:txBody>
      </p:sp>
      <p:sp>
        <p:nvSpPr>
          <p:cNvPr id="11" name="Rectangle 10"/>
          <p:cNvSpPr/>
          <p:nvPr/>
        </p:nvSpPr>
        <p:spPr>
          <a:xfrm>
            <a:off x="4283968" y="1600094"/>
            <a:ext cx="5029200" cy="768350"/>
          </a:xfrm>
          <a:prstGeom prst="rect">
            <a:avLst/>
          </a:prstGeom>
        </p:spPr>
        <p:txBody>
          <a:bodyPr wrap="square">
            <a:spAutoFit/>
          </a:bodyPr>
          <a:lstStyle/>
          <a:p>
            <a:pPr>
              <a:lnSpc>
                <a:spcPct val="200000"/>
              </a:lnSpc>
            </a:pPr>
            <a:r>
              <a:rPr lang="en-US" sz="2200" dirty="0" smtClean="0"/>
              <a:t>Global declaration</a:t>
            </a:r>
          </a:p>
        </p:txBody>
      </p:sp>
      <p:sp>
        <p:nvSpPr>
          <p:cNvPr id="12" name="TextBox 11"/>
          <p:cNvSpPr txBox="1"/>
          <p:nvPr/>
        </p:nvSpPr>
        <p:spPr>
          <a:xfrm>
            <a:off x="72008" y="14169"/>
            <a:ext cx="4355976" cy="5077460"/>
          </a:xfrm>
          <a:prstGeom prst="rect">
            <a:avLst/>
          </a:prstGeom>
          <a:noFill/>
        </p:spPr>
        <p:txBody>
          <a:bodyPr wrap="square" numCol="1" rtlCol="0">
            <a:spAutoFit/>
          </a:bodyPr>
          <a:lstStyle/>
          <a:p>
            <a:pPr>
              <a:lnSpc>
                <a:spcPct val="150000"/>
              </a:lnSpc>
            </a:pPr>
            <a:r>
              <a:rPr lang="en-US" sz="2400" dirty="0" smtClean="0">
                <a:solidFill>
                  <a:schemeClr val="bg1"/>
                </a:solidFill>
              </a:rPr>
              <a:t>//Program to Add Two Integers</a:t>
            </a:r>
          </a:p>
          <a:p>
            <a:pPr>
              <a:lnSpc>
                <a:spcPct val="150000"/>
              </a:lnSpc>
            </a:pPr>
            <a:r>
              <a:rPr lang="en-US" sz="2400" dirty="0" smtClean="0">
                <a:solidFill>
                  <a:schemeClr val="bg1"/>
                </a:solidFill>
              </a:rPr>
              <a:t>#include &lt;stdio.h&gt;</a:t>
            </a:r>
          </a:p>
          <a:p>
            <a:pPr>
              <a:lnSpc>
                <a:spcPct val="150000"/>
              </a:lnSpc>
            </a:pPr>
            <a:r>
              <a:rPr lang="en-US" sz="2400" b="1" dirty="0" smtClean="0">
                <a:solidFill>
                  <a:srgbClr val="FF0000"/>
                </a:solidFill>
              </a:rPr>
              <a:t>int Sum;</a:t>
            </a:r>
          </a:p>
          <a:p>
            <a:pPr>
              <a:lnSpc>
                <a:spcPct val="150000"/>
              </a:lnSpc>
            </a:pPr>
            <a:r>
              <a:rPr lang="en-US" sz="2400" dirty="0" smtClean="0">
                <a:solidFill>
                  <a:schemeClr val="bg1"/>
                </a:solidFill>
              </a:rPr>
              <a:t>int main()   { </a:t>
            </a:r>
          </a:p>
          <a:p>
            <a:pPr>
              <a:lnSpc>
                <a:spcPct val="150000"/>
              </a:lnSpc>
            </a:pPr>
            <a:r>
              <a:rPr lang="en-US" sz="2400" dirty="0" smtClean="0">
                <a:solidFill>
                  <a:schemeClr val="bg1"/>
                </a:solidFill>
              </a:rPr>
              <a:t>int num1 =10, num2=20;</a:t>
            </a:r>
          </a:p>
          <a:p>
            <a:pPr>
              <a:lnSpc>
                <a:spcPct val="150000"/>
              </a:lnSpc>
            </a:pPr>
            <a:r>
              <a:rPr lang="en-US" sz="2400" dirty="0" smtClean="0">
                <a:solidFill>
                  <a:schemeClr val="bg1"/>
                </a:solidFill>
              </a:rPr>
              <a:t>Sum = num1 + num2;</a:t>
            </a:r>
          </a:p>
          <a:p>
            <a:pPr>
              <a:lnSpc>
                <a:spcPct val="150000"/>
              </a:lnSpc>
            </a:pPr>
            <a:r>
              <a:rPr lang="en-US" sz="2400" dirty="0" smtClean="0">
                <a:solidFill>
                  <a:schemeClr val="bg1"/>
                </a:solidFill>
              </a:rPr>
              <a:t>printf("%d", Sum);</a:t>
            </a:r>
          </a:p>
          <a:p>
            <a:pPr>
              <a:lnSpc>
                <a:spcPct val="150000"/>
              </a:lnSpc>
            </a:pPr>
            <a:r>
              <a:rPr lang="en-US" sz="2400" dirty="0" smtClean="0">
                <a:solidFill>
                  <a:schemeClr val="bg1"/>
                </a:solidFill>
              </a:rPr>
              <a:t>return 0;</a:t>
            </a:r>
          </a:p>
          <a:p>
            <a:pPr>
              <a:lnSpc>
                <a:spcPct val="150000"/>
              </a:lnSpc>
            </a:pPr>
            <a:r>
              <a:rPr lang="en-US" sz="2400" dirty="0" smtClean="0">
                <a:solidFill>
                  <a:schemeClr val="bg1"/>
                </a:solidFill>
              </a:rPr>
              <a:t> }</a:t>
            </a: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2857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450"/>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283968" y="627986"/>
            <a:ext cx="5256584" cy="768350"/>
          </a:xfrm>
          <a:prstGeom prst="rect">
            <a:avLst/>
          </a:prstGeom>
        </p:spPr>
        <p:txBody>
          <a:bodyPr wrap="square">
            <a:spAutoFit/>
          </a:bodyPr>
          <a:lstStyle/>
          <a:p>
            <a:pPr>
              <a:lnSpc>
                <a:spcPct val="200000"/>
              </a:lnSpc>
            </a:pPr>
            <a:r>
              <a:rPr lang="en-US" sz="2200" dirty="0" smtClean="0">
                <a:sym typeface="Wingdings" panose="05000000000000000000" pitchFamily="2" charset="2"/>
              </a:rPr>
              <a:t>Documentation Section (Comments line)</a:t>
            </a:r>
            <a:endParaRPr lang="en-US" sz="2200" dirty="0" smtClean="0"/>
          </a:p>
        </p:txBody>
      </p:sp>
      <p:sp>
        <p:nvSpPr>
          <p:cNvPr id="10" name="Rectangle 9"/>
          <p:cNvSpPr/>
          <p:nvPr/>
        </p:nvSpPr>
        <p:spPr>
          <a:xfrm>
            <a:off x="4295328" y="1143452"/>
            <a:ext cx="5029200" cy="768350"/>
          </a:xfrm>
          <a:prstGeom prst="rect">
            <a:avLst/>
          </a:prstGeom>
        </p:spPr>
        <p:txBody>
          <a:bodyPr wrap="square">
            <a:spAutoFit/>
          </a:bodyPr>
          <a:lstStyle/>
          <a:p>
            <a:pPr>
              <a:lnSpc>
                <a:spcPct val="200000"/>
              </a:lnSpc>
            </a:pPr>
            <a:r>
              <a:rPr lang="en-US" sz="2200" dirty="0" smtClean="0">
                <a:sym typeface="Wingdings" panose="05000000000000000000" pitchFamily="2" charset="2"/>
              </a:rPr>
              <a:t>Linking section (Linking header files)</a:t>
            </a:r>
            <a:endParaRPr lang="en-US" sz="2200" dirty="0" smtClean="0"/>
          </a:p>
        </p:txBody>
      </p:sp>
      <p:sp>
        <p:nvSpPr>
          <p:cNvPr id="11" name="Rectangle 10"/>
          <p:cNvSpPr/>
          <p:nvPr/>
        </p:nvSpPr>
        <p:spPr>
          <a:xfrm>
            <a:off x="4283968" y="1600094"/>
            <a:ext cx="5029200" cy="768350"/>
          </a:xfrm>
          <a:prstGeom prst="rect">
            <a:avLst/>
          </a:prstGeom>
        </p:spPr>
        <p:txBody>
          <a:bodyPr wrap="square">
            <a:spAutoFit/>
          </a:bodyPr>
          <a:lstStyle/>
          <a:p>
            <a:pPr>
              <a:lnSpc>
                <a:spcPct val="200000"/>
              </a:lnSpc>
            </a:pPr>
            <a:r>
              <a:rPr lang="en-US" sz="2200" dirty="0" smtClean="0"/>
              <a:t>Global declaration</a:t>
            </a:r>
          </a:p>
        </p:txBody>
      </p:sp>
      <p:sp>
        <p:nvSpPr>
          <p:cNvPr id="13" name="TextBox 12"/>
          <p:cNvSpPr txBox="1"/>
          <p:nvPr/>
        </p:nvSpPr>
        <p:spPr>
          <a:xfrm>
            <a:off x="72008" y="14169"/>
            <a:ext cx="4355976" cy="5077460"/>
          </a:xfrm>
          <a:prstGeom prst="rect">
            <a:avLst/>
          </a:prstGeom>
          <a:noFill/>
        </p:spPr>
        <p:txBody>
          <a:bodyPr wrap="square" numCol="1" rtlCol="0">
            <a:spAutoFit/>
          </a:bodyPr>
          <a:lstStyle/>
          <a:p>
            <a:pPr>
              <a:lnSpc>
                <a:spcPct val="150000"/>
              </a:lnSpc>
            </a:pPr>
            <a:r>
              <a:rPr lang="en-US" sz="2400" dirty="0" smtClean="0">
                <a:solidFill>
                  <a:schemeClr val="bg1"/>
                </a:solidFill>
              </a:rPr>
              <a:t>//Program to Add Two Integers</a:t>
            </a:r>
          </a:p>
          <a:p>
            <a:pPr>
              <a:lnSpc>
                <a:spcPct val="150000"/>
              </a:lnSpc>
            </a:pPr>
            <a:r>
              <a:rPr lang="en-US" sz="2400" dirty="0" smtClean="0">
                <a:solidFill>
                  <a:schemeClr val="bg1"/>
                </a:solidFill>
              </a:rPr>
              <a:t>#include &lt;stdio.h&gt;</a:t>
            </a:r>
          </a:p>
          <a:p>
            <a:pPr>
              <a:lnSpc>
                <a:spcPct val="150000"/>
              </a:lnSpc>
            </a:pPr>
            <a:r>
              <a:rPr lang="en-US" sz="2400" dirty="0" smtClean="0">
                <a:solidFill>
                  <a:schemeClr val="bg1"/>
                </a:solidFill>
              </a:rPr>
              <a:t>int Sum;</a:t>
            </a:r>
          </a:p>
          <a:p>
            <a:pPr>
              <a:lnSpc>
                <a:spcPct val="150000"/>
              </a:lnSpc>
            </a:pPr>
            <a:r>
              <a:rPr lang="en-US" sz="2400" b="1" dirty="0" smtClean="0">
                <a:solidFill>
                  <a:srgbClr val="FF0000"/>
                </a:solidFill>
              </a:rPr>
              <a:t>int main()   { </a:t>
            </a:r>
          </a:p>
          <a:p>
            <a:pPr>
              <a:lnSpc>
                <a:spcPct val="150000"/>
              </a:lnSpc>
            </a:pPr>
            <a:r>
              <a:rPr lang="en-US" sz="2400" dirty="0" smtClean="0">
                <a:solidFill>
                  <a:schemeClr val="bg1"/>
                </a:solidFill>
              </a:rPr>
              <a:t>int num1 =10, num2=20;</a:t>
            </a:r>
          </a:p>
          <a:p>
            <a:pPr>
              <a:lnSpc>
                <a:spcPct val="150000"/>
              </a:lnSpc>
            </a:pPr>
            <a:r>
              <a:rPr lang="en-US" sz="2400" dirty="0" smtClean="0">
                <a:solidFill>
                  <a:schemeClr val="bg1"/>
                </a:solidFill>
              </a:rPr>
              <a:t>Sum = num1 + num2;</a:t>
            </a:r>
          </a:p>
          <a:p>
            <a:pPr>
              <a:lnSpc>
                <a:spcPct val="150000"/>
              </a:lnSpc>
            </a:pPr>
            <a:r>
              <a:rPr lang="en-US" sz="2400" dirty="0" smtClean="0">
                <a:solidFill>
                  <a:schemeClr val="bg1"/>
                </a:solidFill>
              </a:rPr>
              <a:t>printf("%d", Sum);</a:t>
            </a:r>
          </a:p>
          <a:p>
            <a:pPr>
              <a:lnSpc>
                <a:spcPct val="150000"/>
              </a:lnSpc>
            </a:pPr>
            <a:r>
              <a:rPr lang="en-US" sz="2400" dirty="0" smtClean="0">
                <a:solidFill>
                  <a:schemeClr val="bg1"/>
                </a:solidFill>
              </a:rPr>
              <a:t>return 0;</a:t>
            </a:r>
          </a:p>
          <a:p>
            <a:pPr>
              <a:lnSpc>
                <a:spcPct val="150000"/>
              </a:lnSpc>
            </a:pPr>
            <a:r>
              <a:rPr lang="en-US" sz="2400" b="1" dirty="0" smtClean="0">
                <a:solidFill>
                  <a:srgbClr val="FF0000"/>
                </a:solidFill>
              </a:rPr>
              <a:t> }</a:t>
            </a:r>
          </a:p>
        </p:txBody>
      </p:sp>
      <p:sp>
        <p:nvSpPr>
          <p:cNvPr id="14" name="Rectangle 13"/>
          <p:cNvSpPr/>
          <p:nvPr/>
        </p:nvSpPr>
        <p:spPr>
          <a:xfrm>
            <a:off x="4283968" y="2088513"/>
            <a:ext cx="4957192" cy="768350"/>
          </a:xfrm>
          <a:prstGeom prst="rect">
            <a:avLst/>
          </a:prstGeom>
        </p:spPr>
        <p:txBody>
          <a:bodyPr wrap="square">
            <a:spAutoFit/>
          </a:bodyPr>
          <a:lstStyle/>
          <a:p>
            <a:pPr>
              <a:lnSpc>
                <a:spcPct val="200000"/>
              </a:lnSpc>
            </a:pPr>
            <a:r>
              <a:rPr lang="en-US" sz="2200" dirty="0" smtClean="0">
                <a:sym typeface="Wingdings" panose="05000000000000000000" pitchFamily="2" charset="2"/>
              </a:rPr>
              <a:t>Beginning of the program (main function)</a:t>
            </a:r>
            <a:endParaRPr lang="en-US" sz="2200" dirty="0" smtClean="0"/>
          </a:p>
        </p:txBody>
      </p:sp>
      <p:pic>
        <p:nvPicPr>
          <p:cNvPr id="12" name="Picture 1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1333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450"/>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283968" y="627986"/>
            <a:ext cx="5256584" cy="768350"/>
          </a:xfrm>
          <a:prstGeom prst="rect">
            <a:avLst/>
          </a:prstGeom>
        </p:spPr>
        <p:txBody>
          <a:bodyPr wrap="square">
            <a:spAutoFit/>
          </a:bodyPr>
          <a:lstStyle/>
          <a:p>
            <a:pPr>
              <a:lnSpc>
                <a:spcPct val="200000"/>
              </a:lnSpc>
            </a:pPr>
            <a:r>
              <a:rPr lang="en-US" sz="2200" dirty="0" smtClean="0">
                <a:sym typeface="Wingdings" panose="05000000000000000000" pitchFamily="2" charset="2"/>
              </a:rPr>
              <a:t>Documentation Section (Comments line)</a:t>
            </a:r>
            <a:endParaRPr lang="en-US" sz="2200" dirty="0" smtClean="0"/>
          </a:p>
        </p:txBody>
      </p:sp>
      <p:sp>
        <p:nvSpPr>
          <p:cNvPr id="10" name="Rectangle 9"/>
          <p:cNvSpPr/>
          <p:nvPr/>
        </p:nvSpPr>
        <p:spPr>
          <a:xfrm>
            <a:off x="4295328" y="1143452"/>
            <a:ext cx="5029200" cy="768350"/>
          </a:xfrm>
          <a:prstGeom prst="rect">
            <a:avLst/>
          </a:prstGeom>
        </p:spPr>
        <p:txBody>
          <a:bodyPr wrap="square">
            <a:spAutoFit/>
          </a:bodyPr>
          <a:lstStyle/>
          <a:p>
            <a:pPr>
              <a:lnSpc>
                <a:spcPct val="200000"/>
              </a:lnSpc>
            </a:pPr>
            <a:r>
              <a:rPr lang="en-US" sz="2200" dirty="0" smtClean="0">
                <a:sym typeface="Wingdings" panose="05000000000000000000" pitchFamily="2" charset="2"/>
              </a:rPr>
              <a:t>Linking section (Linking header files)</a:t>
            </a:r>
            <a:endParaRPr lang="en-US" sz="2200" dirty="0" smtClean="0"/>
          </a:p>
        </p:txBody>
      </p:sp>
      <p:sp>
        <p:nvSpPr>
          <p:cNvPr id="11" name="Rectangle 10"/>
          <p:cNvSpPr/>
          <p:nvPr/>
        </p:nvSpPr>
        <p:spPr>
          <a:xfrm>
            <a:off x="4283968" y="1600094"/>
            <a:ext cx="5029200" cy="768350"/>
          </a:xfrm>
          <a:prstGeom prst="rect">
            <a:avLst/>
          </a:prstGeom>
        </p:spPr>
        <p:txBody>
          <a:bodyPr wrap="square">
            <a:spAutoFit/>
          </a:bodyPr>
          <a:lstStyle/>
          <a:p>
            <a:pPr>
              <a:lnSpc>
                <a:spcPct val="200000"/>
              </a:lnSpc>
            </a:pPr>
            <a:r>
              <a:rPr lang="en-US" sz="2200" dirty="0" smtClean="0"/>
              <a:t>Global declaration</a:t>
            </a:r>
          </a:p>
        </p:txBody>
      </p:sp>
      <p:sp>
        <p:nvSpPr>
          <p:cNvPr id="12" name="Rectangle 11"/>
          <p:cNvSpPr/>
          <p:nvPr/>
        </p:nvSpPr>
        <p:spPr>
          <a:xfrm>
            <a:off x="4283968" y="2088513"/>
            <a:ext cx="4957192" cy="768350"/>
          </a:xfrm>
          <a:prstGeom prst="rect">
            <a:avLst/>
          </a:prstGeom>
        </p:spPr>
        <p:txBody>
          <a:bodyPr wrap="square">
            <a:spAutoFit/>
          </a:bodyPr>
          <a:lstStyle/>
          <a:p>
            <a:pPr>
              <a:lnSpc>
                <a:spcPct val="200000"/>
              </a:lnSpc>
            </a:pPr>
            <a:r>
              <a:rPr lang="en-US" sz="2200" dirty="0" smtClean="0">
                <a:sym typeface="Wingdings" panose="05000000000000000000" pitchFamily="2" charset="2"/>
              </a:rPr>
              <a:t>Beginning of the program (main function)</a:t>
            </a:r>
            <a:endParaRPr lang="en-US" sz="2200" dirty="0" smtClean="0"/>
          </a:p>
        </p:txBody>
      </p:sp>
      <p:sp>
        <p:nvSpPr>
          <p:cNvPr id="13" name="Rectangle 12"/>
          <p:cNvSpPr/>
          <p:nvPr/>
        </p:nvSpPr>
        <p:spPr>
          <a:xfrm>
            <a:off x="4283968" y="2552252"/>
            <a:ext cx="5029200" cy="768350"/>
          </a:xfrm>
          <a:prstGeom prst="rect">
            <a:avLst/>
          </a:prstGeom>
        </p:spPr>
        <p:txBody>
          <a:bodyPr wrap="square">
            <a:spAutoFit/>
          </a:bodyPr>
          <a:lstStyle/>
          <a:p>
            <a:pPr>
              <a:lnSpc>
                <a:spcPct val="200000"/>
              </a:lnSpc>
            </a:pPr>
            <a:r>
              <a:rPr lang="en-US" sz="2200" dirty="0" smtClean="0">
                <a:sym typeface="Wingdings" panose="05000000000000000000" pitchFamily="2" charset="2"/>
              </a:rPr>
              <a:t>Declaration Part</a:t>
            </a:r>
            <a:endParaRPr lang="en-US" sz="2200" dirty="0" smtClean="0"/>
          </a:p>
        </p:txBody>
      </p:sp>
      <p:sp>
        <p:nvSpPr>
          <p:cNvPr id="14" name="TextBox 13"/>
          <p:cNvSpPr txBox="1"/>
          <p:nvPr/>
        </p:nvSpPr>
        <p:spPr>
          <a:xfrm>
            <a:off x="72008" y="14169"/>
            <a:ext cx="4355976" cy="5077460"/>
          </a:xfrm>
          <a:prstGeom prst="rect">
            <a:avLst/>
          </a:prstGeom>
          <a:noFill/>
        </p:spPr>
        <p:txBody>
          <a:bodyPr wrap="square" numCol="1" rtlCol="0">
            <a:spAutoFit/>
          </a:bodyPr>
          <a:lstStyle/>
          <a:p>
            <a:pPr>
              <a:lnSpc>
                <a:spcPct val="150000"/>
              </a:lnSpc>
            </a:pPr>
            <a:r>
              <a:rPr lang="en-US" sz="2400" dirty="0" smtClean="0">
                <a:solidFill>
                  <a:schemeClr val="bg1"/>
                </a:solidFill>
              </a:rPr>
              <a:t>//Program to Add Two Integers</a:t>
            </a:r>
          </a:p>
          <a:p>
            <a:pPr>
              <a:lnSpc>
                <a:spcPct val="150000"/>
              </a:lnSpc>
            </a:pPr>
            <a:r>
              <a:rPr lang="en-US" sz="2400" dirty="0" smtClean="0">
                <a:solidFill>
                  <a:schemeClr val="bg1"/>
                </a:solidFill>
              </a:rPr>
              <a:t>#include &lt;stdio.h&gt;</a:t>
            </a:r>
          </a:p>
          <a:p>
            <a:pPr>
              <a:lnSpc>
                <a:spcPct val="150000"/>
              </a:lnSpc>
            </a:pPr>
            <a:r>
              <a:rPr lang="en-US" sz="2400" dirty="0" smtClean="0">
                <a:solidFill>
                  <a:schemeClr val="bg1"/>
                </a:solidFill>
              </a:rPr>
              <a:t>int Sum;</a:t>
            </a:r>
          </a:p>
          <a:p>
            <a:pPr>
              <a:lnSpc>
                <a:spcPct val="150000"/>
              </a:lnSpc>
            </a:pPr>
            <a:r>
              <a:rPr lang="en-US" sz="2400" dirty="0" smtClean="0">
                <a:solidFill>
                  <a:schemeClr val="bg1"/>
                </a:solidFill>
              </a:rPr>
              <a:t>int main()   { </a:t>
            </a:r>
          </a:p>
          <a:p>
            <a:pPr>
              <a:lnSpc>
                <a:spcPct val="150000"/>
              </a:lnSpc>
            </a:pPr>
            <a:r>
              <a:rPr lang="en-US" sz="2400" b="1" dirty="0" smtClean="0">
                <a:solidFill>
                  <a:srgbClr val="FF0000"/>
                </a:solidFill>
              </a:rPr>
              <a:t>int num1 =10, num2=20;</a:t>
            </a:r>
          </a:p>
          <a:p>
            <a:pPr>
              <a:lnSpc>
                <a:spcPct val="150000"/>
              </a:lnSpc>
            </a:pPr>
            <a:r>
              <a:rPr lang="en-US" sz="2400" dirty="0" smtClean="0">
                <a:solidFill>
                  <a:schemeClr val="bg1"/>
                </a:solidFill>
              </a:rPr>
              <a:t>Sum = num1 + num2;</a:t>
            </a:r>
          </a:p>
          <a:p>
            <a:pPr>
              <a:lnSpc>
                <a:spcPct val="150000"/>
              </a:lnSpc>
            </a:pPr>
            <a:r>
              <a:rPr lang="en-US" sz="2400" dirty="0" smtClean="0">
                <a:solidFill>
                  <a:schemeClr val="bg1"/>
                </a:solidFill>
              </a:rPr>
              <a:t>printf("%d", Sum);</a:t>
            </a:r>
          </a:p>
          <a:p>
            <a:pPr>
              <a:lnSpc>
                <a:spcPct val="150000"/>
              </a:lnSpc>
            </a:pPr>
            <a:r>
              <a:rPr lang="en-US" sz="2400" dirty="0" smtClean="0">
                <a:solidFill>
                  <a:schemeClr val="bg1"/>
                </a:solidFill>
              </a:rPr>
              <a:t>return 0;</a:t>
            </a:r>
          </a:p>
          <a:p>
            <a:pPr>
              <a:lnSpc>
                <a:spcPct val="150000"/>
              </a:lnSpc>
            </a:pPr>
            <a:r>
              <a:rPr lang="en-US" sz="2400" dirty="0" smtClean="0">
                <a:solidFill>
                  <a:schemeClr val="bg1"/>
                </a:solidFill>
              </a:rPr>
              <a:t> }</a:t>
            </a:r>
          </a:p>
        </p:txBody>
      </p:sp>
      <p:pic>
        <p:nvPicPr>
          <p:cNvPr id="15" name="Picture 1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idx="4294967295"/>
          </p:nvPr>
        </p:nvSpPr>
        <p:spPr>
          <a:xfrm>
            <a:off x="1923415" y="977900"/>
            <a:ext cx="5422265" cy="1729740"/>
          </a:xfrm>
          <a:prstGeom prst="rect">
            <a:avLst/>
          </a:prstGeom>
          <a:noFill/>
          <a:ln>
            <a:noFill/>
          </a:ln>
        </p:spPr>
        <p:txBody>
          <a:bodyPr lIns="41414" tIns="20699" rIns="41414" bIns="20699" anchor="b" anchorCtr="0">
            <a:noAutofit/>
          </a:bodyPr>
          <a:lstStyle/>
          <a:p>
            <a:pPr>
              <a:lnSpc>
                <a:spcPct val="120000"/>
              </a:lnSpc>
              <a:spcBef>
                <a:spcPts val="0"/>
              </a:spcBef>
              <a:buClr>
                <a:schemeClr val="dk1"/>
              </a:buClr>
              <a:buSzPct val="25000"/>
            </a:pPr>
            <a:r>
              <a:rPr lang="en-US" sz="2700" dirty="0" smtClean="0">
                <a:solidFill>
                  <a:schemeClr val="dk1"/>
                </a:solidFill>
              </a:rPr>
              <a:t>C Programming</a:t>
            </a:r>
            <a:r>
              <a:rPr lang="en-GB" sz="2700" dirty="0">
                <a:solidFill>
                  <a:schemeClr val="dk1"/>
                </a:solidFill>
              </a:rPr>
              <a:t/>
            </a:r>
            <a:br>
              <a:rPr lang="en-GB" sz="2700" dirty="0">
                <a:solidFill>
                  <a:schemeClr val="dk1"/>
                </a:solidFill>
              </a:rPr>
            </a:br>
            <a:r>
              <a:rPr lang="en-GB" sz="1950" dirty="0" smtClean="0">
                <a:solidFill>
                  <a:schemeClr val="dk1"/>
                </a:solidFill>
              </a:rPr>
              <a:t>Session </a:t>
            </a:r>
            <a:r>
              <a:rPr lang="en-US" altLang="en-GB" sz="1950" dirty="0" smtClean="0">
                <a:solidFill>
                  <a:schemeClr val="dk1"/>
                </a:solidFill>
              </a:rPr>
              <a:t>1.1</a:t>
            </a:r>
          </a:p>
        </p:txBody>
      </p:sp>
      <p:sp>
        <p:nvSpPr>
          <p:cNvPr id="113" name="Shape 113"/>
          <p:cNvSpPr txBox="1">
            <a:spLocks noGrp="1"/>
          </p:cNvSpPr>
          <p:nvPr>
            <p:ph type="subTitle" idx="4294967295"/>
          </p:nvPr>
        </p:nvSpPr>
        <p:spPr>
          <a:xfrm>
            <a:off x="1999800" y="2930642"/>
            <a:ext cx="5144400" cy="1241916"/>
          </a:xfrm>
          <a:prstGeom prst="rect">
            <a:avLst/>
          </a:prstGeom>
          <a:noFill/>
          <a:ln>
            <a:noFill/>
          </a:ln>
        </p:spPr>
        <p:txBody>
          <a:bodyPr lIns="41414" tIns="20699" rIns="41414" bIns="20699" anchor="t" anchorCtr="0">
            <a:noAutofit/>
          </a:bodyPr>
          <a:lstStyle/>
          <a:p>
            <a:pPr marL="0" indent="0" algn="ctr">
              <a:spcBef>
                <a:spcPts val="0"/>
              </a:spcBef>
              <a:buClr>
                <a:schemeClr val="dk1"/>
              </a:buClr>
              <a:buSzPct val="25000"/>
              <a:buNone/>
            </a:pPr>
            <a:endParaRPr lang="en-GB" sz="1050" dirty="0">
              <a:solidFill>
                <a:schemeClr val="dk1"/>
              </a:solidFill>
            </a:endParaRPr>
          </a:p>
          <a:p>
            <a:pPr marL="0" indent="0" algn="ctr">
              <a:lnSpc>
                <a:spcPct val="90000"/>
              </a:lnSpc>
              <a:spcBef>
                <a:spcPts val="0"/>
              </a:spcBef>
              <a:buClr>
                <a:schemeClr val="dk1"/>
              </a:buClr>
              <a:buSzPct val="25000"/>
              <a:buNone/>
            </a:pPr>
            <a:endParaRPr lang="en-GB" sz="1050" dirty="0">
              <a:solidFill>
                <a:schemeClr val="dk1"/>
              </a:solidFill>
            </a:endParaRPr>
          </a:p>
        </p:txBody>
      </p:sp>
      <p:sp>
        <p:nvSpPr>
          <p:cNvPr id="116" name="Shape 116"/>
          <p:cNvSpPr txBox="1">
            <a:spLocks noGrp="1"/>
          </p:cNvSpPr>
          <p:nvPr>
            <p:ph type="sldNum" idx="12"/>
          </p:nvPr>
        </p:nvSpPr>
        <p:spPr>
          <a:xfrm>
            <a:off x="7561110" y="4750681"/>
            <a:ext cx="411597" cy="393669"/>
          </a:xfrm>
          <a:prstGeom prst="rect">
            <a:avLst/>
          </a:prstGeom>
        </p:spPr>
        <p:txBody>
          <a:bodyPr lIns="41414" tIns="41414" rIns="41414" bIns="41414" anchor="ctr" anchorCtr="0">
            <a:noAutofit/>
          </a:bodyPr>
          <a:lstStyle/>
          <a:p>
            <a:fld id="{00000000-1234-1234-1234-123412341234}" type="slidenum">
              <a:rPr lang="en-GB" sz="900"/>
              <a:pPr/>
              <a:t>2</a:t>
            </a:fld>
            <a:endParaRPr lang="en-GB" sz="9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450"/>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283968" y="627986"/>
            <a:ext cx="5256584" cy="768350"/>
          </a:xfrm>
          <a:prstGeom prst="rect">
            <a:avLst/>
          </a:prstGeom>
        </p:spPr>
        <p:txBody>
          <a:bodyPr wrap="square">
            <a:spAutoFit/>
          </a:bodyPr>
          <a:lstStyle/>
          <a:p>
            <a:pPr>
              <a:lnSpc>
                <a:spcPct val="200000"/>
              </a:lnSpc>
            </a:pPr>
            <a:r>
              <a:rPr lang="en-US" sz="2200" dirty="0" smtClean="0">
                <a:sym typeface="Wingdings" panose="05000000000000000000" pitchFamily="2" charset="2"/>
              </a:rPr>
              <a:t>Documentation Section (Comments line)</a:t>
            </a:r>
            <a:endParaRPr lang="en-US" sz="2200" dirty="0" smtClean="0"/>
          </a:p>
        </p:txBody>
      </p:sp>
      <p:sp>
        <p:nvSpPr>
          <p:cNvPr id="10" name="Rectangle 9"/>
          <p:cNvSpPr/>
          <p:nvPr/>
        </p:nvSpPr>
        <p:spPr>
          <a:xfrm>
            <a:off x="4295328" y="1143452"/>
            <a:ext cx="5029200" cy="768350"/>
          </a:xfrm>
          <a:prstGeom prst="rect">
            <a:avLst/>
          </a:prstGeom>
        </p:spPr>
        <p:txBody>
          <a:bodyPr wrap="square">
            <a:spAutoFit/>
          </a:bodyPr>
          <a:lstStyle/>
          <a:p>
            <a:pPr>
              <a:lnSpc>
                <a:spcPct val="200000"/>
              </a:lnSpc>
            </a:pPr>
            <a:r>
              <a:rPr lang="en-US" sz="2200" dirty="0" smtClean="0">
                <a:sym typeface="Wingdings" panose="05000000000000000000" pitchFamily="2" charset="2"/>
              </a:rPr>
              <a:t>Linking section (Linking header files)</a:t>
            </a:r>
            <a:endParaRPr lang="en-US" sz="2200" dirty="0" smtClean="0"/>
          </a:p>
        </p:txBody>
      </p:sp>
      <p:sp>
        <p:nvSpPr>
          <p:cNvPr id="11" name="Rectangle 10"/>
          <p:cNvSpPr/>
          <p:nvPr/>
        </p:nvSpPr>
        <p:spPr>
          <a:xfrm>
            <a:off x="4283968" y="1600094"/>
            <a:ext cx="5029200" cy="768350"/>
          </a:xfrm>
          <a:prstGeom prst="rect">
            <a:avLst/>
          </a:prstGeom>
        </p:spPr>
        <p:txBody>
          <a:bodyPr wrap="square">
            <a:spAutoFit/>
          </a:bodyPr>
          <a:lstStyle/>
          <a:p>
            <a:pPr>
              <a:lnSpc>
                <a:spcPct val="200000"/>
              </a:lnSpc>
            </a:pPr>
            <a:r>
              <a:rPr lang="en-US" sz="2200" dirty="0" smtClean="0"/>
              <a:t>Global declaration</a:t>
            </a:r>
          </a:p>
        </p:txBody>
      </p:sp>
      <p:sp>
        <p:nvSpPr>
          <p:cNvPr id="13" name="Rectangle 12"/>
          <p:cNvSpPr/>
          <p:nvPr/>
        </p:nvSpPr>
        <p:spPr>
          <a:xfrm>
            <a:off x="4283968" y="2552252"/>
            <a:ext cx="5029200" cy="768350"/>
          </a:xfrm>
          <a:prstGeom prst="rect">
            <a:avLst/>
          </a:prstGeom>
        </p:spPr>
        <p:txBody>
          <a:bodyPr wrap="square">
            <a:spAutoFit/>
          </a:bodyPr>
          <a:lstStyle/>
          <a:p>
            <a:pPr>
              <a:lnSpc>
                <a:spcPct val="200000"/>
              </a:lnSpc>
            </a:pPr>
            <a:r>
              <a:rPr lang="en-US" sz="2200" dirty="0" smtClean="0">
                <a:sym typeface="Wingdings" panose="05000000000000000000" pitchFamily="2" charset="2"/>
              </a:rPr>
              <a:t>Declaration Part</a:t>
            </a:r>
            <a:endParaRPr lang="en-US" sz="2200" dirty="0" smtClean="0"/>
          </a:p>
        </p:txBody>
      </p:sp>
      <p:sp>
        <p:nvSpPr>
          <p:cNvPr id="14" name="Rectangle 13"/>
          <p:cNvSpPr/>
          <p:nvPr/>
        </p:nvSpPr>
        <p:spPr>
          <a:xfrm>
            <a:off x="4283968" y="3058256"/>
            <a:ext cx="5029200" cy="768350"/>
          </a:xfrm>
          <a:prstGeom prst="rect">
            <a:avLst/>
          </a:prstGeom>
        </p:spPr>
        <p:txBody>
          <a:bodyPr wrap="square">
            <a:spAutoFit/>
          </a:bodyPr>
          <a:lstStyle/>
          <a:p>
            <a:pPr>
              <a:lnSpc>
                <a:spcPct val="200000"/>
              </a:lnSpc>
            </a:pPr>
            <a:r>
              <a:rPr lang="en-US" sz="2200" dirty="0" smtClean="0">
                <a:sym typeface="Wingdings" panose="05000000000000000000" pitchFamily="2" charset="2"/>
              </a:rPr>
              <a:t>Executable Part</a:t>
            </a:r>
            <a:endParaRPr lang="en-US" sz="2200" dirty="0" smtClean="0"/>
          </a:p>
        </p:txBody>
      </p:sp>
      <p:sp>
        <p:nvSpPr>
          <p:cNvPr id="15" name="TextBox 14"/>
          <p:cNvSpPr txBox="1"/>
          <p:nvPr/>
        </p:nvSpPr>
        <p:spPr>
          <a:xfrm>
            <a:off x="72008" y="14169"/>
            <a:ext cx="4355976" cy="5077460"/>
          </a:xfrm>
          <a:prstGeom prst="rect">
            <a:avLst/>
          </a:prstGeom>
          <a:noFill/>
        </p:spPr>
        <p:txBody>
          <a:bodyPr wrap="square" numCol="1" rtlCol="0">
            <a:spAutoFit/>
          </a:bodyPr>
          <a:lstStyle/>
          <a:p>
            <a:pPr>
              <a:lnSpc>
                <a:spcPct val="150000"/>
              </a:lnSpc>
            </a:pPr>
            <a:r>
              <a:rPr lang="en-US" sz="2400" dirty="0" smtClean="0">
                <a:solidFill>
                  <a:schemeClr val="bg1"/>
                </a:solidFill>
              </a:rPr>
              <a:t>//Program to Add Two Integers</a:t>
            </a:r>
          </a:p>
          <a:p>
            <a:pPr>
              <a:lnSpc>
                <a:spcPct val="150000"/>
              </a:lnSpc>
            </a:pPr>
            <a:r>
              <a:rPr lang="en-US" sz="2400" dirty="0" smtClean="0">
                <a:solidFill>
                  <a:schemeClr val="bg1"/>
                </a:solidFill>
              </a:rPr>
              <a:t>#include &lt;stdio.h&gt;</a:t>
            </a:r>
          </a:p>
          <a:p>
            <a:pPr>
              <a:lnSpc>
                <a:spcPct val="150000"/>
              </a:lnSpc>
            </a:pPr>
            <a:r>
              <a:rPr lang="en-US" sz="2400" dirty="0" smtClean="0">
                <a:solidFill>
                  <a:schemeClr val="bg1"/>
                </a:solidFill>
              </a:rPr>
              <a:t>int Sum;</a:t>
            </a:r>
          </a:p>
          <a:p>
            <a:pPr>
              <a:lnSpc>
                <a:spcPct val="150000"/>
              </a:lnSpc>
            </a:pPr>
            <a:r>
              <a:rPr lang="en-US" sz="2400" dirty="0" smtClean="0">
                <a:solidFill>
                  <a:schemeClr val="bg1"/>
                </a:solidFill>
              </a:rPr>
              <a:t>int main()   { </a:t>
            </a:r>
          </a:p>
          <a:p>
            <a:pPr>
              <a:lnSpc>
                <a:spcPct val="150000"/>
              </a:lnSpc>
            </a:pPr>
            <a:r>
              <a:rPr lang="en-US" sz="2400" dirty="0" smtClean="0">
                <a:solidFill>
                  <a:schemeClr val="bg1"/>
                </a:solidFill>
              </a:rPr>
              <a:t>int num1 =10, num2=20;</a:t>
            </a:r>
          </a:p>
          <a:p>
            <a:pPr>
              <a:lnSpc>
                <a:spcPct val="150000"/>
              </a:lnSpc>
            </a:pPr>
            <a:r>
              <a:rPr lang="en-US" sz="2400" b="1" dirty="0" smtClean="0">
                <a:solidFill>
                  <a:srgbClr val="FF0000"/>
                </a:solidFill>
              </a:rPr>
              <a:t>Sum = num1 + num2;</a:t>
            </a:r>
          </a:p>
          <a:p>
            <a:pPr>
              <a:lnSpc>
                <a:spcPct val="150000"/>
              </a:lnSpc>
            </a:pPr>
            <a:r>
              <a:rPr lang="en-US" sz="2400" b="1" dirty="0" smtClean="0">
                <a:solidFill>
                  <a:srgbClr val="FF0000"/>
                </a:solidFill>
              </a:rPr>
              <a:t>printf("%d", Sum);</a:t>
            </a:r>
          </a:p>
          <a:p>
            <a:pPr>
              <a:lnSpc>
                <a:spcPct val="150000"/>
              </a:lnSpc>
            </a:pPr>
            <a:r>
              <a:rPr lang="en-US" sz="2400" dirty="0" smtClean="0">
                <a:solidFill>
                  <a:schemeClr val="bg1"/>
                </a:solidFill>
              </a:rPr>
              <a:t>return 0;</a:t>
            </a:r>
          </a:p>
          <a:p>
            <a:pPr>
              <a:lnSpc>
                <a:spcPct val="150000"/>
              </a:lnSpc>
            </a:pPr>
            <a:r>
              <a:rPr lang="en-US" sz="2400" dirty="0" smtClean="0">
                <a:solidFill>
                  <a:schemeClr val="bg1"/>
                </a:solidFill>
              </a:rPr>
              <a:t> }</a:t>
            </a:r>
          </a:p>
        </p:txBody>
      </p:sp>
      <p:sp>
        <p:nvSpPr>
          <p:cNvPr id="16" name="Rectangle 15"/>
          <p:cNvSpPr/>
          <p:nvPr/>
        </p:nvSpPr>
        <p:spPr>
          <a:xfrm>
            <a:off x="4283968" y="2088513"/>
            <a:ext cx="4957192" cy="768350"/>
          </a:xfrm>
          <a:prstGeom prst="rect">
            <a:avLst/>
          </a:prstGeom>
        </p:spPr>
        <p:txBody>
          <a:bodyPr wrap="square">
            <a:spAutoFit/>
          </a:bodyPr>
          <a:lstStyle/>
          <a:p>
            <a:pPr>
              <a:lnSpc>
                <a:spcPct val="200000"/>
              </a:lnSpc>
            </a:pPr>
            <a:r>
              <a:rPr lang="en-US" sz="2200" dirty="0" smtClean="0">
                <a:sym typeface="Wingdings" panose="05000000000000000000" pitchFamily="2" charset="2"/>
              </a:rPr>
              <a:t>Beginning of the program (main function)</a:t>
            </a:r>
            <a:endParaRPr lang="en-US" sz="2200" dirty="0" smtClean="0"/>
          </a:p>
        </p:txBody>
      </p:sp>
      <p:pic>
        <p:nvPicPr>
          <p:cNvPr id="12" name="Picture 1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Diagram 10"/>
          <p:cNvGraphicFramePr/>
          <p:nvPr/>
        </p:nvGraphicFramePr>
        <p:xfrm>
          <a:off x="1907704" y="411960"/>
          <a:ext cx="5256584" cy="756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p:cNvGraphicFramePr/>
          <p:nvPr/>
        </p:nvGraphicFramePr>
        <p:xfrm>
          <a:off x="1907704" y="1006026"/>
          <a:ext cx="5256584" cy="75608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9" name="Diagram 18"/>
          <p:cNvGraphicFramePr/>
          <p:nvPr/>
        </p:nvGraphicFramePr>
        <p:xfrm>
          <a:off x="1907704" y="1600092"/>
          <a:ext cx="5256584" cy="75608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0" name="Diagram 19"/>
          <p:cNvGraphicFramePr/>
          <p:nvPr/>
        </p:nvGraphicFramePr>
        <p:xfrm>
          <a:off x="1907704" y="2194158"/>
          <a:ext cx="5256584" cy="75608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1" name="Diagram 20"/>
          <p:cNvGraphicFramePr/>
          <p:nvPr/>
        </p:nvGraphicFramePr>
        <p:xfrm>
          <a:off x="1907704" y="2788224"/>
          <a:ext cx="5256584" cy="75608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2" name="Diagram 21"/>
          <p:cNvGraphicFramePr/>
          <p:nvPr/>
        </p:nvGraphicFramePr>
        <p:xfrm>
          <a:off x="1907704" y="3382290"/>
          <a:ext cx="5256584" cy="75608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3" name="Diagram 22"/>
          <p:cNvGraphicFramePr/>
          <p:nvPr/>
        </p:nvGraphicFramePr>
        <p:xfrm>
          <a:off x="1907704" y="3976356"/>
          <a:ext cx="5256584" cy="756084"/>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9" name="Picture 8"/>
          <p:cNvPicPr>
            <a:picLocks noChangeAspect="1"/>
          </p:cNvPicPr>
          <p:nvPr/>
        </p:nvPicPr>
        <p:blipFill>
          <a:blip r:embed="rId30">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upRight)">
                                      <p:cBhvr>
                                        <p:cTn id="7" dur="500"/>
                                        <p:tgtEl>
                                          <p:spTgt spid="11"/>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trips(upRight)">
                                      <p:cBhvr>
                                        <p:cTn id="11" dur="1000"/>
                                        <p:tgtEl>
                                          <p:spTgt spid="18"/>
                                        </p:tgtEl>
                                      </p:cBhvr>
                                    </p:animEffect>
                                  </p:childTnLst>
                                </p:cTn>
                              </p:par>
                            </p:childTnLst>
                          </p:cTn>
                        </p:par>
                        <p:par>
                          <p:cTn id="12" fill="hold">
                            <p:stCondLst>
                              <p:cond delay="1500"/>
                            </p:stCondLst>
                            <p:childTnLst>
                              <p:par>
                                <p:cTn id="13" presetID="18" presetClass="entr" presetSubtype="3"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upRight)">
                                      <p:cBhvr>
                                        <p:cTn id="15" dur="1000"/>
                                        <p:tgtEl>
                                          <p:spTgt spid="19"/>
                                        </p:tgtEl>
                                      </p:cBhvr>
                                    </p:animEffect>
                                  </p:childTnLst>
                                </p:cTn>
                              </p:par>
                            </p:childTnLst>
                          </p:cTn>
                        </p:par>
                        <p:par>
                          <p:cTn id="16" fill="hold">
                            <p:stCondLst>
                              <p:cond delay="2500"/>
                            </p:stCondLst>
                            <p:childTnLst>
                              <p:par>
                                <p:cTn id="17" presetID="18" presetClass="entr" presetSubtype="3"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trips(upRight)">
                                      <p:cBhvr>
                                        <p:cTn id="19" dur="1000"/>
                                        <p:tgtEl>
                                          <p:spTgt spid="20"/>
                                        </p:tgtEl>
                                      </p:cBhvr>
                                    </p:animEffect>
                                  </p:childTnLst>
                                </p:cTn>
                              </p:par>
                            </p:childTnLst>
                          </p:cTn>
                        </p:par>
                        <p:par>
                          <p:cTn id="20" fill="hold">
                            <p:stCondLst>
                              <p:cond delay="3500"/>
                            </p:stCondLst>
                            <p:childTnLst>
                              <p:par>
                                <p:cTn id="21" presetID="18" presetClass="entr" presetSubtype="3"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upRight)">
                                      <p:cBhvr>
                                        <p:cTn id="23" dur="1000"/>
                                        <p:tgtEl>
                                          <p:spTgt spid="21"/>
                                        </p:tgtEl>
                                      </p:cBhvr>
                                    </p:animEffect>
                                  </p:childTnLst>
                                </p:cTn>
                              </p:par>
                            </p:childTnLst>
                          </p:cTn>
                        </p:par>
                        <p:par>
                          <p:cTn id="24" fill="hold">
                            <p:stCondLst>
                              <p:cond delay="4500"/>
                            </p:stCondLst>
                            <p:childTnLst>
                              <p:par>
                                <p:cTn id="25" presetID="18" presetClass="entr" presetSubtype="3"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upRight)">
                                      <p:cBhvr>
                                        <p:cTn id="27" dur="1000"/>
                                        <p:tgtEl>
                                          <p:spTgt spid="22"/>
                                        </p:tgtEl>
                                      </p:cBhvr>
                                    </p:animEffect>
                                  </p:childTnLst>
                                </p:cTn>
                              </p:par>
                            </p:childTnLst>
                          </p:cTn>
                        </p:par>
                        <p:par>
                          <p:cTn id="28" fill="hold">
                            <p:stCondLst>
                              <p:cond delay="5500"/>
                            </p:stCondLst>
                            <p:childTnLst>
                              <p:par>
                                <p:cTn id="29" presetID="18" presetClass="entr" presetSubtype="3"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strips(upRight)">
                                      <p:cBhvr>
                                        <p:cTn id="3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8" grpId="0">
        <p:bldAsOne/>
      </p:bldGraphic>
      <p:bldGraphic spid="19" grpId="0">
        <p:bldAsOne/>
      </p:bldGraphic>
      <p:bldGraphic spid="20" grpId="0">
        <p:bldAsOne/>
      </p:bldGraphic>
      <p:bldGraphic spid="21" grpId="0">
        <p:bldAsOne/>
      </p:bldGraphic>
      <p:bldGraphic spid="22" grpId="0">
        <p:bldAsOne/>
      </p:bldGraphic>
      <p:bldGraphic spid="2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Horizontal Scroll 11"/>
          <p:cNvSpPr/>
          <p:nvPr/>
        </p:nvSpPr>
        <p:spPr>
          <a:xfrm>
            <a:off x="1547664" y="339952"/>
            <a:ext cx="6192688"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Compilation and Execution</a:t>
            </a:r>
            <a:endParaRPr lang="en-IN" sz="2800" b="1" i="1" dirty="0" smtClean="0">
              <a:solidFill>
                <a:schemeClr val="bg1"/>
              </a:solidFill>
              <a:effectLst>
                <a:outerShdw blurRad="38100" dist="38100" dir="2700000" algn="tl">
                  <a:srgbClr val="000000">
                    <a:alpha val="43137"/>
                  </a:srgbClr>
                </a:outerShdw>
              </a:effectLst>
              <a:latin typeface="Letter Gothic Std" panose="020B0409020202030304" pitchFamily="49" charset="0"/>
            </a:endParaRPr>
          </a:p>
        </p:txBody>
      </p:sp>
      <p:sp>
        <p:nvSpPr>
          <p:cNvPr id="13" name="Pentagon 12"/>
          <p:cNvSpPr/>
          <p:nvPr/>
        </p:nvSpPr>
        <p:spPr>
          <a:xfrm>
            <a:off x="1763688" y="2140154"/>
            <a:ext cx="2304256" cy="648072"/>
          </a:xfrm>
          <a:prstGeom prst="homePlate">
            <a:avLst>
              <a:gd name="adj" fmla="val 60994"/>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4 stages</a:t>
            </a:r>
            <a:endParaRPr lang="en-IN" sz="2800" b="1" i="1" dirty="0">
              <a:solidFill>
                <a:schemeClr val="bg1"/>
              </a:solidFill>
              <a:effectLst>
                <a:outerShdw blurRad="38100" dist="38100" dir="2700000" algn="tl">
                  <a:srgbClr val="000000">
                    <a:alpha val="43137"/>
                  </a:srgbClr>
                </a:outerShdw>
              </a:effectLst>
              <a:latin typeface="Letter Gothic Std" panose="020B0409020202030304" pitchFamily="49" charset="0"/>
            </a:endParaRPr>
          </a:p>
        </p:txBody>
      </p:sp>
      <p:sp>
        <p:nvSpPr>
          <p:cNvPr id="14" name="TextBox 13"/>
          <p:cNvSpPr txBox="1"/>
          <p:nvPr/>
        </p:nvSpPr>
        <p:spPr>
          <a:xfrm>
            <a:off x="4644008" y="2500192"/>
            <a:ext cx="561340" cy="368300"/>
          </a:xfrm>
          <a:prstGeom prst="rect">
            <a:avLst/>
          </a:prstGeom>
          <a:noFill/>
        </p:spPr>
        <p:txBody>
          <a:bodyPr wrap="none" rtlCol="0">
            <a:spAutoFit/>
          </a:bodyPr>
          <a:lstStyle/>
          <a:p>
            <a:r>
              <a:rPr lang="en-US" dirty="0" smtClean="0"/>
              <a:t>Pre-</a:t>
            </a:r>
            <a:endParaRPr lang="en-IN" dirty="0"/>
          </a:p>
        </p:txBody>
      </p:sp>
      <p:sp>
        <p:nvSpPr>
          <p:cNvPr id="15" name="TextBox 14"/>
          <p:cNvSpPr txBox="1"/>
          <p:nvPr/>
        </p:nvSpPr>
        <p:spPr>
          <a:xfrm>
            <a:off x="4499996" y="1929259"/>
            <a:ext cx="2061845" cy="3046095"/>
          </a:xfrm>
          <a:prstGeom prst="rect">
            <a:avLst/>
          </a:prstGeom>
          <a:noFill/>
        </p:spPr>
        <p:txBody>
          <a:bodyPr wrap="none" rtlCol="0">
            <a:spAutoFit/>
          </a:bodyPr>
          <a:lstStyle/>
          <a:p>
            <a:pPr>
              <a:lnSpc>
                <a:spcPct val="200000"/>
              </a:lnSpc>
            </a:pPr>
            <a:r>
              <a:rPr lang="en-US" sz="2400" i="1" dirty="0" smtClean="0">
                <a:solidFill>
                  <a:schemeClr val="bg1"/>
                </a:solidFill>
              </a:rPr>
              <a:t>- Preprocessing</a:t>
            </a:r>
          </a:p>
          <a:p>
            <a:pPr>
              <a:lnSpc>
                <a:spcPct val="200000"/>
              </a:lnSpc>
            </a:pPr>
            <a:r>
              <a:rPr lang="en-US" sz="2400" i="1" dirty="0" smtClean="0">
                <a:solidFill>
                  <a:schemeClr val="bg1"/>
                </a:solidFill>
              </a:rPr>
              <a:t>- Compilation</a:t>
            </a:r>
          </a:p>
          <a:p>
            <a:pPr>
              <a:lnSpc>
                <a:spcPct val="200000"/>
              </a:lnSpc>
            </a:pPr>
            <a:r>
              <a:rPr lang="en-US" sz="2400" i="1" dirty="0" smtClean="0">
                <a:solidFill>
                  <a:schemeClr val="bg1"/>
                </a:solidFill>
              </a:rPr>
              <a:t>- Assembly</a:t>
            </a:r>
          </a:p>
          <a:p>
            <a:pPr>
              <a:lnSpc>
                <a:spcPct val="200000"/>
              </a:lnSpc>
            </a:pPr>
            <a:r>
              <a:rPr lang="en-US" sz="2400" i="1" dirty="0" smtClean="0">
                <a:solidFill>
                  <a:schemeClr val="bg1"/>
                </a:solidFill>
              </a:rPr>
              <a:t>- Linking</a:t>
            </a:r>
            <a:endParaRPr lang="en-IN" sz="2400" i="1" dirty="0"/>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65627" y="0"/>
            <a:ext cx="1378373" cy="5143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ppt_x</p:attrName>
                                        </p:attrNameLst>
                                      </p:cBhvr>
                                      <p:tavLst>
                                        <p:tav tm="0">
                                          <p:val>
                                            <p:strVal val="#ppt_x-.2"/>
                                          </p:val>
                                        </p:tav>
                                        <p:tav tm="100000">
                                          <p:val>
                                            <p:strVal val="#ppt_x"/>
                                          </p:val>
                                        </p:tav>
                                      </p:tavLst>
                                    </p:anim>
                                    <p:anim calcmode="lin" valueType="num">
                                      <p:cBhvr>
                                        <p:cTn id="13"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ppt_x</p:attrName>
                                        </p:attrNameLst>
                                      </p:cBhvr>
                                      <p:tavLst>
                                        <p:tav tm="0">
                                          <p:val>
                                            <p:strVal val="#ppt_x-.2"/>
                                          </p:val>
                                        </p:tav>
                                        <p:tav tm="100000">
                                          <p:val>
                                            <p:strVal val="#ppt_x"/>
                                          </p:val>
                                        </p:tav>
                                      </p:tavLst>
                                    </p:anim>
                                    <p:anim calcmode="lin" valueType="num">
                                      <p:cBhvr>
                                        <p:cTn id="20"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24" name="Rectangle 23"/>
          <p:cNvSpPr/>
          <p:nvPr/>
        </p:nvSpPr>
        <p:spPr>
          <a:xfrm>
            <a:off x="4932040" y="2212160"/>
            <a:ext cx="3528392" cy="2886075"/>
          </a:xfrm>
          <a:prstGeom prst="rect">
            <a:avLst/>
          </a:prstGeom>
        </p:spPr>
        <p:txBody>
          <a:bodyPr wrap="square">
            <a:spAutoFit/>
          </a:bodyPr>
          <a:lstStyle/>
          <a:p>
            <a:pPr lvl="0" eaLnBrk="0" fontAlgn="base" hangingPunct="0">
              <a:spcBef>
                <a:spcPct val="30000"/>
              </a:spcBef>
              <a:spcAft>
                <a:spcPct val="0"/>
              </a:spcAft>
            </a:pPr>
            <a:r>
              <a:rPr lang="en-US" i="1" dirty="0" smtClean="0">
                <a:cs typeface="Arial" panose="020B0604020202020204" pitchFamily="34" charset="0"/>
              </a:rPr>
              <a:t>// Hello world program</a:t>
            </a:r>
            <a:endParaRPr lang="en-IN" i="1" dirty="0" smtClean="0">
              <a:cs typeface="Arial" panose="020B0604020202020204" pitchFamily="34" charset="0"/>
            </a:endParaRPr>
          </a:p>
          <a:p>
            <a:pPr lvl="0" eaLnBrk="0" fontAlgn="base" hangingPunct="0">
              <a:spcBef>
                <a:spcPct val="30000"/>
              </a:spcBef>
              <a:spcAft>
                <a:spcPct val="0"/>
              </a:spcAft>
            </a:pPr>
            <a:r>
              <a:rPr lang="en-IN" dirty="0" smtClean="0">
                <a:cs typeface="Arial" panose="020B0604020202020204" pitchFamily="34" charset="0"/>
              </a:rPr>
              <a:t>#include &lt;stdio.h&gt;</a:t>
            </a:r>
          </a:p>
          <a:p>
            <a:pPr lvl="0" eaLnBrk="0" fontAlgn="base" hangingPunct="0">
              <a:spcBef>
                <a:spcPct val="30000"/>
              </a:spcBef>
              <a:spcAft>
                <a:spcPct val="0"/>
              </a:spcAft>
            </a:pPr>
            <a:r>
              <a:rPr lang="en-US" dirty="0" smtClean="0">
                <a:cs typeface="Arial" panose="020B0604020202020204" pitchFamily="34" charset="0"/>
              </a:rPr>
              <a:t>#define s </a:t>
            </a:r>
            <a:r>
              <a:rPr lang="en-IN" dirty="0" smtClean="0">
                <a:cs typeface="Arial" panose="020B0604020202020204" pitchFamily="34" charset="0"/>
              </a:rPr>
              <a:t>"</a:t>
            </a:r>
            <a:r>
              <a:rPr lang="en-US" dirty="0" smtClean="0">
                <a:cs typeface="Arial" panose="020B0604020202020204" pitchFamily="34" charset="0"/>
              </a:rPr>
              <a:t>world</a:t>
            </a:r>
            <a:r>
              <a:rPr lang="en-IN" dirty="0" smtClean="0">
                <a:cs typeface="Arial" panose="020B0604020202020204" pitchFamily="34" charset="0"/>
              </a:rPr>
              <a:t>"</a:t>
            </a:r>
          </a:p>
          <a:p>
            <a:pPr lvl="0" eaLnBrk="0" fontAlgn="base" hangingPunct="0">
              <a:spcBef>
                <a:spcPct val="30000"/>
              </a:spcBef>
              <a:spcAft>
                <a:spcPct val="0"/>
              </a:spcAft>
            </a:pPr>
            <a:r>
              <a:rPr lang="en-IN" dirty="0" smtClean="0">
                <a:cs typeface="Arial" panose="020B0604020202020204" pitchFamily="34" charset="0"/>
              </a:rPr>
              <a:t>int main()</a:t>
            </a:r>
          </a:p>
          <a:p>
            <a:pPr lvl="0" eaLnBrk="0" fontAlgn="base" hangingPunct="0">
              <a:spcBef>
                <a:spcPct val="30000"/>
              </a:spcBef>
              <a:spcAft>
                <a:spcPct val="0"/>
              </a:spcAft>
            </a:pPr>
            <a:r>
              <a:rPr lang="en-IN" dirty="0" smtClean="0">
                <a:cs typeface="Arial" panose="020B0604020202020204" pitchFamily="34" charset="0"/>
              </a:rPr>
              <a:t>{</a:t>
            </a:r>
          </a:p>
          <a:p>
            <a:pPr lvl="0" eaLnBrk="0" fontAlgn="base" hangingPunct="0">
              <a:spcBef>
                <a:spcPct val="30000"/>
              </a:spcBef>
              <a:spcAft>
                <a:spcPct val="0"/>
              </a:spcAft>
            </a:pPr>
            <a:r>
              <a:rPr lang="en-IN" dirty="0" smtClean="0">
                <a:cs typeface="Arial" panose="020B0604020202020204" pitchFamily="34" charset="0"/>
              </a:rPr>
              <a:t>       printf("Hello, %s! ", s);</a:t>
            </a:r>
          </a:p>
          <a:p>
            <a:pPr lvl="0" eaLnBrk="0" fontAlgn="base" hangingPunct="0">
              <a:spcBef>
                <a:spcPct val="30000"/>
              </a:spcBef>
              <a:spcAft>
                <a:spcPct val="0"/>
              </a:spcAft>
            </a:pPr>
            <a:r>
              <a:rPr lang="en-IN" dirty="0" smtClean="0">
                <a:cs typeface="Arial" panose="020B0604020202020204" pitchFamily="34" charset="0"/>
              </a:rPr>
              <a:t>       return 0;</a:t>
            </a:r>
          </a:p>
          <a:p>
            <a:pPr lvl="0" eaLnBrk="0" fontAlgn="base" hangingPunct="0">
              <a:spcBef>
                <a:spcPct val="30000"/>
              </a:spcBef>
              <a:spcAft>
                <a:spcPct val="0"/>
              </a:spcAft>
            </a:pPr>
            <a:r>
              <a:rPr lang="en-IN" dirty="0" smtClean="0">
                <a:cs typeface="Arial" panose="020B0604020202020204" pitchFamily="34" charset="0"/>
              </a:rPr>
              <a:t> }</a:t>
            </a:r>
            <a:endParaRPr lang="en-US" dirty="0" smtClean="0">
              <a:cs typeface="Arial" panose="020B0604020202020204" pitchFamily="34" charset="0"/>
            </a:endParaRPr>
          </a:p>
        </p:txBody>
      </p:sp>
      <p:sp>
        <p:nvSpPr>
          <p:cNvPr id="25" name="TextBox 24"/>
          <p:cNvSpPr txBox="1"/>
          <p:nvPr/>
        </p:nvSpPr>
        <p:spPr>
          <a:xfrm>
            <a:off x="4910312" y="479425"/>
            <a:ext cx="4176464" cy="2168525"/>
          </a:xfrm>
          <a:prstGeom prst="rect">
            <a:avLst/>
          </a:prstGeom>
          <a:noFill/>
        </p:spPr>
        <p:txBody>
          <a:bodyPr wrap="square" rtlCol="0">
            <a:spAutoFit/>
          </a:bodyPr>
          <a:lstStyle/>
          <a:p>
            <a:pPr>
              <a:lnSpc>
                <a:spcPct val="150000"/>
              </a:lnSpc>
            </a:pPr>
            <a:r>
              <a:rPr lang="en-US" b="1" dirty="0" smtClean="0"/>
              <a:t>Source code:</a:t>
            </a:r>
          </a:p>
          <a:p>
            <a:pPr>
              <a:lnSpc>
                <a:spcPct val="150000"/>
              </a:lnSpc>
              <a:buFontTx/>
              <a:buChar char="-"/>
            </a:pPr>
            <a:r>
              <a:rPr lang="en-US" dirty="0" smtClean="0"/>
              <a:t> Code written by a programmer</a:t>
            </a:r>
          </a:p>
          <a:p>
            <a:pPr>
              <a:lnSpc>
                <a:spcPct val="150000"/>
              </a:lnSpc>
              <a:buFontTx/>
              <a:buChar char="-"/>
            </a:pPr>
            <a:r>
              <a:rPr lang="en-US" dirty="0" smtClean="0"/>
              <a:t> Code will be saved as hello.c </a:t>
            </a:r>
          </a:p>
          <a:p>
            <a:pPr>
              <a:lnSpc>
                <a:spcPct val="150000"/>
              </a:lnSpc>
            </a:pPr>
            <a:r>
              <a:rPr lang="en-US" dirty="0" smtClean="0"/>
              <a:t>   (with .c extension)</a:t>
            </a:r>
          </a:p>
          <a:p>
            <a:pPr>
              <a:lnSpc>
                <a:spcPct val="150000"/>
              </a:lnSpc>
            </a:pPr>
            <a:r>
              <a:rPr lang="en-US" dirty="0" smtClean="0"/>
              <a:t> </a:t>
            </a:r>
            <a:endParaRPr lang="en-IN" dirty="0"/>
          </a:p>
        </p:txBody>
      </p:sp>
      <p:sp>
        <p:nvSpPr>
          <p:cNvPr id="26" name="Rectangle 25"/>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27" name="Straight Arrow Connector 2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strips(upRight)">
                                      <p:cBhvr>
                                        <p:cTn id="11" dur="1000"/>
                                        <p:tgtEl>
                                          <p:spTgt spid="25">
                                            <p:txEl>
                                              <p:pRg st="0" end="0"/>
                                            </p:txEl>
                                          </p:spTgt>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animEffect transition="in" filter="strips(upRight)">
                                      <p:cBhvr>
                                        <p:cTn id="15" dur="1000"/>
                                        <p:tgtEl>
                                          <p:spTgt spid="2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25">
                                            <p:txEl>
                                              <p:pRg st="2" end="2"/>
                                            </p:txEl>
                                          </p:spTgt>
                                        </p:tgtEl>
                                        <p:attrNameLst>
                                          <p:attrName>style.visibility</p:attrName>
                                        </p:attrNameLst>
                                      </p:cBhvr>
                                      <p:to>
                                        <p:strVal val="visible"/>
                                      </p:to>
                                    </p:set>
                                    <p:animEffect transition="in" filter="strips(upRight)">
                                      <p:cBhvr>
                                        <p:cTn id="20" dur="1000"/>
                                        <p:tgtEl>
                                          <p:spTgt spid="25">
                                            <p:txEl>
                                              <p:pRg st="2" end="2"/>
                                            </p:txEl>
                                          </p:spTgt>
                                        </p:tgtEl>
                                      </p:cBhvr>
                                    </p:animEffect>
                                  </p:childTnLst>
                                </p:cTn>
                              </p:par>
                            </p:childTnLst>
                          </p:cTn>
                        </p:par>
                        <p:par>
                          <p:cTn id="21" fill="hold">
                            <p:stCondLst>
                              <p:cond delay="1000"/>
                            </p:stCondLst>
                            <p:childTnLst>
                              <p:par>
                                <p:cTn id="22" presetID="18" presetClass="entr" presetSubtype="3" fill="hold" nodeType="after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strips(upRight)">
                                      <p:cBhvr>
                                        <p:cTn id="24" dur="1000"/>
                                        <p:tgtEl>
                                          <p:spTgt spid="25">
                                            <p:txEl>
                                              <p:pRg st="3" end="3"/>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strVal val="#ppt_w*0.70"/>
                                          </p:val>
                                        </p:tav>
                                        <p:tav tm="100000">
                                          <p:val>
                                            <p:strVal val="#ppt_w"/>
                                          </p:val>
                                        </p:tav>
                                      </p:tavLst>
                                    </p:anim>
                                    <p:anim calcmode="lin" valueType="num">
                                      <p:cBhvr>
                                        <p:cTn id="28" dur="1000" fill="hold"/>
                                        <p:tgtEl>
                                          <p:spTgt spid="9"/>
                                        </p:tgtEl>
                                        <p:attrNameLst>
                                          <p:attrName>ppt_h</p:attrName>
                                        </p:attrNameLst>
                                      </p:cBhvr>
                                      <p:tavLst>
                                        <p:tav tm="0">
                                          <p:val>
                                            <p:strVal val="#ppt_h"/>
                                          </p:val>
                                        </p:tav>
                                        <p:tav tm="100000">
                                          <p:val>
                                            <p:strVal val="#ppt_h"/>
                                          </p:val>
                                        </p:tav>
                                      </p:tavLst>
                                    </p:anim>
                                    <p:animEffect transition="in" filter="fade">
                                      <p:cBhvr>
                                        <p:cTn id="29" dur="1000"/>
                                        <p:tgtEl>
                                          <p:spTgt spid="9"/>
                                        </p:tgtEl>
                                      </p:cBhvr>
                                    </p:animEffec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5">
                                            <p:txEl>
                                              <p:pRg st="0" end="0"/>
                                            </p:txEl>
                                          </p:spTgt>
                                        </p:tgtEl>
                                      </p:cBhvr>
                                    </p:animEffect>
                                    <p:set>
                                      <p:cBhvr>
                                        <p:cTn id="37" dur="1" fill="hold">
                                          <p:stCondLst>
                                            <p:cond delay="499"/>
                                          </p:stCondLst>
                                        </p:cTn>
                                        <p:tgtEl>
                                          <p:spTgt spid="25">
                                            <p:txEl>
                                              <p:pRg st="0" end="0"/>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5">
                                            <p:txEl>
                                              <p:pRg st="1" end="1"/>
                                            </p:txEl>
                                          </p:spTgt>
                                        </p:tgtEl>
                                      </p:cBhvr>
                                    </p:animEffect>
                                    <p:set>
                                      <p:cBhvr>
                                        <p:cTn id="40" dur="1" fill="hold">
                                          <p:stCondLst>
                                            <p:cond delay="499"/>
                                          </p:stCondLst>
                                        </p:cTn>
                                        <p:tgtEl>
                                          <p:spTgt spid="25">
                                            <p:txEl>
                                              <p:pRg st="1" end="1"/>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25">
                                            <p:txEl>
                                              <p:pRg st="2" end="2"/>
                                            </p:txEl>
                                          </p:spTgt>
                                        </p:tgtEl>
                                      </p:cBhvr>
                                    </p:animEffect>
                                    <p:set>
                                      <p:cBhvr>
                                        <p:cTn id="43" dur="1" fill="hold">
                                          <p:stCondLst>
                                            <p:cond delay="499"/>
                                          </p:stCondLst>
                                        </p:cTn>
                                        <p:tgtEl>
                                          <p:spTgt spid="25">
                                            <p:txEl>
                                              <p:pRg st="2" end="2"/>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5">
                                            <p:txEl>
                                              <p:pRg st="3" end="3"/>
                                            </p:txEl>
                                          </p:spTgt>
                                        </p:tgtEl>
                                      </p:cBhvr>
                                    </p:animEffect>
                                    <p:set>
                                      <p:cBhvr>
                                        <p:cTn id="46" dur="1" fill="hold">
                                          <p:stCondLst>
                                            <p:cond delay="499"/>
                                          </p:stCondLst>
                                        </p:cTn>
                                        <p:tgtEl>
                                          <p:spTgt spid="25">
                                            <p:txEl>
                                              <p:pRg st="3" end="3"/>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25">
                                            <p:txEl>
                                              <p:pRg st="4" end="4"/>
                                            </p:txEl>
                                          </p:spTgt>
                                        </p:tgtEl>
                                      </p:cBhvr>
                                    </p:animEffect>
                                    <p:set>
                                      <p:cBhvr>
                                        <p:cTn id="49" dur="1" fill="hold">
                                          <p:stCondLst>
                                            <p:cond delay="499"/>
                                          </p:stCondLst>
                                        </p:cTn>
                                        <p:tgtEl>
                                          <p:spTgt spid="25">
                                            <p:txEl>
                                              <p:pRg st="4" end="4"/>
                                            </p:txEl>
                                          </p:spTgt>
                                        </p:tgtEl>
                                        <p:attrNameLst>
                                          <p:attrName>style.visibility</p:attrName>
                                        </p:attrNameLst>
                                      </p:cBhvr>
                                      <p:to>
                                        <p:strVal val="hidden"/>
                                      </p:to>
                                    </p:set>
                                  </p:childTnLst>
                                </p:cTn>
                              </p:par>
                              <p:par>
                                <p:cTn id="50" presetID="18" presetClass="entr" presetSubtype="12"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strips(downLeft)">
                                      <p:cBhvr>
                                        <p:cTn id="52" dur="1000"/>
                                        <p:tgtEl>
                                          <p:spTgt spid="27"/>
                                        </p:tgtEl>
                                      </p:cBhvr>
                                    </p:animEffect>
                                  </p:childTnLst>
                                </p:cTn>
                              </p:par>
                            </p:childTnLst>
                          </p:cTn>
                        </p:par>
                        <p:par>
                          <p:cTn id="53" fill="hold">
                            <p:stCondLst>
                              <p:cond delay="500"/>
                            </p:stCondLst>
                            <p:childTnLst>
                              <p:par>
                                <p:cTn id="54" presetID="55"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500" fill="hold"/>
                                        <p:tgtEl>
                                          <p:spTgt spid="26"/>
                                        </p:tgtEl>
                                        <p:attrNameLst>
                                          <p:attrName>ppt_w</p:attrName>
                                        </p:attrNameLst>
                                      </p:cBhvr>
                                      <p:tavLst>
                                        <p:tav tm="0">
                                          <p:val>
                                            <p:strVal val="#ppt_w*0.70"/>
                                          </p:val>
                                        </p:tav>
                                        <p:tav tm="100000">
                                          <p:val>
                                            <p:strVal val="#ppt_w"/>
                                          </p:val>
                                        </p:tav>
                                      </p:tavLst>
                                    </p:anim>
                                    <p:anim calcmode="lin" valueType="num">
                                      <p:cBhvr>
                                        <p:cTn id="57" dur="500" fill="hold"/>
                                        <p:tgtEl>
                                          <p:spTgt spid="26"/>
                                        </p:tgtEl>
                                        <p:attrNameLst>
                                          <p:attrName>ppt_h</p:attrName>
                                        </p:attrNameLst>
                                      </p:cBhvr>
                                      <p:tavLst>
                                        <p:tav tm="0">
                                          <p:val>
                                            <p:strVal val="#ppt_h"/>
                                          </p:val>
                                        </p:tav>
                                        <p:tav tm="100000">
                                          <p:val>
                                            <p:strVal val="#ppt_h"/>
                                          </p:val>
                                        </p:tav>
                                      </p:tavLst>
                                    </p:anim>
                                    <p:animEffect transition="in" filter="fade">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5" grpId="0" build="allAtOnce"/>
      <p:bldP spid="26" grpId="0" bldLvl="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25" name="TextBox 24"/>
          <p:cNvSpPr txBox="1"/>
          <p:nvPr/>
        </p:nvSpPr>
        <p:spPr>
          <a:xfrm>
            <a:off x="4716016" y="123928"/>
            <a:ext cx="2743200" cy="1891665"/>
          </a:xfrm>
          <a:prstGeom prst="rect">
            <a:avLst/>
          </a:prstGeom>
          <a:noFill/>
        </p:spPr>
        <p:txBody>
          <a:bodyPr wrap="none" rtlCol="0">
            <a:spAutoFit/>
          </a:bodyPr>
          <a:lstStyle/>
          <a:p>
            <a:pPr>
              <a:lnSpc>
                <a:spcPct val="150000"/>
              </a:lnSpc>
            </a:pPr>
            <a:r>
              <a:rPr lang="en-US" sz="2400" b="1" dirty="0" smtClean="0"/>
              <a:t>1. Preprocessing (#):</a:t>
            </a:r>
          </a:p>
          <a:p>
            <a:pPr fontAlgn="base">
              <a:lnSpc>
                <a:spcPct val="150000"/>
              </a:lnSpc>
            </a:pPr>
            <a:r>
              <a:rPr lang="en-IN" dirty="0" smtClean="0"/>
              <a:t>-  Removal of Comments</a:t>
            </a:r>
          </a:p>
          <a:p>
            <a:pPr fontAlgn="base">
              <a:lnSpc>
                <a:spcPct val="150000"/>
              </a:lnSpc>
            </a:pPr>
            <a:endParaRPr lang="en-IN" dirty="0" smtClean="0"/>
          </a:p>
          <a:p>
            <a:pPr fontAlgn="base">
              <a:lnSpc>
                <a:spcPct val="150000"/>
              </a:lnSpc>
            </a:pPr>
            <a:endParaRPr lang="en-IN" dirty="0"/>
          </a:p>
        </p:txBody>
      </p:sp>
      <p:sp>
        <p:nvSpPr>
          <p:cNvPr id="28" name="Rectangle 27"/>
          <p:cNvSpPr/>
          <p:nvPr/>
        </p:nvSpPr>
        <p:spPr>
          <a:xfrm>
            <a:off x="4932040" y="2212160"/>
            <a:ext cx="3528392" cy="2886075"/>
          </a:xfrm>
          <a:prstGeom prst="rect">
            <a:avLst/>
          </a:prstGeom>
        </p:spPr>
        <p:txBody>
          <a:bodyPr wrap="square">
            <a:spAutoFit/>
          </a:bodyPr>
          <a:lstStyle/>
          <a:p>
            <a:pPr lvl="0" eaLnBrk="0" fontAlgn="base" hangingPunct="0">
              <a:spcBef>
                <a:spcPct val="30000"/>
              </a:spcBef>
              <a:spcAft>
                <a:spcPct val="0"/>
              </a:spcAft>
            </a:pPr>
            <a:r>
              <a:rPr lang="en-US" i="1" dirty="0" smtClean="0">
                <a:cs typeface="Arial" panose="020B0604020202020204" pitchFamily="34" charset="0"/>
              </a:rPr>
              <a:t>// Hello world program</a:t>
            </a:r>
            <a:endParaRPr lang="en-IN" i="1" dirty="0" smtClean="0">
              <a:cs typeface="Arial" panose="020B0604020202020204" pitchFamily="34" charset="0"/>
            </a:endParaRPr>
          </a:p>
          <a:p>
            <a:pPr lvl="0" eaLnBrk="0" fontAlgn="base" hangingPunct="0">
              <a:spcBef>
                <a:spcPct val="30000"/>
              </a:spcBef>
              <a:spcAft>
                <a:spcPct val="0"/>
              </a:spcAft>
            </a:pPr>
            <a:r>
              <a:rPr lang="en-IN" dirty="0" smtClean="0">
                <a:cs typeface="Arial" panose="020B0604020202020204" pitchFamily="34" charset="0"/>
              </a:rPr>
              <a:t>#include &lt;stdio.h&gt;</a:t>
            </a:r>
          </a:p>
          <a:p>
            <a:pPr lvl="0" eaLnBrk="0" fontAlgn="base" hangingPunct="0">
              <a:spcBef>
                <a:spcPct val="30000"/>
              </a:spcBef>
              <a:spcAft>
                <a:spcPct val="0"/>
              </a:spcAft>
            </a:pPr>
            <a:r>
              <a:rPr lang="en-US" dirty="0" smtClean="0">
                <a:cs typeface="Arial" panose="020B0604020202020204" pitchFamily="34" charset="0"/>
              </a:rPr>
              <a:t>#define s </a:t>
            </a:r>
            <a:r>
              <a:rPr lang="en-IN" dirty="0" smtClean="0">
                <a:cs typeface="Arial" panose="020B0604020202020204" pitchFamily="34" charset="0"/>
              </a:rPr>
              <a:t>"</a:t>
            </a:r>
            <a:r>
              <a:rPr lang="en-US" dirty="0" smtClean="0">
                <a:cs typeface="Arial" panose="020B0604020202020204" pitchFamily="34" charset="0"/>
              </a:rPr>
              <a:t>world</a:t>
            </a:r>
            <a:r>
              <a:rPr lang="en-IN" dirty="0" smtClean="0">
                <a:cs typeface="Arial" panose="020B0604020202020204" pitchFamily="34" charset="0"/>
              </a:rPr>
              <a:t>"</a:t>
            </a:r>
          </a:p>
          <a:p>
            <a:pPr lvl="0" eaLnBrk="0" fontAlgn="base" hangingPunct="0">
              <a:spcBef>
                <a:spcPct val="30000"/>
              </a:spcBef>
              <a:spcAft>
                <a:spcPct val="0"/>
              </a:spcAft>
            </a:pPr>
            <a:r>
              <a:rPr lang="en-IN" dirty="0" smtClean="0">
                <a:cs typeface="Arial" panose="020B0604020202020204" pitchFamily="34" charset="0"/>
              </a:rPr>
              <a:t>int main()</a:t>
            </a:r>
          </a:p>
          <a:p>
            <a:pPr lvl="0" eaLnBrk="0" fontAlgn="base" hangingPunct="0">
              <a:spcBef>
                <a:spcPct val="30000"/>
              </a:spcBef>
              <a:spcAft>
                <a:spcPct val="0"/>
              </a:spcAft>
            </a:pPr>
            <a:r>
              <a:rPr lang="en-IN" dirty="0" smtClean="0">
                <a:cs typeface="Arial" panose="020B0604020202020204" pitchFamily="34" charset="0"/>
              </a:rPr>
              <a:t>{</a:t>
            </a:r>
          </a:p>
          <a:p>
            <a:pPr lvl="0" eaLnBrk="0" fontAlgn="base" hangingPunct="0">
              <a:spcBef>
                <a:spcPct val="30000"/>
              </a:spcBef>
              <a:spcAft>
                <a:spcPct val="0"/>
              </a:spcAft>
            </a:pPr>
            <a:r>
              <a:rPr lang="en-IN" dirty="0" smtClean="0">
                <a:cs typeface="Arial" panose="020B0604020202020204" pitchFamily="34" charset="0"/>
              </a:rPr>
              <a:t>       printf("Hello,      ! “ ,   );</a:t>
            </a:r>
          </a:p>
          <a:p>
            <a:pPr lvl="0" eaLnBrk="0" fontAlgn="base" hangingPunct="0">
              <a:spcBef>
                <a:spcPct val="30000"/>
              </a:spcBef>
              <a:spcAft>
                <a:spcPct val="0"/>
              </a:spcAft>
            </a:pPr>
            <a:r>
              <a:rPr lang="en-IN" dirty="0" smtClean="0">
                <a:cs typeface="Arial" panose="020B0604020202020204" pitchFamily="34" charset="0"/>
              </a:rPr>
              <a:t>       return 0;</a:t>
            </a:r>
          </a:p>
          <a:p>
            <a:pPr lvl="0" eaLnBrk="0" fontAlgn="base" hangingPunct="0">
              <a:spcBef>
                <a:spcPct val="30000"/>
              </a:spcBef>
              <a:spcAft>
                <a:spcPct val="0"/>
              </a:spcAft>
            </a:pPr>
            <a:r>
              <a:rPr lang="en-IN" dirty="0" smtClean="0">
                <a:cs typeface="Arial" panose="020B0604020202020204" pitchFamily="34" charset="0"/>
              </a:rPr>
              <a:t> }</a:t>
            </a:r>
            <a:endParaRPr lang="en-US" dirty="0" smtClean="0">
              <a:cs typeface="Arial" panose="020B0604020202020204" pitchFamily="34" charset="0"/>
            </a:endParaRPr>
          </a:p>
        </p:txBody>
      </p:sp>
      <p:sp>
        <p:nvSpPr>
          <p:cNvPr id="29" name="Rectangle 28"/>
          <p:cNvSpPr/>
          <p:nvPr/>
        </p:nvSpPr>
        <p:spPr>
          <a:xfrm>
            <a:off x="6516216" y="4003068"/>
            <a:ext cx="439544" cy="368300"/>
          </a:xfrm>
          <a:prstGeom prst="rect">
            <a:avLst/>
          </a:prstGeom>
        </p:spPr>
        <p:txBody>
          <a:bodyPr wrap="square">
            <a:spAutoFit/>
          </a:bodyPr>
          <a:lstStyle/>
          <a:p>
            <a:r>
              <a:rPr lang="en-IN" dirty="0" smtClean="0">
                <a:cs typeface="Arial" panose="020B0604020202020204" pitchFamily="34" charset="0"/>
              </a:rPr>
              <a:t>%s</a:t>
            </a:r>
            <a:endParaRPr lang="en-IN" dirty="0"/>
          </a:p>
        </p:txBody>
      </p:sp>
      <p:sp>
        <p:nvSpPr>
          <p:cNvPr id="30" name="Rectangle 29"/>
          <p:cNvSpPr/>
          <p:nvPr/>
        </p:nvSpPr>
        <p:spPr>
          <a:xfrm>
            <a:off x="7196994" y="4003068"/>
            <a:ext cx="323850" cy="368300"/>
          </a:xfrm>
          <a:prstGeom prst="rect">
            <a:avLst/>
          </a:prstGeom>
        </p:spPr>
        <p:txBody>
          <a:bodyPr wrap="none">
            <a:spAutoFit/>
          </a:bodyPr>
          <a:lstStyle/>
          <a:p>
            <a:r>
              <a:rPr lang="en-IN" dirty="0" smtClean="0">
                <a:cs typeface="Arial" panose="020B0604020202020204" pitchFamily="34" charset="0"/>
              </a:rPr>
              <a:t>s </a:t>
            </a:r>
            <a:endParaRPr lang="en-IN" dirty="0"/>
          </a:p>
        </p:txBody>
      </p:sp>
      <p:sp>
        <p:nvSpPr>
          <p:cNvPr id="31" name="TextBox 30"/>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strips(upRight)">
                                      <p:cBhvr>
                                        <p:cTn id="7" dur="10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strips(upRight)">
                                      <p:cBhvr>
                                        <p:cTn id="12" dur="1000"/>
                                        <p:tgtEl>
                                          <p:spTgt spid="25">
                                            <p:txEl>
                                              <p:pRg st="1" end="1"/>
                                            </p:txEl>
                                          </p:spTgt>
                                        </p:tgtEl>
                                      </p:cBhvr>
                                    </p:animEffect>
                                  </p:childTnLst>
                                </p:cTn>
                              </p:par>
                            </p:childTnLst>
                          </p:cTn>
                        </p:par>
                        <p:par>
                          <p:cTn id="13" fill="hold">
                            <p:stCondLst>
                              <p:cond delay="1000"/>
                            </p:stCondLst>
                            <p:childTnLst>
                              <p:par>
                                <p:cTn id="14" presetID="3" presetClass="emph" presetSubtype="2" fill="hold" nodeType="afterEffect">
                                  <p:stCondLst>
                                    <p:cond delay="0"/>
                                  </p:stCondLst>
                                  <p:childTnLst>
                                    <p:animClr clrSpc="rgb" dir="cw">
                                      <p:cBhvr override="childStyle">
                                        <p:cTn id="15" dur="500" fill="hold"/>
                                        <p:tgtEl>
                                          <p:spTgt spid="28">
                                            <p:txEl>
                                              <p:pRg st="0" end="0"/>
                                            </p:txEl>
                                          </p:spTgt>
                                        </p:tgtEl>
                                        <p:attrNameLst>
                                          <p:attrName>style.color</p:attrName>
                                        </p:attrNameLst>
                                      </p:cBhvr>
                                      <p:to>
                                        <a:srgbClr val="F11D1D"/>
                                      </p:to>
                                    </p:animClr>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8">
                                            <p:txEl>
                                              <p:pRg st="0" end="0"/>
                                            </p:txEl>
                                          </p:spTgt>
                                        </p:tgtEl>
                                      </p:cBhvr>
                                    </p:animEffect>
                                    <p:set>
                                      <p:cBhvr>
                                        <p:cTn id="20" dur="1" fill="hold">
                                          <p:stCondLst>
                                            <p:cond delay="499"/>
                                          </p:stCondLst>
                                        </p:cTn>
                                        <p:tgtEl>
                                          <p:spTgt spid="28">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25" name="TextBox 24"/>
          <p:cNvSpPr txBox="1"/>
          <p:nvPr/>
        </p:nvSpPr>
        <p:spPr>
          <a:xfrm>
            <a:off x="4716016" y="123928"/>
            <a:ext cx="2743200" cy="1891665"/>
          </a:xfrm>
          <a:prstGeom prst="rect">
            <a:avLst/>
          </a:prstGeom>
          <a:noFill/>
        </p:spPr>
        <p:txBody>
          <a:bodyPr wrap="none" rtlCol="0">
            <a:spAutoFit/>
          </a:bodyPr>
          <a:lstStyle/>
          <a:p>
            <a:pPr>
              <a:lnSpc>
                <a:spcPct val="150000"/>
              </a:lnSpc>
            </a:pPr>
            <a:r>
              <a:rPr lang="en-US" sz="2400" b="1" dirty="0" smtClean="0"/>
              <a:t>1. Preprocessing (#):</a:t>
            </a:r>
          </a:p>
          <a:p>
            <a:pPr fontAlgn="base">
              <a:lnSpc>
                <a:spcPct val="150000"/>
              </a:lnSpc>
            </a:pPr>
            <a:r>
              <a:rPr lang="en-IN" dirty="0" smtClean="0"/>
              <a:t>-  Removal of Comments</a:t>
            </a:r>
          </a:p>
          <a:p>
            <a:pPr fontAlgn="base">
              <a:lnSpc>
                <a:spcPct val="150000"/>
              </a:lnSpc>
            </a:pPr>
            <a:r>
              <a:rPr lang="en-IN" dirty="0" smtClean="0"/>
              <a:t>-  Expansion of Macros</a:t>
            </a:r>
          </a:p>
          <a:p>
            <a:pPr fontAlgn="base">
              <a:lnSpc>
                <a:spcPct val="150000"/>
              </a:lnSpc>
            </a:pPr>
            <a:endParaRPr lang="en-IN" dirty="0"/>
          </a:p>
        </p:txBody>
      </p:sp>
      <p:sp>
        <p:nvSpPr>
          <p:cNvPr id="28" name="Rectangle 27"/>
          <p:cNvSpPr/>
          <p:nvPr/>
        </p:nvSpPr>
        <p:spPr>
          <a:xfrm>
            <a:off x="4932040" y="2212160"/>
            <a:ext cx="3528392" cy="2886075"/>
          </a:xfrm>
          <a:prstGeom prst="rect">
            <a:avLst/>
          </a:prstGeom>
        </p:spPr>
        <p:txBody>
          <a:bodyPr wrap="square">
            <a:spAutoFit/>
          </a:bodyPr>
          <a:lstStyle/>
          <a:p>
            <a:pPr lvl="0" eaLnBrk="0" fontAlgn="base" hangingPunct="0">
              <a:spcBef>
                <a:spcPct val="30000"/>
              </a:spcBef>
              <a:spcAft>
                <a:spcPct val="0"/>
              </a:spcAft>
            </a:pPr>
            <a:endParaRPr lang="en-IN" dirty="0" smtClean="0">
              <a:cs typeface="Arial" panose="020B0604020202020204" pitchFamily="34" charset="0"/>
            </a:endParaRPr>
          </a:p>
          <a:p>
            <a:pPr lvl="0" eaLnBrk="0" fontAlgn="base" hangingPunct="0">
              <a:spcBef>
                <a:spcPct val="30000"/>
              </a:spcBef>
              <a:spcAft>
                <a:spcPct val="0"/>
              </a:spcAft>
            </a:pPr>
            <a:r>
              <a:rPr lang="en-IN" dirty="0" smtClean="0">
                <a:cs typeface="Arial" panose="020B0604020202020204" pitchFamily="34" charset="0"/>
              </a:rPr>
              <a:t>#include &lt;stdio.h&gt;</a:t>
            </a:r>
          </a:p>
          <a:p>
            <a:pPr lvl="0" eaLnBrk="0" fontAlgn="base" hangingPunct="0">
              <a:spcBef>
                <a:spcPct val="30000"/>
              </a:spcBef>
              <a:spcAft>
                <a:spcPct val="0"/>
              </a:spcAft>
            </a:pPr>
            <a:r>
              <a:rPr lang="en-US" dirty="0" smtClean="0">
                <a:cs typeface="Arial" panose="020B0604020202020204" pitchFamily="34" charset="0"/>
              </a:rPr>
              <a:t>#define s </a:t>
            </a:r>
            <a:r>
              <a:rPr lang="en-IN" dirty="0" smtClean="0">
                <a:cs typeface="Arial" panose="020B0604020202020204" pitchFamily="34" charset="0"/>
              </a:rPr>
              <a:t>"</a:t>
            </a:r>
            <a:r>
              <a:rPr lang="en-US" dirty="0" smtClean="0">
                <a:cs typeface="Arial" panose="020B0604020202020204" pitchFamily="34" charset="0"/>
              </a:rPr>
              <a:t>world</a:t>
            </a:r>
            <a:r>
              <a:rPr lang="en-IN" dirty="0" smtClean="0">
                <a:cs typeface="Arial" panose="020B0604020202020204" pitchFamily="34" charset="0"/>
              </a:rPr>
              <a:t>"</a:t>
            </a:r>
          </a:p>
          <a:p>
            <a:pPr lvl="0" eaLnBrk="0" fontAlgn="base" hangingPunct="0">
              <a:spcBef>
                <a:spcPct val="30000"/>
              </a:spcBef>
              <a:spcAft>
                <a:spcPct val="0"/>
              </a:spcAft>
            </a:pPr>
            <a:r>
              <a:rPr lang="en-IN" dirty="0" smtClean="0">
                <a:cs typeface="Arial" panose="020B0604020202020204" pitchFamily="34" charset="0"/>
              </a:rPr>
              <a:t>int main()</a:t>
            </a:r>
          </a:p>
          <a:p>
            <a:pPr lvl="0" eaLnBrk="0" fontAlgn="base" hangingPunct="0">
              <a:spcBef>
                <a:spcPct val="30000"/>
              </a:spcBef>
              <a:spcAft>
                <a:spcPct val="0"/>
              </a:spcAft>
            </a:pPr>
            <a:r>
              <a:rPr lang="en-IN" dirty="0" smtClean="0">
                <a:cs typeface="Arial" panose="020B0604020202020204" pitchFamily="34" charset="0"/>
              </a:rPr>
              <a:t>{</a:t>
            </a:r>
          </a:p>
          <a:p>
            <a:pPr lvl="0" eaLnBrk="0" fontAlgn="base" hangingPunct="0">
              <a:spcBef>
                <a:spcPct val="30000"/>
              </a:spcBef>
              <a:spcAft>
                <a:spcPct val="0"/>
              </a:spcAft>
            </a:pPr>
            <a:r>
              <a:rPr lang="en-IN" dirty="0" smtClean="0">
                <a:cs typeface="Arial" panose="020B0604020202020204" pitchFamily="34" charset="0"/>
              </a:rPr>
              <a:t>       printf("Hello,      " ,   </a:t>
            </a:r>
          </a:p>
          <a:p>
            <a:pPr lvl="0" eaLnBrk="0" fontAlgn="base" hangingPunct="0">
              <a:spcBef>
                <a:spcPct val="30000"/>
              </a:spcBef>
              <a:spcAft>
                <a:spcPct val="0"/>
              </a:spcAft>
            </a:pPr>
            <a:r>
              <a:rPr lang="en-IN" dirty="0" smtClean="0">
                <a:cs typeface="Arial" panose="020B0604020202020204" pitchFamily="34" charset="0"/>
              </a:rPr>
              <a:t>       return 0;</a:t>
            </a:r>
          </a:p>
          <a:p>
            <a:pPr lvl="0" eaLnBrk="0" fontAlgn="base" hangingPunct="0">
              <a:spcBef>
                <a:spcPct val="30000"/>
              </a:spcBef>
              <a:spcAft>
                <a:spcPct val="0"/>
              </a:spcAft>
            </a:pPr>
            <a:r>
              <a:rPr lang="en-IN" dirty="0" smtClean="0">
                <a:cs typeface="Arial" panose="020B0604020202020204" pitchFamily="34" charset="0"/>
              </a:rPr>
              <a:t> }</a:t>
            </a:r>
            <a:endParaRPr lang="en-US" dirty="0" smtClean="0">
              <a:cs typeface="Arial" panose="020B0604020202020204" pitchFamily="34" charset="0"/>
            </a:endParaRPr>
          </a:p>
        </p:txBody>
      </p:sp>
      <p:sp>
        <p:nvSpPr>
          <p:cNvPr id="29" name="Rectangle 28"/>
          <p:cNvSpPr/>
          <p:nvPr/>
        </p:nvSpPr>
        <p:spPr>
          <a:xfrm>
            <a:off x="6516216" y="4003068"/>
            <a:ext cx="439544" cy="368300"/>
          </a:xfrm>
          <a:prstGeom prst="rect">
            <a:avLst/>
          </a:prstGeom>
        </p:spPr>
        <p:txBody>
          <a:bodyPr wrap="square">
            <a:spAutoFit/>
          </a:bodyPr>
          <a:lstStyle/>
          <a:p>
            <a:r>
              <a:rPr lang="en-IN" dirty="0" smtClean="0">
                <a:cs typeface="Arial" panose="020B0604020202020204" pitchFamily="34" charset="0"/>
              </a:rPr>
              <a:t>%s</a:t>
            </a:r>
            <a:endParaRPr lang="en-IN" dirty="0"/>
          </a:p>
        </p:txBody>
      </p:sp>
      <p:sp>
        <p:nvSpPr>
          <p:cNvPr id="30" name="Rectangle 29"/>
          <p:cNvSpPr/>
          <p:nvPr/>
        </p:nvSpPr>
        <p:spPr>
          <a:xfrm>
            <a:off x="7196994" y="4003068"/>
            <a:ext cx="454025" cy="368300"/>
          </a:xfrm>
          <a:prstGeom prst="rect">
            <a:avLst/>
          </a:prstGeom>
        </p:spPr>
        <p:txBody>
          <a:bodyPr wrap="none">
            <a:spAutoFit/>
          </a:bodyPr>
          <a:lstStyle/>
          <a:p>
            <a:r>
              <a:rPr lang="en-IN" dirty="0" smtClean="0">
                <a:cs typeface="Arial" panose="020B0604020202020204" pitchFamily="34" charset="0"/>
              </a:rPr>
              <a:t>s );</a:t>
            </a:r>
            <a:endParaRPr lang="en-IN" dirty="0"/>
          </a:p>
        </p:txBody>
      </p:sp>
      <p:sp>
        <p:nvSpPr>
          <p:cNvPr id="14" name="Rectangle 13"/>
          <p:cNvSpPr/>
          <p:nvPr/>
        </p:nvSpPr>
        <p:spPr>
          <a:xfrm>
            <a:off x="7063210" y="3988818"/>
            <a:ext cx="1152128" cy="368300"/>
          </a:xfrm>
          <a:prstGeom prst="rect">
            <a:avLst/>
          </a:prstGeom>
        </p:spPr>
        <p:txBody>
          <a:bodyPr wrap="square">
            <a:spAutoFit/>
          </a:bodyPr>
          <a:lstStyle/>
          <a:p>
            <a:r>
              <a:rPr lang="en-IN" dirty="0" smtClean="0">
                <a:cs typeface="Arial" panose="020B0604020202020204" pitchFamily="34" charset="0"/>
              </a:rPr>
              <a:t>" </a:t>
            </a:r>
            <a:r>
              <a:rPr lang="en-US" dirty="0" smtClean="0"/>
              <a:t>world</a:t>
            </a:r>
            <a:r>
              <a:rPr lang="en-IN" dirty="0" smtClean="0">
                <a:cs typeface="Arial" panose="020B0604020202020204" pitchFamily="34" charset="0"/>
              </a:rPr>
              <a:t> "</a:t>
            </a:r>
            <a:r>
              <a:rPr lang="en-US" dirty="0" smtClean="0"/>
              <a:t>);</a:t>
            </a:r>
            <a:endParaRPr lang="en-IN" dirty="0"/>
          </a:p>
        </p:txBody>
      </p:sp>
      <p:sp>
        <p:nvSpPr>
          <p:cNvPr id="15" name="TextBox 14"/>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1333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28">
                                            <p:txEl>
                                              <p:pRg st="2" end="2"/>
                                            </p:txEl>
                                          </p:spTgt>
                                        </p:tgtEl>
                                        <p:attrNameLst>
                                          <p:attrName>style.color</p:attrName>
                                        </p:attrNameLst>
                                      </p:cBhvr>
                                      <p:to>
                                        <a:srgbClr val="F11D1D"/>
                                      </p:to>
                                    </p:animClr>
                                  </p:childTnLst>
                                </p:cTn>
                              </p:par>
                              <p:par>
                                <p:cTn id="7" presetID="5" presetClass="emph" presetSubtype="1" nodeType="withEffect">
                                  <p:stCondLst>
                                    <p:cond delay="0"/>
                                  </p:stCondLst>
                                  <p:childTnLst>
                                    <p:set>
                                      <p:cBhvr override="childStyle">
                                        <p:cTn id="8" dur="indefinite"/>
                                        <p:tgtEl>
                                          <p:spTgt spid="28">
                                            <p:txEl>
                                              <p:pRg st="2" end="2"/>
                                            </p:txEl>
                                          </p:spTgt>
                                        </p:tgtEl>
                                        <p:attrNameLst>
                                          <p:attrName>style.fontStyle</p:attrName>
                                        </p:attrNameLst>
                                      </p:cBhvr>
                                      <p:to>
                                        <p:strVal val="normal"/>
                                      </p:to>
                                    </p:set>
                                    <p:set>
                                      <p:cBhvr override="childStyle">
                                        <p:cTn id="9" dur="indefinite"/>
                                        <p:tgtEl>
                                          <p:spTgt spid="28">
                                            <p:txEl>
                                              <p:pRg st="2" end="2"/>
                                            </p:txEl>
                                          </p:spTgt>
                                        </p:tgtEl>
                                        <p:attrNameLst>
                                          <p:attrName>style.fontWeight</p:attrName>
                                        </p:attrNameLst>
                                      </p:cBhvr>
                                      <p:to>
                                        <p:strVal val="bold"/>
                                      </p:to>
                                    </p:set>
                                    <p:set>
                                      <p:cBhvr override="childStyle">
                                        <p:cTn id="10" dur="indefinite"/>
                                        <p:tgtEl>
                                          <p:spTgt spid="28">
                                            <p:txEl>
                                              <p:pRg st="2" end="2"/>
                                            </p:txEl>
                                          </p:spTgt>
                                        </p:tgtEl>
                                        <p:attrNameLst>
                                          <p:attrName>style.textDecorationUnderline</p:attrName>
                                        </p:attrNameLst>
                                      </p:cBhvr>
                                      <p:to>
                                        <p:strVal val="fals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30">
                                            <p:txEl>
                                              <p:pRg st="0" end="0"/>
                                            </p:txEl>
                                          </p:spTgt>
                                        </p:tgtEl>
                                        <p:attrNameLst>
                                          <p:attrName>style.color</p:attrName>
                                        </p:attrNameLst>
                                      </p:cBhvr>
                                      <p:to>
                                        <a:srgbClr val="F11D1D"/>
                                      </p:to>
                                    </p:animClr>
                                  </p:childTnLst>
                                </p:cTn>
                              </p:par>
                              <p:par>
                                <p:cTn id="15" presetID="5" presetClass="emph" presetSubtype="1" nodeType="withEffect">
                                  <p:stCondLst>
                                    <p:cond delay="0"/>
                                  </p:stCondLst>
                                  <p:childTnLst>
                                    <p:set>
                                      <p:cBhvr override="childStyle">
                                        <p:cTn id="16" dur="indefinite"/>
                                        <p:tgtEl>
                                          <p:spTgt spid="30">
                                            <p:txEl>
                                              <p:pRg st="0" end="0"/>
                                            </p:txEl>
                                          </p:spTgt>
                                        </p:tgtEl>
                                        <p:attrNameLst>
                                          <p:attrName>style.fontStyle</p:attrName>
                                        </p:attrNameLst>
                                      </p:cBhvr>
                                      <p:to>
                                        <p:strVal val="normal"/>
                                      </p:to>
                                    </p:set>
                                    <p:set>
                                      <p:cBhvr override="childStyle">
                                        <p:cTn id="17" dur="indefinite"/>
                                        <p:tgtEl>
                                          <p:spTgt spid="30">
                                            <p:txEl>
                                              <p:pRg st="0" end="0"/>
                                            </p:txEl>
                                          </p:spTgt>
                                        </p:tgtEl>
                                        <p:attrNameLst>
                                          <p:attrName>style.fontWeight</p:attrName>
                                        </p:attrNameLst>
                                      </p:cBhvr>
                                      <p:to>
                                        <p:strVal val="bold"/>
                                      </p:to>
                                    </p:set>
                                    <p:set>
                                      <p:cBhvr override="childStyle">
                                        <p:cTn id="18" dur="indefinite"/>
                                        <p:tgtEl>
                                          <p:spTgt spid="30">
                                            <p:txEl>
                                              <p:pRg st="0" end="0"/>
                                            </p:txEl>
                                          </p:spTgt>
                                        </p:tgtEl>
                                        <p:attrNameLst>
                                          <p:attrName>style.textDecorationUnderline</p:attrName>
                                        </p:attrNameLst>
                                      </p:cBhvr>
                                      <p:to>
                                        <p:strVal val="fals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30">
                                            <p:txEl>
                                              <p:pRg st="0" end="0"/>
                                            </p:txEl>
                                          </p:spTgt>
                                        </p:tgtEl>
                                      </p:cBhvr>
                                    </p:animEffect>
                                    <p:set>
                                      <p:cBhvr>
                                        <p:cTn id="23" dur="1" fill="hold">
                                          <p:stCondLst>
                                            <p:cond delay="499"/>
                                          </p:stCondLst>
                                        </p:cTn>
                                        <p:tgtEl>
                                          <p:spTgt spid="30">
                                            <p:txEl>
                                              <p:pRg st="0" end="0"/>
                                            </p:txEl>
                                          </p:spTgt>
                                        </p:tgtEl>
                                        <p:attrNameLst>
                                          <p:attrName>style.visibility</p:attrName>
                                        </p:attrNameLst>
                                      </p:cBhvr>
                                      <p:to>
                                        <p:strVal val="hidden"/>
                                      </p:to>
                                    </p:set>
                                  </p:childTnLst>
                                </p:cTn>
                              </p:par>
                              <p:par>
                                <p:cTn id="24" presetID="55"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strVal val="#ppt_w*0.70"/>
                                          </p:val>
                                        </p:tav>
                                        <p:tav tm="100000">
                                          <p:val>
                                            <p:strVal val="#ppt_w"/>
                                          </p:val>
                                        </p:tav>
                                      </p:tavLst>
                                    </p:anim>
                                    <p:anim calcmode="lin" valueType="num">
                                      <p:cBhvr>
                                        <p:cTn id="27" dur="1000" fill="hold"/>
                                        <p:tgtEl>
                                          <p:spTgt spid="14"/>
                                        </p:tgtEl>
                                        <p:attrNameLst>
                                          <p:attrName>ppt_h</p:attrName>
                                        </p:attrNameLst>
                                      </p:cBhvr>
                                      <p:tavLst>
                                        <p:tav tm="0">
                                          <p:val>
                                            <p:strVal val="#ppt_h"/>
                                          </p:val>
                                        </p:tav>
                                        <p:tav tm="100000">
                                          <p:val>
                                            <p:strVal val="#ppt_h"/>
                                          </p:val>
                                        </p:tav>
                                      </p:tavLst>
                                    </p:anim>
                                    <p:animEffect transition="in" filter="fade">
                                      <p:cBhvr>
                                        <p:cTn id="28" dur="1000"/>
                                        <p:tgtEl>
                                          <p:spTgt spid="14"/>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28">
                                            <p:txEl>
                                              <p:pRg st="2" end="2"/>
                                            </p:txEl>
                                          </p:spTgt>
                                        </p:tgtEl>
                                      </p:cBhvr>
                                    </p:animEffect>
                                    <p:set>
                                      <p:cBhvr>
                                        <p:cTn id="32" dur="1" fill="hold">
                                          <p:stCondLst>
                                            <p:cond delay="499"/>
                                          </p:stCondLst>
                                        </p:cTn>
                                        <p:tgtEl>
                                          <p:spTgt spid="28">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allAtOnce"/>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994496" y="113204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17" name="TextBox 16"/>
          <p:cNvSpPr txBox="1"/>
          <p:nvPr/>
        </p:nvSpPr>
        <p:spPr>
          <a:xfrm>
            <a:off x="2138512" y="1194756"/>
            <a:ext cx="2344420" cy="368300"/>
          </a:xfrm>
          <a:prstGeom prst="rect">
            <a:avLst/>
          </a:prstGeom>
          <a:noFill/>
        </p:spPr>
        <p:txBody>
          <a:bodyPr wrap="none" rtlCol="0">
            <a:spAutoFit/>
          </a:bodyPr>
          <a:lstStyle/>
          <a:p>
            <a:r>
              <a:rPr lang="en-US" b="1" dirty="0" smtClean="0">
                <a:solidFill>
                  <a:schemeClr val="bg1"/>
                </a:solidFill>
              </a:rPr>
              <a:t>Expanded Source Code</a:t>
            </a:r>
            <a:endParaRPr lang="en-IN" b="1" dirty="0">
              <a:solidFill>
                <a:schemeClr val="bg1"/>
              </a:solidFill>
            </a:endParaRPr>
          </a:p>
        </p:txBody>
      </p:sp>
      <p:sp>
        <p:nvSpPr>
          <p:cNvPr id="22" name="Rectangle 21"/>
          <p:cNvSpPr/>
          <p:nvPr/>
        </p:nvSpPr>
        <p:spPr>
          <a:xfrm>
            <a:off x="1202408" y="1636096"/>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Compiler</a:t>
            </a:r>
            <a:endParaRPr lang="en-IN" dirty="0"/>
          </a:p>
        </p:txBody>
      </p:sp>
      <p:sp>
        <p:nvSpPr>
          <p:cNvPr id="25" name="TextBox 24"/>
          <p:cNvSpPr txBox="1"/>
          <p:nvPr/>
        </p:nvSpPr>
        <p:spPr>
          <a:xfrm>
            <a:off x="4716016" y="123928"/>
            <a:ext cx="3237230" cy="2306955"/>
          </a:xfrm>
          <a:prstGeom prst="rect">
            <a:avLst/>
          </a:prstGeom>
          <a:noFill/>
        </p:spPr>
        <p:txBody>
          <a:bodyPr wrap="none" rtlCol="0">
            <a:spAutoFit/>
          </a:bodyPr>
          <a:lstStyle/>
          <a:p>
            <a:pPr>
              <a:lnSpc>
                <a:spcPct val="150000"/>
              </a:lnSpc>
            </a:pPr>
            <a:r>
              <a:rPr lang="en-US" sz="2400" b="1" dirty="0" smtClean="0"/>
              <a:t>1. Preprocessing (#):</a:t>
            </a:r>
          </a:p>
          <a:p>
            <a:pPr fontAlgn="base">
              <a:lnSpc>
                <a:spcPct val="150000"/>
              </a:lnSpc>
            </a:pPr>
            <a:r>
              <a:rPr lang="en-IN" dirty="0" smtClean="0"/>
              <a:t>-  Removal of Comments</a:t>
            </a:r>
          </a:p>
          <a:p>
            <a:pPr fontAlgn="base">
              <a:lnSpc>
                <a:spcPct val="150000"/>
              </a:lnSpc>
            </a:pPr>
            <a:r>
              <a:rPr lang="en-IN" dirty="0" smtClean="0"/>
              <a:t>-  Expansion of Macros</a:t>
            </a:r>
          </a:p>
          <a:p>
            <a:pPr fontAlgn="base">
              <a:lnSpc>
                <a:spcPct val="150000"/>
              </a:lnSpc>
              <a:buFontTx/>
              <a:buChar char="-"/>
            </a:pPr>
            <a:r>
              <a:rPr lang="en-IN" dirty="0" smtClean="0"/>
              <a:t>  Expansion of the included files.</a:t>
            </a:r>
          </a:p>
          <a:p>
            <a:pPr indent="0" fontAlgn="base">
              <a:lnSpc>
                <a:spcPct val="150000"/>
              </a:lnSpc>
              <a:buFontTx/>
              <a:buNone/>
            </a:pPr>
            <a:endParaRPr lang="en-IN" dirty="0"/>
          </a:p>
        </p:txBody>
      </p:sp>
      <p:sp>
        <p:nvSpPr>
          <p:cNvPr id="28" name="Rectangle 27"/>
          <p:cNvSpPr/>
          <p:nvPr/>
        </p:nvSpPr>
        <p:spPr>
          <a:xfrm>
            <a:off x="4932040" y="2212160"/>
            <a:ext cx="3528392" cy="2886075"/>
          </a:xfrm>
          <a:prstGeom prst="rect">
            <a:avLst/>
          </a:prstGeom>
        </p:spPr>
        <p:txBody>
          <a:bodyPr wrap="square">
            <a:spAutoFit/>
          </a:bodyPr>
          <a:lstStyle/>
          <a:p>
            <a:pPr lvl="0" eaLnBrk="0" fontAlgn="base" hangingPunct="0">
              <a:spcBef>
                <a:spcPct val="30000"/>
              </a:spcBef>
              <a:spcAft>
                <a:spcPct val="0"/>
              </a:spcAft>
            </a:pPr>
            <a:endParaRPr lang="en-IN" dirty="0" smtClean="0">
              <a:cs typeface="Arial" panose="020B0604020202020204" pitchFamily="34" charset="0"/>
            </a:endParaRPr>
          </a:p>
          <a:p>
            <a:pPr lvl="0" eaLnBrk="0" fontAlgn="base" hangingPunct="0">
              <a:spcBef>
                <a:spcPct val="30000"/>
              </a:spcBef>
              <a:spcAft>
                <a:spcPct val="0"/>
              </a:spcAft>
            </a:pPr>
            <a:r>
              <a:rPr lang="en-IN" dirty="0" smtClean="0">
                <a:cs typeface="Arial" panose="020B0604020202020204" pitchFamily="34" charset="0"/>
              </a:rPr>
              <a:t>#include &lt;stdio.h&gt; </a:t>
            </a:r>
            <a:r>
              <a:rPr lang="en-IN" dirty="0" smtClean="0">
                <a:cs typeface="Arial" panose="020B0604020202020204" pitchFamily="34" charset="0"/>
                <a:sym typeface="Wingdings" panose="05000000000000000000" pitchFamily="2" charset="2"/>
              </a:rPr>
              <a:t> </a:t>
            </a:r>
            <a:endParaRPr lang="en-IN" dirty="0" smtClean="0">
              <a:cs typeface="Arial" panose="020B0604020202020204" pitchFamily="34" charset="0"/>
            </a:endParaRPr>
          </a:p>
          <a:p>
            <a:pPr lvl="0" eaLnBrk="0" fontAlgn="base" hangingPunct="0">
              <a:spcBef>
                <a:spcPct val="30000"/>
              </a:spcBef>
              <a:spcAft>
                <a:spcPct val="0"/>
              </a:spcAft>
            </a:pPr>
            <a:endParaRPr lang="en-IN" dirty="0" smtClean="0">
              <a:cs typeface="Arial" panose="020B0604020202020204" pitchFamily="34" charset="0"/>
            </a:endParaRPr>
          </a:p>
          <a:p>
            <a:pPr lvl="0" eaLnBrk="0" fontAlgn="base" hangingPunct="0">
              <a:spcBef>
                <a:spcPct val="30000"/>
              </a:spcBef>
              <a:spcAft>
                <a:spcPct val="0"/>
              </a:spcAft>
            </a:pPr>
            <a:r>
              <a:rPr lang="en-IN" dirty="0" smtClean="0">
                <a:cs typeface="Arial" panose="020B0604020202020204" pitchFamily="34" charset="0"/>
              </a:rPr>
              <a:t>int main()</a:t>
            </a:r>
          </a:p>
          <a:p>
            <a:pPr lvl="0" eaLnBrk="0" fontAlgn="base" hangingPunct="0">
              <a:spcBef>
                <a:spcPct val="30000"/>
              </a:spcBef>
              <a:spcAft>
                <a:spcPct val="0"/>
              </a:spcAft>
            </a:pPr>
            <a:r>
              <a:rPr lang="en-IN" dirty="0" smtClean="0">
                <a:cs typeface="Arial" panose="020B0604020202020204" pitchFamily="34" charset="0"/>
              </a:rPr>
              <a:t>{</a:t>
            </a:r>
          </a:p>
          <a:p>
            <a:pPr lvl="0" eaLnBrk="0" fontAlgn="base" hangingPunct="0">
              <a:spcBef>
                <a:spcPct val="30000"/>
              </a:spcBef>
              <a:spcAft>
                <a:spcPct val="0"/>
              </a:spcAft>
            </a:pPr>
            <a:r>
              <a:rPr lang="en-IN" dirty="0" smtClean="0">
                <a:cs typeface="Arial" panose="020B0604020202020204" pitchFamily="34" charset="0"/>
              </a:rPr>
              <a:t>       printf("Hello, %s! ", "</a:t>
            </a:r>
            <a:r>
              <a:rPr lang="en-US" dirty="0" smtClean="0">
                <a:cs typeface="Arial" panose="020B0604020202020204" pitchFamily="34" charset="0"/>
              </a:rPr>
              <a:t>world</a:t>
            </a:r>
            <a:r>
              <a:rPr lang="en-IN" dirty="0" smtClean="0">
                <a:cs typeface="Arial" panose="020B0604020202020204" pitchFamily="34" charset="0"/>
              </a:rPr>
              <a:t>" );</a:t>
            </a:r>
          </a:p>
          <a:p>
            <a:pPr lvl="0" eaLnBrk="0" fontAlgn="base" hangingPunct="0">
              <a:spcBef>
                <a:spcPct val="30000"/>
              </a:spcBef>
              <a:spcAft>
                <a:spcPct val="0"/>
              </a:spcAft>
            </a:pPr>
            <a:r>
              <a:rPr lang="en-IN" dirty="0" smtClean="0">
                <a:cs typeface="Arial" panose="020B0604020202020204" pitchFamily="34" charset="0"/>
              </a:rPr>
              <a:t>       return 0;</a:t>
            </a:r>
          </a:p>
          <a:p>
            <a:pPr lvl="0" eaLnBrk="0" fontAlgn="base" hangingPunct="0">
              <a:spcBef>
                <a:spcPct val="30000"/>
              </a:spcBef>
              <a:spcAft>
                <a:spcPct val="0"/>
              </a:spcAft>
            </a:pPr>
            <a:r>
              <a:rPr lang="en-IN" dirty="0" smtClean="0">
                <a:cs typeface="Arial" panose="020B0604020202020204" pitchFamily="34" charset="0"/>
              </a:rPr>
              <a:t> }</a:t>
            </a:r>
            <a:endParaRPr lang="en-US" dirty="0" smtClean="0">
              <a:cs typeface="Arial" panose="020B0604020202020204" pitchFamily="34" charset="0"/>
            </a:endParaRPr>
          </a:p>
        </p:txBody>
      </p:sp>
      <p:sp>
        <p:nvSpPr>
          <p:cNvPr id="12" name="TextBox 11"/>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sp>
        <p:nvSpPr>
          <p:cNvPr id="13" name="TextBox 12"/>
          <p:cNvSpPr txBox="1"/>
          <p:nvPr/>
        </p:nvSpPr>
        <p:spPr>
          <a:xfrm>
            <a:off x="539554" y="1194756"/>
            <a:ext cx="772160" cy="368300"/>
          </a:xfrm>
          <a:prstGeom prst="rect">
            <a:avLst/>
          </a:prstGeom>
          <a:noFill/>
        </p:spPr>
        <p:txBody>
          <a:bodyPr wrap="none" rtlCol="0">
            <a:spAutoFit/>
          </a:bodyPr>
          <a:lstStyle/>
          <a:p>
            <a:r>
              <a:rPr lang="en-US" b="1" dirty="0" smtClean="0">
                <a:solidFill>
                  <a:schemeClr val="bg1"/>
                </a:solidFill>
              </a:rPr>
              <a:t>hello.i</a:t>
            </a:r>
            <a:endParaRPr lang="en-IN" b="1" dirty="0">
              <a:solidFill>
                <a:schemeClr val="bg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28">
                                            <p:txEl>
                                              <p:pRg st="1" end="1"/>
                                            </p:txEl>
                                          </p:spTgt>
                                        </p:tgtEl>
                                        <p:attrNameLst>
                                          <p:attrName>style.color</p:attrName>
                                        </p:attrNameLst>
                                      </p:cBhvr>
                                      <p:to>
                                        <a:srgbClr val="F11D1D"/>
                                      </p:to>
                                    </p:animClr>
                                  </p:childTnLst>
                                </p:cTn>
                              </p:par>
                              <p:par>
                                <p:cTn id="7" presetID="5" presetClass="emph" presetSubtype="1" nodeType="withEffect">
                                  <p:stCondLst>
                                    <p:cond delay="0"/>
                                  </p:stCondLst>
                                  <p:endCondLst>
                                    <p:cond evt="onNext" delay="0">
                                      <p:tgtEl>
                                        <p:sldTgt/>
                                      </p:tgtEl>
                                    </p:cond>
                                  </p:endCondLst>
                                  <p:childTnLst>
                                    <p:set>
                                      <p:cBhvr override="childStyle">
                                        <p:cTn id="8" dur="indefinite"/>
                                        <p:tgtEl>
                                          <p:spTgt spid="28">
                                            <p:txEl>
                                              <p:pRg st="1" end="1"/>
                                            </p:txEl>
                                          </p:spTgt>
                                        </p:tgtEl>
                                        <p:attrNameLst>
                                          <p:attrName>style.fontStyle</p:attrName>
                                        </p:attrNameLst>
                                      </p:cBhvr>
                                      <p:to>
                                        <p:strVal val="normal"/>
                                      </p:to>
                                    </p:set>
                                    <p:set>
                                      <p:cBhvr override="childStyle">
                                        <p:cTn id="9" dur="indefinite"/>
                                        <p:tgtEl>
                                          <p:spTgt spid="28">
                                            <p:txEl>
                                              <p:pRg st="1" end="1"/>
                                            </p:txEl>
                                          </p:spTgt>
                                        </p:tgtEl>
                                        <p:attrNameLst>
                                          <p:attrName>style.fontWeight</p:attrName>
                                        </p:attrNameLst>
                                      </p:cBhvr>
                                      <p:to>
                                        <p:strVal val="bold"/>
                                      </p:to>
                                    </p:set>
                                    <p:set>
                                      <p:cBhvr override="childStyle">
                                        <p:cTn id="10" dur="indefinite"/>
                                        <p:tgtEl>
                                          <p:spTgt spid="28">
                                            <p:txEl>
                                              <p:pRg st="1" end="1"/>
                                            </p:txEl>
                                          </p:spTgt>
                                        </p:tgtEl>
                                        <p:attrNameLst>
                                          <p:attrName>style.textDecorationUnderline</p:attrName>
                                        </p:attrNameLst>
                                      </p:cBhvr>
                                      <p:to>
                                        <p:strVal val="fals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28">
                                            <p:txEl>
                                              <p:pRg st="1" end="1"/>
                                            </p:txEl>
                                          </p:spTgt>
                                        </p:tgtEl>
                                        <p:attrNameLst>
                                          <p:attrName>style.color</p:attrName>
                                        </p:attrNameLst>
                                      </p:cBhvr>
                                      <p:to>
                                        <a:schemeClr val="tx1"/>
                                      </p:to>
                                    </p:animClr>
                                  </p:childTnLst>
                                </p:cTn>
                              </p:par>
                            </p:childTnLst>
                          </p:cTn>
                        </p:par>
                        <p:par>
                          <p:cTn id="15" fill="hold">
                            <p:stCondLst>
                              <p:cond delay="500"/>
                            </p:stCondLst>
                            <p:childTnLst>
                              <p:par>
                                <p:cTn id="16" presetID="55"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1000" fill="hold"/>
                                        <p:tgtEl>
                                          <p:spTgt spid="13"/>
                                        </p:tgtEl>
                                        <p:attrNameLst>
                                          <p:attrName>ppt_w</p:attrName>
                                        </p:attrNameLst>
                                      </p:cBhvr>
                                      <p:tavLst>
                                        <p:tav tm="0">
                                          <p:val>
                                            <p:strVal val="#ppt_w*0.70"/>
                                          </p:val>
                                        </p:tav>
                                        <p:tav tm="100000">
                                          <p:val>
                                            <p:strVal val="#ppt_w"/>
                                          </p:val>
                                        </p:tav>
                                      </p:tavLst>
                                    </p:anim>
                                    <p:anim calcmode="lin" valueType="num">
                                      <p:cBhvr>
                                        <p:cTn id="19" dur="1000" fill="hold"/>
                                        <p:tgtEl>
                                          <p:spTgt spid="13"/>
                                        </p:tgtEl>
                                        <p:attrNameLst>
                                          <p:attrName>ppt_h</p:attrName>
                                        </p:attrNameLst>
                                      </p:cBhvr>
                                      <p:tavLst>
                                        <p:tav tm="0">
                                          <p:val>
                                            <p:strVal val="#ppt_h"/>
                                          </p:val>
                                        </p:tav>
                                        <p:tav tm="100000">
                                          <p:val>
                                            <p:strVal val="#ppt_h"/>
                                          </p:val>
                                        </p:tav>
                                      </p:tavLst>
                                    </p:anim>
                                    <p:animEffect transition="in" filter="fade">
                                      <p:cBhvr>
                                        <p:cTn id="20" dur="1000"/>
                                        <p:tgtEl>
                                          <p:spTgt spid="13"/>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1000" fill="hold"/>
                                        <p:tgtEl>
                                          <p:spTgt spid="17"/>
                                        </p:tgtEl>
                                        <p:attrNameLst>
                                          <p:attrName>ppt_w</p:attrName>
                                        </p:attrNameLst>
                                      </p:cBhvr>
                                      <p:tavLst>
                                        <p:tav tm="0">
                                          <p:val>
                                            <p:strVal val="#ppt_w*0.70"/>
                                          </p:val>
                                        </p:tav>
                                        <p:tav tm="100000">
                                          <p:val>
                                            <p:strVal val="#ppt_w"/>
                                          </p:val>
                                        </p:tav>
                                      </p:tavLst>
                                    </p:anim>
                                    <p:anim calcmode="lin" valueType="num">
                                      <p:cBhvr>
                                        <p:cTn id="25" dur="1000" fill="hold"/>
                                        <p:tgtEl>
                                          <p:spTgt spid="17"/>
                                        </p:tgtEl>
                                        <p:attrNameLst>
                                          <p:attrName>ppt_h</p:attrName>
                                        </p:attrNameLst>
                                      </p:cBhvr>
                                      <p:tavLst>
                                        <p:tav tm="0">
                                          <p:val>
                                            <p:strVal val="#ppt_h"/>
                                          </p:val>
                                        </p:tav>
                                        <p:tav tm="100000">
                                          <p:val>
                                            <p:strVal val="#ppt_h"/>
                                          </p:val>
                                        </p:tav>
                                      </p:tavLst>
                                    </p:anim>
                                    <p:animEffect transition="in" filter="fade">
                                      <p:cBhvr>
                                        <p:cTn id="26" dur="1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Right)">
                                      <p:cBhvr>
                                        <p:cTn id="31" dur="1000"/>
                                        <p:tgtEl>
                                          <p:spTgt spid="9"/>
                                        </p:tgtEl>
                                      </p:cBhvr>
                                    </p:animEffect>
                                  </p:childTnLst>
                                </p:cTn>
                              </p:par>
                            </p:childTnLst>
                          </p:cTn>
                        </p:par>
                        <p:par>
                          <p:cTn id="32" fill="hold">
                            <p:stCondLst>
                              <p:cond delay="1000"/>
                            </p:stCondLst>
                            <p:childTnLst>
                              <p:par>
                                <p:cTn id="33" presetID="55"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1000" fill="hold"/>
                                        <p:tgtEl>
                                          <p:spTgt spid="22"/>
                                        </p:tgtEl>
                                        <p:attrNameLst>
                                          <p:attrName>ppt_w</p:attrName>
                                        </p:attrNameLst>
                                      </p:cBhvr>
                                      <p:tavLst>
                                        <p:tav tm="0">
                                          <p:val>
                                            <p:strVal val="#ppt_w*0.70"/>
                                          </p:val>
                                        </p:tav>
                                        <p:tav tm="100000">
                                          <p:val>
                                            <p:strVal val="#ppt_w"/>
                                          </p:val>
                                        </p:tav>
                                      </p:tavLst>
                                    </p:anim>
                                    <p:anim calcmode="lin" valueType="num">
                                      <p:cBhvr>
                                        <p:cTn id="36" dur="1000" fill="hold"/>
                                        <p:tgtEl>
                                          <p:spTgt spid="22"/>
                                        </p:tgtEl>
                                        <p:attrNameLst>
                                          <p:attrName>ppt_h</p:attrName>
                                        </p:attrNameLst>
                                      </p:cBhvr>
                                      <p:tavLst>
                                        <p:tav tm="0">
                                          <p:val>
                                            <p:strVal val="#ppt_h"/>
                                          </p:val>
                                        </p:tav>
                                        <p:tav tm="100000">
                                          <p:val>
                                            <p:strVal val="#ppt_h"/>
                                          </p:val>
                                        </p:tav>
                                      </p:tavLst>
                                    </p:anim>
                                    <p:animEffect transition="in" filter="fade">
                                      <p:cBhvr>
                                        <p:cTn id="3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bldLvl="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994496" y="113204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1202408" y="1636096"/>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Compiler</a:t>
            </a:r>
            <a:endParaRPr lang="en-IN" dirty="0"/>
          </a:p>
        </p:txBody>
      </p: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17" name="TextBox 16"/>
          <p:cNvSpPr txBox="1"/>
          <p:nvPr/>
        </p:nvSpPr>
        <p:spPr>
          <a:xfrm>
            <a:off x="2138512" y="1194756"/>
            <a:ext cx="2344420" cy="368300"/>
          </a:xfrm>
          <a:prstGeom prst="rect">
            <a:avLst/>
          </a:prstGeom>
          <a:noFill/>
        </p:spPr>
        <p:txBody>
          <a:bodyPr wrap="none" rtlCol="0">
            <a:spAutoFit/>
          </a:bodyPr>
          <a:lstStyle/>
          <a:p>
            <a:r>
              <a:rPr lang="en-US" b="1" dirty="0" smtClean="0">
                <a:solidFill>
                  <a:schemeClr val="bg1"/>
                </a:solidFill>
              </a:rPr>
              <a:t>Expanded Source Code</a:t>
            </a:r>
            <a:endParaRPr lang="en-IN" b="1" dirty="0">
              <a:solidFill>
                <a:schemeClr val="bg1"/>
              </a:solidFill>
            </a:endParaRPr>
          </a:p>
        </p:txBody>
      </p:sp>
      <p:sp>
        <p:nvSpPr>
          <p:cNvPr id="18" name="TextBox 17"/>
          <p:cNvSpPr txBox="1"/>
          <p:nvPr/>
        </p:nvSpPr>
        <p:spPr>
          <a:xfrm>
            <a:off x="2138512" y="2202868"/>
            <a:ext cx="1625600" cy="368300"/>
          </a:xfrm>
          <a:prstGeom prst="rect">
            <a:avLst/>
          </a:prstGeom>
          <a:noFill/>
        </p:spPr>
        <p:txBody>
          <a:bodyPr wrap="none" rtlCol="0">
            <a:spAutoFit/>
          </a:bodyPr>
          <a:lstStyle/>
          <a:p>
            <a:r>
              <a:rPr lang="en-US" b="1" dirty="0" smtClean="0">
                <a:solidFill>
                  <a:schemeClr val="bg1"/>
                </a:solidFill>
              </a:rPr>
              <a:t>Assembly Code</a:t>
            </a:r>
            <a:endParaRPr lang="en-IN" b="1" dirty="0">
              <a:solidFill>
                <a:schemeClr val="bg1"/>
              </a:solidFill>
            </a:endParaRPr>
          </a:p>
        </p:txBody>
      </p:sp>
      <p:sp>
        <p:nvSpPr>
          <p:cNvPr id="22" name="TextBox 21"/>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sp>
        <p:nvSpPr>
          <p:cNvPr id="24" name="TextBox 23"/>
          <p:cNvSpPr txBox="1"/>
          <p:nvPr/>
        </p:nvSpPr>
        <p:spPr>
          <a:xfrm>
            <a:off x="539554" y="1194756"/>
            <a:ext cx="772160" cy="368300"/>
          </a:xfrm>
          <a:prstGeom prst="rect">
            <a:avLst/>
          </a:prstGeom>
          <a:noFill/>
        </p:spPr>
        <p:txBody>
          <a:bodyPr wrap="none" rtlCol="0">
            <a:spAutoFit/>
          </a:bodyPr>
          <a:lstStyle/>
          <a:p>
            <a:r>
              <a:rPr lang="en-US" b="1" dirty="0" smtClean="0">
                <a:solidFill>
                  <a:schemeClr val="bg1"/>
                </a:solidFill>
              </a:rPr>
              <a:t>hello.i</a:t>
            </a:r>
            <a:endParaRPr lang="en-IN" b="1" dirty="0">
              <a:solidFill>
                <a:schemeClr val="bg1"/>
              </a:solidFill>
            </a:endParaRPr>
          </a:p>
        </p:txBody>
      </p:sp>
      <p:sp>
        <p:nvSpPr>
          <p:cNvPr id="25" name="TextBox 24"/>
          <p:cNvSpPr txBox="1"/>
          <p:nvPr/>
        </p:nvSpPr>
        <p:spPr>
          <a:xfrm>
            <a:off x="4716016" y="123931"/>
            <a:ext cx="4427984" cy="2723823"/>
          </a:xfrm>
          <a:prstGeom prst="rect">
            <a:avLst/>
          </a:prstGeom>
          <a:noFill/>
        </p:spPr>
        <p:txBody>
          <a:bodyPr wrap="square" rtlCol="0">
            <a:spAutoFit/>
          </a:bodyPr>
          <a:lstStyle/>
          <a:p>
            <a:pPr>
              <a:lnSpc>
                <a:spcPct val="150000"/>
              </a:lnSpc>
            </a:pPr>
            <a:r>
              <a:rPr lang="en-US" sz="2400" b="1" dirty="0" smtClean="0"/>
              <a:t>2. Compiler: </a:t>
            </a:r>
            <a:r>
              <a:rPr lang="en-US" b="1" dirty="0" smtClean="0"/>
              <a:t> </a:t>
            </a:r>
          </a:p>
          <a:p>
            <a:pPr fontAlgn="base">
              <a:lnSpc>
                <a:spcPct val="150000"/>
              </a:lnSpc>
              <a:buFontTx/>
              <a:buChar char="-"/>
            </a:pPr>
            <a:r>
              <a:rPr lang="en-IN" dirty="0" smtClean="0"/>
              <a:t> The pre-processed code is translated</a:t>
            </a:r>
          </a:p>
          <a:p>
            <a:pPr fontAlgn="base">
              <a:lnSpc>
                <a:spcPct val="150000"/>
              </a:lnSpc>
            </a:pPr>
            <a:r>
              <a:rPr lang="en-IN" dirty="0" smtClean="0"/>
              <a:t>   to </a:t>
            </a:r>
            <a:r>
              <a:rPr lang="en-IN" i="1" dirty="0" smtClean="0"/>
              <a:t>assembly instructions </a:t>
            </a:r>
          </a:p>
          <a:p>
            <a:pPr fontAlgn="base">
              <a:lnSpc>
                <a:spcPct val="150000"/>
              </a:lnSpc>
            </a:pPr>
            <a:r>
              <a:rPr lang="en-IN" i="1" dirty="0" smtClean="0"/>
              <a:t>(specific to the target processor architecture)</a:t>
            </a:r>
          </a:p>
          <a:p>
            <a:pPr fontAlgn="base">
              <a:lnSpc>
                <a:spcPct val="150000"/>
              </a:lnSpc>
            </a:pPr>
            <a:endParaRPr lang="en-IN" i="1" dirty="0" smtClean="0"/>
          </a:p>
          <a:p>
            <a:pPr fontAlgn="base">
              <a:lnSpc>
                <a:spcPct val="150000"/>
              </a:lnSpc>
              <a:buFontTx/>
              <a:buChar char="-"/>
            </a:pPr>
            <a:r>
              <a:rPr lang="en-US" i="1" dirty="0" smtClean="0"/>
              <a:t>  </a:t>
            </a:r>
            <a:r>
              <a:rPr lang="en-US" dirty="0" smtClean="0"/>
              <a:t>Resultant file will be hello.s</a:t>
            </a:r>
            <a:endParaRPr lang="en-IN" dirty="0"/>
          </a:p>
        </p:txBody>
      </p:sp>
      <p:sp>
        <p:nvSpPr>
          <p:cNvPr id="27" name="TextBox 26"/>
          <p:cNvSpPr txBox="1"/>
          <p:nvPr/>
        </p:nvSpPr>
        <p:spPr>
          <a:xfrm>
            <a:off x="539556" y="2202868"/>
            <a:ext cx="807720" cy="368300"/>
          </a:xfrm>
          <a:prstGeom prst="rect">
            <a:avLst/>
          </a:prstGeom>
          <a:noFill/>
        </p:spPr>
        <p:txBody>
          <a:bodyPr wrap="none" rtlCol="0">
            <a:spAutoFit/>
          </a:bodyPr>
          <a:lstStyle/>
          <a:p>
            <a:r>
              <a:rPr lang="en-US" b="1" dirty="0" smtClean="0">
                <a:solidFill>
                  <a:schemeClr val="bg1"/>
                </a:solidFill>
              </a:rPr>
              <a:t>hello.s</a:t>
            </a:r>
            <a:endParaRPr lang="en-IN" b="1" dirty="0">
              <a:solidFill>
                <a:schemeClr val="bg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3" fill="hold" nodeType="clickEffect">
                                  <p:stCondLst>
                                    <p:cond delay="0"/>
                                  </p:stCondLst>
                                  <p:childTnLst>
                                    <p:set>
                                      <p:cBhvr>
                                        <p:cTn id="13" dur="1" fill="hold">
                                          <p:stCondLst>
                                            <p:cond delay="0"/>
                                          </p:stCondLst>
                                        </p:cTn>
                                        <p:tgtEl>
                                          <p:spTgt spid="25">
                                            <p:txEl>
                                              <p:pRg st="5" end="5"/>
                                            </p:txEl>
                                          </p:spTgt>
                                        </p:tgtEl>
                                        <p:attrNameLst>
                                          <p:attrName>style.visibility</p:attrName>
                                        </p:attrNameLst>
                                      </p:cBhvr>
                                      <p:to>
                                        <p:strVal val="visible"/>
                                      </p:to>
                                    </p:set>
                                    <p:animEffect transition="in" filter="strips(upRight)">
                                      <p:cBhvr>
                                        <p:cTn id="14" dur="500"/>
                                        <p:tgtEl>
                                          <p:spTgt spid="25">
                                            <p:txEl>
                                              <p:pRg st="5" end="5"/>
                                            </p:txEl>
                                          </p:spTgt>
                                        </p:tgtEl>
                                      </p:cBhvr>
                                    </p:animEffect>
                                  </p:childTnLst>
                                </p:cTn>
                              </p:par>
                            </p:childTnLst>
                          </p:cTn>
                        </p:par>
                        <p:par>
                          <p:cTn id="15" fill="hold">
                            <p:stCondLst>
                              <p:cond delay="500"/>
                            </p:stCondLst>
                            <p:childTnLst>
                              <p:par>
                                <p:cTn id="16" presetID="55"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1000" fill="hold"/>
                                        <p:tgtEl>
                                          <p:spTgt spid="27"/>
                                        </p:tgtEl>
                                        <p:attrNameLst>
                                          <p:attrName>ppt_w</p:attrName>
                                        </p:attrNameLst>
                                      </p:cBhvr>
                                      <p:tavLst>
                                        <p:tav tm="0">
                                          <p:val>
                                            <p:strVal val="#ppt_w*0.70"/>
                                          </p:val>
                                        </p:tav>
                                        <p:tav tm="100000">
                                          <p:val>
                                            <p:strVal val="#ppt_w"/>
                                          </p:val>
                                        </p:tav>
                                      </p:tavLst>
                                    </p:anim>
                                    <p:anim calcmode="lin" valueType="num">
                                      <p:cBhvr>
                                        <p:cTn id="19" dur="1000" fill="hold"/>
                                        <p:tgtEl>
                                          <p:spTgt spid="27"/>
                                        </p:tgtEl>
                                        <p:attrNameLst>
                                          <p:attrName>ppt_h</p:attrName>
                                        </p:attrNameLst>
                                      </p:cBhvr>
                                      <p:tavLst>
                                        <p:tav tm="0">
                                          <p:val>
                                            <p:strVal val="#ppt_h"/>
                                          </p:val>
                                        </p:tav>
                                        <p:tav tm="100000">
                                          <p:val>
                                            <p:strVal val="#ppt_h"/>
                                          </p:val>
                                        </p:tav>
                                      </p:tavLst>
                                    </p:anim>
                                    <p:animEffect transition="in" filter="fade">
                                      <p:cBhvr>
                                        <p:cTn id="2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994496" y="113204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1202408" y="1636096"/>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Compiler</a:t>
            </a:r>
            <a:endParaRPr lang="en-IN" dirty="0"/>
          </a:p>
        </p:txBody>
      </p: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17" name="TextBox 16"/>
          <p:cNvSpPr txBox="1"/>
          <p:nvPr/>
        </p:nvSpPr>
        <p:spPr>
          <a:xfrm>
            <a:off x="2138512" y="1194756"/>
            <a:ext cx="2344420" cy="368300"/>
          </a:xfrm>
          <a:prstGeom prst="rect">
            <a:avLst/>
          </a:prstGeom>
          <a:noFill/>
        </p:spPr>
        <p:txBody>
          <a:bodyPr wrap="none" rtlCol="0">
            <a:spAutoFit/>
          </a:bodyPr>
          <a:lstStyle/>
          <a:p>
            <a:r>
              <a:rPr lang="en-US" b="1" dirty="0" smtClean="0">
                <a:solidFill>
                  <a:schemeClr val="bg1"/>
                </a:solidFill>
              </a:rPr>
              <a:t>Expanded Source Code</a:t>
            </a:r>
            <a:endParaRPr lang="en-IN" b="1" dirty="0">
              <a:solidFill>
                <a:schemeClr val="bg1"/>
              </a:solidFill>
            </a:endParaRPr>
          </a:p>
        </p:txBody>
      </p:sp>
      <p:sp>
        <p:nvSpPr>
          <p:cNvPr id="18" name="TextBox 17"/>
          <p:cNvSpPr txBox="1"/>
          <p:nvPr/>
        </p:nvSpPr>
        <p:spPr>
          <a:xfrm>
            <a:off x="2138512" y="2202868"/>
            <a:ext cx="1625600" cy="368300"/>
          </a:xfrm>
          <a:prstGeom prst="rect">
            <a:avLst/>
          </a:prstGeom>
          <a:noFill/>
        </p:spPr>
        <p:txBody>
          <a:bodyPr wrap="none" rtlCol="0">
            <a:spAutoFit/>
          </a:bodyPr>
          <a:lstStyle/>
          <a:p>
            <a:r>
              <a:rPr lang="en-US" b="1" dirty="0" smtClean="0">
                <a:solidFill>
                  <a:schemeClr val="bg1"/>
                </a:solidFill>
              </a:rPr>
              <a:t>Assembly Code</a:t>
            </a:r>
            <a:endParaRPr lang="en-IN" b="1" dirty="0">
              <a:solidFill>
                <a:schemeClr val="bg1"/>
              </a:solidFill>
            </a:endParaRPr>
          </a:p>
        </p:txBody>
      </p:sp>
      <p:sp>
        <p:nvSpPr>
          <p:cNvPr id="22" name="TextBox 21"/>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sp>
        <p:nvSpPr>
          <p:cNvPr id="24" name="TextBox 23"/>
          <p:cNvSpPr txBox="1"/>
          <p:nvPr/>
        </p:nvSpPr>
        <p:spPr>
          <a:xfrm>
            <a:off x="539554" y="1194756"/>
            <a:ext cx="772160" cy="368300"/>
          </a:xfrm>
          <a:prstGeom prst="rect">
            <a:avLst/>
          </a:prstGeom>
          <a:noFill/>
        </p:spPr>
        <p:txBody>
          <a:bodyPr wrap="none" rtlCol="0">
            <a:spAutoFit/>
          </a:bodyPr>
          <a:lstStyle/>
          <a:p>
            <a:r>
              <a:rPr lang="en-US" b="1" dirty="0" smtClean="0">
                <a:solidFill>
                  <a:schemeClr val="bg1"/>
                </a:solidFill>
              </a:rPr>
              <a:t>hello.i</a:t>
            </a:r>
            <a:endParaRPr lang="en-IN" b="1" dirty="0">
              <a:solidFill>
                <a:schemeClr val="bg1"/>
              </a:solidFill>
            </a:endParaRPr>
          </a:p>
        </p:txBody>
      </p:sp>
      <p:sp>
        <p:nvSpPr>
          <p:cNvPr id="25" name="TextBox 24"/>
          <p:cNvSpPr txBox="1"/>
          <p:nvPr/>
        </p:nvSpPr>
        <p:spPr>
          <a:xfrm>
            <a:off x="4572000" y="286184"/>
            <a:ext cx="4572000" cy="3091815"/>
          </a:xfrm>
          <a:prstGeom prst="rect">
            <a:avLst/>
          </a:prstGeom>
          <a:noFill/>
        </p:spPr>
        <p:txBody>
          <a:bodyPr wrap="square" rtlCol="0">
            <a:spAutoFit/>
          </a:bodyPr>
          <a:lstStyle/>
          <a:p>
            <a:pPr>
              <a:lnSpc>
                <a:spcPct val="150000"/>
              </a:lnSpc>
            </a:pPr>
            <a:r>
              <a:rPr lang="en-US" sz="2200" b="1" dirty="0" smtClean="0"/>
              <a:t>Assembly Language:</a:t>
            </a:r>
          </a:p>
          <a:p>
            <a:pPr>
              <a:lnSpc>
                <a:spcPct val="150000"/>
              </a:lnSpc>
            </a:pPr>
            <a:endParaRPr lang="en-US" dirty="0" smtClean="0"/>
          </a:p>
          <a:p>
            <a:pPr>
              <a:lnSpc>
                <a:spcPct val="150000"/>
              </a:lnSpc>
            </a:pPr>
            <a:r>
              <a:rPr lang="en-US" dirty="0" smtClean="0"/>
              <a:t>High level Language -</a:t>
            </a:r>
          </a:p>
          <a:p>
            <a:pPr>
              <a:lnSpc>
                <a:spcPct val="150000"/>
              </a:lnSpc>
            </a:pPr>
            <a:endParaRPr lang="en-US" dirty="0" smtClean="0"/>
          </a:p>
          <a:p>
            <a:pPr>
              <a:lnSpc>
                <a:spcPct val="150000"/>
              </a:lnSpc>
            </a:pPr>
            <a:r>
              <a:rPr lang="en-US" dirty="0" smtClean="0"/>
              <a:t>Assembly language  -</a:t>
            </a:r>
          </a:p>
          <a:p>
            <a:pPr>
              <a:lnSpc>
                <a:spcPct val="150000"/>
              </a:lnSpc>
            </a:pPr>
            <a:endParaRPr lang="en-US" dirty="0" smtClean="0"/>
          </a:p>
          <a:p>
            <a:pPr>
              <a:lnSpc>
                <a:spcPct val="150000"/>
              </a:lnSpc>
            </a:pPr>
            <a:r>
              <a:rPr lang="en-US" dirty="0" smtClean="0"/>
              <a:t>Low level language  -</a:t>
            </a:r>
          </a:p>
        </p:txBody>
      </p:sp>
      <p:sp>
        <p:nvSpPr>
          <p:cNvPr id="27" name="TextBox 26"/>
          <p:cNvSpPr txBox="1"/>
          <p:nvPr/>
        </p:nvSpPr>
        <p:spPr>
          <a:xfrm>
            <a:off x="539556" y="2202868"/>
            <a:ext cx="807720" cy="368300"/>
          </a:xfrm>
          <a:prstGeom prst="rect">
            <a:avLst/>
          </a:prstGeom>
          <a:noFill/>
        </p:spPr>
        <p:txBody>
          <a:bodyPr wrap="none" rtlCol="0">
            <a:spAutoFit/>
          </a:bodyPr>
          <a:lstStyle/>
          <a:p>
            <a:r>
              <a:rPr lang="en-US" b="1" dirty="0" smtClean="0">
                <a:solidFill>
                  <a:schemeClr val="bg1"/>
                </a:solidFill>
              </a:rPr>
              <a:t>hello.s</a:t>
            </a:r>
            <a:endParaRPr lang="en-IN" b="1" dirty="0">
              <a:solidFill>
                <a:schemeClr val="bg1"/>
              </a:solidFill>
            </a:endParaRPr>
          </a:p>
        </p:txBody>
      </p:sp>
      <p:sp>
        <p:nvSpPr>
          <p:cNvPr id="15" name="Rectangle 14"/>
          <p:cNvSpPr/>
          <p:nvPr/>
        </p:nvSpPr>
        <p:spPr>
          <a:xfrm>
            <a:off x="6630570" y="1178637"/>
            <a:ext cx="1775460" cy="506730"/>
          </a:xfrm>
          <a:prstGeom prst="rect">
            <a:avLst/>
          </a:prstGeom>
        </p:spPr>
        <p:txBody>
          <a:bodyPr wrap="none">
            <a:spAutoFit/>
          </a:bodyPr>
          <a:lstStyle/>
          <a:p>
            <a:pPr>
              <a:lnSpc>
                <a:spcPct val="150000"/>
              </a:lnSpc>
            </a:pPr>
            <a:r>
              <a:rPr lang="en-US" dirty="0" smtClean="0"/>
              <a:t>Human readable </a:t>
            </a:r>
          </a:p>
        </p:txBody>
      </p:sp>
      <p:sp>
        <p:nvSpPr>
          <p:cNvPr id="19" name="Rectangle 18"/>
          <p:cNvSpPr/>
          <p:nvPr/>
        </p:nvSpPr>
        <p:spPr>
          <a:xfrm>
            <a:off x="6643706" y="2000698"/>
            <a:ext cx="2322195" cy="506730"/>
          </a:xfrm>
          <a:prstGeom prst="rect">
            <a:avLst/>
          </a:prstGeom>
        </p:spPr>
        <p:txBody>
          <a:bodyPr wrap="none">
            <a:spAutoFit/>
          </a:bodyPr>
          <a:lstStyle/>
          <a:p>
            <a:pPr>
              <a:lnSpc>
                <a:spcPct val="150000"/>
              </a:lnSpc>
            </a:pPr>
            <a:r>
              <a:rPr lang="en-US" dirty="0" smtClean="0"/>
              <a:t>Intermediate Language</a:t>
            </a:r>
          </a:p>
        </p:txBody>
      </p:sp>
      <p:sp>
        <p:nvSpPr>
          <p:cNvPr id="20" name="Rectangle 19"/>
          <p:cNvSpPr/>
          <p:nvPr/>
        </p:nvSpPr>
        <p:spPr>
          <a:xfrm>
            <a:off x="6643704" y="2863316"/>
            <a:ext cx="1974215" cy="922020"/>
          </a:xfrm>
          <a:prstGeom prst="rect">
            <a:avLst/>
          </a:prstGeom>
        </p:spPr>
        <p:txBody>
          <a:bodyPr wrap="none">
            <a:spAutoFit/>
          </a:bodyPr>
          <a:lstStyle/>
          <a:p>
            <a:pPr>
              <a:lnSpc>
                <a:spcPct val="150000"/>
              </a:lnSpc>
            </a:pPr>
            <a:r>
              <a:rPr lang="en-US" dirty="0" smtClean="0"/>
              <a:t>Machine Language </a:t>
            </a:r>
          </a:p>
          <a:p>
            <a:pPr>
              <a:lnSpc>
                <a:spcPct val="150000"/>
              </a:lnSpc>
            </a:pPr>
            <a:r>
              <a:rPr lang="en-US" dirty="0" smtClean="0"/>
              <a:t>(0’s and 1’s)</a:t>
            </a:r>
          </a:p>
        </p:txBody>
      </p:sp>
      <p:pic>
        <p:nvPicPr>
          <p:cNvPr id="21" name="Picture 2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994496" y="113204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1202408" y="1636096"/>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Compiler</a:t>
            </a:r>
            <a:endParaRPr lang="en-IN" dirty="0"/>
          </a:p>
        </p:txBody>
      </p: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17" name="TextBox 16"/>
          <p:cNvSpPr txBox="1"/>
          <p:nvPr/>
        </p:nvSpPr>
        <p:spPr>
          <a:xfrm>
            <a:off x="2138512" y="1194756"/>
            <a:ext cx="2344420" cy="368300"/>
          </a:xfrm>
          <a:prstGeom prst="rect">
            <a:avLst/>
          </a:prstGeom>
          <a:noFill/>
        </p:spPr>
        <p:txBody>
          <a:bodyPr wrap="none" rtlCol="0">
            <a:spAutoFit/>
          </a:bodyPr>
          <a:lstStyle/>
          <a:p>
            <a:r>
              <a:rPr lang="en-US" b="1" dirty="0" smtClean="0">
                <a:solidFill>
                  <a:schemeClr val="bg1"/>
                </a:solidFill>
              </a:rPr>
              <a:t>Expanded Source Code</a:t>
            </a:r>
            <a:endParaRPr lang="en-IN" b="1" dirty="0">
              <a:solidFill>
                <a:schemeClr val="bg1"/>
              </a:solidFill>
            </a:endParaRPr>
          </a:p>
        </p:txBody>
      </p:sp>
      <p:sp>
        <p:nvSpPr>
          <p:cNvPr id="18" name="TextBox 17"/>
          <p:cNvSpPr txBox="1"/>
          <p:nvPr/>
        </p:nvSpPr>
        <p:spPr>
          <a:xfrm>
            <a:off x="2138512" y="2202868"/>
            <a:ext cx="1625600" cy="368300"/>
          </a:xfrm>
          <a:prstGeom prst="rect">
            <a:avLst/>
          </a:prstGeom>
          <a:noFill/>
        </p:spPr>
        <p:txBody>
          <a:bodyPr wrap="none" rtlCol="0">
            <a:spAutoFit/>
          </a:bodyPr>
          <a:lstStyle/>
          <a:p>
            <a:r>
              <a:rPr lang="en-US" b="1" dirty="0" smtClean="0">
                <a:solidFill>
                  <a:schemeClr val="bg1"/>
                </a:solidFill>
              </a:rPr>
              <a:t>Assembly Code</a:t>
            </a:r>
            <a:endParaRPr lang="en-IN" b="1" dirty="0">
              <a:solidFill>
                <a:schemeClr val="bg1"/>
              </a:solidFill>
            </a:endParaRPr>
          </a:p>
        </p:txBody>
      </p:sp>
      <p:sp>
        <p:nvSpPr>
          <p:cNvPr id="22" name="TextBox 21"/>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sp>
        <p:nvSpPr>
          <p:cNvPr id="24" name="TextBox 23"/>
          <p:cNvSpPr txBox="1"/>
          <p:nvPr/>
        </p:nvSpPr>
        <p:spPr>
          <a:xfrm>
            <a:off x="539554" y="1194756"/>
            <a:ext cx="772160" cy="368300"/>
          </a:xfrm>
          <a:prstGeom prst="rect">
            <a:avLst/>
          </a:prstGeom>
          <a:noFill/>
        </p:spPr>
        <p:txBody>
          <a:bodyPr wrap="none" rtlCol="0">
            <a:spAutoFit/>
          </a:bodyPr>
          <a:lstStyle/>
          <a:p>
            <a:r>
              <a:rPr lang="en-US" b="1" dirty="0" smtClean="0">
                <a:solidFill>
                  <a:schemeClr val="bg1"/>
                </a:solidFill>
              </a:rPr>
              <a:t>hello.i</a:t>
            </a:r>
            <a:endParaRPr lang="en-IN" b="1" dirty="0">
              <a:solidFill>
                <a:schemeClr val="bg1"/>
              </a:solidFill>
            </a:endParaRPr>
          </a:p>
        </p:txBody>
      </p:sp>
      <p:sp>
        <p:nvSpPr>
          <p:cNvPr id="25" name="TextBox 24"/>
          <p:cNvSpPr txBox="1"/>
          <p:nvPr/>
        </p:nvSpPr>
        <p:spPr>
          <a:xfrm>
            <a:off x="4572000" y="286184"/>
            <a:ext cx="4572000" cy="1845310"/>
          </a:xfrm>
          <a:prstGeom prst="rect">
            <a:avLst/>
          </a:prstGeom>
          <a:noFill/>
        </p:spPr>
        <p:txBody>
          <a:bodyPr wrap="square" rtlCol="0">
            <a:spAutoFit/>
          </a:bodyPr>
          <a:lstStyle/>
          <a:p>
            <a:pPr>
              <a:lnSpc>
                <a:spcPct val="150000"/>
              </a:lnSpc>
            </a:pPr>
            <a:r>
              <a:rPr lang="en-US" sz="2200" b="1" dirty="0" smtClean="0"/>
              <a:t>Assembly Language:</a:t>
            </a:r>
          </a:p>
          <a:p>
            <a:pPr>
              <a:lnSpc>
                <a:spcPct val="150000"/>
              </a:lnSpc>
            </a:pPr>
            <a:r>
              <a:rPr lang="en-US" dirty="0" smtClean="0"/>
              <a:t>Example:</a:t>
            </a:r>
          </a:p>
          <a:p>
            <a:pPr>
              <a:lnSpc>
                <a:spcPct val="150000"/>
              </a:lnSpc>
            </a:pPr>
            <a:endParaRPr lang="en-US" dirty="0" smtClean="0"/>
          </a:p>
          <a:p>
            <a:pPr>
              <a:lnSpc>
                <a:spcPct val="150000"/>
              </a:lnSpc>
            </a:pPr>
            <a:endParaRPr lang="en-US" dirty="0" smtClean="0"/>
          </a:p>
        </p:txBody>
      </p:sp>
      <p:sp>
        <p:nvSpPr>
          <p:cNvPr id="27" name="TextBox 26"/>
          <p:cNvSpPr txBox="1"/>
          <p:nvPr/>
        </p:nvSpPr>
        <p:spPr>
          <a:xfrm>
            <a:off x="539556" y="2202868"/>
            <a:ext cx="807720" cy="368300"/>
          </a:xfrm>
          <a:prstGeom prst="rect">
            <a:avLst/>
          </a:prstGeom>
          <a:noFill/>
        </p:spPr>
        <p:txBody>
          <a:bodyPr wrap="none" rtlCol="0">
            <a:spAutoFit/>
          </a:bodyPr>
          <a:lstStyle/>
          <a:p>
            <a:r>
              <a:rPr lang="en-US" b="1" dirty="0" smtClean="0">
                <a:solidFill>
                  <a:schemeClr val="bg1"/>
                </a:solidFill>
              </a:rPr>
              <a:t>hello.s</a:t>
            </a:r>
            <a:endParaRPr lang="en-IN" b="1" dirty="0">
              <a:solidFill>
                <a:schemeClr val="bg1"/>
              </a:solidFill>
            </a:endParaRPr>
          </a:p>
        </p:txBody>
      </p:sp>
      <p:sp>
        <p:nvSpPr>
          <p:cNvPr id="23" name="Rectangle 22"/>
          <p:cNvSpPr/>
          <p:nvPr/>
        </p:nvSpPr>
        <p:spPr>
          <a:xfrm>
            <a:off x="4572000" y="1286316"/>
            <a:ext cx="4572000" cy="3415030"/>
          </a:xfrm>
          <a:prstGeom prst="rect">
            <a:avLst/>
          </a:prstGeom>
        </p:spPr>
        <p:txBody>
          <a:bodyPr>
            <a:spAutoFit/>
          </a:bodyPr>
          <a:lstStyle/>
          <a:p>
            <a:pPr>
              <a:lnSpc>
                <a:spcPct val="150000"/>
              </a:lnSpc>
            </a:pPr>
            <a:r>
              <a:rPr lang="en-IN" dirty="0" smtClean="0"/>
              <a:t>MOV SUM,50 –  This instruction, copies the value 50 to the variable SUM.</a:t>
            </a:r>
          </a:p>
          <a:p>
            <a:pPr>
              <a:lnSpc>
                <a:spcPct val="150000"/>
              </a:lnSpc>
            </a:pPr>
            <a:endParaRPr lang="en-IN" dirty="0" smtClean="0"/>
          </a:p>
          <a:p>
            <a:pPr>
              <a:lnSpc>
                <a:spcPct val="150000"/>
              </a:lnSpc>
            </a:pPr>
            <a:r>
              <a:rPr lang="en-IN" dirty="0" smtClean="0"/>
              <a:t>ADD VALUE1,20 – This is to add 20 to the VALUE1 variable</a:t>
            </a:r>
          </a:p>
          <a:p>
            <a:pPr>
              <a:lnSpc>
                <a:spcPct val="150000"/>
              </a:lnSpc>
            </a:pPr>
            <a:endParaRPr lang="en-IN" dirty="0" smtClean="0"/>
          </a:p>
          <a:p>
            <a:pPr>
              <a:lnSpc>
                <a:spcPct val="150000"/>
              </a:lnSpc>
            </a:pPr>
            <a:r>
              <a:rPr lang="en-US" dirty="0" smtClean="0"/>
              <a:t>INC COUNT –  This is to increment the variable COUNT by one.</a:t>
            </a:r>
            <a:endParaRPr lang="en-IN" dirty="0"/>
          </a:p>
        </p:txBody>
      </p:sp>
      <p:sp>
        <p:nvSpPr>
          <p:cNvPr id="26" name="Rectangle 25"/>
          <p:cNvSpPr/>
          <p:nvPr/>
        </p:nvSpPr>
        <p:spPr>
          <a:xfrm>
            <a:off x="1202408" y="2644208"/>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Assembler</a:t>
            </a:r>
            <a:endParaRPr lang="en-IN" dirty="0"/>
          </a:p>
        </p:txBody>
      </p:sp>
      <p:cxnSp>
        <p:nvCxnSpPr>
          <p:cNvPr id="28" name="Straight Arrow Connector 27"/>
          <p:cNvCxnSpPr/>
          <p:nvPr/>
        </p:nvCxnSpPr>
        <p:spPr>
          <a:xfrm>
            <a:off x="1994496" y="2140152"/>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pic>
        <p:nvPicPr>
          <p:cNvPr id="19" name="Picture 1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strips(downLeft)">
                                      <p:cBhvr>
                                        <p:cTn id="19" dur="500"/>
                                        <p:tgtEl>
                                          <p:spTgt spid="28"/>
                                        </p:tgtEl>
                                      </p:cBhvr>
                                    </p:animEffect>
                                  </p:childTnLst>
                                </p:cTn>
                              </p:par>
                            </p:childTnLst>
                          </p:cTn>
                        </p:par>
                        <p:par>
                          <p:cTn id="20" fill="hold">
                            <p:stCondLst>
                              <p:cond delay="500"/>
                            </p:stCondLst>
                            <p:childTnLst>
                              <p:par>
                                <p:cTn id="21" presetID="55"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1000" fill="hold"/>
                                        <p:tgtEl>
                                          <p:spTgt spid="26"/>
                                        </p:tgtEl>
                                        <p:attrNameLst>
                                          <p:attrName>ppt_w</p:attrName>
                                        </p:attrNameLst>
                                      </p:cBhvr>
                                      <p:tavLst>
                                        <p:tav tm="0">
                                          <p:val>
                                            <p:strVal val="#ppt_w*0.70"/>
                                          </p:val>
                                        </p:tav>
                                        <p:tav tm="100000">
                                          <p:val>
                                            <p:strVal val="#ppt_w"/>
                                          </p:val>
                                        </p:tav>
                                      </p:tavLst>
                                    </p:anim>
                                    <p:anim calcmode="lin" valueType="num">
                                      <p:cBhvr>
                                        <p:cTn id="24" dur="1000" fill="hold"/>
                                        <p:tgtEl>
                                          <p:spTgt spid="26"/>
                                        </p:tgtEl>
                                        <p:attrNameLst>
                                          <p:attrName>ppt_h</p:attrName>
                                        </p:attrNameLst>
                                      </p:cBhvr>
                                      <p:tavLst>
                                        <p:tav tm="0">
                                          <p:val>
                                            <p:strVal val="#ppt_h"/>
                                          </p:val>
                                        </p:tav>
                                        <p:tav tm="100000">
                                          <p:val>
                                            <p:strVal val="#ppt_h"/>
                                          </p:val>
                                        </p:tav>
                                      </p:tavLst>
                                    </p:anim>
                                    <p:animEffect transition="in" filter="fade">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22" name="AutoShape 6"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pic>
        <p:nvPicPr>
          <p:cNvPr id="4" name="Shape 115"/>
          <p:cNvPicPr preferRelativeResize="0"/>
          <p:nvPr/>
        </p:nvPicPr>
        <p:blipFill>
          <a:blip r:embed="rId3" cstate="print"/>
          <a:stretch>
            <a:fillRect/>
          </a:stretch>
        </p:blipFill>
        <p:spPr>
          <a:xfrm>
            <a:off x="8364294" y="69696"/>
            <a:ext cx="648072" cy="519522"/>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
        <p:nvSpPr>
          <p:cNvPr id="9224" name="AutoShape 8"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6" name="AutoShape 10"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8" name="AutoShape 12"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5" name="AutoShape 19"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7" name="AutoShape 21"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9" name="AutoShape 23"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41" name="AutoShape 25"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15" name="Rectangle 14"/>
          <p:cNvSpPr/>
          <p:nvPr/>
        </p:nvSpPr>
        <p:spPr>
          <a:xfrm>
            <a:off x="4943475" y="-185"/>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Rectangle 26"/>
          <p:cNvSpPr/>
          <p:nvPr/>
        </p:nvSpPr>
        <p:spPr>
          <a:xfrm>
            <a:off x="2195830" y="3662680"/>
            <a:ext cx="4347210" cy="706755"/>
          </a:xfrm>
          <a:prstGeom prst="rect">
            <a:avLst/>
          </a:prstGeom>
          <a:noFill/>
          <a:ln>
            <a:noFill/>
          </a:ln>
        </p:spPr>
        <p:txBody>
          <a:bodyPr wrap="square" rtlCol="0" anchor="t">
            <a:spAutoFit/>
          </a:bodyPr>
          <a:lstStyle/>
          <a:p>
            <a:pPr algn="ctr"/>
            <a:r>
              <a:rPr lang="en-US" altLang="zh-CN" sz="4000" b="1">
                <a:solidFill>
                  <a:schemeClr val="bg1"/>
                </a:solidFill>
                <a:effectLst>
                  <a:outerShdw blurRad="38100" dist="19050" dir="2700000" algn="tl" rotWithShape="0">
                    <a:schemeClr val="dk1">
                      <a:alpha val="40000"/>
                    </a:schemeClr>
                  </a:outerShdw>
                </a:effectLst>
              </a:rPr>
              <a:t>Father of C..?</a:t>
            </a:r>
          </a:p>
        </p:txBody>
      </p:sp>
      <p:pic>
        <p:nvPicPr>
          <p:cNvPr id="30" name="Picture 29" descr="Image result for brian kernighan black and white png"/>
          <p:cNvPicPr>
            <a:picLocks noChangeAspect="1" noChangeArrowheads="1"/>
          </p:cNvPicPr>
          <p:nvPr/>
        </p:nvPicPr>
        <p:blipFill>
          <a:blip r:embed="rId4">
            <a:grayscl/>
            <a:lum bright="10000"/>
          </a:blip>
          <a:srcRect l="44490" r="12058"/>
          <a:stretch>
            <a:fillRect/>
          </a:stretch>
        </p:blipFill>
        <p:spPr bwMode="auto">
          <a:xfrm>
            <a:off x="151765" y="2353310"/>
            <a:ext cx="2392680" cy="2790825"/>
          </a:xfrm>
          <a:prstGeom prst="rect">
            <a:avLst/>
          </a:prstGeom>
          <a:noFill/>
        </p:spPr>
      </p:pic>
      <p:pic>
        <p:nvPicPr>
          <p:cNvPr id="31" name="Picture 30"/>
          <p:cNvPicPr>
            <a:picLocks noChangeAspect="1" noChangeArrowheads="1"/>
          </p:cNvPicPr>
          <p:nvPr/>
        </p:nvPicPr>
        <p:blipFill>
          <a:blip r:embed="rId5" cstate="print"/>
          <a:srcRect/>
          <a:stretch>
            <a:fillRect/>
          </a:stretch>
        </p:blipFill>
        <p:spPr bwMode="auto">
          <a:xfrm>
            <a:off x="6149340" y="1574165"/>
            <a:ext cx="3161665" cy="34747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pic>
      <p:pic>
        <p:nvPicPr>
          <p:cNvPr id="32" name="Picture 31"/>
          <p:cNvPicPr>
            <a:picLocks noChangeAspect="1"/>
          </p:cNvPicPr>
          <p:nvPr/>
        </p:nvPicPr>
        <p:blipFill>
          <a:blip r:embed="rId6" cstate="print">
            <a:duotone>
              <a:prstClr val="black"/>
              <a:schemeClr val="tx1">
                <a:tint val="45000"/>
                <a:satMod val="400000"/>
              </a:schemeClr>
            </a:duotone>
            <a:lum bright="10000" contrast="40000"/>
          </a:blip>
          <a:srcRect l="4762" t="5079" r="3175" b="6032"/>
          <a:stretch>
            <a:fillRect/>
          </a:stretch>
        </p:blipFill>
        <p:spPr>
          <a:xfrm>
            <a:off x="1789430" y="207010"/>
            <a:ext cx="2428240" cy="2985135"/>
          </a:xfrm>
          <a:prstGeom prst="rect">
            <a:avLst/>
          </a:prstGeom>
          <a:ln>
            <a:noFill/>
          </a:ln>
          <a:effectLst>
            <a:softEdge rad="112500"/>
          </a:effectLst>
        </p:spPr>
      </p:pic>
      <p:pic>
        <p:nvPicPr>
          <p:cNvPr id="33" name="Picture 32"/>
          <p:cNvPicPr>
            <a:picLocks noChangeAspect="1"/>
          </p:cNvPicPr>
          <p:nvPr/>
        </p:nvPicPr>
        <p:blipFill>
          <a:blip r:embed="rId7">
            <a:lum bright="10000"/>
          </a:blip>
          <a:stretch>
            <a:fillRect/>
          </a:stretch>
        </p:blipFill>
        <p:spPr>
          <a:xfrm>
            <a:off x="4451350" y="298450"/>
            <a:ext cx="2468245" cy="282765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753509" y="285750"/>
            <a:ext cx="1390491" cy="4825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ppt_x</p:attrName>
                                        </p:attrNameLst>
                                      </p:cBhvr>
                                      <p:tavLst>
                                        <p:tav tm="0">
                                          <p:val>
                                            <p:strVal val="#ppt_x-.2"/>
                                          </p:val>
                                        </p:tav>
                                        <p:tav tm="100000">
                                          <p:val>
                                            <p:strVal val="#ppt_x"/>
                                          </p:val>
                                        </p:tav>
                                      </p:tavLst>
                                    </p:anim>
                                    <p:anim calcmode="lin" valueType="num">
                                      <p:cBhvr>
                                        <p:cTn id="8"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1000" fill="hold"/>
                                        <p:tgtEl>
                                          <p:spTgt spid="31"/>
                                        </p:tgtEl>
                                        <p:attrNameLst>
                                          <p:attrName>ppt_x</p:attrName>
                                        </p:attrNameLst>
                                      </p:cBhvr>
                                      <p:tavLst>
                                        <p:tav tm="0">
                                          <p:val>
                                            <p:strVal val="#ppt_x-.2"/>
                                          </p:val>
                                        </p:tav>
                                        <p:tav tm="100000">
                                          <p:val>
                                            <p:strVal val="#ppt_x"/>
                                          </p:val>
                                        </p:tav>
                                      </p:tavLst>
                                    </p:anim>
                                    <p:anim calcmode="lin" valueType="num">
                                      <p:cBhvr>
                                        <p:cTn id="14"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1"/>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ppt_x</p:attrName>
                                        </p:attrNameLst>
                                      </p:cBhvr>
                                      <p:tavLst>
                                        <p:tav tm="0">
                                          <p:val>
                                            <p:strVal val="#ppt_x-.2"/>
                                          </p:val>
                                        </p:tav>
                                        <p:tav tm="100000">
                                          <p:val>
                                            <p:strVal val="#ppt_x"/>
                                          </p:val>
                                        </p:tav>
                                      </p:tavLst>
                                    </p:anim>
                                    <p:anim calcmode="lin" valueType="num">
                                      <p:cBhvr>
                                        <p:cTn id="20"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2"/>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p:cTn id="25" dur="1000" fill="hold"/>
                                        <p:tgtEl>
                                          <p:spTgt spid="33"/>
                                        </p:tgtEl>
                                        <p:attrNameLst>
                                          <p:attrName>ppt_x</p:attrName>
                                        </p:attrNameLst>
                                      </p:cBhvr>
                                      <p:tavLst>
                                        <p:tav tm="0">
                                          <p:val>
                                            <p:strVal val="#ppt_x-.2"/>
                                          </p:val>
                                        </p:tav>
                                        <p:tav tm="100000">
                                          <p:val>
                                            <p:strVal val="#ppt_x"/>
                                          </p:val>
                                        </p:tav>
                                      </p:tavLst>
                                    </p:anim>
                                    <p:anim calcmode="lin" valueType="num">
                                      <p:cBhvr>
                                        <p:cTn id="26"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ppt_x</p:attrName>
                                        </p:attrNameLst>
                                      </p:cBhvr>
                                      <p:tavLst>
                                        <p:tav tm="0">
                                          <p:val>
                                            <p:strVal val="#ppt_x-.2"/>
                                          </p:val>
                                        </p:tav>
                                        <p:tav tm="100000">
                                          <p:val>
                                            <p:strVal val="#ppt_x"/>
                                          </p:val>
                                        </p:tav>
                                      </p:tavLst>
                                    </p:anim>
                                    <p:anim calcmode="lin" valueType="num">
                                      <p:cBhvr>
                                        <p:cTn id="33"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994496" y="113204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1202408" y="1636096"/>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Compiler</a:t>
            </a:r>
            <a:endParaRPr lang="en-IN" dirty="0"/>
          </a:p>
        </p:txBody>
      </p: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17" name="TextBox 16"/>
          <p:cNvSpPr txBox="1"/>
          <p:nvPr/>
        </p:nvSpPr>
        <p:spPr>
          <a:xfrm>
            <a:off x="2138512" y="1194756"/>
            <a:ext cx="2344420" cy="368300"/>
          </a:xfrm>
          <a:prstGeom prst="rect">
            <a:avLst/>
          </a:prstGeom>
          <a:noFill/>
        </p:spPr>
        <p:txBody>
          <a:bodyPr wrap="none" rtlCol="0">
            <a:spAutoFit/>
          </a:bodyPr>
          <a:lstStyle/>
          <a:p>
            <a:r>
              <a:rPr lang="en-US" b="1" dirty="0" smtClean="0">
                <a:solidFill>
                  <a:schemeClr val="bg1"/>
                </a:solidFill>
              </a:rPr>
              <a:t>Expanded Source Code</a:t>
            </a:r>
            <a:endParaRPr lang="en-IN" b="1" dirty="0">
              <a:solidFill>
                <a:schemeClr val="bg1"/>
              </a:solidFill>
            </a:endParaRPr>
          </a:p>
        </p:txBody>
      </p:sp>
      <p:sp>
        <p:nvSpPr>
          <p:cNvPr id="18" name="TextBox 17"/>
          <p:cNvSpPr txBox="1"/>
          <p:nvPr/>
        </p:nvSpPr>
        <p:spPr>
          <a:xfrm>
            <a:off x="2138512" y="2202868"/>
            <a:ext cx="1625600" cy="368300"/>
          </a:xfrm>
          <a:prstGeom prst="rect">
            <a:avLst/>
          </a:prstGeom>
          <a:noFill/>
        </p:spPr>
        <p:txBody>
          <a:bodyPr wrap="none" rtlCol="0">
            <a:spAutoFit/>
          </a:bodyPr>
          <a:lstStyle/>
          <a:p>
            <a:r>
              <a:rPr lang="en-US" b="1" dirty="0" smtClean="0">
                <a:solidFill>
                  <a:schemeClr val="bg1"/>
                </a:solidFill>
              </a:rPr>
              <a:t>Assembly Code</a:t>
            </a:r>
            <a:endParaRPr lang="en-IN" b="1" dirty="0">
              <a:solidFill>
                <a:schemeClr val="bg1"/>
              </a:solidFill>
            </a:endParaRPr>
          </a:p>
        </p:txBody>
      </p:sp>
      <p:sp>
        <p:nvSpPr>
          <p:cNvPr id="22" name="TextBox 21"/>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sp>
        <p:nvSpPr>
          <p:cNvPr id="24" name="TextBox 23"/>
          <p:cNvSpPr txBox="1"/>
          <p:nvPr/>
        </p:nvSpPr>
        <p:spPr>
          <a:xfrm>
            <a:off x="539554" y="1194756"/>
            <a:ext cx="772160" cy="368300"/>
          </a:xfrm>
          <a:prstGeom prst="rect">
            <a:avLst/>
          </a:prstGeom>
          <a:noFill/>
        </p:spPr>
        <p:txBody>
          <a:bodyPr wrap="none" rtlCol="0">
            <a:spAutoFit/>
          </a:bodyPr>
          <a:lstStyle/>
          <a:p>
            <a:r>
              <a:rPr lang="en-US" b="1" dirty="0" smtClean="0">
                <a:solidFill>
                  <a:schemeClr val="bg1"/>
                </a:solidFill>
              </a:rPr>
              <a:t>hello.i</a:t>
            </a:r>
            <a:endParaRPr lang="en-IN" b="1" dirty="0">
              <a:solidFill>
                <a:schemeClr val="bg1"/>
              </a:solidFill>
            </a:endParaRPr>
          </a:p>
        </p:txBody>
      </p:sp>
      <p:sp>
        <p:nvSpPr>
          <p:cNvPr id="25" name="TextBox 24"/>
          <p:cNvSpPr txBox="1"/>
          <p:nvPr/>
        </p:nvSpPr>
        <p:spPr>
          <a:xfrm>
            <a:off x="4572000" y="286187"/>
            <a:ext cx="4572000" cy="3138170"/>
          </a:xfrm>
          <a:prstGeom prst="rect">
            <a:avLst/>
          </a:prstGeom>
          <a:noFill/>
        </p:spPr>
        <p:txBody>
          <a:bodyPr wrap="square" rtlCol="0">
            <a:spAutoFit/>
          </a:bodyPr>
          <a:lstStyle/>
          <a:p>
            <a:pPr>
              <a:lnSpc>
                <a:spcPct val="150000"/>
              </a:lnSpc>
            </a:pPr>
            <a:r>
              <a:rPr lang="en-US" sz="2400" b="1" dirty="0" smtClean="0"/>
              <a:t>3. Assembler:</a:t>
            </a:r>
          </a:p>
          <a:p>
            <a:pPr>
              <a:lnSpc>
                <a:spcPct val="150000"/>
              </a:lnSpc>
            </a:pPr>
            <a:endParaRPr lang="en-US" dirty="0" smtClean="0"/>
          </a:p>
          <a:p>
            <a:pPr>
              <a:lnSpc>
                <a:spcPct val="150000"/>
              </a:lnSpc>
              <a:buFontTx/>
              <a:buChar char="-"/>
            </a:pPr>
            <a:r>
              <a:rPr lang="en-US" dirty="0" smtClean="0"/>
              <a:t>Converts assembly code to machine code or object code (i.e., 1’s and 0’s) </a:t>
            </a:r>
          </a:p>
          <a:p>
            <a:pPr>
              <a:lnSpc>
                <a:spcPct val="150000"/>
              </a:lnSpc>
              <a:buFontTx/>
              <a:buChar char="-"/>
            </a:pPr>
            <a:endParaRPr lang="en-US" dirty="0" smtClean="0"/>
          </a:p>
          <a:p>
            <a:pPr>
              <a:lnSpc>
                <a:spcPct val="150000"/>
              </a:lnSpc>
              <a:buFontTx/>
              <a:buChar char="-"/>
            </a:pPr>
            <a:r>
              <a:rPr lang="en-US" dirty="0" smtClean="0"/>
              <a:t> output file will be in </a:t>
            </a:r>
            <a:r>
              <a:rPr lang="en-US" dirty="0" err="1" smtClean="0"/>
              <a:t>hello.o</a:t>
            </a:r>
            <a:r>
              <a:rPr lang="en-US" dirty="0" smtClean="0"/>
              <a:t> </a:t>
            </a:r>
            <a:r>
              <a:rPr lang="en-US" dirty="0" smtClean="0"/>
              <a:t>form</a:t>
            </a:r>
          </a:p>
          <a:p>
            <a:pPr>
              <a:lnSpc>
                <a:spcPct val="150000"/>
              </a:lnSpc>
            </a:pPr>
            <a:endParaRPr lang="en-US" dirty="0" smtClean="0"/>
          </a:p>
        </p:txBody>
      </p:sp>
      <p:sp>
        <p:nvSpPr>
          <p:cNvPr id="27" name="TextBox 26"/>
          <p:cNvSpPr txBox="1"/>
          <p:nvPr/>
        </p:nvSpPr>
        <p:spPr>
          <a:xfrm>
            <a:off x="539556" y="2202868"/>
            <a:ext cx="807720" cy="368300"/>
          </a:xfrm>
          <a:prstGeom prst="rect">
            <a:avLst/>
          </a:prstGeom>
          <a:noFill/>
        </p:spPr>
        <p:txBody>
          <a:bodyPr wrap="none" rtlCol="0">
            <a:spAutoFit/>
          </a:bodyPr>
          <a:lstStyle/>
          <a:p>
            <a:r>
              <a:rPr lang="en-US" b="1" dirty="0" smtClean="0">
                <a:solidFill>
                  <a:schemeClr val="bg1"/>
                </a:solidFill>
              </a:rPr>
              <a:t>hello.s</a:t>
            </a:r>
            <a:endParaRPr lang="en-IN" b="1" dirty="0">
              <a:solidFill>
                <a:schemeClr val="bg1"/>
              </a:solidFill>
            </a:endParaRPr>
          </a:p>
        </p:txBody>
      </p:sp>
      <p:sp>
        <p:nvSpPr>
          <p:cNvPr id="26" name="Rectangle 25"/>
          <p:cNvSpPr/>
          <p:nvPr/>
        </p:nvSpPr>
        <p:spPr>
          <a:xfrm>
            <a:off x="1202408" y="2644208"/>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Assembler</a:t>
            </a:r>
            <a:endParaRPr lang="en-IN" dirty="0"/>
          </a:p>
        </p:txBody>
      </p:sp>
      <p:cxnSp>
        <p:nvCxnSpPr>
          <p:cNvPr id="28" name="Straight Arrow Connector 27"/>
          <p:cNvCxnSpPr/>
          <p:nvPr/>
        </p:nvCxnSpPr>
        <p:spPr>
          <a:xfrm>
            <a:off x="1994496" y="2140152"/>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138512" y="3210980"/>
            <a:ext cx="1341755" cy="368300"/>
          </a:xfrm>
          <a:prstGeom prst="rect">
            <a:avLst/>
          </a:prstGeom>
          <a:noFill/>
        </p:spPr>
        <p:txBody>
          <a:bodyPr wrap="none" rtlCol="0">
            <a:spAutoFit/>
          </a:bodyPr>
          <a:lstStyle/>
          <a:p>
            <a:r>
              <a:rPr lang="en-US" b="1" dirty="0" smtClean="0">
                <a:solidFill>
                  <a:schemeClr val="bg1"/>
                </a:solidFill>
              </a:rPr>
              <a:t>Object Code</a:t>
            </a:r>
            <a:endParaRPr lang="en-IN" b="1" dirty="0">
              <a:solidFill>
                <a:schemeClr val="bg1"/>
              </a:solidFill>
            </a:endParaRPr>
          </a:p>
        </p:txBody>
      </p:sp>
      <p:sp>
        <p:nvSpPr>
          <p:cNvPr id="21" name="TextBox 20"/>
          <p:cNvSpPr txBox="1"/>
          <p:nvPr/>
        </p:nvSpPr>
        <p:spPr>
          <a:xfrm>
            <a:off x="500038" y="3131562"/>
            <a:ext cx="843501" cy="369332"/>
          </a:xfrm>
          <a:prstGeom prst="rect">
            <a:avLst/>
          </a:prstGeom>
          <a:noFill/>
        </p:spPr>
        <p:txBody>
          <a:bodyPr wrap="none" rtlCol="0">
            <a:spAutoFit/>
          </a:bodyPr>
          <a:lstStyle/>
          <a:p>
            <a:r>
              <a:rPr lang="en-US" b="1" dirty="0" err="1" smtClean="0">
                <a:solidFill>
                  <a:schemeClr val="bg1"/>
                </a:solidFill>
              </a:rPr>
              <a:t>hello.o</a:t>
            </a:r>
            <a:endParaRPr lang="en-IN" b="1" dirty="0">
              <a:solidFill>
                <a:schemeClr val="bg1"/>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
                                            <p:txEl>
                                              <p:pRg st="4" end="4"/>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994496" y="113204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1202408" y="1636096"/>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Compiler</a:t>
            </a:r>
            <a:endParaRPr lang="en-IN" dirty="0"/>
          </a:p>
        </p:txBody>
      </p:sp>
      <p:sp>
        <p:nvSpPr>
          <p:cNvPr id="11" name="Rectangle 10"/>
          <p:cNvSpPr/>
          <p:nvPr/>
        </p:nvSpPr>
        <p:spPr>
          <a:xfrm>
            <a:off x="1202408" y="2644208"/>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Assembler</a:t>
            </a:r>
            <a:endParaRPr lang="en-IN" dirty="0"/>
          </a:p>
        </p:txBody>
      </p:sp>
      <p:cxnSp>
        <p:nvCxnSpPr>
          <p:cNvPr id="12" name="Straight Arrow Connector 11"/>
          <p:cNvCxnSpPr/>
          <p:nvPr/>
        </p:nvCxnSpPr>
        <p:spPr>
          <a:xfrm>
            <a:off x="1994496" y="2140152"/>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rot="16200000" flipH="1">
            <a:off x="1606735" y="3536025"/>
            <a:ext cx="781258" cy="573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1202408" y="3943534"/>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Linker</a:t>
            </a:r>
            <a:endParaRPr lang="en-IN" dirty="0"/>
          </a:p>
        </p:txBody>
      </p:sp>
      <p:cxnSp>
        <p:nvCxnSpPr>
          <p:cNvPr id="15" name="Straight Arrow Connector 14"/>
          <p:cNvCxnSpPr/>
          <p:nvPr/>
        </p:nvCxnSpPr>
        <p:spPr>
          <a:xfrm>
            <a:off x="1994496" y="4425598"/>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17" name="TextBox 16"/>
          <p:cNvSpPr txBox="1"/>
          <p:nvPr/>
        </p:nvSpPr>
        <p:spPr>
          <a:xfrm>
            <a:off x="2138512" y="1194756"/>
            <a:ext cx="2344420" cy="368300"/>
          </a:xfrm>
          <a:prstGeom prst="rect">
            <a:avLst/>
          </a:prstGeom>
          <a:noFill/>
        </p:spPr>
        <p:txBody>
          <a:bodyPr wrap="none" rtlCol="0">
            <a:spAutoFit/>
          </a:bodyPr>
          <a:lstStyle/>
          <a:p>
            <a:r>
              <a:rPr lang="en-US" b="1" dirty="0" smtClean="0">
                <a:solidFill>
                  <a:schemeClr val="bg1"/>
                </a:solidFill>
              </a:rPr>
              <a:t>Expanded Source Code</a:t>
            </a:r>
            <a:endParaRPr lang="en-IN" b="1" dirty="0">
              <a:solidFill>
                <a:schemeClr val="bg1"/>
              </a:solidFill>
            </a:endParaRPr>
          </a:p>
        </p:txBody>
      </p:sp>
      <p:sp>
        <p:nvSpPr>
          <p:cNvPr id="18" name="TextBox 17"/>
          <p:cNvSpPr txBox="1"/>
          <p:nvPr/>
        </p:nvSpPr>
        <p:spPr>
          <a:xfrm>
            <a:off x="2138512" y="2202868"/>
            <a:ext cx="1625600" cy="368300"/>
          </a:xfrm>
          <a:prstGeom prst="rect">
            <a:avLst/>
          </a:prstGeom>
          <a:noFill/>
        </p:spPr>
        <p:txBody>
          <a:bodyPr wrap="none" rtlCol="0">
            <a:spAutoFit/>
          </a:bodyPr>
          <a:lstStyle/>
          <a:p>
            <a:r>
              <a:rPr lang="en-US" b="1" dirty="0" smtClean="0">
                <a:solidFill>
                  <a:schemeClr val="bg1"/>
                </a:solidFill>
              </a:rPr>
              <a:t>Assembly Code</a:t>
            </a:r>
            <a:endParaRPr lang="en-IN" b="1" dirty="0">
              <a:solidFill>
                <a:schemeClr val="bg1"/>
              </a:solidFill>
            </a:endParaRPr>
          </a:p>
        </p:txBody>
      </p:sp>
      <p:sp>
        <p:nvSpPr>
          <p:cNvPr id="19" name="TextBox 18"/>
          <p:cNvSpPr txBox="1"/>
          <p:nvPr/>
        </p:nvSpPr>
        <p:spPr>
          <a:xfrm>
            <a:off x="2138512" y="3210980"/>
            <a:ext cx="1341755" cy="368300"/>
          </a:xfrm>
          <a:prstGeom prst="rect">
            <a:avLst/>
          </a:prstGeom>
          <a:noFill/>
        </p:spPr>
        <p:txBody>
          <a:bodyPr wrap="none" rtlCol="0">
            <a:spAutoFit/>
          </a:bodyPr>
          <a:lstStyle/>
          <a:p>
            <a:r>
              <a:rPr lang="en-US" b="1" dirty="0" smtClean="0">
                <a:solidFill>
                  <a:schemeClr val="bg1"/>
                </a:solidFill>
              </a:rPr>
              <a:t>Object Code</a:t>
            </a:r>
            <a:endParaRPr lang="en-IN" b="1" dirty="0">
              <a:solidFill>
                <a:schemeClr val="bg1"/>
              </a:solidFill>
            </a:endParaRPr>
          </a:p>
        </p:txBody>
      </p:sp>
      <p:sp>
        <p:nvSpPr>
          <p:cNvPr id="20" name="TextBox 19"/>
          <p:cNvSpPr txBox="1"/>
          <p:nvPr/>
        </p:nvSpPr>
        <p:spPr>
          <a:xfrm>
            <a:off x="2138516" y="4488884"/>
            <a:ext cx="1743710" cy="368300"/>
          </a:xfrm>
          <a:prstGeom prst="rect">
            <a:avLst/>
          </a:prstGeom>
          <a:noFill/>
        </p:spPr>
        <p:txBody>
          <a:bodyPr wrap="none" rtlCol="0">
            <a:spAutoFit/>
          </a:bodyPr>
          <a:lstStyle/>
          <a:p>
            <a:r>
              <a:rPr lang="en-US" b="1" dirty="0" smtClean="0">
                <a:solidFill>
                  <a:schemeClr val="bg1"/>
                </a:solidFill>
              </a:rPr>
              <a:t>Executable Code</a:t>
            </a:r>
            <a:endParaRPr lang="en-IN" b="1" dirty="0">
              <a:solidFill>
                <a:schemeClr val="bg1"/>
              </a:solidFill>
            </a:endParaRPr>
          </a:p>
        </p:txBody>
      </p:sp>
      <p:cxnSp>
        <p:nvCxnSpPr>
          <p:cNvPr id="21" name="Straight Arrow Connector 20"/>
          <p:cNvCxnSpPr/>
          <p:nvPr/>
        </p:nvCxnSpPr>
        <p:spPr>
          <a:xfrm>
            <a:off x="1346424" y="3776214"/>
            <a:ext cx="432048" cy="0"/>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35500" y="3560190"/>
            <a:ext cx="1279525" cy="368300"/>
          </a:xfrm>
          <a:prstGeom prst="rect">
            <a:avLst/>
          </a:prstGeom>
          <a:noFill/>
        </p:spPr>
        <p:txBody>
          <a:bodyPr wrap="none" rtlCol="0">
            <a:spAutoFit/>
          </a:bodyPr>
          <a:lstStyle/>
          <a:p>
            <a:r>
              <a:rPr lang="en-US" b="1" dirty="0" smtClean="0">
                <a:solidFill>
                  <a:schemeClr val="bg1"/>
                </a:solidFill>
              </a:rPr>
              <a:t>Library files</a:t>
            </a:r>
            <a:endParaRPr lang="en-IN" b="1" dirty="0">
              <a:solidFill>
                <a:schemeClr val="bg1"/>
              </a:solidFill>
            </a:endParaRPr>
          </a:p>
        </p:txBody>
      </p:sp>
      <p:sp>
        <p:nvSpPr>
          <p:cNvPr id="24" name="TextBox 23"/>
          <p:cNvSpPr txBox="1"/>
          <p:nvPr/>
        </p:nvSpPr>
        <p:spPr>
          <a:xfrm>
            <a:off x="4572000" y="286184"/>
            <a:ext cx="4572000" cy="4338320"/>
          </a:xfrm>
          <a:prstGeom prst="rect">
            <a:avLst/>
          </a:prstGeom>
          <a:noFill/>
        </p:spPr>
        <p:txBody>
          <a:bodyPr wrap="square" rtlCol="0">
            <a:spAutoFit/>
          </a:bodyPr>
          <a:lstStyle/>
          <a:p>
            <a:pPr>
              <a:lnSpc>
                <a:spcPct val="150000"/>
              </a:lnSpc>
            </a:pPr>
            <a:r>
              <a:rPr lang="en-US" sz="2400" b="1" dirty="0" smtClean="0"/>
              <a:t>4.  Linker:</a:t>
            </a:r>
          </a:p>
          <a:p>
            <a:pPr>
              <a:lnSpc>
                <a:spcPct val="150000"/>
              </a:lnSpc>
            </a:pPr>
            <a:endParaRPr lang="en-US" sz="2000" b="1" dirty="0" smtClean="0"/>
          </a:p>
          <a:p>
            <a:pPr>
              <a:lnSpc>
                <a:spcPct val="150000"/>
              </a:lnSpc>
            </a:pPr>
            <a:r>
              <a:rPr lang="en-US" sz="2000" dirty="0" smtClean="0"/>
              <a:t> -  Library file contains function definitions</a:t>
            </a:r>
          </a:p>
          <a:p>
            <a:pPr>
              <a:lnSpc>
                <a:spcPct val="150000"/>
              </a:lnSpc>
            </a:pPr>
            <a:r>
              <a:rPr lang="en-US" sz="2000" dirty="0" smtClean="0"/>
              <a:t>    for the functions that are declared in    </a:t>
            </a:r>
          </a:p>
          <a:p>
            <a:pPr>
              <a:lnSpc>
                <a:spcPct val="150000"/>
              </a:lnSpc>
            </a:pPr>
            <a:r>
              <a:rPr lang="en-US" sz="2000" dirty="0" smtClean="0"/>
              <a:t>    the header file</a:t>
            </a:r>
          </a:p>
          <a:p>
            <a:pPr>
              <a:lnSpc>
                <a:spcPct val="150000"/>
              </a:lnSpc>
            </a:pPr>
            <a:r>
              <a:rPr lang="en-US" sz="2000" dirty="0" smtClean="0"/>
              <a:t>  -  All in-built functions along with object</a:t>
            </a:r>
          </a:p>
          <a:p>
            <a:pPr>
              <a:lnSpc>
                <a:spcPct val="150000"/>
              </a:lnSpc>
            </a:pPr>
            <a:r>
              <a:rPr lang="en-US" sz="2000" dirty="0" smtClean="0"/>
              <a:t>     code are linked using Linker</a:t>
            </a:r>
          </a:p>
          <a:p>
            <a:pPr>
              <a:lnSpc>
                <a:spcPct val="150000"/>
              </a:lnSpc>
            </a:pPr>
            <a:r>
              <a:rPr lang="en-US" sz="2000" dirty="0" smtClean="0"/>
              <a:t>  -  The linker will save output file hello.exe  </a:t>
            </a:r>
          </a:p>
          <a:p>
            <a:pPr>
              <a:lnSpc>
                <a:spcPct val="150000"/>
              </a:lnSpc>
            </a:pPr>
            <a:endParaRPr lang="en-US" sz="2000" dirty="0" smtClean="0"/>
          </a:p>
        </p:txBody>
      </p:sp>
      <p:sp>
        <p:nvSpPr>
          <p:cNvPr id="25" name="TextBox 24"/>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sp>
        <p:nvSpPr>
          <p:cNvPr id="26" name="TextBox 25"/>
          <p:cNvSpPr txBox="1"/>
          <p:nvPr/>
        </p:nvSpPr>
        <p:spPr>
          <a:xfrm>
            <a:off x="539554" y="1194756"/>
            <a:ext cx="772160" cy="368300"/>
          </a:xfrm>
          <a:prstGeom prst="rect">
            <a:avLst/>
          </a:prstGeom>
          <a:noFill/>
        </p:spPr>
        <p:txBody>
          <a:bodyPr wrap="none" rtlCol="0">
            <a:spAutoFit/>
          </a:bodyPr>
          <a:lstStyle/>
          <a:p>
            <a:r>
              <a:rPr lang="en-US" b="1" dirty="0" smtClean="0">
                <a:solidFill>
                  <a:schemeClr val="bg1"/>
                </a:solidFill>
              </a:rPr>
              <a:t>hello.i</a:t>
            </a:r>
            <a:endParaRPr lang="en-IN" b="1" dirty="0">
              <a:solidFill>
                <a:schemeClr val="bg1"/>
              </a:solidFill>
            </a:endParaRPr>
          </a:p>
        </p:txBody>
      </p:sp>
      <p:sp>
        <p:nvSpPr>
          <p:cNvPr id="27" name="TextBox 26"/>
          <p:cNvSpPr txBox="1"/>
          <p:nvPr/>
        </p:nvSpPr>
        <p:spPr>
          <a:xfrm>
            <a:off x="539556" y="2202868"/>
            <a:ext cx="807720" cy="368300"/>
          </a:xfrm>
          <a:prstGeom prst="rect">
            <a:avLst/>
          </a:prstGeom>
          <a:noFill/>
        </p:spPr>
        <p:txBody>
          <a:bodyPr wrap="none" rtlCol="0">
            <a:spAutoFit/>
          </a:bodyPr>
          <a:lstStyle/>
          <a:p>
            <a:r>
              <a:rPr lang="en-US" b="1" dirty="0" smtClean="0">
                <a:solidFill>
                  <a:schemeClr val="bg1"/>
                </a:solidFill>
              </a:rPr>
              <a:t>hello.s</a:t>
            </a:r>
            <a:endParaRPr lang="en-IN" b="1" dirty="0">
              <a:solidFill>
                <a:schemeClr val="bg1"/>
              </a:solidFill>
            </a:endParaRPr>
          </a:p>
        </p:txBody>
      </p:sp>
      <p:sp>
        <p:nvSpPr>
          <p:cNvPr id="28" name="TextBox 27"/>
          <p:cNvSpPr txBox="1"/>
          <p:nvPr/>
        </p:nvSpPr>
        <p:spPr>
          <a:xfrm>
            <a:off x="500038" y="3131562"/>
            <a:ext cx="843501" cy="369332"/>
          </a:xfrm>
          <a:prstGeom prst="rect">
            <a:avLst/>
          </a:prstGeom>
          <a:noFill/>
        </p:spPr>
        <p:txBody>
          <a:bodyPr wrap="none" rtlCol="0">
            <a:spAutoFit/>
          </a:bodyPr>
          <a:lstStyle/>
          <a:p>
            <a:r>
              <a:rPr lang="en-US" b="1" dirty="0" err="1" smtClean="0">
                <a:solidFill>
                  <a:schemeClr val="bg1"/>
                </a:solidFill>
              </a:rPr>
              <a:t>hello.o</a:t>
            </a:r>
            <a:endParaRPr lang="en-IN" b="1" dirty="0">
              <a:solidFill>
                <a:schemeClr val="bg1"/>
              </a:solidFill>
            </a:endParaRPr>
          </a:p>
        </p:txBody>
      </p:sp>
      <p:sp>
        <p:nvSpPr>
          <p:cNvPr id="30" name="TextBox 29"/>
          <p:cNvSpPr txBox="1"/>
          <p:nvPr/>
        </p:nvSpPr>
        <p:spPr>
          <a:xfrm>
            <a:off x="500034" y="4488884"/>
            <a:ext cx="1041400" cy="368300"/>
          </a:xfrm>
          <a:prstGeom prst="rect">
            <a:avLst/>
          </a:prstGeom>
          <a:noFill/>
        </p:spPr>
        <p:txBody>
          <a:bodyPr wrap="none" rtlCol="0">
            <a:spAutoFit/>
          </a:bodyPr>
          <a:lstStyle/>
          <a:p>
            <a:r>
              <a:rPr lang="en-US" b="1" dirty="0" smtClean="0">
                <a:solidFill>
                  <a:schemeClr val="bg1"/>
                </a:solidFill>
              </a:rPr>
              <a:t>hello.exe</a:t>
            </a:r>
            <a:endParaRPr lang="en-IN" b="1" dirty="0">
              <a:solidFill>
                <a:schemeClr val="bg1"/>
              </a:solidFill>
            </a:endParaRPr>
          </a:p>
        </p:txBody>
      </p:sp>
      <p:pic>
        <p:nvPicPr>
          <p:cNvPr id="29" name="Picture 2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500"/>
                                        <p:tgtEl>
                                          <p:spTgt spid="13"/>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upRight)">
                                      <p:cBhvr>
                                        <p:cTn id="11" dur="1000"/>
                                        <p:tgtEl>
                                          <p:spTgt spid="23"/>
                                        </p:tgtEl>
                                      </p:cBhvr>
                                    </p:animEffect>
                                  </p:childTnLst>
                                </p:cTn>
                              </p:par>
                            </p:childTnLst>
                          </p:cTn>
                        </p:par>
                        <p:par>
                          <p:cTn id="12" fill="hold">
                            <p:stCondLst>
                              <p:cond delay="1500"/>
                            </p:stCondLst>
                            <p:childTnLst>
                              <p:par>
                                <p:cTn id="13" presetID="18" presetClass="entr" presetSubtype="3"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strips(upRight)">
                                      <p:cBhvr>
                                        <p:cTn id="15" dur="1000"/>
                                        <p:tgtEl>
                                          <p:spTgt spid="21"/>
                                        </p:tgtEl>
                                      </p:cBhvr>
                                    </p:animEffect>
                                  </p:childTnLst>
                                </p:cTn>
                              </p:par>
                            </p:childTnLst>
                          </p:cTn>
                        </p:par>
                        <p:par>
                          <p:cTn id="16" fill="hold">
                            <p:stCondLst>
                              <p:cond delay="2500"/>
                            </p:stCondLst>
                            <p:childTnLst>
                              <p:par>
                                <p:cTn id="17" presetID="1" presetClass="entr" presetSubtype="0" fill="hold" nodeType="after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4">
                                            <p:txEl>
                                              <p:pRg st="6" end="6"/>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strips(downLeft)">
                                      <p:cBhvr>
                                        <p:cTn id="40" dur="500"/>
                                        <p:tgtEl>
                                          <p:spTgt spid="15"/>
                                        </p:tgtEl>
                                      </p:cBhvr>
                                    </p:animEffect>
                                  </p:childTnLst>
                                </p:cTn>
                              </p:par>
                            </p:childTnLst>
                          </p:cTn>
                        </p:par>
                        <p:par>
                          <p:cTn id="41" fill="hold">
                            <p:stCondLst>
                              <p:cond delay="500"/>
                            </p:stCondLst>
                            <p:childTnLst>
                              <p:par>
                                <p:cTn id="42" presetID="55"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000" fill="hold"/>
                                        <p:tgtEl>
                                          <p:spTgt spid="20"/>
                                        </p:tgtEl>
                                        <p:attrNameLst>
                                          <p:attrName>ppt_w</p:attrName>
                                        </p:attrNameLst>
                                      </p:cBhvr>
                                      <p:tavLst>
                                        <p:tav tm="0">
                                          <p:val>
                                            <p:strVal val="#ppt_w*0.70"/>
                                          </p:val>
                                        </p:tav>
                                        <p:tav tm="100000">
                                          <p:val>
                                            <p:strVal val="#ppt_w"/>
                                          </p:val>
                                        </p:tav>
                                      </p:tavLst>
                                    </p:anim>
                                    <p:anim calcmode="lin" valueType="num">
                                      <p:cBhvr>
                                        <p:cTn id="45" dur="1000" fill="hold"/>
                                        <p:tgtEl>
                                          <p:spTgt spid="20"/>
                                        </p:tgtEl>
                                        <p:attrNameLst>
                                          <p:attrName>ppt_h</p:attrName>
                                        </p:attrNameLst>
                                      </p:cBhvr>
                                      <p:tavLst>
                                        <p:tav tm="0">
                                          <p:val>
                                            <p:strVal val="#ppt_h"/>
                                          </p:val>
                                        </p:tav>
                                        <p:tav tm="100000">
                                          <p:val>
                                            <p:strVal val="#ppt_h"/>
                                          </p:val>
                                        </p:tav>
                                      </p:tavLst>
                                    </p:anim>
                                    <p:animEffect transition="in" filter="fade">
                                      <p:cBhvr>
                                        <p:cTn id="46" dur="1000"/>
                                        <p:tgtEl>
                                          <p:spTgt spid="20"/>
                                        </p:tgtEl>
                                      </p:cBhvr>
                                    </p:animEffect>
                                  </p:childTnLst>
                                </p:cTn>
                              </p:par>
                            </p:childTnLst>
                          </p:cTn>
                        </p:par>
                        <p:par>
                          <p:cTn id="47" fill="hold">
                            <p:stCondLst>
                              <p:cond delay="1500"/>
                            </p:stCondLst>
                            <p:childTnLst>
                              <p:par>
                                <p:cTn id="48" presetID="1" presetClass="entr" presetSubtype="0" fill="hold" nodeType="afterEffect">
                                  <p:stCondLst>
                                    <p:cond delay="0"/>
                                  </p:stCondLst>
                                  <p:childTnLst>
                                    <p:set>
                                      <p:cBhvr>
                                        <p:cTn id="49" dur="1" fill="hold">
                                          <p:stCondLst>
                                            <p:cond delay="0"/>
                                          </p:stCondLst>
                                        </p:cTn>
                                        <p:tgtEl>
                                          <p:spTgt spid="24">
                                            <p:txEl>
                                              <p:pRg st="7" end="7"/>
                                            </p:txEl>
                                          </p:spTgt>
                                        </p:tgtEl>
                                        <p:attrNameLst>
                                          <p:attrName>style.visibility</p:attrName>
                                        </p:attrNameLst>
                                      </p:cBhvr>
                                      <p:to>
                                        <p:strVal val="visible"/>
                                      </p:to>
                                    </p:set>
                                  </p:childTnLst>
                                </p:cTn>
                              </p:par>
                            </p:childTnLst>
                          </p:cTn>
                        </p:par>
                        <p:par>
                          <p:cTn id="50" fill="hold">
                            <p:stCondLst>
                              <p:cond delay="1500"/>
                            </p:stCondLst>
                            <p:childTnLst>
                              <p:par>
                                <p:cTn id="51" presetID="1" presetClass="entr" presetSubtype="0"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24">
                                            <p:txEl>
                                              <p:pRg st="0" end="0"/>
                                            </p:txEl>
                                          </p:spTgt>
                                        </p:tgtEl>
                                      </p:cBhvr>
                                    </p:animEffect>
                                    <p:set>
                                      <p:cBhvr>
                                        <p:cTn id="57" dur="1" fill="hold">
                                          <p:stCondLst>
                                            <p:cond delay="1999"/>
                                          </p:stCondLst>
                                        </p:cTn>
                                        <p:tgtEl>
                                          <p:spTgt spid="24">
                                            <p:txEl>
                                              <p:pRg st="0" end="0"/>
                                            </p:txEl>
                                          </p:spTgt>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000"/>
                                        <p:tgtEl>
                                          <p:spTgt spid="24">
                                            <p:txEl>
                                              <p:pRg st="2" end="2"/>
                                            </p:txEl>
                                          </p:spTgt>
                                        </p:tgtEl>
                                      </p:cBhvr>
                                    </p:animEffect>
                                    <p:set>
                                      <p:cBhvr>
                                        <p:cTn id="60" dur="1" fill="hold">
                                          <p:stCondLst>
                                            <p:cond delay="1999"/>
                                          </p:stCondLst>
                                        </p:cTn>
                                        <p:tgtEl>
                                          <p:spTgt spid="24">
                                            <p:txEl>
                                              <p:pRg st="2" end="2"/>
                                            </p:txEl>
                                          </p:spTgt>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2000"/>
                                        <p:tgtEl>
                                          <p:spTgt spid="24">
                                            <p:txEl>
                                              <p:pRg st="3" end="3"/>
                                            </p:txEl>
                                          </p:spTgt>
                                        </p:tgtEl>
                                      </p:cBhvr>
                                    </p:animEffect>
                                    <p:set>
                                      <p:cBhvr>
                                        <p:cTn id="63" dur="1" fill="hold">
                                          <p:stCondLst>
                                            <p:cond delay="1999"/>
                                          </p:stCondLst>
                                        </p:cTn>
                                        <p:tgtEl>
                                          <p:spTgt spid="24">
                                            <p:txEl>
                                              <p:pRg st="3" end="3"/>
                                            </p:txEl>
                                          </p:spTgt>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2000"/>
                                        <p:tgtEl>
                                          <p:spTgt spid="24">
                                            <p:txEl>
                                              <p:pRg st="4" end="4"/>
                                            </p:txEl>
                                          </p:spTgt>
                                        </p:tgtEl>
                                      </p:cBhvr>
                                    </p:animEffect>
                                    <p:set>
                                      <p:cBhvr>
                                        <p:cTn id="66" dur="1" fill="hold">
                                          <p:stCondLst>
                                            <p:cond delay="1999"/>
                                          </p:stCondLst>
                                        </p:cTn>
                                        <p:tgtEl>
                                          <p:spTgt spid="24">
                                            <p:txEl>
                                              <p:pRg st="4" end="4"/>
                                            </p:txEl>
                                          </p:spTgt>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2000"/>
                                        <p:tgtEl>
                                          <p:spTgt spid="24">
                                            <p:txEl>
                                              <p:pRg st="5" end="5"/>
                                            </p:txEl>
                                          </p:spTgt>
                                        </p:tgtEl>
                                      </p:cBhvr>
                                    </p:animEffect>
                                    <p:set>
                                      <p:cBhvr>
                                        <p:cTn id="69" dur="1" fill="hold">
                                          <p:stCondLst>
                                            <p:cond delay="1999"/>
                                          </p:stCondLst>
                                        </p:cTn>
                                        <p:tgtEl>
                                          <p:spTgt spid="24">
                                            <p:txEl>
                                              <p:pRg st="5" end="5"/>
                                            </p:txEl>
                                          </p:spTgt>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2000"/>
                                        <p:tgtEl>
                                          <p:spTgt spid="24">
                                            <p:txEl>
                                              <p:pRg st="6" end="6"/>
                                            </p:txEl>
                                          </p:spTgt>
                                        </p:tgtEl>
                                      </p:cBhvr>
                                    </p:animEffect>
                                    <p:set>
                                      <p:cBhvr>
                                        <p:cTn id="72" dur="1" fill="hold">
                                          <p:stCondLst>
                                            <p:cond delay="1999"/>
                                          </p:stCondLst>
                                        </p:cTn>
                                        <p:tgtEl>
                                          <p:spTgt spid="24">
                                            <p:txEl>
                                              <p:pRg st="6" end="6"/>
                                            </p:txEl>
                                          </p:spTgt>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2000"/>
                                        <p:tgtEl>
                                          <p:spTgt spid="24">
                                            <p:txEl>
                                              <p:pRg st="7" end="7"/>
                                            </p:txEl>
                                          </p:spTgt>
                                        </p:tgtEl>
                                      </p:cBhvr>
                                    </p:animEffect>
                                    <p:set>
                                      <p:cBhvr>
                                        <p:cTn id="75" dur="1" fill="hold">
                                          <p:stCondLst>
                                            <p:cond delay="1999"/>
                                          </p:stCondLst>
                                        </p:cTn>
                                        <p:tgtEl>
                                          <p:spTgt spid="24">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0" grpId="0"/>
      <p:bldP spid="23"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994496" y="113204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1202408" y="1636096"/>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Compiler</a:t>
            </a:r>
            <a:endParaRPr lang="en-IN" dirty="0"/>
          </a:p>
        </p:txBody>
      </p:sp>
      <p:sp>
        <p:nvSpPr>
          <p:cNvPr id="11" name="Rectangle 10"/>
          <p:cNvSpPr/>
          <p:nvPr/>
        </p:nvSpPr>
        <p:spPr>
          <a:xfrm>
            <a:off x="1202408" y="2644208"/>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Assembler</a:t>
            </a:r>
            <a:endParaRPr lang="en-IN" dirty="0"/>
          </a:p>
        </p:txBody>
      </p:sp>
      <p:cxnSp>
        <p:nvCxnSpPr>
          <p:cNvPr id="12" name="Straight Arrow Connector 11"/>
          <p:cNvCxnSpPr/>
          <p:nvPr/>
        </p:nvCxnSpPr>
        <p:spPr>
          <a:xfrm>
            <a:off x="1994496" y="2140152"/>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rot="16200000" flipH="1">
            <a:off x="1606735" y="3536025"/>
            <a:ext cx="781258" cy="573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1202408" y="3943534"/>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Linker</a:t>
            </a:r>
            <a:endParaRPr lang="en-IN" dirty="0"/>
          </a:p>
        </p:txBody>
      </p:sp>
      <p:cxnSp>
        <p:nvCxnSpPr>
          <p:cNvPr id="15" name="Straight Arrow Connector 14"/>
          <p:cNvCxnSpPr/>
          <p:nvPr/>
        </p:nvCxnSpPr>
        <p:spPr>
          <a:xfrm>
            <a:off x="1994496" y="4425598"/>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17" name="TextBox 16"/>
          <p:cNvSpPr txBox="1"/>
          <p:nvPr/>
        </p:nvSpPr>
        <p:spPr>
          <a:xfrm>
            <a:off x="2138512" y="1194756"/>
            <a:ext cx="2344420" cy="368300"/>
          </a:xfrm>
          <a:prstGeom prst="rect">
            <a:avLst/>
          </a:prstGeom>
          <a:noFill/>
        </p:spPr>
        <p:txBody>
          <a:bodyPr wrap="none" rtlCol="0">
            <a:spAutoFit/>
          </a:bodyPr>
          <a:lstStyle/>
          <a:p>
            <a:r>
              <a:rPr lang="en-US" b="1" dirty="0" smtClean="0">
                <a:solidFill>
                  <a:schemeClr val="bg1"/>
                </a:solidFill>
              </a:rPr>
              <a:t>Expanded Source Code</a:t>
            </a:r>
            <a:endParaRPr lang="en-IN" b="1" dirty="0">
              <a:solidFill>
                <a:schemeClr val="bg1"/>
              </a:solidFill>
            </a:endParaRPr>
          </a:p>
        </p:txBody>
      </p:sp>
      <p:sp>
        <p:nvSpPr>
          <p:cNvPr id="18" name="TextBox 17"/>
          <p:cNvSpPr txBox="1"/>
          <p:nvPr/>
        </p:nvSpPr>
        <p:spPr>
          <a:xfrm>
            <a:off x="2138512" y="2202868"/>
            <a:ext cx="1625600" cy="368300"/>
          </a:xfrm>
          <a:prstGeom prst="rect">
            <a:avLst/>
          </a:prstGeom>
          <a:noFill/>
        </p:spPr>
        <p:txBody>
          <a:bodyPr wrap="none" rtlCol="0">
            <a:spAutoFit/>
          </a:bodyPr>
          <a:lstStyle/>
          <a:p>
            <a:r>
              <a:rPr lang="en-US" b="1" dirty="0" smtClean="0">
                <a:solidFill>
                  <a:schemeClr val="bg1"/>
                </a:solidFill>
              </a:rPr>
              <a:t>Assembly Code</a:t>
            </a:r>
            <a:endParaRPr lang="en-IN" b="1" dirty="0">
              <a:solidFill>
                <a:schemeClr val="bg1"/>
              </a:solidFill>
            </a:endParaRPr>
          </a:p>
        </p:txBody>
      </p:sp>
      <p:sp>
        <p:nvSpPr>
          <p:cNvPr id="19" name="TextBox 18"/>
          <p:cNvSpPr txBox="1"/>
          <p:nvPr/>
        </p:nvSpPr>
        <p:spPr>
          <a:xfrm>
            <a:off x="2138512" y="3210980"/>
            <a:ext cx="1341755" cy="368300"/>
          </a:xfrm>
          <a:prstGeom prst="rect">
            <a:avLst/>
          </a:prstGeom>
          <a:noFill/>
        </p:spPr>
        <p:txBody>
          <a:bodyPr wrap="none" rtlCol="0">
            <a:spAutoFit/>
          </a:bodyPr>
          <a:lstStyle/>
          <a:p>
            <a:r>
              <a:rPr lang="en-US" b="1" dirty="0" smtClean="0">
                <a:solidFill>
                  <a:schemeClr val="bg1"/>
                </a:solidFill>
              </a:rPr>
              <a:t>Object Code</a:t>
            </a:r>
            <a:endParaRPr lang="en-IN" b="1" dirty="0">
              <a:solidFill>
                <a:schemeClr val="bg1"/>
              </a:solidFill>
            </a:endParaRPr>
          </a:p>
        </p:txBody>
      </p:sp>
      <p:sp>
        <p:nvSpPr>
          <p:cNvPr id="20" name="TextBox 19"/>
          <p:cNvSpPr txBox="1"/>
          <p:nvPr/>
        </p:nvSpPr>
        <p:spPr>
          <a:xfrm>
            <a:off x="2138516" y="4488884"/>
            <a:ext cx="1743710" cy="368300"/>
          </a:xfrm>
          <a:prstGeom prst="rect">
            <a:avLst/>
          </a:prstGeom>
          <a:noFill/>
        </p:spPr>
        <p:txBody>
          <a:bodyPr wrap="none" rtlCol="0">
            <a:spAutoFit/>
          </a:bodyPr>
          <a:lstStyle/>
          <a:p>
            <a:r>
              <a:rPr lang="en-US" b="1" dirty="0" smtClean="0">
                <a:solidFill>
                  <a:schemeClr val="bg1"/>
                </a:solidFill>
              </a:rPr>
              <a:t>Executable Code</a:t>
            </a:r>
            <a:endParaRPr lang="en-IN" b="1" dirty="0">
              <a:solidFill>
                <a:schemeClr val="bg1"/>
              </a:solidFill>
            </a:endParaRPr>
          </a:p>
        </p:txBody>
      </p:sp>
      <p:cxnSp>
        <p:nvCxnSpPr>
          <p:cNvPr id="21" name="Straight Arrow Connector 20"/>
          <p:cNvCxnSpPr/>
          <p:nvPr/>
        </p:nvCxnSpPr>
        <p:spPr>
          <a:xfrm>
            <a:off x="1346424" y="3776214"/>
            <a:ext cx="432048" cy="0"/>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35500" y="3560190"/>
            <a:ext cx="1279525" cy="368300"/>
          </a:xfrm>
          <a:prstGeom prst="rect">
            <a:avLst/>
          </a:prstGeom>
          <a:noFill/>
        </p:spPr>
        <p:txBody>
          <a:bodyPr wrap="none" rtlCol="0">
            <a:spAutoFit/>
          </a:bodyPr>
          <a:lstStyle/>
          <a:p>
            <a:r>
              <a:rPr lang="en-US" b="1" dirty="0" smtClean="0">
                <a:solidFill>
                  <a:schemeClr val="bg1"/>
                </a:solidFill>
              </a:rPr>
              <a:t>Library files</a:t>
            </a:r>
            <a:endParaRPr lang="en-IN" b="1" dirty="0">
              <a:solidFill>
                <a:schemeClr val="bg1"/>
              </a:solidFill>
            </a:endParaRPr>
          </a:p>
        </p:txBody>
      </p:sp>
      <p:sp>
        <p:nvSpPr>
          <p:cNvPr id="25" name="TextBox 24"/>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sp>
        <p:nvSpPr>
          <p:cNvPr id="26" name="TextBox 25"/>
          <p:cNvSpPr txBox="1"/>
          <p:nvPr/>
        </p:nvSpPr>
        <p:spPr>
          <a:xfrm>
            <a:off x="539554" y="1194756"/>
            <a:ext cx="772160" cy="368300"/>
          </a:xfrm>
          <a:prstGeom prst="rect">
            <a:avLst/>
          </a:prstGeom>
          <a:noFill/>
        </p:spPr>
        <p:txBody>
          <a:bodyPr wrap="none" rtlCol="0">
            <a:spAutoFit/>
          </a:bodyPr>
          <a:lstStyle/>
          <a:p>
            <a:r>
              <a:rPr lang="en-US" b="1" dirty="0" smtClean="0">
                <a:solidFill>
                  <a:schemeClr val="bg1"/>
                </a:solidFill>
              </a:rPr>
              <a:t>hello.i</a:t>
            </a:r>
            <a:endParaRPr lang="en-IN" b="1" dirty="0">
              <a:solidFill>
                <a:schemeClr val="bg1"/>
              </a:solidFill>
            </a:endParaRPr>
          </a:p>
        </p:txBody>
      </p:sp>
      <p:sp>
        <p:nvSpPr>
          <p:cNvPr id="27" name="TextBox 26"/>
          <p:cNvSpPr txBox="1"/>
          <p:nvPr/>
        </p:nvSpPr>
        <p:spPr>
          <a:xfrm>
            <a:off x="539556" y="2202868"/>
            <a:ext cx="807720" cy="368300"/>
          </a:xfrm>
          <a:prstGeom prst="rect">
            <a:avLst/>
          </a:prstGeom>
          <a:noFill/>
        </p:spPr>
        <p:txBody>
          <a:bodyPr wrap="none" rtlCol="0">
            <a:spAutoFit/>
          </a:bodyPr>
          <a:lstStyle/>
          <a:p>
            <a:r>
              <a:rPr lang="en-US" b="1" dirty="0" smtClean="0">
                <a:solidFill>
                  <a:schemeClr val="bg1"/>
                </a:solidFill>
              </a:rPr>
              <a:t>hello.s</a:t>
            </a:r>
            <a:endParaRPr lang="en-IN" b="1" dirty="0">
              <a:solidFill>
                <a:schemeClr val="bg1"/>
              </a:solidFill>
            </a:endParaRPr>
          </a:p>
        </p:txBody>
      </p:sp>
      <p:sp>
        <p:nvSpPr>
          <p:cNvPr id="28" name="TextBox 27"/>
          <p:cNvSpPr txBox="1"/>
          <p:nvPr/>
        </p:nvSpPr>
        <p:spPr>
          <a:xfrm>
            <a:off x="500038" y="3131562"/>
            <a:ext cx="843501" cy="369332"/>
          </a:xfrm>
          <a:prstGeom prst="rect">
            <a:avLst/>
          </a:prstGeom>
          <a:noFill/>
        </p:spPr>
        <p:txBody>
          <a:bodyPr wrap="none" rtlCol="0">
            <a:spAutoFit/>
          </a:bodyPr>
          <a:lstStyle/>
          <a:p>
            <a:r>
              <a:rPr lang="en-US" b="1" dirty="0" err="1" smtClean="0">
                <a:solidFill>
                  <a:schemeClr val="bg1"/>
                </a:solidFill>
              </a:rPr>
              <a:t>hello.o</a:t>
            </a:r>
            <a:endParaRPr lang="en-IN" b="1" dirty="0">
              <a:solidFill>
                <a:schemeClr val="bg1"/>
              </a:solidFill>
            </a:endParaRPr>
          </a:p>
        </p:txBody>
      </p:sp>
      <p:sp>
        <p:nvSpPr>
          <p:cNvPr id="30" name="TextBox 29"/>
          <p:cNvSpPr txBox="1"/>
          <p:nvPr/>
        </p:nvSpPr>
        <p:spPr>
          <a:xfrm>
            <a:off x="500034" y="4488884"/>
            <a:ext cx="1041400" cy="368300"/>
          </a:xfrm>
          <a:prstGeom prst="rect">
            <a:avLst/>
          </a:prstGeom>
          <a:noFill/>
        </p:spPr>
        <p:txBody>
          <a:bodyPr wrap="none" rtlCol="0">
            <a:spAutoFit/>
          </a:bodyPr>
          <a:lstStyle/>
          <a:p>
            <a:r>
              <a:rPr lang="en-US" b="1" dirty="0" smtClean="0">
                <a:solidFill>
                  <a:schemeClr val="bg1"/>
                </a:solidFill>
              </a:rPr>
              <a:t>hello.exe</a:t>
            </a:r>
            <a:endParaRPr lang="en-IN" b="1" dirty="0">
              <a:solidFill>
                <a:schemeClr val="bg1"/>
              </a:solidFill>
            </a:endParaRPr>
          </a:p>
        </p:txBody>
      </p:sp>
      <p:sp>
        <p:nvSpPr>
          <p:cNvPr id="29" name="TextBox 28"/>
          <p:cNvSpPr txBox="1"/>
          <p:nvPr/>
        </p:nvSpPr>
        <p:spPr>
          <a:xfrm>
            <a:off x="4572000" y="286185"/>
            <a:ext cx="4572000" cy="3307715"/>
          </a:xfrm>
          <a:prstGeom prst="rect">
            <a:avLst/>
          </a:prstGeom>
          <a:noFill/>
        </p:spPr>
        <p:txBody>
          <a:bodyPr wrap="square" rtlCol="0">
            <a:spAutoFit/>
          </a:bodyPr>
          <a:lstStyle/>
          <a:p>
            <a:pPr>
              <a:lnSpc>
                <a:spcPct val="150000"/>
              </a:lnSpc>
            </a:pPr>
            <a:r>
              <a:rPr lang="en-US" sz="2000" b="1" dirty="0" smtClean="0"/>
              <a:t>  </a:t>
            </a:r>
          </a:p>
          <a:p>
            <a:pPr>
              <a:lnSpc>
                <a:spcPct val="100000"/>
              </a:lnSpc>
            </a:pPr>
            <a:r>
              <a:rPr lang="en-US" sz="2400" b="1" dirty="0" smtClean="0"/>
              <a:t>  hello.exe </a:t>
            </a:r>
          </a:p>
          <a:p>
            <a:pPr>
              <a:lnSpc>
                <a:spcPct val="100000"/>
              </a:lnSpc>
            </a:pPr>
            <a:endParaRPr lang="en-US" sz="2000" b="1" dirty="0" smtClean="0"/>
          </a:p>
          <a:p>
            <a:pPr>
              <a:lnSpc>
                <a:spcPct val="150000"/>
              </a:lnSpc>
            </a:pPr>
            <a:r>
              <a:rPr lang="en-US" dirty="0" smtClean="0"/>
              <a:t>  - If source code written in windows OS</a:t>
            </a:r>
          </a:p>
          <a:p>
            <a:pPr>
              <a:lnSpc>
                <a:spcPct val="200000"/>
              </a:lnSpc>
            </a:pPr>
            <a:r>
              <a:rPr lang="en-US" dirty="0" smtClean="0"/>
              <a:t>    then it's .exe file can run only in windows OS</a:t>
            </a:r>
          </a:p>
          <a:p>
            <a:pPr>
              <a:lnSpc>
                <a:spcPct val="200000"/>
              </a:lnSpc>
            </a:pPr>
            <a:r>
              <a:rPr lang="en-US" dirty="0" smtClean="0"/>
              <a:t>  - Created in linux, can't run in windows</a:t>
            </a:r>
          </a:p>
          <a:p>
            <a:pPr>
              <a:lnSpc>
                <a:spcPct val="200000"/>
              </a:lnSpc>
            </a:pPr>
            <a:r>
              <a:rPr lang="en-US" dirty="0" smtClean="0"/>
              <a:t>  - C language is a </a:t>
            </a:r>
            <a:r>
              <a:rPr lang="en-US" b="1" dirty="0" smtClean="0"/>
              <a:t>platform dependent</a:t>
            </a:r>
          </a:p>
        </p:txBody>
      </p:sp>
      <p:pic>
        <p:nvPicPr>
          <p:cNvPr id="31" name="Picture 3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1202408" y="609982"/>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Preprocessor</a:t>
            </a:r>
            <a:endParaRPr lang="en-IN" dirty="0"/>
          </a:p>
        </p:txBody>
      </p:sp>
      <p:cxnSp>
        <p:nvCxnSpPr>
          <p:cNvPr id="7" name="Straight Arrow Connector 6"/>
          <p:cNvCxnSpPr/>
          <p:nvPr/>
        </p:nvCxnSpPr>
        <p:spPr>
          <a:xfrm>
            <a:off x="1979712" y="5715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994496" y="1132040"/>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1202408" y="1636096"/>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Compiler</a:t>
            </a:r>
            <a:endParaRPr lang="en-IN" dirty="0"/>
          </a:p>
        </p:txBody>
      </p:sp>
      <p:sp>
        <p:nvSpPr>
          <p:cNvPr id="11" name="Rectangle 10"/>
          <p:cNvSpPr/>
          <p:nvPr/>
        </p:nvSpPr>
        <p:spPr>
          <a:xfrm>
            <a:off x="1202408" y="2644208"/>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Assembler</a:t>
            </a:r>
            <a:endParaRPr lang="en-IN" dirty="0"/>
          </a:p>
        </p:txBody>
      </p:sp>
      <p:cxnSp>
        <p:nvCxnSpPr>
          <p:cNvPr id="12" name="Straight Arrow Connector 11"/>
          <p:cNvCxnSpPr/>
          <p:nvPr/>
        </p:nvCxnSpPr>
        <p:spPr>
          <a:xfrm>
            <a:off x="1994496" y="2140152"/>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rot="16200000" flipH="1">
            <a:off x="1606735" y="3536025"/>
            <a:ext cx="781258" cy="573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1202408" y="3943534"/>
            <a:ext cx="1728192" cy="48605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Linker</a:t>
            </a:r>
            <a:endParaRPr lang="en-IN" dirty="0"/>
          </a:p>
        </p:txBody>
      </p:sp>
      <p:cxnSp>
        <p:nvCxnSpPr>
          <p:cNvPr id="15" name="Straight Arrow Connector 14"/>
          <p:cNvCxnSpPr/>
          <p:nvPr/>
        </p:nvCxnSpPr>
        <p:spPr>
          <a:xfrm>
            <a:off x="1994496" y="4425598"/>
            <a:ext cx="0" cy="50405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2138513" y="123928"/>
            <a:ext cx="1358265" cy="368300"/>
          </a:xfrm>
          <a:prstGeom prst="rect">
            <a:avLst/>
          </a:prstGeom>
          <a:noFill/>
        </p:spPr>
        <p:txBody>
          <a:bodyPr wrap="none" rtlCol="0">
            <a:spAutoFit/>
          </a:bodyPr>
          <a:lstStyle/>
          <a:p>
            <a:r>
              <a:rPr lang="en-US" b="1" dirty="0" smtClean="0">
                <a:solidFill>
                  <a:schemeClr val="bg1"/>
                </a:solidFill>
              </a:rPr>
              <a:t>Source Code</a:t>
            </a:r>
            <a:endParaRPr lang="en-IN" b="1" dirty="0">
              <a:solidFill>
                <a:schemeClr val="bg1"/>
              </a:solidFill>
            </a:endParaRPr>
          </a:p>
        </p:txBody>
      </p:sp>
      <p:sp>
        <p:nvSpPr>
          <p:cNvPr id="17" name="TextBox 16"/>
          <p:cNvSpPr txBox="1"/>
          <p:nvPr/>
        </p:nvSpPr>
        <p:spPr>
          <a:xfrm>
            <a:off x="2138512" y="1194756"/>
            <a:ext cx="2344420" cy="368300"/>
          </a:xfrm>
          <a:prstGeom prst="rect">
            <a:avLst/>
          </a:prstGeom>
          <a:noFill/>
        </p:spPr>
        <p:txBody>
          <a:bodyPr wrap="none" rtlCol="0">
            <a:spAutoFit/>
          </a:bodyPr>
          <a:lstStyle/>
          <a:p>
            <a:r>
              <a:rPr lang="en-US" b="1" dirty="0" smtClean="0">
                <a:solidFill>
                  <a:schemeClr val="bg1"/>
                </a:solidFill>
              </a:rPr>
              <a:t>Expanded Source Code</a:t>
            </a:r>
            <a:endParaRPr lang="en-IN" b="1" dirty="0">
              <a:solidFill>
                <a:schemeClr val="bg1"/>
              </a:solidFill>
            </a:endParaRPr>
          </a:p>
        </p:txBody>
      </p:sp>
      <p:sp>
        <p:nvSpPr>
          <p:cNvPr id="18" name="TextBox 17"/>
          <p:cNvSpPr txBox="1"/>
          <p:nvPr/>
        </p:nvSpPr>
        <p:spPr>
          <a:xfrm>
            <a:off x="2138512" y="2202868"/>
            <a:ext cx="1625600" cy="368300"/>
          </a:xfrm>
          <a:prstGeom prst="rect">
            <a:avLst/>
          </a:prstGeom>
          <a:noFill/>
        </p:spPr>
        <p:txBody>
          <a:bodyPr wrap="none" rtlCol="0">
            <a:spAutoFit/>
          </a:bodyPr>
          <a:lstStyle/>
          <a:p>
            <a:r>
              <a:rPr lang="en-US" b="1" dirty="0" smtClean="0">
                <a:solidFill>
                  <a:schemeClr val="bg1"/>
                </a:solidFill>
              </a:rPr>
              <a:t>Assembly Code</a:t>
            </a:r>
            <a:endParaRPr lang="en-IN" b="1" dirty="0">
              <a:solidFill>
                <a:schemeClr val="bg1"/>
              </a:solidFill>
            </a:endParaRPr>
          </a:p>
        </p:txBody>
      </p:sp>
      <p:sp>
        <p:nvSpPr>
          <p:cNvPr id="19" name="TextBox 18"/>
          <p:cNvSpPr txBox="1"/>
          <p:nvPr/>
        </p:nvSpPr>
        <p:spPr>
          <a:xfrm>
            <a:off x="2138512" y="3210980"/>
            <a:ext cx="1341755" cy="368300"/>
          </a:xfrm>
          <a:prstGeom prst="rect">
            <a:avLst/>
          </a:prstGeom>
          <a:noFill/>
        </p:spPr>
        <p:txBody>
          <a:bodyPr wrap="none" rtlCol="0">
            <a:spAutoFit/>
          </a:bodyPr>
          <a:lstStyle/>
          <a:p>
            <a:r>
              <a:rPr lang="en-US" b="1" dirty="0" smtClean="0">
                <a:solidFill>
                  <a:schemeClr val="bg1"/>
                </a:solidFill>
              </a:rPr>
              <a:t>Object Code</a:t>
            </a:r>
            <a:endParaRPr lang="en-IN" b="1" dirty="0">
              <a:solidFill>
                <a:schemeClr val="bg1"/>
              </a:solidFill>
            </a:endParaRPr>
          </a:p>
        </p:txBody>
      </p:sp>
      <p:sp>
        <p:nvSpPr>
          <p:cNvPr id="20" name="TextBox 19"/>
          <p:cNvSpPr txBox="1"/>
          <p:nvPr/>
        </p:nvSpPr>
        <p:spPr>
          <a:xfrm>
            <a:off x="2138516" y="4488884"/>
            <a:ext cx="1743710" cy="368300"/>
          </a:xfrm>
          <a:prstGeom prst="rect">
            <a:avLst/>
          </a:prstGeom>
          <a:noFill/>
        </p:spPr>
        <p:txBody>
          <a:bodyPr wrap="none" rtlCol="0">
            <a:spAutoFit/>
          </a:bodyPr>
          <a:lstStyle/>
          <a:p>
            <a:r>
              <a:rPr lang="en-US" b="1" dirty="0" smtClean="0">
                <a:solidFill>
                  <a:schemeClr val="bg1"/>
                </a:solidFill>
              </a:rPr>
              <a:t>Executable Code</a:t>
            </a:r>
            <a:endParaRPr lang="en-IN" b="1" dirty="0">
              <a:solidFill>
                <a:schemeClr val="bg1"/>
              </a:solidFill>
            </a:endParaRPr>
          </a:p>
        </p:txBody>
      </p:sp>
      <p:cxnSp>
        <p:nvCxnSpPr>
          <p:cNvPr id="21" name="Straight Arrow Connector 20"/>
          <p:cNvCxnSpPr/>
          <p:nvPr/>
        </p:nvCxnSpPr>
        <p:spPr>
          <a:xfrm>
            <a:off x="1346424" y="3776214"/>
            <a:ext cx="432048" cy="0"/>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35500" y="3560190"/>
            <a:ext cx="1279525" cy="368300"/>
          </a:xfrm>
          <a:prstGeom prst="rect">
            <a:avLst/>
          </a:prstGeom>
          <a:noFill/>
        </p:spPr>
        <p:txBody>
          <a:bodyPr wrap="none" rtlCol="0">
            <a:spAutoFit/>
          </a:bodyPr>
          <a:lstStyle/>
          <a:p>
            <a:r>
              <a:rPr lang="en-US" b="1" dirty="0" smtClean="0">
                <a:solidFill>
                  <a:schemeClr val="bg1"/>
                </a:solidFill>
              </a:rPr>
              <a:t>Library files</a:t>
            </a:r>
            <a:endParaRPr lang="en-IN" b="1" dirty="0">
              <a:solidFill>
                <a:schemeClr val="bg1"/>
              </a:solidFill>
            </a:endParaRPr>
          </a:p>
        </p:txBody>
      </p:sp>
      <p:sp>
        <p:nvSpPr>
          <p:cNvPr id="25" name="TextBox 24"/>
          <p:cNvSpPr txBox="1"/>
          <p:nvPr/>
        </p:nvSpPr>
        <p:spPr>
          <a:xfrm>
            <a:off x="539555" y="123928"/>
            <a:ext cx="812165" cy="368300"/>
          </a:xfrm>
          <a:prstGeom prst="rect">
            <a:avLst/>
          </a:prstGeom>
          <a:noFill/>
        </p:spPr>
        <p:txBody>
          <a:bodyPr wrap="none" rtlCol="0">
            <a:spAutoFit/>
          </a:bodyPr>
          <a:lstStyle/>
          <a:p>
            <a:r>
              <a:rPr lang="en-US" b="1" dirty="0" smtClean="0">
                <a:solidFill>
                  <a:schemeClr val="bg1"/>
                </a:solidFill>
              </a:rPr>
              <a:t>hello.c</a:t>
            </a:r>
            <a:endParaRPr lang="en-IN" b="1" dirty="0">
              <a:solidFill>
                <a:schemeClr val="bg1"/>
              </a:solidFill>
            </a:endParaRPr>
          </a:p>
        </p:txBody>
      </p:sp>
      <p:sp>
        <p:nvSpPr>
          <p:cNvPr id="26" name="TextBox 25"/>
          <p:cNvSpPr txBox="1"/>
          <p:nvPr/>
        </p:nvSpPr>
        <p:spPr>
          <a:xfrm>
            <a:off x="539554" y="1194756"/>
            <a:ext cx="772160" cy="368300"/>
          </a:xfrm>
          <a:prstGeom prst="rect">
            <a:avLst/>
          </a:prstGeom>
          <a:noFill/>
        </p:spPr>
        <p:txBody>
          <a:bodyPr wrap="none" rtlCol="0">
            <a:spAutoFit/>
          </a:bodyPr>
          <a:lstStyle/>
          <a:p>
            <a:r>
              <a:rPr lang="en-US" b="1" dirty="0" smtClean="0">
                <a:solidFill>
                  <a:schemeClr val="bg1"/>
                </a:solidFill>
              </a:rPr>
              <a:t>hello.i</a:t>
            </a:r>
            <a:endParaRPr lang="en-IN" b="1" dirty="0">
              <a:solidFill>
                <a:schemeClr val="bg1"/>
              </a:solidFill>
            </a:endParaRPr>
          </a:p>
        </p:txBody>
      </p:sp>
      <p:sp>
        <p:nvSpPr>
          <p:cNvPr id="27" name="TextBox 26"/>
          <p:cNvSpPr txBox="1"/>
          <p:nvPr/>
        </p:nvSpPr>
        <p:spPr>
          <a:xfrm>
            <a:off x="539556" y="2202868"/>
            <a:ext cx="807720" cy="368300"/>
          </a:xfrm>
          <a:prstGeom prst="rect">
            <a:avLst/>
          </a:prstGeom>
          <a:noFill/>
        </p:spPr>
        <p:txBody>
          <a:bodyPr wrap="none" rtlCol="0">
            <a:spAutoFit/>
          </a:bodyPr>
          <a:lstStyle/>
          <a:p>
            <a:r>
              <a:rPr lang="en-US" b="1" dirty="0" smtClean="0">
                <a:solidFill>
                  <a:schemeClr val="bg1"/>
                </a:solidFill>
              </a:rPr>
              <a:t>hello.s</a:t>
            </a:r>
            <a:endParaRPr lang="en-IN" b="1" dirty="0">
              <a:solidFill>
                <a:schemeClr val="bg1"/>
              </a:solidFill>
            </a:endParaRPr>
          </a:p>
        </p:txBody>
      </p:sp>
      <p:sp>
        <p:nvSpPr>
          <p:cNvPr id="28" name="TextBox 27"/>
          <p:cNvSpPr txBox="1"/>
          <p:nvPr/>
        </p:nvSpPr>
        <p:spPr>
          <a:xfrm>
            <a:off x="500038" y="3131562"/>
            <a:ext cx="843501" cy="369332"/>
          </a:xfrm>
          <a:prstGeom prst="rect">
            <a:avLst/>
          </a:prstGeom>
          <a:noFill/>
        </p:spPr>
        <p:txBody>
          <a:bodyPr wrap="none" rtlCol="0">
            <a:spAutoFit/>
          </a:bodyPr>
          <a:lstStyle/>
          <a:p>
            <a:r>
              <a:rPr lang="en-US" b="1" dirty="0" err="1" smtClean="0">
                <a:solidFill>
                  <a:schemeClr val="bg1"/>
                </a:solidFill>
              </a:rPr>
              <a:t>hello.o</a:t>
            </a:r>
            <a:endParaRPr lang="en-IN" b="1" dirty="0">
              <a:solidFill>
                <a:schemeClr val="bg1"/>
              </a:solidFill>
            </a:endParaRPr>
          </a:p>
        </p:txBody>
      </p:sp>
      <p:sp>
        <p:nvSpPr>
          <p:cNvPr id="30" name="TextBox 29"/>
          <p:cNvSpPr txBox="1"/>
          <p:nvPr/>
        </p:nvSpPr>
        <p:spPr>
          <a:xfrm>
            <a:off x="500034" y="4488884"/>
            <a:ext cx="1041400" cy="368300"/>
          </a:xfrm>
          <a:prstGeom prst="rect">
            <a:avLst/>
          </a:prstGeom>
          <a:noFill/>
        </p:spPr>
        <p:txBody>
          <a:bodyPr wrap="none" rtlCol="0">
            <a:spAutoFit/>
          </a:bodyPr>
          <a:lstStyle/>
          <a:p>
            <a:r>
              <a:rPr lang="en-US" b="1" dirty="0" smtClean="0">
                <a:solidFill>
                  <a:schemeClr val="bg1"/>
                </a:solidFill>
              </a:rPr>
              <a:t>hello.exe</a:t>
            </a:r>
            <a:endParaRPr lang="en-IN" b="1" dirty="0">
              <a:solidFill>
                <a:schemeClr val="bg1"/>
              </a:solidFill>
            </a:endParaRPr>
          </a:p>
        </p:txBody>
      </p:sp>
      <p:sp>
        <p:nvSpPr>
          <p:cNvPr id="29" name="TextBox 28"/>
          <p:cNvSpPr txBox="1"/>
          <p:nvPr/>
        </p:nvSpPr>
        <p:spPr>
          <a:xfrm>
            <a:off x="4572000" y="286185"/>
            <a:ext cx="4572000" cy="2399665"/>
          </a:xfrm>
          <a:prstGeom prst="rect">
            <a:avLst/>
          </a:prstGeom>
          <a:noFill/>
        </p:spPr>
        <p:txBody>
          <a:bodyPr wrap="square" rtlCol="0">
            <a:spAutoFit/>
          </a:bodyPr>
          <a:lstStyle/>
          <a:p>
            <a:pPr>
              <a:lnSpc>
                <a:spcPct val="150000"/>
              </a:lnSpc>
            </a:pPr>
            <a:r>
              <a:rPr lang="en-US" sz="2000" b="1" dirty="0" smtClean="0"/>
              <a:t>Loader:</a:t>
            </a:r>
          </a:p>
          <a:p>
            <a:pPr>
              <a:lnSpc>
                <a:spcPct val="150000"/>
              </a:lnSpc>
            </a:pPr>
            <a:endParaRPr lang="en-US" sz="2000" dirty="0" smtClean="0"/>
          </a:p>
          <a:p>
            <a:pPr>
              <a:lnSpc>
                <a:spcPct val="150000"/>
              </a:lnSpc>
              <a:buFontTx/>
              <a:buChar char="-"/>
            </a:pPr>
            <a:r>
              <a:rPr lang="en-US" sz="2000" dirty="0" smtClean="0"/>
              <a:t>The hello.exe will be loaded into CPU for execution.</a:t>
            </a:r>
          </a:p>
          <a:p>
            <a:pPr>
              <a:lnSpc>
                <a:spcPct val="150000"/>
              </a:lnSpc>
              <a:buFontTx/>
              <a:buChar char="-"/>
            </a:pPr>
            <a:r>
              <a:rPr lang="en-US" sz="2000" dirty="0" smtClean="0"/>
              <a:t> It runs the file and we get the output…</a:t>
            </a:r>
          </a:p>
        </p:txBody>
      </p:sp>
      <p:sp>
        <p:nvSpPr>
          <p:cNvPr id="31" name="Rectangle 30"/>
          <p:cNvSpPr/>
          <p:nvPr/>
        </p:nvSpPr>
        <p:spPr>
          <a:xfrm>
            <a:off x="5429256" y="3191988"/>
            <a:ext cx="2040890" cy="521970"/>
          </a:xfrm>
          <a:prstGeom prst="rect">
            <a:avLst/>
          </a:prstGeom>
        </p:spPr>
        <p:txBody>
          <a:bodyPr wrap="none">
            <a:spAutoFit/>
          </a:bodyPr>
          <a:lstStyle/>
          <a:p>
            <a:r>
              <a:rPr lang="en-US" sz="2800" dirty="0" smtClean="0"/>
              <a:t>Hello, world!</a:t>
            </a:r>
            <a:endParaRPr lang="en-US" sz="2800" dirty="0"/>
          </a:p>
        </p:txBody>
      </p:sp>
      <p:pic>
        <p:nvPicPr>
          <p:cNvPr id="32" name="Picture 3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grpId="1"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strips(upRight)">
                                      <p:cBhvr>
                                        <p:cTn id="11" dur="1000"/>
                                        <p:tgtEl>
                                          <p:spTgt spid="31"/>
                                        </p:tgtEl>
                                      </p:cBhvr>
                                    </p:animEffect>
                                  </p:childTnLst>
                                </p:cTn>
                              </p:par>
                            </p:childTnLst>
                          </p:cTn>
                        </p:par>
                        <p:par>
                          <p:cTn id="12" fill="hold">
                            <p:stCondLst>
                              <p:cond delay="1000"/>
                            </p:stCondLst>
                            <p:childTnLst>
                              <p:par>
                                <p:cTn id="13" presetID="3" presetClass="emph" presetSubtype="2" fill="hold" grpId="0" nodeType="afterEffect">
                                  <p:stCondLst>
                                    <p:cond delay="0"/>
                                  </p:stCondLst>
                                  <p:childTnLst>
                                    <p:animClr clrSpc="rgb" dir="cw">
                                      <p:cBhvr override="childStyle">
                                        <p:cTn id="14" dur="500" fill="hold"/>
                                        <p:tgtEl>
                                          <p:spTgt spid="31"/>
                                        </p:tgtEl>
                                        <p:attrNameLst>
                                          <p:attrName>style.color</p:attrName>
                                        </p:attrNameLst>
                                      </p:cBhvr>
                                      <p:to>
                                        <a:srgbClr val="F92B15"/>
                                      </p:to>
                                    </p:animClr>
                                  </p:childTnLst>
                                </p:cTn>
                              </p:par>
                            </p:childTnLst>
                          </p:cTn>
                        </p:par>
                        <p:par>
                          <p:cTn id="15" fill="hold">
                            <p:stCondLst>
                              <p:cond delay="1500"/>
                            </p:stCondLst>
                            <p:childTnLst>
                              <p:par>
                                <p:cTn id="16" presetID="6" presetClass="emph" presetSubtype="0" fill="hold" grpId="2" nodeType="afterEffect">
                                  <p:stCondLst>
                                    <p:cond delay="0"/>
                                  </p:stCondLst>
                                  <p:childTnLst>
                                    <p:animScale>
                                      <p:cBhvr>
                                        <p:cTn id="17" dur="2000" fill="hold"/>
                                        <p:tgtEl>
                                          <p:spTgt spid="3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1" grpId="1"/>
      <p:bldP spid="31" grpId="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2315804" y="225619"/>
            <a:ext cx="4286772" cy="4828103"/>
            <a:chOff x="2286000" y="228599"/>
            <a:chExt cx="4343400" cy="4891882"/>
          </a:xfrm>
        </p:grpSpPr>
        <p:pic>
          <p:nvPicPr>
            <p:cNvPr id="73732" name="Picture 4" descr="Image result for stick man talking"/>
            <p:cNvPicPr>
              <a:picLocks noChangeAspect="1" noChangeArrowheads="1"/>
            </p:cNvPicPr>
            <p:nvPr/>
          </p:nvPicPr>
          <p:blipFill>
            <a:blip r:embed="rId3" cstate="print">
              <a:biLevel thresh="50000"/>
            </a:blip>
            <a:srcRect r="10938" b="2098"/>
            <a:stretch>
              <a:fillRect/>
            </a:stretch>
          </p:blipFill>
          <p:spPr bwMode="auto">
            <a:xfrm>
              <a:off x="2286000" y="228599"/>
              <a:ext cx="4343400" cy="4891882"/>
            </a:xfrm>
            <a:prstGeom prst="rect">
              <a:avLst/>
            </a:prstGeom>
            <a:noFill/>
          </p:spPr>
        </p:pic>
        <p:pic>
          <p:nvPicPr>
            <p:cNvPr id="73734" name="Picture 6" descr="Image result for stick man talking"/>
            <p:cNvPicPr>
              <a:picLocks noChangeAspect="1" noChangeArrowheads="1"/>
            </p:cNvPicPr>
            <p:nvPr/>
          </p:nvPicPr>
          <p:blipFill>
            <a:blip r:embed="rId3" cstate="print"/>
            <a:srcRect l="34319" t="4793" r="37949" b="74156"/>
            <a:stretch>
              <a:fillRect/>
            </a:stretch>
          </p:blipFill>
          <p:spPr bwMode="auto">
            <a:xfrm>
              <a:off x="3962400" y="472281"/>
              <a:ext cx="1371600" cy="1066800"/>
            </a:xfrm>
            <a:prstGeom prst="rect">
              <a:avLst/>
            </a:prstGeom>
            <a:noFill/>
          </p:spPr>
        </p:pic>
      </p:grpSp>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315804" y="165297"/>
            <a:ext cx="4672308" cy="4903310"/>
            <a:chOff x="2286000" y="167481"/>
            <a:chExt cx="4734029" cy="4968082"/>
          </a:xfrm>
        </p:grpSpPr>
        <p:pic>
          <p:nvPicPr>
            <p:cNvPr id="73732" name="Picture 4" descr="Image result for stick man talking"/>
            <p:cNvPicPr>
              <a:picLocks noChangeAspect="1" noChangeArrowheads="1"/>
            </p:cNvPicPr>
            <p:nvPr/>
          </p:nvPicPr>
          <p:blipFill>
            <a:blip r:embed="rId3" cstate="print">
              <a:biLevel thresh="50000"/>
            </a:blip>
            <a:srcRect r="10938" b="2098"/>
            <a:stretch>
              <a:fillRect/>
            </a:stretch>
          </p:blipFill>
          <p:spPr bwMode="auto">
            <a:xfrm>
              <a:off x="2286000" y="228599"/>
              <a:ext cx="4343400" cy="4891882"/>
            </a:xfrm>
            <a:prstGeom prst="rect">
              <a:avLst/>
            </a:prstGeom>
            <a:noFill/>
          </p:spPr>
        </p:pic>
        <p:pic>
          <p:nvPicPr>
            <p:cNvPr id="105474" name="Picture 2" descr="Related image"/>
            <p:cNvPicPr>
              <a:picLocks noChangeAspect="1" noChangeArrowheads="1"/>
            </p:cNvPicPr>
            <p:nvPr/>
          </p:nvPicPr>
          <p:blipFill>
            <a:blip r:embed="rId4" cstate="print"/>
            <a:srcRect/>
            <a:stretch>
              <a:fillRect/>
            </a:stretch>
          </p:blipFill>
          <p:spPr bwMode="auto">
            <a:xfrm>
              <a:off x="4419600" y="1767681"/>
              <a:ext cx="2600429" cy="3367882"/>
            </a:xfrm>
            <a:prstGeom prst="rect">
              <a:avLst/>
            </a:prstGeom>
            <a:noFill/>
          </p:spPr>
        </p:pic>
        <p:grpSp>
          <p:nvGrpSpPr>
            <p:cNvPr id="8" name="Group 7"/>
            <p:cNvGrpSpPr/>
            <p:nvPr/>
          </p:nvGrpSpPr>
          <p:grpSpPr>
            <a:xfrm>
              <a:off x="2514600" y="167481"/>
              <a:ext cx="4343400" cy="1828800"/>
              <a:chOff x="2514600" y="167481"/>
              <a:chExt cx="4343400" cy="1828800"/>
            </a:xfrm>
          </p:grpSpPr>
          <p:sp>
            <p:nvSpPr>
              <p:cNvPr id="6" name="Rectangle 5"/>
              <p:cNvSpPr/>
              <p:nvPr/>
            </p:nvSpPr>
            <p:spPr>
              <a:xfrm>
                <a:off x="2514600" y="167481"/>
                <a:ext cx="434340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a:p>
            </p:txBody>
          </p:sp>
          <p:sp>
            <p:nvSpPr>
              <p:cNvPr id="7" name="Rectangle 6"/>
              <p:cNvSpPr/>
              <p:nvPr/>
            </p:nvSpPr>
            <p:spPr>
              <a:xfrm>
                <a:off x="3733800" y="319881"/>
                <a:ext cx="220980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a:p>
            </p:txBody>
          </p:sp>
        </p:grpSp>
      </p:grpSp>
      <p:sp>
        <p:nvSpPr>
          <p:cNvPr id="10" name="Oval Callout 9"/>
          <p:cNvSpPr/>
          <p:nvPr/>
        </p:nvSpPr>
        <p:spPr>
          <a:xfrm>
            <a:off x="3443902" y="315711"/>
            <a:ext cx="2030576" cy="1278511"/>
          </a:xfrm>
          <a:prstGeom prst="wedgeEllipseCallout">
            <a:avLst>
              <a:gd name="adj1" fmla="val -28810"/>
              <a:gd name="adj2" fmla="val 77885"/>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05" b="1" dirty="0" smtClean="0">
                <a:solidFill>
                  <a:schemeClr val="tx1"/>
                </a:solidFill>
              </a:rPr>
              <a:t>?</a:t>
            </a:r>
            <a:endParaRPr lang="en-US" sz="7105" b="1" dirty="0">
              <a:solidFill>
                <a:schemeClr val="tx1"/>
              </a:solidFill>
            </a:endParaRPr>
          </a:p>
        </p:txBody>
      </p:sp>
      <p:grpSp>
        <p:nvGrpSpPr>
          <p:cNvPr id="15" name="Group 14"/>
          <p:cNvGrpSpPr/>
          <p:nvPr/>
        </p:nvGrpSpPr>
        <p:grpSpPr>
          <a:xfrm>
            <a:off x="3584367" y="3032433"/>
            <a:ext cx="770270" cy="648506"/>
            <a:chOff x="3571320" y="3072491"/>
            <a:chExt cx="780445" cy="657073"/>
          </a:xfrm>
        </p:grpSpPr>
        <p:sp>
          <p:nvSpPr>
            <p:cNvPr id="14" name="Rectangle 13"/>
            <p:cNvSpPr/>
            <p:nvPr/>
          </p:nvSpPr>
          <p:spPr>
            <a:xfrm rot="756122">
              <a:off x="3665965" y="3136059"/>
              <a:ext cx="685800" cy="152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775"/>
            </a:p>
          </p:txBody>
        </p:sp>
        <p:pic>
          <p:nvPicPr>
            <p:cNvPr id="13" name="Picture 4" descr="Image result for stick man talking"/>
            <p:cNvPicPr>
              <a:picLocks noChangeAspect="1" noChangeArrowheads="1"/>
            </p:cNvPicPr>
            <p:nvPr/>
          </p:nvPicPr>
          <p:blipFill>
            <a:blip r:embed="rId3" cstate="print">
              <a:biLevel thresh="50000"/>
            </a:blip>
            <a:srcRect l="26563" t="58252" r="59964" b="38552"/>
            <a:stretch>
              <a:fillRect/>
            </a:stretch>
          </p:blipFill>
          <p:spPr bwMode="auto">
            <a:xfrm rot="15484982">
              <a:off x="3322639" y="3321172"/>
              <a:ext cx="657073" cy="159711"/>
            </a:xfrm>
            <a:prstGeom prst="rect">
              <a:avLst/>
            </a:prstGeom>
            <a:noFill/>
          </p:spPr>
        </p:pic>
      </p:grpSp>
      <p:sp>
        <p:nvSpPr>
          <p:cNvPr id="16" name="Dodecagon 15"/>
          <p:cNvSpPr/>
          <p:nvPr/>
        </p:nvSpPr>
        <p:spPr>
          <a:xfrm>
            <a:off x="3519109" y="2120667"/>
            <a:ext cx="75207" cy="75207"/>
          </a:xfrm>
          <a:prstGeom prst="do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75"/>
          </a:p>
        </p:txBody>
      </p:sp>
      <p:pic>
        <p:nvPicPr>
          <p:cNvPr id="17" name="Picture 16"/>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15" y="524510"/>
            <a:ext cx="2338705" cy="7518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70" b="1" u="sng" dirty="0" smtClean="0"/>
              <a:t>English language</a:t>
            </a:r>
            <a:endParaRPr lang="en-US" sz="2170" b="1" u="sng" dirty="0"/>
          </a:p>
        </p:txBody>
      </p:sp>
      <p:sp>
        <p:nvSpPr>
          <p:cNvPr id="4" name="Content Placeholder 2"/>
          <p:cNvSpPr txBox="1"/>
          <p:nvPr/>
        </p:nvSpPr>
        <p:spPr>
          <a:xfrm>
            <a:off x="510847" y="1425844"/>
            <a:ext cx="1955370" cy="619617"/>
          </a:xfrm>
          <a:prstGeom prst="rect">
            <a:avLst/>
          </a:prstGeom>
        </p:spPr>
        <p:txBody>
          <a:bodyPr vert="horz" lIns="72658" tIns="36329" rIns="72658" bIns="36329" rtlCol="0">
            <a:normAutofit/>
          </a:bodyPr>
          <a:lstStyle/>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170" b="1" i="0" u="none" strike="noStrike" kern="1200" cap="none" spc="0" normalizeH="0" baseline="0" noProof="0" dirty="0" smtClean="0">
                <a:ln>
                  <a:noFill/>
                </a:ln>
                <a:solidFill>
                  <a:schemeClr val="tx1"/>
                </a:solidFill>
                <a:effectLst/>
                <a:uLnTx/>
                <a:uFillTx/>
                <a:latin typeface="+mn-lt"/>
                <a:ea typeface="+mn-ea"/>
                <a:cs typeface="+mn-cs"/>
              </a:rPr>
              <a:t>Vocabulary</a:t>
            </a:r>
            <a:endParaRPr kumimoji="0" lang="en-US" sz="2170" b="1"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5247864" y="469104"/>
            <a:ext cx="4096965" cy="7520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70" b="1" u="sng" dirty="0" smtClean="0"/>
              <a:t>Programming language</a:t>
            </a:r>
            <a:endParaRPr lang="en-US" sz="2170" b="1" u="sng" dirty="0"/>
          </a:p>
        </p:txBody>
      </p:sp>
      <p:sp>
        <p:nvSpPr>
          <p:cNvPr id="7" name="Content Placeholder 2"/>
          <p:cNvSpPr txBox="1"/>
          <p:nvPr/>
        </p:nvSpPr>
        <p:spPr>
          <a:xfrm>
            <a:off x="2168371" y="1443808"/>
            <a:ext cx="3910740" cy="619617"/>
          </a:xfrm>
          <a:prstGeom prst="rect">
            <a:avLst/>
          </a:prstGeom>
        </p:spPr>
        <p:txBody>
          <a:bodyPr vert="horz" lIns="72658" tIns="36329" rIns="72658" bIns="36329" rtlCol="0">
            <a:normAutofit/>
          </a:bodyPr>
          <a:lstStyle/>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i="0" u="none" strike="noStrike" kern="1200" cap="none" spc="0" normalizeH="0" noProof="0" dirty="0" smtClean="0">
                <a:ln>
                  <a:noFill/>
                </a:ln>
                <a:solidFill>
                  <a:schemeClr val="tx1"/>
                </a:solidFill>
                <a:effectLst/>
                <a:uLnTx/>
                <a:uFillTx/>
                <a:latin typeface="+mn-lt"/>
                <a:ea typeface="+mn-ea"/>
                <a:cs typeface="+mn-cs"/>
              </a:rPr>
              <a:t>        -  Set of predefined words</a:t>
            </a:r>
            <a:endParaRPr kumimoji="0" lang="en-US" sz="200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p:nvPr/>
        </p:nvSpPr>
        <p:spPr>
          <a:xfrm>
            <a:off x="510847" y="2479729"/>
            <a:ext cx="1955370" cy="619617"/>
          </a:xfrm>
          <a:prstGeom prst="rect">
            <a:avLst/>
          </a:prstGeom>
        </p:spPr>
        <p:txBody>
          <a:bodyPr vert="horz" lIns="72658" tIns="36329" rIns="72658" bIns="36329" rtlCol="0">
            <a:normAutofit/>
          </a:bodyPr>
          <a:lstStyle/>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r>
              <a:rPr lang="en-US" sz="2170" b="1" dirty="0" smtClean="0"/>
              <a:t>Grammar</a:t>
            </a:r>
            <a:endParaRPr kumimoji="0" lang="en-US" sz="217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p:nvPr/>
        </p:nvSpPr>
        <p:spPr>
          <a:xfrm>
            <a:off x="2092171" y="2479913"/>
            <a:ext cx="3910740" cy="619617"/>
          </a:xfrm>
          <a:prstGeom prst="rect">
            <a:avLst/>
          </a:prstGeom>
        </p:spPr>
        <p:txBody>
          <a:bodyPr vert="horz" lIns="72658" tIns="36329" rIns="72658" bIns="36329" rtlCol="0">
            <a:noAutofit/>
          </a:bodyPr>
          <a:lstStyle/>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i="0" u="none" strike="noStrike" kern="1200" cap="none" spc="0" normalizeH="0" noProof="0" dirty="0" smtClean="0">
                <a:ln>
                  <a:noFill/>
                </a:ln>
                <a:solidFill>
                  <a:schemeClr val="tx1"/>
                </a:solidFill>
                <a:effectLst/>
                <a:uLnTx/>
                <a:uFillTx/>
                <a:latin typeface="+mn-lt"/>
                <a:ea typeface="+mn-ea"/>
                <a:cs typeface="+mn-cs"/>
              </a:rPr>
              <a:t>        -  Way in which this words are</a:t>
            </a:r>
          </a:p>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i="0" u="none" strike="noStrike" kern="1200" cap="none" spc="0" normalizeH="0" noProof="0" dirty="0" smtClean="0">
                <a:ln>
                  <a:noFill/>
                </a:ln>
                <a:solidFill>
                  <a:schemeClr val="tx1"/>
                </a:solidFill>
                <a:effectLst/>
                <a:uLnTx/>
                <a:uFillTx/>
                <a:latin typeface="+mn-lt"/>
                <a:ea typeface="+mn-ea"/>
                <a:cs typeface="+mn-cs"/>
              </a:rPr>
              <a:t>            to be arranged</a:t>
            </a:r>
            <a:endParaRPr kumimoji="0" lang="en-US" sz="200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p:nvPr/>
        </p:nvSpPr>
        <p:spPr>
          <a:xfrm>
            <a:off x="510846" y="3627594"/>
            <a:ext cx="2514047" cy="619617"/>
          </a:xfrm>
          <a:prstGeom prst="rect">
            <a:avLst/>
          </a:prstGeom>
        </p:spPr>
        <p:txBody>
          <a:bodyPr vert="horz" lIns="72658" tIns="36329" rIns="72658" bIns="36329" rtlCol="0">
            <a:normAutofit/>
          </a:bodyPr>
          <a:lstStyle/>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170" b="1" i="0" u="none" strike="noStrike" kern="1200" cap="none" spc="0" normalizeH="0" baseline="0" noProof="0" dirty="0" smtClean="0">
                <a:ln>
                  <a:noFill/>
                </a:ln>
                <a:solidFill>
                  <a:schemeClr val="tx1"/>
                </a:solidFill>
                <a:effectLst/>
                <a:uLnTx/>
                <a:uFillTx/>
                <a:latin typeface="+mn-lt"/>
                <a:ea typeface="+mn-ea"/>
                <a:cs typeface="+mn-cs"/>
              </a:rPr>
              <a:t>Punctuations</a:t>
            </a:r>
          </a:p>
        </p:txBody>
      </p:sp>
      <p:sp>
        <p:nvSpPr>
          <p:cNvPr id="11" name="Content Placeholder 2"/>
          <p:cNvSpPr txBox="1"/>
          <p:nvPr/>
        </p:nvSpPr>
        <p:spPr>
          <a:xfrm>
            <a:off x="2544404" y="3627778"/>
            <a:ext cx="3384294" cy="619617"/>
          </a:xfrm>
          <a:prstGeom prst="rect">
            <a:avLst/>
          </a:prstGeom>
        </p:spPr>
        <p:txBody>
          <a:bodyPr vert="horz" lIns="72658" tIns="36329" rIns="72658" bIns="36329" rtlCol="0">
            <a:normAutofit/>
          </a:bodyPr>
          <a:lstStyle/>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i="0" u="none" strike="noStrike" kern="1200" cap="none" spc="0" normalizeH="0" noProof="0" dirty="0" smtClean="0">
                <a:ln>
                  <a:noFill/>
                </a:ln>
                <a:solidFill>
                  <a:schemeClr val="tx1"/>
                </a:solidFill>
                <a:effectLst/>
                <a:uLnTx/>
                <a:uFillTx/>
                <a:latin typeface="+mn-lt"/>
                <a:ea typeface="+mn-ea"/>
                <a:cs typeface="+mn-cs"/>
              </a:rPr>
              <a:t> -  Set of predefined symbols</a:t>
            </a:r>
            <a:endParaRPr kumimoji="0" lang="en-US" sz="2000" i="0" u="none" strike="noStrike" kern="1200" cap="none" spc="0" normalizeH="0" baseline="0" noProof="0" dirty="0">
              <a:ln>
                <a:noFill/>
              </a:ln>
              <a:solidFill>
                <a:schemeClr val="tx1"/>
              </a:solidFill>
              <a:effectLst/>
              <a:uLnTx/>
              <a:uFillTx/>
              <a:latin typeface="+mn-lt"/>
              <a:ea typeface="+mn-ea"/>
              <a:cs typeface="+mn-cs"/>
            </a:endParaRPr>
          </a:p>
        </p:txBody>
      </p:sp>
      <p:sp>
        <p:nvSpPr>
          <p:cNvPr id="12" name="Content Placeholder 2"/>
          <p:cNvSpPr txBox="1"/>
          <p:nvPr/>
        </p:nvSpPr>
        <p:spPr>
          <a:xfrm>
            <a:off x="6533331" y="1425844"/>
            <a:ext cx="1955370" cy="619617"/>
          </a:xfrm>
          <a:prstGeom prst="rect">
            <a:avLst/>
          </a:prstGeom>
        </p:spPr>
        <p:txBody>
          <a:bodyPr vert="horz" lIns="72658" tIns="36329" rIns="72658" bIns="36329" rtlCol="0">
            <a:normAutofit/>
          </a:bodyPr>
          <a:lstStyle/>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r>
              <a:rPr lang="en-US" sz="2170" b="1" dirty="0" smtClean="0"/>
              <a:t>Key words</a:t>
            </a:r>
            <a:endParaRPr kumimoji="0" lang="en-US" sz="217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Content Placeholder 2"/>
          <p:cNvSpPr txBox="1"/>
          <p:nvPr/>
        </p:nvSpPr>
        <p:spPr>
          <a:xfrm>
            <a:off x="6533331" y="2479729"/>
            <a:ext cx="1955370" cy="619617"/>
          </a:xfrm>
          <a:prstGeom prst="rect">
            <a:avLst/>
          </a:prstGeom>
        </p:spPr>
        <p:txBody>
          <a:bodyPr vert="horz" lIns="72658" tIns="36329" rIns="72658" bIns="36329" rtlCol="0">
            <a:normAutofit/>
          </a:bodyPr>
          <a:lstStyle/>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170" b="1" i="0" u="none" strike="noStrike" kern="1200" cap="none" spc="0" normalizeH="0" baseline="0" noProof="0" dirty="0" smtClean="0">
                <a:ln>
                  <a:noFill/>
                </a:ln>
                <a:solidFill>
                  <a:schemeClr val="tx1"/>
                </a:solidFill>
                <a:effectLst/>
                <a:uLnTx/>
                <a:uFillTx/>
                <a:latin typeface="+mn-lt"/>
                <a:ea typeface="+mn-ea"/>
                <a:cs typeface="+mn-cs"/>
              </a:rPr>
              <a:t>Syntax</a:t>
            </a:r>
            <a:endParaRPr kumimoji="0" lang="en-US" sz="217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Content Placeholder 2"/>
          <p:cNvSpPr txBox="1"/>
          <p:nvPr/>
        </p:nvSpPr>
        <p:spPr>
          <a:xfrm>
            <a:off x="6533331" y="3627778"/>
            <a:ext cx="1955370" cy="619617"/>
          </a:xfrm>
          <a:prstGeom prst="rect">
            <a:avLst/>
          </a:prstGeom>
        </p:spPr>
        <p:txBody>
          <a:bodyPr vert="horz" lIns="72658" tIns="36329" rIns="72658" bIns="36329" rtlCol="0">
            <a:normAutofit/>
          </a:bodyPr>
          <a:lstStyle/>
          <a:p>
            <a:pPr marL="276225" lvl="0" indent="-276225">
              <a:spcBef>
                <a:spcPct val="20000"/>
              </a:spcBef>
              <a:defRPr/>
            </a:pPr>
            <a:r>
              <a:rPr lang="en-US" sz="2170" b="1" dirty="0" smtClean="0">
                <a:solidFill>
                  <a:prstClr val="black"/>
                </a:solidFill>
              </a:rPr>
              <a:t>Special symbols</a:t>
            </a:r>
          </a:p>
          <a:p>
            <a:pPr marL="276225" marR="0" lvl="0" indent="-276225" algn="l" defTabSz="735965"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170" b="1" i="0" u="none" strike="noStrike" kern="1200" cap="none" spc="0" normalizeH="0" baseline="0" noProof="0" dirty="0">
              <a:ln>
                <a:noFill/>
              </a:ln>
              <a:solidFill>
                <a:schemeClr val="tx1"/>
              </a:solidFill>
              <a:effectLst/>
              <a:uLnTx/>
              <a:uFillTx/>
              <a:latin typeface="+mn-lt"/>
              <a:ea typeface="+mn-ea"/>
              <a:cs typeface="+mn-cs"/>
            </a:endParaRPr>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ppt_x</p:attrName>
                                        </p:attrNameLst>
                                      </p:cBhvr>
                                      <p:tavLst>
                                        <p:tav tm="0">
                                          <p:val>
                                            <p:strVal val="#ppt_x-.2"/>
                                          </p:val>
                                        </p:tav>
                                        <p:tav tm="100000">
                                          <p:val>
                                            <p:strVal val="#ppt_x"/>
                                          </p:val>
                                        </p:tav>
                                      </p:tavLst>
                                    </p:anim>
                                    <p:anim calcmode="lin" valueType="num">
                                      <p:cBhvr>
                                        <p:cTn id="14"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5" dur="1000"/>
                                        <p:tgtEl>
                                          <p:spTgt spid="8"/>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ppt_x</p:attrName>
                                        </p:attrNameLst>
                                      </p:cBhvr>
                                      <p:tavLst>
                                        <p:tav tm="0">
                                          <p:val>
                                            <p:strVal val="#ppt_x-.2"/>
                                          </p:val>
                                        </p:tav>
                                        <p:tav tm="100000">
                                          <p:val>
                                            <p:strVal val="#ppt_x"/>
                                          </p:val>
                                        </p:tav>
                                      </p:tavLst>
                                    </p:anim>
                                    <p:anim calcmode="lin" valueType="num">
                                      <p:cBhvr>
                                        <p:cTn id="20"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ppt_x</p:attrName>
                                        </p:attrNameLst>
                                      </p:cBhvr>
                                      <p:tavLst>
                                        <p:tav tm="0">
                                          <p:val>
                                            <p:strVal val="#ppt_x-.2"/>
                                          </p:val>
                                        </p:tav>
                                        <p:tav tm="100000">
                                          <p:val>
                                            <p:strVal val="#ppt_x"/>
                                          </p:val>
                                        </p:tav>
                                      </p:tavLst>
                                    </p:anim>
                                    <p:anim calcmode="lin" valueType="num">
                                      <p:cBhvr>
                                        <p:cTn id="27"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8" dur="1000"/>
                                        <p:tgtEl>
                                          <p:spTgt spid="7"/>
                                        </p:tgtEl>
                                      </p:cBhvr>
                                    </p:animEffect>
                                  </p:childTnLst>
                                </p:cTn>
                              </p:par>
                            </p:childTnLst>
                          </p:cTn>
                        </p:par>
                        <p:par>
                          <p:cTn id="29" fill="hold">
                            <p:stCondLst>
                              <p:cond delay="1000"/>
                            </p:stCondLst>
                            <p:childTnLst>
                              <p:par>
                                <p:cTn id="30" presetID="29"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1000" fill="hold"/>
                                        <p:tgtEl>
                                          <p:spTgt spid="9"/>
                                        </p:tgtEl>
                                        <p:attrNameLst>
                                          <p:attrName>ppt_x</p:attrName>
                                        </p:attrNameLst>
                                      </p:cBhvr>
                                      <p:tavLst>
                                        <p:tav tm="0">
                                          <p:val>
                                            <p:strVal val="#ppt_x-.2"/>
                                          </p:val>
                                        </p:tav>
                                        <p:tav tm="100000">
                                          <p:val>
                                            <p:strVal val="#ppt_x"/>
                                          </p:val>
                                        </p:tav>
                                      </p:tavLst>
                                    </p:anim>
                                    <p:anim calcmode="lin" valueType="num">
                                      <p:cBhvr>
                                        <p:cTn id="3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4" dur="1000"/>
                                        <p:tgtEl>
                                          <p:spTgt spid="9"/>
                                        </p:tgtEl>
                                      </p:cBhvr>
                                    </p:animEffect>
                                  </p:childTnLst>
                                </p:cTn>
                              </p:par>
                            </p:childTnLst>
                          </p:cTn>
                        </p:par>
                        <p:par>
                          <p:cTn id="35" fill="hold">
                            <p:stCondLst>
                              <p:cond delay="2000"/>
                            </p:stCondLst>
                            <p:childTnLst>
                              <p:par>
                                <p:cTn id="36" presetID="29"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1000" fill="hold"/>
                                        <p:tgtEl>
                                          <p:spTgt spid="11"/>
                                        </p:tgtEl>
                                        <p:attrNameLst>
                                          <p:attrName>ppt_x</p:attrName>
                                        </p:attrNameLst>
                                      </p:cBhvr>
                                      <p:tavLst>
                                        <p:tav tm="0">
                                          <p:val>
                                            <p:strVal val="#ppt_x-.2"/>
                                          </p:val>
                                        </p:tav>
                                        <p:tav tm="100000">
                                          <p:val>
                                            <p:strVal val="#ppt_x"/>
                                          </p:val>
                                        </p:tav>
                                      </p:tavLst>
                                    </p:anim>
                                    <p:anim calcmode="lin" valueType="num">
                                      <p:cBhvr>
                                        <p:cTn id="39"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1000" fill="hold"/>
                                        <p:tgtEl>
                                          <p:spTgt spid="5"/>
                                        </p:tgtEl>
                                        <p:attrNameLst>
                                          <p:attrName>ppt_x</p:attrName>
                                        </p:attrNameLst>
                                      </p:cBhvr>
                                      <p:tavLst>
                                        <p:tav tm="0">
                                          <p:val>
                                            <p:strVal val="#ppt_x-.2"/>
                                          </p:val>
                                        </p:tav>
                                        <p:tav tm="100000">
                                          <p:val>
                                            <p:strVal val="#ppt_x"/>
                                          </p:val>
                                        </p:tav>
                                      </p:tavLst>
                                    </p:anim>
                                    <p:anim calcmode="lin" valueType="num">
                                      <p:cBhvr>
                                        <p:cTn id="4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1000" fill="hold"/>
                                        <p:tgtEl>
                                          <p:spTgt spid="12"/>
                                        </p:tgtEl>
                                        <p:attrNameLst>
                                          <p:attrName>ppt_x</p:attrName>
                                        </p:attrNameLst>
                                      </p:cBhvr>
                                      <p:tavLst>
                                        <p:tav tm="0">
                                          <p:val>
                                            <p:strVal val="#ppt_x-.2"/>
                                          </p:val>
                                        </p:tav>
                                        <p:tav tm="100000">
                                          <p:val>
                                            <p:strVal val="#ppt_x"/>
                                          </p:val>
                                        </p:tav>
                                      </p:tavLst>
                                    </p:anim>
                                    <p:anim calcmode="lin" valueType="num">
                                      <p:cBhvr>
                                        <p:cTn id="5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9"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ppt_x</p:attrName>
                                        </p:attrNameLst>
                                      </p:cBhvr>
                                      <p:tavLst>
                                        <p:tav tm="0">
                                          <p:val>
                                            <p:strVal val="#ppt_x-.2"/>
                                          </p:val>
                                        </p:tav>
                                        <p:tav tm="100000">
                                          <p:val>
                                            <p:strVal val="#ppt_x"/>
                                          </p:val>
                                        </p:tav>
                                      </p:tavLst>
                                    </p:anim>
                                    <p:anim calcmode="lin" valueType="num">
                                      <p:cBhvr>
                                        <p:cTn id="6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61" dur="10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29" presetClass="entr" presetSubtype="0"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1000" fill="hold"/>
                                        <p:tgtEl>
                                          <p:spTgt spid="14"/>
                                        </p:tgtEl>
                                        <p:attrNameLst>
                                          <p:attrName>ppt_x</p:attrName>
                                        </p:attrNameLst>
                                      </p:cBhvr>
                                      <p:tavLst>
                                        <p:tav tm="0">
                                          <p:val>
                                            <p:strVal val="#ppt_x-.2"/>
                                          </p:val>
                                        </p:tav>
                                        <p:tav tm="100000">
                                          <p:val>
                                            <p:strVal val="#ppt_x"/>
                                          </p:val>
                                        </p:tav>
                                      </p:tavLst>
                                    </p:anim>
                                    <p:anim calcmode="lin" valueType="num">
                                      <p:cBhvr>
                                        <p:cTn id="67"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p:bldP spid="9" grpId="0"/>
      <p:bldP spid="10" grpId="0"/>
      <p:bldP spid="11" grpId="0"/>
      <p:bldP spid="12" grpId="0"/>
      <p:bldP spid="1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 y="205740"/>
            <a:ext cx="8543290" cy="4471670"/>
          </a:xfrm>
        </p:spPr>
        <p:txBody>
          <a:bodyPr>
            <a:normAutofit/>
          </a:bodyPr>
          <a:lstStyle/>
          <a:p>
            <a:pPr>
              <a:lnSpc>
                <a:spcPct val="150000"/>
              </a:lnSpc>
            </a:pPr>
            <a:r>
              <a:rPr lang="en-US" sz="2800" dirty="0" smtClean="0"/>
              <a:t>“</a:t>
            </a:r>
            <a:r>
              <a:rPr lang="en-US" sz="2800" dirty="0" smtClean="0">
                <a:latin typeface="Adobe Caslon Pro" panose="0205050205050A020403" pitchFamily="18" charset="0"/>
              </a:rPr>
              <a:t>Binary is not just talking to a machine,</a:t>
            </a:r>
            <a:br>
              <a:rPr lang="en-US" sz="2800" dirty="0" smtClean="0">
                <a:latin typeface="Adobe Caslon Pro" panose="0205050205050A020403" pitchFamily="18" charset="0"/>
              </a:rPr>
            </a:br>
            <a:r>
              <a:rPr lang="en-US" sz="2800" dirty="0" smtClean="0">
                <a:latin typeface="Adobe Caslon Pro" panose="0205050205050A020403" pitchFamily="18" charset="0"/>
              </a:rPr>
              <a:t>It is the chromosome of the modern world</a:t>
            </a:r>
            <a:r>
              <a:rPr lang="en-US" sz="2800" dirty="0" smtClean="0"/>
              <a:t>”</a:t>
            </a:r>
            <a:r>
              <a:rPr lang="en-US" sz="2400" dirty="0" smtClean="0"/>
              <a:t/>
            </a:r>
            <a:br>
              <a:rPr lang="en-US" sz="2400" dirty="0" smtClean="0"/>
            </a:br>
            <a:r>
              <a:rPr lang="en-US" sz="2400" dirty="0" smtClean="0"/>
              <a:t/>
            </a:r>
            <a:br>
              <a:rPr lang="en-US" sz="2400" dirty="0" smtClean="0"/>
            </a:br>
            <a:r>
              <a:rPr lang="en-US" sz="2400" dirty="0" smtClean="0"/>
              <a:t>                                                 - Subin Sebastian</a:t>
            </a: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Horizontal Scroll 3"/>
          <p:cNvSpPr/>
          <p:nvPr/>
        </p:nvSpPr>
        <p:spPr>
          <a:xfrm>
            <a:off x="2571736" y="277066"/>
            <a:ext cx="385765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8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Identifiers</a:t>
            </a:r>
          </a:p>
        </p:txBody>
      </p:sp>
      <p:sp>
        <p:nvSpPr>
          <p:cNvPr id="6" name="Rectangle 5"/>
          <p:cNvSpPr/>
          <p:nvPr/>
        </p:nvSpPr>
        <p:spPr>
          <a:xfrm>
            <a:off x="1000100" y="1940974"/>
            <a:ext cx="7786742" cy="2630170"/>
          </a:xfrm>
          <a:prstGeom prst="rect">
            <a:avLst/>
          </a:prstGeom>
        </p:spPr>
        <p:txBody>
          <a:bodyPr wrap="square">
            <a:spAutoFit/>
          </a:bodyPr>
          <a:lstStyle/>
          <a:p>
            <a:pPr>
              <a:lnSpc>
                <a:spcPct val="150000"/>
              </a:lnSpc>
              <a:buFontTx/>
              <a:buChar char="-"/>
            </a:pPr>
            <a:r>
              <a:rPr lang="en-US" sz="2200" i="1" dirty="0" smtClean="0">
                <a:solidFill>
                  <a:schemeClr val="bg1"/>
                </a:solidFill>
              </a:rPr>
              <a:t>Name given to entities such as variables, functions, structures etc.</a:t>
            </a:r>
          </a:p>
          <a:p>
            <a:pPr>
              <a:lnSpc>
                <a:spcPct val="150000"/>
              </a:lnSpc>
            </a:pPr>
            <a:r>
              <a:rPr lang="en-US" sz="2200" i="1" dirty="0" smtClean="0">
                <a:solidFill>
                  <a:schemeClr val="bg1"/>
                </a:solidFill>
              </a:rPr>
              <a:t>Example:   int </a:t>
            </a:r>
            <a:r>
              <a:rPr lang="en-US" sz="2200" i="1" dirty="0" smtClean="0">
                <a:solidFill>
                  <a:srgbClr val="FFFF00"/>
                </a:solidFill>
              </a:rPr>
              <a:t>sum</a:t>
            </a:r>
            <a:r>
              <a:rPr lang="en-US" sz="2200" i="1" dirty="0" smtClean="0">
                <a:solidFill>
                  <a:schemeClr val="bg1"/>
                </a:solidFill>
              </a:rPr>
              <a:t>; float </a:t>
            </a:r>
            <a:r>
              <a:rPr lang="en-US" sz="2200" i="1" dirty="0" smtClean="0">
                <a:solidFill>
                  <a:srgbClr val="FFFF00"/>
                </a:solidFill>
              </a:rPr>
              <a:t>marks</a:t>
            </a:r>
            <a:r>
              <a:rPr lang="en-US" sz="2200" i="1" dirty="0" smtClean="0">
                <a:solidFill>
                  <a:schemeClr val="bg1"/>
                </a:solidFill>
              </a:rPr>
              <a:t>;  void </a:t>
            </a:r>
            <a:r>
              <a:rPr lang="en-US" sz="2200" i="1" dirty="0" smtClean="0">
                <a:solidFill>
                  <a:srgbClr val="FFFF00"/>
                </a:solidFill>
              </a:rPr>
              <a:t>swap</a:t>
            </a:r>
            <a:r>
              <a:rPr lang="en-US" sz="2200" i="1" dirty="0" smtClean="0">
                <a:solidFill>
                  <a:schemeClr val="bg1"/>
                </a:solidFill>
              </a:rPr>
              <a:t>(int a, int b);</a:t>
            </a:r>
          </a:p>
          <a:p>
            <a:pPr>
              <a:lnSpc>
                <a:spcPct val="150000"/>
              </a:lnSpc>
              <a:buFontTx/>
              <a:buChar char="-"/>
            </a:pPr>
            <a:endParaRPr lang="en-US" sz="2200" i="1" dirty="0" smtClean="0">
              <a:solidFill>
                <a:schemeClr val="bg1"/>
              </a:solidFill>
            </a:endParaRPr>
          </a:p>
          <a:p>
            <a:pPr>
              <a:lnSpc>
                <a:spcPct val="150000"/>
              </a:lnSpc>
            </a:pPr>
            <a:r>
              <a:rPr lang="en-US" sz="2200" i="1" dirty="0" smtClean="0">
                <a:solidFill>
                  <a:schemeClr val="bg1"/>
                </a:solidFill>
              </a:rPr>
              <a:t>sum, marks, swap - Identifiers</a:t>
            </a:r>
          </a:p>
          <a:p>
            <a:pPr>
              <a:lnSpc>
                <a:spcPct val="150000"/>
              </a:lnSpc>
            </a:pPr>
            <a:r>
              <a:rPr lang="en-US" sz="2200" i="1" dirty="0" smtClean="0">
                <a:solidFill>
                  <a:schemeClr val="bg1"/>
                </a:solidFill>
              </a:rPr>
              <a:t>int, float - Keywords</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xEl>
                                              <p:pRg st="0" end="0"/>
                                            </p:txEl>
                                          </p:spTgt>
                                        </p:tgtEl>
                                      </p:cBhvr>
                                    </p:animEffect>
                                  </p:childTnLst>
                                </p:cTn>
                              </p:par>
                            </p:childTnLst>
                          </p:cTn>
                        </p:par>
                        <p:par>
                          <p:cTn id="15" fill="hold">
                            <p:stCondLst>
                              <p:cond delay="1000"/>
                            </p:stCondLst>
                            <p:childTnLst>
                              <p:par>
                                <p:cTn id="16" presetID="29" presetClass="entr" presetSubtype="0"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p:cTn id="18"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p:cTn id="25" dur="10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6">
                                            <p:txEl>
                                              <p:pRg st="3" end="3"/>
                                            </p:txEl>
                                          </p:spTgt>
                                        </p:tgtEl>
                                      </p:cBhvr>
                                    </p:animEffect>
                                  </p:childTnLst>
                                </p:cTn>
                              </p:par>
                            </p:childTnLst>
                          </p:cTn>
                        </p:par>
                        <p:par>
                          <p:cTn id="28" fill="hold">
                            <p:stCondLst>
                              <p:cond delay="1000"/>
                            </p:stCondLst>
                            <p:childTnLst>
                              <p:par>
                                <p:cTn id="29" presetID="29" presetClass="entr" presetSubtype="0"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p:cTn id="31" dur="1000" fill="hold"/>
                                        <p:tgtEl>
                                          <p:spTgt spid="6">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Horizontal Scroll 3"/>
          <p:cNvSpPr/>
          <p:nvPr/>
        </p:nvSpPr>
        <p:spPr>
          <a:xfrm>
            <a:off x="2571736" y="277066"/>
            <a:ext cx="385765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32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Constants</a:t>
            </a:r>
            <a:endParaRPr lang="en-IN" sz="2800" b="1" i="1" dirty="0" smtClean="0">
              <a:solidFill>
                <a:schemeClr val="bg1"/>
              </a:solidFill>
              <a:effectLst>
                <a:outerShdw blurRad="38100" dist="38100" dir="2700000" algn="tl">
                  <a:srgbClr val="000000">
                    <a:alpha val="43137"/>
                  </a:srgbClr>
                </a:outerShdw>
              </a:effectLst>
              <a:latin typeface="Letter Gothic Std" panose="020B0409020202030304" pitchFamily="49" charset="0"/>
            </a:endParaRPr>
          </a:p>
        </p:txBody>
      </p:sp>
      <p:sp>
        <p:nvSpPr>
          <p:cNvPr id="6" name="Rectangle 5"/>
          <p:cNvSpPr/>
          <p:nvPr/>
        </p:nvSpPr>
        <p:spPr>
          <a:xfrm>
            <a:off x="1500166" y="1869536"/>
            <a:ext cx="6786610" cy="2630170"/>
          </a:xfrm>
          <a:prstGeom prst="rect">
            <a:avLst/>
          </a:prstGeom>
        </p:spPr>
        <p:txBody>
          <a:bodyPr wrap="square">
            <a:spAutoFit/>
          </a:bodyPr>
          <a:lstStyle/>
          <a:p>
            <a:pPr>
              <a:lnSpc>
                <a:spcPct val="150000"/>
              </a:lnSpc>
              <a:buFontTx/>
              <a:buChar char="-"/>
            </a:pPr>
            <a:r>
              <a:rPr lang="en-US" sz="2200" i="1" dirty="0" smtClean="0">
                <a:solidFill>
                  <a:schemeClr val="bg1"/>
                </a:solidFill>
              </a:rPr>
              <a:t> Anything assigned to the variables is called constant</a:t>
            </a:r>
          </a:p>
          <a:p>
            <a:pPr>
              <a:lnSpc>
                <a:spcPct val="150000"/>
              </a:lnSpc>
            </a:pPr>
            <a:r>
              <a:rPr lang="en-US" sz="2200" i="1" dirty="0" smtClean="0">
                <a:solidFill>
                  <a:schemeClr val="bg1"/>
                </a:solidFill>
              </a:rPr>
              <a:t>Example:   int </a:t>
            </a:r>
            <a:r>
              <a:rPr lang="en-US" sz="2200" i="1" dirty="0" smtClean="0">
                <a:solidFill>
                  <a:srgbClr val="FFFF00"/>
                </a:solidFill>
              </a:rPr>
              <a:t>sum = 10</a:t>
            </a:r>
            <a:r>
              <a:rPr lang="en-US" sz="2200" i="1" dirty="0" smtClean="0">
                <a:solidFill>
                  <a:schemeClr val="bg1"/>
                </a:solidFill>
              </a:rPr>
              <a:t>; float </a:t>
            </a:r>
            <a:r>
              <a:rPr lang="en-US" sz="2200" i="1" dirty="0" smtClean="0">
                <a:solidFill>
                  <a:srgbClr val="FFFF00"/>
                </a:solidFill>
              </a:rPr>
              <a:t>marks = 10.456</a:t>
            </a:r>
            <a:r>
              <a:rPr lang="en-US" sz="2200" i="1" dirty="0" smtClean="0">
                <a:solidFill>
                  <a:schemeClr val="bg1"/>
                </a:solidFill>
              </a:rPr>
              <a:t>; </a:t>
            </a:r>
          </a:p>
          <a:p>
            <a:pPr>
              <a:lnSpc>
                <a:spcPct val="150000"/>
              </a:lnSpc>
            </a:pPr>
            <a:endParaRPr lang="en-US" sz="2200" i="1" dirty="0" smtClean="0">
              <a:solidFill>
                <a:schemeClr val="bg1"/>
              </a:solidFill>
            </a:endParaRPr>
          </a:p>
          <a:p>
            <a:pPr>
              <a:lnSpc>
                <a:spcPct val="150000"/>
              </a:lnSpc>
            </a:pPr>
            <a:r>
              <a:rPr lang="en-US" sz="2200" i="1" dirty="0" smtClean="0">
                <a:solidFill>
                  <a:schemeClr val="bg1"/>
                </a:solidFill>
              </a:rPr>
              <a:t>10 – integer constant</a:t>
            </a:r>
          </a:p>
          <a:p>
            <a:pPr>
              <a:lnSpc>
                <a:spcPct val="150000"/>
              </a:lnSpc>
            </a:pPr>
            <a:r>
              <a:rPr lang="en-US" sz="2200" i="1" dirty="0" smtClean="0">
                <a:solidFill>
                  <a:schemeClr val="bg1"/>
                </a:solidFill>
              </a:rPr>
              <a:t>10.456 – floating point constant</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xEl>
                                              <p:pRg st="0" end="0"/>
                                            </p:txEl>
                                          </p:spTgt>
                                        </p:tgtEl>
                                      </p:cBhvr>
                                    </p:animEffect>
                                  </p:childTnLst>
                                </p:cTn>
                              </p:par>
                            </p:childTnLst>
                          </p:cTn>
                        </p:par>
                        <p:par>
                          <p:cTn id="15" fill="hold">
                            <p:stCondLst>
                              <p:cond delay="1000"/>
                            </p:stCondLst>
                            <p:childTnLst>
                              <p:par>
                                <p:cTn id="16" presetID="29" presetClass="entr" presetSubtype="0"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p:cTn id="18"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p:cTn id="25" dur="10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6">
                                            <p:txEl>
                                              <p:pRg st="3" end="3"/>
                                            </p:txEl>
                                          </p:spTgt>
                                        </p:tgtEl>
                                      </p:cBhvr>
                                    </p:animEffect>
                                  </p:childTnLst>
                                </p:cTn>
                              </p:par>
                            </p:childTnLst>
                          </p:cTn>
                        </p:par>
                        <p:par>
                          <p:cTn id="28" fill="hold">
                            <p:stCondLst>
                              <p:cond delay="1000"/>
                            </p:stCondLst>
                            <p:childTnLst>
                              <p:par>
                                <p:cTn id="29" presetID="29" presetClass="entr" presetSubtype="0"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p:cTn id="31" dur="1000" fill="hold"/>
                                        <p:tgtEl>
                                          <p:spTgt spid="6">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22" name="AutoShape 6"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pic>
        <p:nvPicPr>
          <p:cNvPr id="4" name="Shape 115"/>
          <p:cNvPicPr preferRelativeResize="0"/>
          <p:nvPr/>
        </p:nvPicPr>
        <p:blipFill>
          <a:blip r:embed="rId3" cstate="print"/>
          <a:stretch>
            <a:fillRect/>
          </a:stretch>
        </p:blipFill>
        <p:spPr>
          <a:xfrm>
            <a:off x="8364294" y="69696"/>
            <a:ext cx="648072" cy="519522"/>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
        <p:nvSpPr>
          <p:cNvPr id="9224" name="AutoShape 8"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6" name="AutoShape 10"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8" name="AutoShape 12"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5" name="AutoShape 19"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7" name="AutoShape 21"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9" name="AutoShape 23"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41" name="AutoShape 25"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15" name="Rectangle 14"/>
          <p:cNvSpPr/>
          <p:nvPr/>
        </p:nvSpPr>
        <p:spPr>
          <a:xfrm>
            <a:off x="4943475" y="-185"/>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3" name="Picture 2" descr="Image result for brian kernighan black and white png"/>
          <p:cNvPicPr>
            <a:picLocks noChangeAspect="1" noChangeArrowheads="1"/>
          </p:cNvPicPr>
          <p:nvPr/>
        </p:nvPicPr>
        <p:blipFill>
          <a:blip r:embed="rId4">
            <a:grayscl/>
            <a:lum bright="10000"/>
          </a:blip>
          <a:srcRect l="44490" r="12058"/>
          <a:stretch>
            <a:fillRect/>
          </a:stretch>
        </p:blipFill>
        <p:spPr bwMode="auto">
          <a:xfrm>
            <a:off x="151765" y="2353310"/>
            <a:ext cx="2392680" cy="2790825"/>
          </a:xfrm>
          <a:prstGeom prst="rect">
            <a:avLst/>
          </a:prstGeom>
          <a:noFill/>
        </p:spPr>
      </p:pic>
      <p:pic>
        <p:nvPicPr>
          <p:cNvPr id="5" name="Picture 4"/>
          <p:cNvPicPr>
            <a:picLocks noChangeAspect="1" noChangeArrowheads="1"/>
          </p:cNvPicPr>
          <p:nvPr/>
        </p:nvPicPr>
        <p:blipFill>
          <a:blip r:embed="rId5" cstate="print"/>
          <a:srcRect/>
          <a:stretch>
            <a:fillRect/>
          </a:stretch>
        </p:blipFill>
        <p:spPr bwMode="auto">
          <a:xfrm>
            <a:off x="6149340" y="1574165"/>
            <a:ext cx="3161665" cy="34747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pic>
      <p:pic>
        <p:nvPicPr>
          <p:cNvPr id="6" name="Picture 5"/>
          <p:cNvPicPr>
            <a:picLocks noChangeAspect="1"/>
          </p:cNvPicPr>
          <p:nvPr/>
        </p:nvPicPr>
        <p:blipFill>
          <a:blip r:embed="rId6" cstate="print">
            <a:duotone>
              <a:prstClr val="black"/>
              <a:schemeClr val="tx1">
                <a:tint val="45000"/>
                <a:satMod val="400000"/>
              </a:schemeClr>
            </a:duotone>
            <a:lum bright="10000" contrast="40000"/>
          </a:blip>
          <a:srcRect l="4762" t="5079" r="3175" b="6032"/>
          <a:stretch>
            <a:fillRect/>
          </a:stretch>
        </p:blipFill>
        <p:spPr>
          <a:xfrm>
            <a:off x="1789430" y="207010"/>
            <a:ext cx="2428240" cy="2985135"/>
          </a:xfrm>
          <a:prstGeom prst="rect">
            <a:avLst/>
          </a:prstGeom>
          <a:ln>
            <a:noFill/>
          </a:ln>
          <a:effectLst>
            <a:softEdge rad="112500"/>
          </a:effectLst>
        </p:spPr>
      </p:pic>
      <p:pic>
        <p:nvPicPr>
          <p:cNvPr id="7" name="Picture 6"/>
          <p:cNvPicPr>
            <a:picLocks noChangeAspect="1"/>
          </p:cNvPicPr>
          <p:nvPr/>
        </p:nvPicPr>
        <p:blipFill>
          <a:blip r:embed="rId7">
            <a:lum bright="10000"/>
          </a:blip>
          <a:stretch>
            <a:fillRect/>
          </a:stretch>
        </p:blipFill>
        <p:spPr>
          <a:xfrm>
            <a:off x="4451350" y="298450"/>
            <a:ext cx="2468245" cy="282765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646669" y="1333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List of keywords in C programming language"/>
          <p:cNvSpPr>
            <a:spLocks noChangeAspect="1" noChangeArrowheads="1"/>
          </p:cNvSpPr>
          <p:nvPr/>
        </p:nvSpPr>
        <p:spPr bwMode="auto">
          <a:xfrm>
            <a:off x="155575" y="-144011"/>
            <a:ext cx="304800" cy="304801"/>
          </a:xfrm>
          <a:prstGeom prst="rect">
            <a:avLst/>
          </a:prstGeom>
          <a:noFill/>
        </p:spPr>
        <p:txBody>
          <a:bodyPr vert="horz" wrap="square" lIns="91440" tIns="45720" rIns="91440" bIns="45720" numCol="1" anchor="t" anchorCtr="0" compatLnSpc="1"/>
          <a:lstStyle/>
          <a:p>
            <a:endParaRPr lang="en-US"/>
          </a:p>
        </p:txBody>
      </p:sp>
      <p:sp>
        <p:nvSpPr>
          <p:cNvPr id="1028" name="AutoShape 4" descr="List of keywords in C programming language"/>
          <p:cNvSpPr>
            <a:spLocks noChangeAspect="1" noChangeArrowheads="1"/>
          </p:cNvSpPr>
          <p:nvPr/>
        </p:nvSpPr>
        <p:spPr bwMode="auto">
          <a:xfrm>
            <a:off x="155575" y="-144011"/>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List of keywords in C programming language"/>
          <p:cNvSpPr>
            <a:spLocks noChangeAspect="1" noChangeArrowheads="1"/>
          </p:cNvSpPr>
          <p:nvPr/>
        </p:nvSpPr>
        <p:spPr bwMode="auto">
          <a:xfrm>
            <a:off x="155575" y="-144011"/>
            <a:ext cx="304800" cy="304801"/>
          </a:xfrm>
          <a:prstGeom prst="rect">
            <a:avLst/>
          </a:prstGeom>
          <a:noFill/>
        </p:spPr>
        <p:txBody>
          <a:bodyPr vert="horz" wrap="square" lIns="91440" tIns="45720" rIns="91440" bIns="45720" numCol="1" anchor="t" anchorCtr="0" compatLnSpc="1"/>
          <a:lstStyle/>
          <a:p>
            <a:endParaRPr lang="en-US"/>
          </a:p>
        </p:txBody>
      </p:sp>
      <p:pic>
        <p:nvPicPr>
          <p:cNvPr id="8" name="Picture 7" descr="c-keywords_0.jpg"/>
          <p:cNvPicPr>
            <a:picLocks noChangeAspect="1"/>
          </p:cNvPicPr>
          <p:nvPr/>
        </p:nvPicPr>
        <p:blipFill>
          <a:blip r:embed="rId2" cstate="print">
            <a:lum bright="5000" contrast="3000"/>
          </a:blip>
          <a:stretch>
            <a:fillRect/>
          </a:stretch>
        </p:blipFill>
        <p:spPr>
          <a:xfrm>
            <a:off x="1500166" y="714814"/>
            <a:ext cx="6072230" cy="36076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ppt_w</p:attrName>
                                        </p:attrNameLst>
                                      </p:cBhvr>
                                      <p:tavLst>
                                        <p:tav tm="0">
                                          <p:val>
                                            <p:strVal val="#ppt_w*0.70"/>
                                          </p:val>
                                        </p:tav>
                                        <p:tav tm="100000">
                                          <p:val>
                                            <p:strVal val="#ppt_w"/>
                                          </p:val>
                                        </p:tav>
                                      </p:tavLst>
                                    </p:anim>
                                    <p:anim calcmode="lin" valueType="num">
                                      <p:cBhvr>
                                        <p:cTn id="8" dur="2000" fill="hold"/>
                                        <p:tgtEl>
                                          <p:spTgt spid="8"/>
                                        </p:tgtEl>
                                        <p:attrNameLst>
                                          <p:attrName>ppt_h</p:attrName>
                                        </p:attrNameLst>
                                      </p:cBhvr>
                                      <p:tavLst>
                                        <p:tav tm="0">
                                          <p:val>
                                            <p:strVal val="#ppt_h"/>
                                          </p:val>
                                        </p:tav>
                                        <p:tav tm="100000">
                                          <p:val>
                                            <p:strVal val="#ppt_h"/>
                                          </p:val>
                                        </p:tav>
                                      </p:tavLst>
                                    </p:anim>
                                    <p:animEffect transition="in" filter="fade">
                                      <p:cBhvr>
                                        <p:cTn id="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600730"/>
            <a:ext cx="5181600" cy="523220"/>
          </a:xfrm>
          <a:prstGeom prst="rect">
            <a:avLst/>
          </a:prstGeom>
          <a:noFill/>
        </p:spPr>
        <p:txBody>
          <a:bodyPr wrap="square" rtlCol="0">
            <a:spAutoFit/>
          </a:bodyPr>
          <a:lstStyle/>
          <a:p>
            <a:pPr algn="ctr"/>
            <a:r>
              <a:rPr lang="en-US" sz="2800" b="1" dirty="0" smtClean="0"/>
              <a:t>Number of keywords in C...?</a:t>
            </a:r>
            <a:endParaRPr lang="en-US" sz="2800" b="1" dirty="0"/>
          </a:p>
        </p:txBody>
      </p:sp>
      <p:sp>
        <p:nvSpPr>
          <p:cNvPr id="6" name="TextBox 5"/>
          <p:cNvSpPr txBox="1"/>
          <p:nvPr/>
        </p:nvSpPr>
        <p:spPr>
          <a:xfrm>
            <a:off x="3664870" y="2495550"/>
            <a:ext cx="1789464" cy="461665"/>
          </a:xfrm>
          <a:prstGeom prst="rect">
            <a:avLst/>
          </a:prstGeom>
          <a:noFill/>
        </p:spPr>
        <p:txBody>
          <a:bodyPr wrap="none" rtlCol="0">
            <a:spAutoFit/>
          </a:bodyPr>
          <a:lstStyle/>
          <a:p>
            <a:r>
              <a:rPr lang="en-US" sz="2400" b="1" dirty="0" smtClean="0"/>
              <a:t>32 keywords</a:t>
            </a:r>
            <a:endParaRPr lang="en-US" sz="2400" b="1" dirty="0"/>
          </a:p>
        </p:txBody>
      </p:sp>
      <p:sp>
        <p:nvSpPr>
          <p:cNvPr id="7" name="TextBox 6"/>
          <p:cNvSpPr txBox="1"/>
          <p:nvPr/>
        </p:nvSpPr>
        <p:spPr>
          <a:xfrm>
            <a:off x="2826670" y="1885950"/>
            <a:ext cx="1789464" cy="461665"/>
          </a:xfrm>
          <a:prstGeom prst="rect">
            <a:avLst/>
          </a:prstGeom>
          <a:noFill/>
        </p:spPr>
        <p:txBody>
          <a:bodyPr wrap="none" rtlCol="0">
            <a:spAutoFit/>
          </a:bodyPr>
          <a:lstStyle/>
          <a:p>
            <a:r>
              <a:rPr lang="en-US" sz="2400" b="1" dirty="0" smtClean="0"/>
              <a:t>34 keywords</a:t>
            </a:r>
            <a:endParaRPr lang="en-US" sz="2400" b="1" dirty="0"/>
          </a:p>
        </p:txBody>
      </p:sp>
      <p:sp>
        <p:nvSpPr>
          <p:cNvPr id="8" name="TextBox 7"/>
          <p:cNvSpPr txBox="1"/>
          <p:nvPr/>
        </p:nvSpPr>
        <p:spPr>
          <a:xfrm>
            <a:off x="4579270" y="3105150"/>
            <a:ext cx="1789464" cy="461665"/>
          </a:xfrm>
          <a:prstGeom prst="rect">
            <a:avLst/>
          </a:prstGeom>
          <a:noFill/>
        </p:spPr>
        <p:txBody>
          <a:bodyPr wrap="none" rtlCol="0">
            <a:spAutoFit/>
          </a:bodyPr>
          <a:lstStyle/>
          <a:p>
            <a:r>
              <a:rPr lang="en-US" sz="2400" b="1" dirty="0" smtClean="0"/>
              <a:t>28 keywords</a:t>
            </a:r>
            <a:endParaRPr lang="en-US" sz="2400" b="1" dirty="0"/>
          </a:p>
        </p:txBody>
      </p:sp>
      <p:sp>
        <p:nvSpPr>
          <p:cNvPr id="9" name="TextBox 8"/>
          <p:cNvSpPr txBox="1"/>
          <p:nvPr/>
        </p:nvSpPr>
        <p:spPr>
          <a:xfrm>
            <a:off x="5533006" y="3710285"/>
            <a:ext cx="1858394" cy="461665"/>
          </a:xfrm>
          <a:prstGeom prst="rect">
            <a:avLst/>
          </a:prstGeom>
          <a:noFill/>
        </p:spPr>
        <p:txBody>
          <a:bodyPr wrap="none" rtlCol="0">
            <a:spAutoFit/>
          </a:bodyPr>
          <a:lstStyle/>
          <a:p>
            <a:r>
              <a:rPr lang="en-US" sz="2400" b="1" dirty="0" smtClean="0"/>
              <a:t>22 keywords</a:t>
            </a:r>
            <a:endParaRPr lang="en-US" sz="2400" b="1" dirty="0"/>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ppt_x</p:attrName>
                                        </p:attrNameLst>
                                      </p:cBhvr>
                                      <p:tavLst>
                                        <p:tav tm="0">
                                          <p:val>
                                            <p:strVal val="#ppt_x-.2"/>
                                          </p:val>
                                        </p:tav>
                                        <p:tav tm="100000">
                                          <p:val>
                                            <p:strVal val="#ppt_x"/>
                                          </p:val>
                                        </p:tav>
                                      </p:tavLst>
                                    </p:anim>
                                    <p:anim calcmode="lin" valueType="num">
                                      <p:cBhvr>
                                        <p:cTn id="14"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5" dur="1000"/>
                                        <p:tgtEl>
                                          <p:spTgt spid="6"/>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ppt_x</p:attrName>
                                        </p:attrNameLst>
                                      </p:cBhvr>
                                      <p:tavLst>
                                        <p:tav tm="0">
                                          <p:val>
                                            <p:strVal val="#ppt_x-.2"/>
                                          </p:val>
                                        </p:tav>
                                        <p:tav tm="100000">
                                          <p:val>
                                            <p:strVal val="#ppt_x"/>
                                          </p:val>
                                        </p:tav>
                                      </p:tavLst>
                                    </p:anim>
                                    <p:anim calcmode="lin" valueType="num">
                                      <p:cBhvr>
                                        <p:cTn id="20"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
                                        </p:tgtEl>
                                      </p:cBhvr>
                                    </p:animEffect>
                                  </p:childTnLst>
                                </p:cTn>
                              </p:par>
                            </p:childTnLst>
                          </p:cTn>
                        </p:par>
                        <p:par>
                          <p:cTn id="22" fill="hold">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ppt_x</p:attrName>
                                        </p:attrNameLst>
                                      </p:cBhvr>
                                      <p:tavLst>
                                        <p:tav tm="0">
                                          <p:val>
                                            <p:strVal val="#ppt_x-.2"/>
                                          </p:val>
                                        </p:tav>
                                        <p:tav tm="100000">
                                          <p:val>
                                            <p:strVal val="#ppt_x"/>
                                          </p:val>
                                        </p:tav>
                                      </p:tavLst>
                                    </p:anim>
                                    <p:anim calcmode="lin" valueType="num">
                                      <p:cBhvr>
                                        <p:cTn id="26"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2000"/>
                                        <p:tgtEl>
                                          <p:spTgt spid="7"/>
                                        </p:tgtEl>
                                      </p:cBhvr>
                                    </p:animEffect>
                                    <p:set>
                                      <p:cBhvr>
                                        <p:cTn id="32" dur="1" fill="hold">
                                          <p:stCondLst>
                                            <p:cond delay="1999"/>
                                          </p:stCondLst>
                                        </p:cTn>
                                        <p:tgtEl>
                                          <p:spTgt spid="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2000"/>
                                        <p:tgtEl>
                                          <p:spTgt spid="8"/>
                                        </p:tgtEl>
                                      </p:cBhvr>
                                    </p:animEffect>
                                    <p:set>
                                      <p:cBhvr>
                                        <p:cTn id="35" dur="1" fill="hold">
                                          <p:stCondLst>
                                            <p:cond delay="19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2000"/>
                                        <p:tgtEl>
                                          <p:spTgt spid="9"/>
                                        </p:tgtEl>
                                      </p:cBhvr>
                                    </p:animEffect>
                                    <p:set>
                                      <p:cBhvr>
                                        <p:cTn id="38" dur="1" fill="hold">
                                          <p:stCondLst>
                                            <p:cond delay="1999"/>
                                          </p:stCondLst>
                                        </p:cTn>
                                        <p:tgtEl>
                                          <p:spTgt spid="9"/>
                                        </p:tgtEl>
                                        <p:attrNameLst>
                                          <p:attrName>style.visibility</p:attrName>
                                        </p:attrNameLst>
                                      </p:cBhvr>
                                      <p:to>
                                        <p:strVal val="hidden"/>
                                      </p:to>
                                    </p:set>
                                  </p:childTnLst>
                                </p:cTn>
                              </p:par>
                              <p:par>
                                <p:cTn id="39" presetID="6" presetClass="emph" presetSubtype="0" fill="hold" grpId="1" nodeType="withEffect">
                                  <p:stCondLst>
                                    <p:cond delay="0"/>
                                  </p:stCondLst>
                                  <p:childTnLst>
                                    <p:animScale>
                                      <p:cBhvr>
                                        <p:cTn id="40"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47664" y="1060031"/>
          <a:ext cx="6266180" cy="3601720"/>
        </p:xfrm>
        <a:graphic>
          <a:graphicData uri="http://schemas.openxmlformats.org/drawingml/2006/table">
            <a:tbl>
              <a:tblPr firstRow="1" firstCol="1" lastCol="1" bandRow="1" bandCol="1">
                <a:tableStyleId>{D7AC3CCA-C797-4891-BE02-D94E43425B78}</a:tableStyleId>
              </a:tblPr>
              <a:tblGrid>
                <a:gridCol w="1566545">
                  <a:extLst>
                    <a:ext uri="{9D8B030D-6E8A-4147-A177-3AD203B41FA5}">
                      <a16:colId xmlns:a16="http://schemas.microsoft.com/office/drawing/2014/main" xmlns="" val="20000"/>
                    </a:ext>
                  </a:extLst>
                </a:gridCol>
                <a:gridCol w="1566545">
                  <a:extLst>
                    <a:ext uri="{9D8B030D-6E8A-4147-A177-3AD203B41FA5}">
                      <a16:colId xmlns:a16="http://schemas.microsoft.com/office/drawing/2014/main" xmlns="" val="20001"/>
                    </a:ext>
                  </a:extLst>
                </a:gridCol>
                <a:gridCol w="1566545">
                  <a:extLst>
                    <a:ext uri="{9D8B030D-6E8A-4147-A177-3AD203B41FA5}">
                      <a16:colId xmlns:a16="http://schemas.microsoft.com/office/drawing/2014/main" xmlns="" val="20002"/>
                    </a:ext>
                  </a:extLst>
                </a:gridCol>
                <a:gridCol w="1566545">
                  <a:extLst>
                    <a:ext uri="{9D8B030D-6E8A-4147-A177-3AD203B41FA5}">
                      <a16:colId xmlns:a16="http://schemas.microsoft.com/office/drawing/2014/main" xmlns="" val="20003"/>
                    </a:ext>
                  </a:extLst>
                </a:gridCol>
              </a:tblGrid>
              <a:tr h="450215">
                <a:tc>
                  <a:txBody>
                    <a:bodyPr/>
                    <a:lstStyle/>
                    <a:p>
                      <a:pPr algn="ctr"/>
                      <a:r>
                        <a:rPr lang="en-US" sz="2000" b="0" dirty="0" smtClean="0">
                          <a:solidFill>
                            <a:schemeClr val="bg1"/>
                          </a:solidFill>
                        </a:rPr>
                        <a:t>auto</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break</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case</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char</a:t>
                      </a:r>
                      <a:endParaRPr lang="en-US" sz="2000" b="0" dirty="0">
                        <a:solidFill>
                          <a:schemeClr val="bg1"/>
                        </a:solidFill>
                      </a:endParaRPr>
                    </a:p>
                  </a:txBody>
                  <a:tcPr>
                    <a:solidFill>
                      <a:schemeClr val="tx1">
                        <a:lumMod val="85000"/>
                        <a:lumOff val="15000"/>
                      </a:schemeClr>
                    </a:solidFill>
                  </a:tcPr>
                </a:tc>
                <a:extLst>
                  <a:ext uri="{0D108BD9-81ED-4DB2-BD59-A6C34878D82A}">
                    <a16:rowId xmlns:a16="http://schemas.microsoft.com/office/drawing/2014/main" xmlns="" val="10000"/>
                  </a:ext>
                </a:extLst>
              </a:tr>
              <a:tr h="450215">
                <a:tc>
                  <a:txBody>
                    <a:bodyPr/>
                    <a:lstStyle/>
                    <a:p>
                      <a:pPr algn="ctr"/>
                      <a:r>
                        <a:rPr lang="en-US" sz="2000" b="0" dirty="0" smtClean="0">
                          <a:solidFill>
                            <a:schemeClr val="bg1"/>
                          </a:solidFill>
                        </a:rPr>
                        <a:t>const</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continue</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default</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do</a:t>
                      </a:r>
                      <a:endParaRPr lang="en-US" sz="2000" b="0" dirty="0">
                        <a:solidFill>
                          <a:schemeClr val="bg1"/>
                        </a:solidFill>
                      </a:endParaRPr>
                    </a:p>
                  </a:txBody>
                  <a:tcPr>
                    <a:solidFill>
                      <a:schemeClr val="tx1">
                        <a:lumMod val="85000"/>
                        <a:lumOff val="15000"/>
                      </a:schemeClr>
                    </a:solidFill>
                  </a:tcPr>
                </a:tc>
                <a:extLst>
                  <a:ext uri="{0D108BD9-81ED-4DB2-BD59-A6C34878D82A}">
                    <a16:rowId xmlns:a16="http://schemas.microsoft.com/office/drawing/2014/main" xmlns="" val="10001"/>
                  </a:ext>
                </a:extLst>
              </a:tr>
              <a:tr h="450215">
                <a:tc>
                  <a:txBody>
                    <a:bodyPr/>
                    <a:lstStyle/>
                    <a:p>
                      <a:pPr algn="ctr"/>
                      <a:r>
                        <a:rPr lang="en-US" sz="2000" b="0" dirty="0" smtClean="0">
                          <a:solidFill>
                            <a:schemeClr val="bg1"/>
                          </a:solidFill>
                        </a:rPr>
                        <a:t>double</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else</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enum</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extern</a:t>
                      </a:r>
                      <a:endParaRPr lang="en-US" sz="2000" b="0" dirty="0">
                        <a:solidFill>
                          <a:schemeClr val="bg1"/>
                        </a:solidFill>
                      </a:endParaRPr>
                    </a:p>
                  </a:txBody>
                  <a:tcPr>
                    <a:solidFill>
                      <a:schemeClr val="tx1">
                        <a:lumMod val="85000"/>
                        <a:lumOff val="15000"/>
                      </a:schemeClr>
                    </a:solidFill>
                  </a:tcPr>
                </a:tc>
                <a:extLst>
                  <a:ext uri="{0D108BD9-81ED-4DB2-BD59-A6C34878D82A}">
                    <a16:rowId xmlns:a16="http://schemas.microsoft.com/office/drawing/2014/main" xmlns="" val="10002"/>
                  </a:ext>
                </a:extLst>
              </a:tr>
              <a:tr h="450215">
                <a:tc>
                  <a:txBody>
                    <a:bodyPr/>
                    <a:lstStyle/>
                    <a:p>
                      <a:pPr algn="ctr"/>
                      <a:r>
                        <a:rPr lang="en-US" sz="2000" b="0" dirty="0" smtClean="0">
                          <a:solidFill>
                            <a:schemeClr val="bg1"/>
                          </a:solidFill>
                        </a:rPr>
                        <a:t>float</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for</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goto</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if</a:t>
                      </a:r>
                      <a:endParaRPr lang="en-US" sz="2000" b="0" dirty="0">
                        <a:solidFill>
                          <a:schemeClr val="bg1"/>
                        </a:solidFill>
                      </a:endParaRPr>
                    </a:p>
                  </a:txBody>
                  <a:tcPr>
                    <a:solidFill>
                      <a:schemeClr val="tx1">
                        <a:lumMod val="85000"/>
                        <a:lumOff val="15000"/>
                      </a:schemeClr>
                    </a:solidFill>
                  </a:tcPr>
                </a:tc>
                <a:extLst>
                  <a:ext uri="{0D108BD9-81ED-4DB2-BD59-A6C34878D82A}">
                    <a16:rowId xmlns:a16="http://schemas.microsoft.com/office/drawing/2014/main" xmlns="" val="10003"/>
                  </a:ext>
                </a:extLst>
              </a:tr>
              <a:tr h="450215">
                <a:tc>
                  <a:txBody>
                    <a:bodyPr/>
                    <a:lstStyle/>
                    <a:p>
                      <a:pPr algn="ctr"/>
                      <a:r>
                        <a:rPr lang="en-US" sz="2000" b="0" dirty="0" smtClean="0">
                          <a:solidFill>
                            <a:schemeClr val="bg1"/>
                          </a:solidFill>
                        </a:rPr>
                        <a:t>int</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long</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register</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return</a:t>
                      </a:r>
                      <a:endParaRPr lang="en-US" sz="2000" b="0" dirty="0">
                        <a:solidFill>
                          <a:schemeClr val="bg1"/>
                        </a:solidFill>
                      </a:endParaRPr>
                    </a:p>
                  </a:txBody>
                  <a:tcPr>
                    <a:solidFill>
                      <a:schemeClr val="tx1">
                        <a:lumMod val="85000"/>
                        <a:lumOff val="15000"/>
                      </a:schemeClr>
                    </a:solidFill>
                  </a:tcPr>
                </a:tc>
                <a:extLst>
                  <a:ext uri="{0D108BD9-81ED-4DB2-BD59-A6C34878D82A}">
                    <a16:rowId xmlns:a16="http://schemas.microsoft.com/office/drawing/2014/main" xmlns="" val="10004"/>
                  </a:ext>
                </a:extLst>
              </a:tr>
              <a:tr h="450215">
                <a:tc>
                  <a:txBody>
                    <a:bodyPr/>
                    <a:lstStyle/>
                    <a:p>
                      <a:pPr algn="ctr"/>
                      <a:r>
                        <a:rPr lang="en-US" sz="2000" b="0" dirty="0" smtClean="0">
                          <a:solidFill>
                            <a:schemeClr val="bg1"/>
                          </a:solidFill>
                        </a:rPr>
                        <a:t>short</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signed</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sizeof</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static</a:t>
                      </a:r>
                      <a:endParaRPr lang="en-US" sz="2000" b="0" dirty="0">
                        <a:solidFill>
                          <a:schemeClr val="bg1"/>
                        </a:solidFill>
                      </a:endParaRPr>
                    </a:p>
                  </a:txBody>
                  <a:tcPr>
                    <a:solidFill>
                      <a:schemeClr val="tx1">
                        <a:lumMod val="85000"/>
                        <a:lumOff val="15000"/>
                      </a:schemeClr>
                    </a:solidFill>
                  </a:tcPr>
                </a:tc>
                <a:extLst>
                  <a:ext uri="{0D108BD9-81ED-4DB2-BD59-A6C34878D82A}">
                    <a16:rowId xmlns:a16="http://schemas.microsoft.com/office/drawing/2014/main" xmlns="" val="10005"/>
                  </a:ext>
                </a:extLst>
              </a:tr>
              <a:tr h="450215">
                <a:tc>
                  <a:txBody>
                    <a:bodyPr/>
                    <a:lstStyle/>
                    <a:p>
                      <a:pPr algn="ctr"/>
                      <a:r>
                        <a:rPr lang="en-US" sz="2000" b="0" dirty="0" smtClean="0">
                          <a:solidFill>
                            <a:schemeClr val="bg1"/>
                          </a:solidFill>
                        </a:rPr>
                        <a:t>struct</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switch</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typedef</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union</a:t>
                      </a:r>
                      <a:endParaRPr lang="en-US" sz="2000" b="0" dirty="0">
                        <a:solidFill>
                          <a:schemeClr val="bg1"/>
                        </a:solidFill>
                      </a:endParaRPr>
                    </a:p>
                  </a:txBody>
                  <a:tcPr>
                    <a:solidFill>
                      <a:schemeClr val="tx1">
                        <a:lumMod val="85000"/>
                        <a:lumOff val="15000"/>
                      </a:schemeClr>
                    </a:solidFill>
                  </a:tcPr>
                </a:tc>
                <a:extLst>
                  <a:ext uri="{0D108BD9-81ED-4DB2-BD59-A6C34878D82A}">
                    <a16:rowId xmlns:a16="http://schemas.microsoft.com/office/drawing/2014/main" xmlns="" val="10006"/>
                  </a:ext>
                </a:extLst>
              </a:tr>
              <a:tr h="450215">
                <a:tc>
                  <a:txBody>
                    <a:bodyPr/>
                    <a:lstStyle/>
                    <a:p>
                      <a:pPr algn="ctr"/>
                      <a:r>
                        <a:rPr lang="en-US" sz="2000" b="0" dirty="0" smtClean="0">
                          <a:solidFill>
                            <a:schemeClr val="bg1"/>
                          </a:solidFill>
                        </a:rPr>
                        <a:t>unsigned</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void</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volatile</a:t>
                      </a:r>
                      <a:endParaRPr lang="en-US" sz="2000" b="0" dirty="0">
                        <a:solidFill>
                          <a:schemeClr val="bg1"/>
                        </a:solidFill>
                      </a:endParaRPr>
                    </a:p>
                  </a:txBody>
                  <a:tcPr>
                    <a:solidFill>
                      <a:schemeClr val="tx1">
                        <a:lumMod val="85000"/>
                        <a:lumOff val="15000"/>
                      </a:schemeClr>
                    </a:solidFill>
                  </a:tcPr>
                </a:tc>
                <a:tc>
                  <a:txBody>
                    <a:bodyPr/>
                    <a:lstStyle/>
                    <a:p>
                      <a:pPr algn="ctr"/>
                      <a:r>
                        <a:rPr lang="en-US" sz="2000" b="0" dirty="0" smtClean="0">
                          <a:solidFill>
                            <a:schemeClr val="bg1"/>
                          </a:solidFill>
                        </a:rPr>
                        <a:t>while</a:t>
                      </a:r>
                      <a:endParaRPr lang="en-US" sz="2000" b="0" dirty="0">
                        <a:solidFill>
                          <a:schemeClr val="bg1"/>
                        </a:solidFill>
                      </a:endParaRPr>
                    </a:p>
                  </a:txBody>
                  <a:tcPr>
                    <a:solidFill>
                      <a:schemeClr val="tx1">
                        <a:lumMod val="85000"/>
                        <a:lumOff val="15000"/>
                      </a:schemeClr>
                    </a:solidFill>
                  </a:tcPr>
                </a:tc>
                <a:extLst>
                  <a:ext uri="{0D108BD9-81ED-4DB2-BD59-A6C34878D82A}">
                    <a16:rowId xmlns:a16="http://schemas.microsoft.com/office/drawing/2014/main" xmlns="" val="10007"/>
                  </a:ext>
                </a:extLst>
              </a:tr>
            </a:tbl>
          </a:graphicData>
        </a:graphic>
      </p:graphicFrame>
      <p:sp>
        <p:nvSpPr>
          <p:cNvPr id="6" name="TextBox 5"/>
          <p:cNvSpPr txBox="1"/>
          <p:nvPr/>
        </p:nvSpPr>
        <p:spPr>
          <a:xfrm>
            <a:off x="3714744" y="286185"/>
            <a:ext cx="1841500" cy="460375"/>
          </a:xfrm>
          <a:prstGeom prst="rect">
            <a:avLst/>
          </a:prstGeom>
          <a:noFill/>
        </p:spPr>
        <p:txBody>
          <a:bodyPr wrap="none" rtlCol="0">
            <a:spAutoFit/>
          </a:bodyPr>
          <a:lstStyle/>
          <a:p>
            <a:r>
              <a:rPr lang="en-US" sz="2400" b="1" dirty="0" smtClean="0">
                <a:solidFill>
                  <a:schemeClr val="bg1"/>
                </a:solidFill>
              </a:rPr>
              <a:t>32  keywords</a:t>
            </a:r>
            <a:endParaRPr lang="en-US" sz="2400" b="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Horizontal Scroll 12"/>
          <p:cNvSpPr/>
          <p:nvPr/>
        </p:nvSpPr>
        <p:spPr>
          <a:xfrm>
            <a:off x="2571736" y="277066"/>
            <a:ext cx="385765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32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Data Types</a:t>
            </a:r>
          </a:p>
        </p:txBody>
      </p:sp>
      <p:sp>
        <p:nvSpPr>
          <p:cNvPr id="8" name="TextBox 7"/>
          <p:cNvSpPr txBox="1"/>
          <p:nvPr/>
        </p:nvSpPr>
        <p:spPr>
          <a:xfrm>
            <a:off x="1360296" y="2110545"/>
            <a:ext cx="2552700" cy="460375"/>
          </a:xfrm>
          <a:prstGeom prst="rect">
            <a:avLst/>
          </a:prstGeom>
          <a:noFill/>
          <a:ln>
            <a:noFill/>
          </a:ln>
        </p:spPr>
        <p:txBody>
          <a:bodyPr wrap="none" rtlCol="0">
            <a:spAutoFit/>
          </a:bodyPr>
          <a:lstStyle/>
          <a:p>
            <a:r>
              <a:rPr lang="en-US" sz="2400" i="1" dirty="0" smtClean="0">
                <a:solidFill>
                  <a:schemeClr val="bg1"/>
                </a:solidFill>
              </a:rPr>
              <a:t>Primary Data types</a:t>
            </a:r>
            <a:endParaRPr lang="en-IN" sz="2400" i="1" dirty="0">
              <a:solidFill>
                <a:schemeClr val="bg1"/>
              </a:solidFill>
            </a:endParaRPr>
          </a:p>
        </p:txBody>
      </p:sp>
      <p:sp>
        <p:nvSpPr>
          <p:cNvPr id="10" name="TextBox 9"/>
          <p:cNvSpPr txBox="1"/>
          <p:nvPr/>
        </p:nvSpPr>
        <p:spPr>
          <a:xfrm>
            <a:off x="1360296" y="2824920"/>
            <a:ext cx="2525395" cy="460375"/>
          </a:xfrm>
          <a:prstGeom prst="rect">
            <a:avLst/>
          </a:prstGeom>
          <a:noFill/>
          <a:ln>
            <a:noFill/>
          </a:ln>
        </p:spPr>
        <p:txBody>
          <a:bodyPr wrap="none" rtlCol="0">
            <a:spAutoFit/>
          </a:bodyPr>
          <a:lstStyle/>
          <a:p>
            <a:r>
              <a:rPr lang="en-US" sz="2400" i="1" dirty="0" smtClean="0">
                <a:solidFill>
                  <a:schemeClr val="bg1"/>
                </a:solidFill>
              </a:rPr>
              <a:t>Derived Data types</a:t>
            </a:r>
            <a:endParaRPr lang="en-IN" sz="2400" i="1" dirty="0">
              <a:solidFill>
                <a:schemeClr val="bg1"/>
              </a:solidFill>
            </a:endParaRPr>
          </a:p>
        </p:txBody>
      </p:sp>
      <p:sp>
        <p:nvSpPr>
          <p:cNvPr id="11" name="TextBox 10"/>
          <p:cNvSpPr txBox="1"/>
          <p:nvPr/>
        </p:nvSpPr>
        <p:spPr>
          <a:xfrm>
            <a:off x="1360297" y="3539295"/>
            <a:ext cx="3167380" cy="460375"/>
          </a:xfrm>
          <a:prstGeom prst="rect">
            <a:avLst/>
          </a:prstGeom>
          <a:noFill/>
          <a:ln>
            <a:noFill/>
          </a:ln>
        </p:spPr>
        <p:txBody>
          <a:bodyPr wrap="none" rtlCol="0">
            <a:spAutoFit/>
          </a:bodyPr>
          <a:lstStyle/>
          <a:p>
            <a:r>
              <a:rPr lang="en-US" sz="2400" i="1" dirty="0" smtClean="0">
                <a:solidFill>
                  <a:schemeClr val="bg1"/>
                </a:solidFill>
              </a:rPr>
              <a:t>User Defined Data types</a:t>
            </a:r>
            <a:endParaRPr lang="en-IN" sz="2400" i="1"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par>
                          <p:cTn id="17" fill="hold">
                            <p:stCondLst>
                              <p:cond delay="1000"/>
                            </p:stCondLst>
                            <p:childTnLst>
                              <p:par>
                                <p:cTn id="18" presetID="18" presetClass="entr" presetSubtype="3"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upRigh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p:bldP spid="10"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360297" y="2110545"/>
            <a:ext cx="2618740" cy="460375"/>
          </a:xfrm>
          <a:prstGeom prst="rect">
            <a:avLst/>
          </a:prstGeom>
          <a:noFill/>
          <a:ln>
            <a:noFill/>
          </a:ln>
        </p:spPr>
        <p:txBody>
          <a:bodyPr wrap="none" rtlCol="0">
            <a:spAutoFit/>
          </a:bodyPr>
          <a:lstStyle/>
          <a:p>
            <a:r>
              <a:rPr lang="en-US" sz="2400" b="1" i="1" dirty="0" smtClean="0">
                <a:solidFill>
                  <a:schemeClr val="bg1"/>
                </a:solidFill>
              </a:rPr>
              <a:t>Primary Data types</a:t>
            </a:r>
            <a:endParaRPr lang="en-IN" sz="2400" b="1" i="1" dirty="0">
              <a:solidFill>
                <a:schemeClr val="bg1"/>
              </a:solidFill>
            </a:endParaRPr>
          </a:p>
        </p:txBody>
      </p:sp>
      <p:sp>
        <p:nvSpPr>
          <p:cNvPr id="5" name="TextBox 4"/>
          <p:cNvSpPr txBox="1"/>
          <p:nvPr/>
        </p:nvSpPr>
        <p:spPr>
          <a:xfrm>
            <a:off x="1360297" y="2824920"/>
            <a:ext cx="2593975" cy="460375"/>
          </a:xfrm>
          <a:prstGeom prst="rect">
            <a:avLst/>
          </a:prstGeom>
          <a:noFill/>
          <a:ln>
            <a:noFill/>
          </a:ln>
        </p:spPr>
        <p:txBody>
          <a:bodyPr wrap="none" rtlCol="0">
            <a:spAutoFit/>
          </a:bodyPr>
          <a:lstStyle/>
          <a:p>
            <a:r>
              <a:rPr lang="en-US" sz="2400" b="1" i="1" dirty="0" smtClean="0">
                <a:solidFill>
                  <a:schemeClr val="bg1"/>
                </a:solidFill>
              </a:rPr>
              <a:t>Derived Data types</a:t>
            </a:r>
            <a:endParaRPr lang="en-IN" sz="2400" b="1" i="1" dirty="0">
              <a:solidFill>
                <a:schemeClr val="bg1"/>
              </a:solidFill>
            </a:endParaRPr>
          </a:p>
        </p:txBody>
      </p:sp>
      <p:sp>
        <p:nvSpPr>
          <p:cNvPr id="6" name="TextBox 5"/>
          <p:cNvSpPr txBox="1"/>
          <p:nvPr/>
        </p:nvSpPr>
        <p:spPr>
          <a:xfrm>
            <a:off x="1360297" y="3539295"/>
            <a:ext cx="3244850" cy="460375"/>
          </a:xfrm>
          <a:prstGeom prst="rect">
            <a:avLst/>
          </a:prstGeom>
          <a:noFill/>
          <a:ln>
            <a:noFill/>
          </a:ln>
        </p:spPr>
        <p:txBody>
          <a:bodyPr wrap="none" rtlCol="0">
            <a:spAutoFit/>
          </a:bodyPr>
          <a:lstStyle/>
          <a:p>
            <a:r>
              <a:rPr lang="en-US" sz="2400" b="1" i="1" dirty="0" smtClean="0">
                <a:solidFill>
                  <a:schemeClr val="bg1"/>
                </a:solidFill>
              </a:rPr>
              <a:t>User Defined Data types</a:t>
            </a:r>
            <a:endParaRPr lang="en-IN" sz="2400" b="1" i="1" dirty="0">
              <a:solidFill>
                <a:schemeClr val="bg1"/>
              </a:solidFill>
            </a:endParaRPr>
          </a:p>
        </p:txBody>
      </p:sp>
      <p:sp>
        <p:nvSpPr>
          <p:cNvPr id="13" name="Horizontal Scroll 12"/>
          <p:cNvSpPr/>
          <p:nvPr/>
        </p:nvSpPr>
        <p:spPr>
          <a:xfrm>
            <a:off x="2571736" y="277066"/>
            <a:ext cx="385765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32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Data Types</a:t>
            </a:r>
          </a:p>
        </p:txBody>
      </p:sp>
      <p:sp>
        <p:nvSpPr>
          <p:cNvPr id="7" name="TextBox 6"/>
          <p:cNvSpPr txBox="1"/>
          <p:nvPr/>
        </p:nvSpPr>
        <p:spPr>
          <a:xfrm>
            <a:off x="6085467" y="1929258"/>
            <a:ext cx="1050290" cy="2676525"/>
          </a:xfrm>
          <a:prstGeom prst="rect">
            <a:avLst/>
          </a:prstGeom>
          <a:noFill/>
        </p:spPr>
        <p:txBody>
          <a:bodyPr wrap="none" rtlCol="0">
            <a:spAutoFit/>
          </a:bodyPr>
          <a:lstStyle/>
          <a:p>
            <a:r>
              <a:rPr lang="en-US" sz="2400" b="1" i="1" dirty="0" smtClean="0">
                <a:solidFill>
                  <a:schemeClr val="bg1"/>
                </a:solidFill>
              </a:rPr>
              <a:t>int   </a:t>
            </a:r>
          </a:p>
          <a:p>
            <a:endParaRPr lang="en-US" sz="2400" b="1" i="1" dirty="0" smtClean="0">
              <a:solidFill>
                <a:schemeClr val="bg1"/>
              </a:solidFill>
            </a:endParaRPr>
          </a:p>
          <a:p>
            <a:r>
              <a:rPr lang="en-US" sz="2400" b="1" i="1" dirty="0" smtClean="0">
                <a:solidFill>
                  <a:schemeClr val="bg1"/>
                </a:solidFill>
              </a:rPr>
              <a:t>float</a:t>
            </a:r>
          </a:p>
          <a:p>
            <a:endParaRPr lang="en-US" sz="2400" b="1" i="1" dirty="0" smtClean="0">
              <a:solidFill>
                <a:schemeClr val="bg1"/>
              </a:solidFill>
            </a:endParaRPr>
          </a:p>
          <a:p>
            <a:r>
              <a:rPr lang="en-US" sz="2400" b="1" i="1" dirty="0" smtClean="0">
                <a:solidFill>
                  <a:schemeClr val="bg1"/>
                </a:solidFill>
              </a:rPr>
              <a:t>double</a:t>
            </a:r>
          </a:p>
          <a:p>
            <a:endParaRPr lang="en-US" sz="2400" b="1" i="1" dirty="0" smtClean="0">
              <a:solidFill>
                <a:schemeClr val="bg1"/>
              </a:solidFill>
            </a:endParaRPr>
          </a:p>
          <a:p>
            <a:r>
              <a:rPr lang="en-US" sz="2400" b="1" i="1" dirty="0" smtClean="0">
                <a:solidFill>
                  <a:schemeClr val="bg1"/>
                </a:solidFill>
              </a:rPr>
              <a:t>char</a:t>
            </a:r>
            <a:endParaRPr lang="en-IN" sz="2400" b="1" i="1"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0" fill="hold"/>
                                        <p:tgtEl>
                                          <p:spTgt spid="6"/>
                                        </p:tgtEl>
                                        <p:attrNameLst>
                                          <p:attrName>style.color</p:attrName>
                                        </p:attrNameLst>
                                      </p:cBhvr>
                                      <p:to>
                                        <a:srgbClr val="B2B2B2"/>
                                      </p:to>
                                    </p:animClr>
                                  </p:childTnLst>
                                </p:cTn>
                              </p:par>
                              <p:par>
                                <p:cTn id="7" presetID="3" presetClass="emph" presetSubtype="2" fill="hold" grpId="0" nodeType="withEffect">
                                  <p:stCondLst>
                                    <p:cond delay="0"/>
                                  </p:stCondLst>
                                  <p:childTnLst>
                                    <p:animClr clrSpc="rgb" dir="cw">
                                      <p:cBhvr override="childStyle">
                                        <p:cTn id="8" dur="1000" fill="hold"/>
                                        <p:tgtEl>
                                          <p:spTgt spid="5"/>
                                        </p:tgtEl>
                                        <p:attrNameLst>
                                          <p:attrName>style.color</p:attrName>
                                        </p:attrNameLst>
                                      </p:cBhvr>
                                      <p:to>
                                        <a:srgbClr val="B2B2B2"/>
                                      </p:to>
                                    </p:animClr>
                                  </p:childTnLst>
                                </p:cTn>
                              </p:par>
                              <p:par>
                                <p:cTn id="9" presetID="6" presetClass="emph" presetSubtype="0" fill="hold" nodeType="withEffect">
                                  <p:stCondLst>
                                    <p:cond delay="0"/>
                                  </p:stCondLst>
                                  <p:childTnLst>
                                    <p:animScale>
                                      <p:cBhvr>
                                        <p:cTn id="10" dur="1000" fill="hold"/>
                                        <p:tgtEl>
                                          <p:spTgt spid="4">
                                            <p:txEl>
                                              <p:pRg st="0" end="0"/>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ppt_x</p:attrName>
                                        </p:attrNameLst>
                                      </p:cBhvr>
                                      <p:tavLst>
                                        <p:tav tm="0">
                                          <p:val>
                                            <p:strVal val="#ppt_x-.2"/>
                                          </p:val>
                                        </p:tav>
                                        <p:tav tm="100000">
                                          <p:val>
                                            <p:strVal val="#ppt_x"/>
                                          </p:val>
                                        </p:tav>
                                      </p:tavLst>
                                    </p:anim>
                                    <p:anim calcmode="lin" valueType="num">
                                      <p:cBhvr>
                                        <p:cTn id="16"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360297" y="2110545"/>
            <a:ext cx="2618740" cy="460375"/>
          </a:xfrm>
          <a:prstGeom prst="rect">
            <a:avLst/>
          </a:prstGeom>
          <a:noFill/>
          <a:ln>
            <a:noFill/>
          </a:ln>
        </p:spPr>
        <p:txBody>
          <a:bodyPr wrap="none" rtlCol="0">
            <a:spAutoFit/>
          </a:bodyPr>
          <a:lstStyle/>
          <a:p>
            <a:r>
              <a:rPr lang="en-US" sz="2400" b="1" i="1" dirty="0" smtClean="0">
                <a:solidFill>
                  <a:schemeClr val="bg1"/>
                </a:solidFill>
              </a:rPr>
              <a:t>Primary Data types</a:t>
            </a:r>
            <a:endParaRPr lang="en-IN" sz="2400" b="1" i="1" dirty="0">
              <a:solidFill>
                <a:schemeClr val="bg1"/>
              </a:solidFill>
            </a:endParaRPr>
          </a:p>
        </p:txBody>
      </p:sp>
      <p:sp>
        <p:nvSpPr>
          <p:cNvPr id="5" name="TextBox 4"/>
          <p:cNvSpPr txBox="1"/>
          <p:nvPr/>
        </p:nvSpPr>
        <p:spPr>
          <a:xfrm>
            <a:off x="1360297" y="2824920"/>
            <a:ext cx="2593975" cy="460375"/>
          </a:xfrm>
          <a:prstGeom prst="rect">
            <a:avLst/>
          </a:prstGeom>
          <a:noFill/>
          <a:ln>
            <a:noFill/>
          </a:ln>
        </p:spPr>
        <p:txBody>
          <a:bodyPr wrap="none" rtlCol="0">
            <a:spAutoFit/>
          </a:bodyPr>
          <a:lstStyle/>
          <a:p>
            <a:r>
              <a:rPr lang="en-US" sz="2400" b="1" i="1" dirty="0" smtClean="0">
                <a:solidFill>
                  <a:schemeClr val="bg1"/>
                </a:solidFill>
              </a:rPr>
              <a:t>Derived Data types</a:t>
            </a:r>
            <a:endParaRPr lang="en-IN" sz="2400" b="1" i="1" dirty="0">
              <a:solidFill>
                <a:schemeClr val="bg1"/>
              </a:solidFill>
            </a:endParaRPr>
          </a:p>
        </p:txBody>
      </p:sp>
      <p:sp>
        <p:nvSpPr>
          <p:cNvPr id="6" name="TextBox 5"/>
          <p:cNvSpPr txBox="1"/>
          <p:nvPr/>
        </p:nvSpPr>
        <p:spPr>
          <a:xfrm>
            <a:off x="1360297" y="3539295"/>
            <a:ext cx="3244850" cy="460375"/>
          </a:xfrm>
          <a:prstGeom prst="rect">
            <a:avLst/>
          </a:prstGeom>
          <a:noFill/>
          <a:ln>
            <a:noFill/>
          </a:ln>
        </p:spPr>
        <p:txBody>
          <a:bodyPr wrap="none" rtlCol="0">
            <a:spAutoFit/>
          </a:bodyPr>
          <a:lstStyle/>
          <a:p>
            <a:r>
              <a:rPr lang="en-US" sz="2400" b="1" i="1" dirty="0" smtClean="0">
                <a:solidFill>
                  <a:schemeClr val="bg1"/>
                </a:solidFill>
              </a:rPr>
              <a:t>User Defined Data types</a:t>
            </a:r>
            <a:endParaRPr lang="en-IN" sz="2400" b="1" i="1" dirty="0">
              <a:solidFill>
                <a:schemeClr val="bg1"/>
              </a:solidFill>
            </a:endParaRPr>
          </a:p>
        </p:txBody>
      </p:sp>
      <p:sp>
        <p:nvSpPr>
          <p:cNvPr id="13" name="Horizontal Scroll 12"/>
          <p:cNvSpPr/>
          <p:nvPr/>
        </p:nvSpPr>
        <p:spPr>
          <a:xfrm>
            <a:off x="2571736" y="277066"/>
            <a:ext cx="385765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32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Data Types</a:t>
            </a:r>
          </a:p>
        </p:txBody>
      </p:sp>
      <p:sp>
        <p:nvSpPr>
          <p:cNvPr id="7" name="TextBox 6"/>
          <p:cNvSpPr txBox="1"/>
          <p:nvPr/>
        </p:nvSpPr>
        <p:spPr>
          <a:xfrm>
            <a:off x="6085467" y="1929258"/>
            <a:ext cx="1050290" cy="2676525"/>
          </a:xfrm>
          <a:prstGeom prst="rect">
            <a:avLst/>
          </a:prstGeom>
          <a:noFill/>
        </p:spPr>
        <p:txBody>
          <a:bodyPr wrap="none" rtlCol="0">
            <a:spAutoFit/>
          </a:bodyPr>
          <a:lstStyle/>
          <a:p>
            <a:r>
              <a:rPr lang="en-US" sz="2400" b="1" i="1" dirty="0" smtClean="0">
                <a:solidFill>
                  <a:schemeClr val="bg1"/>
                </a:solidFill>
              </a:rPr>
              <a:t>int   </a:t>
            </a:r>
          </a:p>
          <a:p>
            <a:endParaRPr lang="en-US" sz="2400" b="1" i="1" dirty="0" smtClean="0">
              <a:solidFill>
                <a:schemeClr val="bg1"/>
              </a:solidFill>
            </a:endParaRPr>
          </a:p>
          <a:p>
            <a:r>
              <a:rPr lang="en-US" sz="2400" b="1" i="1" dirty="0" smtClean="0">
                <a:solidFill>
                  <a:schemeClr val="bg1"/>
                </a:solidFill>
              </a:rPr>
              <a:t>float</a:t>
            </a:r>
          </a:p>
          <a:p>
            <a:endParaRPr lang="en-US" sz="2400" b="1" i="1" dirty="0" smtClean="0">
              <a:solidFill>
                <a:schemeClr val="bg1"/>
              </a:solidFill>
            </a:endParaRPr>
          </a:p>
          <a:p>
            <a:r>
              <a:rPr lang="en-US" sz="2400" b="1" i="1" dirty="0" smtClean="0">
                <a:solidFill>
                  <a:schemeClr val="bg1"/>
                </a:solidFill>
              </a:rPr>
              <a:t>double</a:t>
            </a:r>
          </a:p>
          <a:p>
            <a:endParaRPr lang="en-US" sz="2400" b="1" i="1" dirty="0" smtClean="0">
              <a:solidFill>
                <a:schemeClr val="bg1"/>
              </a:solidFill>
            </a:endParaRPr>
          </a:p>
          <a:p>
            <a:r>
              <a:rPr lang="en-US" sz="2400" b="1" i="1" dirty="0" smtClean="0">
                <a:solidFill>
                  <a:schemeClr val="bg1"/>
                </a:solidFill>
              </a:rPr>
              <a:t>char</a:t>
            </a:r>
            <a:endParaRPr lang="en-IN" sz="2400" b="1" i="1" dirty="0">
              <a:solidFill>
                <a:schemeClr val="bg1"/>
              </a:solidFill>
            </a:endParaRPr>
          </a:p>
        </p:txBody>
      </p:sp>
      <p:sp>
        <p:nvSpPr>
          <p:cNvPr id="8" name="TextBox 7"/>
          <p:cNvSpPr txBox="1"/>
          <p:nvPr/>
        </p:nvSpPr>
        <p:spPr>
          <a:xfrm>
            <a:off x="6072200" y="1929258"/>
            <a:ext cx="1346835" cy="2676525"/>
          </a:xfrm>
          <a:prstGeom prst="rect">
            <a:avLst/>
          </a:prstGeom>
          <a:noFill/>
        </p:spPr>
        <p:txBody>
          <a:bodyPr wrap="none" rtlCol="0">
            <a:spAutoFit/>
          </a:bodyPr>
          <a:lstStyle/>
          <a:p>
            <a:r>
              <a:rPr lang="en-US" sz="2400" b="1" i="1" dirty="0" smtClean="0">
                <a:solidFill>
                  <a:schemeClr val="bg1"/>
                </a:solidFill>
              </a:rPr>
              <a:t>Array</a:t>
            </a:r>
          </a:p>
          <a:p>
            <a:endParaRPr lang="en-US" sz="2400" b="1" i="1" dirty="0" smtClean="0">
              <a:solidFill>
                <a:schemeClr val="bg1"/>
              </a:solidFill>
            </a:endParaRPr>
          </a:p>
          <a:p>
            <a:r>
              <a:rPr lang="en-US" sz="2400" b="1" i="1" dirty="0" smtClean="0">
                <a:solidFill>
                  <a:schemeClr val="bg1"/>
                </a:solidFill>
              </a:rPr>
              <a:t>Pointer</a:t>
            </a:r>
          </a:p>
          <a:p>
            <a:endParaRPr lang="en-US" sz="2400" b="1" i="1" dirty="0" smtClean="0">
              <a:solidFill>
                <a:schemeClr val="bg1"/>
              </a:solidFill>
            </a:endParaRPr>
          </a:p>
          <a:p>
            <a:r>
              <a:rPr lang="en-US" sz="2400" b="1" i="1" dirty="0" smtClean="0">
                <a:solidFill>
                  <a:schemeClr val="bg1"/>
                </a:solidFill>
              </a:rPr>
              <a:t>Structure</a:t>
            </a:r>
          </a:p>
          <a:p>
            <a:endParaRPr lang="en-US" sz="2400" b="1" i="1" dirty="0" smtClean="0">
              <a:solidFill>
                <a:schemeClr val="bg1"/>
              </a:solidFill>
            </a:endParaRPr>
          </a:p>
          <a:p>
            <a:r>
              <a:rPr lang="en-US" sz="2400" b="1" i="1" dirty="0" smtClean="0">
                <a:solidFill>
                  <a:schemeClr val="bg1"/>
                </a:solidFill>
              </a:rPr>
              <a:t>Union</a:t>
            </a:r>
            <a:endParaRPr lang="en-IN" sz="2400" b="1" i="1"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1" nodeType="after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par>
                                <p:cTn id="8" presetID="3" presetClass="emph" presetSubtype="2" fill="hold" nodeType="withEffect">
                                  <p:stCondLst>
                                    <p:cond delay="0"/>
                                  </p:stCondLst>
                                  <p:childTnLst>
                                    <p:animClr clrSpc="rgb" dir="cw">
                                      <p:cBhvr override="childStyle">
                                        <p:cTn id="9" dur="1000" fill="hold"/>
                                        <p:tgtEl>
                                          <p:spTgt spid="4">
                                            <p:txEl>
                                              <p:pRg st="0" end="0"/>
                                            </p:txEl>
                                          </p:spTgt>
                                        </p:tgtEl>
                                        <p:attrNameLst>
                                          <p:attrName>style.color</p:attrName>
                                        </p:attrNameLst>
                                      </p:cBhvr>
                                      <p:to>
                                        <a:srgbClr val="B2B2B2"/>
                                      </p:to>
                                    </p:animClr>
                                  </p:childTnLst>
                                </p:cTn>
                              </p:par>
                              <p:par>
                                <p:cTn id="10" presetID="3" presetClass="emph" presetSubtype="2" fill="hold" nodeType="withEffect">
                                  <p:stCondLst>
                                    <p:cond delay="0"/>
                                  </p:stCondLst>
                                  <p:childTnLst>
                                    <p:animClr clrSpc="rgb" dir="cw">
                                      <p:cBhvr override="childStyle">
                                        <p:cTn id="11" dur="1000" fill="hold"/>
                                        <p:tgtEl>
                                          <p:spTgt spid="6">
                                            <p:txEl>
                                              <p:pRg st="0" end="0"/>
                                            </p:txEl>
                                          </p:spTgt>
                                        </p:tgtEl>
                                        <p:attrNameLst>
                                          <p:attrName>style.color</p:attrName>
                                        </p:attrNameLst>
                                      </p:cBhvr>
                                      <p:to>
                                        <a:srgbClr val="B2B2B2"/>
                                      </p:to>
                                    </p:animClr>
                                  </p:childTnLst>
                                </p:cTn>
                              </p:par>
                              <p:par>
                                <p:cTn id="12" presetID="6" presetClass="emph" presetSubtype="0" fill="hold" nodeType="withEffect">
                                  <p:stCondLst>
                                    <p:cond delay="0"/>
                                  </p:stCondLst>
                                  <p:childTnLst>
                                    <p:animScale>
                                      <p:cBhvr>
                                        <p:cTn id="13" dur="1000" fill="hold"/>
                                        <p:tgtEl>
                                          <p:spTgt spid="5">
                                            <p:txEl>
                                              <p:pRg st="0" end="0"/>
                                            </p:txEl>
                                          </p:spTgt>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ppt_x</p:attrName>
                                        </p:attrNameLst>
                                      </p:cBhvr>
                                      <p:tavLst>
                                        <p:tav tm="0">
                                          <p:val>
                                            <p:strVal val="#ppt_x-.2"/>
                                          </p:val>
                                        </p:tav>
                                        <p:tav tm="100000">
                                          <p:val>
                                            <p:strVal val="#ppt_x"/>
                                          </p:val>
                                        </p:tav>
                                      </p:tavLst>
                                    </p:anim>
                                    <p:anim calcmode="lin" valueType="num">
                                      <p:cBhvr>
                                        <p:cTn id="1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360297" y="2110545"/>
            <a:ext cx="2618740" cy="460375"/>
          </a:xfrm>
          <a:prstGeom prst="rect">
            <a:avLst/>
          </a:prstGeom>
          <a:noFill/>
          <a:ln>
            <a:noFill/>
          </a:ln>
        </p:spPr>
        <p:txBody>
          <a:bodyPr wrap="none" rtlCol="0">
            <a:spAutoFit/>
          </a:bodyPr>
          <a:lstStyle/>
          <a:p>
            <a:r>
              <a:rPr lang="en-US" sz="2400" b="1" i="1" dirty="0" smtClean="0">
                <a:solidFill>
                  <a:schemeClr val="bg1"/>
                </a:solidFill>
              </a:rPr>
              <a:t>Primary Data types</a:t>
            </a:r>
            <a:endParaRPr lang="en-IN" sz="2400" b="1" i="1" dirty="0">
              <a:solidFill>
                <a:schemeClr val="bg1"/>
              </a:solidFill>
            </a:endParaRPr>
          </a:p>
        </p:txBody>
      </p:sp>
      <p:sp>
        <p:nvSpPr>
          <p:cNvPr id="5" name="TextBox 4"/>
          <p:cNvSpPr txBox="1"/>
          <p:nvPr/>
        </p:nvSpPr>
        <p:spPr>
          <a:xfrm>
            <a:off x="1360297" y="2824920"/>
            <a:ext cx="2593975" cy="460375"/>
          </a:xfrm>
          <a:prstGeom prst="rect">
            <a:avLst/>
          </a:prstGeom>
          <a:noFill/>
          <a:ln>
            <a:noFill/>
          </a:ln>
        </p:spPr>
        <p:txBody>
          <a:bodyPr wrap="none" rtlCol="0">
            <a:spAutoFit/>
          </a:bodyPr>
          <a:lstStyle/>
          <a:p>
            <a:r>
              <a:rPr lang="en-US" sz="2400" b="1" i="1" dirty="0" smtClean="0">
                <a:solidFill>
                  <a:schemeClr val="bg1"/>
                </a:solidFill>
              </a:rPr>
              <a:t>Derived Data types</a:t>
            </a:r>
            <a:endParaRPr lang="en-IN" sz="2400" b="1" i="1" dirty="0">
              <a:solidFill>
                <a:schemeClr val="bg1"/>
              </a:solidFill>
            </a:endParaRPr>
          </a:p>
        </p:txBody>
      </p:sp>
      <p:sp>
        <p:nvSpPr>
          <p:cNvPr id="6" name="TextBox 5"/>
          <p:cNvSpPr txBox="1"/>
          <p:nvPr/>
        </p:nvSpPr>
        <p:spPr>
          <a:xfrm>
            <a:off x="1360297" y="3539295"/>
            <a:ext cx="3244850" cy="460375"/>
          </a:xfrm>
          <a:prstGeom prst="rect">
            <a:avLst/>
          </a:prstGeom>
          <a:noFill/>
          <a:ln>
            <a:noFill/>
          </a:ln>
        </p:spPr>
        <p:txBody>
          <a:bodyPr wrap="none" rtlCol="0">
            <a:spAutoFit/>
          </a:bodyPr>
          <a:lstStyle/>
          <a:p>
            <a:r>
              <a:rPr lang="en-US" sz="2400" b="1" i="1" dirty="0" smtClean="0">
                <a:solidFill>
                  <a:schemeClr val="bg1"/>
                </a:solidFill>
              </a:rPr>
              <a:t>User Defined Data types</a:t>
            </a:r>
            <a:endParaRPr lang="en-IN" sz="2400" b="1" i="1" dirty="0">
              <a:solidFill>
                <a:schemeClr val="bg1"/>
              </a:solidFill>
            </a:endParaRPr>
          </a:p>
        </p:txBody>
      </p:sp>
      <p:sp>
        <p:nvSpPr>
          <p:cNvPr id="13" name="Horizontal Scroll 12"/>
          <p:cNvSpPr/>
          <p:nvPr/>
        </p:nvSpPr>
        <p:spPr>
          <a:xfrm>
            <a:off x="2571736" y="277066"/>
            <a:ext cx="385765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32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Data Types</a:t>
            </a:r>
          </a:p>
        </p:txBody>
      </p:sp>
      <p:sp>
        <p:nvSpPr>
          <p:cNvPr id="10" name="TextBox 9"/>
          <p:cNvSpPr txBox="1"/>
          <p:nvPr/>
        </p:nvSpPr>
        <p:spPr>
          <a:xfrm>
            <a:off x="6072200" y="1929258"/>
            <a:ext cx="1346835" cy="2676525"/>
          </a:xfrm>
          <a:prstGeom prst="rect">
            <a:avLst/>
          </a:prstGeom>
          <a:noFill/>
        </p:spPr>
        <p:txBody>
          <a:bodyPr wrap="none" rtlCol="0">
            <a:spAutoFit/>
          </a:bodyPr>
          <a:lstStyle/>
          <a:p>
            <a:r>
              <a:rPr lang="en-US" sz="2400" b="1" i="1" dirty="0" smtClean="0">
                <a:solidFill>
                  <a:schemeClr val="bg1"/>
                </a:solidFill>
              </a:rPr>
              <a:t>Array</a:t>
            </a:r>
          </a:p>
          <a:p>
            <a:endParaRPr lang="en-US" sz="2400" b="1" i="1" dirty="0" smtClean="0">
              <a:solidFill>
                <a:schemeClr val="bg1"/>
              </a:solidFill>
            </a:endParaRPr>
          </a:p>
          <a:p>
            <a:r>
              <a:rPr lang="en-US" sz="2400" b="1" i="1" dirty="0" smtClean="0">
                <a:solidFill>
                  <a:schemeClr val="bg1"/>
                </a:solidFill>
              </a:rPr>
              <a:t>Pointer</a:t>
            </a:r>
          </a:p>
          <a:p>
            <a:endParaRPr lang="en-US" sz="2400" b="1" i="1" dirty="0" smtClean="0">
              <a:solidFill>
                <a:schemeClr val="bg1"/>
              </a:solidFill>
            </a:endParaRPr>
          </a:p>
          <a:p>
            <a:r>
              <a:rPr lang="en-US" sz="2400" b="1" i="1" dirty="0" smtClean="0">
                <a:solidFill>
                  <a:schemeClr val="bg1"/>
                </a:solidFill>
              </a:rPr>
              <a:t>Structure</a:t>
            </a:r>
          </a:p>
          <a:p>
            <a:endParaRPr lang="en-US" sz="2400" b="1" i="1" dirty="0" smtClean="0">
              <a:solidFill>
                <a:schemeClr val="bg1"/>
              </a:solidFill>
            </a:endParaRPr>
          </a:p>
          <a:p>
            <a:r>
              <a:rPr lang="en-US" sz="2400" b="1" i="1" dirty="0" smtClean="0">
                <a:solidFill>
                  <a:schemeClr val="bg1"/>
                </a:solidFill>
              </a:rPr>
              <a:t>Union</a:t>
            </a:r>
            <a:endParaRPr lang="en-IN" sz="2400" b="1" i="1" dirty="0">
              <a:solidFill>
                <a:schemeClr val="bg1"/>
              </a:solidFill>
            </a:endParaRPr>
          </a:p>
        </p:txBody>
      </p:sp>
      <p:sp>
        <p:nvSpPr>
          <p:cNvPr id="11" name="TextBox 10"/>
          <p:cNvSpPr txBox="1"/>
          <p:nvPr/>
        </p:nvSpPr>
        <p:spPr>
          <a:xfrm>
            <a:off x="6072200" y="1929259"/>
            <a:ext cx="1185545" cy="1198880"/>
          </a:xfrm>
          <a:prstGeom prst="rect">
            <a:avLst/>
          </a:prstGeom>
          <a:noFill/>
        </p:spPr>
        <p:txBody>
          <a:bodyPr wrap="none" rtlCol="0">
            <a:spAutoFit/>
          </a:bodyPr>
          <a:lstStyle/>
          <a:p>
            <a:r>
              <a:rPr lang="en-US" sz="2400" b="1" i="1" dirty="0" smtClean="0">
                <a:solidFill>
                  <a:schemeClr val="bg1"/>
                </a:solidFill>
              </a:rPr>
              <a:t>Typedef</a:t>
            </a:r>
          </a:p>
          <a:p>
            <a:endParaRPr lang="en-US" sz="2400" b="1" i="1" dirty="0" smtClean="0">
              <a:solidFill>
                <a:schemeClr val="bg1"/>
              </a:solidFill>
            </a:endParaRPr>
          </a:p>
          <a:p>
            <a:r>
              <a:rPr lang="en-US" sz="2400" b="1" i="1" dirty="0" smtClean="0">
                <a:solidFill>
                  <a:schemeClr val="bg1"/>
                </a:solidFill>
              </a:rPr>
              <a:t>Enum</a:t>
            </a: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00" fill="hold"/>
                                        <p:tgtEl>
                                          <p:spTgt spid="4">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1000" fill="hold"/>
                                        <p:tgtEl>
                                          <p:spTgt spid="5">
                                            <p:txEl>
                                              <p:pRg st="0" end="0"/>
                                            </p:txEl>
                                          </p:spTgt>
                                        </p:tgtEl>
                                        <p:attrNameLst>
                                          <p:attrName>style.color</p:attrName>
                                        </p:attrNameLst>
                                      </p:cBhvr>
                                      <p:to>
                                        <a:srgbClr val="B2B2B2"/>
                                      </p:to>
                                    </p:animClr>
                                  </p:childTnLst>
                                </p:cTn>
                              </p:par>
                              <p:par>
                                <p:cTn id="9" presetID="10" presetClass="exit" presetSubtype="0" fill="hold" grpId="0" nodeType="withEffect">
                                  <p:stCondLst>
                                    <p:cond delay="0"/>
                                  </p:stCondLst>
                                  <p:childTnLst>
                                    <p:animEffect transition="out" filter="fade">
                                      <p:cBhvr>
                                        <p:cTn id="10" dur="2000"/>
                                        <p:tgtEl>
                                          <p:spTgt spid="10"/>
                                        </p:tgtEl>
                                      </p:cBhvr>
                                    </p:animEffect>
                                    <p:set>
                                      <p:cBhvr>
                                        <p:cTn id="11" dur="1" fill="hold">
                                          <p:stCondLst>
                                            <p:cond delay="1999"/>
                                          </p:stCondLst>
                                        </p:cTn>
                                        <p:tgtEl>
                                          <p:spTgt spid="10"/>
                                        </p:tgtEl>
                                        <p:attrNameLst>
                                          <p:attrName>style.visibility</p:attrName>
                                        </p:attrNameLst>
                                      </p:cBhvr>
                                      <p:to>
                                        <p:strVal val="hidden"/>
                                      </p:to>
                                    </p:set>
                                  </p:childTnLst>
                                </p:cTn>
                              </p:par>
                              <p:par>
                                <p:cTn id="12" presetID="6" presetClass="emph" presetSubtype="0" fill="hold" nodeType="withEffect">
                                  <p:stCondLst>
                                    <p:cond delay="0"/>
                                  </p:stCondLst>
                                  <p:childTnLst>
                                    <p:animScale>
                                      <p:cBhvr>
                                        <p:cTn id="13" dur="1000" fill="hold"/>
                                        <p:tgtEl>
                                          <p:spTgt spid="6">
                                            <p:txEl>
                                              <p:pRg st="0" end="0"/>
                                            </p:txEl>
                                          </p:spTgt>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1"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ppt_x</p:attrName>
                                        </p:attrNameLst>
                                      </p:cBhvr>
                                      <p:tavLst>
                                        <p:tav tm="0">
                                          <p:val>
                                            <p:strVal val="#ppt_x-.2"/>
                                          </p:val>
                                        </p:tav>
                                        <p:tav tm="100000">
                                          <p:val>
                                            <p:strVal val="#ppt_x"/>
                                          </p:val>
                                        </p:tav>
                                      </p:tavLst>
                                    </p:anim>
                                    <p:anim calcmode="lin" valueType="num">
                                      <p:cBhvr>
                                        <p:cTn id="19"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5715000" y="934581"/>
            <a:ext cx="2133600" cy="2246769"/>
          </a:xfrm>
          <a:prstGeom prst="rect">
            <a:avLst/>
          </a:prstGeom>
        </p:spPr>
        <p:txBody>
          <a:bodyPr wrap="square">
            <a:spAutoFit/>
          </a:bodyPr>
          <a:lstStyle/>
          <a:p>
            <a:r>
              <a:rPr lang="en-US" sz="2800" b="1" dirty="0" smtClean="0">
                <a:solidFill>
                  <a:schemeClr val="bg1"/>
                </a:solidFill>
              </a:rPr>
              <a:t>int a =10;</a:t>
            </a:r>
          </a:p>
          <a:p>
            <a:endParaRPr lang="en-US" sz="2800" b="1" dirty="0" smtClean="0">
              <a:solidFill>
                <a:schemeClr val="bg1"/>
              </a:solidFill>
            </a:endParaRPr>
          </a:p>
          <a:p>
            <a:r>
              <a:rPr lang="en-US" sz="2800" b="1" dirty="0" smtClean="0">
                <a:solidFill>
                  <a:schemeClr val="bg1"/>
                </a:solidFill>
              </a:rPr>
              <a:t>float b =10;</a:t>
            </a:r>
          </a:p>
          <a:p>
            <a:endParaRPr lang="en-US" sz="2800" b="1" dirty="0" smtClean="0">
              <a:solidFill>
                <a:schemeClr val="bg1"/>
              </a:solidFill>
            </a:endParaRPr>
          </a:p>
          <a:p>
            <a:r>
              <a:rPr lang="en-US" sz="2800" b="1" dirty="0" smtClean="0">
                <a:solidFill>
                  <a:schemeClr val="bg1"/>
                </a:solidFill>
              </a:rPr>
              <a:t>char c =10;</a:t>
            </a:r>
            <a:endParaRPr lang="en-IN" sz="2800" b="1" dirty="0">
              <a:solidFill>
                <a:schemeClr val="bg1"/>
              </a:solidFill>
            </a:endParaRPr>
          </a:p>
        </p:txBody>
      </p:sp>
      <p:sp>
        <p:nvSpPr>
          <p:cNvPr id="15" name="Rectangle 14"/>
          <p:cNvSpPr/>
          <p:nvPr/>
        </p:nvSpPr>
        <p:spPr>
          <a:xfrm>
            <a:off x="381000" y="971550"/>
            <a:ext cx="4495800" cy="1143070"/>
          </a:xfrm>
          <a:prstGeom prst="rect">
            <a:avLst/>
          </a:prstGeom>
        </p:spPr>
        <p:txBody>
          <a:bodyPr wrap="square">
            <a:spAutoFit/>
          </a:bodyPr>
          <a:lstStyle/>
          <a:p>
            <a:pPr>
              <a:lnSpc>
                <a:spcPct val="150000"/>
              </a:lnSpc>
            </a:pPr>
            <a:r>
              <a:rPr lang="en-IN" sz="2400" b="1" dirty="0" smtClean="0"/>
              <a:t>Can we assign integer value in float or char data type…?</a:t>
            </a:r>
            <a:endParaRPr lang="en-IN" sz="2400" b="1"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15200" y="28575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xEl>
                                              <p:pRg st="0" end="0"/>
                                            </p:txEl>
                                          </p:spTgt>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p:cTn id="13" dur="1000" fill="hold"/>
                                        <p:tgtEl>
                                          <p:spTgt spid="9">
                                            <p:txEl>
                                              <p:pRg st="2" end="2"/>
                                            </p:txEl>
                                          </p:spTgt>
                                        </p:tgtEl>
                                        <p:attrNameLst>
                                          <p:attrName>ppt_x</p:attrName>
                                        </p:attrNameLst>
                                      </p:cBhvr>
                                      <p:tavLst>
                                        <p:tav tm="0">
                                          <p:val>
                                            <p:strVal val="#ppt_x-.2"/>
                                          </p:val>
                                        </p:tav>
                                        <p:tav tm="100000">
                                          <p:val>
                                            <p:strVal val="#ppt_x"/>
                                          </p:val>
                                        </p:tav>
                                      </p:tavLst>
                                    </p:anim>
                                    <p:anim calcmode="lin" valueType="num">
                                      <p:cBhvr>
                                        <p:cTn id="14" dur="1000" fill="hold"/>
                                        <p:tgtEl>
                                          <p:spTgt spid="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9">
                                            <p:txEl>
                                              <p:pRg st="2" end="2"/>
                                            </p:txEl>
                                          </p:spTgt>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p:cTn id="19" dur="1000" fill="hold"/>
                                        <p:tgtEl>
                                          <p:spTgt spid="9">
                                            <p:txEl>
                                              <p:pRg st="4" end="4"/>
                                            </p:txEl>
                                          </p:spTgt>
                                        </p:tgtEl>
                                        <p:attrNameLst>
                                          <p:attrName>ppt_x</p:attrName>
                                        </p:attrNameLst>
                                      </p:cBhvr>
                                      <p:tavLst>
                                        <p:tav tm="0">
                                          <p:val>
                                            <p:strVal val="#ppt_x-.2"/>
                                          </p:val>
                                        </p:tav>
                                        <p:tav tm="100000">
                                          <p:val>
                                            <p:strVal val="#ppt_x"/>
                                          </p:val>
                                        </p:tav>
                                      </p:tavLst>
                                    </p:anim>
                                    <p:anim calcmode="lin" valueType="num">
                                      <p:cBhvr>
                                        <p:cTn id="20" dur="1000" fill="hold"/>
                                        <p:tgtEl>
                                          <p:spTgt spid="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 calcmode="lin" valueType="num">
                                      <p:cBhvr>
                                        <p:cTn id="26" dur="1000" fill="hold"/>
                                        <p:tgtEl>
                                          <p:spTgt spid="15">
                                            <p:txEl>
                                              <p:pRg st="0" end="0"/>
                                            </p:txEl>
                                          </p:spTgt>
                                        </p:tgtEl>
                                        <p:attrNameLst>
                                          <p:attrName>ppt_x</p:attrName>
                                        </p:attrNameLst>
                                      </p:cBhvr>
                                      <p:tavLst>
                                        <p:tav tm="0">
                                          <p:val>
                                            <p:strVal val="#ppt_x-.2"/>
                                          </p:val>
                                        </p:tav>
                                        <p:tav tm="100000">
                                          <p:val>
                                            <p:strVal val="#ppt_x"/>
                                          </p:val>
                                        </p:tav>
                                      </p:tavLst>
                                    </p:anim>
                                    <p:anim calcmode="lin" valueType="num">
                                      <p:cBhvr>
                                        <p:cTn id="27" dur="1000" fill="hold"/>
                                        <p:tgtEl>
                                          <p:spTgt spid="1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p:bldP spid="15" grpId="0" build="allAtOnce"/>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609600" y="286200"/>
            <a:ext cx="1295400" cy="521970"/>
          </a:xfrm>
          <a:prstGeom prst="rect">
            <a:avLst/>
          </a:prstGeom>
        </p:spPr>
        <p:txBody>
          <a:bodyPr wrap="square">
            <a:spAutoFit/>
          </a:bodyPr>
          <a:lstStyle/>
          <a:p>
            <a:r>
              <a:rPr lang="en-US" sz="2800" dirty="0" smtClean="0"/>
              <a:t>int a;</a:t>
            </a:r>
            <a:endParaRPr lang="en-IN" sz="2800" dirty="0"/>
          </a:p>
        </p:txBody>
      </p:sp>
      <p:sp>
        <p:nvSpPr>
          <p:cNvPr id="12" name="TextBox 11"/>
          <p:cNvSpPr txBox="1"/>
          <p:nvPr/>
        </p:nvSpPr>
        <p:spPr>
          <a:xfrm>
            <a:off x="1066803" y="786262"/>
            <a:ext cx="3717925" cy="1476375"/>
          </a:xfrm>
          <a:prstGeom prst="rect">
            <a:avLst/>
          </a:prstGeom>
          <a:noFill/>
        </p:spPr>
        <p:txBody>
          <a:bodyPr wrap="none" rtlCol="0">
            <a:spAutoFit/>
          </a:bodyPr>
          <a:lstStyle/>
          <a:p>
            <a:pPr>
              <a:lnSpc>
                <a:spcPct val="150000"/>
              </a:lnSpc>
              <a:buFontTx/>
              <a:buChar char="-"/>
            </a:pPr>
            <a:r>
              <a:rPr lang="en-US" sz="2000" dirty="0" smtClean="0"/>
              <a:t>  Declaring a variable</a:t>
            </a:r>
          </a:p>
          <a:p>
            <a:pPr>
              <a:lnSpc>
                <a:spcPct val="150000"/>
              </a:lnSpc>
              <a:buFontTx/>
              <a:buChar char="-"/>
            </a:pPr>
            <a:r>
              <a:rPr lang="en-US" sz="2000" dirty="0" smtClean="0"/>
              <a:t>  Memory is allocated </a:t>
            </a:r>
          </a:p>
          <a:p>
            <a:pPr>
              <a:lnSpc>
                <a:spcPct val="150000"/>
              </a:lnSpc>
            </a:pPr>
            <a:r>
              <a:rPr lang="en-US" sz="2000" dirty="0" smtClean="0"/>
              <a:t>	let address value be 1000</a:t>
            </a:r>
            <a:endParaRPr lang="en-IN" sz="2000" dirty="0"/>
          </a:p>
        </p:txBody>
      </p:sp>
      <p:sp>
        <p:nvSpPr>
          <p:cNvPr id="14" name="Rectangle 13"/>
          <p:cNvSpPr/>
          <p:nvPr/>
        </p:nvSpPr>
        <p:spPr>
          <a:xfrm>
            <a:off x="6019800" y="1357763"/>
            <a:ext cx="838200" cy="7143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TextBox 15"/>
          <p:cNvSpPr txBox="1"/>
          <p:nvPr/>
        </p:nvSpPr>
        <p:spPr>
          <a:xfrm>
            <a:off x="6129060" y="2072137"/>
            <a:ext cx="645160" cy="368300"/>
          </a:xfrm>
          <a:prstGeom prst="rect">
            <a:avLst/>
          </a:prstGeom>
          <a:noFill/>
        </p:spPr>
        <p:txBody>
          <a:bodyPr wrap="none" rtlCol="0">
            <a:spAutoFit/>
          </a:bodyPr>
          <a:lstStyle/>
          <a:p>
            <a:r>
              <a:rPr lang="en-US" dirty="0" smtClean="0">
                <a:solidFill>
                  <a:schemeClr val="bg1"/>
                </a:solidFill>
              </a:rPr>
              <a:t>1000</a:t>
            </a:r>
            <a:endParaRPr lang="en-IN" dirty="0">
              <a:solidFill>
                <a:schemeClr val="bg1"/>
              </a:solidFill>
            </a:endParaRPr>
          </a:p>
        </p:txBody>
      </p:sp>
      <p:sp>
        <p:nvSpPr>
          <p:cNvPr id="18" name="Rectangle 17"/>
          <p:cNvSpPr/>
          <p:nvPr/>
        </p:nvSpPr>
        <p:spPr>
          <a:xfrm>
            <a:off x="6215074" y="1500630"/>
            <a:ext cx="414020" cy="368300"/>
          </a:xfrm>
          <a:prstGeom prst="rect">
            <a:avLst/>
          </a:prstGeom>
        </p:spPr>
        <p:txBody>
          <a:bodyPr wrap="none">
            <a:spAutoFit/>
          </a:bodyPr>
          <a:lstStyle/>
          <a:p>
            <a:r>
              <a:rPr lang="en-US" dirty="0" smtClean="0"/>
              <a:t>10</a:t>
            </a:r>
            <a:endParaRPr lang="en-IN" dirty="0"/>
          </a:p>
        </p:txBody>
      </p:sp>
      <p:sp>
        <p:nvSpPr>
          <p:cNvPr id="20" name="Rectangle 19"/>
          <p:cNvSpPr/>
          <p:nvPr/>
        </p:nvSpPr>
        <p:spPr>
          <a:xfrm>
            <a:off x="6248400" y="1000564"/>
            <a:ext cx="292100" cy="368300"/>
          </a:xfrm>
          <a:prstGeom prst="rect">
            <a:avLst/>
          </a:prstGeom>
        </p:spPr>
        <p:txBody>
          <a:bodyPr wrap="none">
            <a:spAutoFit/>
          </a:bodyPr>
          <a:lstStyle/>
          <a:p>
            <a:r>
              <a:rPr lang="en-US" dirty="0" smtClean="0">
                <a:solidFill>
                  <a:schemeClr val="bg1"/>
                </a:solidFill>
              </a:rPr>
              <a:t>a</a:t>
            </a:r>
            <a:endParaRPr lang="en-IN" dirty="0">
              <a:solidFill>
                <a:schemeClr val="bg1"/>
              </a:solidFill>
            </a:endParaRPr>
          </a:p>
        </p:txBody>
      </p:sp>
      <p:sp>
        <p:nvSpPr>
          <p:cNvPr id="21" name="Rectangle 20"/>
          <p:cNvSpPr/>
          <p:nvPr/>
        </p:nvSpPr>
        <p:spPr>
          <a:xfrm>
            <a:off x="594338" y="2357886"/>
            <a:ext cx="1828800" cy="521970"/>
          </a:xfrm>
          <a:prstGeom prst="rect">
            <a:avLst/>
          </a:prstGeom>
        </p:spPr>
        <p:txBody>
          <a:bodyPr wrap="square">
            <a:spAutoFit/>
          </a:bodyPr>
          <a:lstStyle/>
          <a:p>
            <a:r>
              <a:rPr lang="en-US" sz="2800" dirty="0" smtClean="0"/>
              <a:t>a = 10;</a:t>
            </a:r>
            <a:endParaRPr lang="en-IN" sz="2800" dirty="0"/>
          </a:p>
        </p:txBody>
      </p:sp>
      <p:sp>
        <p:nvSpPr>
          <p:cNvPr id="22" name="TextBox 21"/>
          <p:cNvSpPr txBox="1"/>
          <p:nvPr/>
        </p:nvSpPr>
        <p:spPr>
          <a:xfrm>
            <a:off x="1203941" y="2830267"/>
            <a:ext cx="3725251" cy="553085"/>
          </a:xfrm>
          <a:prstGeom prst="rect">
            <a:avLst/>
          </a:prstGeom>
          <a:noFill/>
        </p:spPr>
        <p:txBody>
          <a:bodyPr wrap="square" rtlCol="0">
            <a:spAutoFit/>
          </a:bodyPr>
          <a:lstStyle/>
          <a:p>
            <a:pPr>
              <a:lnSpc>
                <a:spcPct val="150000"/>
              </a:lnSpc>
              <a:buFontTx/>
              <a:buChar char="-"/>
            </a:pPr>
            <a:r>
              <a:rPr lang="en-US" sz="2000" dirty="0" smtClean="0"/>
              <a:t> Assigning value</a:t>
            </a:r>
          </a:p>
        </p:txBody>
      </p:sp>
      <p:sp>
        <p:nvSpPr>
          <p:cNvPr id="23" name="TextBox 22"/>
          <p:cNvSpPr txBox="1"/>
          <p:nvPr/>
        </p:nvSpPr>
        <p:spPr>
          <a:xfrm>
            <a:off x="5286380" y="2755454"/>
            <a:ext cx="3025572" cy="2030095"/>
          </a:xfrm>
          <a:prstGeom prst="rect">
            <a:avLst/>
          </a:prstGeom>
          <a:noFill/>
        </p:spPr>
        <p:txBody>
          <a:bodyPr wrap="square" rtlCol="0">
            <a:spAutoFit/>
          </a:bodyPr>
          <a:lstStyle/>
          <a:p>
            <a:r>
              <a:rPr lang="en-US" dirty="0" smtClean="0">
                <a:solidFill>
                  <a:schemeClr val="bg1"/>
                </a:solidFill>
              </a:rPr>
              <a:t>int:</a:t>
            </a:r>
          </a:p>
          <a:p>
            <a:endParaRPr lang="en-US" dirty="0" smtClean="0">
              <a:solidFill>
                <a:schemeClr val="bg1"/>
              </a:solidFill>
            </a:endParaRPr>
          </a:p>
          <a:p>
            <a:pPr>
              <a:buFontTx/>
              <a:buChar char="-"/>
            </a:pPr>
            <a:r>
              <a:rPr lang="en-US" dirty="0" smtClean="0">
                <a:solidFill>
                  <a:schemeClr val="bg1"/>
                </a:solidFill>
              </a:rPr>
              <a:t>Size 2 or 4 bytes </a:t>
            </a:r>
          </a:p>
          <a:p>
            <a:pPr>
              <a:buFontTx/>
              <a:buChar char="-"/>
            </a:pPr>
            <a:r>
              <a:rPr lang="en-US" dirty="0" smtClean="0">
                <a:solidFill>
                  <a:schemeClr val="bg1"/>
                </a:solidFill>
              </a:rPr>
              <a:t>Can take both positive &amp; </a:t>
            </a:r>
          </a:p>
          <a:p>
            <a:r>
              <a:rPr lang="en-US" dirty="0" smtClean="0">
                <a:solidFill>
                  <a:schemeClr val="bg1"/>
                </a:solidFill>
              </a:rPr>
              <a:t>   negative  integers</a:t>
            </a:r>
          </a:p>
          <a:p>
            <a:pPr>
              <a:buFontTx/>
              <a:buChar char="-"/>
            </a:pPr>
            <a:r>
              <a:rPr lang="en-US" dirty="0" smtClean="0">
                <a:solidFill>
                  <a:schemeClr val="bg1"/>
                </a:solidFill>
              </a:rPr>
              <a:t>Only integers can be assigned</a:t>
            </a:r>
          </a:p>
          <a:p>
            <a:pPr>
              <a:buFontTx/>
              <a:buChar char="-"/>
            </a:pPr>
            <a:endParaRPr lang="en-IN" dirty="0">
              <a:solidFill>
                <a:schemeClr val="bg1"/>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3181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55"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strVal val="#ppt_w*0.70"/>
                                          </p:val>
                                        </p:tav>
                                        <p:tav tm="100000">
                                          <p:val>
                                            <p:strVal val="#ppt_w"/>
                                          </p:val>
                                        </p:tav>
                                      </p:tavLst>
                                    </p:anim>
                                    <p:anim calcmode="lin" valueType="num">
                                      <p:cBhvr>
                                        <p:cTn id="16" dur="1000" fill="hold"/>
                                        <p:tgtEl>
                                          <p:spTgt spid="14"/>
                                        </p:tgtEl>
                                        <p:attrNameLst>
                                          <p:attrName>ppt_h</p:attrName>
                                        </p:attrNameLst>
                                      </p:cBhvr>
                                      <p:tavLst>
                                        <p:tav tm="0">
                                          <p:val>
                                            <p:strVal val="#ppt_h"/>
                                          </p:val>
                                        </p:tav>
                                        <p:tav tm="100000">
                                          <p:val>
                                            <p:strVal val="#ppt_h"/>
                                          </p:val>
                                        </p:tav>
                                      </p:tavLst>
                                    </p:anim>
                                    <p:animEffect transition="in" filter="fade">
                                      <p:cBhvr>
                                        <p:cTn id="17" dur="1000"/>
                                        <p:tgtEl>
                                          <p:spTgt spid="14"/>
                                        </p:tgtEl>
                                      </p:cBhvr>
                                    </p:animEffect>
                                  </p:childTnLst>
                                </p:cTn>
                              </p:par>
                              <p:par>
                                <p:cTn id="18" presetID="1" presetClass="entr" presetSubtype="0" fill="hold" grpId="0" nodeType="withEffect">
                                  <p:stCondLst>
                                    <p:cond delay="50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bldLvl="0" animBg="1"/>
      <p:bldP spid="16" grpId="0"/>
      <p:bldP spid="18" grpId="0"/>
      <p:bldP spid="20" grpId="0"/>
      <p:bldP spid="21" grpId="0"/>
      <p:bldP spid="22" grpId="0"/>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609600" y="286200"/>
            <a:ext cx="1295400" cy="521970"/>
          </a:xfrm>
          <a:prstGeom prst="rect">
            <a:avLst/>
          </a:prstGeom>
        </p:spPr>
        <p:txBody>
          <a:bodyPr wrap="square">
            <a:spAutoFit/>
          </a:bodyPr>
          <a:lstStyle/>
          <a:p>
            <a:r>
              <a:rPr lang="en-US" sz="2800" dirty="0" smtClean="0"/>
              <a:t>float a;</a:t>
            </a:r>
            <a:endParaRPr lang="en-IN" sz="2800" dirty="0"/>
          </a:p>
        </p:txBody>
      </p:sp>
      <p:sp>
        <p:nvSpPr>
          <p:cNvPr id="12" name="TextBox 11"/>
          <p:cNvSpPr txBox="1"/>
          <p:nvPr/>
        </p:nvSpPr>
        <p:spPr>
          <a:xfrm>
            <a:off x="1066803" y="786262"/>
            <a:ext cx="3717925" cy="1476375"/>
          </a:xfrm>
          <a:prstGeom prst="rect">
            <a:avLst/>
          </a:prstGeom>
          <a:noFill/>
        </p:spPr>
        <p:txBody>
          <a:bodyPr wrap="none" rtlCol="0">
            <a:spAutoFit/>
          </a:bodyPr>
          <a:lstStyle/>
          <a:p>
            <a:pPr>
              <a:lnSpc>
                <a:spcPct val="150000"/>
              </a:lnSpc>
              <a:buFontTx/>
              <a:buChar char="-"/>
            </a:pPr>
            <a:r>
              <a:rPr lang="en-US" sz="2000" dirty="0" smtClean="0"/>
              <a:t>  Declaring a variable</a:t>
            </a:r>
          </a:p>
          <a:p>
            <a:pPr>
              <a:lnSpc>
                <a:spcPct val="150000"/>
              </a:lnSpc>
              <a:buFontTx/>
              <a:buChar char="-"/>
            </a:pPr>
            <a:r>
              <a:rPr lang="en-US" sz="2000" dirty="0" smtClean="0"/>
              <a:t>  Memory is allocated </a:t>
            </a:r>
          </a:p>
          <a:p>
            <a:pPr>
              <a:lnSpc>
                <a:spcPct val="150000"/>
              </a:lnSpc>
            </a:pPr>
            <a:r>
              <a:rPr lang="en-US" sz="2000" dirty="0" smtClean="0"/>
              <a:t>	let address value be 1000</a:t>
            </a:r>
            <a:endParaRPr lang="en-IN" sz="2000" dirty="0"/>
          </a:p>
        </p:txBody>
      </p:sp>
      <p:sp>
        <p:nvSpPr>
          <p:cNvPr id="14" name="Rectangle 13"/>
          <p:cNvSpPr/>
          <p:nvPr/>
        </p:nvSpPr>
        <p:spPr>
          <a:xfrm>
            <a:off x="6143636" y="1000575"/>
            <a:ext cx="1371600" cy="857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TextBox 15"/>
          <p:cNvSpPr txBox="1"/>
          <p:nvPr/>
        </p:nvSpPr>
        <p:spPr>
          <a:xfrm>
            <a:off x="6524639" y="1929262"/>
            <a:ext cx="645160" cy="368300"/>
          </a:xfrm>
          <a:prstGeom prst="rect">
            <a:avLst/>
          </a:prstGeom>
          <a:noFill/>
        </p:spPr>
        <p:txBody>
          <a:bodyPr wrap="none" rtlCol="0">
            <a:spAutoFit/>
          </a:bodyPr>
          <a:lstStyle/>
          <a:p>
            <a:r>
              <a:rPr lang="en-US" dirty="0" smtClean="0">
                <a:solidFill>
                  <a:schemeClr val="bg1"/>
                </a:solidFill>
              </a:rPr>
              <a:t>1000</a:t>
            </a:r>
            <a:endParaRPr lang="en-IN" dirty="0">
              <a:solidFill>
                <a:schemeClr val="bg1"/>
              </a:solidFill>
            </a:endParaRPr>
          </a:p>
        </p:txBody>
      </p:sp>
      <p:sp>
        <p:nvSpPr>
          <p:cNvPr id="17" name="Rectangle 16"/>
          <p:cNvSpPr/>
          <p:nvPr/>
        </p:nvSpPr>
        <p:spPr>
          <a:xfrm>
            <a:off x="685800" y="2143575"/>
            <a:ext cx="1905000" cy="521970"/>
          </a:xfrm>
          <a:prstGeom prst="rect">
            <a:avLst/>
          </a:prstGeom>
        </p:spPr>
        <p:txBody>
          <a:bodyPr wrap="square">
            <a:spAutoFit/>
          </a:bodyPr>
          <a:lstStyle/>
          <a:p>
            <a:r>
              <a:rPr lang="en-US" sz="2800" dirty="0" smtClean="0"/>
              <a:t>a = 10.456;</a:t>
            </a:r>
            <a:endParaRPr lang="en-IN" sz="2800" dirty="0"/>
          </a:p>
        </p:txBody>
      </p:sp>
      <p:sp>
        <p:nvSpPr>
          <p:cNvPr id="18" name="Rectangle 17"/>
          <p:cNvSpPr/>
          <p:nvPr/>
        </p:nvSpPr>
        <p:spPr>
          <a:xfrm>
            <a:off x="6215074" y="1214887"/>
            <a:ext cx="1165225" cy="368300"/>
          </a:xfrm>
          <a:prstGeom prst="rect">
            <a:avLst/>
          </a:prstGeom>
        </p:spPr>
        <p:txBody>
          <a:bodyPr wrap="none">
            <a:spAutoFit/>
          </a:bodyPr>
          <a:lstStyle/>
          <a:p>
            <a:r>
              <a:rPr lang="en-US" dirty="0" smtClean="0"/>
              <a:t>10.456000</a:t>
            </a:r>
            <a:endParaRPr lang="en-IN" dirty="0"/>
          </a:p>
        </p:txBody>
      </p:sp>
      <p:sp>
        <p:nvSpPr>
          <p:cNvPr id="19" name="TextBox 18"/>
          <p:cNvSpPr txBox="1"/>
          <p:nvPr/>
        </p:nvSpPr>
        <p:spPr>
          <a:xfrm>
            <a:off x="1143003" y="2643638"/>
            <a:ext cx="3725251" cy="553085"/>
          </a:xfrm>
          <a:prstGeom prst="rect">
            <a:avLst/>
          </a:prstGeom>
          <a:noFill/>
        </p:spPr>
        <p:txBody>
          <a:bodyPr wrap="square" rtlCol="0">
            <a:spAutoFit/>
          </a:bodyPr>
          <a:lstStyle/>
          <a:p>
            <a:pPr>
              <a:lnSpc>
                <a:spcPct val="150000"/>
              </a:lnSpc>
              <a:buFontTx/>
              <a:buChar char="-"/>
            </a:pPr>
            <a:r>
              <a:rPr lang="en-US" sz="2000" dirty="0" smtClean="0"/>
              <a:t>  Assigning a value to the variable</a:t>
            </a:r>
          </a:p>
        </p:txBody>
      </p:sp>
      <p:sp>
        <p:nvSpPr>
          <p:cNvPr id="20" name="Rectangle 19"/>
          <p:cNvSpPr/>
          <p:nvPr/>
        </p:nvSpPr>
        <p:spPr>
          <a:xfrm>
            <a:off x="6677036" y="631232"/>
            <a:ext cx="292100" cy="368300"/>
          </a:xfrm>
          <a:prstGeom prst="rect">
            <a:avLst/>
          </a:prstGeom>
        </p:spPr>
        <p:txBody>
          <a:bodyPr wrap="none">
            <a:spAutoFit/>
          </a:bodyPr>
          <a:lstStyle/>
          <a:p>
            <a:r>
              <a:rPr lang="en-US" dirty="0" smtClean="0">
                <a:solidFill>
                  <a:schemeClr val="bg1"/>
                </a:solidFill>
              </a:rPr>
              <a:t>a</a:t>
            </a:r>
            <a:endParaRPr lang="en-IN" dirty="0">
              <a:solidFill>
                <a:schemeClr val="bg1"/>
              </a:solidFill>
            </a:endParaRPr>
          </a:p>
        </p:txBody>
      </p:sp>
      <p:sp>
        <p:nvSpPr>
          <p:cNvPr id="24" name="Rectangle 23"/>
          <p:cNvSpPr/>
          <p:nvPr/>
        </p:nvSpPr>
        <p:spPr>
          <a:xfrm>
            <a:off x="5562600" y="3000825"/>
            <a:ext cx="2209800" cy="521970"/>
          </a:xfrm>
          <a:prstGeom prst="rect">
            <a:avLst/>
          </a:prstGeom>
        </p:spPr>
        <p:txBody>
          <a:bodyPr wrap="square">
            <a:spAutoFit/>
          </a:bodyPr>
          <a:lstStyle/>
          <a:p>
            <a:r>
              <a:rPr lang="en-US" sz="2800" dirty="0" smtClean="0">
                <a:solidFill>
                  <a:schemeClr val="bg1"/>
                </a:solidFill>
              </a:rPr>
              <a:t>float  a = 10;</a:t>
            </a:r>
            <a:endParaRPr lang="en-IN" sz="2800" dirty="0">
              <a:solidFill>
                <a:schemeClr val="bg1"/>
              </a:solidFill>
            </a:endParaRPr>
          </a:p>
        </p:txBody>
      </p:sp>
      <p:sp>
        <p:nvSpPr>
          <p:cNvPr id="23" name="TextBox 22"/>
          <p:cNvSpPr txBox="1"/>
          <p:nvPr/>
        </p:nvSpPr>
        <p:spPr>
          <a:xfrm>
            <a:off x="228600" y="500514"/>
            <a:ext cx="4800600" cy="4493538"/>
          </a:xfrm>
          <a:prstGeom prst="rect">
            <a:avLst/>
          </a:prstGeom>
          <a:noFill/>
        </p:spPr>
        <p:txBody>
          <a:bodyPr wrap="square" rtlCol="0">
            <a:spAutoFit/>
          </a:bodyPr>
          <a:lstStyle/>
          <a:p>
            <a:pPr>
              <a:lnSpc>
                <a:spcPct val="150000"/>
              </a:lnSpc>
            </a:pPr>
            <a:r>
              <a:rPr lang="en-US" sz="2400" b="1" dirty="0" smtClean="0"/>
              <a:t>float:</a:t>
            </a:r>
          </a:p>
          <a:p>
            <a:pPr>
              <a:lnSpc>
                <a:spcPct val="150000"/>
              </a:lnSpc>
            </a:pPr>
            <a:endParaRPr lang="en-US" sz="2000" dirty="0" smtClean="0"/>
          </a:p>
          <a:p>
            <a:pPr>
              <a:lnSpc>
                <a:spcPct val="150000"/>
              </a:lnSpc>
              <a:buFontTx/>
              <a:buChar char="-"/>
            </a:pPr>
            <a:r>
              <a:rPr lang="en-US" sz="2000" dirty="0" smtClean="0"/>
              <a:t>Size 4 bytes</a:t>
            </a:r>
          </a:p>
          <a:p>
            <a:pPr>
              <a:lnSpc>
                <a:spcPct val="150000"/>
              </a:lnSpc>
              <a:buFontTx/>
              <a:buChar char="-"/>
            </a:pPr>
            <a:r>
              <a:rPr lang="en-US" sz="2000" dirty="0" smtClean="0"/>
              <a:t>Can take both positive &amp; negative  values</a:t>
            </a:r>
          </a:p>
          <a:p>
            <a:pPr>
              <a:lnSpc>
                <a:spcPct val="150000"/>
              </a:lnSpc>
              <a:buFontTx/>
              <a:buChar char="-"/>
            </a:pPr>
            <a:r>
              <a:rPr lang="en-US" sz="2000" dirty="0" smtClean="0"/>
              <a:t>Both int and float values can be assigned</a:t>
            </a:r>
          </a:p>
          <a:p>
            <a:pPr>
              <a:lnSpc>
                <a:spcPct val="150000"/>
              </a:lnSpc>
            </a:pPr>
            <a:r>
              <a:rPr lang="en-US" sz="2000" dirty="0" smtClean="0"/>
              <a:t>-But int values will be stored only as decimal   values </a:t>
            </a:r>
          </a:p>
          <a:p>
            <a:pPr>
              <a:lnSpc>
                <a:spcPct val="150000"/>
              </a:lnSpc>
              <a:buFontTx/>
              <a:buChar char="-"/>
            </a:pPr>
            <a:r>
              <a:rPr lang="en-US" sz="2000" dirty="0" smtClean="0"/>
              <a:t>Precision  6 decimal places</a:t>
            </a:r>
          </a:p>
          <a:p>
            <a:pPr>
              <a:buFontTx/>
              <a:buChar char="-"/>
            </a:pPr>
            <a:endParaRPr lang="en-US" sz="2000" dirty="0" smtClean="0"/>
          </a:p>
          <a:p>
            <a:pPr>
              <a:buFontTx/>
              <a:buChar char="-"/>
            </a:pPr>
            <a:endParaRPr lang="en-IN" sz="2000" dirty="0"/>
          </a:p>
        </p:txBody>
      </p:sp>
      <p:sp>
        <p:nvSpPr>
          <p:cNvPr id="27" name="Rectangle 26"/>
          <p:cNvSpPr/>
          <p:nvPr/>
        </p:nvSpPr>
        <p:spPr>
          <a:xfrm>
            <a:off x="6219836" y="1214887"/>
            <a:ext cx="1165225" cy="368300"/>
          </a:xfrm>
          <a:prstGeom prst="rect">
            <a:avLst/>
          </a:prstGeom>
        </p:spPr>
        <p:txBody>
          <a:bodyPr wrap="none">
            <a:spAutoFit/>
          </a:bodyPr>
          <a:lstStyle/>
          <a:p>
            <a:r>
              <a:rPr lang="en-US" dirty="0" smtClean="0"/>
              <a:t>10.000000</a:t>
            </a:r>
            <a:endParaRPr lang="en-IN" dirty="0"/>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0"/>
                            </p:stCondLst>
                            <p:childTnLst>
                              <p:par>
                                <p:cTn id="14" presetID="55"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strVal val="#ppt_w*0.7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animEffect transition="in" filter="fade">
                                      <p:cBhvr>
                                        <p:cTn id="18" dur="500"/>
                                        <p:tgtEl>
                                          <p:spTgt spid="14"/>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50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9"/>
                                        </p:tgtEl>
                                        <p:attrNameLst>
                                          <p:attrName>style.visibility</p:attrName>
                                        </p:attrNameLst>
                                      </p:cBhvr>
                                      <p:to>
                                        <p:strVal val="hidden"/>
                                      </p:to>
                                    </p:set>
                                  </p:childTnLst>
                                </p:cTn>
                              </p:par>
                            </p:childTnLst>
                          </p:cTn>
                        </p:par>
                        <p:par>
                          <p:cTn id="52" fill="hold">
                            <p:stCondLst>
                              <p:cond delay="0"/>
                            </p:stCondLst>
                            <p:childTnLst>
                              <p:par>
                                <p:cTn id="53" presetID="10" presetClass="exit" presetSubtype="0" fill="hold" grpId="1" nodeType="afterEffect">
                                  <p:stCondLst>
                                    <p:cond delay="0"/>
                                  </p:stCondLst>
                                  <p:childTnLst>
                                    <p:animEffect transition="out" filter="fade">
                                      <p:cBhvr>
                                        <p:cTn id="54" dur="2000"/>
                                        <p:tgtEl>
                                          <p:spTgt spid="27"/>
                                        </p:tgtEl>
                                      </p:cBhvr>
                                    </p:animEffect>
                                    <p:set>
                                      <p:cBhvr>
                                        <p:cTn id="55" dur="1" fill="hold">
                                          <p:stCondLst>
                                            <p:cond delay="1999"/>
                                          </p:stCondLst>
                                        </p:cTn>
                                        <p:tgtEl>
                                          <p:spTgt spid="27"/>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2000"/>
                                        <p:tgtEl>
                                          <p:spTgt spid="14"/>
                                        </p:tgtEl>
                                      </p:cBhvr>
                                    </p:animEffect>
                                    <p:set>
                                      <p:cBhvr>
                                        <p:cTn id="58" dur="1" fill="hold">
                                          <p:stCondLst>
                                            <p:cond delay="1999"/>
                                          </p:stCondLst>
                                        </p:cTn>
                                        <p:tgtEl>
                                          <p:spTgt spid="14"/>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2000"/>
                                        <p:tgtEl>
                                          <p:spTgt spid="20"/>
                                        </p:tgtEl>
                                      </p:cBhvr>
                                    </p:animEffect>
                                    <p:set>
                                      <p:cBhvr>
                                        <p:cTn id="61" dur="1" fill="hold">
                                          <p:stCondLst>
                                            <p:cond delay="1999"/>
                                          </p:stCondLst>
                                        </p:cTn>
                                        <p:tgtEl>
                                          <p:spTgt spid="20"/>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2000"/>
                                        <p:tgtEl>
                                          <p:spTgt spid="16"/>
                                        </p:tgtEl>
                                      </p:cBhvr>
                                    </p:animEffect>
                                    <p:set>
                                      <p:cBhvr>
                                        <p:cTn id="64" dur="1" fill="hold">
                                          <p:stCondLst>
                                            <p:cond delay="1999"/>
                                          </p:stCondLst>
                                        </p:cTn>
                                        <p:tgtEl>
                                          <p:spTgt spid="1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2000"/>
                                        <p:tgtEl>
                                          <p:spTgt spid="24"/>
                                        </p:tgtEl>
                                      </p:cBhvr>
                                    </p:animEffect>
                                    <p:set>
                                      <p:cBhvr>
                                        <p:cTn id="67" dur="1" fill="hold">
                                          <p:stCondLst>
                                            <p:cond delay="1999"/>
                                          </p:stCondLst>
                                        </p:cTn>
                                        <p:tgtEl>
                                          <p:spTgt spid="24"/>
                                        </p:tgtEl>
                                        <p:attrNameLst>
                                          <p:attrName>style.visibility</p:attrName>
                                        </p:attrNameLst>
                                      </p:cBhvr>
                                      <p:to>
                                        <p:strVal val="hidden"/>
                                      </p:to>
                                    </p:set>
                                  </p:childTnLst>
                                </p:cTn>
                              </p:par>
                            </p:childTnLst>
                          </p:cTn>
                        </p:par>
                        <p:par>
                          <p:cTn id="68" fill="hold">
                            <p:stCondLst>
                              <p:cond delay="2000"/>
                            </p:stCondLst>
                            <p:childTnLst>
                              <p:par>
                                <p:cTn id="69" presetID="1" presetClass="entr" presetSubtype="0" fill="hold" grpId="0" nodeType="after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xEl>
                                              <p:pRg st="2" end="2"/>
                                            </p:txEl>
                                          </p:spTgt>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23">
                                            <p:txEl>
                                              <p:pRg st="3" end="3"/>
                                            </p:txEl>
                                          </p:spTgt>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23">
                                            <p:txEl>
                                              <p:pRg st="4" end="4"/>
                                            </p:txEl>
                                          </p:spTgt>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23">
                                            <p:txEl>
                                              <p:pRg st="5" end="5"/>
                                            </p:txEl>
                                          </p:spTgt>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14" grpId="0" bldLvl="0" animBg="1"/>
      <p:bldP spid="14" grpId="1" bldLvl="0" animBg="1"/>
      <p:bldP spid="16" grpId="0"/>
      <p:bldP spid="16" grpId="1"/>
      <p:bldP spid="17" grpId="0"/>
      <p:bldP spid="17" grpId="1"/>
      <p:bldP spid="18" grpId="0"/>
      <p:bldP spid="18" grpId="1"/>
      <p:bldP spid="19" grpId="0"/>
      <p:bldP spid="19" grpId="1"/>
      <p:bldP spid="20" grpId="0"/>
      <p:bldP spid="20" grpId="1"/>
      <p:bldP spid="24" grpId="0"/>
      <p:bldP spid="24" grpId="1"/>
      <p:bldP spid="23" grpId="0" uiExpand="1" build="allAtOnce"/>
      <p:bldP spid="27" grpId="0"/>
      <p:bldP spid="27"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22" name="AutoShape 6"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pic>
        <p:nvPicPr>
          <p:cNvPr id="4" name="Shape 115"/>
          <p:cNvPicPr preferRelativeResize="0"/>
          <p:nvPr/>
        </p:nvPicPr>
        <p:blipFill>
          <a:blip r:embed="rId3" cstate="print"/>
          <a:stretch>
            <a:fillRect/>
          </a:stretch>
        </p:blipFill>
        <p:spPr>
          <a:xfrm>
            <a:off x="8364294" y="69696"/>
            <a:ext cx="648072" cy="519522"/>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
        <p:nvSpPr>
          <p:cNvPr id="9224" name="AutoShape 8"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6" name="AutoShape 10"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8" name="AutoShape 12"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5" name="AutoShape 19"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7" name="AutoShape 21"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9" name="AutoShape 23"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pic>
        <p:nvPicPr>
          <p:cNvPr id="10" name="Picture 9" descr="Image result for brian kernighan black and white png"/>
          <p:cNvPicPr>
            <a:picLocks noChangeAspect="1" noChangeArrowheads="1"/>
          </p:cNvPicPr>
          <p:nvPr/>
        </p:nvPicPr>
        <p:blipFill>
          <a:blip r:embed="rId4">
            <a:grayscl/>
            <a:lum bright="10000"/>
          </a:blip>
          <a:srcRect l="44490" r="12058"/>
          <a:stretch>
            <a:fillRect/>
          </a:stretch>
        </p:blipFill>
        <p:spPr bwMode="auto">
          <a:xfrm>
            <a:off x="151765" y="2353310"/>
            <a:ext cx="2392680" cy="2790825"/>
          </a:xfrm>
          <a:prstGeom prst="rect">
            <a:avLst/>
          </a:prstGeom>
          <a:noFill/>
        </p:spPr>
      </p:pic>
      <p:sp>
        <p:nvSpPr>
          <p:cNvPr id="9241" name="AutoShape 25"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15" name="Rectangle 14"/>
          <p:cNvSpPr/>
          <p:nvPr/>
        </p:nvSpPr>
        <p:spPr>
          <a:xfrm>
            <a:off x="4943475" y="-185"/>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9" name="Picture 2"/>
          <p:cNvPicPr>
            <a:picLocks noChangeAspect="1" noChangeArrowheads="1"/>
          </p:cNvPicPr>
          <p:nvPr/>
        </p:nvPicPr>
        <p:blipFill>
          <a:blip r:embed="rId5" cstate="print"/>
          <a:srcRect/>
          <a:stretch>
            <a:fillRect/>
          </a:stretch>
        </p:blipFill>
        <p:spPr bwMode="auto">
          <a:xfrm>
            <a:off x="6149340" y="1574165"/>
            <a:ext cx="3161665" cy="34747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pic>
      <p:pic>
        <p:nvPicPr>
          <p:cNvPr id="18" name="Picture 17"/>
          <p:cNvPicPr>
            <a:picLocks noChangeAspect="1"/>
          </p:cNvPicPr>
          <p:nvPr/>
        </p:nvPicPr>
        <p:blipFill>
          <a:blip r:embed="rId6">
            <a:lum bright="10000"/>
          </a:blip>
          <a:stretch>
            <a:fillRect/>
          </a:stretch>
        </p:blipFill>
        <p:spPr>
          <a:xfrm>
            <a:off x="4451350" y="298450"/>
            <a:ext cx="2468245" cy="2827655"/>
          </a:xfrm>
          <a:prstGeom prst="rect">
            <a:avLst/>
          </a:prstGeom>
        </p:spPr>
      </p:pic>
      <p:pic>
        <p:nvPicPr>
          <p:cNvPr id="19" name="Picture 18"/>
          <p:cNvPicPr>
            <a:picLocks noChangeAspect="1"/>
          </p:cNvPicPr>
          <p:nvPr/>
        </p:nvPicPr>
        <p:blipFill>
          <a:blip r:embed="rId7" cstate="print">
            <a:duotone>
              <a:prstClr val="black"/>
              <a:schemeClr val="tx1">
                <a:tint val="45000"/>
                <a:satMod val="400000"/>
              </a:schemeClr>
            </a:duotone>
            <a:lum bright="10000" contrast="40000"/>
          </a:blip>
          <a:srcRect l="4762" t="5079" r="3175" b="6032"/>
          <a:stretch>
            <a:fillRect/>
          </a:stretch>
        </p:blipFill>
        <p:spPr>
          <a:xfrm>
            <a:off x="1789430" y="207010"/>
            <a:ext cx="2428240" cy="2985135"/>
          </a:xfrm>
          <a:prstGeom prst="rect">
            <a:avLst/>
          </a:prstGeom>
          <a:ln>
            <a:noFill/>
          </a:ln>
          <a:effectLst>
            <a:softEdge rad="112500"/>
          </a:effectLst>
        </p:spPr>
      </p:pic>
      <p:pic>
        <p:nvPicPr>
          <p:cNvPr id="16" name="Picture 15"/>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646669" y="1333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1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0" name="TextBox 29"/>
          <p:cNvSpPr txBox="1"/>
          <p:nvPr/>
        </p:nvSpPr>
        <p:spPr>
          <a:xfrm>
            <a:off x="228600" y="500514"/>
            <a:ext cx="4800600" cy="4493538"/>
          </a:xfrm>
          <a:prstGeom prst="rect">
            <a:avLst/>
          </a:prstGeom>
          <a:noFill/>
        </p:spPr>
        <p:txBody>
          <a:bodyPr wrap="square" rtlCol="0">
            <a:spAutoFit/>
          </a:bodyPr>
          <a:lstStyle/>
          <a:p>
            <a:pPr>
              <a:lnSpc>
                <a:spcPct val="150000"/>
              </a:lnSpc>
            </a:pPr>
            <a:r>
              <a:rPr lang="en-US" sz="2400" b="1" dirty="0" smtClean="0"/>
              <a:t>float:</a:t>
            </a:r>
          </a:p>
          <a:p>
            <a:pPr>
              <a:lnSpc>
                <a:spcPct val="150000"/>
              </a:lnSpc>
            </a:pPr>
            <a:endParaRPr lang="en-US" sz="2000" dirty="0" smtClean="0"/>
          </a:p>
          <a:p>
            <a:pPr>
              <a:lnSpc>
                <a:spcPct val="150000"/>
              </a:lnSpc>
              <a:buFontTx/>
              <a:buChar char="-"/>
            </a:pPr>
            <a:r>
              <a:rPr lang="en-US" sz="2000" dirty="0" smtClean="0"/>
              <a:t>Size 4 bytes</a:t>
            </a:r>
          </a:p>
          <a:p>
            <a:pPr>
              <a:lnSpc>
                <a:spcPct val="150000"/>
              </a:lnSpc>
              <a:buFontTx/>
              <a:buChar char="-"/>
            </a:pPr>
            <a:r>
              <a:rPr lang="en-US" sz="2000" dirty="0" smtClean="0"/>
              <a:t>Can take both positive &amp; negative  values</a:t>
            </a:r>
          </a:p>
          <a:p>
            <a:pPr>
              <a:lnSpc>
                <a:spcPct val="150000"/>
              </a:lnSpc>
              <a:buFontTx/>
              <a:buChar char="-"/>
            </a:pPr>
            <a:r>
              <a:rPr lang="en-US" sz="2000" dirty="0" smtClean="0"/>
              <a:t>Both int and float values can be assigned</a:t>
            </a:r>
          </a:p>
          <a:p>
            <a:pPr>
              <a:lnSpc>
                <a:spcPct val="150000"/>
              </a:lnSpc>
            </a:pPr>
            <a:r>
              <a:rPr lang="en-US" sz="2000" dirty="0" smtClean="0"/>
              <a:t>-But int values will be stored only as decimal   values </a:t>
            </a:r>
          </a:p>
          <a:p>
            <a:pPr>
              <a:lnSpc>
                <a:spcPct val="150000"/>
              </a:lnSpc>
              <a:buFontTx/>
              <a:buChar char="-"/>
            </a:pPr>
            <a:r>
              <a:rPr lang="en-US" sz="2000" dirty="0" smtClean="0"/>
              <a:t>Precision  6 decimal places</a:t>
            </a:r>
          </a:p>
          <a:p>
            <a:pPr>
              <a:buFontTx/>
              <a:buChar char="-"/>
            </a:pPr>
            <a:endParaRPr lang="en-US" sz="2000" dirty="0" smtClean="0"/>
          </a:p>
          <a:p>
            <a:pPr>
              <a:buFontTx/>
              <a:buChar char="-"/>
            </a:pPr>
            <a:endParaRPr lang="en-IN" sz="2000" dirty="0"/>
          </a:p>
        </p:txBody>
      </p:sp>
      <p:sp>
        <p:nvSpPr>
          <p:cNvPr id="31" name="TextBox 30"/>
          <p:cNvSpPr txBox="1"/>
          <p:nvPr/>
        </p:nvSpPr>
        <p:spPr>
          <a:xfrm>
            <a:off x="5257800" y="571951"/>
            <a:ext cx="3505200" cy="2031325"/>
          </a:xfrm>
          <a:prstGeom prst="rect">
            <a:avLst/>
          </a:prstGeom>
          <a:noFill/>
        </p:spPr>
        <p:txBody>
          <a:bodyPr wrap="square" rtlCol="0">
            <a:spAutoFit/>
          </a:bodyPr>
          <a:lstStyle/>
          <a:p>
            <a:pPr>
              <a:lnSpc>
                <a:spcPct val="150000"/>
              </a:lnSpc>
            </a:pPr>
            <a:r>
              <a:rPr lang="en-US" sz="2400" b="1" dirty="0" smtClean="0">
                <a:solidFill>
                  <a:schemeClr val="bg1"/>
                </a:solidFill>
              </a:rPr>
              <a:t>double:</a:t>
            </a:r>
          </a:p>
          <a:p>
            <a:pPr>
              <a:lnSpc>
                <a:spcPct val="150000"/>
              </a:lnSpc>
            </a:pPr>
            <a:endParaRPr lang="en-US" sz="2000" b="1" dirty="0" smtClean="0">
              <a:solidFill>
                <a:schemeClr val="bg1"/>
              </a:solidFill>
            </a:endParaRPr>
          </a:p>
          <a:p>
            <a:pPr>
              <a:lnSpc>
                <a:spcPct val="150000"/>
              </a:lnSpc>
              <a:buFontTx/>
              <a:buChar char="-"/>
            </a:pPr>
            <a:r>
              <a:rPr lang="en-US" sz="2000" dirty="0" smtClean="0">
                <a:solidFill>
                  <a:schemeClr val="bg1"/>
                </a:solidFill>
              </a:rPr>
              <a:t>Size 8 bytes</a:t>
            </a:r>
            <a:endParaRPr lang="en-IN" sz="2000" dirty="0" smtClean="0">
              <a:solidFill>
                <a:schemeClr val="bg1"/>
              </a:solidFill>
            </a:endParaRPr>
          </a:p>
          <a:p>
            <a:pPr>
              <a:lnSpc>
                <a:spcPct val="150000"/>
              </a:lnSpc>
            </a:pPr>
            <a:endParaRPr lang="en-US" sz="2000" b="1"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0" name="TextBox 29"/>
          <p:cNvSpPr txBox="1"/>
          <p:nvPr/>
        </p:nvSpPr>
        <p:spPr>
          <a:xfrm>
            <a:off x="228600" y="500514"/>
            <a:ext cx="4800600" cy="4493538"/>
          </a:xfrm>
          <a:prstGeom prst="rect">
            <a:avLst/>
          </a:prstGeom>
          <a:noFill/>
        </p:spPr>
        <p:txBody>
          <a:bodyPr wrap="square" rtlCol="0">
            <a:spAutoFit/>
          </a:bodyPr>
          <a:lstStyle/>
          <a:p>
            <a:pPr>
              <a:lnSpc>
                <a:spcPct val="150000"/>
              </a:lnSpc>
            </a:pPr>
            <a:r>
              <a:rPr lang="en-US" sz="2400" b="1" dirty="0" smtClean="0"/>
              <a:t>float:</a:t>
            </a:r>
            <a:endParaRPr lang="en-US" sz="2000" b="1" dirty="0" smtClean="0"/>
          </a:p>
          <a:p>
            <a:pPr>
              <a:lnSpc>
                <a:spcPct val="150000"/>
              </a:lnSpc>
            </a:pPr>
            <a:endParaRPr lang="en-US" sz="2000" dirty="0" smtClean="0"/>
          </a:p>
          <a:p>
            <a:pPr>
              <a:lnSpc>
                <a:spcPct val="150000"/>
              </a:lnSpc>
              <a:buFontTx/>
              <a:buChar char="-"/>
            </a:pPr>
            <a:r>
              <a:rPr lang="en-US" sz="2000" dirty="0" smtClean="0"/>
              <a:t>Size </a:t>
            </a:r>
            <a:r>
              <a:rPr lang="en-US" sz="2000" b="1" dirty="0" smtClean="0">
                <a:solidFill>
                  <a:srgbClr val="FF0000"/>
                </a:solidFill>
                <a:effectLst>
                  <a:outerShdw blurRad="38100" dist="38100" dir="2700000" algn="tl">
                    <a:srgbClr val="000000">
                      <a:alpha val="43137"/>
                    </a:srgbClr>
                  </a:outerShdw>
                </a:effectLst>
              </a:rPr>
              <a:t>4 bytes</a:t>
            </a:r>
          </a:p>
          <a:p>
            <a:pPr>
              <a:lnSpc>
                <a:spcPct val="150000"/>
              </a:lnSpc>
              <a:buFontTx/>
              <a:buChar char="-"/>
            </a:pPr>
            <a:r>
              <a:rPr lang="en-US" sz="2000" dirty="0" smtClean="0"/>
              <a:t>Can take both positive &amp; negative  values</a:t>
            </a:r>
          </a:p>
          <a:p>
            <a:pPr>
              <a:lnSpc>
                <a:spcPct val="150000"/>
              </a:lnSpc>
              <a:buFontTx/>
              <a:buChar char="-"/>
            </a:pPr>
            <a:r>
              <a:rPr lang="en-US" sz="2000" dirty="0" smtClean="0"/>
              <a:t>Both int and float values can be assigned</a:t>
            </a:r>
          </a:p>
          <a:p>
            <a:pPr>
              <a:lnSpc>
                <a:spcPct val="150000"/>
              </a:lnSpc>
            </a:pPr>
            <a:r>
              <a:rPr lang="en-US" sz="2000" dirty="0" smtClean="0"/>
              <a:t>-But int values will be stored only as decimal   values </a:t>
            </a:r>
          </a:p>
          <a:p>
            <a:pPr>
              <a:lnSpc>
                <a:spcPct val="150000"/>
              </a:lnSpc>
              <a:buFontTx/>
              <a:buChar char="-"/>
            </a:pPr>
            <a:r>
              <a:rPr lang="en-US" sz="2000" dirty="0" smtClean="0"/>
              <a:t>Precision  6 decimal places</a:t>
            </a:r>
          </a:p>
          <a:p>
            <a:pPr>
              <a:buFontTx/>
              <a:buChar char="-"/>
            </a:pPr>
            <a:endParaRPr lang="en-US" sz="2000" dirty="0" smtClean="0"/>
          </a:p>
          <a:p>
            <a:pPr>
              <a:buFontTx/>
              <a:buChar char="-"/>
            </a:pPr>
            <a:endParaRPr lang="en-IN" sz="2000" dirty="0"/>
          </a:p>
        </p:txBody>
      </p:sp>
      <p:sp>
        <p:nvSpPr>
          <p:cNvPr id="31" name="TextBox 30"/>
          <p:cNvSpPr txBox="1"/>
          <p:nvPr/>
        </p:nvSpPr>
        <p:spPr>
          <a:xfrm>
            <a:off x="5257800" y="571951"/>
            <a:ext cx="3505200" cy="2031325"/>
          </a:xfrm>
          <a:prstGeom prst="rect">
            <a:avLst/>
          </a:prstGeom>
          <a:noFill/>
        </p:spPr>
        <p:txBody>
          <a:bodyPr wrap="square" rtlCol="0">
            <a:spAutoFit/>
          </a:bodyPr>
          <a:lstStyle/>
          <a:p>
            <a:pPr>
              <a:lnSpc>
                <a:spcPct val="150000"/>
              </a:lnSpc>
            </a:pPr>
            <a:r>
              <a:rPr lang="en-US" sz="2400" b="1" dirty="0" smtClean="0">
                <a:solidFill>
                  <a:schemeClr val="bg1"/>
                </a:solidFill>
              </a:rPr>
              <a:t>double:</a:t>
            </a:r>
          </a:p>
          <a:p>
            <a:pPr>
              <a:lnSpc>
                <a:spcPct val="150000"/>
              </a:lnSpc>
            </a:pPr>
            <a:endParaRPr lang="en-US" sz="2000" b="1" dirty="0" smtClean="0">
              <a:solidFill>
                <a:schemeClr val="bg1"/>
              </a:solidFill>
            </a:endParaRPr>
          </a:p>
          <a:p>
            <a:pPr>
              <a:lnSpc>
                <a:spcPct val="150000"/>
              </a:lnSpc>
              <a:buFontTx/>
              <a:buChar char="-"/>
            </a:pPr>
            <a:r>
              <a:rPr lang="en-US" sz="2000" dirty="0" smtClean="0">
                <a:solidFill>
                  <a:schemeClr val="bg1"/>
                </a:solidFill>
              </a:rPr>
              <a:t>Size </a:t>
            </a:r>
            <a:r>
              <a:rPr lang="en-US" sz="2000" b="1" dirty="0" smtClean="0">
                <a:solidFill>
                  <a:srgbClr val="FF0000"/>
                </a:solidFill>
                <a:effectLst>
                  <a:outerShdw blurRad="38100" dist="38100" dir="2700000" algn="tl">
                    <a:srgbClr val="000000">
                      <a:alpha val="43137"/>
                    </a:srgbClr>
                  </a:outerShdw>
                </a:effectLst>
              </a:rPr>
              <a:t>8 bytes</a:t>
            </a:r>
            <a:endParaRPr lang="en-IN" sz="2000" b="1" dirty="0" smtClean="0">
              <a:solidFill>
                <a:srgbClr val="FF0000"/>
              </a:solidFill>
              <a:effectLst>
                <a:outerShdw blurRad="38100" dist="38100" dir="2700000" algn="tl">
                  <a:srgbClr val="000000">
                    <a:alpha val="43137"/>
                  </a:srgbClr>
                </a:outerShdw>
              </a:effectLst>
            </a:endParaRPr>
          </a:p>
          <a:p>
            <a:pPr>
              <a:lnSpc>
                <a:spcPct val="150000"/>
              </a:lnSpc>
            </a:pPr>
            <a:endParaRPr lang="en-US" sz="2000" b="1"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0" name="TextBox 29"/>
          <p:cNvSpPr txBox="1"/>
          <p:nvPr/>
        </p:nvSpPr>
        <p:spPr>
          <a:xfrm>
            <a:off x="228600" y="500514"/>
            <a:ext cx="4800600" cy="4492625"/>
          </a:xfrm>
          <a:prstGeom prst="rect">
            <a:avLst/>
          </a:prstGeom>
          <a:noFill/>
        </p:spPr>
        <p:txBody>
          <a:bodyPr wrap="square" rtlCol="0">
            <a:spAutoFit/>
          </a:bodyPr>
          <a:lstStyle/>
          <a:p>
            <a:pPr>
              <a:lnSpc>
                <a:spcPct val="150000"/>
              </a:lnSpc>
            </a:pPr>
            <a:r>
              <a:rPr lang="en-US" sz="2400" b="1" dirty="0" smtClean="0"/>
              <a:t>float:</a:t>
            </a:r>
          </a:p>
          <a:p>
            <a:pPr>
              <a:lnSpc>
                <a:spcPct val="150000"/>
              </a:lnSpc>
            </a:pPr>
            <a:endParaRPr lang="en-US" sz="2000" dirty="0" smtClean="0"/>
          </a:p>
          <a:p>
            <a:pPr>
              <a:lnSpc>
                <a:spcPct val="150000"/>
              </a:lnSpc>
              <a:buFontTx/>
              <a:buChar char="-"/>
            </a:pPr>
            <a:r>
              <a:rPr lang="en-US" sz="2000" dirty="0" smtClean="0"/>
              <a:t>Size 4 bytes</a:t>
            </a:r>
          </a:p>
          <a:p>
            <a:pPr>
              <a:lnSpc>
                <a:spcPct val="150000"/>
              </a:lnSpc>
              <a:buFontTx/>
              <a:buChar char="-"/>
            </a:pPr>
            <a:r>
              <a:rPr lang="en-US" sz="2000" dirty="0" smtClean="0"/>
              <a:t>Can take both positive &amp; negative  values</a:t>
            </a:r>
          </a:p>
          <a:p>
            <a:pPr>
              <a:lnSpc>
                <a:spcPct val="150000"/>
              </a:lnSpc>
              <a:buFontTx/>
              <a:buChar char="-"/>
            </a:pPr>
            <a:r>
              <a:rPr lang="en-US" sz="2000" dirty="0" smtClean="0"/>
              <a:t>Both int and float values can be assigned</a:t>
            </a:r>
          </a:p>
          <a:p>
            <a:pPr>
              <a:lnSpc>
                <a:spcPct val="150000"/>
              </a:lnSpc>
            </a:pPr>
            <a:r>
              <a:rPr lang="en-US" sz="2000" dirty="0" smtClean="0"/>
              <a:t>-But int values will be stored only as decimal   values </a:t>
            </a:r>
          </a:p>
          <a:p>
            <a:pPr>
              <a:lnSpc>
                <a:spcPct val="150000"/>
              </a:lnSpc>
              <a:buFontTx/>
              <a:buChar char="-"/>
            </a:pPr>
            <a:r>
              <a:rPr lang="en-US" sz="2000" dirty="0" smtClean="0"/>
              <a:t>Precision  6 decimal places</a:t>
            </a:r>
          </a:p>
          <a:p>
            <a:pPr>
              <a:buFontTx/>
              <a:buChar char="-"/>
            </a:pPr>
            <a:endParaRPr lang="en-US" sz="2000" dirty="0" smtClean="0"/>
          </a:p>
          <a:p>
            <a:pPr>
              <a:buFontTx/>
              <a:buChar char="-"/>
            </a:pPr>
            <a:endParaRPr lang="en-IN" sz="2000" dirty="0"/>
          </a:p>
        </p:txBody>
      </p:sp>
      <p:sp>
        <p:nvSpPr>
          <p:cNvPr id="31" name="TextBox 30"/>
          <p:cNvSpPr txBox="1"/>
          <p:nvPr/>
        </p:nvSpPr>
        <p:spPr>
          <a:xfrm>
            <a:off x="5257800" y="571952"/>
            <a:ext cx="3505200" cy="3415030"/>
          </a:xfrm>
          <a:prstGeom prst="rect">
            <a:avLst/>
          </a:prstGeom>
          <a:noFill/>
        </p:spPr>
        <p:txBody>
          <a:bodyPr wrap="square" rtlCol="0">
            <a:spAutoFit/>
          </a:bodyPr>
          <a:lstStyle/>
          <a:p>
            <a:pPr>
              <a:lnSpc>
                <a:spcPct val="150000"/>
              </a:lnSpc>
            </a:pPr>
            <a:r>
              <a:rPr lang="en-US" sz="2400" b="1" dirty="0" smtClean="0">
                <a:solidFill>
                  <a:schemeClr val="bg1"/>
                </a:solidFill>
              </a:rPr>
              <a:t>double:</a:t>
            </a:r>
          </a:p>
          <a:p>
            <a:pPr>
              <a:lnSpc>
                <a:spcPct val="150000"/>
              </a:lnSpc>
            </a:pPr>
            <a:endParaRPr lang="en-US" sz="2000" b="1" dirty="0" smtClean="0">
              <a:solidFill>
                <a:schemeClr val="bg1"/>
              </a:solidFill>
            </a:endParaRPr>
          </a:p>
          <a:p>
            <a:pPr>
              <a:lnSpc>
                <a:spcPct val="150000"/>
              </a:lnSpc>
              <a:buFontTx/>
              <a:buChar char="-"/>
            </a:pPr>
            <a:r>
              <a:rPr lang="en-US" sz="2000" dirty="0" smtClean="0">
                <a:solidFill>
                  <a:schemeClr val="bg1"/>
                </a:solidFill>
              </a:rPr>
              <a:t>Size 8 bytes</a:t>
            </a:r>
            <a:endParaRPr lang="en-IN" sz="2000" dirty="0" smtClean="0">
              <a:solidFill>
                <a:schemeClr val="bg1"/>
              </a:solidFill>
            </a:endParaRPr>
          </a:p>
          <a:p>
            <a:pPr>
              <a:lnSpc>
                <a:spcPct val="150000"/>
              </a:lnSpc>
              <a:buFontTx/>
              <a:buChar char="-"/>
            </a:pPr>
            <a:r>
              <a:rPr lang="en-US" sz="2000" dirty="0" smtClean="0">
                <a:solidFill>
                  <a:schemeClr val="bg1"/>
                </a:solidFill>
              </a:rPr>
              <a:t>Can take both positive and negative values</a:t>
            </a:r>
          </a:p>
          <a:p>
            <a:pPr>
              <a:lnSpc>
                <a:spcPct val="150000"/>
              </a:lnSpc>
              <a:buFontTx/>
              <a:buChar char="-"/>
            </a:pPr>
            <a:r>
              <a:rPr lang="en-US" sz="2000" dirty="0" smtClean="0">
                <a:solidFill>
                  <a:schemeClr val="bg1"/>
                </a:solidFill>
              </a:rPr>
              <a:t>Precision  15 decimal places</a:t>
            </a:r>
          </a:p>
          <a:p>
            <a:pPr>
              <a:lnSpc>
                <a:spcPct val="150000"/>
              </a:lnSpc>
            </a:pPr>
            <a:endParaRPr lang="en-US" sz="2000" b="1"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0" name="TextBox 29"/>
          <p:cNvSpPr txBox="1"/>
          <p:nvPr/>
        </p:nvSpPr>
        <p:spPr>
          <a:xfrm>
            <a:off x="228600" y="500514"/>
            <a:ext cx="4800600" cy="4492625"/>
          </a:xfrm>
          <a:prstGeom prst="rect">
            <a:avLst/>
          </a:prstGeom>
          <a:noFill/>
        </p:spPr>
        <p:txBody>
          <a:bodyPr wrap="square" rtlCol="0">
            <a:spAutoFit/>
          </a:bodyPr>
          <a:lstStyle/>
          <a:p>
            <a:pPr>
              <a:lnSpc>
                <a:spcPct val="150000"/>
              </a:lnSpc>
            </a:pPr>
            <a:r>
              <a:rPr lang="en-US" sz="2400" b="1" dirty="0" smtClean="0"/>
              <a:t>float:</a:t>
            </a:r>
          </a:p>
          <a:p>
            <a:pPr>
              <a:lnSpc>
                <a:spcPct val="150000"/>
              </a:lnSpc>
            </a:pPr>
            <a:endParaRPr lang="en-US" sz="2000" dirty="0" smtClean="0"/>
          </a:p>
          <a:p>
            <a:pPr>
              <a:lnSpc>
                <a:spcPct val="150000"/>
              </a:lnSpc>
              <a:buFontTx/>
              <a:buChar char="-"/>
            </a:pPr>
            <a:r>
              <a:rPr lang="en-US" sz="2000" dirty="0" smtClean="0"/>
              <a:t>Size 4 bytes</a:t>
            </a:r>
          </a:p>
          <a:p>
            <a:pPr>
              <a:lnSpc>
                <a:spcPct val="150000"/>
              </a:lnSpc>
              <a:buFontTx/>
              <a:buChar char="-"/>
            </a:pPr>
            <a:r>
              <a:rPr lang="en-US" sz="2000" dirty="0" smtClean="0"/>
              <a:t>Can take both positive &amp; negative  values</a:t>
            </a:r>
          </a:p>
          <a:p>
            <a:pPr>
              <a:lnSpc>
                <a:spcPct val="150000"/>
              </a:lnSpc>
              <a:buFontTx/>
              <a:buChar char="-"/>
            </a:pPr>
            <a:r>
              <a:rPr lang="en-US" sz="2000" dirty="0" smtClean="0"/>
              <a:t>Both int and float values can be assigned</a:t>
            </a:r>
          </a:p>
          <a:p>
            <a:pPr>
              <a:lnSpc>
                <a:spcPct val="150000"/>
              </a:lnSpc>
            </a:pPr>
            <a:r>
              <a:rPr lang="en-US" sz="2000" dirty="0" smtClean="0"/>
              <a:t>-But int values will be stored only as decimal   values </a:t>
            </a:r>
          </a:p>
          <a:p>
            <a:pPr>
              <a:lnSpc>
                <a:spcPct val="150000"/>
              </a:lnSpc>
              <a:buFontTx/>
              <a:buChar char="-"/>
            </a:pPr>
            <a:r>
              <a:rPr lang="en-US" sz="2000" dirty="0" smtClean="0"/>
              <a:t>Precision  </a:t>
            </a:r>
            <a:r>
              <a:rPr lang="en-US" sz="2000" b="1" dirty="0" smtClean="0">
                <a:solidFill>
                  <a:srgbClr val="FF0000"/>
                </a:solidFill>
                <a:effectLst>
                  <a:outerShdw blurRad="38100" dist="38100" dir="2700000" algn="tl">
                    <a:srgbClr val="000000">
                      <a:alpha val="43137"/>
                    </a:srgbClr>
                  </a:outerShdw>
                </a:effectLst>
              </a:rPr>
              <a:t>6 decimal places</a:t>
            </a:r>
          </a:p>
          <a:p>
            <a:pPr>
              <a:buFontTx/>
              <a:buChar char="-"/>
            </a:pPr>
            <a:endParaRPr lang="en-US" sz="2000" dirty="0" smtClean="0"/>
          </a:p>
          <a:p>
            <a:pPr>
              <a:buFontTx/>
              <a:buChar char="-"/>
            </a:pPr>
            <a:endParaRPr lang="en-IN" sz="2000" dirty="0"/>
          </a:p>
        </p:txBody>
      </p:sp>
      <p:sp>
        <p:nvSpPr>
          <p:cNvPr id="31" name="TextBox 30"/>
          <p:cNvSpPr txBox="1"/>
          <p:nvPr/>
        </p:nvSpPr>
        <p:spPr>
          <a:xfrm>
            <a:off x="5257800" y="571952"/>
            <a:ext cx="3505200" cy="3415030"/>
          </a:xfrm>
          <a:prstGeom prst="rect">
            <a:avLst/>
          </a:prstGeom>
          <a:noFill/>
        </p:spPr>
        <p:txBody>
          <a:bodyPr wrap="square" rtlCol="0">
            <a:spAutoFit/>
          </a:bodyPr>
          <a:lstStyle/>
          <a:p>
            <a:pPr>
              <a:lnSpc>
                <a:spcPct val="150000"/>
              </a:lnSpc>
            </a:pPr>
            <a:r>
              <a:rPr lang="en-US" sz="2400" b="1" dirty="0" smtClean="0">
                <a:solidFill>
                  <a:schemeClr val="bg1"/>
                </a:solidFill>
              </a:rPr>
              <a:t>double:</a:t>
            </a:r>
          </a:p>
          <a:p>
            <a:pPr>
              <a:lnSpc>
                <a:spcPct val="150000"/>
              </a:lnSpc>
            </a:pPr>
            <a:endParaRPr lang="en-US" sz="2000" b="1" dirty="0" smtClean="0">
              <a:solidFill>
                <a:schemeClr val="bg1"/>
              </a:solidFill>
            </a:endParaRPr>
          </a:p>
          <a:p>
            <a:pPr>
              <a:lnSpc>
                <a:spcPct val="150000"/>
              </a:lnSpc>
              <a:buFontTx/>
              <a:buChar char="-"/>
            </a:pPr>
            <a:r>
              <a:rPr lang="en-US" sz="2000" dirty="0" smtClean="0">
                <a:solidFill>
                  <a:schemeClr val="bg1"/>
                </a:solidFill>
              </a:rPr>
              <a:t>Size 8 bytes</a:t>
            </a:r>
            <a:endParaRPr lang="en-IN" sz="2000" dirty="0" smtClean="0">
              <a:solidFill>
                <a:schemeClr val="bg1"/>
              </a:solidFill>
            </a:endParaRPr>
          </a:p>
          <a:p>
            <a:pPr>
              <a:lnSpc>
                <a:spcPct val="150000"/>
              </a:lnSpc>
              <a:buFontTx/>
              <a:buChar char="-"/>
            </a:pPr>
            <a:r>
              <a:rPr lang="en-US" sz="2000" dirty="0" smtClean="0">
                <a:solidFill>
                  <a:schemeClr val="bg1"/>
                </a:solidFill>
              </a:rPr>
              <a:t>Can take both positive and negative values</a:t>
            </a:r>
          </a:p>
          <a:p>
            <a:pPr>
              <a:lnSpc>
                <a:spcPct val="150000"/>
              </a:lnSpc>
            </a:pPr>
            <a:r>
              <a:rPr lang="en-US" sz="2000" dirty="0" smtClean="0">
                <a:solidFill>
                  <a:schemeClr val="bg1"/>
                </a:solidFill>
              </a:rPr>
              <a:t>-Precision  </a:t>
            </a:r>
            <a:r>
              <a:rPr lang="en-US" sz="2000" b="1" dirty="0" smtClean="0">
                <a:solidFill>
                  <a:srgbClr val="FF0000"/>
                </a:solidFill>
                <a:effectLst>
                  <a:outerShdw blurRad="38100" dist="38100" dir="2700000" algn="tl">
                    <a:srgbClr val="000000">
                      <a:alpha val="43137"/>
                    </a:srgbClr>
                  </a:outerShdw>
                </a:effectLst>
              </a:rPr>
              <a:t>15 decimal places</a:t>
            </a:r>
          </a:p>
          <a:p>
            <a:pPr>
              <a:lnSpc>
                <a:spcPct val="150000"/>
              </a:lnSpc>
            </a:pPr>
            <a:endParaRPr lang="en-US" sz="2000" b="1"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7" name="Rectangle 26"/>
          <p:cNvSpPr/>
          <p:nvPr/>
        </p:nvSpPr>
        <p:spPr>
          <a:xfrm>
            <a:off x="381000" y="500514"/>
            <a:ext cx="4495800" cy="460375"/>
          </a:xfrm>
          <a:prstGeom prst="rect">
            <a:avLst/>
          </a:prstGeom>
        </p:spPr>
        <p:txBody>
          <a:bodyPr wrap="square">
            <a:spAutoFit/>
          </a:bodyPr>
          <a:lstStyle/>
          <a:p>
            <a:r>
              <a:rPr lang="en-IN" sz="2400" b="1" dirty="0" smtClean="0"/>
              <a:t>Character – Datatype</a:t>
            </a:r>
            <a:endParaRPr lang="en-IN" sz="2400" b="1" dirty="0"/>
          </a:p>
        </p:txBody>
      </p:sp>
      <p:sp>
        <p:nvSpPr>
          <p:cNvPr id="28" name="TextBox 27"/>
          <p:cNvSpPr txBox="1"/>
          <p:nvPr/>
        </p:nvSpPr>
        <p:spPr>
          <a:xfrm>
            <a:off x="685800" y="1572075"/>
            <a:ext cx="3962400" cy="1938020"/>
          </a:xfrm>
          <a:prstGeom prst="rect">
            <a:avLst/>
          </a:prstGeom>
          <a:noFill/>
        </p:spPr>
        <p:txBody>
          <a:bodyPr wrap="square" rtlCol="0">
            <a:spAutoFit/>
          </a:bodyPr>
          <a:lstStyle/>
          <a:p>
            <a:r>
              <a:rPr lang="en-US" sz="2400" dirty="0" smtClean="0"/>
              <a:t>char  a = </a:t>
            </a:r>
            <a:r>
              <a:rPr lang="en-US" sz="2400" b="1" dirty="0" smtClean="0">
                <a:solidFill>
                  <a:srgbClr val="FF0000"/>
                </a:solidFill>
                <a:effectLst>
                  <a:outerShdw blurRad="38100" dist="38100" dir="2700000" algn="tl">
                    <a:srgbClr val="000000">
                      <a:alpha val="43137"/>
                    </a:srgbClr>
                  </a:outerShdw>
                </a:effectLst>
              </a:rPr>
              <a:t>‘S’</a:t>
            </a:r>
            <a:r>
              <a:rPr lang="en-US" sz="2400" dirty="0" smtClean="0"/>
              <a:t>; 	// alphabets   </a:t>
            </a:r>
          </a:p>
          <a:p>
            <a:endParaRPr lang="en-US" sz="2400" dirty="0" smtClean="0"/>
          </a:p>
          <a:p>
            <a:r>
              <a:rPr lang="en-US" sz="2400" dirty="0" smtClean="0"/>
              <a:t>char b = </a:t>
            </a:r>
            <a:r>
              <a:rPr lang="en-US" sz="2400" b="1" dirty="0" smtClean="0">
                <a:solidFill>
                  <a:srgbClr val="FF0000"/>
                </a:solidFill>
                <a:effectLst>
                  <a:outerShdw blurRad="38100" dist="38100" dir="2700000" algn="tl">
                    <a:srgbClr val="000000">
                      <a:alpha val="43137"/>
                    </a:srgbClr>
                  </a:outerShdw>
                </a:effectLst>
              </a:rPr>
              <a:t>‘?’</a:t>
            </a:r>
            <a:r>
              <a:rPr lang="en-US" sz="2400" dirty="0" smtClean="0"/>
              <a:t>;	// symbols</a:t>
            </a:r>
          </a:p>
          <a:p>
            <a:endParaRPr lang="en-US" sz="2400" dirty="0" smtClean="0"/>
          </a:p>
          <a:p>
            <a:r>
              <a:rPr lang="en-US" sz="2400" dirty="0" smtClean="0"/>
              <a:t>char c = </a:t>
            </a:r>
            <a:r>
              <a:rPr lang="en-US" sz="2400" b="1" dirty="0" smtClean="0">
                <a:solidFill>
                  <a:srgbClr val="FF0000"/>
                </a:solidFill>
                <a:effectLst>
                  <a:outerShdw blurRad="38100" dist="38100" dir="2700000" algn="tl">
                    <a:srgbClr val="000000">
                      <a:alpha val="43137"/>
                    </a:srgbClr>
                  </a:outerShdw>
                </a:effectLst>
              </a:rPr>
              <a:t>‘3’</a:t>
            </a:r>
            <a:r>
              <a:rPr lang="en-US" sz="2400" dirty="0" smtClean="0"/>
              <a:t>;     // numeric</a:t>
            </a:r>
          </a:p>
        </p:txBody>
      </p:sp>
      <p:sp>
        <p:nvSpPr>
          <p:cNvPr id="10" name="TextBox 9"/>
          <p:cNvSpPr txBox="1"/>
          <p:nvPr/>
        </p:nvSpPr>
        <p:spPr>
          <a:xfrm>
            <a:off x="5181600" y="1643512"/>
            <a:ext cx="3962400" cy="1753235"/>
          </a:xfrm>
          <a:prstGeom prst="rect">
            <a:avLst/>
          </a:prstGeom>
          <a:noFill/>
        </p:spPr>
        <p:txBody>
          <a:bodyPr wrap="square" rtlCol="0">
            <a:spAutoFit/>
          </a:bodyPr>
          <a:lstStyle/>
          <a:p>
            <a:pPr>
              <a:lnSpc>
                <a:spcPct val="150000"/>
              </a:lnSpc>
            </a:pPr>
            <a:r>
              <a:rPr lang="en-US" sz="2400" b="1" dirty="0" smtClean="0">
                <a:solidFill>
                  <a:schemeClr val="bg1"/>
                </a:solidFill>
              </a:rPr>
              <a:t>char a, b;</a:t>
            </a:r>
            <a:r>
              <a:rPr lang="en-US" sz="2400" dirty="0" smtClean="0">
                <a:solidFill>
                  <a:schemeClr val="bg1"/>
                </a:solidFill>
              </a:rPr>
              <a:t>	// Declaration</a:t>
            </a:r>
          </a:p>
          <a:p>
            <a:pPr>
              <a:lnSpc>
                <a:spcPct val="150000"/>
              </a:lnSpc>
            </a:pPr>
            <a:r>
              <a:rPr lang="en-US" sz="2400" b="1" dirty="0" smtClean="0">
                <a:solidFill>
                  <a:schemeClr val="bg1"/>
                </a:solidFill>
              </a:rPr>
              <a:t>a = ‘w’;</a:t>
            </a:r>
            <a:r>
              <a:rPr lang="en-US" sz="2400" dirty="0" smtClean="0">
                <a:solidFill>
                  <a:schemeClr val="bg1"/>
                </a:solidFill>
              </a:rPr>
              <a:t>	// Initialization</a:t>
            </a:r>
          </a:p>
          <a:p>
            <a:pPr>
              <a:lnSpc>
                <a:spcPct val="150000"/>
              </a:lnSpc>
            </a:pPr>
            <a:r>
              <a:rPr lang="en-US" sz="2400" b="1" dirty="0" smtClean="0">
                <a:solidFill>
                  <a:schemeClr val="bg1"/>
                </a:solidFill>
              </a:rPr>
              <a:t>b = ‘e’;</a:t>
            </a:r>
            <a:endParaRPr lang="en-IN" sz="2400" b="1" dirty="0">
              <a:solidFill>
                <a:schemeClr val="bg1"/>
              </a:solidFill>
            </a:endParaRPr>
          </a:p>
        </p:txBody>
      </p:sp>
      <p:sp>
        <p:nvSpPr>
          <p:cNvPr id="14" name="Rectangle 13"/>
          <p:cNvSpPr/>
          <p:nvPr/>
        </p:nvSpPr>
        <p:spPr>
          <a:xfrm>
            <a:off x="5410200" y="3643764"/>
            <a:ext cx="2895600" cy="645160"/>
          </a:xfrm>
          <a:prstGeom prst="rect">
            <a:avLst/>
          </a:prstGeom>
        </p:spPr>
        <p:txBody>
          <a:bodyPr wrap="square">
            <a:spAutoFit/>
          </a:bodyPr>
          <a:lstStyle/>
          <a:p>
            <a:pPr>
              <a:lnSpc>
                <a:spcPct val="150000"/>
              </a:lnSpc>
              <a:buFontTx/>
              <a:buChar char="-"/>
            </a:pPr>
            <a:r>
              <a:rPr lang="en-US" sz="2400" b="1" i="1" dirty="0" smtClean="0">
                <a:solidFill>
                  <a:schemeClr val="bg1"/>
                </a:solidFill>
              </a:rPr>
              <a:t> Size 1 byte</a:t>
            </a:r>
            <a:endParaRPr lang="en-IN" sz="2400" b="1" i="1" dirty="0">
              <a:solidFill>
                <a:schemeClr val="bg1"/>
              </a:solidFill>
            </a:endParaRPr>
          </a:p>
        </p:txBody>
      </p:sp>
      <p:sp>
        <p:nvSpPr>
          <p:cNvPr id="15" name="Rectangle 14"/>
          <p:cNvSpPr/>
          <p:nvPr/>
        </p:nvSpPr>
        <p:spPr>
          <a:xfrm>
            <a:off x="381000" y="3695825"/>
            <a:ext cx="4495800" cy="1198880"/>
          </a:xfrm>
          <a:prstGeom prst="rect">
            <a:avLst/>
          </a:prstGeom>
        </p:spPr>
        <p:txBody>
          <a:bodyPr wrap="square">
            <a:spAutoFit/>
          </a:bodyPr>
          <a:lstStyle/>
          <a:p>
            <a:pPr>
              <a:lnSpc>
                <a:spcPct val="150000"/>
              </a:lnSpc>
            </a:pPr>
            <a:r>
              <a:rPr lang="en-US" sz="2400" b="1" i="1" dirty="0" smtClean="0"/>
              <a:t>S,  ?  and 3  -  anything in single quotes  is  stored as an character</a:t>
            </a:r>
            <a:endParaRPr lang="en-IN" sz="2400" b="1" i="1" dirty="0"/>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allAtOnce"/>
      <p:bldP spid="14" grpId="0"/>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635"/>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81000" y="210635"/>
            <a:ext cx="3962400" cy="4661535"/>
          </a:xfrm>
          <a:prstGeom prst="rect">
            <a:avLst/>
          </a:prstGeom>
          <a:noFill/>
        </p:spPr>
        <p:txBody>
          <a:bodyPr wrap="square" rtlCol="0">
            <a:spAutoFit/>
          </a:bodyPr>
          <a:lstStyle/>
          <a:p>
            <a:pPr>
              <a:lnSpc>
                <a:spcPct val="150000"/>
              </a:lnSpc>
            </a:pPr>
            <a:r>
              <a:rPr lang="en-US" sz="2200" b="1" dirty="0" smtClean="0"/>
              <a:t>Challenge: 1</a:t>
            </a:r>
            <a:r>
              <a:rPr lang="en-US" sz="2200" dirty="0" smtClean="0"/>
              <a:t> </a:t>
            </a:r>
          </a:p>
          <a:p>
            <a:pPr>
              <a:lnSpc>
                <a:spcPct val="150000"/>
              </a:lnSpc>
            </a:pPr>
            <a:r>
              <a:rPr lang="en-US" sz="2200" dirty="0" smtClean="0"/>
              <a:t>#include &lt;stdio.h&gt;</a:t>
            </a:r>
          </a:p>
          <a:p>
            <a:pPr>
              <a:lnSpc>
                <a:spcPct val="150000"/>
              </a:lnSpc>
            </a:pPr>
            <a:r>
              <a:rPr lang="en-US" sz="2200" dirty="0" smtClean="0"/>
              <a:t>int main()</a:t>
            </a:r>
          </a:p>
          <a:p>
            <a:pPr>
              <a:lnSpc>
                <a:spcPct val="150000"/>
              </a:lnSpc>
            </a:pPr>
            <a:r>
              <a:rPr lang="en-US" sz="2200" dirty="0" smtClean="0"/>
              <a:t>{</a:t>
            </a:r>
          </a:p>
          <a:p>
            <a:pPr>
              <a:lnSpc>
                <a:spcPct val="150000"/>
              </a:lnSpc>
            </a:pPr>
            <a:r>
              <a:rPr lang="en-US" sz="2200" dirty="0" smtClean="0"/>
              <a:t>   </a:t>
            </a:r>
            <a:r>
              <a:rPr lang="en-US" sz="2200" b="1" dirty="0" smtClean="0"/>
              <a:t> char</a:t>
            </a:r>
            <a:r>
              <a:rPr lang="en-US" sz="2200" dirty="0" smtClean="0"/>
              <a:t> ch1 = </a:t>
            </a:r>
            <a:r>
              <a:rPr lang="en-US" sz="2200" b="1" dirty="0" smtClean="0">
                <a:solidFill>
                  <a:srgbClr val="FF0000"/>
                </a:solidFill>
              </a:rPr>
              <a:t>'A'</a:t>
            </a:r>
            <a:r>
              <a:rPr lang="en-US" sz="2200" dirty="0" smtClean="0"/>
              <a:t>,  ch2 =</a:t>
            </a:r>
            <a:r>
              <a:rPr lang="en-US" sz="2200" b="1" dirty="0" smtClean="0">
                <a:solidFill>
                  <a:srgbClr val="FF0000"/>
                </a:solidFill>
              </a:rPr>
              <a:t> 'a'</a:t>
            </a:r>
            <a:r>
              <a:rPr lang="en-US" sz="2200" dirty="0" smtClean="0"/>
              <a:t>;</a:t>
            </a:r>
          </a:p>
          <a:p>
            <a:pPr>
              <a:lnSpc>
                <a:spcPct val="150000"/>
              </a:lnSpc>
            </a:pPr>
            <a:r>
              <a:rPr lang="en-US" sz="2200" dirty="0" smtClean="0"/>
              <a:t>   </a:t>
            </a:r>
            <a:r>
              <a:rPr lang="en-US" sz="2200" b="1" dirty="0" smtClean="0">
                <a:solidFill>
                  <a:srgbClr val="FF0000"/>
                </a:solidFill>
              </a:rPr>
              <a:t> int</a:t>
            </a:r>
            <a:r>
              <a:rPr lang="en-US" sz="2200" dirty="0" smtClean="0"/>
              <a:t> res = ch1 + ch2;</a:t>
            </a:r>
          </a:p>
          <a:p>
            <a:pPr>
              <a:lnSpc>
                <a:spcPct val="150000"/>
              </a:lnSpc>
            </a:pPr>
            <a:r>
              <a:rPr lang="en-US" sz="2200" dirty="0" smtClean="0"/>
              <a:t>    printf("Sum is : </a:t>
            </a:r>
            <a:r>
              <a:rPr lang="en-US" sz="2200" b="1" dirty="0" smtClean="0"/>
              <a:t>%d</a:t>
            </a:r>
            <a:r>
              <a:rPr lang="en-US" sz="2200" dirty="0" smtClean="0"/>
              <a:t>", res);</a:t>
            </a:r>
          </a:p>
          <a:p>
            <a:pPr>
              <a:lnSpc>
                <a:spcPct val="150000"/>
              </a:lnSpc>
            </a:pPr>
            <a:r>
              <a:rPr lang="en-US" sz="2200" dirty="0" smtClean="0"/>
              <a:t>    return 0;</a:t>
            </a:r>
          </a:p>
          <a:p>
            <a:pPr>
              <a:lnSpc>
                <a:spcPct val="150000"/>
              </a:lnSpc>
            </a:pPr>
            <a:r>
              <a:rPr lang="en-US" sz="2200" dirty="0" smtClean="0"/>
              <a:t>}</a:t>
            </a:r>
          </a:p>
        </p:txBody>
      </p:sp>
      <p:sp>
        <p:nvSpPr>
          <p:cNvPr id="2" name="TextBox 9"/>
          <p:cNvSpPr txBox="1"/>
          <p:nvPr/>
        </p:nvSpPr>
        <p:spPr>
          <a:xfrm>
            <a:off x="4765675" y="743585"/>
            <a:ext cx="4010025" cy="1845310"/>
          </a:xfrm>
          <a:prstGeom prst="rect">
            <a:avLst/>
          </a:prstGeom>
          <a:noFill/>
        </p:spPr>
        <p:txBody>
          <a:bodyPr wrap="square" rtlCol="0">
            <a:spAutoFit/>
          </a:bodyPr>
          <a:lstStyle/>
          <a:p>
            <a:pPr>
              <a:lnSpc>
                <a:spcPct val="150000"/>
              </a:lnSpc>
            </a:pPr>
            <a:r>
              <a:rPr lang="en-US" altLang="en-IN" sz="2800" b="1" dirty="0">
                <a:solidFill>
                  <a:schemeClr val="bg1"/>
                </a:solidFill>
              </a:rPr>
              <a:t>ASCII:  </a:t>
            </a:r>
          </a:p>
          <a:p>
            <a:pPr>
              <a:lnSpc>
                <a:spcPct val="150000"/>
              </a:lnSpc>
            </a:pPr>
            <a:r>
              <a:rPr lang="en-US" altLang="en-IN" sz="2400" b="1" dirty="0">
                <a:solidFill>
                  <a:srgbClr val="FFFF00"/>
                </a:solidFill>
              </a:rPr>
              <a:t>A</a:t>
            </a:r>
            <a:r>
              <a:rPr lang="en-US" altLang="en-IN" sz="2400" b="1" dirty="0">
                <a:solidFill>
                  <a:schemeClr val="bg1"/>
                </a:solidFill>
              </a:rPr>
              <a:t>merican </a:t>
            </a:r>
            <a:r>
              <a:rPr lang="en-US" altLang="en-IN" sz="2400" b="1" dirty="0">
                <a:solidFill>
                  <a:srgbClr val="FFFF00"/>
                </a:solidFill>
              </a:rPr>
              <a:t>S</a:t>
            </a:r>
            <a:r>
              <a:rPr lang="en-US" altLang="en-IN" sz="2400" b="1" dirty="0">
                <a:solidFill>
                  <a:schemeClr val="bg1"/>
                </a:solidFill>
              </a:rPr>
              <a:t>tandard </a:t>
            </a:r>
            <a:r>
              <a:rPr lang="en-US" altLang="en-IN" sz="2400" b="1" dirty="0">
                <a:solidFill>
                  <a:srgbClr val="FFFF00"/>
                </a:solidFill>
              </a:rPr>
              <a:t>C</a:t>
            </a:r>
            <a:r>
              <a:rPr lang="en-US" altLang="en-IN" sz="2400" b="1" dirty="0">
                <a:solidFill>
                  <a:schemeClr val="bg1"/>
                </a:solidFill>
              </a:rPr>
              <a:t>ode for </a:t>
            </a:r>
            <a:r>
              <a:rPr lang="en-US" altLang="en-IN" sz="2400" b="1" dirty="0">
                <a:solidFill>
                  <a:srgbClr val="FFFF00"/>
                </a:solidFill>
              </a:rPr>
              <a:t>I</a:t>
            </a:r>
            <a:r>
              <a:rPr lang="en-US" altLang="en-IN" sz="2400" b="1" dirty="0">
                <a:solidFill>
                  <a:schemeClr val="bg1"/>
                </a:solidFill>
              </a:rPr>
              <a:t>nformation </a:t>
            </a:r>
            <a:r>
              <a:rPr lang="en-US" altLang="en-IN" sz="2400" b="1" dirty="0">
                <a:solidFill>
                  <a:srgbClr val="FFFF00"/>
                </a:solidFill>
              </a:rPr>
              <a:t>I</a:t>
            </a:r>
            <a:r>
              <a:rPr lang="en-US" altLang="en-IN" sz="2400" b="1" dirty="0">
                <a:solidFill>
                  <a:schemeClr val="bg1"/>
                </a:solidFill>
              </a:rPr>
              <a:t>nterchange</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half" idx="2"/>
          </p:nvPr>
        </p:nvPicPr>
        <p:blipFill>
          <a:blip r:embed="rId2"/>
          <a:stretch>
            <a:fillRect/>
          </a:stretch>
        </p:blipFill>
        <p:spPr>
          <a:xfrm>
            <a:off x="1412875" y="207645"/>
            <a:ext cx="6447790" cy="472821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635"/>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81000" y="210635"/>
            <a:ext cx="3962400" cy="4661535"/>
          </a:xfrm>
          <a:prstGeom prst="rect">
            <a:avLst/>
          </a:prstGeom>
          <a:noFill/>
        </p:spPr>
        <p:txBody>
          <a:bodyPr wrap="square" rtlCol="0">
            <a:spAutoFit/>
          </a:bodyPr>
          <a:lstStyle/>
          <a:p>
            <a:pPr>
              <a:lnSpc>
                <a:spcPct val="150000"/>
              </a:lnSpc>
            </a:pPr>
            <a:r>
              <a:rPr lang="en-US" sz="2200" b="1" dirty="0" smtClean="0"/>
              <a:t>Challenge:</a:t>
            </a:r>
            <a:r>
              <a:rPr lang="en-US" sz="2200" dirty="0" smtClean="0"/>
              <a:t> 1</a:t>
            </a:r>
          </a:p>
          <a:p>
            <a:pPr>
              <a:lnSpc>
                <a:spcPct val="150000"/>
              </a:lnSpc>
            </a:pPr>
            <a:r>
              <a:rPr lang="en-US" sz="2200" dirty="0" smtClean="0"/>
              <a:t>#include &lt;stdio.h&gt;</a:t>
            </a:r>
          </a:p>
          <a:p>
            <a:pPr>
              <a:lnSpc>
                <a:spcPct val="150000"/>
              </a:lnSpc>
            </a:pPr>
            <a:r>
              <a:rPr lang="en-US" sz="2200" dirty="0" smtClean="0"/>
              <a:t>int main()</a:t>
            </a:r>
          </a:p>
          <a:p>
            <a:pPr>
              <a:lnSpc>
                <a:spcPct val="150000"/>
              </a:lnSpc>
            </a:pPr>
            <a:r>
              <a:rPr lang="en-US" sz="2200" dirty="0" smtClean="0"/>
              <a:t>{</a:t>
            </a:r>
          </a:p>
          <a:p>
            <a:pPr>
              <a:lnSpc>
                <a:spcPct val="150000"/>
              </a:lnSpc>
            </a:pPr>
            <a:r>
              <a:rPr lang="en-US" sz="2200" dirty="0" smtClean="0"/>
              <a:t>   </a:t>
            </a:r>
            <a:r>
              <a:rPr lang="en-US" sz="2200" b="1" dirty="0" smtClean="0"/>
              <a:t> char</a:t>
            </a:r>
            <a:r>
              <a:rPr lang="en-US" sz="2200" dirty="0" smtClean="0"/>
              <a:t> ch1 = </a:t>
            </a:r>
            <a:r>
              <a:rPr lang="en-US" sz="2200" b="1" dirty="0" smtClean="0">
                <a:solidFill>
                  <a:srgbClr val="FF0000"/>
                </a:solidFill>
              </a:rPr>
              <a:t>'A'</a:t>
            </a:r>
            <a:r>
              <a:rPr lang="en-US" sz="2200" dirty="0" smtClean="0"/>
              <a:t>,  ch2 = </a:t>
            </a:r>
            <a:r>
              <a:rPr lang="en-US" sz="2200" b="1" dirty="0" smtClean="0">
                <a:solidFill>
                  <a:srgbClr val="FF0000"/>
                </a:solidFill>
              </a:rPr>
              <a:t>'a'</a:t>
            </a:r>
            <a:r>
              <a:rPr lang="en-US" sz="2200" dirty="0" smtClean="0"/>
              <a:t>;</a:t>
            </a:r>
          </a:p>
          <a:p>
            <a:pPr>
              <a:lnSpc>
                <a:spcPct val="150000"/>
              </a:lnSpc>
            </a:pPr>
            <a:r>
              <a:rPr lang="en-US" sz="2200" dirty="0" smtClean="0"/>
              <a:t>   </a:t>
            </a:r>
            <a:r>
              <a:rPr lang="en-US" sz="2200" b="1" dirty="0" smtClean="0">
                <a:solidFill>
                  <a:srgbClr val="FF0000"/>
                </a:solidFill>
              </a:rPr>
              <a:t> int</a:t>
            </a:r>
            <a:r>
              <a:rPr lang="en-US" sz="2200" dirty="0" smtClean="0"/>
              <a:t> res = ch1 + ch2;</a:t>
            </a:r>
          </a:p>
          <a:p>
            <a:pPr>
              <a:lnSpc>
                <a:spcPct val="150000"/>
              </a:lnSpc>
            </a:pPr>
            <a:r>
              <a:rPr lang="en-US" sz="2200" dirty="0" smtClean="0"/>
              <a:t>    printf("Sum is : </a:t>
            </a:r>
            <a:r>
              <a:rPr lang="en-US" sz="2200" b="1" dirty="0" smtClean="0"/>
              <a:t>%d</a:t>
            </a:r>
            <a:r>
              <a:rPr lang="en-US" sz="2200" dirty="0" smtClean="0"/>
              <a:t>", res);</a:t>
            </a:r>
          </a:p>
          <a:p>
            <a:pPr>
              <a:lnSpc>
                <a:spcPct val="150000"/>
              </a:lnSpc>
            </a:pPr>
            <a:r>
              <a:rPr lang="en-US" sz="2200" dirty="0" smtClean="0"/>
              <a:t>    return 0;</a:t>
            </a:r>
          </a:p>
          <a:p>
            <a:pPr>
              <a:lnSpc>
                <a:spcPct val="150000"/>
              </a:lnSpc>
            </a:pPr>
            <a:r>
              <a:rPr lang="en-US" sz="2200" dirty="0" smtClean="0"/>
              <a:t>}</a:t>
            </a:r>
          </a:p>
        </p:txBody>
      </p:sp>
      <p:sp>
        <p:nvSpPr>
          <p:cNvPr id="10" name="TextBox 9"/>
          <p:cNvSpPr txBox="1"/>
          <p:nvPr/>
        </p:nvSpPr>
        <p:spPr>
          <a:xfrm>
            <a:off x="4882515" y="3182620"/>
            <a:ext cx="2302510" cy="1198880"/>
          </a:xfrm>
          <a:prstGeom prst="rect">
            <a:avLst/>
          </a:prstGeom>
          <a:noFill/>
        </p:spPr>
        <p:txBody>
          <a:bodyPr wrap="square" rtlCol="0">
            <a:spAutoFit/>
          </a:bodyPr>
          <a:lstStyle/>
          <a:p>
            <a:pPr>
              <a:lnSpc>
                <a:spcPct val="150000"/>
              </a:lnSpc>
            </a:pPr>
            <a:r>
              <a:rPr lang="en-US" altLang="en-IN" sz="2400" b="1" dirty="0">
                <a:solidFill>
                  <a:schemeClr val="bg1"/>
                </a:solidFill>
              </a:rPr>
              <a:t>Output:</a:t>
            </a:r>
          </a:p>
          <a:p>
            <a:pPr>
              <a:lnSpc>
                <a:spcPct val="150000"/>
              </a:lnSpc>
            </a:pPr>
            <a:r>
              <a:rPr lang="en-US" altLang="en-IN" sz="2400" b="1" dirty="0">
                <a:solidFill>
                  <a:schemeClr val="bg1"/>
                </a:solidFill>
              </a:rPr>
              <a:t>Sum is :  162</a:t>
            </a:r>
          </a:p>
        </p:txBody>
      </p:sp>
      <p:sp>
        <p:nvSpPr>
          <p:cNvPr id="2" name="TextBox 9"/>
          <p:cNvSpPr txBox="1"/>
          <p:nvPr/>
        </p:nvSpPr>
        <p:spPr>
          <a:xfrm>
            <a:off x="4765675" y="743585"/>
            <a:ext cx="4010025" cy="1845310"/>
          </a:xfrm>
          <a:prstGeom prst="rect">
            <a:avLst/>
          </a:prstGeom>
          <a:noFill/>
        </p:spPr>
        <p:txBody>
          <a:bodyPr wrap="square" rtlCol="0">
            <a:spAutoFit/>
          </a:bodyPr>
          <a:lstStyle/>
          <a:p>
            <a:pPr>
              <a:lnSpc>
                <a:spcPct val="150000"/>
              </a:lnSpc>
            </a:pPr>
            <a:r>
              <a:rPr lang="en-US" altLang="en-IN" sz="2800" b="1" dirty="0">
                <a:solidFill>
                  <a:schemeClr val="bg1"/>
                </a:solidFill>
              </a:rPr>
              <a:t>ASCII value:  </a:t>
            </a:r>
          </a:p>
          <a:p>
            <a:pPr>
              <a:lnSpc>
                <a:spcPct val="150000"/>
              </a:lnSpc>
            </a:pPr>
            <a:r>
              <a:rPr lang="en-US" altLang="en-IN" sz="2400" b="1" dirty="0">
                <a:solidFill>
                  <a:schemeClr val="bg1"/>
                </a:solidFill>
              </a:rPr>
              <a:t>A - 65</a:t>
            </a:r>
          </a:p>
          <a:p>
            <a:pPr>
              <a:lnSpc>
                <a:spcPct val="150000"/>
              </a:lnSpc>
            </a:pPr>
            <a:r>
              <a:rPr lang="en-US" altLang="en-IN" sz="2400" b="1" dirty="0">
                <a:solidFill>
                  <a:schemeClr val="bg1"/>
                </a:solidFill>
              </a:rPr>
              <a:t>a - 97</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bldLvl="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635"/>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81000" y="210635"/>
            <a:ext cx="3962400" cy="4661535"/>
          </a:xfrm>
          <a:prstGeom prst="rect">
            <a:avLst/>
          </a:prstGeom>
          <a:noFill/>
        </p:spPr>
        <p:txBody>
          <a:bodyPr wrap="square" rtlCol="0">
            <a:spAutoFit/>
          </a:bodyPr>
          <a:lstStyle/>
          <a:p>
            <a:pPr>
              <a:lnSpc>
                <a:spcPct val="150000"/>
              </a:lnSpc>
            </a:pPr>
            <a:r>
              <a:rPr lang="en-US" sz="2200" b="1" dirty="0" smtClean="0"/>
              <a:t>Challenge:</a:t>
            </a:r>
            <a:r>
              <a:rPr lang="en-US" sz="2200" dirty="0" smtClean="0"/>
              <a:t> 2</a:t>
            </a:r>
          </a:p>
          <a:p>
            <a:pPr>
              <a:lnSpc>
                <a:spcPct val="150000"/>
              </a:lnSpc>
            </a:pPr>
            <a:r>
              <a:rPr lang="en-US" sz="2200" dirty="0" smtClean="0"/>
              <a:t>#include &lt;stdio.h&gt;</a:t>
            </a:r>
          </a:p>
          <a:p>
            <a:pPr>
              <a:lnSpc>
                <a:spcPct val="150000"/>
              </a:lnSpc>
            </a:pPr>
            <a:r>
              <a:rPr lang="en-US" sz="2200" dirty="0" smtClean="0"/>
              <a:t>int main()</a:t>
            </a:r>
          </a:p>
          <a:p>
            <a:pPr>
              <a:lnSpc>
                <a:spcPct val="150000"/>
              </a:lnSpc>
            </a:pPr>
            <a:r>
              <a:rPr lang="en-US" sz="2200" dirty="0" smtClean="0"/>
              <a:t>{</a:t>
            </a:r>
          </a:p>
          <a:p>
            <a:pPr>
              <a:lnSpc>
                <a:spcPct val="150000"/>
              </a:lnSpc>
            </a:pPr>
            <a:r>
              <a:rPr lang="en-US" sz="2200" dirty="0" smtClean="0"/>
              <a:t>   </a:t>
            </a:r>
            <a:r>
              <a:rPr lang="en-US" sz="2200" b="1" dirty="0" smtClean="0"/>
              <a:t> char</a:t>
            </a:r>
            <a:r>
              <a:rPr lang="en-US" sz="2200" dirty="0" smtClean="0"/>
              <a:t> ch1 = </a:t>
            </a:r>
            <a:r>
              <a:rPr lang="en-US" sz="2200" b="1" dirty="0" smtClean="0">
                <a:solidFill>
                  <a:srgbClr val="FF0000"/>
                </a:solidFill>
              </a:rPr>
              <a:t>'1'</a:t>
            </a:r>
            <a:r>
              <a:rPr lang="en-US" sz="2200" dirty="0" smtClean="0"/>
              <a:t>,  ch2 = </a:t>
            </a:r>
            <a:r>
              <a:rPr lang="en-US" sz="2200" b="1" dirty="0" smtClean="0">
                <a:solidFill>
                  <a:srgbClr val="FF0000"/>
                </a:solidFill>
              </a:rPr>
              <a:t>'2'</a:t>
            </a:r>
            <a:r>
              <a:rPr lang="en-US" sz="2200" dirty="0" smtClean="0"/>
              <a:t>;</a:t>
            </a:r>
          </a:p>
          <a:p>
            <a:pPr>
              <a:lnSpc>
                <a:spcPct val="150000"/>
              </a:lnSpc>
            </a:pPr>
            <a:r>
              <a:rPr lang="en-US" sz="2200" dirty="0" smtClean="0"/>
              <a:t> </a:t>
            </a:r>
            <a:r>
              <a:rPr lang="en-US" sz="2200" b="1" dirty="0" smtClean="0">
                <a:solidFill>
                  <a:srgbClr val="FF0000"/>
                </a:solidFill>
              </a:rPr>
              <a:t>   int</a:t>
            </a:r>
            <a:r>
              <a:rPr lang="en-US" sz="2200" dirty="0" smtClean="0"/>
              <a:t> res = ch1 + ch2;</a:t>
            </a:r>
          </a:p>
          <a:p>
            <a:pPr>
              <a:lnSpc>
                <a:spcPct val="150000"/>
              </a:lnSpc>
            </a:pPr>
            <a:r>
              <a:rPr lang="en-US" sz="2200" dirty="0" smtClean="0"/>
              <a:t>    printf("Sum is : </a:t>
            </a:r>
            <a:r>
              <a:rPr lang="en-US" sz="2200" b="1" dirty="0" smtClean="0"/>
              <a:t>%d</a:t>
            </a:r>
            <a:r>
              <a:rPr lang="en-US" sz="2200" dirty="0" smtClean="0"/>
              <a:t>", res);</a:t>
            </a:r>
          </a:p>
          <a:p>
            <a:pPr>
              <a:lnSpc>
                <a:spcPct val="150000"/>
              </a:lnSpc>
            </a:pPr>
            <a:r>
              <a:rPr lang="en-US" sz="2200" dirty="0" smtClean="0"/>
              <a:t>    return 0;</a:t>
            </a:r>
          </a:p>
          <a:p>
            <a:pPr>
              <a:lnSpc>
                <a:spcPct val="150000"/>
              </a:lnSpc>
            </a:pPr>
            <a:r>
              <a:rPr lang="en-US" sz="2200" dirty="0" smtClean="0"/>
              <a:t>}</a:t>
            </a:r>
          </a:p>
        </p:txBody>
      </p:sp>
      <p:sp>
        <p:nvSpPr>
          <p:cNvPr id="15" name="Rectangle 14"/>
          <p:cNvSpPr/>
          <p:nvPr/>
        </p:nvSpPr>
        <p:spPr>
          <a:xfrm>
            <a:off x="4626610" y="2756660"/>
            <a:ext cx="4495800" cy="1198880"/>
          </a:xfrm>
          <a:prstGeom prst="rect">
            <a:avLst/>
          </a:prstGeom>
        </p:spPr>
        <p:txBody>
          <a:bodyPr wrap="square">
            <a:spAutoFit/>
          </a:bodyPr>
          <a:lstStyle/>
          <a:p>
            <a:pPr>
              <a:lnSpc>
                <a:spcPct val="150000"/>
              </a:lnSpc>
            </a:pPr>
            <a:r>
              <a:rPr lang="en-US" sz="2400" b="1" i="1" dirty="0" smtClean="0">
                <a:solidFill>
                  <a:schemeClr val="bg1"/>
                </a:solidFill>
              </a:rPr>
              <a:t>S,  ?  and 3  -  anything in single quotes  is  stored as an character</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half" idx="2"/>
          </p:nvPr>
        </p:nvPicPr>
        <p:blipFill>
          <a:blip r:embed="rId2"/>
          <a:stretch>
            <a:fillRect/>
          </a:stretch>
        </p:blipFill>
        <p:spPr>
          <a:xfrm>
            <a:off x="1412875" y="207645"/>
            <a:ext cx="6447790" cy="472821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79723" y="209550"/>
            <a:ext cx="1264277" cy="471774"/>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22" name="AutoShape 6"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pic>
        <p:nvPicPr>
          <p:cNvPr id="4" name="Shape 115"/>
          <p:cNvPicPr preferRelativeResize="0"/>
          <p:nvPr/>
        </p:nvPicPr>
        <p:blipFill>
          <a:blip r:embed="rId3" cstate="print"/>
          <a:stretch>
            <a:fillRect/>
          </a:stretch>
        </p:blipFill>
        <p:spPr>
          <a:xfrm>
            <a:off x="8364294" y="69696"/>
            <a:ext cx="648072" cy="519522"/>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
        <p:nvSpPr>
          <p:cNvPr id="9224" name="AutoShape 8"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6" name="AutoShape 10"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8" name="AutoShape 12"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5" name="AutoShape 19"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7" name="AutoShape 21"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9" name="AutoShape 23"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41" name="AutoShape 25"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15" name="Rectangle 14"/>
          <p:cNvSpPr/>
          <p:nvPr/>
        </p:nvSpPr>
        <p:spPr>
          <a:xfrm>
            <a:off x="4955540" y="19050"/>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p:cNvPicPr>
            <a:picLocks noChangeAspect="1" noChangeArrowheads="1"/>
          </p:cNvPicPr>
          <p:nvPr/>
        </p:nvPicPr>
        <p:blipFill>
          <a:blip r:embed="rId4" cstate="print"/>
          <a:srcRect/>
          <a:stretch>
            <a:fillRect/>
          </a:stretch>
        </p:blipFill>
        <p:spPr bwMode="auto">
          <a:xfrm>
            <a:off x="6149340" y="1574165"/>
            <a:ext cx="3161665" cy="34747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pic>
      <p:pic>
        <p:nvPicPr>
          <p:cNvPr id="3" name="Picture 2" descr="Image result for brian kernighan black and white png"/>
          <p:cNvPicPr>
            <a:picLocks noChangeAspect="1" noChangeArrowheads="1"/>
          </p:cNvPicPr>
          <p:nvPr/>
        </p:nvPicPr>
        <p:blipFill>
          <a:blip r:embed="rId5">
            <a:grayscl/>
            <a:lum bright="10000"/>
          </a:blip>
          <a:srcRect l="44490" r="12058"/>
          <a:stretch>
            <a:fillRect/>
          </a:stretch>
        </p:blipFill>
        <p:spPr bwMode="auto">
          <a:xfrm>
            <a:off x="151765" y="2353310"/>
            <a:ext cx="2392680" cy="2790825"/>
          </a:xfrm>
          <a:prstGeom prst="rect">
            <a:avLst/>
          </a:prstGeom>
          <a:noFill/>
        </p:spPr>
      </p:pic>
      <p:pic>
        <p:nvPicPr>
          <p:cNvPr id="6" name="Picture 5"/>
          <p:cNvPicPr>
            <a:picLocks noChangeAspect="1"/>
          </p:cNvPicPr>
          <p:nvPr/>
        </p:nvPicPr>
        <p:blipFill>
          <a:blip r:embed="rId6" cstate="print">
            <a:duotone>
              <a:prstClr val="black"/>
              <a:schemeClr val="tx1">
                <a:tint val="45000"/>
                <a:satMod val="400000"/>
              </a:schemeClr>
            </a:duotone>
            <a:lum bright="10000" contrast="40000"/>
          </a:blip>
          <a:srcRect l="4762" t="5079" r="3175" b="6032"/>
          <a:stretch>
            <a:fillRect/>
          </a:stretch>
        </p:blipFill>
        <p:spPr>
          <a:xfrm>
            <a:off x="1789430" y="207010"/>
            <a:ext cx="2428240" cy="2985135"/>
          </a:xfrm>
          <a:prstGeom prst="rect">
            <a:avLst/>
          </a:prstGeom>
          <a:ln>
            <a:noFill/>
          </a:ln>
          <a:effectLst>
            <a:softEdge rad="112500"/>
          </a:effectLst>
        </p:spPr>
      </p:pic>
      <p:pic>
        <p:nvPicPr>
          <p:cNvPr id="7" name="Picture 6"/>
          <p:cNvPicPr>
            <a:picLocks noChangeAspect="1"/>
          </p:cNvPicPr>
          <p:nvPr/>
        </p:nvPicPr>
        <p:blipFill>
          <a:blip r:embed="rId7">
            <a:lum bright="10000"/>
          </a:blip>
          <a:stretch>
            <a:fillRect/>
          </a:stretch>
        </p:blipFill>
        <p:spPr>
          <a:xfrm>
            <a:off x="4451350" y="298450"/>
            <a:ext cx="2468245" cy="2827655"/>
          </a:xfrm>
          <a:prstGeom prst="rect">
            <a:avLst/>
          </a:prstGeom>
        </p:spPr>
      </p:pic>
      <p:sp>
        <p:nvSpPr>
          <p:cNvPr id="8" name="Text Box 7"/>
          <p:cNvSpPr txBox="1"/>
          <p:nvPr/>
        </p:nvSpPr>
        <p:spPr>
          <a:xfrm>
            <a:off x="3583940" y="383540"/>
            <a:ext cx="3968115" cy="2368550"/>
          </a:xfrm>
          <a:prstGeom prst="rect">
            <a:avLst/>
          </a:prstGeom>
          <a:noFill/>
        </p:spPr>
        <p:txBody>
          <a:bodyPr wrap="square" rtlCol="0" anchor="t">
            <a:spAutoFit/>
          </a:bodyPr>
          <a:lstStyle/>
          <a:p>
            <a:r>
              <a:rPr lang="en-US" sz="2400" b="1">
                <a:solidFill>
                  <a:schemeClr val="bg1"/>
                </a:solidFill>
              </a:rPr>
              <a:t>#include &lt;stdio.h&gt;</a:t>
            </a:r>
          </a:p>
          <a:p>
            <a:endParaRPr lang="en-US" sz="2800" b="1">
              <a:solidFill>
                <a:schemeClr val="bg1"/>
              </a:solidFill>
            </a:endParaRPr>
          </a:p>
          <a:p>
            <a:r>
              <a:rPr lang="en-US" sz="2400" b="1">
                <a:solidFill>
                  <a:schemeClr val="bg1"/>
                </a:solidFill>
              </a:rPr>
              <a:t>main( )</a:t>
            </a:r>
          </a:p>
          <a:p>
            <a:r>
              <a:rPr lang="en-US" sz="2400" b="1">
                <a:solidFill>
                  <a:schemeClr val="bg1"/>
                </a:solidFill>
              </a:rPr>
              <a:t>{</a:t>
            </a:r>
          </a:p>
          <a:p>
            <a:r>
              <a:rPr lang="en-US" sz="2400" b="1">
                <a:solidFill>
                  <a:schemeClr val="bg1"/>
                </a:solidFill>
              </a:rPr>
              <a:t>        printf("Hello, World !");</a:t>
            </a:r>
          </a:p>
          <a:p>
            <a:r>
              <a:rPr lang="en-US" sz="2400" b="1">
                <a:solidFill>
                  <a:schemeClr val="bg1"/>
                </a:solidFill>
              </a:rPr>
              <a:t>}</a:t>
            </a:r>
          </a:p>
        </p:txBody>
      </p:sp>
      <p:sp>
        <p:nvSpPr>
          <p:cNvPr id="11" name="Text Box 10"/>
          <p:cNvSpPr txBox="1"/>
          <p:nvPr/>
        </p:nvSpPr>
        <p:spPr>
          <a:xfrm>
            <a:off x="3974465" y="3851910"/>
            <a:ext cx="2413635" cy="460375"/>
          </a:xfrm>
          <a:prstGeom prst="rect">
            <a:avLst/>
          </a:prstGeom>
          <a:noFill/>
        </p:spPr>
        <p:txBody>
          <a:bodyPr wrap="none" rtlCol="0" anchor="t">
            <a:spAutoFit/>
          </a:bodyPr>
          <a:lstStyle/>
          <a:p>
            <a:r>
              <a:rPr lang="en-US" altLang="en-IN" sz="2400" b="1">
                <a:solidFill>
                  <a:schemeClr val="bg1"/>
                </a:solidFill>
                <a:sym typeface="+mn-ea"/>
              </a:rPr>
              <a:t> - Brian kernighan</a:t>
            </a:r>
          </a:p>
        </p:txBody>
      </p:sp>
      <p:pic>
        <p:nvPicPr>
          <p:cNvPr id="18" name="Picture 17"/>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646669" y="3619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ppt_x</p:attrName>
                                        </p:attrNameLst>
                                      </p:cBhvr>
                                      <p:tavLst>
                                        <p:tav tm="0">
                                          <p:val>
                                            <p:strVal val="#ppt_x-.2"/>
                                          </p:val>
                                        </p:tav>
                                        <p:tav tm="100000">
                                          <p:val>
                                            <p:strVal val="#ppt_x"/>
                                          </p:val>
                                        </p:tav>
                                      </p:tavLst>
                                    </p:anim>
                                    <p:anim calcmode="lin" valueType="num">
                                      <p:cBhvr>
                                        <p:cTn id="12"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3" dur="1000"/>
                                        <p:tgtEl>
                                          <p:spTgt spid="8"/>
                                        </p:tgtEl>
                                      </p:cBhvr>
                                    </p:animEffect>
                                  </p:childTnLst>
                                </p:cTn>
                              </p:par>
                              <p:par>
                                <p:cTn id="14" presetID="10" presetClass="exit" presetSubtype="0" fill="hold" nodeType="with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ppt_x</p:attrName>
                                        </p:attrNameLst>
                                      </p:cBhvr>
                                      <p:tavLst>
                                        <p:tav tm="0">
                                          <p:val>
                                            <p:strVal val="#ppt_x-.2"/>
                                          </p:val>
                                        </p:tav>
                                        <p:tav tm="100000">
                                          <p:val>
                                            <p:strVal val="#ppt_x"/>
                                          </p:val>
                                        </p:tav>
                                      </p:tavLst>
                                    </p:anim>
                                    <p:anim calcmode="lin" valueType="num">
                                      <p:cBhvr>
                                        <p:cTn id="2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55"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1000" fill="hold"/>
                                        <p:tgtEl>
                                          <p:spTgt spid="6"/>
                                        </p:tgtEl>
                                        <p:attrNameLst>
                                          <p:attrName>ppt_w</p:attrName>
                                        </p:attrNameLst>
                                      </p:cBhvr>
                                      <p:tavLst>
                                        <p:tav tm="0">
                                          <p:val>
                                            <p:strVal val="#ppt_w*0.70"/>
                                          </p:val>
                                        </p:tav>
                                        <p:tav tm="100000">
                                          <p:val>
                                            <p:strVal val="#ppt_w"/>
                                          </p:val>
                                        </p:tav>
                                      </p:tavLst>
                                    </p:anim>
                                    <p:anim calcmode="lin" valueType="num">
                                      <p:cBhvr>
                                        <p:cTn id="41" dur="1000" fill="hold"/>
                                        <p:tgtEl>
                                          <p:spTgt spid="6"/>
                                        </p:tgtEl>
                                        <p:attrNameLst>
                                          <p:attrName>ppt_h</p:attrName>
                                        </p:attrNameLst>
                                      </p:cBhvr>
                                      <p:tavLst>
                                        <p:tav tm="0">
                                          <p:val>
                                            <p:strVal val="#ppt_h"/>
                                          </p:val>
                                        </p:tav>
                                        <p:tav tm="100000">
                                          <p:val>
                                            <p:strVal val="#ppt_h"/>
                                          </p:val>
                                        </p:tav>
                                      </p:tavLst>
                                    </p:anim>
                                    <p:animEffect transition="in" filter="fade">
                                      <p:cBhvr>
                                        <p:cTn id="42" dur="1000"/>
                                        <p:tgtEl>
                                          <p:spTgt spid="6"/>
                                        </p:tgtEl>
                                      </p:cBhvr>
                                    </p:animEffect>
                                  </p:childTnLst>
                                </p:cTn>
                              </p:par>
                              <p:par>
                                <p:cTn id="43" presetID="55"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1000" fill="hold"/>
                                        <p:tgtEl>
                                          <p:spTgt spid="5"/>
                                        </p:tgtEl>
                                        <p:attrNameLst>
                                          <p:attrName>ppt_w</p:attrName>
                                        </p:attrNameLst>
                                      </p:cBhvr>
                                      <p:tavLst>
                                        <p:tav tm="0">
                                          <p:val>
                                            <p:strVal val="#ppt_w*0.70"/>
                                          </p:val>
                                        </p:tav>
                                        <p:tav tm="100000">
                                          <p:val>
                                            <p:strVal val="#ppt_w"/>
                                          </p:val>
                                        </p:tav>
                                      </p:tavLst>
                                    </p:anim>
                                    <p:anim calcmode="lin" valueType="num">
                                      <p:cBhvr>
                                        <p:cTn id="46" dur="1000" fill="hold"/>
                                        <p:tgtEl>
                                          <p:spTgt spid="5"/>
                                        </p:tgtEl>
                                        <p:attrNameLst>
                                          <p:attrName>ppt_h</p:attrName>
                                        </p:attrNameLst>
                                      </p:cBhvr>
                                      <p:tavLst>
                                        <p:tav tm="0">
                                          <p:val>
                                            <p:strVal val="#ppt_h"/>
                                          </p:val>
                                        </p:tav>
                                        <p:tav tm="100000">
                                          <p:val>
                                            <p:strVal val="#ppt_h"/>
                                          </p:val>
                                        </p:tav>
                                      </p:tavLst>
                                    </p:anim>
                                    <p:animEffect transition="in" filter="fade">
                                      <p:cBhvr>
                                        <p:cTn id="47" dur="1000"/>
                                        <p:tgtEl>
                                          <p:spTgt spid="5"/>
                                        </p:tgtEl>
                                      </p:cBhvr>
                                    </p:animEffect>
                                  </p:childTnLst>
                                </p:cTn>
                              </p:par>
                              <p:par>
                                <p:cTn id="48" presetID="55" presetClass="entr" presetSubtype="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1000" fill="hold"/>
                                        <p:tgtEl>
                                          <p:spTgt spid="7"/>
                                        </p:tgtEl>
                                        <p:attrNameLst>
                                          <p:attrName>ppt_w</p:attrName>
                                        </p:attrNameLst>
                                      </p:cBhvr>
                                      <p:tavLst>
                                        <p:tav tm="0">
                                          <p:val>
                                            <p:strVal val="#ppt_w*0.70"/>
                                          </p:val>
                                        </p:tav>
                                        <p:tav tm="100000">
                                          <p:val>
                                            <p:strVal val="#ppt_w"/>
                                          </p:val>
                                        </p:tav>
                                      </p:tavLst>
                                    </p:anim>
                                    <p:anim calcmode="lin" valueType="num">
                                      <p:cBhvr>
                                        <p:cTn id="51" dur="1000" fill="hold"/>
                                        <p:tgtEl>
                                          <p:spTgt spid="7"/>
                                        </p:tgtEl>
                                        <p:attrNameLst>
                                          <p:attrName>ppt_h</p:attrName>
                                        </p:attrNameLst>
                                      </p:cBhvr>
                                      <p:tavLst>
                                        <p:tav tm="0">
                                          <p:val>
                                            <p:strVal val="#ppt_h"/>
                                          </p:val>
                                        </p:tav>
                                        <p:tav tm="100000">
                                          <p:val>
                                            <p:strVal val="#ppt_h"/>
                                          </p:val>
                                        </p:tav>
                                      </p:tavLst>
                                    </p:anim>
                                    <p:animEffect transition="in" filter="fade">
                                      <p:cBhvr>
                                        <p:cTn id="5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635"/>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81000" y="210635"/>
            <a:ext cx="3962400" cy="4661535"/>
          </a:xfrm>
          <a:prstGeom prst="rect">
            <a:avLst/>
          </a:prstGeom>
          <a:noFill/>
        </p:spPr>
        <p:txBody>
          <a:bodyPr wrap="square" rtlCol="0">
            <a:spAutoFit/>
          </a:bodyPr>
          <a:lstStyle/>
          <a:p>
            <a:pPr>
              <a:lnSpc>
                <a:spcPct val="150000"/>
              </a:lnSpc>
            </a:pPr>
            <a:r>
              <a:rPr lang="en-US" sz="2200" b="1" dirty="0" smtClean="0"/>
              <a:t>Challenge:</a:t>
            </a:r>
            <a:r>
              <a:rPr lang="en-US" sz="2200" dirty="0" smtClean="0"/>
              <a:t> 2</a:t>
            </a:r>
          </a:p>
          <a:p>
            <a:pPr>
              <a:lnSpc>
                <a:spcPct val="150000"/>
              </a:lnSpc>
            </a:pPr>
            <a:r>
              <a:rPr lang="en-US" sz="2200" dirty="0" smtClean="0"/>
              <a:t>#include &lt;stdio.h&gt;</a:t>
            </a:r>
          </a:p>
          <a:p>
            <a:pPr>
              <a:lnSpc>
                <a:spcPct val="150000"/>
              </a:lnSpc>
            </a:pPr>
            <a:r>
              <a:rPr lang="en-US" sz="2200" dirty="0" smtClean="0"/>
              <a:t>int main()</a:t>
            </a:r>
          </a:p>
          <a:p>
            <a:pPr>
              <a:lnSpc>
                <a:spcPct val="150000"/>
              </a:lnSpc>
            </a:pPr>
            <a:r>
              <a:rPr lang="en-US" sz="2200" dirty="0" smtClean="0"/>
              <a:t>{</a:t>
            </a:r>
          </a:p>
          <a:p>
            <a:pPr>
              <a:lnSpc>
                <a:spcPct val="150000"/>
              </a:lnSpc>
            </a:pPr>
            <a:r>
              <a:rPr lang="en-US" sz="2200" dirty="0" smtClean="0"/>
              <a:t>   </a:t>
            </a:r>
            <a:r>
              <a:rPr lang="en-US" sz="2200" b="1" dirty="0" smtClean="0"/>
              <a:t> char</a:t>
            </a:r>
            <a:r>
              <a:rPr lang="en-US" sz="2200" dirty="0" smtClean="0"/>
              <a:t> ch1 = </a:t>
            </a:r>
            <a:r>
              <a:rPr lang="en-US" sz="2200" b="1" dirty="0" smtClean="0">
                <a:solidFill>
                  <a:srgbClr val="FF0000"/>
                </a:solidFill>
              </a:rPr>
              <a:t>'1'</a:t>
            </a:r>
            <a:r>
              <a:rPr lang="en-US" sz="2200" dirty="0" smtClean="0"/>
              <a:t>,  ch2 = </a:t>
            </a:r>
            <a:r>
              <a:rPr lang="en-US" sz="2200" b="1" dirty="0" smtClean="0">
                <a:solidFill>
                  <a:srgbClr val="FF0000"/>
                </a:solidFill>
              </a:rPr>
              <a:t>'2'</a:t>
            </a:r>
            <a:r>
              <a:rPr lang="en-US" sz="2200" dirty="0" smtClean="0"/>
              <a:t>;</a:t>
            </a:r>
          </a:p>
          <a:p>
            <a:pPr>
              <a:lnSpc>
                <a:spcPct val="150000"/>
              </a:lnSpc>
            </a:pPr>
            <a:r>
              <a:rPr lang="en-US" sz="2200" dirty="0" smtClean="0"/>
              <a:t>  </a:t>
            </a:r>
            <a:r>
              <a:rPr lang="en-US" sz="2200" dirty="0" smtClean="0">
                <a:solidFill>
                  <a:srgbClr val="FF0000"/>
                </a:solidFill>
              </a:rPr>
              <a:t> </a:t>
            </a:r>
            <a:r>
              <a:rPr lang="en-US" sz="2200" b="1" dirty="0" smtClean="0">
                <a:solidFill>
                  <a:srgbClr val="FF0000"/>
                </a:solidFill>
              </a:rPr>
              <a:t> int</a:t>
            </a:r>
            <a:r>
              <a:rPr lang="en-US" sz="2200" dirty="0" smtClean="0"/>
              <a:t> res = ch1 + ch2;</a:t>
            </a:r>
          </a:p>
          <a:p>
            <a:pPr>
              <a:lnSpc>
                <a:spcPct val="150000"/>
              </a:lnSpc>
            </a:pPr>
            <a:r>
              <a:rPr lang="en-US" sz="2200" dirty="0" smtClean="0"/>
              <a:t>    printf("Sum is : </a:t>
            </a:r>
            <a:r>
              <a:rPr lang="en-US" sz="2200" b="1" dirty="0" smtClean="0"/>
              <a:t>%d</a:t>
            </a:r>
            <a:r>
              <a:rPr lang="en-US" sz="2200" dirty="0" smtClean="0"/>
              <a:t>", res);</a:t>
            </a:r>
          </a:p>
          <a:p>
            <a:pPr>
              <a:lnSpc>
                <a:spcPct val="150000"/>
              </a:lnSpc>
            </a:pPr>
            <a:r>
              <a:rPr lang="en-US" sz="2200" dirty="0" smtClean="0"/>
              <a:t>    return 0;</a:t>
            </a:r>
          </a:p>
          <a:p>
            <a:pPr>
              <a:lnSpc>
                <a:spcPct val="150000"/>
              </a:lnSpc>
            </a:pPr>
            <a:r>
              <a:rPr lang="en-US" sz="2200" dirty="0" smtClean="0"/>
              <a:t>}</a:t>
            </a:r>
          </a:p>
        </p:txBody>
      </p:sp>
      <p:sp>
        <p:nvSpPr>
          <p:cNvPr id="10" name="TextBox 9"/>
          <p:cNvSpPr txBox="1"/>
          <p:nvPr/>
        </p:nvSpPr>
        <p:spPr>
          <a:xfrm>
            <a:off x="4882515" y="3182620"/>
            <a:ext cx="2302510" cy="1198880"/>
          </a:xfrm>
          <a:prstGeom prst="rect">
            <a:avLst/>
          </a:prstGeom>
          <a:noFill/>
        </p:spPr>
        <p:txBody>
          <a:bodyPr wrap="square" rtlCol="0">
            <a:spAutoFit/>
          </a:bodyPr>
          <a:lstStyle/>
          <a:p>
            <a:pPr>
              <a:lnSpc>
                <a:spcPct val="150000"/>
              </a:lnSpc>
            </a:pPr>
            <a:r>
              <a:rPr lang="en-US" altLang="en-IN" sz="2400" b="1" dirty="0">
                <a:solidFill>
                  <a:schemeClr val="bg1"/>
                </a:solidFill>
              </a:rPr>
              <a:t>Output:</a:t>
            </a:r>
          </a:p>
          <a:p>
            <a:pPr>
              <a:lnSpc>
                <a:spcPct val="150000"/>
              </a:lnSpc>
            </a:pPr>
            <a:r>
              <a:rPr lang="en-US" altLang="en-IN" sz="2400" b="1" dirty="0">
                <a:solidFill>
                  <a:schemeClr val="bg1"/>
                </a:solidFill>
              </a:rPr>
              <a:t>Sum is :  99</a:t>
            </a:r>
          </a:p>
        </p:txBody>
      </p:sp>
      <p:sp>
        <p:nvSpPr>
          <p:cNvPr id="2" name="TextBox 9"/>
          <p:cNvSpPr txBox="1"/>
          <p:nvPr/>
        </p:nvSpPr>
        <p:spPr>
          <a:xfrm>
            <a:off x="4765675" y="743585"/>
            <a:ext cx="4010025" cy="1845310"/>
          </a:xfrm>
          <a:prstGeom prst="rect">
            <a:avLst/>
          </a:prstGeom>
          <a:noFill/>
        </p:spPr>
        <p:txBody>
          <a:bodyPr wrap="square" rtlCol="0">
            <a:spAutoFit/>
          </a:bodyPr>
          <a:lstStyle/>
          <a:p>
            <a:pPr>
              <a:lnSpc>
                <a:spcPct val="150000"/>
              </a:lnSpc>
            </a:pPr>
            <a:r>
              <a:rPr lang="en-US" altLang="en-IN" sz="2800" b="1" dirty="0">
                <a:solidFill>
                  <a:schemeClr val="bg1"/>
                </a:solidFill>
              </a:rPr>
              <a:t>ASCII value:  </a:t>
            </a:r>
          </a:p>
          <a:p>
            <a:pPr>
              <a:lnSpc>
                <a:spcPct val="150000"/>
              </a:lnSpc>
            </a:pPr>
            <a:r>
              <a:rPr lang="en-US" altLang="en-IN" sz="2400" b="1" dirty="0">
                <a:solidFill>
                  <a:schemeClr val="bg1"/>
                </a:solidFill>
              </a:rPr>
              <a:t>1 - 49</a:t>
            </a:r>
          </a:p>
          <a:p>
            <a:pPr>
              <a:lnSpc>
                <a:spcPct val="150000"/>
              </a:lnSpc>
            </a:pPr>
            <a:r>
              <a:rPr lang="en-US" altLang="en-IN" sz="2400" b="1" dirty="0">
                <a:solidFill>
                  <a:schemeClr val="bg1"/>
                </a:solidFill>
              </a:rPr>
              <a:t>2 - 50</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bldLvl="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635"/>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81000" y="210635"/>
            <a:ext cx="3962400" cy="4661535"/>
          </a:xfrm>
          <a:prstGeom prst="rect">
            <a:avLst/>
          </a:prstGeom>
          <a:noFill/>
        </p:spPr>
        <p:txBody>
          <a:bodyPr wrap="square" rtlCol="0">
            <a:spAutoFit/>
          </a:bodyPr>
          <a:lstStyle/>
          <a:p>
            <a:pPr>
              <a:lnSpc>
                <a:spcPct val="150000"/>
              </a:lnSpc>
            </a:pPr>
            <a:r>
              <a:rPr lang="en-US" sz="2200" b="1" dirty="0" smtClean="0"/>
              <a:t>Challenge:</a:t>
            </a:r>
            <a:r>
              <a:rPr lang="en-US" sz="2200" dirty="0" smtClean="0"/>
              <a:t> 3</a:t>
            </a:r>
          </a:p>
          <a:p>
            <a:pPr>
              <a:lnSpc>
                <a:spcPct val="150000"/>
              </a:lnSpc>
            </a:pPr>
            <a:r>
              <a:rPr lang="en-US" sz="2200" dirty="0" smtClean="0"/>
              <a:t>#include &lt;stdio.h&gt;</a:t>
            </a:r>
          </a:p>
          <a:p>
            <a:pPr>
              <a:lnSpc>
                <a:spcPct val="150000"/>
              </a:lnSpc>
            </a:pPr>
            <a:r>
              <a:rPr lang="en-US" sz="2200" dirty="0" smtClean="0"/>
              <a:t>int main()</a:t>
            </a:r>
          </a:p>
          <a:p>
            <a:pPr>
              <a:lnSpc>
                <a:spcPct val="150000"/>
              </a:lnSpc>
            </a:pPr>
            <a:r>
              <a:rPr lang="en-US" sz="2200" dirty="0" smtClean="0"/>
              <a:t>{</a:t>
            </a:r>
          </a:p>
          <a:p>
            <a:pPr>
              <a:lnSpc>
                <a:spcPct val="150000"/>
              </a:lnSpc>
            </a:pPr>
            <a:r>
              <a:rPr lang="en-US" sz="2200" dirty="0" smtClean="0"/>
              <a:t>    char ch1 = </a:t>
            </a:r>
            <a:r>
              <a:rPr lang="en-US" sz="2200" b="1" dirty="0" smtClean="0">
                <a:solidFill>
                  <a:srgbClr val="FF0000"/>
                </a:solidFill>
              </a:rPr>
              <a:t>'1'</a:t>
            </a:r>
            <a:r>
              <a:rPr lang="en-US" sz="2200" dirty="0" smtClean="0"/>
              <a:t>,  ch2 = </a:t>
            </a:r>
            <a:r>
              <a:rPr lang="en-US" sz="2200" b="1" dirty="0" smtClean="0">
                <a:solidFill>
                  <a:srgbClr val="FF0000"/>
                </a:solidFill>
              </a:rPr>
              <a:t>'2'</a:t>
            </a:r>
            <a:r>
              <a:rPr lang="en-US" sz="2200" dirty="0" smtClean="0"/>
              <a:t>;</a:t>
            </a:r>
          </a:p>
          <a:p>
            <a:pPr>
              <a:lnSpc>
                <a:spcPct val="150000"/>
              </a:lnSpc>
            </a:pPr>
            <a:r>
              <a:rPr lang="en-US" sz="2200" dirty="0" smtClean="0"/>
              <a:t>    </a:t>
            </a:r>
            <a:r>
              <a:rPr lang="en-US" sz="2200" b="1" dirty="0" smtClean="0">
                <a:solidFill>
                  <a:srgbClr val="FF0000"/>
                </a:solidFill>
              </a:rPr>
              <a:t>char </a:t>
            </a:r>
            <a:r>
              <a:rPr lang="en-US" sz="2200" dirty="0" smtClean="0"/>
              <a:t>res = ch1 + ch2;</a:t>
            </a:r>
          </a:p>
          <a:p>
            <a:pPr>
              <a:lnSpc>
                <a:spcPct val="150000"/>
              </a:lnSpc>
            </a:pPr>
            <a:r>
              <a:rPr lang="en-US" sz="2200" dirty="0" smtClean="0"/>
              <a:t>    printf(" Sum is : </a:t>
            </a:r>
            <a:r>
              <a:rPr lang="en-US" sz="2200" b="1" dirty="0" smtClean="0">
                <a:solidFill>
                  <a:srgbClr val="FF0000"/>
                </a:solidFill>
              </a:rPr>
              <a:t>%c </a:t>
            </a:r>
            <a:r>
              <a:rPr lang="en-US" sz="2200" dirty="0" smtClean="0"/>
              <a:t>", res);</a:t>
            </a:r>
          </a:p>
          <a:p>
            <a:pPr>
              <a:lnSpc>
                <a:spcPct val="150000"/>
              </a:lnSpc>
            </a:pPr>
            <a:r>
              <a:rPr lang="en-US" sz="2200" dirty="0" smtClean="0"/>
              <a:t>    return 0;</a:t>
            </a:r>
          </a:p>
          <a:p>
            <a:pPr>
              <a:lnSpc>
                <a:spcPct val="150000"/>
              </a:lnSpc>
            </a:pPr>
            <a:r>
              <a:rPr lang="en-US" sz="2200" dirty="0" smtClean="0"/>
              <a:t>}</a:t>
            </a:r>
          </a:p>
        </p:txBody>
      </p:sp>
      <p:sp>
        <p:nvSpPr>
          <p:cNvPr id="3" name="TextBox 9"/>
          <p:cNvSpPr txBox="1"/>
          <p:nvPr/>
        </p:nvSpPr>
        <p:spPr>
          <a:xfrm>
            <a:off x="4882515" y="3182620"/>
            <a:ext cx="2302510" cy="1198880"/>
          </a:xfrm>
          <a:prstGeom prst="rect">
            <a:avLst/>
          </a:prstGeom>
          <a:noFill/>
        </p:spPr>
        <p:txBody>
          <a:bodyPr wrap="square" rtlCol="0">
            <a:spAutoFit/>
          </a:bodyPr>
          <a:lstStyle/>
          <a:p>
            <a:pPr>
              <a:lnSpc>
                <a:spcPct val="150000"/>
              </a:lnSpc>
            </a:pPr>
            <a:r>
              <a:rPr lang="en-US" altLang="en-IN" sz="2400" b="1" dirty="0">
                <a:solidFill>
                  <a:schemeClr val="bg1"/>
                </a:solidFill>
              </a:rPr>
              <a:t>Output:</a:t>
            </a:r>
          </a:p>
          <a:p>
            <a:pPr>
              <a:lnSpc>
                <a:spcPct val="150000"/>
              </a:lnSpc>
            </a:pPr>
            <a:r>
              <a:rPr lang="en-US" altLang="en-IN" sz="2400" b="1" dirty="0">
                <a:solidFill>
                  <a:schemeClr val="bg1"/>
                </a:solidFill>
              </a:rPr>
              <a:t>Sum is :  </a:t>
            </a:r>
          </a:p>
        </p:txBody>
      </p:sp>
      <p:sp>
        <p:nvSpPr>
          <p:cNvPr id="4" name="TextBox 9"/>
          <p:cNvSpPr txBox="1"/>
          <p:nvPr/>
        </p:nvSpPr>
        <p:spPr>
          <a:xfrm>
            <a:off x="4765675" y="743585"/>
            <a:ext cx="4010025" cy="1845310"/>
          </a:xfrm>
          <a:prstGeom prst="rect">
            <a:avLst/>
          </a:prstGeom>
          <a:noFill/>
        </p:spPr>
        <p:txBody>
          <a:bodyPr wrap="square" rtlCol="0">
            <a:spAutoFit/>
          </a:bodyPr>
          <a:lstStyle/>
          <a:p>
            <a:pPr>
              <a:lnSpc>
                <a:spcPct val="150000"/>
              </a:lnSpc>
            </a:pPr>
            <a:r>
              <a:rPr lang="en-US" altLang="en-IN" sz="2800" b="1" dirty="0">
                <a:solidFill>
                  <a:schemeClr val="bg1"/>
                </a:solidFill>
              </a:rPr>
              <a:t>ASCII value:  </a:t>
            </a:r>
          </a:p>
          <a:p>
            <a:pPr>
              <a:lnSpc>
                <a:spcPct val="150000"/>
              </a:lnSpc>
            </a:pPr>
            <a:r>
              <a:rPr lang="en-US" altLang="en-IN" sz="2400" b="1" dirty="0">
                <a:solidFill>
                  <a:schemeClr val="bg1"/>
                </a:solidFill>
              </a:rPr>
              <a:t>1 - 49</a:t>
            </a:r>
          </a:p>
          <a:p>
            <a:pPr>
              <a:lnSpc>
                <a:spcPct val="150000"/>
              </a:lnSpc>
            </a:pPr>
            <a:r>
              <a:rPr lang="en-US" altLang="en-IN" sz="2400" b="1" dirty="0">
                <a:solidFill>
                  <a:schemeClr val="bg1"/>
                </a:solidFill>
              </a:rPr>
              <a:t>2 - 50</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half" idx="2"/>
          </p:nvPr>
        </p:nvPicPr>
        <p:blipFill>
          <a:blip r:embed="rId2"/>
          <a:stretch>
            <a:fillRect/>
          </a:stretch>
        </p:blipFill>
        <p:spPr>
          <a:xfrm>
            <a:off x="1412875" y="207645"/>
            <a:ext cx="6447790" cy="472821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0"/>
            <a:ext cx="1372107" cy="512012"/>
          </a:xfrm>
          <a:prstGeom prst="rect">
            <a:avLst/>
          </a:prstGeom>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635"/>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81000" y="210635"/>
            <a:ext cx="3962400" cy="4661535"/>
          </a:xfrm>
          <a:prstGeom prst="rect">
            <a:avLst/>
          </a:prstGeom>
          <a:noFill/>
        </p:spPr>
        <p:txBody>
          <a:bodyPr wrap="square" rtlCol="0">
            <a:spAutoFit/>
          </a:bodyPr>
          <a:lstStyle/>
          <a:p>
            <a:pPr>
              <a:lnSpc>
                <a:spcPct val="150000"/>
              </a:lnSpc>
            </a:pPr>
            <a:r>
              <a:rPr lang="en-US" sz="2200" b="1" dirty="0" smtClean="0"/>
              <a:t>Challenge:</a:t>
            </a:r>
            <a:r>
              <a:rPr lang="en-US" sz="2200" dirty="0" smtClean="0"/>
              <a:t> 3</a:t>
            </a:r>
          </a:p>
          <a:p>
            <a:pPr>
              <a:lnSpc>
                <a:spcPct val="150000"/>
              </a:lnSpc>
            </a:pPr>
            <a:r>
              <a:rPr lang="en-US" sz="2200" dirty="0" smtClean="0"/>
              <a:t>#include &lt;stdio.h&gt;</a:t>
            </a:r>
          </a:p>
          <a:p>
            <a:pPr>
              <a:lnSpc>
                <a:spcPct val="150000"/>
              </a:lnSpc>
            </a:pPr>
            <a:r>
              <a:rPr lang="en-US" sz="2200" dirty="0" smtClean="0"/>
              <a:t>int main()</a:t>
            </a:r>
          </a:p>
          <a:p>
            <a:pPr>
              <a:lnSpc>
                <a:spcPct val="150000"/>
              </a:lnSpc>
            </a:pPr>
            <a:r>
              <a:rPr lang="en-US" sz="2200" dirty="0" smtClean="0"/>
              <a:t>{</a:t>
            </a:r>
          </a:p>
          <a:p>
            <a:pPr>
              <a:lnSpc>
                <a:spcPct val="150000"/>
              </a:lnSpc>
            </a:pPr>
            <a:r>
              <a:rPr lang="en-US" sz="2200" dirty="0" smtClean="0"/>
              <a:t>    char ch1 =</a:t>
            </a:r>
            <a:r>
              <a:rPr lang="en-US" sz="2200" b="1" dirty="0" smtClean="0">
                <a:solidFill>
                  <a:srgbClr val="FF0000"/>
                </a:solidFill>
              </a:rPr>
              <a:t> '1'</a:t>
            </a:r>
            <a:r>
              <a:rPr lang="en-US" sz="2200" dirty="0" smtClean="0"/>
              <a:t>,  ch2 = </a:t>
            </a:r>
            <a:r>
              <a:rPr lang="en-US" sz="2200" b="1" dirty="0" smtClean="0">
                <a:solidFill>
                  <a:srgbClr val="FF0000"/>
                </a:solidFill>
              </a:rPr>
              <a:t>'2'</a:t>
            </a:r>
            <a:r>
              <a:rPr lang="en-US" sz="2200" dirty="0" smtClean="0"/>
              <a:t>;</a:t>
            </a:r>
          </a:p>
          <a:p>
            <a:pPr>
              <a:lnSpc>
                <a:spcPct val="150000"/>
              </a:lnSpc>
            </a:pPr>
            <a:r>
              <a:rPr lang="en-US" sz="2200" dirty="0" smtClean="0"/>
              <a:t>    </a:t>
            </a:r>
            <a:r>
              <a:rPr lang="en-US" sz="2200" b="1" dirty="0" smtClean="0">
                <a:solidFill>
                  <a:srgbClr val="FF0000"/>
                </a:solidFill>
              </a:rPr>
              <a:t>char </a:t>
            </a:r>
            <a:r>
              <a:rPr lang="en-US" sz="2200" dirty="0" smtClean="0"/>
              <a:t>res = ch1 + ch2;</a:t>
            </a:r>
          </a:p>
          <a:p>
            <a:pPr>
              <a:lnSpc>
                <a:spcPct val="150000"/>
              </a:lnSpc>
            </a:pPr>
            <a:r>
              <a:rPr lang="en-US" sz="2200" dirty="0" smtClean="0"/>
              <a:t>    printf(" Sum is : </a:t>
            </a:r>
            <a:r>
              <a:rPr lang="en-US" sz="2200" b="1" dirty="0" smtClean="0">
                <a:solidFill>
                  <a:srgbClr val="FF0000"/>
                </a:solidFill>
              </a:rPr>
              <a:t>%c </a:t>
            </a:r>
            <a:r>
              <a:rPr lang="en-US" sz="2200" dirty="0" smtClean="0"/>
              <a:t>", res);</a:t>
            </a:r>
          </a:p>
          <a:p>
            <a:pPr>
              <a:lnSpc>
                <a:spcPct val="150000"/>
              </a:lnSpc>
            </a:pPr>
            <a:r>
              <a:rPr lang="en-US" sz="2200" dirty="0" smtClean="0"/>
              <a:t>    return 0;</a:t>
            </a:r>
          </a:p>
          <a:p>
            <a:pPr>
              <a:lnSpc>
                <a:spcPct val="150000"/>
              </a:lnSpc>
            </a:pPr>
            <a:r>
              <a:rPr lang="en-US" sz="2200" dirty="0" smtClean="0"/>
              <a:t>}</a:t>
            </a:r>
          </a:p>
        </p:txBody>
      </p:sp>
      <p:sp>
        <p:nvSpPr>
          <p:cNvPr id="3" name="TextBox 9"/>
          <p:cNvSpPr txBox="1"/>
          <p:nvPr/>
        </p:nvSpPr>
        <p:spPr>
          <a:xfrm>
            <a:off x="4882515" y="3182620"/>
            <a:ext cx="2302510" cy="1198880"/>
          </a:xfrm>
          <a:prstGeom prst="rect">
            <a:avLst/>
          </a:prstGeom>
          <a:noFill/>
        </p:spPr>
        <p:txBody>
          <a:bodyPr wrap="square" rtlCol="0">
            <a:spAutoFit/>
          </a:bodyPr>
          <a:lstStyle/>
          <a:p>
            <a:pPr>
              <a:lnSpc>
                <a:spcPct val="150000"/>
              </a:lnSpc>
            </a:pPr>
            <a:r>
              <a:rPr lang="en-US" altLang="en-IN" sz="2400" b="1" dirty="0">
                <a:solidFill>
                  <a:schemeClr val="bg1"/>
                </a:solidFill>
              </a:rPr>
              <a:t>Output:</a:t>
            </a:r>
          </a:p>
          <a:p>
            <a:pPr>
              <a:lnSpc>
                <a:spcPct val="150000"/>
              </a:lnSpc>
            </a:pPr>
            <a:r>
              <a:rPr lang="en-US" altLang="en-IN" sz="2400" b="1" dirty="0">
                <a:solidFill>
                  <a:schemeClr val="bg1"/>
                </a:solidFill>
              </a:rPr>
              <a:t>Sum is :  c</a:t>
            </a:r>
            <a:endParaRPr lang="en-US" altLang="en-IN" sz="3600" b="1" dirty="0">
              <a:solidFill>
                <a:schemeClr val="bg1"/>
              </a:solidFill>
            </a:endParaRPr>
          </a:p>
        </p:txBody>
      </p:sp>
      <p:sp>
        <p:nvSpPr>
          <p:cNvPr id="4" name="TextBox 9"/>
          <p:cNvSpPr txBox="1"/>
          <p:nvPr/>
        </p:nvSpPr>
        <p:spPr>
          <a:xfrm>
            <a:off x="4765675" y="743585"/>
            <a:ext cx="4010025" cy="1845310"/>
          </a:xfrm>
          <a:prstGeom prst="rect">
            <a:avLst/>
          </a:prstGeom>
          <a:noFill/>
        </p:spPr>
        <p:txBody>
          <a:bodyPr wrap="square" rtlCol="0">
            <a:spAutoFit/>
          </a:bodyPr>
          <a:lstStyle/>
          <a:p>
            <a:pPr>
              <a:lnSpc>
                <a:spcPct val="150000"/>
              </a:lnSpc>
            </a:pPr>
            <a:r>
              <a:rPr lang="en-US" altLang="en-IN" sz="2800" b="1" dirty="0">
                <a:solidFill>
                  <a:schemeClr val="bg1"/>
                </a:solidFill>
              </a:rPr>
              <a:t>ASCII value:  </a:t>
            </a:r>
          </a:p>
          <a:p>
            <a:pPr>
              <a:lnSpc>
                <a:spcPct val="150000"/>
              </a:lnSpc>
            </a:pPr>
            <a:r>
              <a:rPr lang="en-US" altLang="en-IN" sz="2400" b="1" dirty="0">
                <a:solidFill>
                  <a:schemeClr val="bg1"/>
                </a:solidFill>
              </a:rPr>
              <a:t>1 - 49</a:t>
            </a:r>
          </a:p>
          <a:p>
            <a:pPr>
              <a:lnSpc>
                <a:spcPct val="150000"/>
              </a:lnSpc>
            </a:pPr>
            <a:r>
              <a:rPr lang="en-US" altLang="en-IN" sz="2400" b="1" dirty="0">
                <a:solidFill>
                  <a:schemeClr val="bg1"/>
                </a:solidFill>
              </a:rPr>
              <a:t>2 - 50</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635"/>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81000" y="210635"/>
            <a:ext cx="3962400" cy="4661535"/>
          </a:xfrm>
          <a:prstGeom prst="rect">
            <a:avLst/>
          </a:prstGeom>
          <a:noFill/>
        </p:spPr>
        <p:txBody>
          <a:bodyPr wrap="square" rtlCol="0">
            <a:spAutoFit/>
          </a:bodyPr>
          <a:lstStyle/>
          <a:p>
            <a:pPr>
              <a:lnSpc>
                <a:spcPct val="150000"/>
              </a:lnSpc>
            </a:pPr>
            <a:r>
              <a:rPr lang="en-US" sz="2200" b="1" dirty="0" smtClean="0"/>
              <a:t>Challenge:</a:t>
            </a:r>
            <a:r>
              <a:rPr lang="en-US" sz="2200" dirty="0" smtClean="0"/>
              <a:t> 4</a:t>
            </a:r>
          </a:p>
          <a:p>
            <a:pPr>
              <a:lnSpc>
                <a:spcPct val="150000"/>
              </a:lnSpc>
            </a:pPr>
            <a:r>
              <a:rPr lang="en-US" sz="2200" dirty="0" smtClean="0"/>
              <a:t>#include &lt;stdio.h&gt;</a:t>
            </a:r>
          </a:p>
          <a:p>
            <a:pPr>
              <a:lnSpc>
                <a:spcPct val="150000"/>
              </a:lnSpc>
            </a:pPr>
            <a:r>
              <a:rPr lang="en-US" sz="2200" dirty="0" smtClean="0"/>
              <a:t>int main()</a:t>
            </a:r>
          </a:p>
          <a:p>
            <a:pPr>
              <a:lnSpc>
                <a:spcPct val="150000"/>
              </a:lnSpc>
            </a:pPr>
            <a:r>
              <a:rPr lang="en-US" sz="2200" dirty="0" smtClean="0"/>
              <a:t>{</a:t>
            </a:r>
          </a:p>
          <a:p>
            <a:pPr>
              <a:lnSpc>
                <a:spcPct val="150000"/>
              </a:lnSpc>
            </a:pPr>
            <a:r>
              <a:rPr lang="en-US" sz="2200" dirty="0" smtClean="0"/>
              <a:t>   </a:t>
            </a:r>
            <a:r>
              <a:rPr lang="en-US" sz="2200" b="1" dirty="0" smtClean="0"/>
              <a:t> char</a:t>
            </a:r>
            <a:r>
              <a:rPr lang="en-US" sz="2200" dirty="0" smtClean="0"/>
              <a:t> ch1 = </a:t>
            </a:r>
            <a:r>
              <a:rPr lang="en-US" sz="2200" b="1" dirty="0" smtClean="0">
                <a:solidFill>
                  <a:srgbClr val="FF0000"/>
                </a:solidFill>
              </a:rPr>
              <a:t>1</a:t>
            </a:r>
            <a:r>
              <a:rPr lang="en-US" sz="2200" dirty="0" smtClean="0"/>
              <a:t>,  ch2 = </a:t>
            </a:r>
            <a:r>
              <a:rPr lang="en-US" sz="2200" b="1" dirty="0" smtClean="0">
                <a:solidFill>
                  <a:srgbClr val="FF0000"/>
                </a:solidFill>
              </a:rPr>
              <a:t>2</a:t>
            </a:r>
            <a:r>
              <a:rPr lang="en-US" sz="2200" dirty="0" smtClean="0"/>
              <a:t>;</a:t>
            </a:r>
          </a:p>
          <a:p>
            <a:pPr>
              <a:lnSpc>
                <a:spcPct val="150000"/>
              </a:lnSpc>
            </a:pPr>
            <a:r>
              <a:rPr lang="en-US" sz="2200" dirty="0" smtClean="0"/>
              <a:t>    </a:t>
            </a:r>
            <a:r>
              <a:rPr lang="en-US" sz="2200" b="1" dirty="0" smtClean="0">
                <a:solidFill>
                  <a:srgbClr val="FF0000"/>
                </a:solidFill>
              </a:rPr>
              <a:t>int</a:t>
            </a:r>
            <a:r>
              <a:rPr lang="en-US" sz="2200" dirty="0" smtClean="0"/>
              <a:t> res = ch1 + ch2;</a:t>
            </a:r>
          </a:p>
          <a:p>
            <a:pPr>
              <a:lnSpc>
                <a:spcPct val="150000"/>
              </a:lnSpc>
            </a:pPr>
            <a:r>
              <a:rPr lang="en-US" sz="2200" dirty="0" smtClean="0"/>
              <a:t>    printf("Sum is : </a:t>
            </a:r>
            <a:r>
              <a:rPr lang="en-US" sz="2200" b="1" dirty="0" smtClean="0"/>
              <a:t>%d</a:t>
            </a:r>
            <a:r>
              <a:rPr lang="en-US" sz="2200" dirty="0" smtClean="0"/>
              <a:t>", res);</a:t>
            </a:r>
          </a:p>
          <a:p>
            <a:pPr>
              <a:lnSpc>
                <a:spcPct val="150000"/>
              </a:lnSpc>
            </a:pPr>
            <a:r>
              <a:rPr lang="en-US" sz="2200" dirty="0" smtClean="0"/>
              <a:t>    return 0;</a:t>
            </a:r>
          </a:p>
          <a:p>
            <a:pPr>
              <a:lnSpc>
                <a:spcPct val="150000"/>
              </a:lnSpc>
            </a:pPr>
            <a:r>
              <a:rPr lang="en-US" sz="2200" dirty="0" smtClean="0"/>
              <a:t>}</a:t>
            </a:r>
          </a:p>
        </p:txBody>
      </p:sp>
      <p:sp>
        <p:nvSpPr>
          <p:cNvPr id="3" name="TextBox 9"/>
          <p:cNvSpPr txBox="1"/>
          <p:nvPr/>
        </p:nvSpPr>
        <p:spPr>
          <a:xfrm>
            <a:off x="4855210" y="2883535"/>
            <a:ext cx="2302510" cy="1383665"/>
          </a:xfrm>
          <a:prstGeom prst="rect">
            <a:avLst/>
          </a:prstGeom>
          <a:noFill/>
        </p:spPr>
        <p:txBody>
          <a:bodyPr wrap="square" rtlCol="0">
            <a:spAutoFit/>
          </a:bodyPr>
          <a:lstStyle/>
          <a:p>
            <a:pPr>
              <a:lnSpc>
                <a:spcPct val="150000"/>
              </a:lnSpc>
            </a:pPr>
            <a:r>
              <a:rPr lang="en-US" altLang="en-IN" sz="2400" b="1" dirty="0">
                <a:solidFill>
                  <a:schemeClr val="bg1"/>
                </a:solidFill>
              </a:rPr>
              <a:t>Output:</a:t>
            </a:r>
          </a:p>
          <a:p>
            <a:pPr>
              <a:lnSpc>
                <a:spcPct val="150000"/>
              </a:lnSpc>
            </a:pPr>
            <a:r>
              <a:rPr lang="en-US" altLang="en-IN" sz="3200" b="1" dirty="0">
                <a:solidFill>
                  <a:schemeClr val="bg1"/>
                </a:solidFill>
              </a:rPr>
              <a:t>Sum is :</a:t>
            </a:r>
            <a:r>
              <a:rPr lang="en-US" altLang="en-IN" sz="2800" b="1" dirty="0">
                <a:solidFill>
                  <a:schemeClr val="bg1"/>
                </a:solidFill>
              </a:rPr>
              <a:t> </a:t>
            </a:r>
            <a:r>
              <a:rPr lang="en-US" altLang="en-IN" sz="2400" b="1" dirty="0">
                <a:solidFill>
                  <a:schemeClr val="bg1"/>
                </a:solidFill>
              </a:rPr>
              <a:t> </a:t>
            </a:r>
            <a:r>
              <a:rPr lang="en-US" altLang="en-IN" sz="3200" dirty="0">
                <a:solidFill>
                  <a:srgbClr val="FF0000"/>
                </a:solidFill>
              </a:rPr>
              <a:t>3</a:t>
            </a:r>
            <a:r>
              <a:rPr lang="en-US" altLang="en-IN" sz="3200" b="1" dirty="0">
                <a:solidFill>
                  <a:schemeClr val="bg1"/>
                </a:solidFill>
              </a:rPr>
              <a:t> </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2228"/>
            <a:ext cx="8229600" cy="651272"/>
          </a:xfrm>
        </p:spPr>
        <p:txBody>
          <a:bodyPr>
            <a:normAutofit/>
          </a:bodyPr>
          <a:lstStyle/>
          <a:p>
            <a:r>
              <a:rPr lang="en-US" sz="2800" b="1" dirty="0" smtClean="0"/>
              <a:t> How many are valid variable names..?</a:t>
            </a:r>
            <a:endParaRPr lang="en-IN" sz="2800" b="1" dirty="0"/>
          </a:p>
        </p:txBody>
      </p:sp>
      <p:sp>
        <p:nvSpPr>
          <p:cNvPr id="6" name="Rectangle 5"/>
          <p:cNvSpPr/>
          <p:nvPr/>
        </p:nvSpPr>
        <p:spPr>
          <a:xfrm>
            <a:off x="1600200" y="1671955"/>
            <a:ext cx="2368550" cy="2797175"/>
          </a:xfrm>
          <a:prstGeom prst="rect">
            <a:avLst/>
          </a:prstGeom>
        </p:spPr>
        <p:txBody>
          <a:bodyPr wrap="square">
            <a:spAutoFit/>
          </a:bodyPr>
          <a:lstStyle/>
          <a:p>
            <a:pPr>
              <a:lnSpc>
                <a:spcPct val="160000"/>
              </a:lnSpc>
              <a:buFont typeface="Arial" panose="020B0604020202020204" pitchFamily="34" charset="0"/>
              <a:buChar char="•"/>
            </a:pPr>
            <a:r>
              <a:rPr lang="en-US" sz="2200" dirty="0" smtClean="0"/>
              <a:t>    NUMBER</a:t>
            </a:r>
          </a:p>
          <a:p>
            <a:pPr>
              <a:lnSpc>
                <a:spcPct val="160000"/>
              </a:lnSpc>
              <a:buFont typeface="Arial" panose="020B0604020202020204" pitchFamily="34" charset="0"/>
              <a:buChar char="•"/>
            </a:pPr>
            <a:r>
              <a:rPr lang="en-US" sz="2200" dirty="0" smtClean="0"/>
              <a:t>    _num	</a:t>
            </a:r>
          </a:p>
          <a:p>
            <a:pPr>
              <a:lnSpc>
                <a:spcPct val="160000"/>
              </a:lnSpc>
              <a:buFont typeface="Arial" panose="020B0604020202020204" pitchFamily="34" charset="0"/>
              <a:buChar char="•"/>
            </a:pPr>
            <a:r>
              <a:rPr lang="en-US" sz="2200" dirty="0" smtClean="0"/>
              <a:t>    93num</a:t>
            </a:r>
          </a:p>
          <a:p>
            <a:pPr>
              <a:lnSpc>
                <a:spcPct val="160000"/>
              </a:lnSpc>
              <a:buFont typeface="Arial" panose="020B0604020202020204" pitchFamily="34" charset="0"/>
              <a:buChar char="•"/>
            </a:pPr>
            <a:r>
              <a:rPr lang="en-US" sz="2200" dirty="0" smtClean="0"/>
              <a:t>    num93</a:t>
            </a:r>
          </a:p>
          <a:p>
            <a:pPr>
              <a:lnSpc>
                <a:spcPct val="160000"/>
              </a:lnSpc>
              <a:buFont typeface="Arial" panose="020B0604020202020204" pitchFamily="34" charset="0"/>
              <a:buChar char="•"/>
            </a:pPr>
            <a:r>
              <a:rPr lang="en-US" sz="2200" dirty="0" smtClean="0"/>
              <a:t>    first.name	</a:t>
            </a:r>
          </a:p>
        </p:txBody>
      </p:sp>
      <p:sp>
        <p:nvSpPr>
          <p:cNvPr id="7" name="Rectangle 6"/>
          <p:cNvSpPr/>
          <p:nvPr/>
        </p:nvSpPr>
        <p:spPr>
          <a:xfrm>
            <a:off x="5105400" y="1600835"/>
            <a:ext cx="2598420" cy="2797175"/>
          </a:xfrm>
          <a:prstGeom prst="rect">
            <a:avLst/>
          </a:prstGeom>
        </p:spPr>
        <p:txBody>
          <a:bodyPr wrap="square">
            <a:spAutoFit/>
          </a:bodyPr>
          <a:lstStyle/>
          <a:p>
            <a:pPr>
              <a:lnSpc>
                <a:spcPct val="160000"/>
              </a:lnSpc>
              <a:buFont typeface="Arial" panose="020B0604020202020204" pitchFamily="34" charset="0"/>
              <a:buChar char="•"/>
            </a:pPr>
            <a:r>
              <a:rPr lang="en-US" sz="2200" dirty="0" smtClean="0"/>
              <a:t>    first_name</a:t>
            </a:r>
          </a:p>
          <a:p>
            <a:pPr>
              <a:lnSpc>
                <a:spcPct val="160000"/>
              </a:lnSpc>
              <a:buFont typeface="Arial" panose="020B0604020202020204" pitchFamily="34" charset="0"/>
              <a:buChar char="•"/>
            </a:pPr>
            <a:r>
              <a:rPr lang="en-US" sz="2200" dirty="0" smtClean="0"/>
              <a:t>    last name 	</a:t>
            </a:r>
          </a:p>
          <a:p>
            <a:pPr>
              <a:lnSpc>
                <a:spcPct val="160000"/>
              </a:lnSpc>
              <a:buFont typeface="Arial" panose="020B0604020202020204" pitchFamily="34" charset="0"/>
              <a:buChar char="•"/>
            </a:pPr>
            <a:r>
              <a:rPr lang="en-US" sz="2200" dirty="0" smtClean="0"/>
              <a:t>    nUMBER</a:t>
            </a:r>
          </a:p>
          <a:p>
            <a:pPr>
              <a:lnSpc>
                <a:spcPct val="160000"/>
              </a:lnSpc>
              <a:buFont typeface="Arial" panose="020B0604020202020204" pitchFamily="34" charset="0"/>
              <a:buChar char="•"/>
            </a:pPr>
            <a:r>
              <a:rPr lang="en-US" sz="2200" dirty="0" smtClean="0"/>
              <a:t>    mid.name</a:t>
            </a:r>
          </a:p>
          <a:p>
            <a:pPr>
              <a:lnSpc>
                <a:spcPct val="160000"/>
              </a:lnSpc>
              <a:buFont typeface="Arial" panose="020B0604020202020204" pitchFamily="34" charset="0"/>
              <a:buChar char="•"/>
            </a:pPr>
            <a:r>
              <a:rPr lang="en-US" sz="2200" dirty="0" smtClean="0"/>
              <a:t>    4321	</a:t>
            </a:r>
          </a:p>
        </p:txBody>
      </p:sp>
      <p:sp>
        <p:nvSpPr>
          <p:cNvPr id="3" name="Text Box 2"/>
          <p:cNvSpPr txBox="1"/>
          <p:nvPr/>
        </p:nvSpPr>
        <p:spPr>
          <a:xfrm>
            <a:off x="274955" y="314960"/>
            <a:ext cx="1574165" cy="429895"/>
          </a:xfrm>
          <a:prstGeom prst="rect">
            <a:avLst/>
          </a:prstGeom>
          <a:noFill/>
        </p:spPr>
        <p:txBody>
          <a:bodyPr wrap="none" rtlCol="0" anchor="t">
            <a:spAutoFit/>
          </a:bodyPr>
          <a:lstStyle/>
          <a:p>
            <a:r>
              <a:rPr lang="en-US" sz="2200" dirty="0" smtClean="0">
                <a:sym typeface="+mn-ea"/>
              </a:rPr>
              <a:t>Challenge: 5</a:t>
            </a: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0"/>
            <a:ext cx="1372107" cy="51201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6" name="Rectangle 15"/>
          <p:cNvSpPr/>
          <p:nvPr/>
        </p:nvSpPr>
        <p:spPr>
          <a:xfrm>
            <a:off x="381000" y="714825"/>
            <a:ext cx="2128520" cy="460375"/>
          </a:xfrm>
          <a:prstGeom prst="rect">
            <a:avLst/>
          </a:prstGeom>
        </p:spPr>
        <p:txBody>
          <a:bodyPr wrap="none">
            <a:spAutoFit/>
          </a:bodyPr>
          <a:lstStyle/>
          <a:p>
            <a:r>
              <a:rPr lang="en-IN" sz="2400" b="1" dirty="0" smtClean="0"/>
              <a:t>Variable Name:</a:t>
            </a:r>
            <a:endParaRPr lang="en-IN" sz="2400" b="1" dirty="0"/>
          </a:p>
        </p:txBody>
      </p:sp>
      <p:sp>
        <p:nvSpPr>
          <p:cNvPr id="19" name="Rectangle 18"/>
          <p:cNvSpPr/>
          <p:nvPr/>
        </p:nvSpPr>
        <p:spPr>
          <a:xfrm>
            <a:off x="609600" y="1782202"/>
            <a:ext cx="2438400" cy="46037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num</a:t>
            </a:r>
            <a:r>
              <a:rPr lang="en-US" sz="2400" b="1" dirty="0" smtClean="0"/>
              <a:t>;</a:t>
            </a:r>
            <a:endParaRPr lang="en-IN" sz="2400" b="1" dirty="0"/>
          </a:p>
        </p:txBody>
      </p:sp>
      <p:sp>
        <p:nvSpPr>
          <p:cNvPr id="21" name="Rectangle 20"/>
          <p:cNvSpPr/>
          <p:nvPr/>
        </p:nvSpPr>
        <p:spPr>
          <a:xfrm>
            <a:off x="609600" y="2353702"/>
            <a:ext cx="2438400" cy="46037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NUM</a:t>
            </a:r>
            <a:r>
              <a:rPr lang="en-US" sz="2400" b="1" dirty="0" smtClean="0"/>
              <a:t>;</a:t>
            </a:r>
            <a:endParaRPr lang="en-IN" sz="2400" b="1" dirty="0"/>
          </a:p>
        </p:txBody>
      </p:sp>
      <p:sp>
        <p:nvSpPr>
          <p:cNvPr id="23" name="Rectangle 22"/>
          <p:cNvSpPr/>
          <p:nvPr/>
        </p:nvSpPr>
        <p:spPr>
          <a:xfrm>
            <a:off x="5410200" y="714825"/>
            <a:ext cx="3200400" cy="460375"/>
          </a:xfrm>
          <a:prstGeom prst="rect">
            <a:avLst/>
          </a:prstGeom>
        </p:spPr>
        <p:txBody>
          <a:bodyPr wrap="square">
            <a:spAutoFit/>
          </a:bodyPr>
          <a:lstStyle/>
          <a:p>
            <a:r>
              <a:rPr lang="en-US" sz="2400" b="1" dirty="0" smtClean="0">
                <a:solidFill>
                  <a:schemeClr val="bg1"/>
                </a:solidFill>
              </a:rPr>
              <a:t>Rules:</a:t>
            </a:r>
            <a:endParaRPr lang="en-IN" sz="2400" b="1" dirty="0">
              <a:solidFill>
                <a:schemeClr val="bg1"/>
              </a:solidFill>
            </a:endParaRPr>
          </a:p>
        </p:txBody>
      </p:sp>
      <p:sp>
        <p:nvSpPr>
          <p:cNvPr id="25" name="Rectangle 24"/>
          <p:cNvSpPr/>
          <p:nvPr/>
        </p:nvSpPr>
        <p:spPr>
          <a:xfrm>
            <a:off x="609600" y="2925202"/>
            <a:ext cx="2438400" cy="46037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Num </a:t>
            </a:r>
            <a:r>
              <a:rPr lang="en-US" sz="2400" b="1" dirty="0" smtClean="0"/>
              <a:t>;</a:t>
            </a:r>
            <a:endParaRPr lang="en-IN" sz="2400" b="1" dirty="0"/>
          </a:p>
        </p:txBody>
      </p:sp>
      <p:sp>
        <p:nvSpPr>
          <p:cNvPr id="28" name="Rectangle 27"/>
          <p:cNvSpPr/>
          <p:nvPr/>
        </p:nvSpPr>
        <p:spPr>
          <a:xfrm>
            <a:off x="5181600" y="1714950"/>
            <a:ext cx="3962400" cy="3138170"/>
          </a:xfrm>
          <a:prstGeom prst="rect">
            <a:avLst/>
          </a:prstGeom>
        </p:spPr>
        <p:txBody>
          <a:bodyPr wrap="square">
            <a:spAutoFit/>
          </a:bodyPr>
          <a:lstStyle/>
          <a:p>
            <a:pPr marL="457200" indent="-457200">
              <a:lnSpc>
                <a:spcPct val="150000"/>
              </a:lnSpc>
              <a:buAutoNum type="arabicPeriod"/>
            </a:pPr>
            <a:r>
              <a:rPr lang="en-US" sz="2200" dirty="0" smtClean="0">
                <a:solidFill>
                  <a:schemeClr val="bg1"/>
                </a:solidFill>
              </a:rPr>
              <a:t>Lower case</a:t>
            </a:r>
          </a:p>
          <a:p>
            <a:pPr marL="457200" indent="-457200">
              <a:lnSpc>
                <a:spcPct val="150000"/>
              </a:lnSpc>
              <a:buAutoNum type="arabicPeriod"/>
            </a:pPr>
            <a:r>
              <a:rPr lang="en-US" sz="2200" dirty="0" smtClean="0">
                <a:solidFill>
                  <a:schemeClr val="bg1"/>
                </a:solidFill>
              </a:rPr>
              <a:t>Upper case</a:t>
            </a:r>
          </a:p>
          <a:p>
            <a:pPr marL="457200" indent="-457200">
              <a:lnSpc>
                <a:spcPct val="150000"/>
              </a:lnSpc>
              <a:buAutoNum type="arabicPeriod"/>
            </a:pPr>
            <a:r>
              <a:rPr lang="en-US" sz="2200" dirty="0" smtClean="0">
                <a:solidFill>
                  <a:schemeClr val="bg1"/>
                </a:solidFill>
              </a:rPr>
              <a:t>Lower and Upper case</a:t>
            </a:r>
          </a:p>
          <a:p>
            <a:pPr marL="457200" indent="-457200">
              <a:lnSpc>
                <a:spcPct val="150000"/>
              </a:lnSpc>
              <a:buAutoNum type="arabicPeriod"/>
            </a:pPr>
            <a:endParaRPr lang="en-US" sz="2200" dirty="0" smtClean="0">
              <a:solidFill>
                <a:schemeClr val="bg1"/>
              </a:solidFill>
            </a:endParaRPr>
          </a:p>
          <a:p>
            <a:pPr marL="457200" indent="-457200">
              <a:lnSpc>
                <a:spcPct val="150000"/>
              </a:lnSpc>
            </a:pPr>
            <a:r>
              <a:rPr lang="en-US" sz="2200" dirty="0" smtClean="0">
                <a:solidFill>
                  <a:schemeClr val="bg1"/>
                </a:solidFill>
              </a:rPr>
              <a:t>C Language is </a:t>
            </a:r>
            <a:r>
              <a:rPr lang="en-US" sz="2200" dirty="0" smtClean="0">
                <a:solidFill>
                  <a:srgbClr val="FFFF00"/>
                </a:solidFill>
              </a:rPr>
              <a:t>case sensitive</a:t>
            </a:r>
          </a:p>
          <a:p>
            <a:pPr marL="457200" indent="-457200">
              <a:lnSpc>
                <a:spcPct val="150000"/>
              </a:lnSpc>
              <a:buAutoNum type="arabicPeriod"/>
            </a:pPr>
            <a:endParaRPr lang="en-IN" sz="2200" dirty="0">
              <a:solidFill>
                <a:schemeClr val="bg1"/>
              </a:solidFill>
            </a:endParaRPr>
          </a:p>
        </p:txBody>
      </p:sp>
      <p:sp>
        <p:nvSpPr>
          <p:cNvPr id="30" name="Rectangle 29"/>
          <p:cNvSpPr/>
          <p:nvPr/>
        </p:nvSpPr>
        <p:spPr>
          <a:xfrm>
            <a:off x="228600" y="3786638"/>
            <a:ext cx="4572000" cy="829945"/>
          </a:xfrm>
          <a:prstGeom prst="rect">
            <a:avLst/>
          </a:prstGeom>
        </p:spPr>
        <p:txBody>
          <a:bodyPr>
            <a:spAutoFit/>
          </a:bodyPr>
          <a:lstStyle/>
          <a:p>
            <a:r>
              <a:rPr lang="en-IN" sz="2400" b="1" dirty="0" smtClean="0"/>
              <a:t>num, Num, NUM</a:t>
            </a:r>
            <a:r>
              <a:rPr lang="en-IN" sz="2400" dirty="0" smtClean="0"/>
              <a:t> - all three are different variable names.</a:t>
            </a:r>
            <a:endParaRPr lang="en-IN" sz="2400" dirty="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p:bldP spid="28" grpId="0" build="allAtOnce"/>
      <p:bldP spid="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6" name="Rectangle 15"/>
          <p:cNvSpPr/>
          <p:nvPr/>
        </p:nvSpPr>
        <p:spPr>
          <a:xfrm>
            <a:off x="381000" y="714825"/>
            <a:ext cx="2128520" cy="460375"/>
          </a:xfrm>
          <a:prstGeom prst="rect">
            <a:avLst/>
          </a:prstGeom>
        </p:spPr>
        <p:txBody>
          <a:bodyPr wrap="none">
            <a:spAutoFit/>
          </a:bodyPr>
          <a:lstStyle/>
          <a:p>
            <a:r>
              <a:rPr lang="en-IN" sz="2400" b="1" dirty="0" smtClean="0"/>
              <a:t>Variable Name:</a:t>
            </a:r>
            <a:endParaRPr lang="en-IN" sz="2400" b="1" dirty="0"/>
          </a:p>
        </p:txBody>
      </p:sp>
      <p:sp>
        <p:nvSpPr>
          <p:cNvPr id="19" name="Rectangle 18"/>
          <p:cNvSpPr/>
          <p:nvPr/>
        </p:nvSpPr>
        <p:spPr>
          <a:xfrm>
            <a:off x="609600" y="1782202"/>
            <a:ext cx="2438400" cy="46037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_num</a:t>
            </a:r>
            <a:r>
              <a:rPr lang="en-US" sz="2400" b="1" dirty="0" smtClean="0"/>
              <a:t>;</a:t>
            </a:r>
            <a:endParaRPr lang="en-IN" sz="2400" b="1" dirty="0"/>
          </a:p>
        </p:txBody>
      </p:sp>
      <p:pic>
        <p:nvPicPr>
          <p:cNvPr id="20" name="Picture 2" descr="C:\Users\SMART\Documents\Jeeva\Pictures\selected.png"/>
          <p:cNvPicPr>
            <a:picLocks noChangeAspect="1" noChangeArrowheads="1"/>
          </p:cNvPicPr>
          <p:nvPr/>
        </p:nvPicPr>
        <p:blipFill>
          <a:blip r:embed="rId3" cstate="print"/>
          <a:srcRect/>
          <a:stretch>
            <a:fillRect/>
          </a:stretch>
        </p:blipFill>
        <p:spPr bwMode="auto">
          <a:xfrm>
            <a:off x="2209800" y="1714950"/>
            <a:ext cx="457196" cy="428621"/>
          </a:xfrm>
          <a:prstGeom prst="rect">
            <a:avLst/>
          </a:prstGeom>
          <a:noFill/>
        </p:spPr>
      </p:pic>
      <p:sp>
        <p:nvSpPr>
          <p:cNvPr id="21" name="Rectangle 20"/>
          <p:cNvSpPr/>
          <p:nvPr/>
        </p:nvSpPr>
        <p:spPr>
          <a:xfrm>
            <a:off x="609600" y="2353702"/>
            <a:ext cx="2438400" cy="46037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num_</a:t>
            </a:r>
            <a:r>
              <a:rPr lang="en-US" sz="2400" b="1" dirty="0" smtClean="0"/>
              <a:t>;</a:t>
            </a:r>
            <a:endParaRPr lang="en-IN" sz="2400" b="1" dirty="0"/>
          </a:p>
        </p:txBody>
      </p:sp>
      <p:pic>
        <p:nvPicPr>
          <p:cNvPr id="22" name="Picture 2" descr="C:\Users\SMART\Documents\Jeeva\Pictures\selected.png"/>
          <p:cNvPicPr>
            <a:picLocks noChangeAspect="1" noChangeArrowheads="1"/>
          </p:cNvPicPr>
          <p:nvPr/>
        </p:nvPicPr>
        <p:blipFill>
          <a:blip r:embed="rId3" cstate="print"/>
          <a:srcRect/>
          <a:stretch>
            <a:fillRect/>
          </a:stretch>
        </p:blipFill>
        <p:spPr bwMode="auto">
          <a:xfrm>
            <a:off x="2209800" y="2286450"/>
            <a:ext cx="457196" cy="428621"/>
          </a:xfrm>
          <a:prstGeom prst="rect">
            <a:avLst/>
          </a:prstGeom>
          <a:noFill/>
        </p:spPr>
      </p:pic>
      <p:sp>
        <p:nvSpPr>
          <p:cNvPr id="23" name="Rectangle 22"/>
          <p:cNvSpPr/>
          <p:nvPr/>
        </p:nvSpPr>
        <p:spPr>
          <a:xfrm>
            <a:off x="5410200" y="714825"/>
            <a:ext cx="3200400" cy="460375"/>
          </a:xfrm>
          <a:prstGeom prst="rect">
            <a:avLst/>
          </a:prstGeom>
        </p:spPr>
        <p:txBody>
          <a:bodyPr wrap="square">
            <a:spAutoFit/>
          </a:bodyPr>
          <a:lstStyle/>
          <a:p>
            <a:r>
              <a:rPr lang="en-US" sz="2400" b="1" dirty="0" smtClean="0">
                <a:solidFill>
                  <a:schemeClr val="bg1"/>
                </a:solidFill>
              </a:rPr>
              <a:t>Rules:</a:t>
            </a:r>
            <a:endParaRPr lang="en-IN" sz="2400" b="1" dirty="0">
              <a:solidFill>
                <a:schemeClr val="bg1"/>
              </a:solidFill>
            </a:endParaRPr>
          </a:p>
        </p:txBody>
      </p:sp>
      <p:sp>
        <p:nvSpPr>
          <p:cNvPr id="25" name="Rectangle 24"/>
          <p:cNvSpPr/>
          <p:nvPr/>
        </p:nvSpPr>
        <p:spPr>
          <a:xfrm>
            <a:off x="609600" y="2925202"/>
            <a:ext cx="2438400" cy="46037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Num_ber </a:t>
            </a:r>
            <a:r>
              <a:rPr lang="en-US" sz="2400" b="1" dirty="0" smtClean="0"/>
              <a:t>;</a:t>
            </a:r>
            <a:endParaRPr lang="en-IN" sz="2400" b="1" dirty="0"/>
          </a:p>
        </p:txBody>
      </p:sp>
      <p:sp>
        <p:nvSpPr>
          <p:cNvPr id="28" name="Rectangle 27"/>
          <p:cNvSpPr/>
          <p:nvPr/>
        </p:nvSpPr>
        <p:spPr>
          <a:xfrm>
            <a:off x="5181600" y="1500638"/>
            <a:ext cx="3962400" cy="3646170"/>
          </a:xfrm>
          <a:prstGeom prst="rect">
            <a:avLst/>
          </a:prstGeom>
        </p:spPr>
        <p:txBody>
          <a:bodyPr wrap="square">
            <a:spAutoFit/>
          </a:bodyPr>
          <a:lstStyle/>
          <a:p>
            <a:pPr marL="457200" indent="-457200">
              <a:lnSpc>
                <a:spcPct val="150000"/>
              </a:lnSpc>
              <a:buAutoNum type="arabicPeriod"/>
            </a:pPr>
            <a:r>
              <a:rPr lang="en-US" sz="2200" dirty="0" smtClean="0">
                <a:solidFill>
                  <a:schemeClr val="bg1"/>
                </a:solidFill>
              </a:rPr>
              <a:t>Underscore can be placed anywhere </a:t>
            </a:r>
          </a:p>
          <a:p>
            <a:pPr marL="457200" indent="-457200">
              <a:lnSpc>
                <a:spcPct val="150000"/>
              </a:lnSpc>
              <a:buAutoNum type="arabicPeriod"/>
            </a:pPr>
            <a:r>
              <a:rPr lang="en-US" sz="2200" dirty="0" smtClean="0">
                <a:solidFill>
                  <a:schemeClr val="bg1"/>
                </a:solidFill>
              </a:rPr>
              <a:t>Except Underscore no other special characters are allowed </a:t>
            </a:r>
          </a:p>
          <a:p>
            <a:pPr marL="457200" indent="-457200">
              <a:lnSpc>
                <a:spcPct val="150000"/>
              </a:lnSpc>
            </a:pPr>
            <a:r>
              <a:rPr lang="en-US" sz="2200" dirty="0" smtClean="0">
                <a:solidFill>
                  <a:schemeClr val="bg1"/>
                </a:solidFill>
              </a:rPr>
              <a:t>(like dot, white space, etc.,)</a:t>
            </a:r>
          </a:p>
          <a:p>
            <a:pPr marL="457200" indent="-457200">
              <a:lnSpc>
                <a:spcPct val="150000"/>
              </a:lnSpc>
              <a:buAutoNum type="arabicPeriod"/>
            </a:pPr>
            <a:endParaRPr lang="en-IN" sz="2200" dirty="0">
              <a:solidFill>
                <a:schemeClr val="bg1"/>
              </a:solidFill>
            </a:endParaRPr>
          </a:p>
        </p:txBody>
      </p:sp>
      <p:pic>
        <p:nvPicPr>
          <p:cNvPr id="29" name="Picture 2" descr="C:\Users\SMART\Documents\Jeeva\Pictures\selected.png"/>
          <p:cNvPicPr>
            <a:picLocks noChangeAspect="1" noChangeArrowheads="1"/>
          </p:cNvPicPr>
          <p:nvPr/>
        </p:nvPicPr>
        <p:blipFill>
          <a:blip r:embed="rId3" cstate="print"/>
          <a:srcRect/>
          <a:stretch>
            <a:fillRect/>
          </a:stretch>
        </p:blipFill>
        <p:spPr bwMode="auto">
          <a:xfrm>
            <a:off x="2667000" y="2857950"/>
            <a:ext cx="457196" cy="428621"/>
          </a:xfrm>
          <a:prstGeom prst="rect">
            <a:avLst/>
          </a:prstGeom>
          <a:noFill/>
        </p:spPr>
      </p:pic>
      <p:sp>
        <p:nvSpPr>
          <p:cNvPr id="15" name="Rectangle 14"/>
          <p:cNvSpPr/>
          <p:nvPr/>
        </p:nvSpPr>
        <p:spPr>
          <a:xfrm>
            <a:off x="609600" y="3572325"/>
            <a:ext cx="2438400" cy="58356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Num</a:t>
            </a:r>
            <a:r>
              <a:rPr lang="en-US" sz="3200" b="1" dirty="0" smtClean="0">
                <a:solidFill>
                  <a:srgbClr val="FF0000"/>
                </a:solidFill>
              </a:rPr>
              <a:t>.</a:t>
            </a:r>
            <a:r>
              <a:rPr lang="en-US" sz="2400" b="1" dirty="0" smtClean="0">
                <a:solidFill>
                  <a:srgbClr val="FF0000"/>
                </a:solidFill>
              </a:rPr>
              <a:t>ber </a:t>
            </a:r>
            <a:r>
              <a:rPr lang="en-US" sz="2400" b="1" dirty="0" smtClean="0"/>
              <a:t>;</a:t>
            </a:r>
            <a:endParaRPr lang="en-IN" sz="2400" b="1" dirty="0"/>
          </a:p>
        </p:txBody>
      </p:sp>
      <p:sp>
        <p:nvSpPr>
          <p:cNvPr id="17" name="Rectangle 16"/>
          <p:cNvSpPr/>
          <p:nvPr/>
        </p:nvSpPr>
        <p:spPr>
          <a:xfrm>
            <a:off x="609600" y="4143825"/>
            <a:ext cx="2438400" cy="58356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Num</a:t>
            </a:r>
            <a:r>
              <a:rPr lang="en-US" sz="3200" b="1" dirty="0" smtClean="0">
                <a:solidFill>
                  <a:srgbClr val="FF0000"/>
                </a:solidFill>
              </a:rPr>
              <a:t>  </a:t>
            </a:r>
            <a:r>
              <a:rPr lang="en-US" sz="2400" b="1" dirty="0" err="1" smtClean="0">
                <a:solidFill>
                  <a:srgbClr val="FF0000"/>
                </a:solidFill>
              </a:rPr>
              <a:t>ber</a:t>
            </a:r>
            <a:r>
              <a:rPr lang="en-US" sz="2400" b="1" dirty="0" smtClean="0">
                <a:solidFill>
                  <a:srgbClr val="FF0000"/>
                </a:solidFill>
              </a:rPr>
              <a:t> </a:t>
            </a:r>
            <a:r>
              <a:rPr lang="en-US" sz="2400" b="1" dirty="0" smtClean="0"/>
              <a:t>;</a:t>
            </a:r>
            <a:endParaRPr lang="en-IN" sz="2400" b="1" dirty="0"/>
          </a:p>
        </p:txBody>
      </p:sp>
      <p:pic>
        <p:nvPicPr>
          <p:cNvPr id="2050" name="Picture 2" descr="C:\Users\nivethaa\AppData\Local\Microsoft\Windows\Temporary Internet Files\Content.IE5\CI5ZGQWT\500px-RedX.svg[1].png"/>
          <p:cNvPicPr>
            <a:picLocks noChangeAspect="1" noChangeArrowheads="1"/>
          </p:cNvPicPr>
          <p:nvPr/>
        </p:nvPicPr>
        <p:blipFill>
          <a:blip r:embed="rId4" cstate="print"/>
          <a:srcRect/>
          <a:stretch>
            <a:fillRect/>
          </a:stretch>
        </p:blipFill>
        <p:spPr bwMode="auto">
          <a:xfrm>
            <a:off x="2362200" y="3572325"/>
            <a:ext cx="609600" cy="590848"/>
          </a:xfrm>
          <a:prstGeom prst="rect">
            <a:avLst/>
          </a:prstGeom>
          <a:noFill/>
        </p:spPr>
      </p:pic>
      <p:pic>
        <p:nvPicPr>
          <p:cNvPr id="26" name="Picture 2" descr="C:\Users\nivethaa\AppData\Local\Microsoft\Windows\Temporary Internet Files\Content.IE5\CI5ZGQWT\500px-RedX.svg[1].png"/>
          <p:cNvPicPr>
            <a:picLocks noChangeAspect="1" noChangeArrowheads="1"/>
          </p:cNvPicPr>
          <p:nvPr/>
        </p:nvPicPr>
        <p:blipFill>
          <a:blip r:embed="rId4" cstate="print"/>
          <a:srcRect/>
          <a:stretch>
            <a:fillRect/>
          </a:stretch>
        </p:blipFill>
        <p:spPr bwMode="auto">
          <a:xfrm>
            <a:off x="2514600" y="4215263"/>
            <a:ext cx="609600" cy="590848"/>
          </a:xfrm>
          <a:prstGeom prst="rect">
            <a:avLst/>
          </a:prstGeom>
          <a:noFill/>
        </p:spPr>
      </p:pic>
      <p:pic>
        <p:nvPicPr>
          <p:cNvPr id="18" name="Picture 1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500"/>
                                  </p:stCondLst>
                                  <p:childTnLst>
                                    <p:set>
                                      <p:cBhvr>
                                        <p:cTn id="28" dur="1" fill="hold">
                                          <p:stCondLst>
                                            <p:cond delay="0"/>
                                          </p:stCondLst>
                                        </p:cTn>
                                        <p:tgtEl>
                                          <p:spTgt spid="22"/>
                                        </p:tgtEl>
                                        <p:attrNameLst>
                                          <p:attrName>style.visibility</p:attrName>
                                        </p:attrNameLst>
                                      </p:cBhvr>
                                      <p:to>
                                        <p:strVal val="visible"/>
                                      </p:to>
                                    </p:set>
                                    <p:anim calcmode="lin" valueType="num">
                                      <p:cBhvr>
                                        <p:cTn id="29" dur="1000" fill="hold"/>
                                        <p:tgtEl>
                                          <p:spTgt spid="22"/>
                                        </p:tgtEl>
                                        <p:attrNameLst>
                                          <p:attrName>ppt_w</p:attrName>
                                        </p:attrNameLst>
                                      </p:cBhvr>
                                      <p:tavLst>
                                        <p:tav tm="0">
                                          <p:val>
                                            <p:fltVal val="0"/>
                                          </p:val>
                                        </p:tav>
                                        <p:tav tm="100000">
                                          <p:val>
                                            <p:strVal val="#ppt_w"/>
                                          </p:val>
                                        </p:tav>
                                      </p:tavLst>
                                    </p:anim>
                                    <p:anim calcmode="lin" valueType="num">
                                      <p:cBhvr>
                                        <p:cTn id="30" dur="1000" fill="hold"/>
                                        <p:tgtEl>
                                          <p:spTgt spid="22"/>
                                        </p:tgtEl>
                                        <p:attrNameLst>
                                          <p:attrName>ppt_h</p:attrName>
                                        </p:attrNameLst>
                                      </p:cBhvr>
                                      <p:tavLst>
                                        <p:tav tm="0">
                                          <p:val>
                                            <p:fltVal val="0"/>
                                          </p:val>
                                        </p:tav>
                                        <p:tav tm="100000">
                                          <p:val>
                                            <p:strVal val="#ppt_h"/>
                                          </p:val>
                                        </p:tav>
                                      </p:tavLst>
                                    </p:anim>
                                  </p:childTnLst>
                                </p:cTn>
                              </p:par>
                              <p:par>
                                <p:cTn id="31" presetID="23" presetClass="entr" presetSubtype="16" fill="hold" nodeType="withEffect">
                                  <p:stCondLst>
                                    <p:cond delay="1500"/>
                                  </p:stCondLst>
                                  <p:childTnLst>
                                    <p:set>
                                      <p:cBhvr>
                                        <p:cTn id="32" dur="1" fill="hold">
                                          <p:stCondLst>
                                            <p:cond delay="0"/>
                                          </p:stCondLst>
                                        </p:cTn>
                                        <p:tgtEl>
                                          <p:spTgt spid="29"/>
                                        </p:tgtEl>
                                        <p:attrNameLst>
                                          <p:attrName>style.visibility</p:attrName>
                                        </p:attrNameLst>
                                      </p:cBhvr>
                                      <p:to>
                                        <p:strVal val="visible"/>
                                      </p:to>
                                    </p:set>
                                    <p:anim calcmode="lin" valueType="num">
                                      <p:cBhvr>
                                        <p:cTn id="33" dur="1000" fill="hold"/>
                                        <p:tgtEl>
                                          <p:spTgt spid="29"/>
                                        </p:tgtEl>
                                        <p:attrNameLst>
                                          <p:attrName>ppt_w</p:attrName>
                                        </p:attrNameLst>
                                      </p:cBhvr>
                                      <p:tavLst>
                                        <p:tav tm="0">
                                          <p:val>
                                            <p:fltVal val="0"/>
                                          </p:val>
                                        </p:tav>
                                        <p:tav tm="100000">
                                          <p:val>
                                            <p:strVal val="#ppt_w"/>
                                          </p:val>
                                        </p:tav>
                                      </p:tavLst>
                                    </p:anim>
                                    <p:anim calcmode="lin" valueType="num">
                                      <p:cBhvr>
                                        <p:cTn id="34" dur="10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anim calcmode="lin" valueType="num">
                                      <p:cBhvr>
                                        <p:cTn id="43" dur="1000" fill="hold"/>
                                        <p:tgtEl>
                                          <p:spTgt spid="2050"/>
                                        </p:tgtEl>
                                        <p:attrNameLst>
                                          <p:attrName>ppt_w</p:attrName>
                                        </p:attrNameLst>
                                      </p:cBhvr>
                                      <p:tavLst>
                                        <p:tav tm="0">
                                          <p:val>
                                            <p:strVal val="#ppt_w*0.70"/>
                                          </p:val>
                                        </p:tav>
                                        <p:tav tm="100000">
                                          <p:val>
                                            <p:strVal val="#ppt_w"/>
                                          </p:val>
                                        </p:tav>
                                      </p:tavLst>
                                    </p:anim>
                                    <p:anim calcmode="lin" valueType="num">
                                      <p:cBhvr>
                                        <p:cTn id="44" dur="1000" fill="hold"/>
                                        <p:tgtEl>
                                          <p:spTgt spid="2050"/>
                                        </p:tgtEl>
                                        <p:attrNameLst>
                                          <p:attrName>ppt_h</p:attrName>
                                        </p:attrNameLst>
                                      </p:cBhvr>
                                      <p:tavLst>
                                        <p:tav tm="0">
                                          <p:val>
                                            <p:strVal val="#ppt_h"/>
                                          </p:val>
                                        </p:tav>
                                        <p:tav tm="100000">
                                          <p:val>
                                            <p:strVal val="#ppt_h"/>
                                          </p:val>
                                        </p:tav>
                                      </p:tavLst>
                                    </p:anim>
                                    <p:animEffect transition="in" filter="fade">
                                      <p:cBhvr>
                                        <p:cTn id="45" dur="1000"/>
                                        <p:tgtEl>
                                          <p:spTgt spid="2050"/>
                                        </p:tgtEl>
                                      </p:cBhvr>
                                    </p:animEffect>
                                  </p:childTnLst>
                                </p:cTn>
                              </p:par>
                            </p:childTnLst>
                          </p:cTn>
                        </p:par>
                        <p:par>
                          <p:cTn id="46" fill="hold">
                            <p:stCondLst>
                              <p:cond delay="1000"/>
                            </p:stCondLst>
                            <p:childTnLst>
                              <p:par>
                                <p:cTn id="47" presetID="55"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1000" fill="hold"/>
                                        <p:tgtEl>
                                          <p:spTgt spid="26"/>
                                        </p:tgtEl>
                                        <p:attrNameLst>
                                          <p:attrName>ppt_w</p:attrName>
                                        </p:attrNameLst>
                                      </p:cBhvr>
                                      <p:tavLst>
                                        <p:tav tm="0">
                                          <p:val>
                                            <p:strVal val="#ppt_w*0.70"/>
                                          </p:val>
                                        </p:tav>
                                        <p:tav tm="100000">
                                          <p:val>
                                            <p:strVal val="#ppt_w"/>
                                          </p:val>
                                        </p:tav>
                                      </p:tavLst>
                                    </p:anim>
                                    <p:anim calcmode="lin" valueType="num">
                                      <p:cBhvr>
                                        <p:cTn id="50" dur="1000" fill="hold"/>
                                        <p:tgtEl>
                                          <p:spTgt spid="26"/>
                                        </p:tgtEl>
                                        <p:attrNameLst>
                                          <p:attrName>ppt_h</p:attrName>
                                        </p:attrNameLst>
                                      </p:cBhvr>
                                      <p:tavLst>
                                        <p:tav tm="0">
                                          <p:val>
                                            <p:strVal val="#ppt_h"/>
                                          </p:val>
                                        </p:tav>
                                        <p:tav tm="100000">
                                          <p:val>
                                            <p:strVal val="#ppt_h"/>
                                          </p:val>
                                        </p:tav>
                                      </p:tavLst>
                                    </p:anim>
                                    <p:animEffect transition="in" filter="fade">
                                      <p:cBhvr>
                                        <p:cTn id="51" dur="1000"/>
                                        <p:tgtEl>
                                          <p:spTgt spid="26"/>
                                        </p:tgtEl>
                                      </p:cBhvr>
                                    </p:animEffect>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p:bldP spid="28" grpId="0" uiExpand="1" build="allAtOnce"/>
      <p:bldP spid="15" grpId="0"/>
      <p:bldP spid="1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05400" y="450"/>
            <a:ext cx="40386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16" name="Rectangle 15"/>
          <p:cNvSpPr/>
          <p:nvPr/>
        </p:nvSpPr>
        <p:spPr>
          <a:xfrm>
            <a:off x="381000" y="714825"/>
            <a:ext cx="2128520" cy="460375"/>
          </a:xfrm>
          <a:prstGeom prst="rect">
            <a:avLst/>
          </a:prstGeom>
        </p:spPr>
        <p:txBody>
          <a:bodyPr wrap="none">
            <a:spAutoFit/>
          </a:bodyPr>
          <a:lstStyle/>
          <a:p>
            <a:r>
              <a:rPr lang="en-IN" sz="2400" b="1" dirty="0" smtClean="0"/>
              <a:t>Variable Name:</a:t>
            </a:r>
            <a:endParaRPr lang="en-IN" sz="2400" b="1" dirty="0"/>
          </a:p>
        </p:txBody>
      </p:sp>
      <p:sp>
        <p:nvSpPr>
          <p:cNvPr id="19" name="Rectangle 18"/>
          <p:cNvSpPr/>
          <p:nvPr/>
        </p:nvSpPr>
        <p:spPr>
          <a:xfrm>
            <a:off x="609600" y="1782202"/>
            <a:ext cx="2438400" cy="46037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9num</a:t>
            </a:r>
            <a:r>
              <a:rPr lang="en-US" sz="2400" b="1" dirty="0" smtClean="0"/>
              <a:t>;</a:t>
            </a:r>
            <a:endParaRPr lang="en-IN" sz="2400" b="1" dirty="0"/>
          </a:p>
        </p:txBody>
      </p:sp>
      <p:sp>
        <p:nvSpPr>
          <p:cNvPr id="21" name="Rectangle 20"/>
          <p:cNvSpPr/>
          <p:nvPr/>
        </p:nvSpPr>
        <p:spPr>
          <a:xfrm>
            <a:off x="609600" y="2353702"/>
            <a:ext cx="2438400" cy="46037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num9</a:t>
            </a:r>
            <a:r>
              <a:rPr lang="en-US" sz="2400" b="1" dirty="0" smtClean="0"/>
              <a:t>;</a:t>
            </a:r>
            <a:endParaRPr lang="en-IN" sz="2400" b="1" dirty="0"/>
          </a:p>
        </p:txBody>
      </p:sp>
      <p:pic>
        <p:nvPicPr>
          <p:cNvPr id="22" name="Picture 2" descr="C:\Users\SMART\Documents\Jeeva\Pictures\selected.png"/>
          <p:cNvPicPr>
            <a:picLocks noChangeAspect="1" noChangeArrowheads="1"/>
          </p:cNvPicPr>
          <p:nvPr/>
        </p:nvPicPr>
        <p:blipFill>
          <a:blip r:embed="rId3" cstate="print"/>
          <a:srcRect/>
          <a:stretch>
            <a:fillRect/>
          </a:stretch>
        </p:blipFill>
        <p:spPr bwMode="auto">
          <a:xfrm>
            <a:off x="2438400" y="2286450"/>
            <a:ext cx="533400" cy="500063"/>
          </a:xfrm>
          <a:prstGeom prst="rect">
            <a:avLst/>
          </a:prstGeom>
          <a:noFill/>
        </p:spPr>
      </p:pic>
      <p:sp>
        <p:nvSpPr>
          <p:cNvPr id="23" name="Rectangle 22"/>
          <p:cNvSpPr/>
          <p:nvPr/>
        </p:nvSpPr>
        <p:spPr>
          <a:xfrm>
            <a:off x="5410200" y="714825"/>
            <a:ext cx="3200400" cy="460375"/>
          </a:xfrm>
          <a:prstGeom prst="rect">
            <a:avLst/>
          </a:prstGeom>
        </p:spPr>
        <p:txBody>
          <a:bodyPr wrap="square">
            <a:spAutoFit/>
          </a:bodyPr>
          <a:lstStyle/>
          <a:p>
            <a:r>
              <a:rPr lang="en-US" sz="2400" b="1" dirty="0" smtClean="0">
                <a:solidFill>
                  <a:schemeClr val="bg1"/>
                </a:solidFill>
              </a:rPr>
              <a:t>Rules:</a:t>
            </a:r>
            <a:endParaRPr lang="en-IN" sz="2400" b="1" dirty="0">
              <a:solidFill>
                <a:schemeClr val="bg1"/>
              </a:solidFill>
            </a:endParaRPr>
          </a:p>
        </p:txBody>
      </p:sp>
      <p:sp>
        <p:nvSpPr>
          <p:cNvPr id="25" name="Rectangle 24"/>
          <p:cNvSpPr/>
          <p:nvPr/>
        </p:nvSpPr>
        <p:spPr>
          <a:xfrm>
            <a:off x="609600" y="2925202"/>
            <a:ext cx="2438400" cy="460375"/>
          </a:xfrm>
          <a:prstGeom prst="rect">
            <a:avLst/>
          </a:prstGeom>
        </p:spPr>
        <p:txBody>
          <a:bodyPr wrap="square">
            <a:spAutoFit/>
          </a:bodyPr>
          <a:lstStyle/>
          <a:p>
            <a:r>
              <a:rPr lang="en-US" sz="2400" dirty="0" smtClean="0"/>
              <a:t>int  </a:t>
            </a:r>
            <a:r>
              <a:rPr lang="en-US" sz="2400" b="1" dirty="0" smtClean="0">
                <a:solidFill>
                  <a:srgbClr val="FF0000"/>
                </a:solidFill>
              </a:rPr>
              <a:t>Num_7_is </a:t>
            </a:r>
            <a:r>
              <a:rPr lang="en-US" sz="2400" b="1" dirty="0" smtClean="0"/>
              <a:t>;</a:t>
            </a:r>
            <a:endParaRPr lang="en-IN" sz="2400" b="1" dirty="0"/>
          </a:p>
        </p:txBody>
      </p:sp>
      <p:sp>
        <p:nvSpPr>
          <p:cNvPr id="28" name="Rectangle 27"/>
          <p:cNvSpPr/>
          <p:nvPr/>
        </p:nvSpPr>
        <p:spPr>
          <a:xfrm>
            <a:off x="5181600" y="1500638"/>
            <a:ext cx="3962400" cy="3138170"/>
          </a:xfrm>
          <a:prstGeom prst="rect">
            <a:avLst/>
          </a:prstGeom>
        </p:spPr>
        <p:txBody>
          <a:bodyPr wrap="square">
            <a:spAutoFit/>
          </a:bodyPr>
          <a:lstStyle/>
          <a:p>
            <a:pPr marL="457200" indent="-457200">
              <a:lnSpc>
                <a:spcPct val="150000"/>
              </a:lnSpc>
              <a:buAutoNum type="arabicPeriod"/>
            </a:pPr>
            <a:r>
              <a:rPr lang="en-US" sz="2200" dirty="0" smtClean="0">
                <a:solidFill>
                  <a:schemeClr val="bg1"/>
                </a:solidFill>
              </a:rPr>
              <a:t>First character should be alphabet or underscore</a:t>
            </a:r>
          </a:p>
          <a:p>
            <a:pPr marL="457200" indent="-457200">
              <a:lnSpc>
                <a:spcPct val="150000"/>
              </a:lnSpc>
              <a:buAutoNum type="arabicPeriod"/>
            </a:pPr>
            <a:r>
              <a:rPr lang="en-US" sz="2200" dirty="0" smtClean="0">
                <a:solidFill>
                  <a:schemeClr val="bg1"/>
                </a:solidFill>
              </a:rPr>
              <a:t>Digits 0 – 9 are allowed</a:t>
            </a:r>
          </a:p>
          <a:p>
            <a:pPr marL="457200" indent="-457200">
              <a:lnSpc>
                <a:spcPct val="150000"/>
              </a:lnSpc>
              <a:buFontTx/>
              <a:buAutoNum type="arabicPeriod"/>
            </a:pPr>
            <a:r>
              <a:rPr lang="en-IN" sz="2200" dirty="0" smtClean="0">
                <a:solidFill>
                  <a:schemeClr val="bg1"/>
                </a:solidFill>
              </a:rPr>
              <a:t>Variable name </a:t>
            </a:r>
            <a:r>
              <a:rPr lang="en-US" altLang="en-IN" sz="2200" dirty="0" smtClean="0">
                <a:solidFill>
                  <a:schemeClr val="bg1"/>
                </a:solidFill>
              </a:rPr>
              <a:t>s</a:t>
            </a:r>
            <a:r>
              <a:rPr lang="en-IN" sz="2200" dirty="0" smtClean="0">
                <a:solidFill>
                  <a:schemeClr val="bg1"/>
                </a:solidFill>
              </a:rPr>
              <a:t>hould not be a </a:t>
            </a:r>
            <a:r>
              <a:rPr lang="en-US" altLang="en-IN" sz="2200" dirty="0" smtClean="0">
                <a:solidFill>
                  <a:schemeClr val="bg1"/>
                </a:solidFill>
              </a:rPr>
              <a:t>keyword</a:t>
            </a:r>
          </a:p>
          <a:p>
            <a:pPr marL="457200" indent="-457200">
              <a:lnSpc>
                <a:spcPct val="150000"/>
              </a:lnSpc>
              <a:buAutoNum type="arabicPeriod"/>
            </a:pPr>
            <a:endParaRPr lang="en-IN" sz="2200" dirty="0">
              <a:solidFill>
                <a:schemeClr val="bg1"/>
              </a:solidFill>
            </a:endParaRPr>
          </a:p>
        </p:txBody>
      </p:sp>
      <p:pic>
        <p:nvPicPr>
          <p:cNvPr id="29" name="Picture 2" descr="C:\Users\SMART\Documents\Jeeva\Pictures\selected.png"/>
          <p:cNvPicPr>
            <a:picLocks noChangeAspect="1" noChangeArrowheads="1"/>
          </p:cNvPicPr>
          <p:nvPr/>
        </p:nvPicPr>
        <p:blipFill>
          <a:blip r:embed="rId3" cstate="print"/>
          <a:srcRect/>
          <a:stretch>
            <a:fillRect/>
          </a:stretch>
        </p:blipFill>
        <p:spPr bwMode="auto">
          <a:xfrm>
            <a:off x="2743200" y="2929388"/>
            <a:ext cx="457196" cy="428621"/>
          </a:xfrm>
          <a:prstGeom prst="rect">
            <a:avLst/>
          </a:prstGeom>
          <a:noFill/>
        </p:spPr>
      </p:pic>
      <p:sp>
        <p:nvSpPr>
          <p:cNvPr id="18" name="Rectangle 17"/>
          <p:cNvSpPr/>
          <p:nvPr/>
        </p:nvSpPr>
        <p:spPr>
          <a:xfrm>
            <a:off x="685800" y="3572325"/>
            <a:ext cx="2438400" cy="460375"/>
          </a:xfrm>
          <a:prstGeom prst="rect">
            <a:avLst/>
          </a:prstGeom>
        </p:spPr>
        <p:txBody>
          <a:bodyPr wrap="square">
            <a:spAutoFit/>
          </a:bodyPr>
          <a:lstStyle/>
          <a:p>
            <a:r>
              <a:rPr lang="en-US" sz="2400" dirty="0" smtClean="0"/>
              <a:t>int</a:t>
            </a:r>
            <a:r>
              <a:rPr lang="en-US" sz="2400" b="1" dirty="0" smtClean="0"/>
              <a:t>  </a:t>
            </a:r>
            <a:r>
              <a:rPr lang="en-US" sz="2400" b="1" dirty="0" smtClean="0">
                <a:solidFill>
                  <a:srgbClr val="FF0000"/>
                </a:solidFill>
              </a:rPr>
              <a:t>float</a:t>
            </a:r>
            <a:r>
              <a:rPr lang="en-US" sz="2400" b="1" dirty="0" smtClean="0"/>
              <a:t>;</a:t>
            </a:r>
            <a:endParaRPr lang="en-IN" sz="2400" b="1" dirty="0"/>
          </a:p>
        </p:txBody>
      </p:sp>
      <p:pic>
        <p:nvPicPr>
          <p:cNvPr id="17" name="Picture 2" descr="C:\Users\nivethaa\AppData\Local\Microsoft\Windows\Temporary Internet Files\Content.IE5\CI5ZGQWT\500px-RedX.svg[1].png"/>
          <p:cNvPicPr>
            <a:picLocks noChangeAspect="1" noChangeArrowheads="1"/>
          </p:cNvPicPr>
          <p:nvPr/>
        </p:nvPicPr>
        <p:blipFill>
          <a:blip r:embed="rId4" cstate="print"/>
          <a:srcRect/>
          <a:stretch>
            <a:fillRect/>
          </a:stretch>
        </p:blipFill>
        <p:spPr bwMode="auto">
          <a:xfrm>
            <a:off x="1981200" y="1714950"/>
            <a:ext cx="609600" cy="590848"/>
          </a:xfrm>
          <a:prstGeom prst="rect">
            <a:avLst/>
          </a:prstGeom>
          <a:noFill/>
        </p:spPr>
      </p:pic>
      <p:pic>
        <p:nvPicPr>
          <p:cNvPr id="20" name="Picture 2" descr="C:\Users\nivethaa\AppData\Local\Microsoft\Windows\Temporary Internet Files\Content.IE5\CI5ZGQWT\500px-RedX.svg[1].png"/>
          <p:cNvPicPr>
            <a:picLocks noChangeAspect="1" noChangeArrowheads="1"/>
          </p:cNvPicPr>
          <p:nvPr/>
        </p:nvPicPr>
        <p:blipFill>
          <a:blip r:embed="rId4" cstate="print"/>
          <a:srcRect/>
          <a:stretch>
            <a:fillRect/>
          </a:stretch>
        </p:blipFill>
        <p:spPr bwMode="auto">
          <a:xfrm>
            <a:off x="1905000" y="3500888"/>
            <a:ext cx="609600" cy="590848"/>
          </a:xfrm>
          <a:prstGeom prst="rect">
            <a:avLst/>
          </a:prstGeom>
          <a:noFill/>
        </p:spPr>
      </p:pic>
      <p:pic>
        <p:nvPicPr>
          <p:cNvPr id="14" name="Picture 1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1000" fill="hold"/>
                                        <p:tgtEl>
                                          <p:spTgt spid="22"/>
                                        </p:tgtEl>
                                        <p:attrNameLst>
                                          <p:attrName>ppt_w</p:attrName>
                                        </p:attrNameLst>
                                      </p:cBhvr>
                                      <p:tavLst>
                                        <p:tav tm="0">
                                          <p:val>
                                            <p:fltVal val="0"/>
                                          </p:val>
                                        </p:tav>
                                        <p:tav tm="100000">
                                          <p:val>
                                            <p:strVal val="#ppt_w"/>
                                          </p:val>
                                        </p:tav>
                                      </p:tavLst>
                                    </p:anim>
                                    <p:anim calcmode="lin" valueType="num">
                                      <p:cBhvr>
                                        <p:cTn id="16" dur="1000" fill="hold"/>
                                        <p:tgtEl>
                                          <p:spTgt spid="22"/>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1500"/>
                                  </p:stCondLst>
                                  <p:childTnLst>
                                    <p:set>
                                      <p:cBhvr>
                                        <p:cTn id="18" dur="1" fill="hold">
                                          <p:stCondLst>
                                            <p:cond delay="0"/>
                                          </p:stCondLst>
                                        </p:cTn>
                                        <p:tgtEl>
                                          <p:spTgt spid="29"/>
                                        </p:tgtEl>
                                        <p:attrNameLst>
                                          <p:attrName>style.visibility</p:attrName>
                                        </p:attrNameLst>
                                      </p:cBhvr>
                                      <p:to>
                                        <p:strVal val="visible"/>
                                      </p:to>
                                    </p:set>
                                    <p:anim calcmode="lin" valueType="num">
                                      <p:cBhvr>
                                        <p:cTn id="19" dur="1000" fill="hold"/>
                                        <p:tgtEl>
                                          <p:spTgt spid="29"/>
                                        </p:tgtEl>
                                        <p:attrNameLst>
                                          <p:attrName>ppt_w</p:attrName>
                                        </p:attrNameLst>
                                      </p:cBhvr>
                                      <p:tavLst>
                                        <p:tav tm="0">
                                          <p:val>
                                            <p:fltVal val="0"/>
                                          </p:val>
                                        </p:tav>
                                        <p:tav tm="100000">
                                          <p:val>
                                            <p:strVal val="#ppt_w"/>
                                          </p:val>
                                        </p:tav>
                                      </p:tavLst>
                                    </p:anim>
                                    <p:anim calcmode="lin" valueType="num">
                                      <p:cBhvr>
                                        <p:cTn id="20" dur="10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strVal val="#ppt_w*0.70"/>
                                          </p:val>
                                        </p:tav>
                                        <p:tav tm="100000">
                                          <p:val>
                                            <p:strVal val="#ppt_w"/>
                                          </p:val>
                                        </p:tav>
                                      </p:tavLst>
                                    </p:anim>
                                    <p:anim calcmode="lin" valueType="num">
                                      <p:cBhvr>
                                        <p:cTn id="26" dur="1000" fill="hold"/>
                                        <p:tgtEl>
                                          <p:spTgt spid="17"/>
                                        </p:tgtEl>
                                        <p:attrNameLst>
                                          <p:attrName>ppt_h</p:attrName>
                                        </p:attrNameLst>
                                      </p:cBhvr>
                                      <p:tavLst>
                                        <p:tav tm="0">
                                          <p:val>
                                            <p:strVal val="#ppt_h"/>
                                          </p:val>
                                        </p:tav>
                                        <p:tav tm="100000">
                                          <p:val>
                                            <p:strVal val="#ppt_h"/>
                                          </p:val>
                                        </p:tav>
                                      </p:tavLst>
                                    </p:anim>
                                    <p:animEffect transition="in" filter="fade">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000" fill="hold"/>
                                        <p:tgtEl>
                                          <p:spTgt spid="20"/>
                                        </p:tgtEl>
                                        <p:attrNameLst>
                                          <p:attrName>ppt_w</p:attrName>
                                        </p:attrNameLst>
                                      </p:cBhvr>
                                      <p:tavLst>
                                        <p:tav tm="0">
                                          <p:val>
                                            <p:strVal val="#ppt_w*0.70"/>
                                          </p:val>
                                        </p:tav>
                                        <p:tav tm="100000">
                                          <p:val>
                                            <p:strVal val="#ppt_w"/>
                                          </p:val>
                                        </p:tav>
                                      </p:tavLst>
                                    </p:anim>
                                    <p:anim calcmode="lin" valueType="num">
                                      <p:cBhvr>
                                        <p:cTn id="45" dur="1000" fill="hold"/>
                                        <p:tgtEl>
                                          <p:spTgt spid="20"/>
                                        </p:tgtEl>
                                        <p:attrNameLst>
                                          <p:attrName>ppt_h</p:attrName>
                                        </p:attrNameLst>
                                      </p:cBhvr>
                                      <p:tavLst>
                                        <p:tav tm="0">
                                          <p:val>
                                            <p:strVal val="#ppt_h"/>
                                          </p:val>
                                        </p:tav>
                                        <p:tav tm="100000">
                                          <p:val>
                                            <p:strVal val="#ppt_h"/>
                                          </p:val>
                                        </p:tav>
                                      </p:tavLst>
                                    </p:anim>
                                    <p:animEffect transition="in" filter="fade">
                                      <p:cBhvr>
                                        <p:cTn id="46" dur="10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p:bldP spid="28" grpId="0" build="allAtOnce"/>
      <p:bldP spid="1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28"/>
            <a:ext cx="8229600" cy="651272"/>
          </a:xfrm>
        </p:spPr>
        <p:txBody>
          <a:bodyPr>
            <a:normAutofit/>
          </a:bodyPr>
          <a:lstStyle/>
          <a:p>
            <a:r>
              <a:rPr lang="en-US" sz="2800" b="1" dirty="0" smtClean="0"/>
              <a:t>How many are valid variable names..?</a:t>
            </a:r>
            <a:endParaRPr lang="en-IN" sz="2800" b="1" dirty="0"/>
          </a:p>
        </p:txBody>
      </p:sp>
      <p:sp>
        <p:nvSpPr>
          <p:cNvPr id="6" name="Rectangle 5"/>
          <p:cNvSpPr/>
          <p:nvPr/>
        </p:nvSpPr>
        <p:spPr>
          <a:xfrm>
            <a:off x="685800" y="1214886"/>
            <a:ext cx="3124200" cy="3784600"/>
          </a:xfrm>
          <a:prstGeom prst="rect">
            <a:avLst/>
          </a:prstGeom>
        </p:spPr>
        <p:txBody>
          <a:bodyPr wrap="square">
            <a:spAutoFit/>
          </a:bodyPr>
          <a:lstStyle/>
          <a:p>
            <a:pPr>
              <a:lnSpc>
                <a:spcPct val="200000"/>
              </a:lnSpc>
              <a:buFont typeface="Arial" panose="020B0604020202020204" pitchFamily="34" charset="0"/>
              <a:buChar char="•"/>
            </a:pPr>
            <a:r>
              <a:rPr lang="en-US" sz="2400" dirty="0" smtClean="0"/>
              <a:t>    NUMBER</a:t>
            </a:r>
          </a:p>
          <a:p>
            <a:pPr>
              <a:lnSpc>
                <a:spcPct val="200000"/>
              </a:lnSpc>
              <a:buFont typeface="Arial" panose="020B0604020202020204" pitchFamily="34" charset="0"/>
              <a:buChar char="•"/>
            </a:pPr>
            <a:r>
              <a:rPr lang="en-US" sz="2400" dirty="0" smtClean="0"/>
              <a:t>    _num	</a:t>
            </a:r>
          </a:p>
          <a:p>
            <a:pPr>
              <a:lnSpc>
                <a:spcPct val="200000"/>
              </a:lnSpc>
              <a:buFont typeface="Arial" panose="020B0604020202020204" pitchFamily="34" charset="0"/>
              <a:buChar char="•"/>
            </a:pPr>
            <a:r>
              <a:rPr lang="en-US" sz="2400" dirty="0" smtClean="0"/>
              <a:t>    93num</a:t>
            </a:r>
          </a:p>
          <a:p>
            <a:pPr>
              <a:lnSpc>
                <a:spcPct val="200000"/>
              </a:lnSpc>
              <a:buFont typeface="Arial" panose="020B0604020202020204" pitchFamily="34" charset="0"/>
              <a:buChar char="•"/>
            </a:pPr>
            <a:r>
              <a:rPr lang="en-US" sz="2400" dirty="0" smtClean="0"/>
              <a:t>    num93</a:t>
            </a:r>
          </a:p>
          <a:p>
            <a:pPr>
              <a:lnSpc>
                <a:spcPct val="200000"/>
              </a:lnSpc>
              <a:buFont typeface="Arial" panose="020B0604020202020204" pitchFamily="34" charset="0"/>
              <a:buChar char="•"/>
            </a:pPr>
            <a:r>
              <a:rPr lang="en-US" sz="2400" dirty="0" smtClean="0"/>
              <a:t>    first.name	</a:t>
            </a:r>
            <a:endParaRPr lang="en-IN" sz="2400" dirty="0"/>
          </a:p>
        </p:txBody>
      </p:sp>
      <p:sp>
        <p:nvSpPr>
          <p:cNvPr id="7" name="Rectangle 6"/>
          <p:cNvSpPr/>
          <p:nvPr/>
        </p:nvSpPr>
        <p:spPr>
          <a:xfrm>
            <a:off x="4648200" y="1143450"/>
            <a:ext cx="3886200" cy="3784600"/>
          </a:xfrm>
          <a:prstGeom prst="rect">
            <a:avLst/>
          </a:prstGeom>
        </p:spPr>
        <p:txBody>
          <a:bodyPr wrap="square">
            <a:spAutoFit/>
          </a:bodyPr>
          <a:lstStyle/>
          <a:p>
            <a:pPr>
              <a:lnSpc>
                <a:spcPct val="200000"/>
              </a:lnSpc>
              <a:buFont typeface="Arial" panose="020B0604020202020204" pitchFamily="34" charset="0"/>
              <a:buChar char="•"/>
            </a:pPr>
            <a:r>
              <a:rPr lang="en-US" sz="2400" dirty="0" smtClean="0"/>
              <a:t>    first_name</a:t>
            </a:r>
          </a:p>
          <a:p>
            <a:pPr>
              <a:lnSpc>
                <a:spcPct val="200000"/>
              </a:lnSpc>
              <a:buFont typeface="Arial" panose="020B0604020202020204" pitchFamily="34" charset="0"/>
              <a:buChar char="•"/>
            </a:pPr>
            <a:r>
              <a:rPr lang="en-US" sz="2400" dirty="0" smtClean="0"/>
              <a:t>    last name 	</a:t>
            </a:r>
          </a:p>
          <a:p>
            <a:pPr>
              <a:lnSpc>
                <a:spcPct val="200000"/>
              </a:lnSpc>
              <a:buFont typeface="Arial" panose="020B0604020202020204" pitchFamily="34" charset="0"/>
              <a:buChar char="•"/>
            </a:pPr>
            <a:r>
              <a:rPr lang="en-US" sz="2400" dirty="0" smtClean="0"/>
              <a:t>    nUMBER</a:t>
            </a:r>
          </a:p>
          <a:p>
            <a:pPr>
              <a:lnSpc>
                <a:spcPct val="200000"/>
              </a:lnSpc>
              <a:buFont typeface="Arial" panose="020B0604020202020204" pitchFamily="34" charset="0"/>
              <a:buChar char="•"/>
            </a:pPr>
            <a:r>
              <a:rPr lang="en-US" sz="2400" dirty="0" smtClean="0"/>
              <a:t>    mid.name</a:t>
            </a:r>
          </a:p>
          <a:p>
            <a:pPr>
              <a:lnSpc>
                <a:spcPct val="200000"/>
              </a:lnSpc>
              <a:buFont typeface="Arial" panose="020B0604020202020204" pitchFamily="34" charset="0"/>
              <a:buChar char="•"/>
            </a:pPr>
            <a:r>
              <a:rPr lang="en-US" sz="2400" dirty="0" smtClean="0"/>
              <a:t>    4321	</a:t>
            </a:r>
            <a:endParaRPr lang="en-IN" sz="2400" dirty="0"/>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2438400" y="1429200"/>
            <a:ext cx="457196" cy="428621"/>
          </a:xfrm>
          <a:prstGeom prst="rect">
            <a:avLst/>
          </a:prstGeom>
          <a:noFill/>
        </p:spPr>
      </p:pic>
      <p:pic>
        <p:nvPicPr>
          <p:cNvPr id="8" name="Picture 2" descr="C:\Users\SMART\Documents\Jeeva\Pictures\selected.png"/>
          <p:cNvPicPr>
            <a:picLocks noChangeAspect="1" noChangeArrowheads="1"/>
          </p:cNvPicPr>
          <p:nvPr/>
        </p:nvPicPr>
        <p:blipFill>
          <a:blip r:embed="rId2" cstate="print"/>
          <a:srcRect/>
          <a:stretch>
            <a:fillRect/>
          </a:stretch>
        </p:blipFill>
        <p:spPr bwMode="auto">
          <a:xfrm>
            <a:off x="2438404" y="2143580"/>
            <a:ext cx="457196" cy="428621"/>
          </a:xfrm>
          <a:prstGeom prst="rect">
            <a:avLst/>
          </a:prstGeom>
          <a:noFill/>
        </p:spPr>
      </p:pic>
      <p:pic>
        <p:nvPicPr>
          <p:cNvPr id="9" name="Picture 2" descr="C:\Users\SMART\Documents\Jeeva\Pictures\selected.png"/>
          <p:cNvPicPr>
            <a:picLocks noChangeAspect="1" noChangeArrowheads="1"/>
          </p:cNvPicPr>
          <p:nvPr/>
        </p:nvPicPr>
        <p:blipFill>
          <a:blip r:embed="rId2" cstate="print"/>
          <a:srcRect/>
          <a:stretch>
            <a:fillRect/>
          </a:stretch>
        </p:blipFill>
        <p:spPr bwMode="auto">
          <a:xfrm>
            <a:off x="2438400" y="3583739"/>
            <a:ext cx="457196" cy="428621"/>
          </a:xfrm>
          <a:prstGeom prst="rect">
            <a:avLst/>
          </a:prstGeom>
          <a:noFill/>
        </p:spPr>
      </p:pic>
      <p:pic>
        <p:nvPicPr>
          <p:cNvPr id="10" name="Picture 2" descr="C:\Users\SMART\Documents\Jeeva\Pictures\selected.png"/>
          <p:cNvPicPr>
            <a:picLocks noChangeAspect="1" noChangeArrowheads="1"/>
          </p:cNvPicPr>
          <p:nvPr/>
        </p:nvPicPr>
        <p:blipFill>
          <a:blip r:embed="rId2" cstate="print"/>
          <a:srcRect/>
          <a:stretch>
            <a:fillRect/>
          </a:stretch>
        </p:blipFill>
        <p:spPr bwMode="auto">
          <a:xfrm>
            <a:off x="6629400" y="1357764"/>
            <a:ext cx="457196" cy="428621"/>
          </a:xfrm>
          <a:prstGeom prst="rect">
            <a:avLst/>
          </a:prstGeom>
          <a:noFill/>
        </p:spPr>
      </p:pic>
      <p:pic>
        <p:nvPicPr>
          <p:cNvPr id="11" name="Picture 2" descr="C:\Users\SMART\Documents\Jeeva\Pictures\selected.png"/>
          <p:cNvPicPr>
            <a:picLocks noChangeAspect="1" noChangeArrowheads="1"/>
          </p:cNvPicPr>
          <p:nvPr/>
        </p:nvPicPr>
        <p:blipFill>
          <a:blip r:embed="rId2" cstate="print"/>
          <a:srcRect/>
          <a:stretch>
            <a:fillRect/>
          </a:stretch>
        </p:blipFill>
        <p:spPr bwMode="auto">
          <a:xfrm>
            <a:off x="6629404" y="2715075"/>
            <a:ext cx="457196" cy="428621"/>
          </a:xfrm>
          <a:prstGeom prst="rect">
            <a:avLst/>
          </a:prstGeom>
          <a:noFill/>
        </p:spPr>
      </p:pic>
      <p:pic>
        <p:nvPicPr>
          <p:cNvPr id="12" name="Picture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22" name="AutoShape 6"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pic>
        <p:nvPicPr>
          <p:cNvPr id="4" name="Shape 115"/>
          <p:cNvPicPr preferRelativeResize="0"/>
          <p:nvPr/>
        </p:nvPicPr>
        <p:blipFill>
          <a:blip r:embed="rId3" cstate="print"/>
          <a:stretch>
            <a:fillRect/>
          </a:stretch>
        </p:blipFill>
        <p:spPr>
          <a:xfrm>
            <a:off x="8364294" y="69696"/>
            <a:ext cx="648072" cy="519522"/>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
        <p:nvSpPr>
          <p:cNvPr id="9224" name="AutoShape 8"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6" name="AutoShape 10"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8" name="AutoShape 12"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5" name="AutoShape 19"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7" name="AutoShape 21"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9" name="AutoShape 23"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41" name="AutoShape 25"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15" name="Rectangle 14"/>
          <p:cNvSpPr/>
          <p:nvPr/>
        </p:nvSpPr>
        <p:spPr>
          <a:xfrm>
            <a:off x="4943475" y="-185"/>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 name="Picture 1" descr="Image result for brian kernighan black and white png"/>
          <p:cNvPicPr>
            <a:picLocks noChangeAspect="1" noChangeArrowheads="1"/>
          </p:cNvPicPr>
          <p:nvPr/>
        </p:nvPicPr>
        <p:blipFill>
          <a:blip r:embed="rId4">
            <a:grayscl/>
            <a:lum bright="10000"/>
          </a:blip>
          <a:srcRect l="44490" r="12058"/>
          <a:stretch>
            <a:fillRect/>
          </a:stretch>
        </p:blipFill>
        <p:spPr bwMode="auto">
          <a:xfrm>
            <a:off x="151765" y="2353310"/>
            <a:ext cx="2392680" cy="2790825"/>
          </a:xfrm>
          <a:prstGeom prst="rect">
            <a:avLst/>
          </a:prstGeom>
          <a:noFill/>
        </p:spPr>
      </p:pic>
      <p:pic>
        <p:nvPicPr>
          <p:cNvPr id="3" name="Picture 2"/>
          <p:cNvPicPr>
            <a:picLocks noChangeAspect="1" noChangeArrowheads="1"/>
          </p:cNvPicPr>
          <p:nvPr/>
        </p:nvPicPr>
        <p:blipFill>
          <a:blip r:embed="rId5" cstate="print"/>
          <a:srcRect/>
          <a:stretch>
            <a:fillRect/>
          </a:stretch>
        </p:blipFill>
        <p:spPr bwMode="auto">
          <a:xfrm>
            <a:off x="6149340" y="1574165"/>
            <a:ext cx="3161665" cy="34747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pic>
      <p:pic>
        <p:nvPicPr>
          <p:cNvPr id="6" name="Picture 5"/>
          <p:cNvPicPr>
            <a:picLocks noChangeAspect="1"/>
          </p:cNvPicPr>
          <p:nvPr/>
        </p:nvPicPr>
        <p:blipFill>
          <a:blip r:embed="rId6" cstate="print">
            <a:duotone>
              <a:prstClr val="black"/>
              <a:schemeClr val="tx1">
                <a:tint val="45000"/>
                <a:satMod val="400000"/>
              </a:schemeClr>
            </a:duotone>
            <a:lum bright="10000" contrast="40000"/>
          </a:blip>
          <a:srcRect l="4762" t="5079" r="3175" b="6032"/>
          <a:stretch>
            <a:fillRect/>
          </a:stretch>
        </p:blipFill>
        <p:spPr>
          <a:xfrm>
            <a:off x="1789430" y="207010"/>
            <a:ext cx="2428240" cy="2985135"/>
          </a:xfrm>
          <a:prstGeom prst="rect">
            <a:avLst/>
          </a:prstGeom>
          <a:ln>
            <a:noFill/>
          </a:ln>
          <a:effectLst>
            <a:softEdge rad="112500"/>
          </a:effectLst>
        </p:spPr>
      </p:pic>
      <p:pic>
        <p:nvPicPr>
          <p:cNvPr id="5" name="Picture 4"/>
          <p:cNvPicPr>
            <a:picLocks noChangeAspect="1"/>
          </p:cNvPicPr>
          <p:nvPr/>
        </p:nvPicPr>
        <p:blipFill>
          <a:blip r:embed="rId7">
            <a:lum bright="10000"/>
          </a:blip>
          <a:stretch>
            <a:fillRect/>
          </a:stretch>
        </p:blipFill>
        <p:spPr>
          <a:xfrm>
            <a:off x="4451350" y="298450"/>
            <a:ext cx="2468245" cy="2827655"/>
          </a:xfrm>
          <a:prstGeom prst="rect">
            <a:avLst/>
          </a:prstGeom>
        </p:spPr>
      </p:pic>
      <p:sp>
        <p:nvSpPr>
          <p:cNvPr id="7" name="Rectangle 6"/>
          <p:cNvSpPr/>
          <p:nvPr/>
        </p:nvSpPr>
        <p:spPr>
          <a:xfrm>
            <a:off x="5" y="-869414"/>
            <a:ext cx="4176463" cy="4507865"/>
          </a:xfrm>
          <a:prstGeom prst="rect">
            <a:avLst/>
          </a:prstGeom>
        </p:spPr>
        <p:txBody>
          <a:bodyPr wrap="square">
            <a:spAutoFit/>
          </a:bodyPr>
          <a:lstStyle/>
          <a:p>
            <a:r>
              <a:rPr lang="en-US" sz="28700" b="1" dirty="0" smtClean="0">
                <a:ln w="10541" cmpd="sng">
                  <a:solidFill>
                    <a:srgbClr val="7D7D7D">
                      <a:tint val="100000"/>
                      <a:shade val="100000"/>
                      <a:satMod val="110000"/>
                    </a:srgbClr>
                  </a:solidFill>
                  <a:prstDash val="solid"/>
                </a:ln>
                <a:solidFill>
                  <a:schemeClr val="bg1"/>
                </a:solidFill>
              </a:rPr>
              <a:t>C</a:t>
            </a:r>
          </a:p>
        </p:txBody>
      </p:sp>
      <p:sp>
        <p:nvSpPr>
          <p:cNvPr id="8" name="Rectangle 7"/>
          <p:cNvSpPr/>
          <p:nvPr/>
        </p:nvSpPr>
        <p:spPr>
          <a:xfrm>
            <a:off x="2051725" y="1234138"/>
            <a:ext cx="2574290" cy="829945"/>
          </a:xfrm>
          <a:prstGeom prst="rect">
            <a:avLst/>
          </a:prstGeom>
        </p:spPr>
        <p:txBody>
          <a:bodyPr wrap="none">
            <a:spAutoFit/>
          </a:bodyPr>
          <a:lstStyle/>
          <a:p>
            <a:r>
              <a:rPr lang="en-US" sz="4800" b="1" dirty="0" smtClean="0">
                <a:ln w="10541" cmpd="sng">
                  <a:solidFill>
                    <a:srgbClr val="7D7D7D">
                      <a:tint val="100000"/>
                      <a:shade val="100000"/>
                      <a:satMod val="110000"/>
                    </a:srgbClr>
                  </a:solidFill>
                  <a:prstDash val="solid"/>
                </a:ln>
                <a:solidFill>
                  <a:schemeClr val="bg1"/>
                </a:solidFill>
              </a:rPr>
              <a:t>Language</a:t>
            </a:r>
            <a:endParaRPr lang="en-IN" dirty="0"/>
          </a:p>
        </p:txBody>
      </p:sp>
      <p:sp>
        <p:nvSpPr>
          <p:cNvPr id="12" name="Rectangle 11"/>
          <p:cNvSpPr/>
          <p:nvPr/>
        </p:nvSpPr>
        <p:spPr>
          <a:xfrm>
            <a:off x="947460" y="3759533"/>
            <a:ext cx="3884930" cy="706755"/>
          </a:xfrm>
          <a:prstGeom prst="rect">
            <a:avLst/>
          </a:prstGeom>
        </p:spPr>
        <p:txBody>
          <a:bodyPr wrap="none">
            <a:spAutoFit/>
          </a:bodyPr>
          <a:lstStyle/>
          <a:p>
            <a:r>
              <a:rPr lang="en-US" sz="4000" b="1" dirty="0" smtClean="0">
                <a:ln w="10541" cmpd="sng">
                  <a:solidFill>
                    <a:srgbClr val="7D7D7D">
                      <a:tint val="100000"/>
                      <a:shade val="100000"/>
                      <a:satMod val="110000"/>
                    </a:srgbClr>
                  </a:solidFill>
                  <a:prstDash val="solid"/>
                </a:ln>
                <a:solidFill>
                  <a:schemeClr val="bg1"/>
                </a:solidFill>
              </a:rPr>
              <a:t>Dennis M. Ritchie</a:t>
            </a:r>
          </a:p>
        </p:txBody>
      </p:sp>
      <p:sp>
        <p:nvSpPr>
          <p:cNvPr id="13" name="Rectangle 12"/>
          <p:cNvSpPr/>
          <p:nvPr/>
        </p:nvSpPr>
        <p:spPr>
          <a:xfrm>
            <a:off x="3817620" y="2284730"/>
            <a:ext cx="4545965" cy="829945"/>
          </a:xfrm>
          <a:prstGeom prst="rect">
            <a:avLst/>
          </a:prstGeom>
        </p:spPr>
        <p:txBody>
          <a:bodyPr wrap="square">
            <a:spAutoFit/>
          </a:bodyPr>
          <a:lstStyle/>
          <a:p>
            <a:pPr>
              <a:lnSpc>
                <a:spcPct val="150000"/>
              </a:lnSpc>
            </a:pPr>
            <a:r>
              <a:rPr lang="en-US" altLang="en-IN" sz="3200" b="1" dirty="0" smtClean="0">
                <a:solidFill>
                  <a:schemeClr val="bg1"/>
                </a:solidFill>
              </a:rPr>
              <a:t>-  Why the letter C...? </a:t>
            </a:r>
          </a:p>
        </p:txBody>
      </p:sp>
      <p:pic>
        <p:nvPicPr>
          <p:cNvPr id="20" name="Picture 19"/>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ppt_x</p:attrName>
                                        </p:attrNameLst>
                                      </p:cBhvr>
                                      <p:tavLst>
                                        <p:tav tm="0">
                                          <p:val>
                                            <p:strVal val="#ppt_x-.2"/>
                                          </p:val>
                                        </p:tav>
                                        <p:tav tm="100000">
                                          <p:val>
                                            <p:strVal val="#ppt_x"/>
                                          </p:val>
                                        </p:tav>
                                      </p:tavLst>
                                    </p:anim>
                                    <p:anim calcmode="lin" valueType="num">
                                      <p:cBhvr>
                                        <p:cTn id="12"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2"/>
                                        </p:tgtEl>
                                      </p:cBhvr>
                                    </p:animEffect>
                                  </p:childTnLst>
                                </p:cTn>
                              </p:par>
                              <p:par>
                                <p:cTn id="14" presetID="10" presetClass="exit" presetSubtype="0" fill="hold" nodeType="with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ppt_x</p:attrName>
                                        </p:attrNameLst>
                                      </p:cBhvr>
                                      <p:tavLst>
                                        <p:tav tm="0">
                                          <p:val>
                                            <p:strVal val="#ppt_x-.2"/>
                                          </p:val>
                                        </p:tav>
                                        <p:tav tm="100000">
                                          <p:val>
                                            <p:strVal val="#ppt_x"/>
                                          </p:val>
                                        </p:tav>
                                      </p:tavLst>
                                    </p:anim>
                                    <p:anim calcmode="lin" valueType="num">
                                      <p:cBhvr>
                                        <p:cTn id="2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9" dur="1000"/>
                                        <p:tgtEl>
                                          <p:spTgt spid="7"/>
                                        </p:tgtEl>
                                      </p:cBhvr>
                                    </p:animEffect>
                                  </p:childTnLst>
                                </p:cTn>
                              </p:par>
                            </p:childTnLst>
                          </p:cTn>
                        </p:par>
                        <p:par>
                          <p:cTn id="30" fill="hold">
                            <p:stCondLst>
                              <p:cond delay="1000"/>
                            </p:stCondLst>
                            <p:childTnLst>
                              <p:par>
                                <p:cTn id="31" presetID="29"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ppt_x</p:attrName>
                                        </p:attrNameLst>
                                      </p:cBhvr>
                                      <p:tavLst>
                                        <p:tav tm="0">
                                          <p:val>
                                            <p:strVal val="#ppt_x-.2"/>
                                          </p:val>
                                        </p:tav>
                                        <p:tav tm="100000">
                                          <p:val>
                                            <p:strVal val="#ppt_x"/>
                                          </p:val>
                                        </p:tav>
                                      </p:tavLst>
                                    </p:anim>
                                    <p:anim calcmode="lin" valueType="num">
                                      <p:cBhvr>
                                        <p:cTn id="34"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5" dur="1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2"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ppt_x</p:attrName>
                                        </p:attrNameLst>
                                      </p:cBhvr>
                                      <p:tavLst>
                                        <p:tav tm="0">
                                          <p:val>
                                            <p:strVal val="#ppt_x-.2"/>
                                          </p:val>
                                        </p:tav>
                                        <p:tav tm="100000">
                                          <p:val>
                                            <p:strVal val="#ppt_x"/>
                                          </p:val>
                                        </p:tav>
                                      </p:tavLst>
                                    </p:anim>
                                    <p:anim calcmode="lin" valueType="num">
                                      <p:cBhvr>
                                        <p:cTn id="4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3"/>
                                        </p:tgtEl>
                                      </p:cBhvr>
                                    </p:animEffect>
                                  </p:childTnLst>
                                </p:cTn>
                              </p:par>
                              <p:par>
                                <p:cTn id="43" presetID="10" presetClass="exit" presetSubtype="0" fill="hold" grpId="2"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1"/>
      <p:bldP spid="12" grpId="2"/>
      <p:bldP spid="13" grpId="2"/>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445828" y="474345"/>
            <a:ext cx="2214245" cy="706755"/>
          </a:xfrm>
          <a:prstGeom prst="rect">
            <a:avLst/>
          </a:prstGeom>
          <a:noFill/>
          <a:ln>
            <a:noFill/>
          </a:ln>
        </p:spPr>
        <p:txBody>
          <a:bodyPr wrap="none" rtlCol="0" anchor="t">
            <a:spAutoFit/>
          </a:bodyPr>
          <a:lstStyle/>
          <a:p>
            <a:pPr algn="ctr"/>
            <a:r>
              <a:rPr lang="en-US" altLang="zh-CN" sz="4000" b="1">
                <a:solidFill>
                  <a:schemeClr val="bg2"/>
                </a:solidFill>
                <a:effectLst>
                  <a:innerShdw blurRad="63500" dist="50800" dir="13500000">
                    <a:srgbClr val="000000">
                      <a:alpha val="50000"/>
                    </a:srgbClr>
                  </a:innerShdw>
                </a:effectLst>
              </a:rPr>
              <a:t>Modifiers</a:t>
            </a:r>
          </a:p>
        </p:txBody>
      </p:sp>
      <p:cxnSp>
        <p:nvCxnSpPr>
          <p:cNvPr id="4" name="Straight Arrow Connector 3"/>
          <p:cNvCxnSpPr/>
          <p:nvPr/>
        </p:nvCxnSpPr>
        <p:spPr>
          <a:xfrm>
            <a:off x="4521200" y="1181100"/>
            <a:ext cx="1117600"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a:xfrm flipH="1">
            <a:off x="3429000" y="1181100"/>
            <a:ext cx="1116008"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sp>
        <p:nvSpPr>
          <p:cNvPr id="9" name="Rectangle 8"/>
          <p:cNvSpPr/>
          <p:nvPr/>
        </p:nvSpPr>
        <p:spPr>
          <a:xfrm>
            <a:off x="1899920" y="1809750"/>
            <a:ext cx="2098040"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Size modifier</a:t>
            </a:r>
          </a:p>
        </p:txBody>
      </p:sp>
      <p:sp>
        <p:nvSpPr>
          <p:cNvPr id="10" name="Rectangle 9"/>
          <p:cNvSpPr/>
          <p:nvPr/>
        </p:nvSpPr>
        <p:spPr>
          <a:xfrm>
            <a:off x="5515928" y="1840865"/>
            <a:ext cx="214439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Sign modifier</a:t>
            </a:r>
          </a:p>
        </p:txBody>
      </p:sp>
      <p:cxnSp>
        <p:nvCxnSpPr>
          <p:cNvPr id="11" name="Elbow Connector 10"/>
          <p:cNvCxnSpPr/>
          <p:nvPr/>
        </p:nvCxnSpPr>
        <p:spPr>
          <a:xfrm>
            <a:off x="2288540" y="2388235"/>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cxnSp>
        <p:nvCxnSpPr>
          <p:cNvPr id="12" name="Elbow Connector 11"/>
          <p:cNvCxnSpPr/>
          <p:nvPr/>
        </p:nvCxnSpPr>
        <p:spPr>
          <a:xfrm>
            <a:off x="2288540" y="2952750"/>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sp>
        <p:nvSpPr>
          <p:cNvPr id="13" name="Text Box 12"/>
          <p:cNvSpPr txBox="1"/>
          <p:nvPr/>
        </p:nvSpPr>
        <p:spPr>
          <a:xfrm>
            <a:off x="3132455" y="2693035"/>
            <a:ext cx="725805" cy="429895"/>
          </a:xfrm>
          <a:prstGeom prst="rect">
            <a:avLst/>
          </a:prstGeom>
          <a:noFill/>
        </p:spPr>
        <p:txBody>
          <a:bodyPr wrap="none" rtlCol="0">
            <a:spAutoFit/>
          </a:bodyPr>
          <a:lstStyle/>
          <a:p>
            <a:r>
              <a:rPr lang="en-US" sz="2200">
                <a:solidFill>
                  <a:schemeClr val="bg1"/>
                </a:solidFill>
              </a:rPr>
              <a:t>Long</a:t>
            </a:r>
          </a:p>
        </p:txBody>
      </p:sp>
      <p:sp>
        <p:nvSpPr>
          <p:cNvPr id="14" name="Text Box 13"/>
          <p:cNvSpPr txBox="1"/>
          <p:nvPr/>
        </p:nvSpPr>
        <p:spPr>
          <a:xfrm>
            <a:off x="3132455" y="3301365"/>
            <a:ext cx="776605" cy="429895"/>
          </a:xfrm>
          <a:prstGeom prst="rect">
            <a:avLst/>
          </a:prstGeom>
          <a:noFill/>
        </p:spPr>
        <p:txBody>
          <a:bodyPr wrap="none" rtlCol="0">
            <a:spAutoFit/>
          </a:bodyPr>
          <a:lstStyle/>
          <a:p>
            <a:r>
              <a:rPr lang="en-US" sz="2200">
                <a:solidFill>
                  <a:schemeClr val="bg1"/>
                </a:solidFill>
              </a:rPr>
              <a:t>short</a:t>
            </a:r>
          </a:p>
        </p:txBody>
      </p:sp>
      <p:cxnSp>
        <p:nvCxnSpPr>
          <p:cNvPr id="3" name="Elbow Connector 2"/>
          <p:cNvCxnSpPr/>
          <p:nvPr/>
        </p:nvCxnSpPr>
        <p:spPr>
          <a:xfrm>
            <a:off x="6149340" y="2362835"/>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cxnSp>
        <p:nvCxnSpPr>
          <p:cNvPr id="7" name="Elbow Connector 6"/>
          <p:cNvCxnSpPr/>
          <p:nvPr/>
        </p:nvCxnSpPr>
        <p:spPr>
          <a:xfrm>
            <a:off x="6149340" y="2927350"/>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sp>
        <p:nvSpPr>
          <p:cNvPr id="8" name="Text Box 7"/>
          <p:cNvSpPr txBox="1"/>
          <p:nvPr/>
        </p:nvSpPr>
        <p:spPr>
          <a:xfrm>
            <a:off x="6993255" y="2667635"/>
            <a:ext cx="939165" cy="429895"/>
          </a:xfrm>
          <a:prstGeom prst="rect">
            <a:avLst/>
          </a:prstGeom>
          <a:noFill/>
        </p:spPr>
        <p:txBody>
          <a:bodyPr wrap="none" rtlCol="0">
            <a:spAutoFit/>
          </a:bodyPr>
          <a:lstStyle/>
          <a:p>
            <a:r>
              <a:rPr lang="en-US" sz="2200">
                <a:solidFill>
                  <a:schemeClr val="bg1"/>
                </a:solidFill>
              </a:rPr>
              <a:t>Signed</a:t>
            </a:r>
          </a:p>
        </p:txBody>
      </p:sp>
      <p:sp>
        <p:nvSpPr>
          <p:cNvPr id="15" name="Text Box 14"/>
          <p:cNvSpPr txBox="1"/>
          <p:nvPr/>
        </p:nvSpPr>
        <p:spPr>
          <a:xfrm>
            <a:off x="6981190" y="3275965"/>
            <a:ext cx="1245870" cy="429895"/>
          </a:xfrm>
          <a:prstGeom prst="rect">
            <a:avLst/>
          </a:prstGeom>
          <a:noFill/>
        </p:spPr>
        <p:txBody>
          <a:bodyPr wrap="none" rtlCol="0">
            <a:spAutoFit/>
          </a:bodyPr>
          <a:lstStyle/>
          <a:p>
            <a:pPr algn="r"/>
            <a:r>
              <a:rPr lang="en-US" sz="2200">
                <a:solidFill>
                  <a:schemeClr val="bg1"/>
                </a:solidFill>
              </a:rPr>
              <a:t>Unsigned</a:t>
            </a:r>
          </a:p>
        </p:txBody>
      </p:sp>
      <p:pic>
        <p:nvPicPr>
          <p:cNvPr id="16" name="Picture 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29"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ppt_x</p:attrName>
                                        </p:attrNameLst>
                                      </p:cBhvr>
                                      <p:tavLst>
                                        <p:tav tm="0">
                                          <p:val>
                                            <p:strVal val="#ppt_x-.2"/>
                                          </p:val>
                                        </p:tav>
                                        <p:tav tm="100000">
                                          <p:val>
                                            <p:strVal val="#ppt_x"/>
                                          </p:val>
                                        </p:tav>
                                      </p:tavLst>
                                    </p:anim>
                                    <p:anim calcmode="lin" valueType="num">
                                      <p:cBhvr>
                                        <p:cTn id="1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500"/>
                            </p:stCondLst>
                            <p:childTnLst>
                              <p:par>
                                <p:cTn id="27" presetID="29"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ppt_x</p:attrName>
                                        </p:attrNameLst>
                                      </p:cBhvr>
                                      <p:tavLst>
                                        <p:tav tm="0">
                                          <p:val>
                                            <p:strVal val="#ppt_x-.2"/>
                                          </p:val>
                                        </p:tav>
                                        <p:tav tm="100000">
                                          <p:val>
                                            <p:strVal val="#ppt_x"/>
                                          </p:val>
                                        </p:tav>
                                      </p:tavLst>
                                    </p:anim>
                                    <p:anim calcmode="lin" valueType="num">
                                      <p:cBhvr>
                                        <p:cTn id="30"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strips(downRight)">
                                      <p:cBhvr>
                                        <p:cTn id="36" dur="500"/>
                                        <p:tgtEl>
                                          <p:spTgt spid="11"/>
                                        </p:tgtEl>
                                      </p:cBhvr>
                                    </p:animEffect>
                                  </p:childTnLst>
                                </p:cTn>
                              </p:par>
                              <p:par>
                                <p:cTn id="37" presetID="29" presetClass="entr" presetSubtype="0" fill="hold" grpId="0" nodeType="with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ppt_x</p:attrName>
                                        </p:attrNameLst>
                                      </p:cBhvr>
                                      <p:tavLst>
                                        <p:tav tm="0">
                                          <p:val>
                                            <p:strVal val="#ppt_x-.2"/>
                                          </p:val>
                                        </p:tav>
                                        <p:tav tm="100000">
                                          <p:val>
                                            <p:strVal val="#ppt_x"/>
                                          </p:val>
                                        </p:tav>
                                      </p:tavLst>
                                    </p:anim>
                                    <p:anim calcmode="lin" valueType="num">
                                      <p:cBhvr>
                                        <p:cTn id="4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strips(downRight)">
                                      <p:cBhvr>
                                        <p:cTn id="46" dur="500"/>
                                        <p:tgtEl>
                                          <p:spTgt spid="12"/>
                                        </p:tgtEl>
                                      </p:cBhvr>
                                    </p:animEffect>
                                  </p:childTnLst>
                                </p:cTn>
                              </p:par>
                              <p:par>
                                <p:cTn id="47" presetID="29" presetClass="entr" presetSubtype="0" fill="hold" grpId="0" nodeType="withEffect">
                                  <p:stCondLst>
                                    <p:cond delay="500"/>
                                  </p:stCondLst>
                                  <p:childTnLst>
                                    <p:set>
                                      <p:cBhvr>
                                        <p:cTn id="48" dur="1" fill="hold">
                                          <p:stCondLst>
                                            <p:cond delay="0"/>
                                          </p:stCondLst>
                                        </p:cTn>
                                        <p:tgtEl>
                                          <p:spTgt spid="14"/>
                                        </p:tgtEl>
                                        <p:attrNameLst>
                                          <p:attrName>style.visibility</p:attrName>
                                        </p:attrNameLst>
                                      </p:cBhvr>
                                      <p:to>
                                        <p:strVal val="visible"/>
                                      </p:to>
                                    </p:set>
                                    <p:anim calcmode="lin" valueType="num">
                                      <p:cBhvr>
                                        <p:cTn id="49" dur="1000" fill="hold"/>
                                        <p:tgtEl>
                                          <p:spTgt spid="14"/>
                                        </p:tgtEl>
                                        <p:attrNameLst>
                                          <p:attrName>ppt_x</p:attrName>
                                        </p:attrNameLst>
                                      </p:cBhvr>
                                      <p:tavLst>
                                        <p:tav tm="0">
                                          <p:val>
                                            <p:strVal val="#ppt_x-.2"/>
                                          </p:val>
                                        </p:tav>
                                        <p:tav tm="100000">
                                          <p:val>
                                            <p:strVal val="#ppt_x"/>
                                          </p:val>
                                        </p:tav>
                                      </p:tavLst>
                                    </p:anim>
                                    <p:anim calcmode="lin" valueType="num">
                                      <p:cBhvr>
                                        <p:cTn id="50"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strips(downRight)">
                                      <p:cBhvr>
                                        <p:cTn id="56" dur="500"/>
                                        <p:tgtEl>
                                          <p:spTgt spid="3"/>
                                        </p:tgtEl>
                                      </p:cBhvr>
                                    </p:animEffect>
                                  </p:childTnLst>
                                </p:cTn>
                              </p:par>
                              <p:par>
                                <p:cTn id="57" presetID="29" presetClass="entr" presetSubtype="0" fill="hold" grpId="0" nodeType="withEffect">
                                  <p:stCondLst>
                                    <p:cond delay="500"/>
                                  </p:stCondLst>
                                  <p:childTnLst>
                                    <p:set>
                                      <p:cBhvr>
                                        <p:cTn id="58" dur="1" fill="hold">
                                          <p:stCondLst>
                                            <p:cond delay="0"/>
                                          </p:stCondLst>
                                        </p:cTn>
                                        <p:tgtEl>
                                          <p:spTgt spid="8"/>
                                        </p:tgtEl>
                                        <p:attrNameLst>
                                          <p:attrName>style.visibility</p:attrName>
                                        </p:attrNameLst>
                                      </p:cBhvr>
                                      <p:to>
                                        <p:strVal val="visible"/>
                                      </p:to>
                                    </p:set>
                                    <p:anim calcmode="lin" valueType="num">
                                      <p:cBhvr>
                                        <p:cTn id="59" dur="1000" fill="hold"/>
                                        <p:tgtEl>
                                          <p:spTgt spid="8"/>
                                        </p:tgtEl>
                                        <p:attrNameLst>
                                          <p:attrName>ppt_x</p:attrName>
                                        </p:attrNameLst>
                                      </p:cBhvr>
                                      <p:tavLst>
                                        <p:tav tm="0">
                                          <p:val>
                                            <p:strVal val="#ppt_x-.2"/>
                                          </p:val>
                                        </p:tav>
                                        <p:tav tm="100000">
                                          <p:val>
                                            <p:strVal val="#ppt_x"/>
                                          </p:val>
                                        </p:tav>
                                      </p:tavLst>
                                    </p:anim>
                                    <p:anim calcmode="lin" valueType="num">
                                      <p:cBhvr>
                                        <p:cTn id="60"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61" dur="10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strips(downRight)">
                                      <p:cBhvr>
                                        <p:cTn id="66" dur="500"/>
                                        <p:tgtEl>
                                          <p:spTgt spid="7"/>
                                        </p:tgtEl>
                                      </p:cBhvr>
                                    </p:animEffect>
                                  </p:childTnLst>
                                </p:cTn>
                              </p:par>
                              <p:par>
                                <p:cTn id="67" presetID="29" presetClass="entr" presetSubtype="0" fill="hold" grpId="0" nodeType="withEffect">
                                  <p:stCondLst>
                                    <p:cond delay="500"/>
                                  </p:stCondLst>
                                  <p:childTnLst>
                                    <p:set>
                                      <p:cBhvr>
                                        <p:cTn id="68" dur="1" fill="hold">
                                          <p:stCondLst>
                                            <p:cond delay="0"/>
                                          </p:stCondLst>
                                        </p:cTn>
                                        <p:tgtEl>
                                          <p:spTgt spid="15"/>
                                        </p:tgtEl>
                                        <p:attrNameLst>
                                          <p:attrName>style.visibility</p:attrName>
                                        </p:attrNameLst>
                                      </p:cBhvr>
                                      <p:to>
                                        <p:strVal val="visible"/>
                                      </p:to>
                                    </p:set>
                                    <p:anim calcmode="lin" valueType="num">
                                      <p:cBhvr>
                                        <p:cTn id="69" dur="1000" fill="hold"/>
                                        <p:tgtEl>
                                          <p:spTgt spid="15"/>
                                        </p:tgtEl>
                                        <p:attrNameLst>
                                          <p:attrName>ppt_x</p:attrName>
                                        </p:attrNameLst>
                                      </p:cBhvr>
                                      <p:tavLst>
                                        <p:tav tm="0">
                                          <p:val>
                                            <p:strVal val="#ppt_x-.2"/>
                                          </p:val>
                                        </p:tav>
                                        <p:tav tm="100000">
                                          <p:val>
                                            <p:strVal val="#ppt_x"/>
                                          </p:val>
                                        </p:tav>
                                      </p:tavLst>
                                    </p:anim>
                                    <p:anim calcmode="lin" valueType="num">
                                      <p:cBhvr>
                                        <p:cTn id="70"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7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p:bldP spid="14" grpId="0"/>
      <p:bldP spid="8" grpId="0"/>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
            <a:ext cx="52120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 name="Text Box 2"/>
          <p:cNvSpPr txBox="1"/>
          <p:nvPr/>
        </p:nvSpPr>
        <p:spPr>
          <a:xfrm>
            <a:off x="107950" y="482600"/>
            <a:ext cx="4996815" cy="4661535"/>
          </a:xfrm>
          <a:prstGeom prst="rect">
            <a:avLst/>
          </a:prstGeom>
          <a:noFill/>
        </p:spPr>
        <p:txBody>
          <a:bodyPr wrap="square" rtlCol="0" anchor="t">
            <a:spAutoFit/>
          </a:bodyPr>
          <a:lstStyle/>
          <a:p>
            <a:pPr>
              <a:lnSpc>
                <a:spcPct val="150000"/>
              </a:lnSpc>
            </a:pPr>
            <a:r>
              <a:rPr lang="en-US" sz="2200">
                <a:solidFill>
                  <a:schemeClr val="bg1"/>
                </a:solidFill>
              </a:rPr>
              <a:t>#include &lt;stdio.h&gt;</a:t>
            </a:r>
          </a:p>
          <a:p>
            <a:pPr>
              <a:lnSpc>
                <a:spcPct val="150000"/>
              </a:lnSpc>
            </a:pPr>
            <a:r>
              <a:rPr lang="en-US" sz="2200">
                <a:solidFill>
                  <a:schemeClr val="bg1"/>
                </a:solidFill>
              </a:rPr>
              <a:t>int main()</a:t>
            </a:r>
          </a:p>
          <a:p>
            <a:pPr>
              <a:lnSpc>
                <a:spcPct val="150000"/>
              </a:lnSpc>
            </a:pPr>
            <a:r>
              <a:rPr lang="en-US" sz="2200">
                <a:solidFill>
                  <a:schemeClr val="bg1"/>
                </a:solidFill>
              </a:rPr>
              <a:t>{</a:t>
            </a:r>
          </a:p>
          <a:p>
            <a:pPr>
              <a:lnSpc>
                <a:spcPct val="150000"/>
              </a:lnSpc>
            </a:pPr>
            <a:r>
              <a:rPr lang="en-US" sz="2200">
                <a:solidFill>
                  <a:schemeClr val="bg1"/>
                </a:solidFill>
              </a:rPr>
              <a:t>    int x;</a:t>
            </a:r>
          </a:p>
          <a:p>
            <a:pPr>
              <a:lnSpc>
                <a:spcPct val="150000"/>
              </a:lnSpc>
            </a:pPr>
            <a:r>
              <a:rPr lang="en-US" sz="2200">
                <a:solidFill>
                  <a:schemeClr val="bg1"/>
                </a:solidFill>
              </a:rPr>
              <a:t>    char y;</a:t>
            </a:r>
          </a:p>
          <a:p>
            <a:pPr>
              <a:lnSpc>
                <a:spcPct val="150000"/>
              </a:lnSpc>
            </a:pPr>
            <a:r>
              <a:rPr lang="en-US" sz="2200">
                <a:solidFill>
                  <a:schemeClr val="bg1"/>
                </a:solidFill>
              </a:rPr>
              <a:t>   </a:t>
            </a:r>
            <a:r>
              <a:rPr lang="en-US" sz="2200" b="1">
                <a:solidFill>
                  <a:srgbClr val="FFFF00"/>
                </a:solidFill>
              </a:rPr>
              <a:t> x = -1;</a:t>
            </a:r>
          </a:p>
          <a:p>
            <a:pPr>
              <a:lnSpc>
                <a:spcPct val="150000"/>
              </a:lnSpc>
            </a:pPr>
            <a:r>
              <a:rPr lang="en-US" sz="2200" b="1">
                <a:solidFill>
                  <a:srgbClr val="FFFF00"/>
                </a:solidFill>
              </a:rPr>
              <a:t>    y = -2;</a:t>
            </a:r>
          </a:p>
          <a:p>
            <a:pPr>
              <a:lnSpc>
                <a:spcPct val="150000"/>
              </a:lnSpc>
            </a:pPr>
            <a:r>
              <a:rPr lang="en-US" sz="2200">
                <a:solidFill>
                  <a:schemeClr val="bg1"/>
                </a:solidFill>
              </a:rPr>
              <a:t>    printf("x is %d and y is %d", x, y);</a:t>
            </a:r>
          </a:p>
          <a:p>
            <a:pPr>
              <a:lnSpc>
                <a:spcPct val="150000"/>
              </a:lnSpc>
            </a:pPr>
            <a:r>
              <a:rPr lang="en-US" sz="2200">
                <a:solidFill>
                  <a:schemeClr val="bg1"/>
                </a:solidFill>
              </a:rPr>
              <a:t>}</a:t>
            </a:r>
          </a:p>
        </p:txBody>
      </p:sp>
      <p:sp>
        <p:nvSpPr>
          <p:cNvPr id="9" name="TextBox 11"/>
          <p:cNvSpPr txBox="1"/>
          <p:nvPr/>
        </p:nvSpPr>
        <p:spPr>
          <a:xfrm>
            <a:off x="5593715" y="2342515"/>
            <a:ext cx="2645410" cy="2183765"/>
          </a:xfrm>
          <a:prstGeom prst="rect">
            <a:avLst/>
          </a:prstGeom>
          <a:noFill/>
        </p:spPr>
        <p:txBody>
          <a:bodyPr wrap="square" rtlCol="0">
            <a:spAutoFit/>
          </a:bodyPr>
          <a:lstStyle/>
          <a:p>
            <a:pPr>
              <a:lnSpc>
                <a:spcPct val="170000"/>
              </a:lnSpc>
            </a:pPr>
            <a:r>
              <a:rPr lang="en-US" sz="2000" dirty="0" smtClean="0"/>
              <a:t>a. x is 1 and y is 2</a:t>
            </a:r>
          </a:p>
          <a:p>
            <a:pPr>
              <a:lnSpc>
                <a:spcPct val="170000"/>
              </a:lnSpc>
            </a:pPr>
            <a:r>
              <a:rPr lang="en-US" sz="2000" dirty="0" smtClean="0"/>
              <a:t>b. x is -1 and y is -2</a:t>
            </a:r>
          </a:p>
          <a:p>
            <a:pPr>
              <a:lnSpc>
                <a:spcPct val="170000"/>
              </a:lnSpc>
            </a:pPr>
            <a:r>
              <a:rPr lang="en-US" sz="2000" dirty="0" smtClean="0"/>
              <a:t>c. Compile time error</a:t>
            </a:r>
          </a:p>
          <a:p>
            <a:pPr>
              <a:lnSpc>
                <a:spcPct val="170000"/>
              </a:lnSpc>
            </a:pPr>
            <a:r>
              <a:rPr lang="en-US" sz="2000" dirty="0" smtClean="0"/>
              <a:t>d. Garbage value</a:t>
            </a:r>
          </a:p>
        </p:txBody>
      </p:sp>
      <p:pic>
        <p:nvPicPr>
          <p:cNvPr id="10"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653020" y="2901950"/>
            <a:ext cx="457200" cy="457200"/>
          </a:xfrm>
          <a:prstGeom prst="rect">
            <a:avLst/>
          </a:prstGeom>
          <a:noFill/>
        </p:spPr>
      </p:pic>
      <p:sp>
        <p:nvSpPr>
          <p:cNvPr id="2" name="Text Box 1"/>
          <p:cNvSpPr txBox="1"/>
          <p:nvPr/>
        </p:nvSpPr>
        <p:spPr>
          <a:xfrm>
            <a:off x="107950" y="144145"/>
            <a:ext cx="1598295" cy="429895"/>
          </a:xfrm>
          <a:prstGeom prst="rect">
            <a:avLst/>
          </a:prstGeom>
          <a:noFill/>
        </p:spPr>
        <p:txBody>
          <a:bodyPr wrap="none" rtlCol="0" anchor="t">
            <a:spAutoFit/>
          </a:bodyPr>
          <a:lstStyle/>
          <a:p>
            <a:r>
              <a:rPr lang="en-US" sz="2200" b="1" dirty="0" smtClean="0">
                <a:solidFill>
                  <a:schemeClr val="bg1"/>
                </a:solidFill>
                <a:sym typeface="+mn-ea"/>
              </a:rPr>
              <a:t>Challenge: 6</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
            <a:ext cx="52120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 name="Text Box 2"/>
          <p:cNvSpPr txBox="1"/>
          <p:nvPr/>
        </p:nvSpPr>
        <p:spPr>
          <a:xfrm>
            <a:off x="138430" y="511810"/>
            <a:ext cx="4996815" cy="4661535"/>
          </a:xfrm>
          <a:prstGeom prst="rect">
            <a:avLst/>
          </a:prstGeom>
          <a:noFill/>
        </p:spPr>
        <p:txBody>
          <a:bodyPr wrap="square" rtlCol="0" anchor="t">
            <a:spAutoFit/>
          </a:bodyPr>
          <a:lstStyle/>
          <a:p>
            <a:pPr>
              <a:lnSpc>
                <a:spcPct val="150000"/>
              </a:lnSpc>
            </a:pPr>
            <a:r>
              <a:rPr lang="en-US" sz="2200">
                <a:solidFill>
                  <a:schemeClr val="bg1"/>
                </a:solidFill>
              </a:rPr>
              <a:t>#include &lt;stdio.h&gt;</a:t>
            </a:r>
          </a:p>
          <a:p>
            <a:pPr>
              <a:lnSpc>
                <a:spcPct val="150000"/>
              </a:lnSpc>
            </a:pPr>
            <a:r>
              <a:rPr lang="en-US" sz="2200">
                <a:solidFill>
                  <a:schemeClr val="bg1"/>
                </a:solidFill>
              </a:rPr>
              <a:t>int main()</a:t>
            </a:r>
          </a:p>
          <a:p>
            <a:pPr>
              <a:lnSpc>
                <a:spcPct val="150000"/>
              </a:lnSpc>
            </a:pPr>
            <a:r>
              <a:rPr lang="en-US" sz="2200">
                <a:solidFill>
                  <a:schemeClr val="bg1"/>
                </a:solidFill>
              </a:rPr>
              <a:t>{</a:t>
            </a:r>
          </a:p>
          <a:p>
            <a:pPr>
              <a:lnSpc>
                <a:spcPct val="150000"/>
              </a:lnSpc>
            </a:pPr>
            <a:r>
              <a:rPr lang="en-US" sz="2200" b="1">
                <a:solidFill>
                  <a:srgbClr val="FFFF00"/>
                </a:solidFill>
              </a:rPr>
              <a:t>    signed a;</a:t>
            </a:r>
          </a:p>
          <a:p>
            <a:pPr>
              <a:lnSpc>
                <a:spcPct val="150000"/>
              </a:lnSpc>
            </a:pPr>
            <a:r>
              <a:rPr lang="en-US" sz="2200" b="1">
                <a:solidFill>
                  <a:schemeClr val="bg1"/>
                </a:solidFill>
              </a:rPr>
              <a:t>    </a:t>
            </a:r>
            <a:r>
              <a:rPr lang="en-US" sz="2200" b="1">
                <a:solidFill>
                  <a:srgbClr val="FFFF00"/>
                </a:solidFill>
              </a:rPr>
              <a:t>signed b;</a:t>
            </a:r>
          </a:p>
          <a:p>
            <a:pPr>
              <a:lnSpc>
                <a:spcPct val="150000"/>
              </a:lnSpc>
            </a:pPr>
            <a:r>
              <a:rPr lang="en-US" sz="2200">
                <a:solidFill>
                  <a:schemeClr val="bg1"/>
                </a:solidFill>
              </a:rPr>
              <a:t>    printf("Size of a is %d\n", sizeof(a)); </a:t>
            </a:r>
          </a:p>
          <a:p>
            <a:pPr>
              <a:lnSpc>
                <a:spcPct val="150000"/>
              </a:lnSpc>
            </a:pPr>
            <a:r>
              <a:rPr lang="en-US" sz="2200">
                <a:solidFill>
                  <a:schemeClr val="bg1"/>
                </a:solidFill>
              </a:rPr>
              <a:t>    printf("Size of b is %d", sizeof(b)); </a:t>
            </a:r>
          </a:p>
          <a:p>
            <a:pPr>
              <a:lnSpc>
                <a:spcPct val="150000"/>
              </a:lnSpc>
            </a:pPr>
            <a:r>
              <a:rPr lang="en-US" sz="2200">
                <a:solidFill>
                  <a:schemeClr val="bg1"/>
                </a:solidFill>
              </a:rPr>
              <a:t>    return (0);</a:t>
            </a:r>
          </a:p>
          <a:p>
            <a:pPr>
              <a:lnSpc>
                <a:spcPct val="150000"/>
              </a:lnSpc>
            </a:pPr>
            <a:r>
              <a:rPr lang="en-US" sz="2200">
                <a:solidFill>
                  <a:schemeClr val="bg1"/>
                </a:solidFill>
              </a:rPr>
              <a:t>}</a:t>
            </a:r>
          </a:p>
        </p:txBody>
      </p:sp>
      <p:sp>
        <p:nvSpPr>
          <p:cNvPr id="9" name="TextBox 11"/>
          <p:cNvSpPr txBox="1"/>
          <p:nvPr/>
        </p:nvSpPr>
        <p:spPr>
          <a:xfrm>
            <a:off x="5593715" y="1539875"/>
            <a:ext cx="2645410" cy="3046095"/>
          </a:xfrm>
          <a:prstGeom prst="rect">
            <a:avLst/>
          </a:prstGeom>
          <a:noFill/>
        </p:spPr>
        <p:txBody>
          <a:bodyPr wrap="square" rtlCol="0">
            <a:spAutoFit/>
          </a:bodyPr>
          <a:lstStyle/>
          <a:p>
            <a:pPr>
              <a:lnSpc>
                <a:spcPct val="160000"/>
              </a:lnSpc>
            </a:pPr>
            <a:r>
              <a:rPr lang="en-US" sz="2000" dirty="0" smtClean="0"/>
              <a:t>a. Size of a is 1</a:t>
            </a:r>
          </a:p>
          <a:p>
            <a:pPr>
              <a:lnSpc>
                <a:spcPct val="160000"/>
              </a:lnSpc>
            </a:pPr>
            <a:r>
              <a:rPr lang="en-US" sz="2000" dirty="0" smtClean="0"/>
              <a:t>     Size of b is 1</a:t>
            </a:r>
          </a:p>
          <a:p>
            <a:pPr>
              <a:lnSpc>
                <a:spcPct val="160000"/>
              </a:lnSpc>
            </a:pPr>
            <a:r>
              <a:rPr lang="en-US" sz="2000" dirty="0" smtClean="0"/>
              <a:t>b. Size of a is 4</a:t>
            </a:r>
          </a:p>
          <a:p>
            <a:pPr>
              <a:lnSpc>
                <a:spcPct val="160000"/>
              </a:lnSpc>
            </a:pPr>
            <a:r>
              <a:rPr lang="en-US" sz="2000" dirty="0" smtClean="0"/>
              <a:t>     Size of b is 4</a:t>
            </a:r>
          </a:p>
          <a:p>
            <a:pPr>
              <a:lnSpc>
                <a:spcPct val="160000"/>
              </a:lnSpc>
            </a:pPr>
            <a:r>
              <a:rPr lang="en-US" sz="2000" dirty="0" smtClean="0"/>
              <a:t>c. Compile time error</a:t>
            </a:r>
          </a:p>
          <a:p>
            <a:pPr>
              <a:lnSpc>
                <a:spcPct val="160000"/>
              </a:lnSpc>
            </a:pPr>
            <a:r>
              <a:rPr lang="en-US" sz="2000" dirty="0" smtClean="0"/>
              <a:t>d. Garbage value</a:t>
            </a:r>
          </a:p>
        </p:txBody>
      </p:sp>
      <p:pic>
        <p:nvPicPr>
          <p:cNvPr id="10"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394575" y="2834005"/>
            <a:ext cx="457200" cy="457200"/>
          </a:xfrm>
          <a:prstGeom prst="rect">
            <a:avLst/>
          </a:prstGeom>
          <a:noFill/>
        </p:spPr>
      </p:pic>
      <p:sp>
        <p:nvSpPr>
          <p:cNvPr id="11" name="Text Box 10"/>
          <p:cNvSpPr txBox="1"/>
          <p:nvPr/>
        </p:nvSpPr>
        <p:spPr>
          <a:xfrm>
            <a:off x="122555" y="86360"/>
            <a:ext cx="1598295" cy="429895"/>
          </a:xfrm>
          <a:prstGeom prst="rect">
            <a:avLst/>
          </a:prstGeom>
          <a:noFill/>
        </p:spPr>
        <p:txBody>
          <a:bodyPr wrap="none" rtlCol="0" anchor="t">
            <a:spAutoFit/>
          </a:bodyPr>
          <a:lstStyle/>
          <a:p>
            <a:r>
              <a:rPr lang="en-US" sz="2200" b="1" dirty="0" smtClean="0">
                <a:solidFill>
                  <a:schemeClr val="bg1"/>
                </a:solidFill>
                <a:sym typeface="+mn-ea"/>
              </a:rPr>
              <a:t>Challenge: 7</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
            <a:ext cx="52120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 name="Text Box 2"/>
          <p:cNvSpPr txBox="1"/>
          <p:nvPr/>
        </p:nvSpPr>
        <p:spPr>
          <a:xfrm>
            <a:off x="215265" y="462915"/>
            <a:ext cx="4996815" cy="4154170"/>
          </a:xfrm>
          <a:prstGeom prst="rect">
            <a:avLst/>
          </a:prstGeom>
          <a:noFill/>
        </p:spPr>
        <p:txBody>
          <a:bodyPr wrap="square" rtlCol="0" anchor="t">
            <a:spAutoFit/>
          </a:bodyPr>
          <a:lstStyle/>
          <a:p>
            <a:pPr>
              <a:lnSpc>
                <a:spcPct val="150000"/>
              </a:lnSpc>
            </a:pPr>
            <a:r>
              <a:rPr lang="en-US" sz="2200">
                <a:solidFill>
                  <a:schemeClr val="bg1"/>
                </a:solidFill>
              </a:rPr>
              <a:t>#include &lt;stdio.h&gt;</a:t>
            </a:r>
          </a:p>
          <a:p>
            <a:pPr>
              <a:lnSpc>
                <a:spcPct val="150000"/>
              </a:lnSpc>
            </a:pPr>
            <a:r>
              <a:rPr lang="en-US" sz="2200">
                <a:solidFill>
                  <a:schemeClr val="bg1"/>
                </a:solidFill>
              </a:rPr>
              <a:t>int main()</a:t>
            </a:r>
          </a:p>
          <a:p>
            <a:pPr>
              <a:lnSpc>
                <a:spcPct val="150000"/>
              </a:lnSpc>
            </a:pPr>
            <a:r>
              <a:rPr lang="en-US" sz="2200">
                <a:solidFill>
                  <a:schemeClr val="bg1"/>
                </a:solidFill>
              </a:rPr>
              <a:t>{</a:t>
            </a:r>
          </a:p>
          <a:p>
            <a:pPr>
              <a:lnSpc>
                <a:spcPct val="150000"/>
              </a:lnSpc>
            </a:pPr>
            <a:r>
              <a:rPr lang="en-US" sz="2200">
                <a:solidFill>
                  <a:schemeClr val="bg1"/>
                </a:solidFill>
              </a:rPr>
              <a:t>   </a:t>
            </a:r>
            <a:r>
              <a:rPr lang="en-US" sz="2200" b="1">
                <a:solidFill>
                  <a:schemeClr val="bg1"/>
                </a:solidFill>
              </a:rPr>
              <a:t> </a:t>
            </a:r>
            <a:r>
              <a:rPr lang="en-US" sz="2200" b="1">
                <a:solidFill>
                  <a:srgbClr val="FFFF00"/>
                </a:solidFill>
              </a:rPr>
              <a:t>signed</a:t>
            </a:r>
            <a:r>
              <a:rPr lang="en-US" sz="2200" b="1">
                <a:solidFill>
                  <a:schemeClr val="bg1"/>
                </a:solidFill>
              </a:rPr>
              <a:t> float a;</a:t>
            </a:r>
          </a:p>
          <a:p>
            <a:pPr>
              <a:lnSpc>
                <a:spcPct val="150000"/>
              </a:lnSpc>
            </a:pPr>
            <a:r>
              <a:rPr lang="en-US" sz="2200" b="1">
                <a:solidFill>
                  <a:schemeClr val="bg1"/>
                </a:solidFill>
              </a:rPr>
              <a:t>  </a:t>
            </a:r>
            <a:r>
              <a:rPr lang="en-US" sz="2200" b="1">
                <a:solidFill>
                  <a:srgbClr val="FFFF00"/>
                </a:solidFill>
              </a:rPr>
              <a:t>  short </a:t>
            </a:r>
            <a:r>
              <a:rPr lang="en-US" sz="2200" b="1">
                <a:solidFill>
                  <a:schemeClr val="bg1"/>
                </a:solidFill>
              </a:rPr>
              <a:t>float b;</a:t>
            </a:r>
          </a:p>
          <a:p>
            <a:pPr>
              <a:lnSpc>
                <a:spcPct val="150000"/>
              </a:lnSpc>
            </a:pPr>
            <a:r>
              <a:rPr lang="en-US" sz="2200" b="1">
                <a:solidFill>
                  <a:schemeClr val="bg1"/>
                </a:solidFill>
              </a:rPr>
              <a:t>    printf(“ Modifiers”);</a:t>
            </a:r>
          </a:p>
          <a:p>
            <a:pPr>
              <a:lnSpc>
                <a:spcPct val="150000"/>
              </a:lnSpc>
            </a:pPr>
            <a:r>
              <a:rPr lang="en-US" sz="2200">
                <a:solidFill>
                  <a:schemeClr val="bg1"/>
                </a:solidFill>
              </a:rPr>
              <a:t>    return 0;</a:t>
            </a:r>
          </a:p>
          <a:p>
            <a:pPr>
              <a:lnSpc>
                <a:spcPct val="150000"/>
              </a:lnSpc>
            </a:pPr>
            <a:r>
              <a:rPr lang="en-US" sz="2200">
                <a:solidFill>
                  <a:schemeClr val="bg1"/>
                </a:solidFill>
              </a:rPr>
              <a:t>}</a:t>
            </a:r>
          </a:p>
        </p:txBody>
      </p:sp>
      <p:sp>
        <p:nvSpPr>
          <p:cNvPr id="9" name="TextBox 11"/>
          <p:cNvSpPr txBox="1"/>
          <p:nvPr/>
        </p:nvSpPr>
        <p:spPr>
          <a:xfrm>
            <a:off x="5593715" y="2342515"/>
            <a:ext cx="2645410" cy="2183765"/>
          </a:xfrm>
          <a:prstGeom prst="rect">
            <a:avLst/>
          </a:prstGeom>
          <a:noFill/>
        </p:spPr>
        <p:txBody>
          <a:bodyPr wrap="square" rtlCol="0">
            <a:spAutoFit/>
          </a:bodyPr>
          <a:lstStyle/>
          <a:p>
            <a:pPr>
              <a:lnSpc>
                <a:spcPct val="170000"/>
              </a:lnSpc>
            </a:pPr>
            <a:r>
              <a:rPr lang="en-US" sz="2000" dirty="0" smtClean="0"/>
              <a:t>a. Modfiers</a:t>
            </a:r>
          </a:p>
          <a:p>
            <a:pPr>
              <a:lnSpc>
                <a:spcPct val="170000"/>
              </a:lnSpc>
            </a:pPr>
            <a:r>
              <a:rPr lang="en-US" sz="2000" dirty="0" smtClean="0"/>
              <a:t>b. No output</a:t>
            </a:r>
          </a:p>
          <a:p>
            <a:pPr>
              <a:lnSpc>
                <a:spcPct val="170000"/>
              </a:lnSpc>
            </a:pPr>
            <a:r>
              <a:rPr lang="en-US" sz="2000" dirty="0" smtClean="0"/>
              <a:t>c.  Compile time error</a:t>
            </a:r>
          </a:p>
          <a:p>
            <a:pPr>
              <a:lnSpc>
                <a:spcPct val="170000"/>
              </a:lnSpc>
            </a:pPr>
            <a:r>
              <a:rPr lang="en-US" sz="2000" dirty="0" smtClean="0"/>
              <a:t>d. Run-time error</a:t>
            </a:r>
          </a:p>
        </p:txBody>
      </p:sp>
      <p:pic>
        <p:nvPicPr>
          <p:cNvPr id="10"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8053705" y="3418840"/>
            <a:ext cx="457200" cy="457200"/>
          </a:xfrm>
          <a:prstGeom prst="rect">
            <a:avLst/>
          </a:prstGeom>
          <a:noFill/>
        </p:spPr>
      </p:pic>
      <p:sp>
        <p:nvSpPr>
          <p:cNvPr id="11" name="Text Box 10"/>
          <p:cNvSpPr txBox="1"/>
          <p:nvPr/>
        </p:nvSpPr>
        <p:spPr>
          <a:xfrm>
            <a:off x="122555" y="86360"/>
            <a:ext cx="1598295" cy="429895"/>
          </a:xfrm>
          <a:prstGeom prst="rect">
            <a:avLst/>
          </a:prstGeom>
          <a:noFill/>
        </p:spPr>
        <p:txBody>
          <a:bodyPr wrap="none" rtlCol="0" anchor="t">
            <a:spAutoFit/>
          </a:bodyPr>
          <a:lstStyle/>
          <a:p>
            <a:r>
              <a:rPr lang="en-US" sz="2200" b="1" dirty="0" smtClean="0">
                <a:solidFill>
                  <a:schemeClr val="bg1"/>
                </a:solidFill>
                <a:sym typeface="+mn-ea"/>
              </a:rPr>
              <a:t>Challenge: 8</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1333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
            <a:ext cx="52120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 name="Text Box 2"/>
          <p:cNvSpPr txBox="1"/>
          <p:nvPr/>
        </p:nvSpPr>
        <p:spPr>
          <a:xfrm>
            <a:off x="215265" y="462915"/>
            <a:ext cx="4996815" cy="3646170"/>
          </a:xfrm>
          <a:prstGeom prst="rect">
            <a:avLst/>
          </a:prstGeom>
          <a:noFill/>
        </p:spPr>
        <p:txBody>
          <a:bodyPr wrap="square" rtlCol="0" anchor="t">
            <a:spAutoFit/>
          </a:bodyPr>
          <a:lstStyle/>
          <a:p>
            <a:pPr>
              <a:lnSpc>
                <a:spcPct val="150000"/>
              </a:lnSpc>
            </a:pPr>
            <a:r>
              <a:rPr lang="en-US" sz="2200">
                <a:solidFill>
                  <a:schemeClr val="bg1"/>
                </a:solidFill>
              </a:rPr>
              <a:t>#include &lt;stdio.h&gt;</a:t>
            </a:r>
          </a:p>
          <a:p>
            <a:pPr>
              <a:lnSpc>
                <a:spcPct val="150000"/>
              </a:lnSpc>
            </a:pPr>
            <a:r>
              <a:rPr lang="en-US" sz="2200">
                <a:solidFill>
                  <a:schemeClr val="bg1"/>
                </a:solidFill>
              </a:rPr>
              <a:t>int main()</a:t>
            </a:r>
          </a:p>
          <a:p>
            <a:pPr>
              <a:lnSpc>
                <a:spcPct val="150000"/>
              </a:lnSpc>
            </a:pPr>
            <a:r>
              <a:rPr lang="en-US" sz="2200">
                <a:solidFill>
                  <a:schemeClr val="bg1"/>
                </a:solidFill>
              </a:rPr>
              <a:t>{</a:t>
            </a:r>
          </a:p>
          <a:p>
            <a:pPr>
              <a:lnSpc>
                <a:spcPct val="150000"/>
              </a:lnSpc>
            </a:pPr>
            <a:r>
              <a:rPr lang="en-US" sz="2200">
                <a:solidFill>
                  <a:schemeClr val="bg1"/>
                </a:solidFill>
              </a:rPr>
              <a:t>  </a:t>
            </a:r>
            <a:r>
              <a:rPr lang="en-US" sz="2200" b="1">
                <a:solidFill>
                  <a:srgbClr val="FFFF00"/>
                </a:solidFill>
              </a:rPr>
              <a:t>  short</a:t>
            </a:r>
            <a:r>
              <a:rPr lang="en-US" sz="2200">
                <a:solidFill>
                  <a:schemeClr val="bg1"/>
                </a:solidFill>
              </a:rPr>
              <a:t> double a;</a:t>
            </a:r>
          </a:p>
          <a:p>
            <a:pPr>
              <a:lnSpc>
                <a:spcPct val="150000"/>
              </a:lnSpc>
            </a:pPr>
            <a:r>
              <a:rPr lang="en-US" sz="2200">
                <a:solidFill>
                  <a:schemeClr val="bg1"/>
                </a:solidFill>
              </a:rPr>
              <a:t>   </a:t>
            </a:r>
            <a:r>
              <a:rPr lang="en-US" sz="2200">
                <a:solidFill>
                  <a:srgbClr val="FFFF00"/>
                </a:solidFill>
              </a:rPr>
              <a:t> </a:t>
            </a:r>
            <a:r>
              <a:rPr lang="en-US" sz="2200" b="1">
                <a:solidFill>
                  <a:schemeClr val="bg1"/>
                </a:solidFill>
                <a:sym typeface="+mn-ea"/>
              </a:rPr>
              <a:t>printf(</a:t>
            </a:r>
            <a:r>
              <a:rPr lang="en-US" sz="2200">
                <a:solidFill>
                  <a:schemeClr val="bg1"/>
                </a:solidFill>
                <a:sym typeface="+mn-ea"/>
              </a:rPr>
              <a:t>"</a:t>
            </a:r>
            <a:r>
              <a:rPr lang="en-US" sz="2200" b="1">
                <a:solidFill>
                  <a:schemeClr val="bg1"/>
                </a:solidFill>
                <a:sym typeface="+mn-ea"/>
              </a:rPr>
              <a:t>Size Modifiers</a:t>
            </a:r>
            <a:r>
              <a:rPr lang="en-US" sz="2200">
                <a:solidFill>
                  <a:schemeClr val="bg1"/>
                </a:solidFill>
                <a:sym typeface="+mn-ea"/>
              </a:rPr>
              <a:t>"</a:t>
            </a:r>
            <a:r>
              <a:rPr lang="en-US" sz="2200" b="1">
                <a:solidFill>
                  <a:schemeClr val="bg1"/>
                </a:solidFill>
                <a:sym typeface="+mn-ea"/>
              </a:rPr>
              <a:t>);</a:t>
            </a:r>
            <a:endParaRPr lang="en-US" sz="2200">
              <a:solidFill>
                <a:schemeClr val="bg1"/>
              </a:solidFill>
            </a:endParaRPr>
          </a:p>
          <a:p>
            <a:pPr>
              <a:lnSpc>
                <a:spcPct val="150000"/>
              </a:lnSpc>
            </a:pPr>
            <a:r>
              <a:rPr lang="en-US" sz="2200">
                <a:solidFill>
                  <a:schemeClr val="bg1"/>
                </a:solidFill>
              </a:rPr>
              <a:t>    return 0;</a:t>
            </a:r>
          </a:p>
          <a:p>
            <a:pPr>
              <a:lnSpc>
                <a:spcPct val="150000"/>
              </a:lnSpc>
            </a:pPr>
            <a:r>
              <a:rPr lang="en-US" sz="2200">
                <a:solidFill>
                  <a:schemeClr val="bg1"/>
                </a:solidFill>
              </a:rPr>
              <a:t>}</a:t>
            </a:r>
          </a:p>
        </p:txBody>
      </p:sp>
      <p:sp>
        <p:nvSpPr>
          <p:cNvPr id="9" name="TextBox 11"/>
          <p:cNvSpPr txBox="1"/>
          <p:nvPr/>
        </p:nvSpPr>
        <p:spPr>
          <a:xfrm>
            <a:off x="5593715" y="2342515"/>
            <a:ext cx="2645410" cy="2183765"/>
          </a:xfrm>
          <a:prstGeom prst="rect">
            <a:avLst/>
          </a:prstGeom>
          <a:noFill/>
        </p:spPr>
        <p:txBody>
          <a:bodyPr wrap="square" rtlCol="0">
            <a:spAutoFit/>
          </a:bodyPr>
          <a:lstStyle/>
          <a:p>
            <a:pPr>
              <a:lnSpc>
                <a:spcPct val="170000"/>
              </a:lnSpc>
            </a:pPr>
            <a:r>
              <a:rPr lang="en-US" sz="2000" dirty="0" smtClean="0"/>
              <a:t>a. Size Modfiers</a:t>
            </a:r>
          </a:p>
          <a:p>
            <a:pPr>
              <a:lnSpc>
                <a:spcPct val="170000"/>
              </a:lnSpc>
            </a:pPr>
            <a:r>
              <a:rPr lang="en-US" sz="2000" dirty="0" smtClean="0"/>
              <a:t>b. No output</a:t>
            </a:r>
          </a:p>
          <a:p>
            <a:pPr>
              <a:lnSpc>
                <a:spcPct val="170000"/>
              </a:lnSpc>
            </a:pPr>
            <a:r>
              <a:rPr lang="en-US" sz="2000" dirty="0" smtClean="0"/>
              <a:t>c.  Compile time error</a:t>
            </a:r>
          </a:p>
          <a:p>
            <a:pPr>
              <a:lnSpc>
                <a:spcPct val="170000"/>
              </a:lnSpc>
            </a:pPr>
            <a:r>
              <a:rPr lang="en-US" sz="2000" dirty="0" smtClean="0"/>
              <a:t>d. Run-time error</a:t>
            </a:r>
          </a:p>
        </p:txBody>
      </p:sp>
      <p:pic>
        <p:nvPicPr>
          <p:cNvPr id="10"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8053705" y="3418840"/>
            <a:ext cx="457200" cy="457200"/>
          </a:xfrm>
          <a:prstGeom prst="rect">
            <a:avLst/>
          </a:prstGeom>
          <a:noFill/>
        </p:spPr>
      </p:pic>
      <p:sp>
        <p:nvSpPr>
          <p:cNvPr id="11" name="Text Box 10"/>
          <p:cNvSpPr txBox="1"/>
          <p:nvPr/>
        </p:nvSpPr>
        <p:spPr>
          <a:xfrm>
            <a:off x="122555" y="86360"/>
            <a:ext cx="1598295" cy="429895"/>
          </a:xfrm>
          <a:prstGeom prst="rect">
            <a:avLst/>
          </a:prstGeom>
          <a:noFill/>
        </p:spPr>
        <p:txBody>
          <a:bodyPr wrap="none" rtlCol="0" anchor="t">
            <a:spAutoFit/>
          </a:bodyPr>
          <a:lstStyle/>
          <a:p>
            <a:r>
              <a:rPr lang="en-US" sz="2200" b="1" dirty="0" smtClean="0">
                <a:solidFill>
                  <a:schemeClr val="bg1"/>
                </a:solidFill>
                <a:sym typeface="+mn-ea"/>
              </a:rPr>
              <a:t>Challenge: 9</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
            <a:ext cx="52120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 name="Text Box 2"/>
          <p:cNvSpPr txBox="1"/>
          <p:nvPr/>
        </p:nvSpPr>
        <p:spPr>
          <a:xfrm>
            <a:off x="215265" y="462915"/>
            <a:ext cx="4996815" cy="3646170"/>
          </a:xfrm>
          <a:prstGeom prst="rect">
            <a:avLst/>
          </a:prstGeom>
          <a:noFill/>
        </p:spPr>
        <p:txBody>
          <a:bodyPr wrap="square" rtlCol="0" anchor="t">
            <a:spAutoFit/>
          </a:bodyPr>
          <a:lstStyle/>
          <a:p>
            <a:pPr>
              <a:lnSpc>
                <a:spcPct val="150000"/>
              </a:lnSpc>
            </a:pPr>
            <a:r>
              <a:rPr lang="en-US" sz="2200">
                <a:solidFill>
                  <a:schemeClr val="bg1"/>
                </a:solidFill>
              </a:rPr>
              <a:t>#include &lt;stdio.h&gt;</a:t>
            </a:r>
          </a:p>
          <a:p>
            <a:pPr>
              <a:lnSpc>
                <a:spcPct val="150000"/>
              </a:lnSpc>
            </a:pPr>
            <a:r>
              <a:rPr lang="en-US" sz="2200">
                <a:solidFill>
                  <a:schemeClr val="bg1"/>
                </a:solidFill>
              </a:rPr>
              <a:t>int main()</a:t>
            </a:r>
          </a:p>
          <a:p>
            <a:pPr>
              <a:lnSpc>
                <a:spcPct val="150000"/>
              </a:lnSpc>
            </a:pPr>
            <a:r>
              <a:rPr lang="en-US" sz="2200">
                <a:solidFill>
                  <a:schemeClr val="bg1"/>
                </a:solidFill>
              </a:rPr>
              <a:t>{</a:t>
            </a:r>
          </a:p>
          <a:p>
            <a:pPr>
              <a:lnSpc>
                <a:spcPct val="150000"/>
              </a:lnSpc>
            </a:pPr>
            <a:r>
              <a:rPr lang="en-US" sz="2200">
                <a:solidFill>
                  <a:schemeClr val="bg1"/>
                </a:solidFill>
              </a:rPr>
              <a:t>   </a:t>
            </a:r>
            <a:r>
              <a:rPr lang="en-US" sz="2200">
                <a:solidFill>
                  <a:srgbClr val="FFFF00"/>
                </a:solidFill>
              </a:rPr>
              <a:t> </a:t>
            </a:r>
            <a:r>
              <a:rPr lang="en-US" sz="2200" b="1">
                <a:solidFill>
                  <a:srgbClr val="FFFF00"/>
                </a:solidFill>
              </a:rPr>
              <a:t>signed </a:t>
            </a:r>
            <a:r>
              <a:rPr lang="en-US" sz="2200">
                <a:solidFill>
                  <a:schemeClr val="bg1"/>
                </a:solidFill>
              </a:rPr>
              <a:t>double b;</a:t>
            </a:r>
          </a:p>
          <a:p>
            <a:pPr>
              <a:lnSpc>
                <a:spcPct val="150000"/>
              </a:lnSpc>
            </a:pPr>
            <a:r>
              <a:rPr lang="en-US" sz="2200" b="1">
                <a:solidFill>
                  <a:schemeClr val="bg1"/>
                </a:solidFill>
                <a:sym typeface="+mn-ea"/>
              </a:rPr>
              <a:t>    printf(</a:t>
            </a:r>
            <a:r>
              <a:rPr lang="en-US" sz="2200">
                <a:solidFill>
                  <a:schemeClr val="bg1"/>
                </a:solidFill>
                <a:sym typeface="+mn-ea"/>
              </a:rPr>
              <a:t>"</a:t>
            </a:r>
            <a:r>
              <a:rPr lang="en-US" sz="2200" b="1">
                <a:solidFill>
                  <a:schemeClr val="bg1"/>
                </a:solidFill>
                <a:sym typeface="+mn-ea"/>
              </a:rPr>
              <a:t>Sign Modifiers</a:t>
            </a:r>
            <a:r>
              <a:rPr lang="en-US" sz="2200">
                <a:solidFill>
                  <a:schemeClr val="bg1"/>
                </a:solidFill>
                <a:sym typeface="+mn-ea"/>
              </a:rPr>
              <a:t>"</a:t>
            </a:r>
            <a:r>
              <a:rPr lang="en-US" sz="2200" b="1">
                <a:solidFill>
                  <a:schemeClr val="bg1"/>
                </a:solidFill>
                <a:sym typeface="+mn-ea"/>
              </a:rPr>
              <a:t>);</a:t>
            </a:r>
            <a:endParaRPr lang="en-US" sz="2200">
              <a:solidFill>
                <a:schemeClr val="bg1"/>
              </a:solidFill>
            </a:endParaRPr>
          </a:p>
          <a:p>
            <a:pPr>
              <a:lnSpc>
                <a:spcPct val="150000"/>
              </a:lnSpc>
            </a:pPr>
            <a:r>
              <a:rPr lang="en-US" sz="2200">
                <a:solidFill>
                  <a:schemeClr val="bg1"/>
                </a:solidFill>
              </a:rPr>
              <a:t>    return 0;</a:t>
            </a:r>
          </a:p>
          <a:p>
            <a:pPr>
              <a:lnSpc>
                <a:spcPct val="150000"/>
              </a:lnSpc>
            </a:pPr>
            <a:r>
              <a:rPr lang="en-US" sz="2200">
                <a:solidFill>
                  <a:schemeClr val="bg1"/>
                </a:solidFill>
              </a:rPr>
              <a:t>}</a:t>
            </a:r>
          </a:p>
        </p:txBody>
      </p:sp>
      <p:sp>
        <p:nvSpPr>
          <p:cNvPr id="9" name="TextBox 11"/>
          <p:cNvSpPr txBox="1"/>
          <p:nvPr/>
        </p:nvSpPr>
        <p:spPr>
          <a:xfrm>
            <a:off x="5593715" y="2342515"/>
            <a:ext cx="2645410" cy="2183765"/>
          </a:xfrm>
          <a:prstGeom prst="rect">
            <a:avLst/>
          </a:prstGeom>
          <a:noFill/>
        </p:spPr>
        <p:txBody>
          <a:bodyPr wrap="square" rtlCol="0">
            <a:spAutoFit/>
          </a:bodyPr>
          <a:lstStyle/>
          <a:p>
            <a:pPr>
              <a:lnSpc>
                <a:spcPct val="170000"/>
              </a:lnSpc>
            </a:pPr>
            <a:r>
              <a:rPr lang="en-US" sz="2000" dirty="0" smtClean="0"/>
              <a:t>a. Sign Modfiers</a:t>
            </a:r>
          </a:p>
          <a:p>
            <a:pPr>
              <a:lnSpc>
                <a:spcPct val="170000"/>
              </a:lnSpc>
            </a:pPr>
            <a:r>
              <a:rPr lang="en-US" sz="2000" dirty="0" smtClean="0"/>
              <a:t>b. No output</a:t>
            </a:r>
          </a:p>
          <a:p>
            <a:pPr>
              <a:lnSpc>
                <a:spcPct val="170000"/>
              </a:lnSpc>
            </a:pPr>
            <a:r>
              <a:rPr lang="en-US" sz="2000" dirty="0" smtClean="0"/>
              <a:t>c.  Compile time error</a:t>
            </a:r>
          </a:p>
          <a:p>
            <a:pPr>
              <a:lnSpc>
                <a:spcPct val="170000"/>
              </a:lnSpc>
            </a:pPr>
            <a:r>
              <a:rPr lang="en-US" sz="2000" dirty="0" smtClean="0"/>
              <a:t>d. Run-time error</a:t>
            </a:r>
          </a:p>
        </p:txBody>
      </p:sp>
      <p:pic>
        <p:nvPicPr>
          <p:cNvPr id="10"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8053705" y="3418840"/>
            <a:ext cx="457200" cy="457200"/>
          </a:xfrm>
          <a:prstGeom prst="rect">
            <a:avLst/>
          </a:prstGeom>
          <a:noFill/>
        </p:spPr>
      </p:pic>
      <p:sp>
        <p:nvSpPr>
          <p:cNvPr id="11" name="Text Box 10"/>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10</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
            <a:ext cx="52120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 name="Text Box 2"/>
          <p:cNvSpPr txBox="1"/>
          <p:nvPr/>
        </p:nvSpPr>
        <p:spPr>
          <a:xfrm>
            <a:off x="215265" y="462915"/>
            <a:ext cx="4996815" cy="3646170"/>
          </a:xfrm>
          <a:prstGeom prst="rect">
            <a:avLst/>
          </a:prstGeom>
          <a:noFill/>
        </p:spPr>
        <p:txBody>
          <a:bodyPr wrap="square" rtlCol="0" anchor="t">
            <a:spAutoFit/>
          </a:bodyPr>
          <a:lstStyle/>
          <a:p>
            <a:pPr>
              <a:lnSpc>
                <a:spcPct val="150000"/>
              </a:lnSpc>
            </a:pPr>
            <a:r>
              <a:rPr lang="en-US" sz="2200">
                <a:solidFill>
                  <a:schemeClr val="bg1"/>
                </a:solidFill>
              </a:rPr>
              <a:t>#include &lt;stdio.h&gt;</a:t>
            </a:r>
          </a:p>
          <a:p>
            <a:pPr>
              <a:lnSpc>
                <a:spcPct val="150000"/>
              </a:lnSpc>
            </a:pPr>
            <a:r>
              <a:rPr lang="en-US" sz="2200">
                <a:solidFill>
                  <a:schemeClr val="bg1"/>
                </a:solidFill>
              </a:rPr>
              <a:t>int main()</a:t>
            </a:r>
          </a:p>
          <a:p>
            <a:pPr>
              <a:lnSpc>
                <a:spcPct val="150000"/>
              </a:lnSpc>
            </a:pPr>
            <a:r>
              <a:rPr lang="en-US" sz="2200">
                <a:solidFill>
                  <a:schemeClr val="bg1"/>
                </a:solidFill>
              </a:rPr>
              <a:t>{</a:t>
            </a:r>
          </a:p>
          <a:p>
            <a:pPr>
              <a:lnSpc>
                <a:spcPct val="150000"/>
              </a:lnSpc>
            </a:pPr>
            <a:r>
              <a:rPr lang="en-US" sz="2200">
                <a:solidFill>
                  <a:schemeClr val="bg1"/>
                </a:solidFill>
              </a:rPr>
              <a:t>   </a:t>
            </a:r>
            <a:r>
              <a:rPr lang="en-US" sz="2200" b="1">
                <a:solidFill>
                  <a:srgbClr val="FFFF00"/>
                </a:solidFill>
              </a:rPr>
              <a:t> long</a:t>
            </a:r>
            <a:r>
              <a:rPr lang="en-US" sz="2200">
                <a:solidFill>
                  <a:schemeClr val="bg1"/>
                </a:solidFill>
              </a:rPr>
              <a:t> double a;</a:t>
            </a:r>
          </a:p>
          <a:p>
            <a:pPr>
              <a:lnSpc>
                <a:spcPct val="150000"/>
              </a:lnSpc>
            </a:pPr>
            <a:r>
              <a:rPr lang="en-US" sz="2200">
                <a:solidFill>
                  <a:schemeClr val="bg1"/>
                </a:solidFill>
              </a:rPr>
              <a:t>    printf("Long double is possible");</a:t>
            </a:r>
          </a:p>
          <a:p>
            <a:pPr>
              <a:lnSpc>
                <a:spcPct val="150000"/>
              </a:lnSpc>
            </a:pPr>
            <a:r>
              <a:rPr lang="en-US" sz="2200">
                <a:solidFill>
                  <a:schemeClr val="bg1"/>
                </a:solidFill>
              </a:rPr>
              <a:t>    return 0;</a:t>
            </a:r>
          </a:p>
          <a:p>
            <a:pPr>
              <a:lnSpc>
                <a:spcPct val="150000"/>
              </a:lnSpc>
            </a:pPr>
            <a:r>
              <a:rPr lang="en-US" sz="2200">
                <a:solidFill>
                  <a:schemeClr val="bg1"/>
                </a:solidFill>
              </a:rPr>
              <a:t>}</a:t>
            </a:r>
          </a:p>
        </p:txBody>
      </p:sp>
      <p:sp>
        <p:nvSpPr>
          <p:cNvPr id="9" name="TextBox 11"/>
          <p:cNvSpPr txBox="1"/>
          <p:nvPr/>
        </p:nvSpPr>
        <p:spPr>
          <a:xfrm>
            <a:off x="5593715" y="2342515"/>
            <a:ext cx="3442970" cy="2183765"/>
          </a:xfrm>
          <a:prstGeom prst="rect">
            <a:avLst/>
          </a:prstGeom>
          <a:noFill/>
        </p:spPr>
        <p:txBody>
          <a:bodyPr wrap="square" rtlCol="0">
            <a:spAutoFit/>
          </a:bodyPr>
          <a:lstStyle/>
          <a:p>
            <a:pPr>
              <a:lnSpc>
                <a:spcPct val="170000"/>
              </a:lnSpc>
            </a:pPr>
            <a:r>
              <a:rPr lang="en-US" sz="2000" dirty="0" smtClean="0"/>
              <a:t>a. Long double is possible</a:t>
            </a:r>
          </a:p>
          <a:p>
            <a:pPr>
              <a:lnSpc>
                <a:spcPct val="170000"/>
              </a:lnSpc>
            </a:pPr>
            <a:r>
              <a:rPr lang="en-US" sz="2000" dirty="0" smtClean="0"/>
              <a:t>b. No output</a:t>
            </a:r>
          </a:p>
          <a:p>
            <a:pPr>
              <a:lnSpc>
                <a:spcPct val="170000"/>
              </a:lnSpc>
            </a:pPr>
            <a:r>
              <a:rPr lang="en-US" sz="2000" dirty="0" smtClean="0"/>
              <a:t>c.  Compile time error</a:t>
            </a:r>
          </a:p>
          <a:p>
            <a:pPr>
              <a:lnSpc>
                <a:spcPct val="170000"/>
              </a:lnSpc>
            </a:pPr>
            <a:r>
              <a:rPr lang="en-US" sz="2000" dirty="0" smtClean="0"/>
              <a:t>d. Run-time error</a:t>
            </a:r>
          </a:p>
        </p:txBody>
      </p:sp>
      <p:pic>
        <p:nvPicPr>
          <p:cNvPr id="10"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8388350" y="2439035"/>
            <a:ext cx="457200" cy="457200"/>
          </a:xfrm>
          <a:prstGeom prst="rect">
            <a:avLst/>
          </a:prstGeom>
          <a:noFill/>
        </p:spPr>
      </p:pic>
      <p:sp>
        <p:nvSpPr>
          <p:cNvPr id="11" name="Text Box 10"/>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11</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13335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49885" y="467995"/>
            <a:ext cx="8594725" cy="3999865"/>
          </a:xfrm>
          <a:prstGeom prst="rect">
            <a:avLst/>
          </a:prstGeom>
          <a:noFill/>
        </p:spPr>
        <p:txBody>
          <a:bodyPr wrap="square" rtlCol="0" anchor="t">
            <a:spAutoFit/>
          </a:bodyPr>
          <a:lstStyle/>
          <a:p>
            <a:r>
              <a:rPr lang="en-US" sz="2000" b="1" dirty="0" err="1" smtClean="0"/>
              <a:t>S.No</a:t>
            </a:r>
            <a:r>
              <a:rPr lang="en-US" sz="2000" b="1" dirty="0"/>
              <a:t>	Data types	             Storage size	  Range</a:t>
            </a:r>
          </a:p>
          <a:p>
            <a:r>
              <a:rPr lang="en-US" dirty="0"/>
              <a:t>1.	char			1		</a:t>
            </a:r>
            <a:r>
              <a:rPr lang="en-US" dirty="0" smtClean="0"/>
              <a:t>-128 </a:t>
            </a:r>
            <a:r>
              <a:rPr lang="en-US" dirty="0"/>
              <a:t>to 127</a:t>
            </a:r>
          </a:p>
          <a:p>
            <a:r>
              <a:rPr lang="en-US" dirty="0"/>
              <a:t>2.	int			2/4		</a:t>
            </a:r>
            <a:r>
              <a:rPr lang="en-US" dirty="0" smtClean="0"/>
              <a:t>- 32,768 </a:t>
            </a:r>
            <a:r>
              <a:rPr lang="en-US" dirty="0"/>
              <a:t>to 32,767</a:t>
            </a:r>
          </a:p>
          <a:p>
            <a:r>
              <a:rPr lang="en-US" dirty="0"/>
              <a:t>3.	float			4		-3.4e38 to +3.4e38</a:t>
            </a:r>
          </a:p>
          <a:p>
            <a:r>
              <a:rPr lang="en-US" dirty="0"/>
              <a:t>4.	double			8		-1.7e308 to +1.7e308</a:t>
            </a:r>
          </a:p>
          <a:p>
            <a:r>
              <a:rPr lang="en-US" dirty="0"/>
              <a:t>5.	long double		10/16		-3.4e38 to +3.4e38</a:t>
            </a:r>
          </a:p>
          <a:p>
            <a:r>
              <a:rPr lang="en-US" dirty="0"/>
              <a:t>6.	signed char		1		-128 to +127</a:t>
            </a:r>
          </a:p>
          <a:p>
            <a:r>
              <a:rPr lang="en-US" dirty="0"/>
              <a:t>7.	unsigned char		1		 0 to 255</a:t>
            </a:r>
          </a:p>
          <a:p>
            <a:r>
              <a:rPr lang="en-US" dirty="0"/>
              <a:t>8.	short signed int		2		 -32768 to +32767</a:t>
            </a:r>
          </a:p>
          <a:p>
            <a:r>
              <a:rPr lang="en-US" dirty="0"/>
              <a:t>9.	short unsigned int		2		  0 to 65535</a:t>
            </a:r>
          </a:p>
          <a:p>
            <a:r>
              <a:rPr lang="en-US" dirty="0"/>
              <a:t>10.	signed int	                 		4		 -2147483648 to +2147483647</a:t>
            </a:r>
          </a:p>
          <a:p>
            <a:r>
              <a:rPr lang="en-US" dirty="0"/>
              <a:t>11.	unsigned int		4		 0 to 4294967295</a:t>
            </a:r>
          </a:p>
          <a:p>
            <a:r>
              <a:rPr lang="en-US" dirty="0"/>
              <a:t>12.	long signed int		4		 -2147483647 to +2147483647</a:t>
            </a:r>
          </a:p>
          <a:p>
            <a:r>
              <a:rPr lang="en-US" dirty="0"/>
              <a:t>13.	long unsigned int		4		 0 to 4294967295</a:t>
            </a: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1857356" y="1997307"/>
            <a:ext cx="5323205" cy="645160"/>
          </a:xfrm>
          <a:prstGeom prst="rect">
            <a:avLst/>
          </a:prstGeom>
        </p:spPr>
        <p:txBody>
          <a:bodyPr wrap="none">
            <a:spAutoFit/>
          </a:bodyPr>
          <a:lstStyle/>
          <a:p>
            <a:r>
              <a:rPr lang="en-US" sz="3600" b="1" dirty="0" smtClean="0">
                <a:solidFill>
                  <a:schemeClr val="bg1"/>
                </a:solidFill>
              </a:rPr>
              <a:t>C Preprocessor and Macros</a:t>
            </a:r>
            <a:endParaRPr lang="en-US" sz="36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Rectangle 10"/>
          <p:cNvSpPr/>
          <p:nvPr/>
        </p:nvSpPr>
        <p:spPr>
          <a:xfrm>
            <a:off x="285720" y="703232"/>
            <a:ext cx="4000528" cy="3646170"/>
          </a:xfrm>
          <a:prstGeom prst="rect">
            <a:avLst/>
          </a:prstGeom>
        </p:spPr>
        <p:txBody>
          <a:bodyPr wrap="square">
            <a:spAutoFit/>
          </a:bodyPr>
          <a:lstStyle/>
          <a:p>
            <a:pPr>
              <a:lnSpc>
                <a:spcPct val="150000"/>
              </a:lnSpc>
            </a:pPr>
            <a:r>
              <a:rPr lang="en-US" sz="2200" dirty="0" smtClean="0">
                <a:solidFill>
                  <a:schemeClr val="bg1"/>
                </a:solidFill>
              </a:rPr>
              <a:t>#include &lt;stdio.h&gt;</a:t>
            </a:r>
          </a:p>
          <a:p>
            <a:pPr>
              <a:lnSpc>
                <a:spcPct val="150000"/>
              </a:lnSpc>
            </a:pPr>
            <a:r>
              <a:rPr lang="en-US" sz="2200" b="1" dirty="0" smtClean="0">
                <a:solidFill>
                  <a:schemeClr val="bg1"/>
                </a:solidFill>
              </a:rPr>
              <a:t>#define max 100</a:t>
            </a:r>
          </a:p>
          <a:p>
            <a:pPr>
              <a:lnSpc>
                <a:spcPct val="150000"/>
              </a:lnSpc>
            </a:pPr>
            <a:r>
              <a:rPr lang="en-US" sz="2200" dirty="0" smtClean="0">
                <a:solidFill>
                  <a:schemeClr val="bg1"/>
                </a:solidFill>
              </a:rPr>
              <a:t> int main () </a:t>
            </a:r>
          </a:p>
          <a:p>
            <a:pPr>
              <a:lnSpc>
                <a:spcPct val="150000"/>
              </a:lnSpc>
            </a:pPr>
            <a:r>
              <a:rPr lang="en-US" sz="2200" dirty="0" smtClean="0">
                <a:solidFill>
                  <a:schemeClr val="bg1"/>
                </a:solidFill>
              </a:rPr>
              <a:t> {</a:t>
            </a:r>
          </a:p>
          <a:p>
            <a:pPr>
              <a:lnSpc>
                <a:spcPct val="150000"/>
              </a:lnSpc>
            </a:pPr>
            <a:r>
              <a:rPr lang="en-US" sz="2200" dirty="0" smtClean="0">
                <a:solidFill>
                  <a:schemeClr val="bg1"/>
                </a:solidFill>
              </a:rPr>
              <a:t>    printf("%d", max);</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Declaration error</a:t>
            </a:r>
          </a:p>
          <a:p>
            <a:pPr marL="514350" indent="-514350">
              <a:lnSpc>
                <a:spcPct val="200000"/>
              </a:lnSpc>
              <a:buAutoNum type="alphaLcPeriod"/>
            </a:pPr>
            <a:r>
              <a:rPr lang="en-US" sz="2200" dirty="0" smtClean="0"/>
              <a:t>Compilation error</a:t>
            </a:r>
          </a:p>
          <a:p>
            <a:pPr marL="514350" indent="-514350">
              <a:lnSpc>
                <a:spcPct val="200000"/>
              </a:lnSpc>
              <a:buAutoNum type="alphaLcPeriod"/>
            </a:pPr>
            <a:r>
              <a:rPr lang="en-US" sz="2200" dirty="0" smtClean="0"/>
              <a:t>100</a:t>
            </a:r>
          </a:p>
          <a:p>
            <a:pPr marL="514350" indent="-514350">
              <a:lnSpc>
                <a:spcPct val="200000"/>
              </a:lnSpc>
              <a:buAutoNum type="alphaLcPeriod"/>
            </a:pPr>
            <a:r>
              <a:rPr lang="en-US" sz="2200" dirty="0" smtClean="0"/>
              <a:t>Garbage value</a:t>
            </a:r>
            <a:endParaRPr lang="en-US" sz="2200" dirty="0"/>
          </a:p>
        </p:txBody>
      </p:sp>
      <p:pic>
        <p:nvPicPr>
          <p:cNvPr id="143364"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6215074" y="3215142"/>
            <a:ext cx="642941" cy="552144"/>
          </a:xfrm>
          <a:prstGeom prst="rect">
            <a:avLst/>
          </a:prstGeom>
          <a:noFill/>
        </p:spPr>
      </p:pic>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12</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trips(downRight)">
                                      <p:cBhvr>
                                        <p:cTn id="7" dur="1000"/>
                                        <p:tgtEl>
                                          <p:spTgt spid="1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strips(downRight)">
                                      <p:cBhvr>
                                        <p:cTn id="10" dur="1000"/>
                                        <p:tgtEl>
                                          <p:spTgt spid="11">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strips(downRight)">
                                      <p:cBhvr>
                                        <p:cTn id="13" dur="1000"/>
                                        <p:tgtEl>
                                          <p:spTgt spid="11">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strips(downRight)">
                                      <p:cBhvr>
                                        <p:cTn id="16" dur="1000"/>
                                        <p:tgtEl>
                                          <p:spTgt spid="11">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strips(downRight)">
                                      <p:cBhvr>
                                        <p:cTn id="19" dur="1000"/>
                                        <p:tgtEl>
                                          <p:spTgt spid="11">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strips(downRight)">
                                      <p:cBhvr>
                                        <p:cTn id="22" dur="1000"/>
                                        <p:tgtEl>
                                          <p:spTgt spid="11">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strips(downRight)">
                                      <p:cBhvr>
                                        <p:cTn id="25" dur="1000"/>
                                        <p:tgtEl>
                                          <p:spTgt spid="1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trips(downRight)">
                                      <p:cBhvr>
                                        <p:cTn id="30" dur="1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500" fill="hold"/>
                                        <p:tgtEl>
                                          <p:spTgt spid="11">
                                            <p:txEl>
                                              <p:pRg st="1" end="1"/>
                                            </p:txEl>
                                          </p:spTgt>
                                        </p:tgtEl>
                                        <p:attrNameLst>
                                          <p:attrName>style.color</p:attrName>
                                        </p:attrNameLst>
                                      </p:cBhvr>
                                      <p:to>
                                        <a:srgbClr val="FFFF00"/>
                                      </p:to>
                                    </p:animClr>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143364"/>
                                        </p:tgtEl>
                                        <p:attrNameLst>
                                          <p:attrName>style.visibility</p:attrName>
                                        </p:attrNameLst>
                                      </p:cBhvr>
                                      <p:to>
                                        <p:strVal val="visible"/>
                                      </p:to>
                                    </p:set>
                                    <p:anim calcmode="lin" valueType="num">
                                      <p:cBhvr>
                                        <p:cTn id="39" dur="1000" fill="hold"/>
                                        <p:tgtEl>
                                          <p:spTgt spid="143364"/>
                                        </p:tgtEl>
                                        <p:attrNameLst>
                                          <p:attrName>ppt_w</p:attrName>
                                        </p:attrNameLst>
                                      </p:cBhvr>
                                      <p:tavLst>
                                        <p:tav tm="0">
                                          <p:val>
                                            <p:strVal val="#ppt_w*0.70"/>
                                          </p:val>
                                        </p:tav>
                                        <p:tav tm="100000">
                                          <p:val>
                                            <p:strVal val="#ppt_w"/>
                                          </p:val>
                                        </p:tav>
                                      </p:tavLst>
                                    </p:anim>
                                    <p:anim calcmode="lin" valueType="num">
                                      <p:cBhvr>
                                        <p:cTn id="40" dur="1000" fill="hold"/>
                                        <p:tgtEl>
                                          <p:spTgt spid="143364"/>
                                        </p:tgtEl>
                                        <p:attrNameLst>
                                          <p:attrName>ppt_h</p:attrName>
                                        </p:attrNameLst>
                                      </p:cBhvr>
                                      <p:tavLst>
                                        <p:tav tm="0">
                                          <p:val>
                                            <p:strVal val="#ppt_h"/>
                                          </p:val>
                                        </p:tav>
                                        <p:tav tm="100000">
                                          <p:val>
                                            <p:strVal val="#ppt_h"/>
                                          </p:val>
                                        </p:tav>
                                      </p:tavLst>
                                    </p:anim>
                                    <p:animEffect transition="in" filter="fade">
                                      <p:cBhvr>
                                        <p:cTn id="41"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22" name="AutoShape 6"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pic>
        <p:nvPicPr>
          <p:cNvPr id="4" name="Shape 115"/>
          <p:cNvPicPr preferRelativeResize="0"/>
          <p:nvPr/>
        </p:nvPicPr>
        <p:blipFill>
          <a:blip r:embed="rId3" cstate="print"/>
          <a:stretch>
            <a:fillRect/>
          </a:stretch>
        </p:blipFill>
        <p:spPr>
          <a:xfrm>
            <a:off x="8364294" y="69696"/>
            <a:ext cx="648072" cy="519522"/>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
        <p:nvSpPr>
          <p:cNvPr id="9224" name="AutoShape 8"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6" name="AutoShape 10"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8" name="AutoShape 12"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5" name="AutoShape 19"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7" name="AutoShape 21"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9" name="AutoShape 23"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41" name="AutoShape 25"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15" name="Rectangle 14"/>
          <p:cNvSpPr/>
          <p:nvPr/>
        </p:nvSpPr>
        <p:spPr>
          <a:xfrm>
            <a:off x="4860032" y="-185"/>
            <a:ext cx="4283968"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p:cNvSpPr/>
          <p:nvPr/>
        </p:nvSpPr>
        <p:spPr>
          <a:xfrm>
            <a:off x="5" y="-869414"/>
            <a:ext cx="4176463" cy="4507865"/>
          </a:xfrm>
          <a:prstGeom prst="rect">
            <a:avLst/>
          </a:prstGeom>
        </p:spPr>
        <p:txBody>
          <a:bodyPr wrap="square">
            <a:spAutoFit/>
          </a:bodyPr>
          <a:lstStyle/>
          <a:p>
            <a:r>
              <a:rPr lang="en-US" sz="28700" b="1" dirty="0" smtClean="0">
                <a:ln w="10541" cmpd="sng">
                  <a:solidFill>
                    <a:srgbClr val="7D7D7D">
                      <a:tint val="100000"/>
                      <a:shade val="100000"/>
                      <a:satMod val="110000"/>
                    </a:srgbClr>
                  </a:solidFill>
                  <a:prstDash val="solid"/>
                </a:ln>
                <a:solidFill>
                  <a:schemeClr val="bg1"/>
                </a:solidFill>
              </a:rPr>
              <a:t>C</a:t>
            </a:r>
          </a:p>
        </p:txBody>
      </p:sp>
      <p:sp>
        <p:nvSpPr>
          <p:cNvPr id="9" name="Rectangle 8"/>
          <p:cNvSpPr/>
          <p:nvPr/>
        </p:nvSpPr>
        <p:spPr>
          <a:xfrm>
            <a:off x="4993005" y="2172970"/>
            <a:ext cx="1635125" cy="2030095"/>
          </a:xfrm>
          <a:prstGeom prst="rect">
            <a:avLst/>
          </a:prstGeom>
        </p:spPr>
        <p:txBody>
          <a:bodyPr wrap="square">
            <a:spAutoFit/>
          </a:bodyPr>
          <a:lstStyle/>
          <a:p>
            <a:pPr>
              <a:lnSpc>
                <a:spcPct val="150000"/>
              </a:lnSpc>
            </a:pPr>
            <a:r>
              <a:rPr lang="en-US" altLang="en-IN" sz="2800" b="1" dirty="0" smtClean="0">
                <a:solidFill>
                  <a:schemeClr val="bg1"/>
                </a:solidFill>
              </a:rPr>
              <a:t>FORTRAN</a:t>
            </a:r>
          </a:p>
          <a:p>
            <a:pPr>
              <a:lnSpc>
                <a:spcPct val="150000"/>
              </a:lnSpc>
            </a:pPr>
            <a:r>
              <a:rPr lang="en-US" altLang="en-IN" sz="2800" b="1" dirty="0" smtClean="0">
                <a:solidFill>
                  <a:schemeClr val="bg1"/>
                </a:solidFill>
              </a:rPr>
              <a:t>ALGOL </a:t>
            </a:r>
          </a:p>
          <a:p>
            <a:pPr>
              <a:lnSpc>
                <a:spcPct val="150000"/>
              </a:lnSpc>
            </a:pPr>
            <a:r>
              <a:rPr lang="en-US" altLang="en-IN" sz="2800" b="1" dirty="0" smtClean="0">
                <a:solidFill>
                  <a:schemeClr val="bg1"/>
                </a:solidFill>
              </a:rPr>
              <a:t>COBOL</a:t>
            </a:r>
          </a:p>
        </p:txBody>
      </p:sp>
      <p:sp>
        <p:nvSpPr>
          <p:cNvPr id="2" name="Text Box 1"/>
          <p:cNvSpPr txBox="1"/>
          <p:nvPr/>
        </p:nvSpPr>
        <p:spPr>
          <a:xfrm>
            <a:off x="7108190" y="2172970"/>
            <a:ext cx="1395730" cy="2030095"/>
          </a:xfrm>
          <a:prstGeom prst="rect">
            <a:avLst/>
          </a:prstGeom>
          <a:noFill/>
        </p:spPr>
        <p:txBody>
          <a:bodyPr wrap="square" rtlCol="0" anchor="t">
            <a:spAutoFit/>
          </a:bodyPr>
          <a:lstStyle/>
          <a:p>
            <a:pPr>
              <a:lnSpc>
                <a:spcPct val="150000"/>
              </a:lnSpc>
            </a:pPr>
            <a:r>
              <a:rPr lang="en-US" altLang="en-IN" sz="2800" b="1" dirty="0" smtClean="0">
                <a:solidFill>
                  <a:schemeClr val="bg1"/>
                </a:solidFill>
                <a:sym typeface="+mn-ea"/>
              </a:rPr>
              <a:t>CPL</a:t>
            </a:r>
          </a:p>
          <a:p>
            <a:pPr>
              <a:lnSpc>
                <a:spcPct val="150000"/>
              </a:lnSpc>
            </a:pPr>
            <a:r>
              <a:rPr lang="en-US" altLang="en-IN" sz="2800" b="1" dirty="0" smtClean="0">
                <a:solidFill>
                  <a:schemeClr val="bg1"/>
                </a:solidFill>
                <a:sym typeface="+mn-ea"/>
              </a:rPr>
              <a:t>BCPL</a:t>
            </a:r>
          </a:p>
          <a:p>
            <a:pPr>
              <a:lnSpc>
                <a:spcPct val="150000"/>
              </a:lnSpc>
            </a:pPr>
            <a:r>
              <a:rPr lang="en-US" altLang="en-IN" sz="2800" b="1" dirty="0" smtClean="0">
                <a:solidFill>
                  <a:schemeClr val="bg1"/>
                </a:solidFill>
                <a:sym typeface="+mn-ea"/>
              </a:rPr>
              <a:t>B</a:t>
            </a:r>
          </a:p>
        </p:txBody>
      </p:sp>
      <p:sp>
        <p:nvSpPr>
          <p:cNvPr id="3" name="Rectangle 2"/>
          <p:cNvSpPr/>
          <p:nvPr/>
        </p:nvSpPr>
        <p:spPr>
          <a:xfrm>
            <a:off x="3817620" y="2284730"/>
            <a:ext cx="4545965" cy="829945"/>
          </a:xfrm>
          <a:prstGeom prst="rect">
            <a:avLst/>
          </a:prstGeom>
        </p:spPr>
        <p:txBody>
          <a:bodyPr wrap="square">
            <a:spAutoFit/>
          </a:bodyPr>
          <a:lstStyle/>
          <a:p>
            <a:pPr>
              <a:lnSpc>
                <a:spcPct val="150000"/>
              </a:lnSpc>
            </a:pPr>
            <a:r>
              <a:rPr lang="en-US" altLang="en-IN" sz="3200" b="1" dirty="0" smtClean="0">
                <a:solidFill>
                  <a:schemeClr val="bg1"/>
                </a:solidFill>
              </a:rPr>
              <a:t>-  Why the letter C...? </a:t>
            </a:r>
          </a:p>
        </p:txBody>
      </p:sp>
      <p:sp>
        <p:nvSpPr>
          <p:cNvPr id="5" name="Rectangle 4"/>
          <p:cNvSpPr/>
          <p:nvPr/>
        </p:nvSpPr>
        <p:spPr>
          <a:xfrm>
            <a:off x="2051725" y="1234138"/>
            <a:ext cx="2574290" cy="829945"/>
          </a:xfrm>
          <a:prstGeom prst="rect">
            <a:avLst/>
          </a:prstGeom>
        </p:spPr>
        <p:txBody>
          <a:bodyPr wrap="none">
            <a:spAutoFit/>
          </a:bodyPr>
          <a:lstStyle/>
          <a:p>
            <a:r>
              <a:rPr lang="en-US" sz="4800" b="1" dirty="0" smtClean="0">
                <a:ln w="10541" cmpd="sng">
                  <a:solidFill>
                    <a:srgbClr val="7D7D7D">
                      <a:tint val="100000"/>
                      <a:shade val="100000"/>
                      <a:satMod val="110000"/>
                    </a:srgbClr>
                  </a:solidFill>
                  <a:prstDash val="solid"/>
                </a:ln>
                <a:solidFill>
                  <a:schemeClr val="bg1"/>
                </a:solidFill>
              </a:rPr>
              <a:t>Language</a:t>
            </a:r>
            <a:endParaRPr lang="en-IN" dirty="0"/>
          </a:p>
        </p:txBody>
      </p:sp>
      <p:pic>
        <p:nvPicPr>
          <p:cNvPr id="17" name="Picture 1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2857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2" nodeType="after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ppt_x</p:attrName>
                                        </p:attrNameLst>
                                      </p:cBhvr>
                                      <p:tavLst>
                                        <p:tav tm="0">
                                          <p:val>
                                            <p:strVal val="#ppt_x-.2"/>
                                          </p:val>
                                        </p:tav>
                                        <p:tav tm="100000">
                                          <p:val>
                                            <p:strVal val="#ppt_x"/>
                                          </p:val>
                                        </p:tav>
                                      </p:tavLst>
                                    </p:anim>
                                    <p:anim calcmode="lin" valueType="num">
                                      <p:cBhvr>
                                        <p:cTn id="12"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3" dur="1000"/>
                                        <p:tgtEl>
                                          <p:spTgt spid="9"/>
                                        </p:tgtEl>
                                      </p:cBhvr>
                                    </p:animEffect>
                                  </p:childTnLst>
                                </p:cTn>
                              </p:par>
                            </p:childTnLst>
                          </p:cTn>
                        </p:par>
                        <p:par>
                          <p:cTn id="14" fill="hold">
                            <p:stCondLst>
                              <p:cond delay="1500"/>
                            </p:stCondLst>
                            <p:childTnLst>
                              <p:par>
                                <p:cTn id="15" presetID="29"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ppt_x</p:attrName>
                                        </p:attrNameLst>
                                      </p:cBhvr>
                                      <p:tavLst>
                                        <p:tav tm="0">
                                          <p:val>
                                            <p:strVal val="#ppt_x-.2"/>
                                          </p:val>
                                        </p:tav>
                                        <p:tav tm="100000">
                                          <p:val>
                                            <p:strVal val="#ppt_x"/>
                                          </p:val>
                                        </p:tav>
                                      </p:tavLst>
                                    </p:anim>
                                    <p:anim calcmode="lin" valueType="num">
                                      <p:cBhvr>
                                        <p:cTn id="1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3" grpId="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Rectangle 10"/>
          <p:cNvSpPr/>
          <p:nvPr/>
        </p:nvSpPr>
        <p:spPr>
          <a:xfrm>
            <a:off x="285720" y="703232"/>
            <a:ext cx="4000528" cy="4154170"/>
          </a:xfrm>
          <a:prstGeom prst="rect">
            <a:avLst/>
          </a:prstGeom>
        </p:spPr>
        <p:txBody>
          <a:bodyPr wrap="square">
            <a:spAutoFit/>
          </a:bodyPr>
          <a:lstStyle/>
          <a:p>
            <a:pPr>
              <a:lnSpc>
                <a:spcPct val="150000"/>
              </a:lnSpc>
            </a:pPr>
            <a:r>
              <a:rPr lang="en-US" sz="2200" dirty="0" smtClean="0">
                <a:solidFill>
                  <a:schemeClr val="bg1"/>
                </a:solidFill>
              </a:rPr>
              <a:t>#include &lt;stdio.h&gt;</a:t>
            </a:r>
          </a:p>
          <a:p>
            <a:pPr>
              <a:lnSpc>
                <a:spcPct val="150000"/>
              </a:lnSpc>
            </a:pPr>
            <a:r>
              <a:rPr lang="en-US" sz="2200" dirty="0" smtClean="0">
                <a:solidFill>
                  <a:schemeClr val="bg1"/>
                </a:solidFill>
              </a:rPr>
              <a:t>#define max 100</a:t>
            </a:r>
          </a:p>
          <a:p>
            <a:pPr>
              <a:lnSpc>
                <a:spcPct val="150000"/>
              </a:lnSpc>
            </a:pPr>
            <a:r>
              <a:rPr lang="en-US" sz="2200" dirty="0" smtClean="0">
                <a:solidFill>
                  <a:schemeClr val="bg1"/>
                </a:solidFill>
              </a:rPr>
              <a:t> int main () </a:t>
            </a:r>
          </a:p>
          <a:p>
            <a:pPr>
              <a:lnSpc>
                <a:spcPct val="150000"/>
              </a:lnSpc>
            </a:pPr>
            <a:r>
              <a:rPr lang="en-US" sz="2200" dirty="0" smtClean="0">
                <a:solidFill>
                  <a:schemeClr val="bg1"/>
                </a:solidFill>
              </a:rPr>
              <a:t> {</a:t>
            </a:r>
          </a:p>
          <a:p>
            <a:pPr>
              <a:lnSpc>
                <a:spcPct val="150000"/>
              </a:lnSpc>
            </a:pPr>
            <a:r>
              <a:rPr lang="en-US" sz="2200" dirty="0" smtClean="0">
                <a:solidFill>
                  <a:schemeClr val="bg1"/>
                </a:solidFill>
              </a:rPr>
              <a:t>    int  a= max;</a:t>
            </a:r>
          </a:p>
          <a:p>
            <a:pPr>
              <a:lnSpc>
                <a:spcPct val="150000"/>
              </a:lnSpc>
            </a:pPr>
            <a:r>
              <a:rPr lang="en-US" sz="2200" dirty="0" smtClean="0">
                <a:solidFill>
                  <a:schemeClr val="bg1"/>
                </a:solidFill>
              </a:rPr>
              <a:t>    printf("%d", a);</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Declaration error</a:t>
            </a:r>
          </a:p>
          <a:p>
            <a:pPr marL="514350" indent="-514350">
              <a:lnSpc>
                <a:spcPct val="200000"/>
              </a:lnSpc>
              <a:buAutoNum type="alphaLcPeriod"/>
            </a:pPr>
            <a:r>
              <a:rPr lang="en-US" sz="2200" dirty="0" smtClean="0"/>
              <a:t>Compilation error</a:t>
            </a:r>
          </a:p>
          <a:p>
            <a:pPr marL="514350" indent="-514350">
              <a:lnSpc>
                <a:spcPct val="200000"/>
              </a:lnSpc>
              <a:buAutoNum type="alphaLcPeriod"/>
            </a:pPr>
            <a:r>
              <a:rPr lang="en-US" sz="2200" dirty="0" smtClean="0"/>
              <a:t>100</a:t>
            </a:r>
          </a:p>
          <a:p>
            <a:pPr marL="514350" indent="-514350">
              <a:lnSpc>
                <a:spcPct val="200000"/>
              </a:lnSpc>
              <a:buAutoNum type="alphaLcPeriod"/>
            </a:pPr>
            <a:r>
              <a:rPr lang="en-US" sz="2200" dirty="0" smtClean="0"/>
              <a:t>Garbage value</a:t>
            </a:r>
            <a:endParaRPr lang="en-US" sz="2200" dirty="0"/>
          </a:p>
        </p:txBody>
      </p:sp>
      <p:pic>
        <p:nvPicPr>
          <p:cNvPr id="143364"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6215074" y="3215142"/>
            <a:ext cx="642941" cy="552144"/>
          </a:xfrm>
          <a:prstGeom prst="rect">
            <a:avLst/>
          </a:prstGeom>
          <a:noFill/>
        </p:spPr>
      </p:pic>
      <p:cxnSp>
        <p:nvCxnSpPr>
          <p:cNvPr id="13" name="Straight Arrow Connector 12"/>
          <p:cNvCxnSpPr/>
          <p:nvPr/>
        </p:nvCxnSpPr>
        <p:spPr>
          <a:xfrm>
            <a:off x="2071670" y="3072266"/>
            <a:ext cx="365760"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2428860" y="2857952"/>
            <a:ext cx="1462405" cy="429895"/>
          </a:xfrm>
          <a:prstGeom prst="rect">
            <a:avLst/>
          </a:prstGeom>
          <a:noFill/>
        </p:spPr>
        <p:txBody>
          <a:bodyPr wrap="none" rtlCol="0">
            <a:spAutoFit/>
          </a:bodyPr>
          <a:lstStyle/>
          <a:p>
            <a:r>
              <a:rPr lang="en-US" sz="2200" b="1" dirty="0" smtClean="0">
                <a:solidFill>
                  <a:srgbClr val="FFFF00"/>
                </a:solidFill>
              </a:rPr>
              <a:t>int  a= 100;</a:t>
            </a:r>
            <a:endParaRPr lang="en-US" sz="2200" b="1" dirty="0">
              <a:solidFill>
                <a:srgbClr val="FFFF00"/>
              </a:solidFill>
            </a:endParaRPr>
          </a:p>
        </p:txBody>
      </p:sp>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13</a:t>
            </a:r>
          </a:p>
        </p:txBody>
      </p:sp>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downRigh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143364"/>
                                        </p:tgtEl>
                                        <p:attrNameLst>
                                          <p:attrName>style.visibility</p:attrName>
                                        </p:attrNameLst>
                                      </p:cBhvr>
                                      <p:to>
                                        <p:strVal val="visible"/>
                                      </p:to>
                                    </p:set>
                                    <p:anim calcmode="lin" valueType="num">
                                      <p:cBhvr>
                                        <p:cTn id="27" dur="1000" fill="hold"/>
                                        <p:tgtEl>
                                          <p:spTgt spid="143364"/>
                                        </p:tgtEl>
                                        <p:attrNameLst>
                                          <p:attrName>ppt_w</p:attrName>
                                        </p:attrNameLst>
                                      </p:cBhvr>
                                      <p:tavLst>
                                        <p:tav tm="0">
                                          <p:val>
                                            <p:strVal val="#ppt_w*0.70"/>
                                          </p:val>
                                        </p:tav>
                                        <p:tav tm="100000">
                                          <p:val>
                                            <p:strVal val="#ppt_w"/>
                                          </p:val>
                                        </p:tav>
                                      </p:tavLst>
                                    </p:anim>
                                    <p:anim calcmode="lin" valueType="num">
                                      <p:cBhvr>
                                        <p:cTn id="28" dur="1000" fill="hold"/>
                                        <p:tgtEl>
                                          <p:spTgt spid="143364"/>
                                        </p:tgtEl>
                                        <p:attrNameLst>
                                          <p:attrName>ppt_h</p:attrName>
                                        </p:attrNameLst>
                                      </p:cBhvr>
                                      <p:tavLst>
                                        <p:tav tm="0">
                                          <p:val>
                                            <p:strVal val="#ppt_h"/>
                                          </p:val>
                                        </p:tav>
                                        <p:tav tm="100000">
                                          <p:val>
                                            <p:strVal val="#ppt_h"/>
                                          </p:val>
                                        </p:tav>
                                      </p:tavLst>
                                    </p:anim>
                                    <p:animEffect transition="in" filter="fade">
                                      <p:cBhvr>
                                        <p:cTn id="2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214282" y="481153"/>
            <a:ext cx="4000528" cy="4661535"/>
          </a:xfrm>
          <a:prstGeom prst="rect">
            <a:avLst/>
          </a:prstGeom>
        </p:spPr>
        <p:txBody>
          <a:bodyPr wrap="square">
            <a:spAutoFit/>
          </a:bodyPr>
          <a:lstStyle/>
          <a:p>
            <a:pPr>
              <a:lnSpc>
                <a:spcPct val="150000"/>
              </a:lnSpc>
            </a:pPr>
            <a:r>
              <a:rPr lang="en-US" sz="2200" dirty="0" smtClean="0">
                <a:solidFill>
                  <a:schemeClr val="bg1"/>
                </a:solidFill>
              </a:rPr>
              <a:t>#include &lt;stdio.h&gt;</a:t>
            </a:r>
          </a:p>
          <a:p>
            <a:pPr>
              <a:lnSpc>
                <a:spcPct val="150000"/>
              </a:lnSpc>
            </a:pPr>
            <a:r>
              <a:rPr lang="en-US" sz="2200" dirty="0" smtClean="0">
                <a:solidFill>
                  <a:schemeClr val="bg1"/>
                </a:solidFill>
              </a:rPr>
              <a:t>#define max 100</a:t>
            </a:r>
          </a:p>
          <a:p>
            <a:pPr>
              <a:lnSpc>
                <a:spcPct val="150000"/>
              </a:lnSpc>
            </a:pPr>
            <a:r>
              <a:rPr lang="en-US" sz="2200" dirty="0" smtClean="0">
                <a:solidFill>
                  <a:schemeClr val="bg1"/>
                </a:solidFill>
              </a:rPr>
              <a:t> int main () </a:t>
            </a:r>
          </a:p>
          <a:p>
            <a:pPr>
              <a:lnSpc>
                <a:spcPct val="150000"/>
              </a:lnSpc>
            </a:pPr>
            <a:r>
              <a:rPr lang="en-US" sz="2200" dirty="0" smtClean="0">
                <a:solidFill>
                  <a:schemeClr val="bg1"/>
                </a:solidFill>
              </a:rPr>
              <a:t> {</a:t>
            </a:r>
          </a:p>
          <a:p>
            <a:pPr>
              <a:lnSpc>
                <a:spcPct val="150000"/>
              </a:lnSpc>
            </a:pPr>
            <a:r>
              <a:rPr lang="en-US" sz="2200" dirty="0" smtClean="0">
                <a:solidFill>
                  <a:schemeClr val="bg1"/>
                </a:solidFill>
              </a:rPr>
              <a:t>    #define max 50</a:t>
            </a:r>
          </a:p>
          <a:p>
            <a:pPr>
              <a:lnSpc>
                <a:spcPct val="150000"/>
              </a:lnSpc>
            </a:pPr>
            <a:r>
              <a:rPr lang="en-US" sz="2200" dirty="0" smtClean="0">
                <a:solidFill>
                  <a:schemeClr val="bg1"/>
                </a:solidFill>
              </a:rPr>
              <a:t>    int  a= max;</a:t>
            </a:r>
          </a:p>
          <a:p>
            <a:pPr>
              <a:lnSpc>
                <a:spcPct val="150000"/>
              </a:lnSpc>
            </a:pPr>
            <a:r>
              <a:rPr lang="en-US" sz="2200" dirty="0" smtClean="0">
                <a:solidFill>
                  <a:schemeClr val="bg1"/>
                </a:solidFill>
              </a:rPr>
              <a:t>    printf("%d", a);</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100</a:t>
            </a:r>
          </a:p>
          <a:p>
            <a:pPr marL="514350" indent="-514350">
              <a:lnSpc>
                <a:spcPct val="200000"/>
              </a:lnSpc>
              <a:buAutoNum type="alphaLcPeriod"/>
            </a:pPr>
            <a:r>
              <a:rPr lang="en-US" sz="2200" dirty="0" smtClean="0"/>
              <a:t>50</a:t>
            </a:r>
          </a:p>
          <a:p>
            <a:pPr marL="514350" indent="-514350">
              <a:lnSpc>
                <a:spcPct val="200000"/>
              </a:lnSpc>
              <a:buAutoNum type="alphaLcPeriod"/>
            </a:pPr>
            <a:r>
              <a:rPr lang="en-US" sz="2200" dirty="0" smtClean="0">
                <a:sym typeface="+mn-ea"/>
              </a:rPr>
              <a:t>Re-declaration error</a:t>
            </a:r>
            <a:endParaRPr lang="en-US" sz="2200" dirty="0" smtClean="0"/>
          </a:p>
          <a:p>
            <a:pPr marL="514350" indent="-514350">
              <a:lnSpc>
                <a:spcPct val="200000"/>
              </a:lnSpc>
              <a:buAutoNum type="alphaLcPeriod"/>
            </a:pPr>
            <a:r>
              <a:rPr lang="en-US" sz="2200" dirty="0" smtClean="0"/>
              <a:t>Garbage value</a:t>
            </a:r>
            <a:endParaRPr lang="en-US" sz="2200" dirty="0"/>
          </a:p>
        </p:txBody>
      </p:sp>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14</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214282" y="481153"/>
            <a:ext cx="4000528" cy="4661535"/>
          </a:xfrm>
          <a:prstGeom prst="rect">
            <a:avLst/>
          </a:prstGeom>
        </p:spPr>
        <p:txBody>
          <a:bodyPr wrap="square">
            <a:spAutoFit/>
          </a:bodyPr>
          <a:lstStyle/>
          <a:p>
            <a:pPr>
              <a:lnSpc>
                <a:spcPct val="150000"/>
              </a:lnSpc>
            </a:pPr>
            <a:r>
              <a:rPr lang="en-US" sz="2200" dirty="0" smtClean="0">
                <a:solidFill>
                  <a:schemeClr val="bg1"/>
                </a:solidFill>
              </a:rPr>
              <a:t>#include &lt;stdio.h&gt;</a:t>
            </a:r>
          </a:p>
          <a:p>
            <a:pPr>
              <a:lnSpc>
                <a:spcPct val="150000"/>
              </a:lnSpc>
            </a:pPr>
            <a:r>
              <a:rPr lang="en-US" sz="2200" dirty="0" smtClean="0">
                <a:solidFill>
                  <a:schemeClr val="bg1"/>
                </a:solidFill>
              </a:rPr>
              <a:t>#define max 100</a:t>
            </a:r>
          </a:p>
          <a:p>
            <a:pPr>
              <a:lnSpc>
                <a:spcPct val="150000"/>
              </a:lnSpc>
            </a:pPr>
            <a:r>
              <a:rPr lang="en-US" sz="2200" dirty="0" smtClean="0">
                <a:solidFill>
                  <a:schemeClr val="bg1"/>
                </a:solidFill>
              </a:rPr>
              <a:t> int main () </a:t>
            </a:r>
          </a:p>
          <a:p>
            <a:pPr>
              <a:lnSpc>
                <a:spcPct val="150000"/>
              </a:lnSpc>
            </a:pPr>
            <a:r>
              <a:rPr lang="en-US" sz="2200" dirty="0" smtClean="0">
                <a:solidFill>
                  <a:schemeClr val="bg1"/>
                </a:solidFill>
              </a:rPr>
              <a:t> {</a:t>
            </a:r>
          </a:p>
          <a:p>
            <a:pPr>
              <a:lnSpc>
                <a:spcPct val="150000"/>
              </a:lnSpc>
            </a:pPr>
            <a:r>
              <a:rPr lang="en-US" sz="2200" dirty="0" smtClean="0">
                <a:solidFill>
                  <a:schemeClr val="bg1"/>
                </a:solidFill>
              </a:rPr>
              <a:t>    </a:t>
            </a:r>
            <a:r>
              <a:rPr lang="en-US" sz="2200" b="1" dirty="0" smtClean="0">
                <a:solidFill>
                  <a:srgbClr val="FF0000"/>
                </a:solidFill>
              </a:rPr>
              <a:t>#define max 50</a:t>
            </a:r>
          </a:p>
          <a:p>
            <a:pPr>
              <a:lnSpc>
                <a:spcPct val="150000"/>
              </a:lnSpc>
            </a:pPr>
            <a:r>
              <a:rPr lang="en-US" sz="2200" dirty="0" smtClean="0">
                <a:solidFill>
                  <a:schemeClr val="bg1"/>
                </a:solidFill>
              </a:rPr>
              <a:t>    int  a= max;</a:t>
            </a:r>
          </a:p>
          <a:p>
            <a:pPr>
              <a:lnSpc>
                <a:spcPct val="150000"/>
              </a:lnSpc>
            </a:pPr>
            <a:r>
              <a:rPr lang="en-US" sz="2200" dirty="0" smtClean="0">
                <a:solidFill>
                  <a:schemeClr val="bg1"/>
                </a:solidFill>
              </a:rPr>
              <a:t>    printf("%d", a);</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sym typeface="+mn-ea"/>
              </a:rPr>
              <a:t>100</a:t>
            </a:r>
            <a:endParaRPr lang="en-US" sz="2200" dirty="0" smtClean="0"/>
          </a:p>
          <a:p>
            <a:pPr marL="514350" indent="-514350">
              <a:lnSpc>
                <a:spcPct val="200000"/>
              </a:lnSpc>
              <a:buAutoNum type="alphaLcPeriod"/>
            </a:pPr>
            <a:r>
              <a:rPr lang="en-US" sz="2200" dirty="0" smtClean="0"/>
              <a:t>50</a:t>
            </a:r>
          </a:p>
          <a:p>
            <a:pPr marL="514350" indent="-514350">
              <a:lnSpc>
                <a:spcPct val="200000"/>
              </a:lnSpc>
              <a:buAutoNum type="alphaLcPeriod"/>
            </a:pPr>
            <a:r>
              <a:rPr lang="en-US" sz="2200" dirty="0" smtClean="0">
                <a:sym typeface="+mn-ea"/>
              </a:rPr>
              <a:t>Re-declaration error</a:t>
            </a:r>
            <a:endParaRPr lang="en-US" sz="2200" dirty="0" smtClean="0"/>
          </a:p>
          <a:p>
            <a:pPr marL="514350" indent="-514350">
              <a:lnSpc>
                <a:spcPct val="200000"/>
              </a:lnSpc>
              <a:buAutoNum type="alphaLcPeriod"/>
            </a:pPr>
            <a:r>
              <a:rPr lang="en-US" sz="2200" dirty="0" smtClean="0"/>
              <a:t>Garbage value</a:t>
            </a:r>
            <a:endParaRPr lang="en-US" sz="2200" dirty="0"/>
          </a:p>
        </p:txBody>
      </p:sp>
      <p:pic>
        <p:nvPicPr>
          <p:cNvPr id="143364"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6072198" y="2500762"/>
            <a:ext cx="642941" cy="552144"/>
          </a:xfrm>
          <a:prstGeom prst="rect">
            <a:avLst/>
          </a:prstGeom>
          <a:noFill/>
        </p:spPr>
      </p:pic>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14</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214282" y="481153"/>
            <a:ext cx="4000528"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dirty="0" smtClean="0">
                <a:solidFill>
                  <a:schemeClr val="bg1"/>
                </a:solidFill>
              </a:rPr>
              <a:t>#define prod(a, b)  a*b</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int x=3,y=4;</a:t>
            </a:r>
          </a:p>
          <a:p>
            <a:pPr>
              <a:lnSpc>
                <a:spcPct val="150000"/>
              </a:lnSpc>
            </a:pPr>
            <a:r>
              <a:rPr lang="en-US" sz="2200" dirty="0" smtClean="0">
                <a:solidFill>
                  <a:schemeClr val="bg1"/>
                </a:solidFill>
              </a:rPr>
              <a:t>      printf("%d", prod(x+2,y-1));</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50</a:t>
            </a:r>
          </a:p>
          <a:p>
            <a:pPr marL="514350" indent="-514350">
              <a:lnSpc>
                <a:spcPct val="200000"/>
              </a:lnSpc>
              <a:buAutoNum type="alphaLcPeriod"/>
            </a:pPr>
            <a:r>
              <a:rPr lang="en-US" sz="2200" dirty="0" smtClean="0"/>
              <a:t>10</a:t>
            </a:r>
          </a:p>
          <a:p>
            <a:pPr marL="514350" indent="-514350">
              <a:lnSpc>
                <a:spcPct val="200000"/>
              </a:lnSpc>
              <a:buAutoNum type="alphaLcPeriod"/>
            </a:pPr>
            <a:r>
              <a:rPr lang="en-US" sz="2200" dirty="0" smtClean="0"/>
              <a:t>Garbage value</a:t>
            </a:r>
          </a:p>
          <a:p>
            <a:pPr marL="514350" indent="-514350">
              <a:lnSpc>
                <a:spcPct val="200000"/>
              </a:lnSpc>
              <a:buAutoNum type="alphaLcPeriod"/>
            </a:pPr>
            <a:r>
              <a:rPr lang="en-US" sz="2200" dirty="0" smtClean="0"/>
              <a:t>15</a:t>
            </a:r>
            <a:endParaRPr lang="en-US" sz="2200" dirty="0"/>
          </a:p>
        </p:txBody>
      </p:sp>
      <p:sp>
        <p:nvSpPr>
          <p:cNvPr id="9" name="TextBox 8"/>
          <p:cNvSpPr txBox="1"/>
          <p:nvPr/>
        </p:nvSpPr>
        <p:spPr>
          <a:xfrm>
            <a:off x="198487" y="64849"/>
            <a:ext cx="2610485" cy="429895"/>
          </a:xfrm>
          <a:prstGeom prst="rect">
            <a:avLst/>
          </a:prstGeom>
          <a:noFill/>
        </p:spPr>
        <p:txBody>
          <a:bodyPr wrap="none" rtlCol="0">
            <a:spAutoFit/>
          </a:bodyPr>
          <a:lstStyle/>
          <a:p>
            <a:r>
              <a:rPr lang="en-US" sz="2200" dirty="0" smtClean="0">
                <a:solidFill>
                  <a:schemeClr val="bg1"/>
                </a:solidFill>
              </a:rPr>
              <a:t>                         </a:t>
            </a:r>
            <a:r>
              <a:rPr lang="en-US" sz="2000" dirty="0" smtClean="0">
                <a:solidFill>
                  <a:schemeClr val="bg1"/>
                </a:solidFill>
              </a:rPr>
              <a:t>(</a:t>
            </a:r>
            <a:r>
              <a:rPr lang="en-US" sz="2000" b="1" dirty="0" smtClean="0">
                <a:solidFill>
                  <a:srgbClr val="F6FC14"/>
                </a:solidFill>
              </a:rPr>
              <a:t>TCS:01</a:t>
            </a:r>
            <a:r>
              <a:rPr lang="en-US" sz="2000" dirty="0" smtClean="0">
                <a:solidFill>
                  <a:schemeClr val="bg1"/>
                </a:solidFill>
              </a:rPr>
              <a:t>)</a:t>
            </a:r>
          </a:p>
        </p:txBody>
      </p:sp>
      <p:sp>
        <p:nvSpPr>
          <p:cNvPr id="10" name="Oval 9"/>
          <p:cNvSpPr/>
          <p:nvPr/>
        </p:nvSpPr>
        <p:spPr>
          <a:xfrm>
            <a:off x="5429256" y="4000960"/>
            <a:ext cx="78581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388" name="Picture 4" descr="Image result for try again clip images"/>
          <p:cNvPicPr>
            <a:picLocks noChangeAspect="1" noChangeArrowheads="1"/>
          </p:cNvPicPr>
          <p:nvPr/>
        </p:nvPicPr>
        <p:blipFill>
          <a:blip r:embed="rId3"/>
          <a:srcRect/>
          <a:stretch>
            <a:fillRect/>
          </a:stretch>
        </p:blipFill>
        <p:spPr bwMode="auto">
          <a:xfrm>
            <a:off x="9670642" y="857688"/>
            <a:ext cx="2830976" cy="2286016"/>
          </a:xfrm>
          <a:prstGeom prst="rect">
            <a:avLst/>
          </a:prstGeom>
          <a:noFill/>
        </p:spPr>
      </p:pic>
      <p:pic>
        <p:nvPicPr>
          <p:cNvPr id="144389" name="Picture 5" descr="C:\Users\NEW\AppData\Local\Microsoft\Windows\Temporary Internet Files\Content.IE5\79WBEHML\1024px-Red_x.svg[1].png"/>
          <p:cNvPicPr>
            <a:picLocks noChangeAspect="1" noChangeArrowheads="1"/>
          </p:cNvPicPr>
          <p:nvPr/>
        </p:nvPicPr>
        <p:blipFill>
          <a:blip r:embed="rId4" cstate="print"/>
          <a:srcRect/>
          <a:stretch>
            <a:fillRect/>
          </a:stretch>
        </p:blipFill>
        <p:spPr bwMode="auto">
          <a:xfrm>
            <a:off x="6143636" y="3858084"/>
            <a:ext cx="714380" cy="1011099"/>
          </a:xfrm>
          <a:prstGeom prst="rect">
            <a:avLst/>
          </a:prstGeom>
          <a:noFill/>
        </p:spPr>
      </p:pic>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15</a:t>
            </a:r>
          </a:p>
        </p:txBody>
      </p:sp>
      <p:pic>
        <p:nvPicPr>
          <p:cNvPr id="13" name="Picture 1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3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5" presetClass="path" presetSubtype="0" accel="50000" decel="50000" fill="hold" nodeType="clickEffect">
                                  <p:stCondLst>
                                    <p:cond delay="0"/>
                                  </p:stCondLst>
                                  <p:childTnLst>
                                    <p:animMotion origin="layout" path="M 3.61111E-6 9.07968E-7 L -0.3816 -0.00093 " pathEditMode="relative" rAng="0" ptsTypes="AA">
                                      <p:cBhvr>
                                        <p:cTn id="21" dur="3000" fill="hold"/>
                                        <p:tgtEl>
                                          <p:spTgt spid="144388"/>
                                        </p:tgtEl>
                                        <p:attrNameLst>
                                          <p:attrName>ppt_x</p:attrName>
                                          <p:attrName>ppt_y</p:attrName>
                                        </p:attrNameLst>
                                      </p:cBhvr>
                                      <p:rCtr x="-19100" y="-100"/>
                                    </p:animMotion>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144389"/>
                                        </p:tgtEl>
                                        <p:attrNameLst>
                                          <p:attrName>style.visibility</p:attrName>
                                        </p:attrNameLst>
                                      </p:cBhvr>
                                      <p:to>
                                        <p:strVal val="visible"/>
                                      </p:to>
                                    </p:set>
                                    <p:anim calcmode="lin" valueType="num">
                                      <p:cBhvr>
                                        <p:cTn id="26" dur="1000" fill="hold"/>
                                        <p:tgtEl>
                                          <p:spTgt spid="144389"/>
                                        </p:tgtEl>
                                        <p:attrNameLst>
                                          <p:attrName>ppt_w</p:attrName>
                                        </p:attrNameLst>
                                      </p:cBhvr>
                                      <p:tavLst>
                                        <p:tav tm="0">
                                          <p:val>
                                            <p:strVal val="#ppt_w*0.70"/>
                                          </p:val>
                                        </p:tav>
                                        <p:tav tm="100000">
                                          <p:val>
                                            <p:strVal val="#ppt_w"/>
                                          </p:val>
                                        </p:tav>
                                      </p:tavLst>
                                    </p:anim>
                                    <p:anim calcmode="lin" valueType="num">
                                      <p:cBhvr>
                                        <p:cTn id="27" dur="1000" fill="hold"/>
                                        <p:tgtEl>
                                          <p:spTgt spid="144389"/>
                                        </p:tgtEl>
                                        <p:attrNameLst>
                                          <p:attrName>ppt_h</p:attrName>
                                        </p:attrNameLst>
                                      </p:cBhvr>
                                      <p:tavLst>
                                        <p:tav tm="0">
                                          <p:val>
                                            <p:strVal val="#ppt_h"/>
                                          </p:val>
                                        </p:tav>
                                        <p:tav tm="100000">
                                          <p:val>
                                            <p:strVal val="#ppt_h"/>
                                          </p:val>
                                        </p:tav>
                                      </p:tavLst>
                                    </p:anim>
                                    <p:animEffect transition="in" filter="fade">
                                      <p:cBhvr>
                                        <p:cTn id="28" dur="10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0"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213995" y="481145"/>
            <a:ext cx="4643755"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dirty="0" smtClean="0">
                <a:solidFill>
                  <a:schemeClr val="bg1"/>
                </a:solidFill>
              </a:rPr>
              <a:t>#define prod(a, b)  a*b</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int x=3,y=4;</a:t>
            </a:r>
          </a:p>
          <a:p>
            <a:pPr>
              <a:lnSpc>
                <a:spcPct val="150000"/>
              </a:lnSpc>
            </a:pPr>
            <a:r>
              <a:rPr lang="en-US" sz="2200" dirty="0" smtClean="0">
                <a:solidFill>
                  <a:schemeClr val="bg1"/>
                </a:solidFill>
              </a:rPr>
              <a:t>      printf("%d", prod( 3 + 2, 4 - 1) );</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50</a:t>
            </a:r>
          </a:p>
          <a:p>
            <a:pPr marL="514350" indent="-514350">
              <a:lnSpc>
                <a:spcPct val="200000"/>
              </a:lnSpc>
              <a:buAutoNum type="alphaLcPeriod"/>
            </a:pPr>
            <a:r>
              <a:rPr lang="en-US" sz="2200" dirty="0" smtClean="0"/>
              <a:t>10</a:t>
            </a:r>
          </a:p>
          <a:p>
            <a:pPr marL="514350" indent="-514350">
              <a:lnSpc>
                <a:spcPct val="200000"/>
              </a:lnSpc>
              <a:buAutoNum type="alphaLcPeriod"/>
            </a:pPr>
            <a:r>
              <a:rPr lang="en-US" sz="2200" dirty="0" smtClean="0"/>
              <a:t>Garbage value</a:t>
            </a:r>
          </a:p>
          <a:p>
            <a:pPr marL="514350" indent="-514350">
              <a:lnSpc>
                <a:spcPct val="200000"/>
              </a:lnSpc>
              <a:buAutoNum type="alphaLcPeriod"/>
            </a:pPr>
            <a:r>
              <a:rPr lang="en-US" sz="2200" dirty="0" smtClean="0"/>
              <a:t>15</a:t>
            </a:r>
            <a:endParaRPr lang="en-US" sz="2200" dirty="0"/>
          </a:p>
        </p:txBody>
      </p:sp>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15</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214282" y="481153"/>
            <a:ext cx="4000528"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dirty="0" smtClean="0">
                <a:solidFill>
                  <a:schemeClr val="bg1"/>
                </a:solidFill>
              </a:rPr>
              <a:t>#define prod(a, b)  a*b</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int x=3,y=4;</a:t>
            </a:r>
          </a:p>
          <a:p>
            <a:pPr>
              <a:lnSpc>
                <a:spcPct val="150000"/>
              </a:lnSpc>
            </a:pPr>
            <a:r>
              <a:rPr lang="en-US" sz="2200" dirty="0" smtClean="0">
                <a:solidFill>
                  <a:schemeClr val="bg1"/>
                </a:solidFill>
              </a:rPr>
              <a:t>      printf("%d",  </a:t>
            </a:r>
            <a:r>
              <a:rPr lang="en-US" sz="2200" b="1" dirty="0" smtClean="0">
                <a:solidFill>
                  <a:srgbClr val="FF0000"/>
                </a:solidFill>
              </a:rPr>
              <a:t>3 + 2 * 4 - 1</a:t>
            </a:r>
            <a:r>
              <a:rPr lang="en-US" sz="2200" dirty="0" smtClean="0">
                <a:solidFill>
                  <a:schemeClr val="bg1"/>
                </a:solidFill>
              </a:rPr>
              <a:t> );</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50</a:t>
            </a:r>
          </a:p>
          <a:p>
            <a:pPr marL="514350" indent="-514350">
              <a:lnSpc>
                <a:spcPct val="200000"/>
              </a:lnSpc>
              <a:buAutoNum type="alphaLcPeriod"/>
            </a:pPr>
            <a:r>
              <a:rPr lang="en-US" sz="2200" dirty="0" smtClean="0"/>
              <a:t>10</a:t>
            </a:r>
          </a:p>
          <a:p>
            <a:pPr marL="514350" indent="-514350">
              <a:lnSpc>
                <a:spcPct val="200000"/>
              </a:lnSpc>
              <a:buAutoNum type="alphaLcPeriod"/>
            </a:pPr>
            <a:r>
              <a:rPr lang="en-US" sz="2200" dirty="0" smtClean="0"/>
              <a:t>Garbage value</a:t>
            </a:r>
          </a:p>
          <a:p>
            <a:pPr marL="514350" indent="-514350">
              <a:lnSpc>
                <a:spcPct val="200000"/>
              </a:lnSpc>
              <a:buAutoNum type="alphaLcPeriod"/>
            </a:pPr>
            <a:r>
              <a:rPr lang="en-US" sz="2200" dirty="0" smtClean="0"/>
              <a:t>15</a:t>
            </a:r>
            <a:endParaRPr lang="en-US" sz="2200" dirty="0"/>
          </a:p>
        </p:txBody>
      </p:sp>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15</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214282" y="481153"/>
            <a:ext cx="4000528"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dirty="0" smtClean="0">
                <a:solidFill>
                  <a:schemeClr val="bg1"/>
                </a:solidFill>
              </a:rPr>
              <a:t>#define prod(a, b)  a*b</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int x=3,y=4;</a:t>
            </a:r>
          </a:p>
          <a:p>
            <a:pPr>
              <a:lnSpc>
                <a:spcPct val="150000"/>
              </a:lnSpc>
            </a:pPr>
            <a:r>
              <a:rPr lang="en-US" sz="2200" dirty="0" smtClean="0">
                <a:solidFill>
                  <a:schemeClr val="bg1"/>
                </a:solidFill>
              </a:rPr>
              <a:t>      printf("%d",  </a:t>
            </a:r>
            <a:r>
              <a:rPr lang="en-US" sz="2200" b="1" dirty="0" smtClean="0">
                <a:solidFill>
                  <a:srgbClr val="FF0000"/>
                </a:solidFill>
              </a:rPr>
              <a:t>3 + 8 - 1</a:t>
            </a:r>
            <a:r>
              <a:rPr lang="en-US" sz="2200" dirty="0" smtClean="0">
                <a:solidFill>
                  <a:schemeClr val="bg1"/>
                </a:solidFill>
              </a:rPr>
              <a:t> );</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50</a:t>
            </a:r>
          </a:p>
          <a:p>
            <a:pPr marL="514350" indent="-514350">
              <a:lnSpc>
                <a:spcPct val="200000"/>
              </a:lnSpc>
              <a:buAutoNum type="alphaLcPeriod"/>
            </a:pPr>
            <a:r>
              <a:rPr lang="en-US" sz="2200" dirty="0" smtClean="0"/>
              <a:t>10</a:t>
            </a:r>
          </a:p>
          <a:p>
            <a:pPr marL="514350" indent="-514350">
              <a:lnSpc>
                <a:spcPct val="200000"/>
              </a:lnSpc>
              <a:buAutoNum type="alphaLcPeriod"/>
            </a:pPr>
            <a:r>
              <a:rPr lang="en-US" sz="2200" dirty="0" smtClean="0"/>
              <a:t>Garbage value</a:t>
            </a:r>
          </a:p>
          <a:p>
            <a:pPr marL="514350" indent="-514350">
              <a:lnSpc>
                <a:spcPct val="200000"/>
              </a:lnSpc>
              <a:buAutoNum type="alphaLcPeriod"/>
            </a:pPr>
            <a:r>
              <a:rPr lang="en-US" sz="2200" dirty="0" smtClean="0"/>
              <a:t>15</a:t>
            </a:r>
            <a:endParaRPr lang="en-US" sz="2200" dirty="0"/>
          </a:p>
        </p:txBody>
      </p:sp>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15</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214282" y="481153"/>
            <a:ext cx="4000528"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dirty="0" smtClean="0">
                <a:solidFill>
                  <a:schemeClr val="bg1"/>
                </a:solidFill>
              </a:rPr>
              <a:t>#define prod(a, b)  a*b</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int x=3,y=4;</a:t>
            </a:r>
          </a:p>
          <a:p>
            <a:pPr>
              <a:lnSpc>
                <a:spcPct val="150000"/>
              </a:lnSpc>
            </a:pPr>
            <a:r>
              <a:rPr lang="en-US" sz="2200" dirty="0" smtClean="0">
                <a:solidFill>
                  <a:schemeClr val="bg1"/>
                </a:solidFill>
              </a:rPr>
              <a:t>      printf("%d",  10 );</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50</a:t>
            </a:r>
          </a:p>
          <a:p>
            <a:pPr marL="514350" indent="-514350">
              <a:lnSpc>
                <a:spcPct val="200000"/>
              </a:lnSpc>
              <a:buAutoNum type="alphaLcPeriod"/>
            </a:pPr>
            <a:r>
              <a:rPr lang="en-US" sz="2200" dirty="0" smtClean="0"/>
              <a:t>10</a:t>
            </a:r>
          </a:p>
          <a:p>
            <a:pPr marL="514350" indent="-514350">
              <a:lnSpc>
                <a:spcPct val="200000"/>
              </a:lnSpc>
              <a:buAutoNum type="alphaLcPeriod"/>
            </a:pPr>
            <a:r>
              <a:rPr lang="en-US" sz="2200" dirty="0" smtClean="0"/>
              <a:t>Garbage value</a:t>
            </a:r>
          </a:p>
          <a:p>
            <a:pPr marL="514350" indent="-514350">
              <a:lnSpc>
                <a:spcPct val="200000"/>
              </a:lnSpc>
              <a:buAutoNum type="alphaLcPeriod"/>
            </a:pPr>
            <a:r>
              <a:rPr lang="en-US" sz="2200" dirty="0" smtClean="0"/>
              <a:t>15</a:t>
            </a:r>
            <a:endParaRPr lang="en-US" sz="2200" dirty="0"/>
          </a:p>
        </p:txBody>
      </p:sp>
      <p:pic>
        <p:nvPicPr>
          <p:cNvPr id="143364"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6072198" y="2500762"/>
            <a:ext cx="642941" cy="552144"/>
          </a:xfrm>
          <a:prstGeom prst="rect">
            <a:avLst/>
          </a:prstGeom>
          <a:noFill/>
        </p:spPr>
      </p:pic>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15</a:t>
            </a: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214282" y="481153"/>
            <a:ext cx="4000528"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dirty="0" smtClean="0">
                <a:solidFill>
                  <a:schemeClr val="bg1"/>
                </a:solidFill>
              </a:rPr>
              <a:t>#define square(x) x*x </a:t>
            </a:r>
          </a:p>
          <a:p>
            <a:pPr>
              <a:lnSpc>
                <a:spcPct val="150000"/>
              </a:lnSpc>
            </a:pPr>
            <a:r>
              <a:rPr lang="en-US" sz="2200" dirty="0" smtClean="0">
                <a:solidFill>
                  <a:schemeClr val="bg1"/>
                </a:solidFill>
              </a:rPr>
              <a:t>void main()</a:t>
            </a:r>
          </a:p>
          <a:p>
            <a:pPr>
              <a:lnSpc>
                <a:spcPct val="150000"/>
              </a:lnSpc>
            </a:pPr>
            <a:r>
              <a:rPr lang="en-US" sz="2200" dirty="0" smtClean="0">
                <a:solidFill>
                  <a:schemeClr val="bg1"/>
                </a:solidFill>
              </a:rPr>
              <a:t>{ </a:t>
            </a:r>
          </a:p>
          <a:p>
            <a:pPr>
              <a:lnSpc>
                <a:spcPct val="150000"/>
              </a:lnSpc>
            </a:pPr>
            <a:r>
              <a:rPr lang="en-US" sz="2200" dirty="0" smtClean="0">
                <a:solidFill>
                  <a:schemeClr val="bg1"/>
                </a:solidFill>
              </a:rPr>
              <a:t>   int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   </a:t>
            </a:r>
            <a:r>
              <a:rPr lang="en-US" sz="2200" dirty="0" err="1" smtClean="0">
                <a:solidFill>
                  <a:schemeClr val="bg1"/>
                </a:solidFill>
              </a:rPr>
              <a:t>i</a:t>
            </a:r>
            <a:r>
              <a:rPr lang="en-US" sz="2200" dirty="0" smtClean="0">
                <a:solidFill>
                  <a:schemeClr val="bg1"/>
                </a:solidFill>
              </a:rPr>
              <a:t> = 64/square(4); </a:t>
            </a:r>
          </a:p>
          <a:p>
            <a:pPr>
              <a:lnSpc>
                <a:spcPct val="150000"/>
              </a:lnSpc>
            </a:pPr>
            <a:r>
              <a:rPr lang="en-US" sz="2200" dirty="0" smtClean="0">
                <a:solidFill>
                  <a:schemeClr val="bg1"/>
                </a:solidFill>
              </a:rPr>
              <a:t>   printf("%d",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a:t>
            </a:r>
            <a:endParaRPr lang="en-US" sz="2200" dirty="0">
              <a:solidFill>
                <a:schemeClr val="bg1"/>
              </a:solidFill>
            </a:endParaRPr>
          </a:p>
        </p:txBody>
      </p:sp>
      <p:pic>
        <p:nvPicPr>
          <p:cNvPr id="144388" name="Picture 4" descr="Image result for try again clip images"/>
          <p:cNvPicPr>
            <a:picLocks noChangeAspect="1" noChangeArrowheads="1"/>
          </p:cNvPicPr>
          <p:nvPr/>
        </p:nvPicPr>
        <p:blipFill>
          <a:blip r:embed="rId3"/>
          <a:srcRect/>
          <a:stretch>
            <a:fillRect/>
          </a:stretch>
        </p:blipFill>
        <p:spPr bwMode="auto">
          <a:xfrm>
            <a:off x="9670642" y="714178"/>
            <a:ext cx="2830976" cy="2286016"/>
          </a:xfrm>
          <a:prstGeom prst="rect">
            <a:avLst/>
          </a:prstGeom>
          <a:noFill/>
        </p:spPr>
      </p:pic>
      <p:sp>
        <p:nvSpPr>
          <p:cNvPr id="4" name="Rectangle 3"/>
          <p:cNvSpPr/>
          <p:nvPr/>
        </p:nvSpPr>
        <p:spPr>
          <a:xfrm>
            <a:off x="5072066" y="2145157"/>
            <a:ext cx="3571932" cy="2799715"/>
          </a:xfrm>
          <a:prstGeom prst="rect">
            <a:avLst/>
          </a:prstGeom>
        </p:spPr>
        <p:txBody>
          <a:bodyPr wrap="square">
            <a:spAutoFit/>
          </a:bodyPr>
          <a:lstStyle/>
          <a:p>
            <a:pPr marL="514350" indent="-514350">
              <a:lnSpc>
                <a:spcPct val="200000"/>
              </a:lnSpc>
              <a:buAutoNum type="alphaLcPeriod"/>
            </a:pPr>
            <a:r>
              <a:rPr lang="en-US" sz="2200" dirty="0" smtClean="0"/>
              <a:t>64</a:t>
            </a:r>
          </a:p>
          <a:p>
            <a:pPr marL="514350" indent="-514350">
              <a:lnSpc>
                <a:spcPct val="200000"/>
              </a:lnSpc>
              <a:buAutoNum type="alphaLcPeriod"/>
            </a:pPr>
            <a:r>
              <a:rPr lang="en-US" sz="2200" dirty="0" smtClean="0"/>
              <a:t>16</a:t>
            </a:r>
          </a:p>
          <a:p>
            <a:pPr marL="514350" indent="-514350">
              <a:lnSpc>
                <a:spcPct val="200000"/>
              </a:lnSpc>
              <a:buAutoNum type="alphaLcPeriod"/>
            </a:pPr>
            <a:r>
              <a:rPr lang="en-US" sz="2200" dirty="0" smtClean="0"/>
              <a:t>4</a:t>
            </a:r>
          </a:p>
          <a:p>
            <a:pPr marL="514350" indent="-514350">
              <a:lnSpc>
                <a:spcPct val="200000"/>
              </a:lnSpc>
              <a:buAutoNum type="alphaLcPeriod"/>
            </a:pPr>
            <a:r>
              <a:rPr lang="en-US" sz="2200" dirty="0"/>
              <a:t>Garbage Value</a:t>
            </a:r>
          </a:p>
        </p:txBody>
      </p:sp>
      <p:sp>
        <p:nvSpPr>
          <p:cNvPr id="11" name="Oval 10"/>
          <p:cNvSpPr/>
          <p:nvPr/>
        </p:nvSpPr>
        <p:spPr>
          <a:xfrm>
            <a:off x="5429250" y="3785685"/>
            <a:ext cx="673100" cy="4102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16</a:t>
            </a:r>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3000"/>
                                        <p:tgtEl>
                                          <p:spTgt spid="11"/>
                                        </p:tgtEl>
                                      </p:cBhvr>
                                    </p:animEffect>
                                  </p:childTnLst>
                                </p:cTn>
                              </p:par>
                            </p:childTnLst>
                          </p:cTn>
                        </p:par>
                        <p:par>
                          <p:cTn id="18" fill="hold">
                            <p:stCondLst>
                              <p:cond delay="3000"/>
                            </p:stCondLst>
                            <p:childTnLst>
                              <p:par>
                                <p:cTn id="19" presetID="35" presetClass="path" presetSubtype="0" accel="50000" decel="50000" fill="hold" nodeType="afterEffect">
                                  <p:stCondLst>
                                    <p:cond delay="0"/>
                                  </p:stCondLst>
                                  <p:childTnLst>
                                    <p:animMotion origin="layout" path="M 3.61111E-6 9.07968E-7 L -0.3816 -0.00093 " pathEditMode="relative" rAng="0" ptsTypes="AA">
                                      <p:cBhvr>
                                        <p:cTn id="20" dur="3000" fill="hold"/>
                                        <p:tgtEl>
                                          <p:spTgt spid="144388"/>
                                        </p:tgtEl>
                                        <p:attrNameLst>
                                          <p:attrName>ppt_x</p:attrName>
                                          <p:attrName>ppt_y</p:attrName>
                                        </p:attrNameLst>
                                      </p:cBhvr>
                                      <p:rCtr x="-191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11"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65" y="9975"/>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214282" y="481153"/>
            <a:ext cx="4000528"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b="1" dirty="0" smtClean="0">
                <a:solidFill>
                  <a:schemeClr val="bg1"/>
                </a:solidFill>
              </a:rPr>
              <a:t>#define square(x) x*x </a:t>
            </a:r>
          </a:p>
          <a:p>
            <a:pPr>
              <a:lnSpc>
                <a:spcPct val="150000"/>
              </a:lnSpc>
            </a:pPr>
            <a:r>
              <a:rPr lang="en-US" sz="2200" dirty="0" smtClean="0">
                <a:solidFill>
                  <a:schemeClr val="bg1"/>
                </a:solidFill>
              </a:rPr>
              <a:t>void main()</a:t>
            </a:r>
          </a:p>
          <a:p>
            <a:pPr>
              <a:lnSpc>
                <a:spcPct val="150000"/>
              </a:lnSpc>
            </a:pPr>
            <a:r>
              <a:rPr lang="en-US" sz="2200" dirty="0" smtClean="0">
                <a:solidFill>
                  <a:schemeClr val="bg1"/>
                </a:solidFill>
              </a:rPr>
              <a:t>{ </a:t>
            </a:r>
          </a:p>
          <a:p>
            <a:pPr>
              <a:lnSpc>
                <a:spcPct val="150000"/>
              </a:lnSpc>
            </a:pPr>
            <a:r>
              <a:rPr lang="en-US" sz="2200" dirty="0" smtClean="0">
                <a:solidFill>
                  <a:schemeClr val="bg1"/>
                </a:solidFill>
              </a:rPr>
              <a:t>   int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   </a:t>
            </a:r>
            <a:r>
              <a:rPr lang="en-US" sz="2200" dirty="0" err="1" smtClean="0">
                <a:solidFill>
                  <a:schemeClr val="bg1"/>
                </a:solidFill>
              </a:rPr>
              <a:t>i</a:t>
            </a:r>
            <a:r>
              <a:rPr lang="en-US" sz="2200" dirty="0" smtClean="0">
                <a:solidFill>
                  <a:schemeClr val="bg1"/>
                </a:solidFill>
              </a:rPr>
              <a:t> = 64/</a:t>
            </a:r>
            <a:r>
              <a:rPr lang="en-US" sz="2200" b="1" dirty="0" smtClean="0">
                <a:solidFill>
                  <a:srgbClr val="FFFF00"/>
                </a:solidFill>
              </a:rPr>
              <a:t>square(4)</a:t>
            </a:r>
            <a:r>
              <a:rPr lang="en-US" sz="2200" dirty="0" smtClean="0">
                <a:solidFill>
                  <a:schemeClr val="bg1"/>
                </a:solidFill>
              </a:rPr>
              <a:t>; </a:t>
            </a:r>
          </a:p>
          <a:p>
            <a:pPr>
              <a:lnSpc>
                <a:spcPct val="150000"/>
              </a:lnSpc>
            </a:pPr>
            <a:r>
              <a:rPr lang="en-US" sz="2200" dirty="0" smtClean="0">
                <a:solidFill>
                  <a:schemeClr val="bg1"/>
                </a:solidFill>
              </a:rPr>
              <a:t>   printf("%d",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a:t>
            </a:r>
            <a:endParaRPr lang="en-US" sz="2200" dirty="0">
              <a:solidFill>
                <a:schemeClr val="bg1"/>
              </a:solidFill>
            </a:endParaRPr>
          </a:p>
        </p:txBody>
      </p:sp>
      <p:sp>
        <p:nvSpPr>
          <p:cNvPr id="4" name="Rectangle 3"/>
          <p:cNvSpPr/>
          <p:nvPr/>
        </p:nvSpPr>
        <p:spPr>
          <a:xfrm>
            <a:off x="5072066" y="2145157"/>
            <a:ext cx="3571932" cy="2799715"/>
          </a:xfrm>
          <a:prstGeom prst="rect">
            <a:avLst/>
          </a:prstGeom>
        </p:spPr>
        <p:txBody>
          <a:bodyPr wrap="square">
            <a:spAutoFit/>
          </a:bodyPr>
          <a:lstStyle/>
          <a:p>
            <a:pPr marL="514350" indent="-514350">
              <a:lnSpc>
                <a:spcPct val="200000"/>
              </a:lnSpc>
              <a:buAutoNum type="alphaLcPeriod"/>
            </a:pPr>
            <a:r>
              <a:rPr lang="en-US" sz="2200" dirty="0" smtClean="0"/>
              <a:t>64</a:t>
            </a:r>
          </a:p>
          <a:p>
            <a:pPr marL="514350" indent="-514350">
              <a:lnSpc>
                <a:spcPct val="200000"/>
              </a:lnSpc>
              <a:buAutoNum type="alphaLcPeriod"/>
            </a:pPr>
            <a:r>
              <a:rPr lang="en-US" sz="2200" dirty="0" smtClean="0"/>
              <a:t>16</a:t>
            </a:r>
          </a:p>
          <a:p>
            <a:pPr marL="514350" indent="-514350">
              <a:lnSpc>
                <a:spcPct val="200000"/>
              </a:lnSpc>
              <a:buAutoNum type="alphaLcPeriod"/>
            </a:pPr>
            <a:r>
              <a:rPr lang="en-US" sz="2200" dirty="0" smtClean="0"/>
              <a:t>4</a:t>
            </a:r>
          </a:p>
          <a:p>
            <a:pPr marL="514350" indent="-514350">
              <a:lnSpc>
                <a:spcPct val="200000"/>
              </a:lnSpc>
              <a:buAutoNum type="alphaLcPeriod"/>
            </a:pPr>
            <a:r>
              <a:rPr lang="en-US" sz="2200" dirty="0"/>
              <a:t>Garbage Value</a:t>
            </a:r>
          </a:p>
        </p:txBody>
      </p:sp>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16</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22" name="AutoShape 6"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4" name="AutoShape 8"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6" name="AutoShape 10"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8" name="AutoShape 12"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5" name="AutoShape 19"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7" name="AutoShape 21"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9" name="AutoShape 23"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41" name="AutoShape 25"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7" name="Rectangle 6"/>
          <p:cNvSpPr/>
          <p:nvPr/>
        </p:nvSpPr>
        <p:spPr>
          <a:xfrm>
            <a:off x="5" y="-869414"/>
            <a:ext cx="4176463" cy="4507865"/>
          </a:xfrm>
          <a:prstGeom prst="rect">
            <a:avLst/>
          </a:prstGeom>
        </p:spPr>
        <p:txBody>
          <a:bodyPr wrap="square">
            <a:spAutoFit/>
          </a:bodyPr>
          <a:lstStyle/>
          <a:p>
            <a:r>
              <a:rPr lang="en-US" sz="28700" b="1" dirty="0" smtClean="0">
                <a:ln w="10541" cmpd="sng">
                  <a:solidFill>
                    <a:srgbClr val="7D7D7D">
                      <a:tint val="100000"/>
                      <a:shade val="100000"/>
                      <a:satMod val="110000"/>
                    </a:srgbClr>
                  </a:solidFill>
                  <a:prstDash val="solid"/>
                </a:ln>
                <a:solidFill>
                  <a:schemeClr val="bg1"/>
                </a:solidFill>
              </a:rPr>
              <a:t>C</a:t>
            </a:r>
          </a:p>
        </p:txBody>
      </p:sp>
      <p:sp>
        <p:nvSpPr>
          <p:cNvPr id="13" name="Rectangle 12"/>
          <p:cNvSpPr/>
          <p:nvPr/>
        </p:nvSpPr>
        <p:spPr>
          <a:xfrm>
            <a:off x="4358640" y="2202815"/>
            <a:ext cx="2499360" cy="737235"/>
          </a:xfrm>
          <a:prstGeom prst="rect">
            <a:avLst/>
          </a:prstGeom>
        </p:spPr>
        <p:txBody>
          <a:bodyPr wrap="square">
            <a:spAutoFit/>
          </a:bodyPr>
          <a:lstStyle/>
          <a:p>
            <a:pPr>
              <a:lnSpc>
                <a:spcPct val="150000"/>
              </a:lnSpc>
            </a:pPr>
            <a:r>
              <a:rPr lang="en-US" altLang="en-IN" sz="2800" b="1" dirty="0" smtClean="0">
                <a:solidFill>
                  <a:schemeClr val="bg1"/>
                </a:solidFill>
              </a:rPr>
              <a:t>- Which OS...?   </a:t>
            </a:r>
          </a:p>
        </p:txBody>
      </p:sp>
      <p:pic>
        <p:nvPicPr>
          <p:cNvPr id="10" name="Picture 2" descr="Image result for unix logo black background png"/>
          <p:cNvPicPr>
            <a:picLocks noChangeAspect="1" noChangeArrowheads="1"/>
          </p:cNvPicPr>
          <p:nvPr/>
        </p:nvPicPr>
        <p:blipFill>
          <a:blip r:embed="rId4">
            <a:lum bright="70000" contrast="-70000"/>
          </a:blip>
          <a:srcRect/>
          <a:stretch>
            <a:fillRect/>
          </a:stretch>
        </p:blipFill>
        <p:spPr bwMode="auto">
          <a:xfrm>
            <a:off x="6324600" y="3377565"/>
            <a:ext cx="2958465" cy="1382395"/>
          </a:xfrm>
          <a:prstGeom prst="rect">
            <a:avLst/>
          </a:prstGeom>
          <a:noFill/>
        </p:spPr>
      </p:pic>
      <p:pic>
        <p:nvPicPr>
          <p:cNvPr id="11" name="Picture 10"/>
          <p:cNvPicPr>
            <a:picLocks noChangeAspect="1"/>
          </p:cNvPicPr>
          <p:nvPr/>
        </p:nvPicPr>
        <p:blipFill>
          <a:blip r:embed="rId5"/>
          <a:stretch>
            <a:fillRect/>
          </a:stretch>
        </p:blipFill>
        <p:spPr>
          <a:xfrm>
            <a:off x="5057775" y="3295650"/>
            <a:ext cx="1546225" cy="1546225"/>
          </a:xfrm>
          <a:prstGeom prst="rect">
            <a:avLst/>
          </a:prstGeom>
        </p:spPr>
      </p:pic>
      <p:pic>
        <p:nvPicPr>
          <p:cNvPr id="27" name="Picture 26"/>
          <p:cNvPicPr>
            <a:picLocks noChangeAspect="1"/>
          </p:cNvPicPr>
          <p:nvPr/>
        </p:nvPicPr>
        <p:blipFill>
          <a:blip r:embed="rId6">
            <a:duotone>
              <a:prstClr val="black"/>
              <a:schemeClr val="bg1">
                <a:lumMod val="75000"/>
                <a:tint val="45000"/>
                <a:satMod val="400000"/>
              </a:schemeClr>
            </a:duotone>
          </a:blip>
          <a:stretch>
            <a:fillRect/>
          </a:stretch>
        </p:blipFill>
        <p:spPr>
          <a:xfrm>
            <a:off x="2697163" y="3027998"/>
            <a:ext cx="1928495" cy="1928495"/>
          </a:xfrm>
          <a:prstGeom prst="rect">
            <a:avLst/>
          </a:prstGeom>
        </p:spPr>
      </p:pic>
      <p:sp>
        <p:nvSpPr>
          <p:cNvPr id="2" name="Rectangle 1"/>
          <p:cNvSpPr/>
          <p:nvPr/>
        </p:nvSpPr>
        <p:spPr>
          <a:xfrm>
            <a:off x="3303270" y="2279650"/>
            <a:ext cx="5619115" cy="737235"/>
          </a:xfrm>
          <a:prstGeom prst="rect">
            <a:avLst/>
          </a:prstGeom>
        </p:spPr>
        <p:txBody>
          <a:bodyPr wrap="square">
            <a:spAutoFit/>
          </a:bodyPr>
          <a:lstStyle/>
          <a:p>
            <a:pPr>
              <a:lnSpc>
                <a:spcPct val="150000"/>
              </a:lnSpc>
            </a:pPr>
            <a:r>
              <a:rPr lang="en-US" altLang="en-IN" sz="2800" b="1" dirty="0" smtClean="0">
                <a:solidFill>
                  <a:schemeClr val="bg1"/>
                </a:solidFill>
              </a:rPr>
              <a:t>- Originally created to rewrite the OS   </a:t>
            </a:r>
          </a:p>
        </p:txBody>
      </p:sp>
      <p:sp>
        <p:nvSpPr>
          <p:cNvPr id="9" name="Rectangle 8"/>
          <p:cNvSpPr/>
          <p:nvPr/>
        </p:nvSpPr>
        <p:spPr>
          <a:xfrm>
            <a:off x="4993005" y="2172970"/>
            <a:ext cx="1635125" cy="2030095"/>
          </a:xfrm>
          <a:prstGeom prst="rect">
            <a:avLst/>
          </a:prstGeom>
        </p:spPr>
        <p:txBody>
          <a:bodyPr wrap="square">
            <a:spAutoFit/>
          </a:bodyPr>
          <a:lstStyle/>
          <a:p>
            <a:pPr>
              <a:lnSpc>
                <a:spcPct val="150000"/>
              </a:lnSpc>
            </a:pPr>
            <a:r>
              <a:rPr lang="en-US" altLang="en-IN" sz="2800" b="1" dirty="0" smtClean="0">
                <a:solidFill>
                  <a:schemeClr val="bg1"/>
                </a:solidFill>
              </a:rPr>
              <a:t>FORTRAN</a:t>
            </a:r>
          </a:p>
          <a:p>
            <a:pPr>
              <a:lnSpc>
                <a:spcPct val="150000"/>
              </a:lnSpc>
            </a:pPr>
            <a:r>
              <a:rPr lang="en-US" altLang="en-IN" sz="2800" b="1" dirty="0" smtClean="0">
                <a:solidFill>
                  <a:schemeClr val="bg1"/>
                </a:solidFill>
              </a:rPr>
              <a:t>ALGOL </a:t>
            </a:r>
          </a:p>
          <a:p>
            <a:pPr>
              <a:lnSpc>
                <a:spcPct val="150000"/>
              </a:lnSpc>
            </a:pPr>
            <a:r>
              <a:rPr lang="en-US" altLang="en-IN" sz="2800" b="1" dirty="0" smtClean="0">
                <a:solidFill>
                  <a:schemeClr val="bg1"/>
                </a:solidFill>
              </a:rPr>
              <a:t>COBOL</a:t>
            </a:r>
          </a:p>
        </p:txBody>
      </p:sp>
      <p:sp>
        <p:nvSpPr>
          <p:cNvPr id="3" name="Text Box 2"/>
          <p:cNvSpPr txBox="1"/>
          <p:nvPr/>
        </p:nvSpPr>
        <p:spPr>
          <a:xfrm>
            <a:off x="7120255" y="2172970"/>
            <a:ext cx="1395730" cy="2030095"/>
          </a:xfrm>
          <a:prstGeom prst="rect">
            <a:avLst/>
          </a:prstGeom>
          <a:noFill/>
        </p:spPr>
        <p:txBody>
          <a:bodyPr wrap="square" rtlCol="0" anchor="t">
            <a:spAutoFit/>
          </a:bodyPr>
          <a:lstStyle/>
          <a:p>
            <a:pPr>
              <a:lnSpc>
                <a:spcPct val="150000"/>
              </a:lnSpc>
            </a:pPr>
            <a:r>
              <a:rPr lang="en-US" altLang="en-IN" sz="2800" b="1" dirty="0" smtClean="0">
                <a:solidFill>
                  <a:schemeClr val="bg1"/>
                </a:solidFill>
                <a:sym typeface="+mn-ea"/>
              </a:rPr>
              <a:t>CPL</a:t>
            </a:r>
          </a:p>
          <a:p>
            <a:pPr>
              <a:lnSpc>
                <a:spcPct val="150000"/>
              </a:lnSpc>
            </a:pPr>
            <a:r>
              <a:rPr lang="en-US" altLang="en-IN" sz="2800" b="1" dirty="0" smtClean="0">
                <a:solidFill>
                  <a:schemeClr val="bg1"/>
                </a:solidFill>
                <a:sym typeface="+mn-ea"/>
              </a:rPr>
              <a:t>BCPL</a:t>
            </a:r>
          </a:p>
          <a:p>
            <a:pPr>
              <a:lnSpc>
                <a:spcPct val="150000"/>
              </a:lnSpc>
            </a:pPr>
            <a:r>
              <a:rPr lang="en-US" altLang="en-IN" sz="2800" b="1" dirty="0" smtClean="0">
                <a:solidFill>
                  <a:schemeClr val="bg1"/>
                </a:solidFill>
                <a:sym typeface="+mn-ea"/>
              </a:rPr>
              <a:t>B</a:t>
            </a:r>
          </a:p>
        </p:txBody>
      </p:sp>
      <p:sp>
        <p:nvSpPr>
          <p:cNvPr id="5" name="Rectangle 4"/>
          <p:cNvSpPr/>
          <p:nvPr/>
        </p:nvSpPr>
        <p:spPr>
          <a:xfrm>
            <a:off x="2051725" y="1234138"/>
            <a:ext cx="2574290" cy="829945"/>
          </a:xfrm>
          <a:prstGeom prst="rect">
            <a:avLst/>
          </a:prstGeom>
        </p:spPr>
        <p:txBody>
          <a:bodyPr wrap="none">
            <a:spAutoFit/>
          </a:bodyPr>
          <a:lstStyle/>
          <a:p>
            <a:r>
              <a:rPr lang="en-US" sz="4800" b="1" dirty="0" smtClean="0">
                <a:ln w="10541" cmpd="sng">
                  <a:solidFill>
                    <a:srgbClr val="7D7D7D">
                      <a:tint val="100000"/>
                      <a:shade val="100000"/>
                      <a:satMod val="110000"/>
                    </a:srgbClr>
                  </a:solidFill>
                  <a:prstDash val="solid"/>
                </a:ln>
                <a:solidFill>
                  <a:schemeClr val="bg1"/>
                </a:solidFill>
              </a:rPr>
              <a:t>Language</a:t>
            </a:r>
            <a:endParaRPr lang="en-IN" dirty="0"/>
          </a:p>
        </p:txBody>
      </p:sp>
      <p:graphicFrame>
        <p:nvGraphicFramePr>
          <p:cNvPr id="6" name="Object 5"/>
          <p:cNvGraphicFramePr>
            <a:graphicFrameLocks noChangeAspect="1"/>
          </p:cNvGraphicFramePr>
          <p:nvPr/>
        </p:nvGraphicFramePr>
        <p:xfrm>
          <a:off x="830580" y="3352165"/>
          <a:ext cx="1463675" cy="1317625"/>
        </p:xfrm>
        <a:graphic>
          <a:graphicData uri="http://schemas.openxmlformats.org/presentationml/2006/ole">
            <p:oleObj spid="_x0000_s1034" r:id="rId7" imgW="2438095" imgH="2172003" progId="PBrush">
              <p:embed/>
            </p:oleObj>
          </a:graphicData>
        </a:graphic>
      </p:graphicFrame>
      <p:pic>
        <p:nvPicPr>
          <p:cNvPr id="20" name="Picture 19"/>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646669" y="209550"/>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1"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ppt_x</p:attrName>
                                        </p:attrNameLst>
                                      </p:cBhvr>
                                      <p:tavLst>
                                        <p:tav tm="0">
                                          <p:val>
                                            <p:strVal val="#ppt_x-.2"/>
                                          </p:val>
                                        </p:tav>
                                        <p:tav tm="100000">
                                          <p:val>
                                            <p:strVal val="#ppt_x"/>
                                          </p:val>
                                        </p:tav>
                                      </p:tavLst>
                                    </p:anim>
                                    <p:anim calcmode="lin" valueType="num">
                                      <p:cBhvr>
                                        <p:cTn id="1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childTnLst>
                          </p:cTn>
                        </p:par>
                        <p:par>
                          <p:cTn id="24" fill="hold">
                            <p:stCondLst>
                              <p:cond delay="500"/>
                            </p:stCondLst>
                            <p:childTnLst>
                              <p:par>
                                <p:cTn id="25" presetID="29"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1000" fill="hold"/>
                                        <p:tgtEl>
                                          <p:spTgt spid="13"/>
                                        </p:tgtEl>
                                        <p:attrNameLst>
                                          <p:attrName>ppt_x</p:attrName>
                                        </p:attrNameLst>
                                      </p:cBhvr>
                                      <p:tavLst>
                                        <p:tav tm="0">
                                          <p:val>
                                            <p:strVal val="#ppt_x-.2"/>
                                          </p:val>
                                        </p:tav>
                                        <p:tav tm="100000">
                                          <p:val>
                                            <p:strVal val="#ppt_x"/>
                                          </p:val>
                                        </p:tav>
                                      </p:tavLst>
                                    </p:anim>
                                    <p:anim calcmode="lin" valueType="num">
                                      <p:cBhvr>
                                        <p:cTn id="2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ppt_x</p:attrName>
                                        </p:attrNameLst>
                                      </p:cBhvr>
                                      <p:tavLst>
                                        <p:tav tm="0">
                                          <p:val>
                                            <p:strVal val="#ppt_x-.2"/>
                                          </p:val>
                                        </p:tav>
                                        <p:tav tm="100000">
                                          <p:val>
                                            <p:strVal val="#ppt_x"/>
                                          </p:val>
                                        </p:tav>
                                      </p:tavLst>
                                    </p:anim>
                                    <p:anim calcmode="lin" valueType="num">
                                      <p:cBhvr>
                                        <p:cTn id="3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6" dur="1000"/>
                                        <p:tgtEl>
                                          <p:spTgt spid="6"/>
                                        </p:tgtEl>
                                      </p:cBhvr>
                                    </p:animEffect>
                                  </p:childTnLst>
                                </p:cTn>
                              </p:par>
                            </p:childTnLst>
                          </p:cTn>
                        </p:par>
                        <p:par>
                          <p:cTn id="37" fill="hold">
                            <p:stCondLst>
                              <p:cond delay="1000"/>
                            </p:stCondLst>
                            <p:childTnLst>
                              <p:par>
                                <p:cTn id="38" presetID="29"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1000" fill="hold"/>
                                        <p:tgtEl>
                                          <p:spTgt spid="27"/>
                                        </p:tgtEl>
                                        <p:attrNameLst>
                                          <p:attrName>ppt_x</p:attrName>
                                        </p:attrNameLst>
                                      </p:cBhvr>
                                      <p:tavLst>
                                        <p:tav tm="0">
                                          <p:val>
                                            <p:strVal val="#ppt_x-.2"/>
                                          </p:val>
                                        </p:tav>
                                        <p:tav tm="100000">
                                          <p:val>
                                            <p:strVal val="#ppt_x"/>
                                          </p:val>
                                        </p:tav>
                                      </p:tavLst>
                                    </p:anim>
                                    <p:anim calcmode="lin" valueType="num">
                                      <p:cBhvr>
                                        <p:cTn id="41"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42" dur="1000"/>
                                        <p:tgtEl>
                                          <p:spTgt spid="27"/>
                                        </p:tgtEl>
                                      </p:cBhvr>
                                    </p:animEffect>
                                  </p:childTnLst>
                                </p:cTn>
                              </p:par>
                            </p:childTnLst>
                          </p:cTn>
                        </p:par>
                        <p:par>
                          <p:cTn id="43" fill="hold">
                            <p:stCondLst>
                              <p:cond delay="2000"/>
                            </p:stCondLst>
                            <p:childTnLst>
                              <p:par>
                                <p:cTn id="44" presetID="29"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ppt_x</p:attrName>
                                        </p:attrNameLst>
                                      </p:cBhvr>
                                      <p:tavLst>
                                        <p:tav tm="0">
                                          <p:val>
                                            <p:strVal val="#ppt_x-.2"/>
                                          </p:val>
                                        </p:tav>
                                        <p:tav tm="100000">
                                          <p:val>
                                            <p:strVal val="#ppt_x"/>
                                          </p:val>
                                        </p:tav>
                                      </p:tavLst>
                                    </p:anim>
                                    <p:anim calcmode="lin" valueType="num">
                                      <p:cBhvr>
                                        <p:cTn id="47"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1"/>
                                        </p:tgtEl>
                                      </p:cBhvr>
                                    </p:animEffect>
                                  </p:childTnLst>
                                </p:cTn>
                              </p:par>
                            </p:childTnLst>
                          </p:cTn>
                        </p:par>
                        <p:par>
                          <p:cTn id="49" fill="hold">
                            <p:stCondLst>
                              <p:cond delay="3000"/>
                            </p:stCondLst>
                            <p:childTnLst>
                              <p:par>
                                <p:cTn id="50" presetID="29" presetClass="entr" presetSubtype="0"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1000" fill="hold"/>
                                        <p:tgtEl>
                                          <p:spTgt spid="10"/>
                                        </p:tgtEl>
                                        <p:attrNameLst>
                                          <p:attrName>ppt_x</p:attrName>
                                        </p:attrNameLst>
                                      </p:cBhvr>
                                      <p:tavLst>
                                        <p:tav tm="0">
                                          <p:val>
                                            <p:strVal val="#ppt_x-.2"/>
                                          </p:val>
                                        </p:tav>
                                        <p:tav tm="100000">
                                          <p:val>
                                            <p:strVal val="#ppt_x"/>
                                          </p:val>
                                        </p:tav>
                                      </p:tavLst>
                                    </p:anim>
                                    <p:anim calcmode="lin" valueType="num">
                                      <p:cBhvr>
                                        <p:cTn id="53"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1"/>
      <p:bldP spid="2" grpId="2"/>
      <p:bldP spid="9" grpId="0"/>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214282" y="481153"/>
            <a:ext cx="4000528"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dirty="0" smtClean="0">
                <a:solidFill>
                  <a:schemeClr val="bg1"/>
                </a:solidFill>
              </a:rPr>
              <a:t>#define square(x) x*x </a:t>
            </a:r>
          </a:p>
          <a:p>
            <a:pPr>
              <a:lnSpc>
                <a:spcPct val="150000"/>
              </a:lnSpc>
            </a:pPr>
            <a:r>
              <a:rPr lang="en-US" sz="2200" dirty="0" smtClean="0">
                <a:solidFill>
                  <a:schemeClr val="bg1"/>
                </a:solidFill>
              </a:rPr>
              <a:t>void main()</a:t>
            </a:r>
          </a:p>
          <a:p>
            <a:pPr>
              <a:lnSpc>
                <a:spcPct val="150000"/>
              </a:lnSpc>
            </a:pPr>
            <a:r>
              <a:rPr lang="en-US" sz="2200" dirty="0" smtClean="0">
                <a:solidFill>
                  <a:schemeClr val="bg1"/>
                </a:solidFill>
              </a:rPr>
              <a:t>{ </a:t>
            </a:r>
          </a:p>
          <a:p>
            <a:pPr>
              <a:lnSpc>
                <a:spcPct val="150000"/>
              </a:lnSpc>
            </a:pPr>
            <a:r>
              <a:rPr lang="en-US" sz="2200" dirty="0" smtClean="0">
                <a:solidFill>
                  <a:schemeClr val="bg1"/>
                </a:solidFill>
              </a:rPr>
              <a:t>   int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   </a:t>
            </a:r>
            <a:r>
              <a:rPr lang="en-US" sz="2200" dirty="0" err="1" smtClean="0">
                <a:solidFill>
                  <a:schemeClr val="bg1"/>
                </a:solidFill>
              </a:rPr>
              <a:t>i</a:t>
            </a:r>
            <a:r>
              <a:rPr lang="en-US" sz="2200" dirty="0" smtClean="0">
                <a:solidFill>
                  <a:schemeClr val="bg1"/>
                </a:solidFill>
              </a:rPr>
              <a:t> = 64/square(4); </a:t>
            </a:r>
          </a:p>
          <a:p>
            <a:pPr>
              <a:lnSpc>
                <a:spcPct val="150000"/>
              </a:lnSpc>
            </a:pPr>
            <a:r>
              <a:rPr lang="en-US" sz="2200" dirty="0" smtClean="0">
                <a:solidFill>
                  <a:schemeClr val="bg1"/>
                </a:solidFill>
              </a:rPr>
              <a:t>   printf("%d",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a:t>
            </a:r>
            <a:endParaRPr lang="en-US" sz="2200" dirty="0">
              <a:solidFill>
                <a:schemeClr val="bg1"/>
              </a:solidFill>
            </a:endParaRPr>
          </a:p>
        </p:txBody>
      </p:sp>
      <p:cxnSp>
        <p:nvCxnSpPr>
          <p:cNvPr id="10" name="Straight Arrow Connector 9"/>
          <p:cNvCxnSpPr/>
          <p:nvPr/>
        </p:nvCxnSpPr>
        <p:spPr>
          <a:xfrm>
            <a:off x="2643174" y="3358018"/>
            <a:ext cx="365760"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080372" y="3143704"/>
            <a:ext cx="1259840" cy="429895"/>
          </a:xfrm>
          <a:prstGeom prst="rect">
            <a:avLst/>
          </a:prstGeom>
          <a:noFill/>
        </p:spPr>
        <p:txBody>
          <a:bodyPr wrap="none" rtlCol="0">
            <a:spAutoFit/>
          </a:bodyPr>
          <a:lstStyle/>
          <a:p>
            <a:r>
              <a:rPr lang="en-US" sz="2200" b="1" dirty="0" smtClean="0">
                <a:solidFill>
                  <a:srgbClr val="FFFF00"/>
                </a:solidFill>
              </a:rPr>
              <a:t>64 / 4 * 4</a:t>
            </a:r>
            <a:endParaRPr lang="en-US" sz="2200" b="1" dirty="0">
              <a:solidFill>
                <a:srgbClr val="FFFF00"/>
              </a:solidFill>
            </a:endParaRPr>
          </a:p>
        </p:txBody>
      </p:sp>
      <p:sp>
        <p:nvSpPr>
          <p:cNvPr id="4" name="Rectangle 3"/>
          <p:cNvSpPr/>
          <p:nvPr/>
        </p:nvSpPr>
        <p:spPr>
          <a:xfrm>
            <a:off x="5072066" y="2145157"/>
            <a:ext cx="3571932" cy="2799715"/>
          </a:xfrm>
          <a:prstGeom prst="rect">
            <a:avLst/>
          </a:prstGeom>
        </p:spPr>
        <p:txBody>
          <a:bodyPr wrap="square">
            <a:spAutoFit/>
          </a:bodyPr>
          <a:lstStyle/>
          <a:p>
            <a:pPr marL="514350" indent="-514350">
              <a:lnSpc>
                <a:spcPct val="200000"/>
              </a:lnSpc>
              <a:buAutoNum type="alphaLcPeriod"/>
            </a:pPr>
            <a:r>
              <a:rPr lang="en-US" sz="2200" dirty="0" smtClean="0"/>
              <a:t>64</a:t>
            </a:r>
          </a:p>
          <a:p>
            <a:pPr marL="514350" indent="-514350">
              <a:lnSpc>
                <a:spcPct val="200000"/>
              </a:lnSpc>
              <a:buAutoNum type="alphaLcPeriod"/>
            </a:pPr>
            <a:r>
              <a:rPr lang="en-US" sz="2200" dirty="0" smtClean="0"/>
              <a:t>16</a:t>
            </a:r>
          </a:p>
          <a:p>
            <a:pPr marL="514350" indent="-514350">
              <a:lnSpc>
                <a:spcPct val="200000"/>
              </a:lnSpc>
              <a:buAutoNum type="alphaLcPeriod"/>
            </a:pPr>
            <a:r>
              <a:rPr lang="en-US" sz="2200" dirty="0" smtClean="0"/>
              <a:t>4</a:t>
            </a:r>
          </a:p>
          <a:p>
            <a:pPr marL="514350" indent="-514350">
              <a:lnSpc>
                <a:spcPct val="200000"/>
              </a:lnSpc>
              <a:buAutoNum type="alphaLcPeriod"/>
            </a:pPr>
            <a:r>
              <a:rPr lang="en-US" sz="2200" dirty="0"/>
              <a:t>Garbage Value</a:t>
            </a:r>
          </a:p>
        </p:txBody>
      </p:sp>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16</a:t>
            </a: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214282" y="481153"/>
            <a:ext cx="4000528"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dirty="0" smtClean="0">
                <a:solidFill>
                  <a:schemeClr val="bg1"/>
                </a:solidFill>
              </a:rPr>
              <a:t>#define square(x) x*x </a:t>
            </a:r>
          </a:p>
          <a:p>
            <a:pPr>
              <a:lnSpc>
                <a:spcPct val="150000"/>
              </a:lnSpc>
            </a:pPr>
            <a:r>
              <a:rPr lang="en-US" sz="2200" dirty="0" smtClean="0">
                <a:solidFill>
                  <a:schemeClr val="bg1"/>
                </a:solidFill>
              </a:rPr>
              <a:t>void main()</a:t>
            </a:r>
          </a:p>
          <a:p>
            <a:pPr>
              <a:lnSpc>
                <a:spcPct val="150000"/>
              </a:lnSpc>
            </a:pPr>
            <a:r>
              <a:rPr lang="en-US" sz="2200" dirty="0" smtClean="0">
                <a:solidFill>
                  <a:schemeClr val="bg1"/>
                </a:solidFill>
              </a:rPr>
              <a:t>{ </a:t>
            </a:r>
          </a:p>
          <a:p>
            <a:pPr>
              <a:lnSpc>
                <a:spcPct val="150000"/>
              </a:lnSpc>
            </a:pPr>
            <a:r>
              <a:rPr lang="en-US" sz="2200" dirty="0" smtClean="0">
                <a:solidFill>
                  <a:schemeClr val="bg1"/>
                </a:solidFill>
              </a:rPr>
              <a:t>   int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   </a:t>
            </a:r>
            <a:r>
              <a:rPr lang="en-US" sz="2200" dirty="0" err="1" smtClean="0">
                <a:solidFill>
                  <a:schemeClr val="bg1"/>
                </a:solidFill>
              </a:rPr>
              <a:t>i</a:t>
            </a:r>
            <a:r>
              <a:rPr lang="en-US" sz="2200" dirty="0" smtClean="0">
                <a:solidFill>
                  <a:schemeClr val="bg1"/>
                </a:solidFill>
              </a:rPr>
              <a:t> = 64 / 4 * 4; </a:t>
            </a:r>
          </a:p>
          <a:p>
            <a:pPr>
              <a:lnSpc>
                <a:spcPct val="150000"/>
              </a:lnSpc>
            </a:pPr>
            <a:r>
              <a:rPr lang="en-US" sz="2200" dirty="0" smtClean="0">
                <a:solidFill>
                  <a:schemeClr val="bg1"/>
                </a:solidFill>
              </a:rPr>
              <a:t>   printf("%d",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a:t>
            </a:r>
            <a:endParaRPr lang="en-US" sz="2200" dirty="0">
              <a:solidFill>
                <a:schemeClr val="bg1"/>
              </a:solidFill>
            </a:endParaRPr>
          </a:p>
        </p:txBody>
      </p:sp>
      <p:pic>
        <p:nvPicPr>
          <p:cNvPr id="143364"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6047751" y="2216609"/>
            <a:ext cx="642941" cy="552144"/>
          </a:xfrm>
          <a:prstGeom prst="rect">
            <a:avLst/>
          </a:prstGeom>
          <a:noFill/>
        </p:spPr>
      </p:pic>
      <p:cxnSp>
        <p:nvCxnSpPr>
          <p:cNvPr id="10" name="Straight Arrow Connector 9"/>
          <p:cNvCxnSpPr/>
          <p:nvPr/>
        </p:nvCxnSpPr>
        <p:spPr>
          <a:xfrm>
            <a:off x="2143108" y="3358018"/>
            <a:ext cx="365760"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580306" y="3143704"/>
            <a:ext cx="872490" cy="429895"/>
          </a:xfrm>
          <a:prstGeom prst="rect">
            <a:avLst/>
          </a:prstGeom>
          <a:noFill/>
        </p:spPr>
        <p:txBody>
          <a:bodyPr wrap="none" rtlCol="0">
            <a:spAutoFit/>
          </a:bodyPr>
          <a:lstStyle/>
          <a:p>
            <a:r>
              <a:rPr lang="en-US" sz="2200" b="1" dirty="0" smtClean="0">
                <a:solidFill>
                  <a:srgbClr val="FFFF00"/>
                </a:solidFill>
              </a:rPr>
              <a:t>16 * 4</a:t>
            </a:r>
            <a:endParaRPr lang="en-US" sz="2200" b="1" dirty="0">
              <a:solidFill>
                <a:srgbClr val="FFFF00"/>
              </a:solidFill>
            </a:endParaRPr>
          </a:p>
        </p:txBody>
      </p:sp>
      <p:sp>
        <p:nvSpPr>
          <p:cNvPr id="14" name="TextBox 13"/>
          <p:cNvSpPr txBox="1"/>
          <p:nvPr/>
        </p:nvSpPr>
        <p:spPr>
          <a:xfrm>
            <a:off x="3428992" y="3143704"/>
            <a:ext cx="730885" cy="429895"/>
          </a:xfrm>
          <a:prstGeom prst="rect">
            <a:avLst/>
          </a:prstGeom>
          <a:noFill/>
        </p:spPr>
        <p:txBody>
          <a:bodyPr wrap="none" rtlCol="0">
            <a:spAutoFit/>
          </a:bodyPr>
          <a:lstStyle/>
          <a:p>
            <a:r>
              <a:rPr lang="en-US" sz="2200" b="1" dirty="0" smtClean="0">
                <a:solidFill>
                  <a:srgbClr val="FFFF00"/>
                </a:solidFill>
              </a:rPr>
              <a:t>=  64</a:t>
            </a:r>
            <a:endParaRPr lang="en-US" sz="2200" b="1" dirty="0">
              <a:solidFill>
                <a:srgbClr val="FFFF00"/>
              </a:solidFill>
            </a:endParaRPr>
          </a:p>
        </p:txBody>
      </p:sp>
      <p:sp>
        <p:nvSpPr>
          <p:cNvPr id="2" name="Rectangle 1"/>
          <p:cNvSpPr/>
          <p:nvPr/>
        </p:nvSpPr>
        <p:spPr>
          <a:xfrm>
            <a:off x="5072066" y="2145157"/>
            <a:ext cx="3571932" cy="2799715"/>
          </a:xfrm>
          <a:prstGeom prst="rect">
            <a:avLst/>
          </a:prstGeom>
        </p:spPr>
        <p:txBody>
          <a:bodyPr wrap="square">
            <a:spAutoFit/>
          </a:bodyPr>
          <a:lstStyle/>
          <a:p>
            <a:pPr marL="514350" indent="-514350">
              <a:lnSpc>
                <a:spcPct val="200000"/>
              </a:lnSpc>
              <a:buAutoNum type="alphaLcPeriod"/>
            </a:pPr>
            <a:r>
              <a:rPr lang="en-US" sz="2200" dirty="0" smtClean="0"/>
              <a:t>64</a:t>
            </a:r>
          </a:p>
          <a:p>
            <a:pPr marL="514350" indent="-514350">
              <a:lnSpc>
                <a:spcPct val="200000"/>
              </a:lnSpc>
              <a:buAutoNum type="alphaLcPeriod"/>
            </a:pPr>
            <a:r>
              <a:rPr lang="en-US" sz="2200" dirty="0" smtClean="0"/>
              <a:t>16</a:t>
            </a:r>
          </a:p>
          <a:p>
            <a:pPr marL="514350" indent="-514350">
              <a:lnSpc>
                <a:spcPct val="200000"/>
              </a:lnSpc>
              <a:buAutoNum type="alphaLcPeriod"/>
            </a:pPr>
            <a:r>
              <a:rPr lang="en-US" sz="2200" dirty="0" smtClean="0"/>
              <a:t>4</a:t>
            </a:r>
          </a:p>
          <a:p>
            <a:pPr marL="514350" indent="-514350">
              <a:lnSpc>
                <a:spcPct val="200000"/>
              </a:lnSpc>
              <a:buAutoNum type="alphaLcPeriod"/>
            </a:pPr>
            <a:r>
              <a:rPr lang="en-US" sz="2200" dirty="0"/>
              <a:t>Garbage Value</a:t>
            </a:r>
          </a:p>
        </p:txBody>
      </p:sp>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16</a:t>
            </a:r>
          </a:p>
        </p:txBody>
      </p:sp>
      <p:pic>
        <p:nvPicPr>
          <p:cNvPr id="12" name="Picture 1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43364"/>
                                        </p:tgtEl>
                                        <p:attrNameLst>
                                          <p:attrName>style.visibility</p:attrName>
                                        </p:attrNameLst>
                                      </p:cBhvr>
                                      <p:to>
                                        <p:strVal val="visible"/>
                                      </p:to>
                                    </p:set>
                                    <p:anim calcmode="lin" valueType="num">
                                      <p:cBhvr>
                                        <p:cTn id="12" dur="1000" fill="hold"/>
                                        <p:tgtEl>
                                          <p:spTgt spid="143364"/>
                                        </p:tgtEl>
                                        <p:attrNameLst>
                                          <p:attrName>ppt_w</p:attrName>
                                        </p:attrNameLst>
                                      </p:cBhvr>
                                      <p:tavLst>
                                        <p:tav tm="0">
                                          <p:val>
                                            <p:strVal val="#ppt_w*0.70"/>
                                          </p:val>
                                        </p:tav>
                                        <p:tav tm="100000">
                                          <p:val>
                                            <p:strVal val="#ppt_w"/>
                                          </p:val>
                                        </p:tav>
                                      </p:tavLst>
                                    </p:anim>
                                    <p:anim calcmode="lin" valueType="num">
                                      <p:cBhvr>
                                        <p:cTn id="13" dur="1000" fill="hold"/>
                                        <p:tgtEl>
                                          <p:spTgt spid="143364"/>
                                        </p:tgtEl>
                                        <p:attrNameLst>
                                          <p:attrName>ppt_h</p:attrName>
                                        </p:attrNameLst>
                                      </p:cBhvr>
                                      <p:tavLst>
                                        <p:tav tm="0">
                                          <p:val>
                                            <p:strVal val="#ppt_h"/>
                                          </p:val>
                                        </p:tav>
                                        <p:tav tm="100000">
                                          <p:val>
                                            <p:strVal val="#ppt_h"/>
                                          </p:val>
                                        </p:tav>
                                      </p:tavLst>
                                    </p:anim>
                                    <p:animEffect transition="in" filter="fade">
                                      <p:cBhvr>
                                        <p:cTn id="14"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sizeof(</a:t>
            </a:r>
            <a:r>
              <a:rPr lang="en-US" sz="2200" dirty="0" err="1" smtClean="0"/>
              <a:t>i</a:t>
            </a:r>
            <a:r>
              <a:rPr lang="en-US" sz="2200" dirty="0" smtClean="0"/>
              <a:t>)=2</a:t>
            </a:r>
          </a:p>
          <a:p>
            <a:pPr marL="514350" indent="-514350">
              <a:lnSpc>
                <a:spcPct val="200000"/>
              </a:lnSpc>
              <a:buAutoNum type="alphaLcPeriod"/>
            </a:pPr>
            <a:r>
              <a:rPr lang="en-US" sz="2200" dirty="0" smtClean="0"/>
              <a:t>sizeof(</a:t>
            </a:r>
            <a:r>
              <a:rPr lang="en-US" sz="2200" dirty="0" err="1" smtClean="0"/>
              <a:t>i</a:t>
            </a:r>
            <a:r>
              <a:rPr lang="en-US" sz="2200" dirty="0" smtClean="0"/>
              <a:t>)=1</a:t>
            </a:r>
          </a:p>
          <a:p>
            <a:pPr marL="514350" indent="-514350">
              <a:lnSpc>
                <a:spcPct val="200000"/>
              </a:lnSpc>
              <a:buAutoNum type="alphaLcPeriod"/>
            </a:pPr>
            <a:r>
              <a:rPr lang="en-US" sz="2200" dirty="0" smtClean="0"/>
              <a:t>Compiler error</a:t>
            </a:r>
          </a:p>
          <a:p>
            <a:pPr marL="514350" indent="-514350">
              <a:lnSpc>
                <a:spcPct val="200000"/>
              </a:lnSpc>
              <a:buAutoNum type="alphaLcPeriod"/>
            </a:pPr>
            <a:r>
              <a:rPr lang="en-US" sz="2200" dirty="0" smtClean="0"/>
              <a:t>None</a:t>
            </a:r>
            <a:endParaRPr lang="en-US" sz="2200" dirty="0"/>
          </a:p>
        </p:txBody>
      </p:sp>
      <p:sp>
        <p:nvSpPr>
          <p:cNvPr id="10" name="Rectangle 9"/>
          <p:cNvSpPr/>
          <p:nvPr/>
        </p:nvSpPr>
        <p:spPr>
          <a:xfrm>
            <a:off x="214282" y="710998"/>
            <a:ext cx="4429156" cy="3646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b="1" dirty="0" smtClean="0">
                <a:solidFill>
                  <a:schemeClr val="bg1"/>
                </a:solidFill>
              </a:rPr>
              <a:t>#define int char </a:t>
            </a:r>
          </a:p>
          <a:p>
            <a:pPr>
              <a:lnSpc>
                <a:spcPct val="150000"/>
              </a:lnSpc>
            </a:pPr>
            <a:r>
              <a:rPr lang="en-US" sz="2200" dirty="0" smtClean="0">
                <a:solidFill>
                  <a:schemeClr val="bg1"/>
                </a:solidFill>
              </a:rPr>
              <a:t>void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a:t>
            </a:r>
            <a:r>
              <a:rPr lang="en-US" sz="2200" b="1" dirty="0" smtClean="0">
                <a:solidFill>
                  <a:schemeClr val="bg1"/>
                </a:solidFill>
              </a:rPr>
              <a:t>int </a:t>
            </a:r>
            <a:r>
              <a:rPr lang="en-US" sz="2200" b="1" dirty="0" err="1" smtClean="0">
                <a:solidFill>
                  <a:schemeClr val="bg1"/>
                </a:solidFill>
              </a:rPr>
              <a:t>i</a:t>
            </a:r>
            <a:r>
              <a:rPr lang="en-US" sz="2200" b="1" dirty="0" smtClean="0">
                <a:solidFill>
                  <a:schemeClr val="bg1"/>
                </a:solidFill>
              </a:rPr>
              <a:t> = 65;</a:t>
            </a:r>
          </a:p>
          <a:p>
            <a:pPr>
              <a:lnSpc>
                <a:spcPct val="150000"/>
              </a:lnSpc>
            </a:pPr>
            <a:r>
              <a:rPr lang="en-US" sz="2200" dirty="0" smtClean="0">
                <a:solidFill>
                  <a:schemeClr val="bg1"/>
                </a:solidFill>
              </a:rPr>
              <a:t>     printf("sizeof(</a:t>
            </a:r>
            <a:r>
              <a:rPr lang="en-US" sz="2200" dirty="0" err="1" smtClean="0">
                <a:solidFill>
                  <a:schemeClr val="bg1"/>
                </a:solidFill>
              </a:rPr>
              <a:t>i</a:t>
            </a:r>
            <a:r>
              <a:rPr lang="en-US" sz="2200" dirty="0" smtClean="0">
                <a:solidFill>
                  <a:schemeClr val="bg1"/>
                </a:solidFill>
              </a:rPr>
              <a:t>)=%d", sizeof(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a:t>
            </a:r>
            <a:endParaRPr lang="en-US" sz="2200" dirty="0">
              <a:solidFill>
                <a:schemeClr val="bg1"/>
              </a:solidFill>
            </a:endParaRPr>
          </a:p>
        </p:txBody>
      </p:sp>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17</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trips(downRight)">
                                      <p:cBhvr>
                                        <p:cTn id="7" dur="1000"/>
                                        <p:tgtEl>
                                          <p:spTgt spid="10">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strips(downRight)">
                                      <p:cBhvr>
                                        <p:cTn id="10" dur="1000"/>
                                        <p:tgtEl>
                                          <p:spTgt spid="10">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strips(downRight)">
                                      <p:cBhvr>
                                        <p:cTn id="13" dur="1000"/>
                                        <p:tgtEl>
                                          <p:spTgt spid="10">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strips(downRight)">
                                      <p:cBhvr>
                                        <p:cTn id="16" dur="1000"/>
                                        <p:tgtEl>
                                          <p:spTgt spid="10">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strips(downRight)">
                                      <p:cBhvr>
                                        <p:cTn id="19" dur="1000"/>
                                        <p:tgtEl>
                                          <p:spTgt spid="10">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strips(downRight)">
                                      <p:cBhvr>
                                        <p:cTn id="22" dur="1000"/>
                                        <p:tgtEl>
                                          <p:spTgt spid="10">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strips(downRight)">
                                      <p:cBhvr>
                                        <p:cTn id="25" dur="1000"/>
                                        <p:tgtEl>
                                          <p:spTgt spid="10">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trips(downRight)">
                                      <p:cBhvr>
                                        <p:cTn id="30" dur="1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500" fill="hold"/>
                                        <p:tgtEl>
                                          <p:spTgt spid="10">
                                            <p:txEl>
                                              <p:pRg st="1" end="1"/>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build="allAtOnce"/>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sizeof(</a:t>
            </a:r>
            <a:r>
              <a:rPr lang="en-US" sz="2200" dirty="0" err="1" smtClean="0"/>
              <a:t>i</a:t>
            </a:r>
            <a:r>
              <a:rPr lang="en-US" sz="2200" dirty="0" smtClean="0"/>
              <a:t>)=2</a:t>
            </a:r>
          </a:p>
          <a:p>
            <a:pPr marL="514350" indent="-514350">
              <a:lnSpc>
                <a:spcPct val="200000"/>
              </a:lnSpc>
              <a:buAutoNum type="alphaLcPeriod"/>
            </a:pPr>
            <a:r>
              <a:rPr lang="en-US" sz="2200" dirty="0" smtClean="0"/>
              <a:t>sizeof(</a:t>
            </a:r>
            <a:r>
              <a:rPr lang="en-US" sz="2200" dirty="0" err="1" smtClean="0"/>
              <a:t>i</a:t>
            </a:r>
            <a:r>
              <a:rPr lang="en-US" sz="2200" dirty="0" smtClean="0"/>
              <a:t>)=1</a:t>
            </a:r>
          </a:p>
          <a:p>
            <a:pPr marL="514350" indent="-514350">
              <a:lnSpc>
                <a:spcPct val="200000"/>
              </a:lnSpc>
              <a:buAutoNum type="alphaLcPeriod"/>
            </a:pPr>
            <a:r>
              <a:rPr lang="en-US" sz="2200" dirty="0" smtClean="0"/>
              <a:t>Compiler error</a:t>
            </a:r>
          </a:p>
          <a:p>
            <a:pPr marL="514350" indent="-514350">
              <a:lnSpc>
                <a:spcPct val="200000"/>
              </a:lnSpc>
              <a:buAutoNum type="alphaLcPeriod"/>
            </a:pPr>
            <a:r>
              <a:rPr lang="en-US" sz="2200" dirty="0" smtClean="0"/>
              <a:t>None</a:t>
            </a:r>
            <a:endParaRPr lang="en-US" sz="2200" dirty="0"/>
          </a:p>
        </p:txBody>
      </p:sp>
      <p:sp>
        <p:nvSpPr>
          <p:cNvPr id="10" name="Rectangle 9"/>
          <p:cNvSpPr/>
          <p:nvPr/>
        </p:nvSpPr>
        <p:spPr>
          <a:xfrm>
            <a:off x="214282" y="710998"/>
            <a:ext cx="4429156" cy="3646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dirty="0" smtClean="0">
                <a:solidFill>
                  <a:schemeClr val="bg1"/>
                </a:solidFill>
              </a:rPr>
              <a:t>#define int char </a:t>
            </a:r>
          </a:p>
          <a:p>
            <a:pPr>
              <a:lnSpc>
                <a:spcPct val="150000"/>
              </a:lnSpc>
            </a:pPr>
            <a:r>
              <a:rPr lang="en-US" sz="2200" dirty="0" smtClean="0">
                <a:solidFill>
                  <a:schemeClr val="bg1"/>
                </a:solidFill>
              </a:rPr>
              <a:t>void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int </a:t>
            </a:r>
            <a:r>
              <a:rPr lang="en-US" sz="2200" dirty="0" err="1" smtClean="0">
                <a:solidFill>
                  <a:schemeClr val="bg1"/>
                </a:solidFill>
              </a:rPr>
              <a:t>i</a:t>
            </a:r>
            <a:r>
              <a:rPr lang="en-US" sz="2200" dirty="0" smtClean="0">
                <a:solidFill>
                  <a:schemeClr val="bg1"/>
                </a:solidFill>
              </a:rPr>
              <a:t> = 65;</a:t>
            </a:r>
          </a:p>
          <a:p>
            <a:pPr>
              <a:lnSpc>
                <a:spcPct val="150000"/>
              </a:lnSpc>
            </a:pPr>
            <a:r>
              <a:rPr lang="en-US" sz="2200" dirty="0" smtClean="0">
                <a:solidFill>
                  <a:schemeClr val="bg1"/>
                </a:solidFill>
              </a:rPr>
              <a:t>     printf("sizeof(</a:t>
            </a:r>
            <a:r>
              <a:rPr lang="en-US" sz="2200" dirty="0" err="1" smtClean="0">
                <a:solidFill>
                  <a:schemeClr val="bg1"/>
                </a:solidFill>
              </a:rPr>
              <a:t>i</a:t>
            </a:r>
            <a:r>
              <a:rPr lang="en-US" sz="2200" dirty="0" smtClean="0">
                <a:solidFill>
                  <a:schemeClr val="bg1"/>
                </a:solidFill>
              </a:rPr>
              <a:t>)=%d", sizeof( </a:t>
            </a:r>
            <a:r>
              <a:rPr lang="en-US" sz="2200" dirty="0" err="1" smtClean="0">
                <a:solidFill>
                  <a:schemeClr val="bg1"/>
                </a:solidFill>
              </a:rPr>
              <a:t>i</a:t>
            </a:r>
            <a:r>
              <a:rPr lang="en-US" sz="2200" dirty="0" smtClean="0">
                <a:solidFill>
                  <a:schemeClr val="bg1"/>
                </a:solidFill>
              </a:rPr>
              <a:t> ));</a:t>
            </a:r>
          </a:p>
          <a:p>
            <a:pPr>
              <a:lnSpc>
                <a:spcPct val="150000"/>
              </a:lnSpc>
            </a:pPr>
            <a:r>
              <a:rPr lang="en-US" sz="2200" dirty="0" smtClean="0">
                <a:solidFill>
                  <a:schemeClr val="bg1"/>
                </a:solidFill>
              </a:rPr>
              <a:t>}</a:t>
            </a:r>
            <a:endParaRPr lang="en-US" sz="2200" dirty="0">
              <a:solidFill>
                <a:schemeClr val="bg1"/>
              </a:solidFill>
            </a:endParaRPr>
          </a:p>
        </p:txBody>
      </p:sp>
      <p:cxnSp>
        <p:nvCxnSpPr>
          <p:cNvPr id="7" name="Straight Arrow Connector 6"/>
          <p:cNvCxnSpPr/>
          <p:nvPr/>
        </p:nvCxnSpPr>
        <p:spPr>
          <a:xfrm>
            <a:off x="1785918" y="3072266"/>
            <a:ext cx="43719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2404143" y="2857952"/>
            <a:ext cx="1453477" cy="429895"/>
          </a:xfrm>
          <a:prstGeom prst="rect">
            <a:avLst/>
          </a:prstGeom>
          <a:noFill/>
        </p:spPr>
        <p:txBody>
          <a:bodyPr wrap="square" rtlCol="0">
            <a:spAutoFit/>
          </a:bodyPr>
          <a:lstStyle/>
          <a:p>
            <a:r>
              <a:rPr lang="en-US" sz="2200" b="1" dirty="0" smtClean="0">
                <a:solidFill>
                  <a:srgbClr val="FFFF00"/>
                </a:solidFill>
              </a:rPr>
              <a:t>char i = 65;</a:t>
            </a:r>
            <a:endParaRPr lang="en-US" sz="2200" b="1" dirty="0">
              <a:solidFill>
                <a:srgbClr val="FFFF00"/>
              </a:solidFill>
            </a:endParaRPr>
          </a:p>
        </p:txBody>
      </p:sp>
      <p:pic>
        <p:nvPicPr>
          <p:cNvPr id="14"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6929454" y="2520122"/>
            <a:ext cx="642941" cy="552144"/>
          </a:xfrm>
          <a:prstGeom prst="rect">
            <a:avLst/>
          </a:prstGeom>
          <a:noFill/>
        </p:spPr>
      </p:pic>
      <p:sp>
        <p:nvSpPr>
          <p:cNvPr id="2" name="Text Box 1"/>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17</a:t>
            </a:r>
          </a:p>
        </p:txBody>
      </p:sp>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strVal val="#ppt_w*0.70"/>
                                          </p:val>
                                        </p:tav>
                                        <p:tav tm="100000">
                                          <p:val>
                                            <p:strVal val="#ppt_w"/>
                                          </p:val>
                                        </p:tav>
                                      </p:tavLst>
                                    </p:anim>
                                    <p:anim calcmode="lin" valueType="num">
                                      <p:cBhvr>
                                        <p:cTn id="18" dur="1000" fill="hold"/>
                                        <p:tgtEl>
                                          <p:spTgt spid="14"/>
                                        </p:tgtEl>
                                        <p:attrNameLst>
                                          <p:attrName>ppt_h</p:attrName>
                                        </p:attrNameLst>
                                      </p:cBhvr>
                                      <p:tavLst>
                                        <p:tav tm="0">
                                          <p:val>
                                            <p:strVal val="#ppt_h"/>
                                          </p:val>
                                        </p:tav>
                                        <p:tav tm="100000">
                                          <p:val>
                                            <p:strVal val="#ppt_h"/>
                                          </p:val>
                                        </p:tav>
                                      </p:tavLst>
                                    </p:anim>
                                    <p:animEffect transition="in" filter="fade">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0</a:t>
            </a:r>
          </a:p>
          <a:p>
            <a:pPr marL="514350" indent="-514350">
              <a:lnSpc>
                <a:spcPct val="200000"/>
              </a:lnSpc>
              <a:buAutoNum type="alphaLcPeriod"/>
            </a:pPr>
            <a:r>
              <a:rPr lang="en-US" sz="2200" dirty="0" smtClean="0"/>
              <a:t>1</a:t>
            </a:r>
          </a:p>
          <a:p>
            <a:pPr marL="514350" indent="-514350">
              <a:lnSpc>
                <a:spcPct val="200000"/>
              </a:lnSpc>
              <a:buAutoNum type="alphaLcPeriod"/>
            </a:pPr>
            <a:r>
              <a:rPr lang="en-US" sz="2200" dirty="0" smtClean="0"/>
              <a:t>100</a:t>
            </a:r>
          </a:p>
          <a:p>
            <a:pPr marL="514350" indent="-514350">
              <a:lnSpc>
                <a:spcPct val="200000"/>
              </a:lnSpc>
              <a:buAutoNum type="alphaLcPeriod"/>
            </a:pPr>
            <a:r>
              <a:rPr lang="en-US" sz="2200" dirty="0" smtClean="0"/>
              <a:t>Error</a:t>
            </a:r>
            <a:endParaRPr lang="en-US" sz="2200" dirty="0"/>
          </a:p>
        </p:txBody>
      </p:sp>
      <p:sp>
        <p:nvSpPr>
          <p:cNvPr id="10" name="Rectangle 9"/>
          <p:cNvSpPr/>
          <p:nvPr/>
        </p:nvSpPr>
        <p:spPr>
          <a:xfrm>
            <a:off x="214282" y="710998"/>
            <a:ext cx="4429156"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b="1" dirty="0" smtClean="0">
                <a:solidFill>
                  <a:schemeClr val="bg1"/>
                </a:solidFill>
              </a:rPr>
              <a:t>#define clrscr() 100</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clrscr();</a:t>
            </a:r>
          </a:p>
          <a:p>
            <a:pPr>
              <a:lnSpc>
                <a:spcPct val="150000"/>
              </a:lnSpc>
            </a:pPr>
            <a:r>
              <a:rPr lang="en-US" sz="2200" dirty="0" smtClean="0">
                <a:solidFill>
                  <a:schemeClr val="bg1"/>
                </a:solidFill>
              </a:rPr>
              <a:t>      printf("%d\n", clrscr());</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18</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20000"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0</a:t>
            </a:r>
          </a:p>
          <a:p>
            <a:pPr marL="514350" indent="-514350">
              <a:lnSpc>
                <a:spcPct val="200000"/>
              </a:lnSpc>
              <a:buAutoNum type="alphaLcPeriod"/>
            </a:pPr>
            <a:r>
              <a:rPr lang="en-US" sz="2200" dirty="0" smtClean="0"/>
              <a:t>1</a:t>
            </a:r>
          </a:p>
          <a:p>
            <a:pPr marL="514350" indent="-514350">
              <a:lnSpc>
                <a:spcPct val="200000"/>
              </a:lnSpc>
              <a:buAutoNum type="alphaLcPeriod"/>
            </a:pPr>
            <a:r>
              <a:rPr lang="en-US" sz="2200" dirty="0" smtClean="0"/>
              <a:t>100</a:t>
            </a:r>
          </a:p>
          <a:p>
            <a:pPr marL="514350" indent="-514350">
              <a:lnSpc>
                <a:spcPct val="200000"/>
              </a:lnSpc>
              <a:buAutoNum type="alphaLcPeriod"/>
            </a:pPr>
            <a:r>
              <a:rPr lang="en-US" sz="2200" dirty="0" smtClean="0"/>
              <a:t>Error</a:t>
            </a:r>
            <a:endParaRPr lang="en-US" sz="2200" dirty="0"/>
          </a:p>
        </p:txBody>
      </p:sp>
      <p:sp>
        <p:nvSpPr>
          <p:cNvPr id="10" name="Rectangle 9"/>
          <p:cNvSpPr/>
          <p:nvPr/>
        </p:nvSpPr>
        <p:spPr>
          <a:xfrm>
            <a:off x="214282" y="710998"/>
            <a:ext cx="4429156"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b="1" dirty="0" smtClean="0">
                <a:solidFill>
                  <a:schemeClr val="bg1"/>
                </a:solidFill>
              </a:rPr>
              <a:t>#define clrscr() 100</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clrscr(); </a:t>
            </a:r>
          </a:p>
          <a:p>
            <a:pPr>
              <a:lnSpc>
                <a:spcPct val="150000"/>
              </a:lnSpc>
            </a:pPr>
            <a:r>
              <a:rPr lang="en-US" sz="2200" dirty="0" smtClean="0">
                <a:solidFill>
                  <a:schemeClr val="bg1"/>
                </a:solidFill>
              </a:rPr>
              <a:t>      printf("%d\n", clrscr());</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cxnSp>
        <p:nvCxnSpPr>
          <p:cNvPr id="11" name="Straight Arrow Connector 10"/>
          <p:cNvCxnSpPr/>
          <p:nvPr/>
        </p:nvCxnSpPr>
        <p:spPr>
          <a:xfrm>
            <a:off x="1714480" y="3072266"/>
            <a:ext cx="43719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332705" y="2857952"/>
            <a:ext cx="1453477" cy="429895"/>
          </a:xfrm>
          <a:prstGeom prst="rect">
            <a:avLst/>
          </a:prstGeom>
          <a:noFill/>
        </p:spPr>
        <p:txBody>
          <a:bodyPr wrap="square" rtlCol="0">
            <a:spAutoFit/>
          </a:bodyPr>
          <a:lstStyle/>
          <a:p>
            <a:r>
              <a:rPr lang="en-US" sz="2200" b="1" dirty="0" smtClean="0">
                <a:solidFill>
                  <a:srgbClr val="FFFF00"/>
                </a:solidFill>
              </a:rPr>
              <a:t>100;</a:t>
            </a:r>
            <a:endParaRPr lang="en-US" sz="2200" b="1" dirty="0">
              <a:solidFill>
                <a:srgbClr val="FFFF00"/>
              </a:solidFill>
            </a:endParaRPr>
          </a:p>
        </p:txBody>
      </p:sp>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18</a:t>
            </a: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0</a:t>
            </a:r>
          </a:p>
          <a:p>
            <a:pPr marL="514350" indent="-514350">
              <a:lnSpc>
                <a:spcPct val="200000"/>
              </a:lnSpc>
              <a:buAutoNum type="alphaLcPeriod"/>
            </a:pPr>
            <a:r>
              <a:rPr lang="en-US" sz="2200" dirty="0" smtClean="0"/>
              <a:t>1</a:t>
            </a:r>
          </a:p>
          <a:p>
            <a:pPr marL="514350" indent="-514350">
              <a:lnSpc>
                <a:spcPct val="200000"/>
              </a:lnSpc>
              <a:buAutoNum type="alphaLcPeriod"/>
            </a:pPr>
            <a:r>
              <a:rPr lang="en-US" sz="2200" dirty="0" smtClean="0"/>
              <a:t>100</a:t>
            </a:r>
          </a:p>
          <a:p>
            <a:pPr marL="514350" indent="-514350">
              <a:lnSpc>
                <a:spcPct val="200000"/>
              </a:lnSpc>
              <a:buAutoNum type="alphaLcPeriod"/>
            </a:pPr>
            <a:r>
              <a:rPr lang="en-US" sz="2200" dirty="0" smtClean="0"/>
              <a:t>Error</a:t>
            </a:r>
            <a:endParaRPr lang="en-US" sz="2200" dirty="0"/>
          </a:p>
        </p:txBody>
      </p:sp>
      <p:sp>
        <p:nvSpPr>
          <p:cNvPr id="10" name="Rectangle 9"/>
          <p:cNvSpPr/>
          <p:nvPr/>
        </p:nvSpPr>
        <p:spPr>
          <a:xfrm>
            <a:off x="214282" y="710998"/>
            <a:ext cx="4429156"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b="1" dirty="0" smtClean="0">
                <a:solidFill>
                  <a:schemeClr val="bg1"/>
                </a:solidFill>
              </a:rPr>
              <a:t>#define clrscr() 100</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100;</a:t>
            </a:r>
          </a:p>
          <a:p>
            <a:pPr>
              <a:lnSpc>
                <a:spcPct val="150000"/>
              </a:lnSpc>
            </a:pPr>
            <a:r>
              <a:rPr lang="en-US" sz="2200" dirty="0" smtClean="0">
                <a:solidFill>
                  <a:schemeClr val="bg1"/>
                </a:solidFill>
              </a:rPr>
              <a:t>      printf("%d\n", </a:t>
            </a:r>
            <a:r>
              <a:rPr lang="en-US" sz="2200" b="1" dirty="0" smtClean="0">
                <a:solidFill>
                  <a:srgbClr val="FFFF00"/>
                </a:solidFill>
              </a:rPr>
              <a:t>100 </a:t>
            </a:r>
            <a:r>
              <a:rPr lang="en-US" sz="2200" dirty="0" smtClean="0">
                <a:solidFill>
                  <a:schemeClr val="bg1"/>
                </a:solidFill>
              </a:rPr>
              <a:t>);</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pic>
        <p:nvPicPr>
          <p:cNvPr id="7"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6215074" y="3143704"/>
            <a:ext cx="642941" cy="552144"/>
          </a:xfrm>
          <a:prstGeom prst="rect">
            <a:avLst/>
          </a:prstGeom>
          <a:noFill/>
        </p:spPr>
      </p:pic>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18</a:t>
            </a:r>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2057449"/>
            <a:ext cx="3571932" cy="2799715"/>
          </a:xfrm>
          <a:prstGeom prst="rect">
            <a:avLst/>
          </a:prstGeom>
        </p:spPr>
        <p:txBody>
          <a:bodyPr wrap="square">
            <a:spAutoFit/>
          </a:bodyPr>
          <a:lstStyle/>
          <a:p>
            <a:pPr marL="514350" indent="-514350">
              <a:lnSpc>
                <a:spcPct val="200000"/>
              </a:lnSpc>
              <a:buAutoNum type="alphaLcPeriod"/>
            </a:pPr>
            <a:r>
              <a:rPr lang="en-US" sz="2200" dirty="0" smtClean="0"/>
              <a:t>4</a:t>
            </a:r>
          </a:p>
          <a:p>
            <a:pPr marL="514350" indent="-514350">
              <a:lnSpc>
                <a:spcPct val="200000"/>
              </a:lnSpc>
              <a:buAutoNum type="alphaLcPeriod"/>
            </a:pPr>
            <a:r>
              <a:rPr lang="en-US" sz="2200" dirty="0" smtClean="0"/>
              <a:t>5</a:t>
            </a:r>
          </a:p>
          <a:p>
            <a:pPr marL="514350" indent="-514350">
              <a:lnSpc>
                <a:spcPct val="200000"/>
              </a:lnSpc>
              <a:buAutoNum type="alphaLcPeriod"/>
            </a:pPr>
            <a:r>
              <a:rPr lang="en-US" sz="2200" dirty="0" smtClean="0"/>
              <a:t>6</a:t>
            </a:r>
          </a:p>
          <a:p>
            <a:pPr marL="514350" indent="-514350">
              <a:lnSpc>
                <a:spcPct val="200000"/>
              </a:lnSpc>
              <a:buAutoNum type="alphaLcPeriod"/>
            </a:pPr>
            <a:r>
              <a:rPr lang="en-US" sz="2200" dirty="0" smtClean="0"/>
              <a:t>Error</a:t>
            </a:r>
            <a:endParaRPr lang="en-US" sz="2200" dirty="0"/>
          </a:p>
        </p:txBody>
      </p:sp>
      <p:sp>
        <p:nvSpPr>
          <p:cNvPr id="10" name="Rectangle 9"/>
          <p:cNvSpPr/>
          <p:nvPr/>
        </p:nvSpPr>
        <p:spPr>
          <a:xfrm>
            <a:off x="214282" y="710998"/>
            <a:ext cx="4429156"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b="1" dirty="0" smtClean="0">
                <a:solidFill>
                  <a:schemeClr val="bg1"/>
                </a:solidFill>
              </a:rPr>
              <a:t>#define  INC(X)  X++</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int x=4;</a:t>
            </a:r>
          </a:p>
          <a:p>
            <a:pPr>
              <a:lnSpc>
                <a:spcPct val="150000"/>
              </a:lnSpc>
            </a:pPr>
            <a:r>
              <a:rPr lang="en-US" sz="2200" dirty="0" smtClean="0">
                <a:solidFill>
                  <a:schemeClr val="bg1"/>
                </a:solidFill>
              </a:rPr>
              <a:t>   printf("%d", </a:t>
            </a:r>
            <a:r>
              <a:rPr lang="en-US" sz="2200" b="1" dirty="0" smtClean="0">
                <a:solidFill>
                  <a:srgbClr val="FFFF00"/>
                </a:solidFill>
              </a:rPr>
              <a:t>INC(x++)</a:t>
            </a:r>
            <a:r>
              <a:rPr lang="en-US" sz="2200" dirty="0" smtClean="0">
                <a:solidFill>
                  <a:schemeClr val="bg1"/>
                </a:solidFill>
              </a:rPr>
              <a:t>);</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13" name="TextBox 12"/>
          <p:cNvSpPr txBox="1"/>
          <p:nvPr/>
        </p:nvSpPr>
        <p:spPr>
          <a:xfrm>
            <a:off x="2000232" y="3929522"/>
            <a:ext cx="1928826" cy="1106805"/>
          </a:xfrm>
          <a:prstGeom prst="rect">
            <a:avLst/>
          </a:prstGeom>
          <a:noFill/>
        </p:spPr>
        <p:txBody>
          <a:bodyPr wrap="square" rtlCol="0">
            <a:spAutoFit/>
          </a:bodyPr>
          <a:lstStyle/>
          <a:p>
            <a:pPr>
              <a:lnSpc>
                <a:spcPct val="150000"/>
              </a:lnSpc>
            </a:pPr>
            <a:r>
              <a:rPr lang="en-US" sz="2200" b="1" dirty="0" smtClean="0">
                <a:solidFill>
                  <a:srgbClr val="FFFF00"/>
                </a:solidFill>
              </a:rPr>
              <a:t>4++ </a:t>
            </a:r>
            <a:r>
              <a:rPr lang="en-US" sz="2200" b="1" dirty="0" smtClean="0">
                <a:solidFill>
                  <a:srgbClr val="FFFF00"/>
                </a:solidFill>
                <a:sym typeface="Wingdings" panose="05000000000000000000" pitchFamily="2" charset="2"/>
              </a:rPr>
              <a:t>  4 = 4+1 </a:t>
            </a:r>
          </a:p>
          <a:p>
            <a:pPr>
              <a:lnSpc>
                <a:spcPct val="150000"/>
              </a:lnSpc>
            </a:pPr>
            <a:r>
              <a:rPr lang="en-US" sz="2200" b="1" dirty="0" smtClean="0">
                <a:solidFill>
                  <a:srgbClr val="FFFF00"/>
                </a:solidFill>
                <a:sym typeface="Wingdings" panose="05000000000000000000" pitchFamily="2" charset="2"/>
              </a:rPr>
              <a:t> 4 = 5;</a:t>
            </a:r>
            <a:endParaRPr lang="en-US" sz="2200" b="1" dirty="0">
              <a:solidFill>
                <a:srgbClr val="FFFF00"/>
              </a:solidFill>
            </a:endParaRPr>
          </a:p>
        </p:txBody>
      </p:sp>
      <p:sp>
        <p:nvSpPr>
          <p:cNvPr id="14" name="TextBox 13"/>
          <p:cNvSpPr txBox="1"/>
          <p:nvPr/>
        </p:nvSpPr>
        <p:spPr>
          <a:xfrm>
            <a:off x="5000628" y="143308"/>
            <a:ext cx="4143372" cy="1614805"/>
          </a:xfrm>
          <a:prstGeom prst="rect">
            <a:avLst/>
          </a:prstGeom>
          <a:noFill/>
        </p:spPr>
        <p:txBody>
          <a:bodyPr wrap="square" rtlCol="0">
            <a:spAutoFit/>
          </a:bodyPr>
          <a:lstStyle/>
          <a:p>
            <a:pPr>
              <a:lnSpc>
                <a:spcPct val="150000"/>
              </a:lnSpc>
            </a:pPr>
            <a:r>
              <a:rPr lang="en-US" sz="2200" b="1" dirty="0" smtClean="0"/>
              <a:t>     x = 10</a:t>
            </a:r>
          </a:p>
          <a:p>
            <a:pPr>
              <a:lnSpc>
                <a:spcPct val="150000"/>
              </a:lnSpc>
            </a:pPr>
            <a:r>
              <a:rPr lang="en-US" sz="2200" b="1" dirty="0" smtClean="0">
                <a:sym typeface="Wingdings" panose="05000000000000000000" pitchFamily="2" charset="2"/>
              </a:rPr>
              <a:t>  </a:t>
            </a:r>
            <a:r>
              <a:rPr lang="en-US" sz="2200" b="1" dirty="0" smtClean="0"/>
              <a:t>x++    </a:t>
            </a:r>
            <a:r>
              <a:rPr lang="en-US" sz="2200" b="1" dirty="0" smtClean="0">
                <a:sym typeface="Wingdings" panose="05000000000000000000" pitchFamily="2" charset="2"/>
              </a:rPr>
              <a:t>  x = x+1</a:t>
            </a:r>
          </a:p>
          <a:p>
            <a:pPr>
              <a:lnSpc>
                <a:spcPct val="150000"/>
              </a:lnSpc>
            </a:pPr>
            <a:r>
              <a:rPr lang="en-US" sz="2200" b="1" dirty="0" smtClean="0">
                <a:sym typeface="Wingdings" panose="05000000000000000000" pitchFamily="2" charset="2"/>
              </a:rPr>
              <a:t> 10 + 1   x = 11</a:t>
            </a:r>
            <a:endParaRPr lang="en-US" sz="2200" b="1" dirty="0"/>
          </a:p>
        </p:txBody>
      </p:sp>
      <p:cxnSp>
        <p:nvCxnSpPr>
          <p:cNvPr id="15" name="Straight Arrow Connector 14"/>
          <p:cNvCxnSpPr/>
          <p:nvPr/>
        </p:nvCxnSpPr>
        <p:spPr>
          <a:xfrm rot="5400000">
            <a:off x="2322497" y="3893009"/>
            <a:ext cx="357190"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17" name="Picture 5" descr="C:\Users\NEW\AppData\Local\Microsoft\Windows\Temporary Internet Files\Content.IE5\79WBEHML\1024px-Red_x.svg[1].png"/>
          <p:cNvPicPr>
            <a:picLocks noChangeAspect="1" noChangeArrowheads="1"/>
          </p:cNvPicPr>
          <p:nvPr/>
        </p:nvPicPr>
        <p:blipFill>
          <a:blip r:embed="rId3" cstate="print"/>
          <a:srcRect/>
          <a:stretch>
            <a:fillRect/>
          </a:stretch>
        </p:blipFill>
        <p:spPr bwMode="auto">
          <a:xfrm>
            <a:off x="3714744" y="3929522"/>
            <a:ext cx="714380" cy="1011099"/>
          </a:xfrm>
          <a:prstGeom prst="rect">
            <a:avLst/>
          </a:prstGeom>
          <a:noFill/>
        </p:spPr>
      </p:pic>
      <p:pic>
        <p:nvPicPr>
          <p:cNvPr id="19" name="Picture 4" descr="C:\Users\NEW\AppData\Local\Microsoft\Windows\Temporary Internet Files\Content.IE5\QGUJJHNR\Kliponious-green-tick[1].png"/>
          <p:cNvPicPr>
            <a:picLocks noChangeAspect="1" noChangeArrowheads="1"/>
          </p:cNvPicPr>
          <p:nvPr/>
        </p:nvPicPr>
        <p:blipFill>
          <a:blip r:embed="rId4" cstate="print"/>
          <a:srcRect/>
          <a:stretch>
            <a:fillRect/>
          </a:stretch>
        </p:blipFill>
        <p:spPr bwMode="auto">
          <a:xfrm>
            <a:off x="6357951" y="4143836"/>
            <a:ext cx="642941" cy="552144"/>
          </a:xfrm>
          <a:prstGeom prst="rect">
            <a:avLst/>
          </a:prstGeom>
          <a:noFill/>
        </p:spPr>
      </p:pic>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19</a:t>
            </a:r>
          </a:p>
        </p:txBody>
      </p:sp>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646669" y="13335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Righ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downRigh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1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strVal val="#ppt_w*0.70"/>
                                          </p:val>
                                        </p:tav>
                                        <p:tav tm="100000">
                                          <p:val>
                                            <p:strVal val="#ppt_w"/>
                                          </p:val>
                                        </p:tav>
                                      </p:tavLst>
                                    </p:anim>
                                    <p:anim calcmode="lin" valueType="num">
                                      <p:cBhvr>
                                        <p:cTn id="33" dur="1000" fill="hold"/>
                                        <p:tgtEl>
                                          <p:spTgt spid="17"/>
                                        </p:tgtEl>
                                        <p:attrNameLst>
                                          <p:attrName>ppt_h</p:attrName>
                                        </p:attrNameLst>
                                      </p:cBhvr>
                                      <p:tavLst>
                                        <p:tav tm="0">
                                          <p:val>
                                            <p:strVal val="#ppt_h"/>
                                          </p:val>
                                        </p:tav>
                                        <p:tav tm="100000">
                                          <p:val>
                                            <p:strVal val="#ppt_h"/>
                                          </p:val>
                                        </p:tav>
                                      </p:tavLst>
                                    </p:anim>
                                    <p:animEffect transition="in" filter="fade">
                                      <p:cBhvr>
                                        <p:cTn id="34" dur="1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strVal val="#ppt_w*0.70"/>
                                          </p:val>
                                        </p:tav>
                                        <p:tav tm="100000">
                                          <p:val>
                                            <p:strVal val="#ppt_w"/>
                                          </p:val>
                                        </p:tav>
                                      </p:tavLst>
                                    </p:anim>
                                    <p:anim calcmode="lin" valueType="num">
                                      <p:cBhvr>
                                        <p:cTn id="40" dur="1000" fill="hold"/>
                                        <p:tgtEl>
                                          <p:spTgt spid="19"/>
                                        </p:tgtEl>
                                        <p:attrNameLst>
                                          <p:attrName>ppt_h</p:attrName>
                                        </p:attrNameLst>
                                      </p:cBhvr>
                                      <p:tavLst>
                                        <p:tav tm="0">
                                          <p:val>
                                            <p:strVal val="#ppt_h"/>
                                          </p:val>
                                        </p:tav>
                                        <p:tav tm="100000">
                                          <p:val>
                                            <p:strVal val="#ppt_h"/>
                                          </p:val>
                                        </p:tav>
                                      </p:tavLst>
                                    </p:anim>
                                    <p:animEffect transition="in" filter="fade">
                                      <p:cBhvr>
                                        <p:cTn id="4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3" grpId="0"/>
      <p:bldP spid="1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214282" y="482398"/>
            <a:ext cx="4429156" cy="4154170"/>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b="1" dirty="0" smtClean="0">
                <a:solidFill>
                  <a:schemeClr val="bg1"/>
                </a:solidFill>
              </a:rPr>
              <a:t>#define f(g1,g2) g1##g2</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int var12=100;</a:t>
            </a:r>
          </a:p>
          <a:p>
            <a:pPr>
              <a:lnSpc>
                <a:spcPct val="150000"/>
              </a:lnSpc>
            </a:pPr>
            <a:r>
              <a:rPr lang="en-US" sz="2200" dirty="0" smtClean="0">
                <a:solidFill>
                  <a:schemeClr val="bg1"/>
                </a:solidFill>
              </a:rPr>
              <a:t>   printf("%d", f(var,12));</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sp>
        <p:nvSpPr>
          <p:cNvPr id="7" name="Rectangle 6"/>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100</a:t>
            </a:r>
          </a:p>
          <a:p>
            <a:pPr marL="514350" indent="-514350">
              <a:lnSpc>
                <a:spcPct val="200000"/>
              </a:lnSpc>
              <a:buAutoNum type="alphaLcPeriod"/>
            </a:pPr>
            <a:r>
              <a:rPr lang="en-US" sz="2200" dirty="0" smtClean="0"/>
              <a:t>Syntax error</a:t>
            </a:r>
          </a:p>
          <a:p>
            <a:pPr marL="514350" indent="-514350">
              <a:lnSpc>
                <a:spcPct val="200000"/>
              </a:lnSpc>
              <a:buAutoNum type="alphaLcPeriod"/>
            </a:pPr>
            <a:r>
              <a:rPr lang="en-US" sz="2200" dirty="0" smtClean="0"/>
              <a:t>10012</a:t>
            </a:r>
          </a:p>
          <a:p>
            <a:pPr marL="514350" indent="-514350">
              <a:lnSpc>
                <a:spcPct val="200000"/>
              </a:lnSpc>
              <a:buAutoNum type="alphaLcPeriod"/>
            </a:pPr>
            <a:r>
              <a:rPr lang="en-US" sz="2200" dirty="0" smtClean="0"/>
              <a:t>Runtime Error</a:t>
            </a:r>
            <a:endParaRPr lang="en-US" sz="2200" dirty="0"/>
          </a:p>
        </p:txBody>
      </p:sp>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20</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6669" y="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0"/>
            <a:ext cx="4857752"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072066" y="1786382"/>
            <a:ext cx="3571932" cy="2799715"/>
          </a:xfrm>
          <a:prstGeom prst="rect">
            <a:avLst/>
          </a:prstGeom>
        </p:spPr>
        <p:txBody>
          <a:bodyPr wrap="square">
            <a:spAutoFit/>
          </a:bodyPr>
          <a:lstStyle/>
          <a:p>
            <a:pPr marL="514350" indent="-514350">
              <a:lnSpc>
                <a:spcPct val="200000"/>
              </a:lnSpc>
              <a:buAutoNum type="alphaLcPeriod"/>
            </a:pPr>
            <a:r>
              <a:rPr lang="en-US" sz="2200" dirty="0" smtClean="0"/>
              <a:t>100</a:t>
            </a:r>
          </a:p>
          <a:p>
            <a:pPr marL="514350" indent="-514350">
              <a:lnSpc>
                <a:spcPct val="200000"/>
              </a:lnSpc>
              <a:buAutoNum type="alphaLcPeriod"/>
            </a:pPr>
            <a:r>
              <a:rPr lang="en-US" sz="2200" dirty="0" smtClean="0"/>
              <a:t>Syntax error</a:t>
            </a:r>
          </a:p>
          <a:p>
            <a:pPr marL="514350" indent="-514350">
              <a:lnSpc>
                <a:spcPct val="200000"/>
              </a:lnSpc>
              <a:buAutoNum type="alphaLcPeriod"/>
            </a:pPr>
            <a:r>
              <a:rPr lang="en-US" sz="2200" dirty="0" smtClean="0"/>
              <a:t>10012</a:t>
            </a:r>
          </a:p>
          <a:p>
            <a:pPr marL="514350" indent="-514350">
              <a:lnSpc>
                <a:spcPct val="200000"/>
              </a:lnSpc>
              <a:buAutoNum type="alphaLcPeriod"/>
            </a:pPr>
            <a:r>
              <a:rPr lang="en-US" sz="2200" dirty="0" smtClean="0"/>
              <a:t>Runtime Error</a:t>
            </a:r>
            <a:endParaRPr lang="en-US" sz="2200" dirty="0"/>
          </a:p>
        </p:txBody>
      </p:sp>
      <p:sp>
        <p:nvSpPr>
          <p:cNvPr id="10" name="Rectangle 9"/>
          <p:cNvSpPr/>
          <p:nvPr/>
        </p:nvSpPr>
        <p:spPr>
          <a:xfrm>
            <a:off x="214282" y="474166"/>
            <a:ext cx="4429156" cy="4154984"/>
          </a:xfrm>
          <a:prstGeom prst="rect">
            <a:avLst/>
          </a:prstGeom>
        </p:spPr>
        <p:txBody>
          <a:bodyPr wrap="square">
            <a:spAutoFit/>
          </a:bodyPr>
          <a:lstStyle/>
          <a:p>
            <a:pPr>
              <a:lnSpc>
                <a:spcPct val="150000"/>
              </a:lnSpc>
            </a:pPr>
            <a:r>
              <a:rPr lang="en-US" sz="2200" dirty="0" smtClean="0">
                <a:solidFill>
                  <a:schemeClr val="bg1"/>
                </a:solidFill>
              </a:rPr>
              <a:t>#include&lt;stdio.h&gt;</a:t>
            </a:r>
          </a:p>
          <a:p>
            <a:pPr>
              <a:lnSpc>
                <a:spcPct val="150000"/>
              </a:lnSpc>
            </a:pPr>
            <a:r>
              <a:rPr lang="en-US" sz="2200" b="1" dirty="0" smtClean="0">
                <a:solidFill>
                  <a:schemeClr val="bg1"/>
                </a:solidFill>
              </a:rPr>
              <a:t>#define f(g1,g2) g1##g2</a:t>
            </a:r>
            <a:endParaRPr lang="en-US" sz="2200" dirty="0" smtClean="0">
              <a:solidFill>
                <a:schemeClr val="bg1"/>
              </a:solidFill>
            </a:endParaRP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   int var12=100;</a:t>
            </a:r>
          </a:p>
          <a:p>
            <a:pPr>
              <a:lnSpc>
                <a:spcPct val="150000"/>
              </a:lnSpc>
            </a:pPr>
            <a:r>
              <a:rPr lang="en-US" sz="2200" dirty="0" smtClean="0">
                <a:solidFill>
                  <a:schemeClr val="bg1"/>
                </a:solidFill>
              </a:rPr>
              <a:t>   printf("%d", f(</a:t>
            </a:r>
            <a:r>
              <a:rPr lang="en-US" sz="2200" b="1" dirty="0" smtClean="0">
                <a:solidFill>
                  <a:srgbClr val="FFFF00"/>
                </a:solidFill>
              </a:rPr>
              <a:t>var,12</a:t>
            </a:r>
            <a:r>
              <a:rPr lang="en-US" sz="2200" dirty="0" smtClean="0">
                <a:solidFill>
                  <a:schemeClr val="bg1"/>
                </a:solidFill>
              </a:rPr>
              <a:t>));</a:t>
            </a:r>
          </a:p>
          <a:p>
            <a:pPr>
              <a:lnSpc>
                <a:spcPct val="150000"/>
              </a:lnSpc>
            </a:pPr>
            <a:r>
              <a:rPr lang="en-US" sz="2200" dirty="0" smtClean="0">
                <a:solidFill>
                  <a:schemeClr val="bg1"/>
                </a:solidFill>
              </a:rPr>
              <a:t>   return 0;</a:t>
            </a:r>
          </a:p>
          <a:p>
            <a:pPr>
              <a:lnSpc>
                <a:spcPct val="150000"/>
              </a:lnSpc>
            </a:pPr>
            <a:r>
              <a:rPr lang="en-US" sz="2200" dirty="0" smtClean="0">
                <a:solidFill>
                  <a:schemeClr val="bg1"/>
                </a:solidFill>
              </a:rPr>
              <a:t>}</a:t>
            </a:r>
            <a:endParaRPr lang="en-US" sz="2200" dirty="0">
              <a:solidFill>
                <a:schemeClr val="bg1"/>
              </a:solidFill>
            </a:endParaRPr>
          </a:p>
        </p:txBody>
      </p:sp>
      <p:pic>
        <p:nvPicPr>
          <p:cNvPr id="7" name="Picture 4" descr="C:\Users\NEW\AppData\Local\Microsoft\Windows\Temporary Internet Files\Content.IE5\QGUJJHNR\Kliponious-green-tick[1].png"/>
          <p:cNvPicPr>
            <a:picLocks noChangeAspect="1" noChangeArrowheads="1"/>
          </p:cNvPicPr>
          <p:nvPr/>
        </p:nvPicPr>
        <p:blipFill>
          <a:blip r:embed="rId3" cstate="print"/>
          <a:srcRect/>
          <a:stretch>
            <a:fillRect/>
          </a:stretch>
        </p:blipFill>
        <p:spPr bwMode="auto">
          <a:xfrm>
            <a:off x="6215074" y="1805742"/>
            <a:ext cx="642941" cy="552144"/>
          </a:xfrm>
          <a:prstGeom prst="rect">
            <a:avLst/>
          </a:prstGeom>
          <a:noFill/>
        </p:spPr>
      </p:pic>
      <p:cxnSp>
        <p:nvCxnSpPr>
          <p:cNvPr id="11" name="Straight Arrow Connector 10"/>
          <p:cNvCxnSpPr/>
          <p:nvPr/>
        </p:nvCxnSpPr>
        <p:spPr>
          <a:xfrm rot="5400000">
            <a:off x="2286778" y="3728242"/>
            <a:ext cx="42862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143108" y="3858084"/>
            <a:ext cx="1453477" cy="429895"/>
          </a:xfrm>
          <a:prstGeom prst="rect">
            <a:avLst/>
          </a:prstGeom>
          <a:noFill/>
        </p:spPr>
        <p:txBody>
          <a:bodyPr wrap="square" rtlCol="0">
            <a:spAutoFit/>
          </a:bodyPr>
          <a:lstStyle/>
          <a:p>
            <a:r>
              <a:rPr lang="en-US" sz="2200" b="1" dirty="0" smtClean="0">
                <a:solidFill>
                  <a:srgbClr val="FFFF00"/>
                </a:solidFill>
              </a:rPr>
              <a:t>var12</a:t>
            </a:r>
            <a:endParaRPr lang="en-US" sz="2200" b="1" dirty="0">
              <a:solidFill>
                <a:srgbClr val="FFFF00"/>
              </a:solidFill>
            </a:endParaRPr>
          </a:p>
        </p:txBody>
      </p:sp>
      <p:cxnSp>
        <p:nvCxnSpPr>
          <p:cNvPr id="16" name="Straight Arrow Connector 15"/>
          <p:cNvCxnSpPr/>
          <p:nvPr/>
        </p:nvCxnSpPr>
        <p:spPr>
          <a:xfrm>
            <a:off x="3071802" y="4072398"/>
            <a:ext cx="42862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3618589" y="3858084"/>
            <a:ext cx="953411" cy="429895"/>
          </a:xfrm>
          <a:prstGeom prst="rect">
            <a:avLst/>
          </a:prstGeom>
          <a:noFill/>
        </p:spPr>
        <p:txBody>
          <a:bodyPr wrap="square" rtlCol="0">
            <a:spAutoFit/>
          </a:bodyPr>
          <a:lstStyle/>
          <a:p>
            <a:r>
              <a:rPr lang="en-US" sz="2200" b="1" dirty="0" smtClean="0">
                <a:solidFill>
                  <a:srgbClr val="FFFF00"/>
                </a:solidFill>
              </a:rPr>
              <a:t>100</a:t>
            </a:r>
            <a:endParaRPr lang="en-US" sz="2200" b="1" dirty="0">
              <a:solidFill>
                <a:srgbClr val="FFFF00"/>
              </a:solidFill>
            </a:endParaRPr>
          </a:p>
        </p:txBody>
      </p:sp>
      <p:sp>
        <p:nvSpPr>
          <p:cNvPr id="4" name="Text Box 3"/>
          <p:cNvSpPr txBox="1"/>
          <p:nvPr/>
        </p:nvSpPr>
        <p:spPr>
          <a:xfrm>
            <a:off x="122555" y="86360"/>
            <a:ext cx="1739900" cy="429895"/>
          </a:xfrm>
          <a:prstGeom prst="rect">
            <a:avLst/>
          </a:prstGeom>
          <a:noFill/>
        </p:spPr>
        <p:txBody>
          <a:bodyPr wrap="none" rtlCol="0" anchor="t">
            <a:spAutoFit/>
          </a:bodyPr>
          <a:lstStyle/>
          <a:p>
            <a:r>
              <a:rPr lang="en-US" sz="2200" b="1" dirty="0" smtClean="0">
                <a:solidFill>
                  <a:schemeClr val="bg1"/>
                </a:solidFill>
                <a:sym typeface="+mn-ea"/>
              </a:rPr>
              <a:t>Challenge: 20</a:t>
            </a:r>
          </a:p>
        </p:txBody>
      </p:sp>
      <p:pic>
        <p:nvPicPr>
          <p:cNvPr id="14" name="Picture 1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6669" y="133350"/>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upRigh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upRight)">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Right)">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strVal val="#ppt_w*0.70"/>
                                          </p:val>
                                        </p:tav>
                                        <p:tav tm="100000">
                                          <p:val>
                                            <p:strVal val="#ppt_w"/>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7663</Words>
  <Application>Microsoft Office PowerPoint</Application>
  <PresentationFormat>On-screen Show (16:9)</PresentationFormat>
  <Paragraphs>1830</Paragraphs>
  <Slides>123</Slides>
  <Notes>100</Notes>
  <HiddenSlides>0</HiddenSlides>
  <MMClips>0</MMClips>
  <ScaleCrop>false</ScaleCrop>
  <HeadingPairs>
    <vt:vector size="6" baseType="variant">
      <vt:variant>
        <vt:lpstr>Theme</vt:lpstr>
      </vt:variant>
      <vt:variant>
        <vt:i4>2</vt:i4>
      </vt:variant>
      <vt:variant>
        <vt:lpstr>Embedded OLE Servers</vt:lpstr>
      </vt:variant>
      <vt:variant>
        <vt:i4>0</vt:i4>
      </vt:variant>
      <vt:variant>
        <vt:lpstr>Slide Titles</vt:lpstr>
      </vt:variant>
      <vt:variant>
        <vt:i4>123</vt:i4>
      </vt:variant>
    </vt:vector>
  </HeadingPairs>
  <TitlesOfParts>
    <vt:vector size="125" baseType="lpstr">
      <vt:lpstr>Office Theme</vt:lpstr>
      <vt:lpstr>1_Office Theme</vt:lpstr>
      <vt:lpstr>Slide 1</vt:lpstr>
      <vt:lpstr>C Programming Session 1.1</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“Binary is not just talking to a machine, It is the chromosome of the modern world”                                                   - Subin Sebastian</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 How many are valid variable names..?</vt:lpstr>
      <vt:lpstr>Slide 66</vt:lpstr>
      <vt:lpstr>Slide 67</vt:lpstr>
      <vt:lpstr>Slide 68</vt:lpstr>
      <vt:lpstr>How many are valid variable names..?</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Level 1 – Session 4</dc:title>
  <dc:creator>nivethaa</dc:creator>
  <cp:lastModifiedBy>SUBBU</cp:lastModifiedBy>
  <cp:revision>1218</cp:revision>
  <dcterms:created xsi:type="dcterms:W3CDTF">2018-02-07T10:21:00Z</dcterms:created>
  <dcterms:modified xsi:type="dcterms:W3CDTF">2022-02-16T05:15:37Z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